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FFFFFFC_7188C699.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07_C9FC02C6.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omments/modernComment_7FFDA184_BE690026.xml" ContentType="application/vnd.ms-powerpoint.comments+xml"/>
  <Override PartName="/ppt/notesSlides/notesSlide4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81"/>
  </p:notesMasterIdLst>
  <p:sldIdLst>
    <p:sldId id="312" r:id="rId2"/>
    <p:sldId id="258" r:id="rId3"/>
    <p:sldId id="313" r:id="rId4"/>
    <p:sldId id="314" r:id="rId5"/>
    <p:sldId id="259" r:id="rId6"/>
    <p:sldId id="308" r:id="rId7"/>
    <p:sldId id="256" r:id="rId8"/>
    <p:sldId id="309" r:id="rId9"/>
    <p:sldId id="2147483639" r:id="rId10"/>
    <p:sldId id="2147483641" r:id="rId11"/>
    <p:sldId id="2147483642" r:id="rId12"/>
    <p:sldId id="2147483647" r:id="rId13"/>
    <p:sldId id="2147483632" r:id="rId14"/>
    <p:sldId id="2147483643" r:id="rId15"/>
    <p:sldId id="2147483646" r:id="rId16"/>
    <p:sldId id="2147483644" r:id="rId17"/>
    <p:sldId id="271" r:id="rId18"/>
    <p:sldId id="260" r:id="rId19"/>
    <p:sldId id="261" r:id="rId20"/>
    <p:sldId id="262" r:id="rId21"/>
    <p:sldId id="274" r:id="rId22"/>
    <p:sldId id="2147483633" r:id="rId23"/>
    <p:sldId id="270" r:id="rId24"/>
    <p:sldId id="272" r:id="rId25"/>
    <p:sldId id="275" r:id="rId26"/>
    <p:sldId id="290" r:id="rId27"/>
    <p:sldId id="264" r:id="rId28"/>
    <p:sldId id="268" r:id="rId29"/>
    <p:sldId id="265" r:id="rId30"/>
    <p:sldId id="283" r:id="rId31"/>
    <p:sldId id="276" r:id="rId32"/>
    <p:sldId id="277" r:id="rId33"/>
    <p:sldId id="278" r:id="rId34"/>
    <p:sldId id="269" r:id="rId35"/>
    <p:sldId id="257" r:id="rId36"/>
    <p:sldId id="294" r:id="rId37"/>
    <p:sldId id="286" r:id="rId38"/>
    <p:sldId id="279" r:id="rId39"/>
    <p:sldId id="307" r:id="rId40"/>
    <p:sldId id="263" r:id="rId41"/>
    <p:sldId id="266" r:id="rId42"/>
    <p:sldId id="284" r:id="rId43"/>
    <p:sldId id="273" r:id="rId44"/>
    <p:sldId id="310" r:id="rId45"/>
    <p:sldId id="289" r:id="rId46"/>
    <p:sldId id="267" r:id="rId47"/>
    <p:sldId id="291" r:id="rId48"/>
    <p:sldId id="288" r:id="rId49"/>
    <p:sldId id="285" r:id="rId50"/>
    <p:sldId id="292" r:id="rId51"/>
    <p:sldId id="311" r:id="rId52"/>
    <p:sldId id="280" r:id="rId53"/>
    <p:sldId id="281" r:id="rId54"/>
    <p:sldId id="2147483634" r:id="rId55"/>
    <p:sldId id="319" r:id="rId56"/>
    <p:sldId id="282" r:id="rId57"/>
    <p:sldId id="305" r:id="rId58"/>
    <p:sldId id="296" r:id="rId59"/>
    <p:sldId id="297" r:id="rId60"/>
    <p:sldId id="293" r:id="rId61"/>
    <p:sldId id="295" r:id="rId62"/>
    <p:sldId id="299" r:id="rId63"/>
    <p:sldId id="303" r:id="rId64"/>
    <p:sldId id="304" r:id="rId65"/>
    <p:sldId id="306" r:id="rId66"/>
    <p:sldId id="317" r:id="rId67"/>
    <p:sldId id="300" r:id="rId68"/>
    <p:sldId id="301" r:id="rId69"/>
    <p:sldId id="302" r:id="rId70"/>
    <p:sldId id="320" r:id="rId71"/>
    <p:sldId id="321" r:id="rId72"/>
    <p:sldId id="322" r:id="rId73"/>
    <p:sldId id="323" r:id="rId74"/>
    <p:sldId id="2147328387" r:id="rId75"/>
    <p:sldId id="2147328388" r:id="rId76"/>
    <p:sldId id="298" r:id="rId77"/>
    <p:sldId id="2147328397" r:id="rId78"/>
    <p:sldId id="287" r:id="rId79"/>
    <p:sldId id="2147483444" r:id="rId8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863818-A4D3-99BD-6992-7D292A974E5E}" name="Mònica Segú Martín" initials="MM" userId="S::m.segu@evidenze.com::625d25dd-0cd1-4237-9848-e5a3665716cb" providerId="AD"/>
  <p188:author id="{5004A61D-B1CD-4D93-AF7A-F386CA2BE1FC}" name="Isabel Benayas Díaz" initials="IBD" userId="S::i.benayas@evidenze.com::67c2201d-cf81-4599-9da4-ebea34377edf" providerId="AD"/>
  <p188:author id="{BB4BFF38-D210-AB5C-6EBB-4008C467912C}" name="Joaquim Pallarès Llobet" initials="JP" userId="S::quim@pallaresllobet.onmicrosoft.com::edfcd740-d2ce-458c-a734-9d4a74d5192e" providerId="AD"/>
  <p188:author id="{0451B73A-F9BE-2712-9721-D7DFB61F196D}" name="Laia Bardolet Boncompte" initials="LB" userId="S::lbardolet1@almirall.com::6450bf29-a62f-4fa3-87d4-4c531b700a3d" providerId="AD"/>
  <p188:author id="{F8B2EC48-5B8A-E066-7E9C-A756FEF1352E}" name="Natalia Oliva Muñoz" initials="NO" userId="S::nataliaoliva@evidenze.com::3ec047b0-2e2a-4ea4-a6e6-68a2f471b854" providerId="AD"/>
  <p188:author id="{B03EA54C-5C50-2A3A-9F7C-CA7C2F3265B2}" name="Andrea López Castillón" initials="AC" userId="S::alopez7@almirall.com::28243086-022b-4ded-bfb8-b32be1d136d4" providerId="AD"/>
  <p188:author id="{8B0FED53-AB3D-9F8D-BF24-D30738E62BE0}" name="Meritxell Guila Matarin" initials="MG" userId="S::mguila@almirall.com::002a2599-52d0-48a9-9dd8-70268d0a77e0" providerId="AD"/>
  <p188:author id="{EFADA85C-85BC-EC68-165A-F27A2616FCAD}" name="José Javier Marqueta Gracia" initials="JM" userId="S::j.marqueta@evidenze.com::578df25d-4df9-42ed-99b5-a911fca4bf16" providerId="AD"/>
  <p188:author id="{D6819679-B3DB-4FA9-ADAD-B78B3792AB1D}" name="Olga Lopez Diaz" initials="OL" userId="S::olopezd@almirall.com::d1795498-d8da-442b-afa0-9bfc0f4dea32" providerId="AD"/>
  <p188:author id="{FCD61699-7AE3-B17C-F849-83E3350027F0}" name="Silvia Vidal Pou" initials="SP" userId="S::s.vidal@evidenze.com::09027238-95b3-4a30-ba3c-baf7195a231e" providerId="AD"/>
  <p188:author id="{2464939D-8EBF-4B28-F8AC-BC9EED7B389F}" name="Miriam García Moreno-Ortiz" initials="" userId="S::miriam.garcia@evidenze.com::1404b1ad-6314-4b99-8365-cc07092277a2" providerId="AD"/>
  <p188:author id="{BE5924BA-2565-19AE-E4D1-A1550FCFEAC4}" name="María Pastor Hernández" initials="MPH" userId="S::mpastor@evidenze.com::0bdc9485-3aef-4a75-ac39-bde72a7882a5" providerId="AD"/>
  <p188:author id="{966CA7BA-E9FE-B0FE-8822-C2E5B81B540B}" name="Silvia Vidal Pou" initials="SP" userId="S::s.vidal_evidenze.com#ext#@almirall365.onmicrosoft.com::58a7c5dd-b8f6-4c72-ab1e-5050f739cf5c" providerId="AD"/>
  <p188:author id="{99628FCB-6B9B-8D0F-E8E2-39966AAD3E2F}" name="Cristina Medina Menéndez" initials="CM" userId="S::c.medina@evidenze.com::5e2b328b-8383-4e5a-aefc-e2761a5ba809" providerId="AD"/>
  <p188:author id="{E636A2DA-FC69-415C-A62E-7ADC20CED9C2}" name="Marta Cubero Sarabia" initials="MC" userId="S::mcubero@almirall.com::ea682ba7-2b07-4cdd-ab7c-27907d6036be" providerId="AD"/>
  <p188:author id="{612360EF-F408-2183-AD40-CCA0E7F92167}" name="Elena Del Pozo Gutierrez" initials="ED" userId="S::edel@almirall.com::ee81c2f5-851e-4c4f-94f2-c946b7aa01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82BF"/>
    <a:srgbClr val="223469"/>
    <a:srgbClr val="003867"/>
    <a:srgbClr val="7A45B8"/>
    <a:srgbClr val="7945B8"/>
    <a:srgbClr val="CAF5A8"/>
    <a:srgbClr val="646464"/>
    <a:srgbClr val="B1049D"/>
    <a:srgbClr val="7F9EDE"/>
    <a:srgbClr val="FA7E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0342A2-E9EF-1190-CF52-07BC66AD2819}" v="150" dt="2026-01-22T16:01:59.251"/>
    <p1510:client id="{B7A6FA67-4BAE-4E78-93EA-BF9C7E5546F4}" v="4" dt="2026-01-22T16:02:55.534"/>
    <p1510:client id="{D6DEFB1C-9AF1-4675-9E48-736A059B4D7A}" v="23" dt="2026-01-21T17:44:17.97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8/10/relationships/authors" Target="authors.xml"/><Relationship Id="rId61" Type="http://schemas.openxmlformats.org/officeDocument/2006/relationships/slide" Target="slides/slide60.xml"/><Relationship Id="rId82" Type="http://schemas.openxmlformats.org/officeDocument/2006/relationships/presProps" Target="presProps.xml"/></Relationships>
</file>

<file path=ppt/comments/modernComment_107_C9FC02C6.xml><?xml version="1.0" encoding="utf-8"?>
<p188:cmLst xmlns:a="http://schemas.openxmlformats.org/drawingml/2006/main" xmlns:r="http://schemas.openxmlformats.org/officeDocument/2006/relationships" xmlns:p188="http://schemas.microsoft.com/office/powerpoint/2018/8/main">
  <p188:cm id="{04D4C268-226D-4E87-BABE-EC250BF91937}" authorId="{B03EA54C-5C50-2A3A-9F7C-CA7C2F3265B2}" status="resolved" created="2026-01-21T10:45:40.081" complete="100000">
    <ac:deMkLst xmlns:ac="http://schemas.microsoft.com/office/drawing/2013/main/command">
      <pc:docMk xmlns:pc="http://schemas.microsoft.com/office/powerpoint/2013/main/command"/>
      <pc:sldMk xmlns:pc="http://schemas.microsoft.com/office/powerpoint/2013/main/command" cId="3388736198" sldId="263"/>
      <ac:spMk id="3" creationId="{8A632253-A59B-F203-03DF-4D26AF7B2322}"/>
    </ac:deMkLst>
    <p188:txBody>
      <a:bodyPr/>
      <a:lstStyle/>
      <a:p>
        <a:r>
          <a:rPr lang="en-US"/>
          <a:t>Las barras superiores en azul, aplica a todas las slides</a:t>
        </a:r>
      </a:p>
    </p188:txBody>
  </p188:cm>
</p188:cmLst>
</file>

<file path=ppt/comments/modernComment_7FFDA184_BE690026.xml><?xml version="1.0" encoding="utf-8"?>
<p188:cmLst xmlns:a="http://schemas.openxmlformats.org/drawingml/2006/main" xmlns:r="http://schemas.openxmlformats.org/officeDocument/2006/relationships" xmlns:p188="http://schemas.microsoft.com/office/powerpoint/2018/8/main">
  <p188:cm id="{B79B0CDC-EA44-43F9-9D8D-2FDC1129E855}" authorId="{B03EA54C-5C50-2A3A-9F7C-CA7C2F3265B2}" status="resolved" created="2026-01-21T10:46:09.396" complete="100000">
    <pc:sldMkLst xmlns:pc="http://schemas.microsoft.com/office/powerpoint/2013/main/command">
      <pc:docMk/>
      <pc:sldMk cId="3194552358" sldId="2147328388"/>
    </pc:sldMkLst>
    <p188:txBody>
      <a:bodyPr/>
      <a:lstStyle/>
      <a:p>
        <a:r>
          <a:rPr lang="en-US"/>
          <a:t>Para los casos clínicos hemos de quitar también logo de C&amp;c</a:t>
        </a:r>
      </a:p>
    </p188:txBody>
  </p188:cm>
</p188:cmLst>
</file>

<file path=ppt/comments/modernComment_7FFFFFFC_7188C699.xml><?xml version="1.0" encoding="utf-8"?>
<p188:cmLst xmlns:a="http://schemas.openxmlformats.org/drawingml/2006/main" xmlns:r="http://schemas.openxmlformats.org/officeDocument/2006/relationships" xmlns:p188="http://schemas.microsoft.com/office/powerpoint/2018/8/main">
  <p188:cm id="{7ACE0103-A8F6-4E27-B466-14058EC41AE6}" authorId="{EFADA85C-85BC-EC68-165A-F27A2616FCAD}" status="resolved" created="2026-01-21T17:22:56.243" complete="100000">
    <ac:deMkLst xmlns:ac="http://schemas.microsoft.com/office/drawing/2013/main/command">
      <pc:docMk xmlns:pc="http://schemas.microsoft.com/office/powerpoint/2013/main/command"/>
      <pc:sldMk xmlns:pc="http://schemas.microsoft.com/office/powerpoint/2013/main/command" cId="1904789145" sldId="2147483644"/>
      <ac:spMk id="113" creationId="{B03A2BE2-A68B-C180-E8EF-87D0B92F9B8B}"/>
    </ac:deMkLst>
    <p188:txBody>
      <a:bodyPr/>
      <a:lstStyle/>
      <a:p>
        <a:r>
          <a:rPr lang="es-ES"/>
          <a:t>Intentar que la línea vertical coincida con la semana 16</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E2977-FD6B-4225-B597-08C73696F768}" type="datetimeFigureOut">
              <a:rPr lang="es-ES" smtClean="0"/>
              <a:t>02/02/2026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A8C368-C3FA-4A12-B0B4-3ED3C42E18A4}" type="slidenum">
              <a:rPr lang="es-ES" smtClean="0"/>
              <a:t>‹Nº›</a:t>
            </a:fld>
            <a:endParaRPr lang="es-ES"/>
          </a:p>
        </p:txBody>
      </p:sp>
    </p:spTree>
    <p:extLst>
      <p:ext uri="{BB962C8B-B14F-4D97-AF65-F5344CB8AC3E}">
        <p14:creationId xmlns:p14="http://schemas.microsoft.com/office/powerpoint/2010/main" val="890139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1</a:t>
            </a:fld>
            <a:endParaRPr lang="es-ES"/>
          </a:p>
        </p:txBody>
      </p:sp>
    </p:spTree>
    <p:extLst>
      <p:ext uri="{BB962C8B-B14F-4D97-AF65-F5344CB8AC3E}">
        <p14:creationId xmlns:p14="http://schemas.microsoft.com/office/powerpoint/2010/main" val="1898074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E9D69-FFF4-B994-779E-E9623B0BB6A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9947C24-1FCA-F6AF-9146-6CBFF7A22B8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5AD69B1-FEFA-C447-BB90-F54DEB30E7D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70D7922E-85CA-1B0F-6A92-F0EBF00DA741}"/>
              </a:ext>
            </a:extLst>
          </p:cNvPr>
          <p:cNvSpPr>
            <a:spLocks noGrp="1"/>
          </p:cNvSpPr>
          <p:nvPr>
            <p:ph type="sldNum" sz="quarter" idx="5"/>
          </p:nvPr>
        </p:nvSpPr>
        <p:spPr/>
        <p:txBody>
          <a:bodyPr/>
          <a:lstStyle/>
          <a:p>
            <a:fld id="{FBA8C368-C3FA-4A12-B0B4-3ED3C42E18A4}" type="slidenum">
              <a:rPr lang="es-ES" smtClean="0"/>
              <a:t>15</a:t>
            </a:fld>
            <a:endParaRPr lang="es-ES"/>
          </a:p>
        </p:txBody>
      </p:sp>
    </p:spTree>
    <p:extLst>
      <p:ext uri="{BB962C8B-B14F-4D97-AF65-F5344CB8AC3E}">
        <p14:creationId xmlns:p14="http://schemas.microsoft.com/office/powerpoint/2010/main" val="1678787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6C96E-3FBF-A7C1-A463-8FE69BED908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558A01B-ED8D-438D-09D3-88DAF6F13E7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8C72F6B-25AF-A763-358F-AC1B53285781}"/>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3EE531B-1508-740E-02BD-9D7B6D5E7541}"/>
              </a:ext>
            </a:extLst>
          </p:cNvPr>
          <p:cNvSpPr>
            <a:spLocks noGrp="1"/>
          </p:cNvSpPr>
          <p:nvPr>
            <p:ph type="sldNum" sz="quarter" idx="5"/>
          </p:nvPr>
        </p:nvSpPr>
        <p:spPr/>
        <p:txBody>
          <a:bodyPr/>
          <a:lstStyle/>
          <a:p>
            <a:fld id="{FBA8C368-C3FA-4A12-B0B4-3ED3C42E18A4}" type="slidenum">
              <a:rPr lang="es-ES" smtClean="0"/>
              <a:t>16</a:t>
            </a:fld>
            <a:endParaRPr lang="es-ES"/>
          </a:p>
        </p:txBody>
      </p:sp>
    </p:spTree>
    <p:extLst>
      <p:ext uri="{BB962C8B-B14F-4D97-AF65-F5344CB8AC3E}">
        <p14:creationId xmlns:p14="http://schemas.microsoft.com/office/powerpoint/2010/main" val="2180268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AFE29-24AB-56E0-85EF-38462197137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04E682F-B54E-D74C-1813-C412540C490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B250E5D-7BED-7A03-E898-819033B91E27}"/>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FAAA43A9-0190-C082-53D8-AC64273D8201}"/>
              </a:ext>
            </a:extLst>
          </p:cNvPr>
          <p:cNvSpPr>
            <a:spLocks noGrp="1"/>
          </p:cNvSpPr>
          <p:nvPr>
            <p:ph type="sldNum" sz="quarter" idx="5"/>
          </p:nvPr>
        </p:nvSpPr>
        <p:spPr/>
        <p:txBody>
          <a:bodyPr/>
          <a:lstStyle/>
          <a:p>
            <a:fld id="{FBA8C368-C3FA-4A12-B0B4-3ED3C42E18A4}" type="slidenum">
              <a:rPr lang="es-ES" smtClean="0"/>
              <a:t>17</a:t>
            </a:fld>
            <a:endParaRPr lang="es-ES"/>
          </a:p>
        </p:txBody>
      </p:sp>
    </p:spTree>
    <p:extLst>
      <p:ext uri="{BB962C8B-B14F-4D97-AF65-F5344CB8AC3E}">
        <p14:creationId xmlns:p14="http://schemas.microsoft.com/office/powerpoint/2010/main" val="3734812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3B4D9-3502-A599-7EBC-107DE77CCF5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9089277-AE5C-5DE5-8BBA-F2E7782C51C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DFADBAF-BA08-ABC7-0E40-9E3E5C78572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8A41674-813C-F839-F75F-905D4E649EA9}"/>
              </a:ext>
            </a:extLst>
          </p:cNvPr>
          <p:cNvSpPr>
            <a:spLocks noGrp="1"/>
          </p:cNvSpPr>
          <p:nvPr>
            <p:ph type="sldNum" sz="quarter" idx="5"/>
          </p:nvPr>
        </p:nvSpPr>
        <p:spPr/>
        <p:txBody>
          <a:bodyPr/>
          <a:lstStyle/>
          <a:p>
            <a:fld id="{FBA8C368-C3FA-4A12-B0B4-3ED3C42E18A4}" type="slidenum">
              <a:rPr lang="es-ES" smtClean="0"/>
              <a:t>18</a:t>
            </a:fld>
            <a:endParaRPr lang="es-ES"/>
          </a:p>
        </p:txBody>
      </p:sp>
    </p:spTree>
    <p:extLst>
      <p:ext uri="{BB962C8B-B14F-4D97-AF65-F5344CB8AC3E}">
        <p14:creationId xmlns:p14="http://schemas.microsoft.com/office/powerpoint/2010/main" val="414284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63374-28A5-753F-4A98-2315922867E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0E65FE4-CEAA-0C86-6B66-C10CC854B05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651801A-3953-3FB2-3A0F-4A73BFECE2D0}"/>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B7DA4300-AB0A-3A43-5DF1-329977F1E2D5}"/>
              </a:ext>
            </a:extLst>
          </p:cNvPr>
          <p:cNvSpPr>
            <a:spLocks noGrp="1"/>
          </p:cNvSpPr>
          <p:nvPr>
            <p:ph type="sldNum" sz="quarter" idx="5"/>
          </p:nvPr>
        </p:nvSpPr>
        <p:spPr/>
        <p:txBody>
          <a:bodyPr/>
          <a:lstStyle/>
          <a:p>
            <a:fld id="{FBA8C368-C3FA-4A12-B0B4-3ED3C42E18A4}" type="slidenum">
              <a:rPr lang="es-ES" smtClean="0"/>
              <a:t>19</a:t>
            </a:fld>
            <a:endParaRPr lang="es-ES"/>
          </a:p>
        </p:txBody>
      </p:sp>
    </p:spTree>
    <p:extLst>
      <p:ext uri="{BB962C8B-B14F-4D97-AF65-F5344CB8AC3E}">
        <p14:creationId xmlns:p14="http://schemas.microsoft.com/office/powerpoint/2010/main" val="1994530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3FCE8-7D51-A755-0BB5-3242B4691AC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39208B4-06C2-B065-BC83-AB7EA9C32D5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B1022BD-71F0-5DC2-A10C-350A6482ECF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67404811-80C5-FD8A-5405-B5DCC55B496F}"/>
              </a:ext>
            </a:extLst>
          </p:cNvPr>
          <p:cNvSpPr>
            <a:spLocks noGrp="1"/>
          </p:cNvSpPr>
          <p:nvPr>
            <p:ph type="sldNum" sz="quarter" idx="5"/>
          </p:nvPr>
        </p:nvSpPr>
        <p:spPr/>
        <p:txBody>
          <a:bodyPr/>
          <a:lstStyle/>
          <a:p>
            <a:fld id="{FBA8C368-C3FA-4A12-B0B4-3ED3C42E18A4}" type="slidenum">
              <a:rPr lang="es-ES" smtClean="0"/>
              <a:t>20</a:t>
            </a:fld>
            <a:endParaRPr lang="es-ES"/>
          </a:p>
        </p:txBody>
      </p:sp>
    </p:spTree>
    <p:extLst>
      <p:ext uri="{BB962C8B-B14F-4D97-AF65-F5344CB8AC3E}">
        <p14:creationId xmlns:p14="http://schemas.microsoft.com/office/powerpoint/2010/main" val="38398210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3090F9-5B96-3F5D-799E-187E185081A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CE78115-0AF0-511C-11A3-363091A978E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7AE8145-3899-392A-67A6-40725B03A02F}"/>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30411C6D-FE95-FB5A-2B0F-047FBB89E4EA}"/>
              </a:ext>
            </a:extLst>
          </p:cNvPr>
          <p:cNvSpPr>
            <a:spLocks noGrp="1"/>
          </p:cNvSpPr>
          <p:nvPr>
            <p:ph type="sldNum" sz="quarter" idx="5"/>
          </p:nvPr>
        </p:nvSpPr>
        <p:spPr/>
        <p:txBody>
          <a:bodyPr/>
          <a:lstStyle/>
          <a:p>
            <a:fld id="{FBA8C368-C3FA-4A12-B0B4-3ED3C42E18A4}" type="slidenum">
              <a:rPr lang="es-ES" smtClean="0"/>
              <a:t>21</a:t>
            </a:fld>
            <a:endParaRPr lang="es-ES"/>
          </a:p>
        </p:txBody>
      </p:sp>
    </p:spTree>
    <p:extLst>
      <p:ext uri="{BB962C8B-B14F-4D97-AF65-F5344CB8AC3E}">
        <p14:creationId xmlns:p14="http://schemas.microsoft.com/office/powerpoint/2010/main" val="13367665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29EF4-D15E-FE3F-449A-5D76F84C095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4C98CE7-ECFA-91B5-3D50-DA0E00248CE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7CFFDCE-E43A-B495-EDAE-3B23D6170B1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4AA05B9A-8396-0E74-434F-4CAEC145E7E5}"/>
              </a:ext>
            </a:extLst>
          </p:cNvPr>
          <p:cNvSpPr>
            <a:spLocks noGrp="1"/>
          </p:cNvSpPr>
          <p:nvPr>
            <p:ph type="sldNum" sz="quarter" idx="5"/>
          </p:nvPr>
        </p:nvSpPr>
        <p:spPr/>
        <p:txBody>
          <a:bodyPr/>
          <a:lstStyle/>
          <a:p>
            <a:fld id="{FBA8C368-C3FA-4A12-B0B4-3ED3C42E18A4}" type="slidenum">
              <a:rPr lang="es-ES" smtClean="0"/>
              <a:t>24</a:t>
            </a:fld>
            <a:endParaRPr lang="es-ES"/>
          </a:p>
        </p:txBody>
      </p:sp>
    </p:spTree>
    <p:extLst>
      <p:ext uri="{BB962C8B-B14F-4D97-AF65-F5344CB8AC3E}">
        <p14:creationId xmlns:p14="http://schemas.microsoft.com/office/powerpoint/2010/main" val="539103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0508D-166D-0CDB-ED0C-D56214E37B1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AF2F22E-8ACA-6C3C-A55E-A9135DD6900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EE3DC69-A366-2363-5011-109B19187BBD}"/>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B958B851-1C84-45B1-52F2-A4E606BBCE8F}"/>
              </a:ext>
            </a:extLst>
          </p:cNvPr>
          <p:cNvSpPr>
            <a:spLocks noGrp="1"/>
          </p:cNvSpPr>
          <p:nvPr>
            <p:ph type="sldNum" sz="quarter" idx="5"/>
          </p:nvPr>
        </p:nvSpPr>
        <p:spPr/>
        <p:txBody>
          <a:bodyPr/>
          <a:lstStyle/>
          <a:p>
            <a:fld id="{FBA8C368-C3FA-4A12-B0B4-3ED3C42E18A4}" type="slidenum">
              <a:rPr lang="es-ES" smtClean="0"/>
              <a:t>28</a:t>
            </a:fld>
            <a:endParaRPr lang="es-ES"/>
          </a:p>
        </p:txBody>
      </p:sp>
    </p:spTree>
    <p:extLst>
      <p:ext uri="{BB962C8B-B14F-4D97-AF65-F5344CB8AC3E}">
        <p14:creationId xmlns:p14="http://schemas.microsoft.com/office/powerpoint/2010/main" val="1975631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29</a:t>
            </a:fld>
            <a:endParaRPr lang="es-ES"/>
          </a:p>
        </p:txBody>
      </p:sp>
    </p:spTree>
    <p:extLst>
      <p:ext uri="{BB962C8B-B14F-4D97-AF65-F5344CB8AC3E}">
        <p14:creationId xmlns:p14="http://schemas.microsoft.com/office/powerpoint/2010/main" val="3370497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BC950-9B39-4728-B709-4BFA00E9806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98B1EC0-49CA-AC81-3B60-2E0494ECDA9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960452A-0770-5CB4-942C-F8A7B0FF063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202DA85-A2D6-4170-1491-52E47D4A2A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5492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8AAD0-03AD-362B-FE1F-E482665E2ED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17C529A-E0AD-F4AA-3F5C-820E4DD098F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C603FCA-84F0-0FAC-A30C-152DF738CA63}"/>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97C2B535-38E8-FD5F-E30C-351425F7C213}"/>
              </a:ext>
            </a:extLst>
          </p:cNvPr>
          <p:cNvSpPr>
            <a:spLocks noGrp="1"/>
          </p:cNvSpPr>
          <p:nvPr>
            <p:ph type="sldNum" sz="quarter" idx="5"/>
          </p:nvPr>
        </p:nvSpPr>
        <p:spPr/>
        <p:txBody>
          <a:bodyPr/>
          <a:lstStyle/>
          <a:p>
            <a:fld id="{FBA8C368-C3FA-4A12-B0B4-3ED3C42E18A4}" type="slidenum">
              <a:rPr lang="es-ES" smtClean="0"/>
              <a:t>32</a:t>
            </a:fld>
            <a:endParaRPr lang="es-ES"/>
          </a:p>
        </p:txBody>
      </p:sp>
    </p:spTree>
    <p:extLst>
      <p:ext uri="{BB962C8B-B14F-4D97-AF65-F5344CB8AC3E}">
        <p14:creationId xmlns:p14="http://schemas.microsoft.com/office/powerpoint/2010/main" val="3648708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32CA8-6B8A-E8F2-FF86-47C6AB4EA3F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A0E8E12-319E-E587-BDB9-725D287A6D7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020B08E-2108-D23C-6F85-017B9144FB2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921D125-4674-F355-DCC9-D9D2AC6BE558}"/>
              </a:ext>
            </a:extLst>
          </p:cNvPr>
          <p:cNvSpPr>
            <a:spLocks noGrp="1"/>
          </p:cNvSpPr>
          <p:nvPr>
            <p:ph type="sldNum" sz="quarter" idx="5"/>
          </p:nvPr>
        </p:nvSpPr>
        <p:spPr/>
        <p:txBody>
          <a:bodyPr/>
          <a:lstStyle/>
          <a:p>
            <a:fld id="{FBA8C368-C3FA-4A12-B0B4-3ED3C42E18A4}" type="slidenum">
              <a:rPr lang="es-ES" smtClean="0"/>
              <a:t>36</a:t>
            </a:fld>
            <a:endParaRPr lang="es-ES"/>
          </a:p>
        </p:txBody>
      </p:sp>
    </p:spTree>
    <p:extLst>
      <p:ext uri="{BB962C8B-B14F-4D97-AF65-F5344CB8AC3E}">
        <p14:creationId xmlns:p14="http://schemas.microsoft.com/office/powerpoint/2010/main" val="2917456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824C6-5995-4FE7-A647-15FE8450C4F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D6FC247-40D9-8826-824A-80244977722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DE55393-9562-5484-CAD6-D7CF5B66FC7F}"/>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54BF5FFD-77DD-C5A1-DC21-EA26A6E0E0F5}"/>
              </a:ext>
            </a:extLst>
          </p:cNvPr>
          <p:cNvSpPr>
            <a:spLocks noGrp="1"/>
          </p:cNvSpPr>
          <p:nvPr>
            <p:ph type="sldNum" sz="quarter" idx="5"/>
          </p:nvPr>
        </p:nvSpPr>
        <p:spPr/>
        <p:txBody>
          <a:bodyPr/>
          <a:lstStyle/>
          <a:p>
            <a:fld id="{FBA8C368-C3FA-4A12-B0B4-3ED3C42E18A4}" type="slidenum">
              <a:rPr lang="es-ES" smtClean="0"/>
              <a:t>37</a:t>
            </a:fld>
            <a:endParaRPr lang="es-ES"/>
          </a:p>
        </p:txBody>
      </p:sp>
    </p:spTree>
    <p:extLst>
      <p:ext uri="{BB962C8B-B14F-4D97-AF65-F5344CB8AC3E}">
        <p14:creationId xmlns:p14="http://schemas.microsoft.com/office/powerpoint/2010/main" val="28222264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38</a:t>
            </a:fld>
            <a:endParaRPr lang="es-ES"/>
          </a:p>
        </p:txBody>
      </p:sp>
    </p:spTree>
    <p:extLst>
      <p:ext uri="{BB962C8B-B14F-4D97-AF65-F5344CB8AC3E}">
        <p14:creationId xmlns:p14="http://schemas.microsoft.com/office/powerpoint/2010/main" val="290305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39</a:t>
            </a:fld>
            <a:endParaRPr lang="es-ES"/>
          </a:p>
        </p:txBody>
      </p:sp>
    </p:spTree>
    <p:extLst>
      <p:ext uri="{BB962C8B-B14F-4D97-AF65-F5344CB8AC3E}">
        <p14:creationId xmlns:p14="http://schemas.microsoft.com/office/powerpoint/2010/main" val="929135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7D525-6BD5-61E2-D50B-E78A39D1C3C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C5BC423-DFD8-1A14-BDD8-891C2577E25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0FED59D-4441-38D3-D6A2-D33457E79A93}"/>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A9623B69-47EF-CFCD-9BAF-032D3CC9389B}"/>
              </a:ext>
            </a:extLst>
          </p:cNvPr>
          <p:cNvSpPr>
            <a:spLocks noGrp="1"/>
          </p:cNvSpPr>
          <p:nvPr>
            <p:ph type="sldNum" sz="quarter" idx="5"/>
          </p:nvPr>
        </p:nvSpPr>
        <p:spPr/>
        <p:txBody>
          <a:bodyPr/>
          <a:lstStyle/>
          <a:p>
            <a:fld id="{FBA8C368-C3FA-4A12-B0B4-3ED3C42E18A4}" type="slidenum">
              <a:rPr lang="es-ES" smtClean="0"/>
              <a:t>40</a:t>
            </a:fld>
            <a:endParaRPr lang="es-ES"/>
          </a:p>
        </p:txBody>
      </p:sp>
    </p:spTree>
    <p:extLst>
      <p:ext uri="{BB962C8B-B14F-4D97-AF65-F5344CB8AC3E}">
        <p14:creationId xmlns:p14="http://schemas.microsoft.com/office/powerpoint/2010/main" val="37704069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62F35-5AA8-4AD6-F20A-AA890F6C8A8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9117E04-C141-1DA4-BCDA-9CC3735474A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08D2E54-A44C-8E33-3D18-635B4C405494}"/>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8802C5F-B3EF-24E1-D9C6-A7032D5208F0}"/>
              </a:ext>
            </a:extLst>
          </p:cNvPr>
          <p:cNvSpPr>
            <a:spLocks noGrp="1"/>
          </p:cNvSpPr>
          <p:nvPr>
            <p:ph type="sldNum" sz="quarter" idx="5"/>
          </p:nvPr>
        </p:nvSpPr>
        <p:spPr/>
        <p:txBody>
          <a:bodyPr/>
          <a:lstStyle/>
          <a:p>
            <a:fld id="{FBA8C368-C3FA-4A12-B0B4-3ED3C42E18A4}" type="slidenum">
              <a:rPr lang="es-ES" smtClean="0"/>
              <a:t>41</a:t>
            </a:fld>
            <a:endParaRPr lang="es-ES"/>
          </a:p>
        </p:txBody>
      </p:sp>
    </p:spTree>
    <p:extLst>
      <p:ext uri="{BB962C8B-B14F-4D97-AF65-F5344CB8AC3E}">
        <p14:creationId xmlns:p14="http://schemas.microsoft.com/office/powerpoint/2010/main" val="1897321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DC6BA-0BE6-30A4-9D44-1C7D58EEECF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8019E11-E226-2AD4-BC85-BA03ABAA06F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173C1FE-035A-7D7F-169B-74766A16155B}"/>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B6828ABB-663B-85E4-BFED-1837E2B67953}"/>
              </a:ext>
            </a:extLst>
          </p:cNvPr>
          <p:cNvSpPr>
            <a:spLocks noGrp="1"/>
          </p:cNvSpPr>
          <p:nvPr>
            <p:ph type="sldNum" sz="quarter" idx="5"/>
          </p:nvPr>
        </p:nvSpPr>
        <p:spPr/>
        <p:txBody>
          <a:bodyPr/>
          <a:lstStyle/>
          <a:p>
            <a:fld id="{FBA8C368-C3FA-4A12-B0B4-3ED3C42E18A4}" type="slidenum">
              <a:rPr lang="es-ES" smtClean="0"/>
              <a:t>42</a:t>
            </a:fld>
            <a:endParaRPr lang="es-ES"/>
          </a:p>
        </p:txBody>
      </p:sp>
    </p:spTree>
    <p:extLst>
      <p:ext uri="{BB962C8B-B14F-4D97-AF65-F5344CB8AC3E}">
        <p14:creationId xmlns:p14="http://schemas.microsoft.com/office/powerpoint/2010/main" val="36220126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D8ABE-CD54-AB49-B2F6-58F15889DED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AE38DB3-D30A-2C72-43A7-3BA0C7EF3EA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A77B646-27E0-7419-00DB-CA7D3C45FD00}"/>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91228640-BF4B-E487-11A9-6AFC611C98E1}"/>
              </a:ext>
            </a:extLst>
          </p:cNvPr>
          <p:cNvSpPr>
            <a:spLocks noGrp="1"/>
          </p:cNvSpPr>
          <p:nvPr>
            <p:ph type="sldNum" sz="quarter" idx="5"/>
          </p:nvPr>
        </p:nvSpPr>
        <p:spPr/>
        <p:txBody>
          <a:bodyPr/>
          <a:lstStyle/>
          <a:p>
            <a:fld id="{FBA8C368-C3FA-4A12-B0B4-3ED3C42E18A4}" type="slidenum">
              <a:rPr lang="es-ES" smtClean="0"/>
              <a:t>43</a:t>
            </a:fld>
            <a:endParaRPr lang="es-ES"/>
          </a:p>
        </p:txBody>
      </p:sp>
    </p:spTree>
    <p:extLst>
      <p:ext uri="{BB962C8B-B14F-4D97-AF65-F5344CB8AC3E}">
        <p14:creationId xmlns:p14="http://schemas.microsoft.com/office/powerpoint/2010/main" val="2059505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79256-1A79-4B27-AE9F-E4587D4CF21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E73A0B9-6871-A503-A5EA-33007690734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DC81DF5-FC43-2C29-32A2-BADD9187AEB1}"/>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C2B3BD7E-7E8F-E7A2-5E3C-AA67B0AFC6B7}"/>
              </a:ext>
            </a:extLst>
          </p:cNvPr>
          <p:cNvSpPr>
            <a:spLocks noGrp="1"/>
          </p:cNvSpPr>
          <p:nvPr>
            <p:ph type="sldNum" sz="quarter" idx="5"/>
          </p:nvPr>
        </p:nvSpPr>
        <p:spPr/>
        <p:txBody>
          <a:bodyPr/>
          <a:lstStyle/>
          <a:p>
            <a:fld id="{FBA8C368-C3FA-4A12-B0B4-3ED3C42E18A4}" type="slidenum">
              <a:rPr lang="es-ES" smtClean="0"/>
              <a:t>45</a:t>
            </a:fld>
            <a:endParaRPr lang="es-ES"/>
          </a:p>
        </p:txBody>
      </p:sp>
    </p:spTree>
    <p:extLst>
      <p:ext uri="{BB962C8B-B14F-4D97-AF65-F5344CB8AC3E}">
        <p14:creationId xmlns:p14="http://schemas.microsoft.com/office/powerpoint/2010/main" val="3163658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7DC36-178B-87C9-7512-EFB47516011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1FB2081-9BEA-60EA-F960-2204B764144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12A6EEA-58B0-49BC-14BF-414938AB8DEA}"/>
              </a:ext>
            </a:extLst>
          </p:cNvPr>
          <p:cNvSpPr>
            <a:spLocks noGrp="1"/>
          </p:cNvSpPr>
          <p:nvPr>
            <p:ph type="body" idx="1"/>
          </p:nvPr>
        </p:nvSpPr>
        <p:spPr/>
        <p:txBody>
          <a:bodyPr/>
          <a:lstStyle/>
          <a:p>
            <a:r>
              <a:rPr lang="es-ES" sz="1100">
                <a:latin typeface="Arial" panose="020B0604020202020204" pitchFamily="34" charset="0"/>
                <a:cs typeface="Arial" panose="020B0604020202020204" pitchFamily="34" charset="0"/>
              </a:rPr>
              <a:t>La dermatitis atópica es una de las enfermedades inflamatorias más comunes de la piel, que afecta a aproximadamente el 20% de los niños y a un 2-7% de los adultos, siendo el 20-30% formas moderadas o graves.</a:t>
            </a:r>
          </a:p>
          <a:p>
            <a:endParaRPr lang="es-ES" sz="1100">
              <a:latin typeface="Arial" panose="020B0604020202020204" pitchFamily="34" charset="0"/>
              <a:cs typeface="Arial" panose="020B0604020202020204" pitchFamily="34" charset="0"/>
            </a:endParaRPr>
          </a:p>
          <a:p>
            <a:r>
              <a:rPr lang="es-ES" sz="1100">
                <a:latin typeface="Arial" panose="020B0604020202020204" pitchFamily="34" charset="0"/>
                <a:cs typeface="Arial" panose="020B0604020202020204" pitchFamily="34" charset="0"/>
              </a:rPr>
              <a:t>Es una enfermedad heterogénea, con una fisiopatología compleja, con implicación de diferentes factores ambientales y genéticos, con predominio de una inflamación crónica de tipo 2 y alteraciones de la barrera cutánea. Al tratarse de una patología crónica, necesita un control a largo plazo.</a:t>
            </a:r>
          </a:p>
          <a:p>
            <a:endParaRPr lang="es-ES"/>
          </a:p>
        </p:txBody>
      </p:sp>
      <p:sp>
        <p:nvSpPr>
          <p:cNvPr id="4" name="Marcador de número de diapositiva 3">
            <a:extLst>
              <a:ext uri="{FF2B5EF4-FFF2-40B4-BE49-F238E27FC236}">
                <a16:creationId xmlns:a16="http://schemas.microsoft.com/office/drawing/2014/main" id="{E85DC9FE-AEC6-D31C-3C1F-C3D4DD6795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BB158F-49C6-4E0F-99A2-AB925A7B0744}"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0178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2485F-B63E-A613-8AEB-A13FC121CBB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BA85220-FAB0-2D26-CDF3-A35F0C998C8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C18FD17-A09F-2765-1F89-67F717BC72E2}"/>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9CBE287C-928B-2215-84A8-98EA54F484DB}"/>
              </a:ext>
            </a:extLst>
          </p:cNvPr>
          <p:cNvSpPr>
            <a:spLocks noGrp="1"/>
          </p:cNvSpPr>
          <p:nvPr>
            <p:ph type="sldNum" sz="quarter" idx="5"/>
          </p:nvPr>
        </p:nvSpPr>
        <p:spPr/>
        <p:txBody>
          <a:bodyPr/>
          <a:lstStyle/>
          <a:p>
            <a:fld id="{FBA8C368-C3FA-4A12-B0B4-3ED3C42E18A4}" type="slidenum">
              <a:rPr lang="es-ES" smtClean="0"/>
              <a:t>46</a:t>
            </a:fld>
            <a:endParaRPr lang="es-ES"/>
          </a:p>
        </p:txBody>
      </p:sp>
    </p:spTree>
    <p:extLst>
      <p:ext uri="{BB962C8B-B14F-4D97-AF65-F5344CB8AC3E}">
        <p14:creationId xmlns:p14="http://schemas.microsoft.com/office/powerpoint/2010/main" val="886744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EDFFE-2E85-7326-8A5F-FC1C0FF9731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3E6FB11-3853-4386-D8D9-048F7BD648E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8E03627-431E-D545-98AF-D647CE9401DC}"/>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F01C380-ABBD-D379-87BE-783BBE77C842}"/>
              </a:ext>
            </a:extLst>
          </p:cNvPr>
          <p:cNvSpPr>
            <a:spLocks noGrp="1"/>
          </p:cNvSpPr>
          <p:nvPr>
            <p:ph type="sldNum" sz="quarter" idx="5"/>
          </p:nvPr>
        </p:nvSpPr>
        <p:spPr/>
        <p:txBody>
          <a:bodyPr/>
          <a:lstStyle/>
          <a:p>
            <a:fld id="{FBA8C368-C3FA-4A12-B0B4-3ED3C42E18A4}" type="slidenum">
              <a:rPr lang="es-ES" smtClean="0"/>
              <a:t>47</a:t>
            </a:fld>
            <a:endParaRPr lang="es-ES"/>
          </a:p>
        </p:txBody>
      </p:sp>
    </p:spTree>
    <p:extLst>
      <p:ext uri="{BB962C8B-B14F-4D97-AF65-F5344CB8AC3E}">
        <p14:creationId xmlns:p14="http://schemas.microsoft.com/office/powerpoint/2010/main" val="2156344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6778B-3B79-DEA0-0F2C-9D68AC7123A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F826069-AB3E-3C76-FF4D-216CE400656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6EA0568-9B11-0381-F7B5-065B43B1853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2CF907B7-6244-35F6-82EA-49DC249F971B}"/>
              </a:ext>
            </a:extLst>
          </p:cNvPr>
          <p:cNvSpPr>
            <a:spLocks noGrp="1"/>
          </p:cNvSpPr>
          <p:nvPr>
            <p:ph type="sldNum" sz="quarter" idx="5"/>
          </p:nvPr>
        </p:nvSpPr>
        <p:spPr/>
        <p:txBody>
          <a:bodyPr/>
          <a:lstStyle/>
          <a:p>
            <a:fld id="{FBA8C368-C3FA-4A12-B0B4-3ED3C42E18A4}" type="slidenum">
              <a:rPr lang="es-ES" smtClean="0"/>
              <a:t>48</a:t>
            </a:fld>
            <a:endParaRPr lang="es-ES"/>
          </a:p>
        </p:txBody>
      </p:sp>
    </p:spTree>
    <p:extLst>
      <p:ext uri="{BB962C8B-B14F-4D97-AF65-F5344CB8AC3E}">
        <p14:creationId xmlns:p14="http://schemas.microsoft.com/office/powerpoint/2010/main" val="4674851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66630-8E68-CBF7-2946-9266808CB2D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79DA4BE-2B10-DB5E-BA65-7570B8941C5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9EBA9C8-6039-3DCA-260B-A153BA79D3DB}"/>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1134B516-1F58-1B93-F8EB-E6F62959C0B5}"/>
              </a:ext>
            </a:extLst>
          </p:cNvPr>
          <p:cNvSpPr>
            <a:spLocks noGrp="1"/>
          </p:cNvSpPr>
          <p:nvPr>
            <p:ph type="sldNum" sz="quarter" idx="5"/>
          </p:nvPr>
        </p:nvSpPr>
        <p:spPr/>
        <p:txBody>
          <a:bodyPr/>
          <a:lstStyle/>
          <a:p>
            <a:fld id="{FBA8C368-C3FA-4A12-B0B4-3ED3C42E18A4}" type="slidenum">
              <a:rPr lang="es-ES" smtClean="0"/>
              <a:t>49</a:t>
            </a:fld>
            <a:endParaRPr lang="es-ES"/>
          </a:p>
        </p:txBody>
      </p:sp>
    </p:spTree>
    <p:extLst>
      <p:ext uri="{BB962C8B-B14F-4D97-AF65-F5344CB8AC3E}">
        <p14:creationId xmlns:p14="http://schemas.microsoft.com/office/powerpoint/2010/main" val="41816161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EF022-5D73-779F-0849-1D7E9071317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DF69A8B-AF7F-44CB-3F32-93523965C72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DFAC584-305D-D0FB-F81B-3E535B5B5D7C}"/>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65C9A998-BEA6-1824-6C21-E5D43BEA4720}"/>
              </a:ext>
            </a:extLst>
          </p:cNvPr>
          <p:cNvSpPr>
            <a:spLocks noGrp="1"/>
          </p:cNvSpPr>
          <p:nvPr>
            <p:ph type="sldNum" sz="quarter" idx="5"/>
          </p:nvPr>
        </p:nvSpPr>
        <p:spPr/>
        <p:txBody>
          <a:bodyPr/>
          <a:lstStyle/>
          <a:p>
            <a:fld id="{FBA8C368-C3FA-4A12-B0B4-3ED3C42E18A4}" type="slidenum">
              <a:rPr lang="es-ES" smtClean="0"/>
              <a:t>50</a:t>
            </a:fld>
            <a:endParaRPr lang="es-ES"/>
          </a:p>
        </p:txBody>
      </p:sp>
    </p:spTree>
    <p:extLst>
      <p:ext uri="{BB962C8B-B14F-4D97-AF65-F5344CB8AC3E}">
        <p14:creationId xmlns:p14="http://schemas.microsoft.com/office/powerpoint/2010/main" val="2182424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9BA47-F617-6EB6-5348-84307967CE4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AF803E4-F213-C28F-FFCD-B605BDACB8E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68D5E8B-B62D-B8E6-754C-51AD3B3121FB}"/>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0665A642-B973-7715-4741-2B276214F25F}"/>
              </a:ext>
            </a:extLst>
          </p:cNvPr>
          <p:cNvSpPr>
            <a:spLocks noGrp="1"/>
          </p:cNvSpPr>
          <p:nvPr>
            <p:ph type="sldNum" sz="quarter" idx="5"/>
          </p:nvPr>
        </p:nvSpPr>
        <p:spPr/>
        <p:txBody>
          <a:bodyPr/>
          <a:lstStyle/>
          <a:p>
            <a:fld id="{FBA8C368-C3FA-4A12-B0B4-3ED3C42E18A4}" type="slidenum">
              <a:rPr lang="es-ES" smtClean="0"/>
              <a:t>52</a:t>
            </a:fld>
            <a:endParaRPr lang="es-ES"/>
          </a:p>
        </p:txBody>
      </p:sp>
    </p:spTree>
    <p:extLst>
      <p:ext uri="{BB962C8B-B14F-4D97-AF65-F5344CB8AC3E}">
        <p14:creationId xmlns:p14="http://schemas.microsoft.com/office/powerpoint/2010/main" val="1550141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474CF-1212-04AC-BA2E-3425B8FF310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2DFE72B-3E8D-0C06-9597-E8D7F25FA50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69C280B-5811-31A4-BFA1-4DB32D21CBA0}"/>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713DBF47-0EC9-9BD8-D506-6FBF8E2F570B}"/>
              </a:ext>
            </a:extLst>
          </p:cNvPr>
          <p:cNvSpPr>
            <a:spLocks noGrp="1"/>
          </p:cNvSpPr>
          <p:nvPr>
            <p:ph type="sldNum" sz="quarter" idx="5"/>
          </p:nvPr>
        </p:nvSpPr>
        <p:spPr/>
        <p:txBody>
          <a:bodyPr/>
          <a:lstStyle/>
          <a:p>
            <a:fld id="{FBA8C368-C3FA-4A12-B0B4-3ED3C42E18A4}" type="slidenum">
              <a:rPr lang="es-ES" smtClean="0"/>
              <a:t>53</a:t>
            </a:fld>
            <a:endParaRPr lang="es-ES"/>
          </a:p>
        </p:txBody>
      </p:sp>
    </p:spTree>
    <p:extLst>
      <p:ext uri="{BB962C8B-B14F-4D97-AF65-F5344CB8AC3E}">
        <p14:creationId xmlns:p14="http://schemas.microsoft.com/office/powerpoint/2010/main" val="17644785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206EE-C22F-44C5-DE04-C6639654A57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BD178DC-C28A-37C5-5F74-2349D474BEE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AD366CA-6C77-AE67-C435-49B0398D4FF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28F29E24-0154-6579-3971-CC3D73C8987A}"/>
              </a:ext>
            </a:extLst>
          </p:cNvPr>
          <p:cNvSpPr>
            <a:spLocks noGrp="1"/>
          </p:cNvSpPr>
          <p:nvPr>
            <p:ph type="sldNum" sz="quarter" idx="5"/>
          </p:nvPr>
        </p:nvSpPr>
        <p:spPr/>
        <p:txBody>
          <a:bodyPr/>
          <a:lstStyle/>
          <a:p>
            <a:fld id="{FBA8C368-C3FA-4A12-B0B4-3ED3C42E18A4}" type="slidenum">
              <a:rPr lang="es-ES" smtClean="0"/>
              <a:t>56</a:t>
            </a:fld>
            <a:endParaRPr lang="es-ES"/>
          </a:p>
        </p:txBody>
      </p:sp>
    </p:spTree>
    <p:extLst>
      <p:ext uri="{BB962C8B-B14F-4D97-AF65-F5344CB8AC3E}">
        <p14:creationId xmlns:p14="http://schemas.microsoft.com/office/powerpoint/2010/main" val="3940270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D8E87-6D88-BAAA-4141-7AFFA3BC7E2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D7E6F95-1A8A-F905-8C61-BCE67584D4B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4166770-8E29-278A-0B08-9BBB7179639F}"/>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EBE6E43A-395C-943A-EDD4-943F2D838385}"/>
              </a:ext>
            </a:extLst>
          </p:cNvPr>
          <p:cNvSpPr>
            <a:spLocks noGrp="1"/>
          </p:cNvSpPr>
          <p:nvPr>
            <p:ph type="sldNum" sz="quarter" idx="5"/>
          </p:nvPr>
        </p:nvSpPr>
        <p:spPr/>
        <p:txBody>
          <a:bodyPr/>
          <a:lstStyle/>
          <a:p>
            <a:fld id="{FBA8C368-C3FA-4A12-B0B4-3ED3C42E18A4}" type="slidenum">
              <a:rPr lang="es-ES" smtClean="0"/>
              <a:t>57</a:t>
            </a:fld>
            <a:endParaRPr lang="es-ES"/>
          </a:p>
        </p:txBody>
      </p:sp>
    </p:spTree>
    <p:extLst>
      <p:ext uri="{BB962C8B-B14F-4D97-AF65-F5344CB8AC3E}">
        <p14:creationId xmlns:p14="http://schemas.microsoft.com/office/powerpoint/2010/main" val="19985844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58</a:t>
            </a:fld>
            <a:endParaRPr lang="es-ES"/>
          </a:p>
        </p:txBody>
      </p:sp>
    </p:spTree>
    <p:extLst>
      <p:ext uri="{BB962C8B-B14F-4D97-AF65-F5344CB8AC3E}">
        <p14:creationId xmlns:p14="http://schemas.microsoft.com/office/powerpoint/2010/main" val="3794672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32AB90-B9A9-556E-1196-09D1FDB462C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C4EE5CF-0EE1-92CB-617C-B2E99B32A8E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328C29A-6A01-8F6B-D476-6E36FEF7273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9E1FEF51-E2F8-88B0-0B64-F52C6383A4F1}"/>
              </a:ext>
            </a:extLst>
          </p:cNvPr>
          <p:cNvSpPr>
            <a:spLocks noGrp="1"/>
          </p:cNvSpPr>
          <p:nvPr>
            <p:ph type="sldNum" sz="quarter" idx="5"/>
          </p:nvPr>
        </p:nvSpPr>
        <p:spPr/>
        <p:txBody>
          <a:bodyPr/>
          <a:lstStyle/>
          <a:p>
            <a:fld id="{FBA8C368-C3FA-4A12-B0B4-3ED3C42E18A4}" type="slidenum">
              <a:rPr lang="es-ES" smtClean="0"/>
              <a:t>8</a:t>
            </a:fld>
            <a:endParaRPr lang="es-ES"/>
          </a:p>
        </p:txBody>
      </p:sp>
    </p:spTree>
    <p:extLst>
      <p:ext uri="{BB962C8B-B14F-4D97-AF65-F5344CB8AC3E}">
        <p14:creationId xmlns:p14="http://schemas.microsoft.com/office/powerpoint/2010/main" val="29708323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59</a:t>
            </a:fld>
            <a:endParaRPr lang="es-ES"/>
          </a:p>
        </p:txBody>
      </p:sp>
    </p:spTree>
    <p:extLst>
      <p:ext uri="{BB962C8B-B14F-4D97-AF65-F5344CB8AC3E}">
        <p14:creationId xmlns:p14="http://schemas.microsoft.com/office/powerpoint/2010/main" val="3804045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60</a:t>
            </a:fld>
            <a:endParaRPr lang="es-ES"/>
          </a:p>
        </p:txBody>
      </p:sp>
    </p:spTree>
    <p:extLst>
      <p:ext uri="{BB962C8B-B14F-4D97-AF65-F5344CB8AC3E}">
        <p14:creationId xmlns:p14="http://schemas.microsoft.com/office/powerpoint/2010/main" val="7397224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61</a:t>
            </a:fld>
            <a:endParaRPr lang="es-ES"/>
          </a:p>
        </p:txBody>
      </p:sp>
    </p:spTree>
    <p:extLst>
      <p:ext uri="{BB962C8B-B14F-4D97-AF65-F5344CB8AC3E}">
        <p14:creationId xmlns:p14="http://schemas.microsoft.com/office/powerpoint/2010/main" val="20866908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62</a:t>
            </a:fld>
            <a:endParaRPr lang="es-ES"/>
          </a:p>
        </p:txBody>
      </p:sp>
    </p:spTree>
    <p:extLst>
      <p:ext uri="{BB962C8B-B14F-4D97-AF65-F5344CB8AC3E}">
        <p14:creationId xmlns:p14="http://schemas.microsoft.com/office/powerpoint/2010/main" val="22538557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FBA8C368-C3FA-4A12-B0B4-3ED3C42E18A4}" type="slidenum">
              <a:rPr lang="es-ES" smtClean="0"/>
              <a:t>63</a:t>
            </a:fld>
            <a:endParaRPr lang="es-ES"/>
          </a:p>
        </p:txBody>
      </p:sp>
    </p:spTree>
    <p:extLst>
      <p:ext uri="{BB962C8B-B14F-4D97-AF65-F5344CB8AC3E}">
        <p14:creationId xmlns:p14="http://schemas.microsoft.com/office/powerpoint/2010/main" val="23955954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C5B16-F37D-C9C1-3BD5-FBE1153A759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392025A-473D-5721-2CAC-F431E09CA05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0B59703-6F0D-5B90-7A02-FA919DEA34C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8B12D360-8ADA-8459-CC83-A5831D21810D}"/>
              </a:ext>
            </a:extLst>
          </p:cNvPr>
          <p:cNvSpPr>
            <a:spLocks noGrp="1"/>
          </p:cNvSpPr>
          <p:nvPr>
            <p:ph type="sldNum" sz="quarter" idx="5"/>
          </p:nvPr>
        </p:nvSpPr>
        <p:spPr/>
        <p:txBody>
          <a:bodyPr/>
          <a:lstStyle/>
          <a:p>
            <a:fld id="{FBA8C368-C3FA-4A12-B0B4-3ED3C42E18A4}" type="slidenum">
              <a:rPr lang="es-ES" smtClean="0"/>
              <a:t>67</a:t>
            </a:fld>
            <a:endParaRPr lang="es-ES"/>
          </a:p>
        </p:txBody>
      </p:sp>
    </p:spTree>
    <p:extLst>
      <p:ext uri="{BB962C8B-B14F-4D97-AF65-F5344CB8AC3E}">
        <p14:creationId xmlns:p14="http://schemas.microsoft.com/office/powerpoint/2010/main" val="24193960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3D52F-2092-474B-7C65-2ACEB949753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EA97342-00C2-F88D-480F-7546F188680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7D21858-8086-3F87-D129-CA99EAD0B665}"/>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872E823A-20C4-12C6-F755-DFF37EC37B55}"/>
              </a:ext>
            </a:extLst>
          </p:cNvPr>
          <p:cNvSpPr>
            <a:spLocks noGrp="1"/>
          </p:cNvSpPr>
          <p:nvPr>
            <p:ph type="sldNum" sz="quarter" idx="5"/>
          </p:nvPr>
        </p:nvSpPr>
        <p:spPr/>
        <p:txBody>
          <a:bodyPr/>
          <a:lstStyle/>
          <a:p>
            <a:fld id="{FBA8C368-C3FA-4A12-B0B4-3ED3C42E18A4}" type="slidenum">
              <a:rPr lang="es-ES" smtClean="0"/>
              <a:t>71</a:t>
            </a:fld>
            <a:endParaRPr lang="es-ES"/>
          </a:p>
        </p:txBody>
      </p:sp>
    </p:spTree>
    <p:extLst>
      <p:ext uri="{BB962C8B-B14F-4D97-AF65-F5344CB8AC3E}">
        <p14:creationId xmlns:p14="http://schemas.microsoft.com/office/powerpoint/2010/main" val="40779975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6BBB158F-49C6-4E0F-99A2-AB925A7B0744}" type="slidenum">
              <a:rPr lang="es-ES" smtClean="0"/>
              <a:t>79</a:t>
            </a:fld>
            <a:endParaRPr lang="es-ES"/>
          </a:p>
        </p:txBody>
      </p:sp>
    </p:spTree>
    <p:extLst>
      <p:ext uri="{BB962C8B-B14F-4D97-AF65-F5344CB8AC3E}">
        <p14:creationId xmlns:p14="http://schemas.microsoft.com/office/powerpoint/2010/main" val="1103599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397DE-B7A6-0F5B-A53D-C9C09399B70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F76FB29-8D52-54C6-AC9F-CCCE3380E51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CADD2D3-14CC-D8FB-3B8F-644AEB6E350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B6DE1375-3828-8C20-E9EC-981600274093}"/>
              </a:ext>
            </a:extLst>
          </p:cNvPr>
          <p:cNvSpPr>
            <a:spLocks noGrp="1"/>
          </p:cNvSpPr>
          <p:nvPr>
            <p:ph type="sldNum" sz="quarter" idx="5"/>
          </p:nvPr>
        </p:nvSpPr>
        <p:spPr/>
        <p:txBody>
          <a:bodyPr/>
          <a:lstStyle/>
          <a:p>
            <a:fld id="{FBA8C368-C3FA-4A12-B0B4-3ED3C42E18A4}" type="slidenum">
              <a:rPr lang="es-ES" smtClean="0"/>
              <a:t>9</a:t>
            </a:fld>
            <a:endParaRPr lang="es-ES"/>
          </a:p>
        </p:txBody>
      </p:sp>
    </p:spTree>
    <p:extLst>
      <p:ext uri="{BB962C8B-B14F-4D97-AF65-F5344CB8AC3E}">
        <p14:creationId xmlns:p14="http://schemas.microsoft.com/office/powerpoint/2010/main" val="1586407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76433-10C9-D496-6BD6-C2AECA48D8A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CE24EBC-E79A-1DC2-E798-6A97A2AEE59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811368B-D644-BBBF-F888-368C38B04397}"/>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F7E7DCB6-34B7-B8E8-7468-C1DEB40745D5}"/>
              </a:ext>
            </a:extLst>
          </p:cNvPr>
          <p:cNvSpPr>
            <a:spLocks noGrp="1"/>
          </p:cNvSpPr>
          <p:nvPr>
            <p:ph type="sldNum" sz="quarter" idx="5"/>
          </p:nvPr>
        </p:nvSpPr>
        <p:spPr/>
        <p:txBody>
          <a:bodyPr/>
          <a:lstStyle/>
          <a:p>
            <a:fld id="{FBA8C368-C3FA-4A12-B0B4-3ED3C42E18A4}" type="slidenum">
              <a:rPr lang="es-ES" smtClean="0"/>
              <a:t>10</a:t>
            </a:fld>
            <a:endParaRPr lang="es-ES"/>
          </a:p>
        </p:txBody>
      </p:sp>
    </p:spTree>
    <p:extLst>
      <p:ext uri="{BB962C8B-B14F-4D97-AF65-F5344CB8AC3E}">
        <p14:creationId xmlns:p14="http://schemas.microsoft.com/office/powerpoint/2010/main" val="3363773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870C7-34F9-1377-EED4-3FBD2F0F0A9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692F000-0C11-8530-0D08-411EFE8EBD6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62AB6B-634B-6075-6DCB-18D9A591E8DA}"/>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19118A1C-0CAA-B16C-95A4-FB2A76649771}"/>
              </a:ext>
            </a:extLst>
          </p:cNvPr>
          <p:cNvSpPr>
            <a:spLocks noGrp="1"/>
          </p:cNvSpPr>
          <p:nvPr>
            <p:ph type="sldNum" sz="quarter" idx="5"/>
          </p:nvPr>
        </p:nvSpPr>
        <p:spPr/>
        <p:txBody>
          <a:bodyPr/>
          <a:lstStyle/>
          <a:p>
            <a:fld id="{FBA8C368-C3FA-4A12-B0B4-3ED3C42E18A4}" type="slidenum">
              <a:rPr lang="es-ES" smtClean="0"/>
              <a:t>11</a:t>
            </a:fld>
            <a:endParaRPr lang="es-ES"/>
          </a:p>
        </p:txBody>
      </p:sp>
    </p:spTree>
    <p:extLst>
      <p:ext uri="{BB962C8B-B14F-4D97-AF65-F5344CB8AC3E}">
        <p14:creationId xmlns:p14="http://schemas.microsoft.com/office/powerpoint/2010/main" val="1406387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A750B6-6A50-0889-87A5-F12BB1C9C46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531534C-B637-2F2B-4C02-0644842B617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634042C-07C0-FB43-0058-634F201CD290}"/>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28491224-4C83-5265-8AD4-E5A80467B9C9}"/>
              </a:ext>
            </a:extLst>
          </p:cNvPr>
          <p:cNvSpPr>
            <a:spLocks noGrp="1"/>
          </p:cNvSpPr>
          <p:nvPr>
            <p:ph type="sldNum" sz="quarter" idx="5"/>
          </p:nvPr>
        </p:nvSpPr>
        <p:spPr/>
        <p:txBody>
          <a:bodyPr/>
          <a:lstStyle/>
          <a:p>
            <a:fld id="{FBA8C368-C3FA-4A12-B0B4-3ED3C42E18A4}" type="slidenum">
              <a:rPr lang="es-ES" smtClean="0"/>
              <a:t>12</a:t>
            </a:fld>
            <a:endParaRPr lang="es-ES"/>
          </a:p>
        </p:txBody>
      </p:sp>
    </p:spTree>
    <p:extLst>
      <p:ext uri="{BB962C8B-B14F-4D97-AF65-F5344CB8AC3E}">
        <p14:creationId xmlns:p14="http://schemas.microsoft.com/office/powerpoint/2010/main" val="2692724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E1E25-94D9-B568-6B38-A6DB0B717FD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130E3B3-C56D-3984-0E30-68823FCABFF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5F32974-C4D8-31C8-B474-D8829AE6D449}"/>
              </a:ext>
            </a:extLst>
          </p:cNvPr>
          <p:cNvSpPr>
            <a:spLocks noGrp="1"/>
          </p:cNvSpPr>
          <p:nvPr>
            <p:ph type="body" idx="1"/>
          </p:nvPr>
        </p:nvSpPr>
        <p:spPr/>
        <p:txBody>
          <a:bodyPr/>
          <a:lstStyle/>
          <a:p>
            <a:endParaRPr lang="es-ES"/>
          </a:p>
        </p:txBody>
      </p:sp>
      <p:sp>
        <p:nvSpPr>
          <p:cNvPr id="4" name="Marcador de número de diapositiva 3">
            <a:extLst>
              <a:ext uri="{FF2B5EF4-FFF2-40B4-BE49-F238E27FC236}">
                <a16:creationId xmlns:a16="http://schemas.microsoft.com/office/drawing/2014/main" id="{8F4078F9-7A1B-EFB4-B150-185306F95A74}"/>
              </a:ext>
            </a:extLst>
          </p:cNvPr>
          <p:cNvSpPr>
            <a:spLocks noGrp="1"/>
          </p:cNvSpPr>
          <p:nvPr>
            <p:ph type="sldNum" sz="quarter" idx="5"/>
          </p:nvPr>
        </p:nvSpPr>
        <p:spPr/>
        <p:txBody>
          <a:bodyPr/>
          <a:lstStyle/>
          <a:p>
            <a:fld id="{FBA8C368-C3FA-4A12-B0B4-3ED3C42E18A4}" type="slidenum">
              <a:rPr lang="es-ES" smtClean="0"/>
              <a:t>14</a:t>
            </a:fld>
            <a:endParaRPr lang="es-ES"/>
          </a:p>
        </p:txBody>
      </p:sp>
    </p:spTree>
    <p:extLst>
      <p:ext uri="{BB962C8B-B14F-4D97-AF65-F5344CB8AC3E}">
        <p14:creationId xmlns:p14="http://schemas.microsoft.com/office/powerpoint/2010/main" val="2968155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6727AED-29E8-1D33-2507-28DCD5AFA734}"/>
              </a:ext>
            </a:extLst>
          </p:cNvPr>
          <p:cNvPicPr>
            <a:picLocks noChangeAspect="1"/>
          </p:cNvPicPr>
          <p:nvPr userDrawn="1"/>
        </p:nvPicPr>
        <p:blipFill>
          <a:blip r:embed="rId2"/>
          <a:srcRect/>
          <a:stretch/>
        </p:blipFill>
        <p:spPr>
          <a:xfrm>
            <a:off x="-1" y="0"/>
            <a:ext cx="12192001"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1990687"/>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Clic para editar título</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3069963"/>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p>
        </p:txBody>
      </p:sp>
    </p:spTree>
    <p:extLst>
      <p:ext uri="{BB962C8B-B14F-4D97-AF65-F5344CB8AC3E}">
        <p14:creationId xmlns:p14="http://schemas.microsoft.com/office/powerpoint/2010/main" val="4225582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Diseño personalizado">
    <p:spTree>
      <p:nvGrpSpPr>
        <p:cNvPr id="1" name=""/>
        <p:cNvGrpSpPr/>
        <p:nvPr/>
      </p:nvGrpSpPr>
      <p:grpSpPr>
        <a:xfrm>
          <a:off x="0" y="0"/>
          <a:ext cx="0" cy="0"/>
          <a:chOff x="0" y="0"/>
          <a:chExt cx="0" cy="0"/>
        </a:xfrm>
      </p:grpSpPr>
      <p:pic>
        <p:nvPicPr>
          <p:cNvPr id="9" name="Imagen 8" descr="Imagen de la pantalla de un celular&#10;&#10;El contenido generado por IA puede ser incorrecto.">
            <a:extLst>
              <a:ext uri="{FF2B5EF4-FFF2-40B4-BE49-F238E27FC236}">
                <a16:creationId xmlns:a16="http://schemas.microsoft.com/office/drawing/2014/main" id="{D5BF5E95-B0CA-E3DE-E7A3-66CFE83779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 y="0"/>
            <a:ext cx="12182476" cy="6858000"/>
          </a:xfrm>
          <a:prstGeom prst="rect">
            <a:avLst/>
          </a:prstGeom>
        </p:spPr>
      </p:pic>
      <p:sp>
        <p:nvSpPr>
          <p:cNvPr id="7" name="Título 6">
            <a:extLst>
              <a:ext uri="{FF2B5EF4-FFF2-40B4-BE49-F238E27FC236}">
                <a16:creationId xmlns:a16="http://schemas.microsoft.com/office/drawing/2014/main" id="{E6A32E42-A822-BF1A-D671-01DC1D2EA2EF}"/>
              </a:ext>
            </a:extLst>
          </p:cNvPr>
          <p:cNvSpPr>
            <a:spLocks noGrp="1"/>
          </p:cNvSpPr>
          <p:nvPr>
            <p:ph type="title"/>
          </p:nvPr>
        </p:nvSpPr>
        <p:spPr>
          <a:xfrm>
            <a:off x="838200" y="0"/>
            <a:ext cx="6407425" cy="5903843"/>
          </a:xfrm>
        </p:spPr>
        <p:txBody>
          <a:bodyPr>
            <a:normAutofit/>
          </a:bodyPr>
          <a:lstStyle>
            <a:lvl1pPr>
              <a:lnSpc>
                <a:spcPct val="100000"/>
              </a:lnSpc>
              <a:spcBef>
                <a:spcPts val="1200"/>
              </a:spcBef>
              <a:spcAft>
                <a:spcPts val="1200"/>
              </a:spcAft>
              <a:defRPr sz="3600" b="1">
                <a:solidFill>
                  <a:schemeClr val="bg1"/>
                </a:solidFill>
              </a:defRPr>
            </a:lvl1pPr>
          </a:lstStyle>
          <a:p>
            <a:r>
              <a:rPr lang="es-ES"/>
              <a:t>Haga clic para modificar el estilo de título del patrón</a:t>
            </a:r>
          </a:p>
        </p:txBody>
      </p:sp>
    </p:spTree>
    <p:extLst>
      <p:ext uri="{BB962C8B-B14F-4D97-AF65-F5344CB8AC3E}">
        <p14:creationId xmlns:p14="http://schemas.microsoft.com/office/powerpoint/2010/main" val="3774628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Diseño personalizado">
    <p:spTree>
      <p:nvGrpSpPr>
        <p:cNvPr id="1" name=""/>
        <p:cNvGrpSpPr/>
        <p:nvPr/>
      </p:nvGrpSpPr>
      <p:grpSpPr>
        <a:xfrm>
          <a:off x="0" y="0"/>
          <a:ext cx="0" cy="0"/>
          <a:chOff x="0" y="0"/>
          <a:chExt cx="0" cy="0"/>
        </a:xfrm>
      </p:grpSpPr>
      <p:pic>
        <p:nvPicPr>
          <p:cNvPr id="3" name="Imagen 2" descr="Patrón de fondo&#10;&#10;El contenido generado por IA puede ser incorrecto.">
            <a:extLst>
              <a:ext uri="{FF2B5EF4-FFF2-40B4-BE49-F238E27FC236}">
                <a16:creationId xmlns:a16="http://schemas.microsoft.com/office/drawing/2014/main" id="{833B97DC-2E51-5359-8AE9-56C7F74D71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2" y="0"/>
            <a:ext cx="12182476" cy="6858000"/>
          </a:xfrm>
          <a:prstGeom prst="rect">
            <a:avLst/>
          </a:prstGeom>
        </p:spPr>
      </p:pic>
      <p:sp>
        <p:nvSpPr>
          <p:cNvPr id="7" name="Título 6">
            <a:extLst>
              <a:ext uri="{FF2B5EF4-FFF2-40B4-BE49-F238E27FC236}">
                <a16:creationId xmlns:a16="http://schemas.microsoft.com/office/drawing/2014/main" id="{E6A32E42-A822-BF1A-D671-01DC1D2EA2EF}"/>
              </a:ext>
            </a:extLst>
          </p:cNvPr>
          <p:cNvSpPr>
            <a:spLocks noGrp="1"/>
          </p:cNvSpPr>
          <p:nvPr>
            <p:ph type="title"/>
          </p:nvPr>
        </p:nvSpPr>
        <p:spPr>
          <a:xfrm>
            <a:off x="838200" y="0"/>
            <a:ext cx="6407425" cy="5903843"/>
          </a:xfrm>
        </p:spPr>
        <p:txBody>
          <a:bodyPr>
            <a:normAutofit/>
          </a:bodyPr>
          <a:lstStyle>
            <a:lvl1pPr>
              <a:lnSpc>
                <a:spcPct val="100000"/>
              </a:lnSpc>
              <a:spcBef>
                <a:spcPts val="1200"/>
              </a:spcBef>
              <a:spcAft>
                <a:spcPts val="1200"/>
              </a:spcAft>
              <a:defRPr sz="3600" b="1">
                <a:solidFill>
                  <a:schemeClr val="bg1"/>
                </a:solidFill>
              </a:defRPr>
            </a:lvl1pPr>
          </a:lstStyle>
          <a:p>
            <a:r>
              <a:rPr lang="es-ES"/>
              <a:t>Haga clic para modificar el estilo de título del patrón</a:t>
            </a:r>
          </a:p>
        </p:txBody>
      </p:sp>
    </p:spTree>
    <p:extLst>
      <p:ext uri="{BB962C8B-B14F-4D97-AF65-F5344CB8AC3E}">
        <p14:creationId xmlns:p14="http://schemas.microsoft.com/office/powerpoint/2010/main" val="1463792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Diseño personalizado">
    <p:spTree>
      <p:nvGrpSpPr>
        <p:cNvPr id="1" name=""/>
        <p:cNvGrpSpPr/>
        <p:nvPr/>
      </p:nvGrpSpPr>
      <p:grpSpPr>
        <a:xfrm>
          <a:off x="0" y="0"/>
          <a:ext cx="0" cy="0"/>
          <a:chOff x="0" y="0"/>
          <a:chExt cx="0" cy="0"/>
        </a:xfrm>
      </p:grpSpPr>
      <p:pic>
        <p:nvPicPr>
          <p:cNvPr id="4" name="Imagen 3" descr="Imagen que contiene Patrón de fondo&#10;&#10;El contenido generado por IA puede ser incorrecto.">
            <a:extLst>
              <a:ext uri="{FF2B5EF4-FFF2-40B4-BE49-F238E27FC236}">
                <a16:creationId xmlns:a16="http://schemas.microsoft.com/office/drawing/2014/main" id="{300ADAA4-E264-AC23-5D09-4273E5F3FF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ítulo 6">
            <a:extLst>
              <a:ext uri="{FF2B5EF4-FFF2-40B4-BE49-F238E27FC236}">
                <a16:creationId xmlns:a16="http://schemas.microsoft.com/office/drawing/2014/main" id="{E6A32E42-A822-BF1A-D671-01DC1D2EA2EF}"/>
              </a:ext>
            </a:extLst>
          </p:cNvPr>
          <p:cNvSpPr>
            <a:spLocks noGrp="1"/>
          </p:cNvSpPr>
          <p:nvPr>
            <p:ph type="title"/>
          </p:nvPr>
        </p:nvSpPr>
        <p:spPr>
          <a:xfrm>
            <a:off x="838200" y="0"/>
            <a:ext cx="6407425" cy="5903843"/>
          </a:xfrm>
        </p:spPr>
        <p:txBody>
          <a:bodyPr>
            <a:normAutofit/>
          </a:bodyPr>
          <a:lstStyle>
            <a:lvl1pPr>
              <a:lnSpc>
                <a:spcPct val="100000"/>
              </a:lnSpc>
              <a:spcBef>
                <a:spcPts val="1200"/>
              </a:spcBef>
              <a:spcAft>
                <a:spcPts val="1200"/>
              </a:spcAft>
              <a:defRPr sz="3600" b="1">
                <a:solidFill>
                  <a:schemeClr val="bg1"/>
                </a:solidFill>
              </a:defRPr>
            </a:lvl1pPr>
          </a:lstStyle>
          <a:p>
            <a:r>
              <a:rPr lang="es-ES"/>
              <a:t>Haga clic para modificar el estilo de título del patrón</a:t>
            </a:r>
          </a:p>
        </p:txBody>
      </p:sp>
      <p:sp>
        <p:nvSpPr>
          <p:cNvPr id="2" name="Rectángulo 1">
            <a:extLst>
              <a:ext uri="{FF2B5EF4-FFF2-40B4-BE49-F238E27FC236}">
                <a16:creationId xmlns:a16="http://schemas.microsoft.com/office/drawing/2014/main" id="{509433EE-EF88-753D-9A2C-5EFDF913EBE4}"/>
              </a:ext>
            </a:extLst>
          </p:cNvPr>
          <p:cNvSpPr/>
          <p:nvPr userDrawn="1"/>
        </p:nvSpPr>
        <p:spPr>
          <a:xfrm>
            <a:off x="10045148" y="5903843"/>
            <a:ext cx="1802295" cy="8150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351631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Diapositiva de título">
    <p:bg>
      <p:bgPr>
        <a:solidFill>
          <a:srgbClr val="7A45B8"/>
        </a:solidFill>
        <a:effectLst/>
      </p:bgPr>
    </p:bg>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541055" y="2455809"/>
            <a:ext cx="10950895" cy="1379701"/>
          </a:xfrm>
        </p:spPr>
        <p:txBody>
          <a:bodyPr anchor="ctr">
            <a:normAutofit/>
          </a:bodyPr>
          <a:lstStyle>
            <a:lvl1pPr algn="ctr">
              <a:defRPr sz="45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sp>
        <p:nvSpPr>
          <p:cNvPr id="3" name="Subtítulo 2"/>
          <p:cNvSpPr>
            <a:spLocks noGrp="1"/>
          </p:cNvSpPr>
          <p:nvPr>
            <p:ph type="subTitle" idx="1" hasCustomPrompt="1"/>
          </p:nvPr>
        </p:nvSpPr>
        <p:spPr>
          <a:xfrm>
            <a:off x="541055" y="4046856"/>
            <a:ext cx="10950895" cy="748119"/>
          </a:xfrm>
        </p:spPr>
        <p:txBody>
          <a:bodyPr>
            <a:normAutofit/>
          </a:bodyPr>
          <a:lstStyle>
            <a:lvl1pPr marL="0" indent="0" algn="ctr">
              <a:buNone/>
              <a:defRPr sz="2800" b="1" spc="0">
                <a:solidFill>
                  <a:srgbClr val="CAF5A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endParaRPr lang="es-ES_tradnl"/>
          </a:p>
        </p:txBody>
      </p:sp>
      <p:sp>
        <p:nvSpPr>
          <p:cNvPr id="7" name="Rectángulo 6">
            <a:extLst>
              <a:ext uri="{FF2B5EF4-FFF2-40B4-BE49-F238E27FC236}">
                <a16:creationId xmlns:a16="http://schemas.microsoft.com/office/drawing/2014/main" id="{F4966326-0A64-C5A2-551F-BBE2B780E2FC}"/>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13360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pic>
        <p:nvPicPr>
          <p:cNvPr id="5" name="Imagen 4" descr="Imagen que contiene Rectángulo&#10;&#10;El contenido generado por IA puede ser incorrecto.">
            <a:extLst>
              <a:ext uri="{FF2B5EF4-FFF2-40B4-BE49-F238E27FC236}">
                <a16:creationId xmlns:a16="http://schemas.microsoft.com/office/drawing/2014/main" id="{57683803-A549-0E8F-579B-5484FB3E3E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308113" y="211015"/>
            <a:ext cx="9382539" cy="961802"/>
          </a:xfrm>
        </p:spPr>
        <p:txBody>
          <a:bodyPr lIns="0" tIns="0" rIns="0" bIns="0" anchor="ctr">
            <a:noAutofit/>
          </a:bodyPr>
          <a:lstStyle>
            <a:lvl1pPr>
              <a:lnSpc>
                <a:spcPct val="100000"/>
              </a:lnSpc>
              <a:defRPr sz="22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spTree>
    <p:extLst>
      <p:ext uri="{BB962C8B-B14F-4D97-AF65-F5344CB8AC3E}">
        <p14:creationId xmlns:p14="http://schemas.microsoft.com/office/powerpoint/2010/main" val="3419509386"/>
      </p:ext>
    </p:extLst>
  </p:cSld>
  <p:clrMapOvr>
    <a:masterClrMapping/>
  </p:clrMapOvr>
  <p:extLst>
    <p:ext uri="{DCECCB84-F9BA-43D5-87BE-67443E8EF086}">
      <p15:sldGuideLst xmlns:p15="http://schemas.microsoft.com/office/powerpoint/2012/main">
        <p15:guide id="1" orient="horz" pos="1310">
          <p15:clr>
            <a:srgbClr val="FBAE40"/>
          </p15:clr>
        </p15:guide>
        <p15:guide id="2" pos="336">
          <p15:clr>
            <a:srgbClr val="FBAE40"/>
          </p15:clr>
        </p15:guide>
        <p15:guide id="3" pos="7333">
          <p15:clr>
            <a:srgbClr val="FBAE40"/>
          </p15:clr>
        </p15:guide>
        <p15:guide id="4" pos="4838">
          <p15:clr>
            <a:srgbClr val="FBAE40"/>
          </p15:clr>
        </p15:guide>
        <p15:guide id="5" pos="2502">
          <p15:clr>
            <a:srgbClr val="FBAE40"/>
          </p15:clr>
        </p15:guide>
        <p15:guide id="6" pos="5155">
          <p15:clr>
            <a:srgbClr val="FBAE40"/>
          </p15:clr>
        </p15:guide>
        <p15:guide id="7" pos="281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7683803-A549-0E8F-579B-5484FB3E3E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308114" y="0"/>
            <a:ext cx="8339498" cy="862149"/>
          </a:xfrm>
        </p:spPr>
        <p:txBody>
          <a:bodyPr lIns="0" tIns="0" rIns="0" bIns="0" anchor="ctr">
            <a:noAutofit/>
          </a:bodyPr>
          <a:lstStyle>
            <a:lvl1pPr>
              <a:lnSpc>
                <a:spcPct val="100000"/>
              </a:lnSpc>
              <a:defRPr sz="22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spTree>
    <p:extLst>
      <p:ext uri="{BB962C8B-B14F-4D97-AF65-F5344CB8AC3E}">
        <p14:creationId xmlns:p14="http://schemas.microsoft.com/office/powerpoint/2010/main" val="3804218881"/>
      </p:ext>
    </p:extLst>
  </p:cSld>
  <p:clrMapOvr>
    <a:masterClrMapping/>
  </p:clrMapOvr>
  <p:extLst>
    <p:ext uri="{DCECCB84-F9BA-43D5-87BE-67443E8EF086}">
      <p15:sldGuideLst xmlns:p15="http://schemas.microsoft.com/office/powerpoint/2012/main">
        <p15:guide id="1" orient="horz" pos="1310">
          <p15:clr>
            <a:srgbClr val="FBAE40"/>
          </p15:clr>
        </p15:guide>
        <p15:guide id="2" pos="336">
          <p15:clr>
            <a:srgbClr val="FBAE40"/>
          </p15:clr>
        </p15:guide>
        <p15:guide id="3" pos="7333">
          <p15:clr>
            <a:srgbClr val="FBAE40"/>
          </p15:clr>
        </p15:guide>
        <p15:guide id="4" pos="4838">
          <p15:clr>
            <a:srgbClr val="FBAE40"/>
          </p15:clr>
        </p15:guide>
        <p15:guide id="5" pos="2502">
          <p15:clr>
            <a:srgbClr val="FBAE40"/>
          </p15:clr>
        </p15:guide>
        <p15:guide id="6" pos="5155">
          <p15:clr>
            <a:srgbClr val="FBAE40"/>
          </p15:clr>
        </p15:guide>
        <p15:guide id="7" pos="2819">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Título y objetos">
    <p:spTree>
      <p:nvGrpSpPr>
        <p:cNvPr id="1" name=""/>
        <p:cNvGrpSpPr/>
        <p:nvPr/>
      </p:nvGrpSpPr>
      <p:grpSpPr>
        <a:xfrm>
          <a:off x="0" y="0"/>
          <a:ext cx="0" cy="0"/>
          <a:chOff x="0" y="0"/>
          <a:chExt cx="0" cy="0"/>
        </a:xfrm>
      </p:grpSpPr>
      <p:pic>
        <p:nvPicPr>
          <p:cNvPr id="13" name="Imagen 12" descr="Interfaz de usuario gráfica, Aplicación&#10;&#10;El contenido generado por IA puede ser incorrecto.">
            <a:extLst>
              <a:ext uri="{FF2B5EF4-FFF2-40B4-BE49-F238E27FC236}">
                <a16:creationId xmlns:a16="http://schemas.microsoft.com/office/drawing/2014/main" id="{6123F59E-3B9F-79A5-F352-2B138341D2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308114" y="0"/>
            <a:ext cx="8339498" cy="862149"/>
          </a:xfrm>
        </p:spPr>
        <p:txBody>
          <a:bodyPr lIns="0" tIns="0" rIns="0" bIns="0" anchor="ctr">
            <a:noAutofit/>
          </a:bodyPr>
          <a:lstStyle>
            <a:lvl1pPr>
              <a:lnSpc>
                <a:spcPct val="100000"/>
              </a:lnSpc>
              <a:defRPr sz="22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spTree>
    <p:extLst>
      <p:ext uri="{BB962C8B-B14F-4D97-AF65-F5344CB8AC3E}">
        <p14:creationId xmlns:p14="http://schemas.microsoft.com/office/powerpoint/2010/main" val="2204858611"/>
      </p:ext>
    </p:extLst>
  </p:cSld>
  <p:clrMapOvr>
    <a:masterClrMapping/>
  </p:clrMapOvr>
  <p:extLst>
    <p:ext uri="{DCECCB84-F9BA-43D5-87BE-67443E8EF086}">
      <p15:sldGuideLst xmlns:p15="http://schemas.microsoft.com/office/powerpoint/2012/main">
        <p15:guide id="1" orient="horz" pos="1310">
          <p15:clr>
            <a:srgbClr val="FBAE40"/>
          </p15:clr>
        </p15:guide>
        <p15:guide id="2" pos="336">
          <p15:clr>
            <a:srgbClr val="FBAE40"/>
          </p15:clr>
        </p15:guide>
        <p15:guide id="3" pos="7333">
          <p15:clr>
            <a:srgbClr val="FBAE40"/>
          </p15:clr>
        </p15:guide>
        <p15:guide id="4" pos="4838">
          <p15:clr>
            <a:srgbClr val="FBAE40"/>
          </p15:clr>
        </p15:guide>
        <p15:guide id="5" pos="2502">
          <p15:clr>
            <a:srgbClr val="FBAE40"/>
          </p15:clr>
        </p15:guide>
        <p15:guide id="6" pos="5155">
          <p15:clr>
            <a:srgbClr val="FBAE40"/>
          </p15:clr>
        </p15:guide>
        <p15:guide id="7" pos="2819">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ítulo y objetos">
    <p:spTree>
      <p:nvGrpSpPr>
        <p:cNvPr id="1" name=""/>
        <p:cNvGrpSpPr/>
        <p:nvPr/>
      </p:nvGrpSpPr>
      <p:grpSpPr>
        <a:xfrm>
          <a:off x="0" y="0"/>
          <a:ext cx="0" cy="0"/>
          <a:chOff x="0" y="0"/>
          <a:chExt cx="0" cy="0"/>
        </a:xfrm>
      </p:grpSpPr>
      <p:sp>
        <p:nvSpPr>
          <p:cNvPr id="2" name="Redondear rectángulo de una esquina 1">
            <a:extLst>
              <a:ext uri="{FF2B5EF4-FFF2-40B4-BE49-F238E27FC236}">
                <a16:creationId xmlns:a16="http://schemas.microsoft.com/office/drawing/2014/main" id="{5779499B-9222-5A2E-9409-BC08269ECB11}"/>
              </a:ext>
            </a:extLst>
          </p:cNvPr>
          <p:cNvSpPr/>
          <p:nvPr userDrawn="1"/>
        </p:nvSpPr>
        <p:spPr>
          <a:xfrm flipV="1">
            <a:off x="0" y="0"/>
            <a:ext cx="11572240" cy="1005840"/>
          </a:xfrm>
          <a:prstGeom prst="round1Rect">
            <a:avLst>
              <a:gd name="adj" fmla="val 50000"/>
            </a:avLst>
          </a:prstGeom>
          <a:gradFill>
            <a:gsLst>
              <a:gs pos="0">
                <a:srgbClr val="6682BF"/>
              </a:gs>
              <a:gs pos="84000">
                <a:srgbClr val="223469"/>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1">
            <a:extLst>
              <a:ext uri="{FF2B5EF4-FFF2-40B4-BE49-F238E27FC236}">
                <a16:creationId xmlns:a16="http://schemas.microsoft.com/office/drawing/2014/main" id="{04E35539-C98F-5C20-E924-8C84B8A59737}"/>
              </a:ext>
            </a:extLst>
          </p:cNvPr>
          <p:cNvSpPr>
            <a:spLocks noGrp="1"/>
          </p:cNvSpPr>
          <p:nvPr>
            <p:ph type="title" hasCustomPrompt="1"/>
          </p:nvPr>
        </p:nvSpPr>
        <p:spPr>
          <a:xfrm>
            <a:off x="541058" y="211015"/>
            <a:ext cx="10710038" cy="640214"/>
          </a:xfrm>
        </p:spPr>
        <p:txBody>
          <a:bodyPr lIns="0" tIns="0" rIns="0" bIns="0" anchor="ctr">
            <a:noAutofit/>
          </a:bodyPr>
          <a:lstStyle>
            <a:lvl1pPr>
              <a:lnSpc>
                <a:spcPct val="100000"/>
              </a:lnSpc>
              <a:defRPr sz="22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pic>
        <p:nvPicPr>
          <p:cNvPr id="4" name="Imagen 3" descr="Logotipo, nombre de la empresa&#10;&#10;El contenido generado por IA puede ser incorrecto.">
            <a:extLst>
              <a:ext uri="{FF2B5EF4-FFF2-40B4-BE49-F238E27FC236}">
                <a16:creationId xmlns:a16="http://schemas.microsoft.com/office/drawing/2014/main" id="{C8C1A9AC-060B-EAE0-68D0-1FB8C1357F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6" name="Imagen 5" descr="Logotipo&#10;&#10;El contenido generado por IA puede ser incorrecto.">
            <a:extLst>
              <a:ext uri="{FF2B5EF4-FFF2-40B4-BE49-F238E27FC236}">
                <a16:creationId xmlns:a16="http://schemas.microsoft.com/office/drawing/2014/main" id="{B02C3AD0-5F8F-502D-6F46-581D753AE99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7" name="Rectángulo 6">
            <a:extLst>
              <a:ext uri="{FF2B5EF4-FFF2-40B4-BE49-F238E27FC236}">
                <a16:creationId xmlns:a16="http://schemas.microsoft.com/office/drawing/2014/main" id="{B4929F1B-8BFE-2B7D-EC49-DF9B32BC2513}"/>
              </a:ext>
            </a:extLst>
          </p:cNvPr>
          <p:cNvSpPr/>
          <p:nvPr userDrawn="1"/>
        </p:nvSpPr>
        <p:spPr>
          <a:xfrm>
            <a:off x="0" y="675050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56336478"/>
      </p:ext>
    </p:extLst>
  </p:cSld>
  <p:clrMapOvr>
    <a:masterClrMapping/>
  </p:clrMapOvr>
  <p:extLst>
    <p:ext uri="{DCECCB84-F9BA-43D5-87BE-67443E8EF086}">
      <p15:sldGuideLst xmlns:p15="http://schemas.microsoft.com/office/powerpoint/2012/main">
        <p15:guide id="1" orient="horz" pos="1310">
          <p15:clr>
            <a:srgbClr val="FBAE40"/>
          </p15:clr>
        </p15:guide>
        <p15:guide id="2" pos="336">
          <p15:clr>
            <a:srgbClr val="FBAE40"/>
          </p15:clr>
        </p15:guide>
        <p15:guide id="3" pos="7333">
          <p15:clr>
            <a:srgbClr val="FBAE40"/>
          </p15:clr>
        </p15:guide>
        <p15:guide id="4" pos="4838">
          <p15:clr>
            <a:srgbClr val="FBAE40"/>
          </p15:clr>
        </p15:guide>
        <p15:guide id="5" pos="2502">
          <p15:clr>
            <a:srgbClr val="FBAE40"/>
          </p15:clr>
        </p15:guide>
        <p15:guide id="6" pos="5155">
          <p15:clr>
            <a:srgbClr val="FBAE40"/>
          </p15:clr>
        </p15:guide>
        <p15:guide id="7" pos="281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Título y objetos">
    <p:spTree>
      <p:nvGrpSpPr>
        <p:cNvPr id="1" name=""/>
        <p:cNvGrpSpPr/>
        <p:nvPr/>
      </p:nvGrpSpPr>
      <p:grpSpPr>
        <a:xfrm>
          <a:off x="0" y="0"/>
          <a:ext cx="0" cy="0"/>
          <a:chOff x="0" y="0"/>
          <a:chExt cx="0" cy="0"/>
        </a:xfrm>
      </p:grpSpPr>
      <p:sp>
        <p:nvSpPr>
          <p:cNvPr id="2" name="Redondear rectángulo de una esquina 1">
            <a:extLst>
              <a:ext uri="{FF2B5EF4-FFF2-40B4-BE49-F238E27FC236}">
                <a16:creationId xmlns:a16="http://schemas.microsoft.com/office/drawing/2014/main" id="{5779499B-9222-5A2E-9409-BC08269ECB11}"/>
              </a:ext>
            </a:extLst>
          </p:cNvPr>
          <p:cNvSpPr/>
          <p:nvPr userDrawn="1"/>
        </p:nvSpPr>
        <p:spPr>
          <a:xfrm flipV="1">
            <a:off x="0" y="0"/>
            <a:ext cx="11572240" cy="1005840"/>
          </a:xfrm>
          <a:prstGeom prst="round1Rect">
            <a:avLst>
              <a:gd name="adj" fmla="val 50000"/>
            </a:avLst>
          </a:prstGeom>
          <a:gradFill>
            <a:gsLst>
              <a:gs pos="0">
                <a:srgbClr val="6682BF"/>
              </a:gs>
              <a:gs pos="84000">
                <a:srgbClr val="223469"/>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1">
            <a:extLst>
              <a:ext uri="{FF2B5EF4-FFF2-40B4-BE49-F238E27FC236}">
                <a16:creationId xmlns:a16="http://schemas.microsoft.com/office/drawing/2014/main" id="{04E35539-C98F-5C20-E924-8C84B8A59737}"/>
              </a:ext>
            </a:extLst>
          </p:cNvPr>
          <p:cNvSpPr>
            <a:spLocks noGrp="1"/>
          </p:cNvSpPr>
          <p:nvPr>
            <p:ph type="title" hasCustomPrompt="1"/>
          </p:nvPr>
        </p:nvSpPr>
        <p:spPr>
          <a:xfrm>
            <a:off x="541058" y="211015"/>
            <a:ext cx="10710038" cy="640214"/>
          </a:xfrm>
        </p:spPr>
        <p:txBody>
          <a:bodyPr lIns="0" tIns="0" rIns="0" bIns="0" anchor="ctr">
            <a:noAutofit/>
          </a:bodyPr>
          <a:lstStyle>
            <a:lvl1pPr>
              <a:lnSpc>
                <a:spcPct val="100000"/>
              </a:lnSpc>
              <a:defRPr sz="22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pic>
        <p:nvPicPr>
          <p:cNvPr id="6" name="Imagen 5" descr="Logotipo&#10;&#10;El contenido generado por IA puede ser incorrecto.">
            <a:extLst>
              <a:ext uri="{FF2B5EF4-FFF2-40B4-BE49-F238E27FC236}">
                <a16:creationId xmlns:a16="http://schemas.microsoft.com/office/drawing/2014/main" id="{B02C3AD0-5F8F-502D-6F46-581D753AE9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7" name="Rectángulo 6">
            <a:extLst>
              <a:ext uri="{FF2B5EF4-FFF2-40B4-BE49-F238E27FC236}">
                <a16:creationId xmlns:a16="http://schemas.microsoft.com/office/drawing/2014/main" id="{B4929F1B-8BFE-2B7D-EC49-DF9B32BC2513}"/>
              </a:ext>
            </a:extLst>
          </p:cNvPr>
          <p:cNvSpPr/>
          <p:nvPr userDrawn="1"/>
        </p:nvSpPr>
        <p:spPr>
          <a:xfrm>
            <a:off x="0" y="675050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010160556"/>
      </p:ext>
    </p:extLst>
  </p:cSld>
  <p:clrMapOvr>
    <a:masterClrMapping/>
  </p:clrMapOvr>
  <p:extLst>
    <p:ext uri="{DCECCB84-F9BA-43D5-87BE-67443E8EF086}">
      <p15:sldGuideLst xmlns:p15="http://schemas.microsoft.com/office/powerpoint/2012/main">
        <p15:guide id="1" orient="horz" pos="1310">
          <p15:clr>
            <a:srgbClr val="FBAE40"/>
          </p15:clr>
        </p15:guide>
        <p15:guide id="2" pos="336">
          <p15:clr>
            <a:srgbClr val="FBAE40"/>
          </p15:clr>
        </p15:guide>
        <p15:guide id="3" pos="7333">
          <p15:clr>
            <a:srgbClr val="FBAE40"/>
          </p15:clr>
        </p15:guide>
        <p15:guide id="4" pos="4838">
          <p15:clr>
            <a:srgbClr val="FBAE40"/>
          </p15:clr>
        </p15:guide>
        <p15:guide id="5" pos="2502">
          <p15:clr>
            <a:srgbClr val="FBAE40"/>
          </p15:clr>
        </p15:guide>
        <p15:guide id="6" pos="5155">
          <p15:clr>
            <a:srgbClr val="FBAE40"/>
          </p15:clr>
        </p15:guide>
        <p15:guide id="7" pos="281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ítulo y objetos">
    <p:spTree>
      <p:nvGrpSpPr>
        <p:cNvPr id="1" name=""/>
        <p:cNvGrpSpPr/>
        <p:nvPr/>
      </p:nvGrpSpPr>
      <p:grpSpPr>
        <a:xfrm>
          <a:off x="0" y="0"/>
          <a:ext cx="0" cy="0"/>
          <a:chOff x="0" y="0"/>
          <a:chExt cx="0" cy="0"/>
        </a:xfrm>
      </p:grpSpPr>
      <p:sp>
        <p:nvSpPr>
          <p:cNvPr id="5" name="Redondear rectángulo de una esquina 4">
            <a:extLst>
              <a:ext uri="{FF2B5EF4-FFF2-40B4-BE49-F238E27FC236}">
                <a16:creationId xmlns:a16="http://schemas.microsoft.com/office/drawing/2014/main" id="{69EC34CE-9DD4-D32D-7937-C3CA4C0B6AB2}"/>
              </a:ext>
            </a:extLst>
          </p:cNvPr>
          <p:cNvSpPr/>
          <p:nvPr userDrawn="1"/>
        </p:nvSpPr>
        <p:spPr>
          <a:xfrm flipV="1">
            <a:off x="0" y="-2"/>
            <a:ext cx="11196165" cy="5556200"/>
          </a:xfrm>
          <a:prstGeom prst="round1Rect">
            <a:avLst>
              <a:gd name="adj" fmla="val 16106"/>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ítulo 6">
            <a:extLst>
              <a:ext uri="{FF2B5EF4-FFF2-40B4-BE49-F238E27FC236}">
                <a16:creationId xmlns:a16="http://schemas.microsoft.com/office/drawing/2014/main" id="{CD2A2C83-1FA0-5C75-63EE-9D78754404F0}"/>
              </a:ext>
            </a:extLst>
          </p:cNvPr>
          <p:cNvSpPr>
            <a:spLocks noGrp="1"/>
          </p:cNvSpPr>
          <p:nvPr>
            <p:ph type="title"/>
          </p:nvPr>
        </p:nvSpPr>
        <p:spPr>
          <a:xfrm>
            <a:off x="838200" y="0"/>
            <a:ext cx="9736731" cy="5556201"/>
          </a:xfrm>
        </p:spPr>
        <p:txBody>
          <a:bodyPr>
            <a:normAutofit/>
          </a:bodyPr>
          <a:lstStyle>
            <a:lvl1pPr>
              <a:spcBef>
                <a:spcPts val="1200"/>
              </a:spcBef>
              <a:spcAft>
                <a:spcPts val="1200"/>
              </a:spcAft>
              <a:defRPr sz="2800" b="1">
                <a:solidFill>
                  <a:srgbClr val="003867"/>
                </a:solidFill>
              </a:defRPr>
            </a:lvl1pPr>
          </a:lstStyle>
          <a:p>
            <a:r>
              <a:rPr lang="es-ES"/>
              <a:t>Haga clic para modificar el estilo de título del patrón</a:t>
            </a:r>
          </a:p>
        </p:txBody>
      </p:sp>
      <p:pic>
        <p:nvPicPr>
          <p:cNvPr id="9" name="Imagen 8" descr="Logotipo, nombre de la empresa&#10;&#10;El contenido generado por IA puede ser incorrecto.">
            <a:extLst>
              <a:ext uri="{FF2B5EF4-FFF2-40B4-BE49-F238E27FC236}">
                <a16:creationId xmlns:a16="http://schemas.microsoft.com/office/drawing/2014/main" id="{2950F2A0-5C73-9713-E194-D3254891C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10" name="Imagen 9" descr="Logotipo&#10;&#10;El contenido generado por IA puede ser incorrecto.">
            <a:extLst>
              <a:ext uri="{FF2B5EF4-FFF2-40B4-BE49-F238E27FC236}">
                <a16:creationId xmlns:a16="http://schemas.microsoft.com/office/drawing/2014/main" id="{32BFDAAB-D057-9E1F-3E98-C5588B8116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11" name="Rectángulo 10">
            <a:extLst>
              <a:ext uri="{FF2B5EF4-FFF2-40B4-BE49-F238E27FC236}">
                <a16:creationId xmlns:a16="http://schemas.microsoft.com/office/drawing/2014/main" id="{2F846002-9957-8B71-1BF6-E3C3E283042F}"/>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60649996"/>
      </p:ext>
    </p:extLst>
  </p:cSld>
  <p:clrMapOvr>
    <a:masterClrMapping/>
  </p:clrMapOvr>
  <p:extLst>
    <p:ext uri="{DCECCB84-F9BA-43D5-87BE-67443E8EF086}">
      <p15:sldGuideLst xmlns:p15="http://schemas.microsoft.com/office/powerpoint/2012/main">
        <p15:guide id="1" orient="horz" pos="1310">
          <p15:clr>
            <a:srgbClr val="FBAE40"/>
          </p15:clr>
        </p15:guide>
        <p15:guide id="2" pos="336">
          <p15:clr>
            <a:srgbClr val="FBAE40"/>
          </p15:clr>
        </p15:guide>
        <p15:guide id="3" pos="7333">
          <p15:clr>
            <a:srgbClr val="FBAE40"/>
          </p15:clr>
        </p15:guide>
        <p15:guide id="4" pos="4838">
          <p15:clr>
            <a:srgbClr val="FBAE40"/>
          </p15:clr>
        </p15:guide>
        <p15:guide id="5" pos="2502">
          <p15:clr>
            <a:srgbClr val="FBAE40"/>
          </p15:clr>
        </p15:guide>
        <p15:guide id="6" pos="5155">
          <p15:clr>
            <a:srgbClr val="FBAE40"/>
          </p15:clr>
        </p15:guide>
        <p15:guide id="7" pos="281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73D6727-CD4A-0917-33C5-CC89354AD1B9}"/>
              </a:ext>
            </a:extLst>
          </p:cNvPr>
          <p:cNvPicPr>
            <a:picLocks noChangeAspect="1"/>
          </p:cNvPicPr>
          <p:nvPr userDrawn="1"/>
        </p:nvPicPr>
        <p:blipFill>
          <a:blip r:embed="rId2"/>
          <a:src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E75FB64A-AB00-F421-2DD5-27AAD0FE8586}"/>
              </a:ext>
            </a:extLst>
          </p:cNvPr>
          <p:cNvSpPr>
            <a:spLocks noGrp="1"/>
          </p:cNvSpPr>
          <p:nvPr>
            <p:ph type="ctrTitle" hasCustomPrompt="1"/>
          </p:nvPr>
        </p:nvSpPr>
        <p:spPr>
          <a:xfrm>
            <a:off x="658652" y="3768687"/>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Clic para editar título</a:t>
            </a:r>
          </a:p>
        </p:txBody>
      </p:sp>
      <p:sp>
        <p:nvSpPr>
          <p:cNvPr id="7" name="Subtítulo 2">
            <a:extLst>
              <a:ext uri="{FF2B5EF4-FFF2-40B4-BE49-F238E27FC236}">
                <a16:creationId xmlns:a16="http://schemas.microsoft.com/office/drawing/2014/main" id="{A7612CF2-2603-64F0-502D-56D9BF20DA9F}"/>
              </a:ext>
            </a:extLst>
          </p:cNvPr>
          <p:cNvSpPr>
            <a:spLocks noGrp="1"/>
          </p:cNvSpPr>
          <p:nvPr>
            <p:ph type="subTitle" idx="1" hasCustomPrompt="1"/>
          </p:nvPr>
        </p:nvSpPr>
        <p:spPr>
          <a:xfrm>
            <a:off x="658652" y="4847963"/>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p>
        </p:txBody>
      </p:sp>
    </p:spTree>
    <p:extLst>
      <p:ext uri="{BB962C8B-B14F-4D97-AF65-F5344CB8AC3E}">
        <p14:creationId xmlns:p14="http://schemas.microsoft.com/office/powerpoint/2010/main" val="14286250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Diapositiva de título">
    <p:spTree>
      <p:nvGrpSpPr>
        <p:cNvPr id="1" name=""/>
        <p:cNvGrpSpPr/>
        <p:nvPr/>
      </p:nvGrpSpPr>
      <p:grpSpPr>
        <a:xfrm>
          <a:off x="0" y="0"/>
          <a:ext cx="0" cy="0"/>
          <a:chOff x="0" y="0"/>
          <a:chExt cx="0" cy="0"/>
        </a:xfrm>
      </p:grpSpPr>
      <p:pic>
        <p:nvPicPr>
          <p:cNvPr id="4" name="Imagen 3" descr="Imagen que contiene Patrón de fondo&#10;&#10;Descripción generada automáticamente">
            <a:extLst>
              <a:ext uri="{FF2B5EF4-FFF2-40B4-BE49-F238E27FC236}">
                <a16:creationId xmlns:a16="http://schemas.microsoft.com/office/drawing/2014/main" id="{7A463F67-6240-C493-A0FC-6525EF876C4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2945548"/>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Título presentación</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4024824"/>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Datos ponente</a:t>
            </a:r>
          </a:p>
        </p:txBody>
      </p:sp>
    </p:spTree>
    <p:extLst>
      <p:ext uri="{BB962C8B-B14F-4D97-AF65-F5344CB8AC3E}">
        <p14:creationId xmlns:p14="http://schemas.microsoft.com/office/powerpoint/2010/main" val="4755772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solidFill>
          <a:srgbClr val="22346A"/>
        </a:solidFill>
        <a:effectLst/>
      </p:bgPr>
    </p:bg>
    <p:spTree>
      <p:nvGrpSpPr>
        <p:cNvPr id="1" name=""/>
        <p:cNvGrpSpPr/>
        <p:nvPr/>
      </p:nvGrpSpPr>
      <p:grpSpPr>
        <a:xfrm>
          <a:off x="0" y="0"/>
          <a:ext cx="0" cy="0"/>
          <a:chOff x="0" y="0"/>
          <a:chExt cx="0" cy="0"/>
        </a:xfrm>
      </p:grpSpPr>
      <p:pic>
        <p:nvPicPr>
          <p:cNvPr id="6" name="Imagen 5" descr="Imagen que contiene Texto&#10;&#10;El contenido generado por IA puede ser incorrecto.">
            <a:extLst>
              <a:ext uri="{FF2B5EF4-FFF2-40B4-BE49-F238E27FC236}">
                <a16:creationId xmlns:a16="http://schemas.microsoft.com/office/drawing/2014/main" id="{58EF40B4-0731-E8EC-9C05-21AE1A4227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705" y="5991226"/>
            <a:ext cx="2870938" cy="774900"/>
          </a:xfrm>
          <a:prstGeom prst="rect">
            <a:avLst/>
          </a:prstGeom>
        </p:spPr>
      </p:pic>
    </p:spTree>
    <p:extLst>
      <p:ext uri="{BB962C8B-B14F-4D97-AF65-F5344CB8AC3E}">
        <p14:creationId xmlns:p14="http://schemas.microsoft.com/office/powerpoint/2010/main" val="879183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6F603F-4CEB-A088-28DA-F9FA25E89AC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B1C5434-B657-D01A-5F64-5E7D27FF4AD0}"/>
              </a:ext>
            </a:extLst>
          </p:cNvPr>
          <p:cNvSpPr>
            <a:spLocks noGrp="1"/>
          </p:cNvSpPr>
          <p:nvPr>
            <p:ph type="dt" sz="half" idx="10"/>
          </p:nvPr>
        </p:nvSpPr>
        <p:spPr/>
        <p:txBody>
          <a:bodyPr/>
          <a:lstStyle/>
          <a:p>
            <a:fld id="{19EABCEA-0F17-2746-B516-EB6F9A728AFD}" type="datetimeFigureOut">
              <a:rPr lang="es-ES" smtClean="0"/>
              <a:t>02/02/2026</a:t>
            </a:fld>
            <a:endParaRPr lang="es-ES"/>
          </a:p>
        </p:txBody>
      </p:sp>
      <p:sp>
        <p:nvSpPr>
          <p:cNvPr id="4" name="Marcador de pie de página 3">
            <a:extLst>
              <a:ext uri="{FF2B5EF4-FFF2-40B4-BE49-F238E27FC236}">
                <a16:creationId xmlns:a16="http://schemas.microsoft.com/office/drawing/2014/main" id="{20366D2A-A960-00DF-75BB-380CC9F0349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F01A0A7-8415-D748-564B-E632FF54CD28}"/>
              </a:ext>
            </a:extLst>
          </p:cNvPr>
          <p:cNvSpPr>
            <a:spLocks noGrp="1"/>
          </p:cNvSpPr>
          <p:nvPr>
            <p:ph type="sldNum" sz="quarter" idx="12"/>
          </p:nvPr>
        </p:nvSpPr>
        <p:spPr/>
        <p:txBody>
          <a:bodyPr/>
          <a:lstStyle/>
          <a:p>
            <a:fld id="{8843E5AA-E9D5-8446-88F0-606E07504B56}" type="slidenum">
              <a:rPr lang="es-ES" smtClean="0"/>
              <a:t>‹Nº›</a:t>
            </a:fld>
            <a:endParaRPr lang="es-ES"/>
          </a:p>
        </p:txBody>
      </p:sp>
    </p:spTree>
    <p:extLst>
      <p:ext uri="{BB962C8B-B14F-4D97-AF65-F5344CB8AC3E}">
        <p14:creationId xmlns:p14="http://schemas.microsoft.com/office/powerpoint/2010/main" val="596926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Diapositiva de título">
    <p:spTree>
      <p:nvGrpSpPr>
        <p:cNvPr id="1" name=""/>
        <p:cNvGrpSpPr/>
        <p:nvPr/>
      </p:nvGrpSpPr>
      <p:grpSpPr>
        <a:xfrm>
          <a:off x="0" y="0"/>
          <a:ext cx="0" cy="0"/>
          <a:chOff x="0" y="0"/>
          <a:chExt cx="0" cy="0"/>
        </a:xfrm>
      </p:grpSpPr>
      <p:pic>
        <p:nvPicPr>
          <p:cNvPr id="10" name="Imagen 9" descr="Gráfico&#10;&#10;El contenido generado por IA puede ser incorrecto.">
            <a:extLst>
              <a:ext uri="{FF2B5EF4-FFF2-40B4-BE49-F238E27FC236}">
                <a16:creationId xmlns:a16="http://schemas.microsoft.com/office/drawing/2014/main" id="{964CBD40-8184-5C29-1256-0818CD080F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2945548"/>
            <a:ext cx="6756301" cy="952451"/>
          </a:xfrm>
        </p:spPr>
        <p:txBody>
          <a:bodyPr anchor="b">
            <a:normAutofit/>
          </a:bodyPr>
          <a:lstStyle>
            <a:lvl1pPr algn="l">
              <a:defRPr sz="4500" b="1">
                <a:solidFill>
                  <a:srgbClr val="003867"/>
                </a:solidFill>
                <a:latin typeface="Arial" panose="020B0604020202020204" pitchFamily="34" charset="0"/>
                <a:cs typeface="Arial" panose="020B0604020202020204" pitchFamily="34" charset="0"/>
              </a:defRPr>
            </a:lvl1pPr>
          </a:lstStyle>
          <a:p>
            <a:r>
              <a:rPr lang="es-ES"/>
              <a:t>Título presentación</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4024824"/>
            <a:ext cx="6756301" cy="748119"/>
          </a:xfrm>
        </p:spPr>
        <p:txBody>
          <a:bodyPr>
            <a:normAutofit/>
          </a:bodyPr>
          <a:lstStyle>
            <a:lvl1pPr marL="0" indent="0" algn="l">
              <a:buNone/>
              <a:defRPr sz="1800">
                <a:solidFill>
                  <a:srgbClr val="00386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Datos ponente</a:t>
            </a:r>
          </a:p>
        </p:txBody>
      </p:sp>
    </p:spTree>
    <p:extLst>
      <p:ext uri="{BB962C8B-B14F-4D97-AF65-F5344CB8AC3E}">
        <p14:creationId xmlns:p14="http://schemas.microsoft.com/office/powerpoint/2010/main" val="41585310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2FEA39B-121E-B423-ABC0-8AAA0A52EECE}"/>
              </a:ext>
            </a:extLst>
          </p:cNvPr>
          <p:cNvPicPr>
            <a:picLocks noChangeAspect="1"/>
          </p:cNvPicPr>
          <p:nvPr userDrawn="1"/>
        </p:nvPicPr>
        <p:blipFill>
          <a:blip r:embed="rId2"/>
          <a:srcRect/>
          <a:stretch/>
        </p:blipFill>
        <p:spPr>
          <a:xfrm>
            <a:off x="0" y="0"/>
            <a:ext cx="12192000" cy="6858000"/>
          </a:xfrm>
          <a:prstGeom prst="rect">
            <a:avLst/>
          </a:prstGeom>
        </p:spPr>
      </p:pic>
      <p:sp>
        <p:nvSpPr>
          <p:cNvPr id="6" name="Marcador de contenido 2">
            <a:extLst>
              <a:ext uri="{FF2B5EF4-FFF2-40B4-BE49-F238E27FC236}">
                <a16:creationId xmlns:a16="http://schemas.microsoft.com/office/drawing/2014/main" id="{6DEE2829-BBB5-0766-1580-FB03C59ACDED}"/>
              </a:ext>
            </a:extLst>
          </p:cNvPr>
          <p:cNvSpPr>
            <a:spLocks noGrp="1"/>
          </p:cNvSpPr>
          <p:nvPr>
            <p:ph idx="1"/>
          </p:nvPr>
        </p:nvSpPr>
        <p:spPr>
          <a:xfrm>
            <a:off x="541057" y="1413518"/>
            <a:ext cx="5369090" cy="4328086"/>
          </a:xfrm>
        </p:spPr>
        <p:txBody>
          <a:bodyPr>
            <a:normAutofit/>
          </a:bodyPr>
          <a:lstStyle>
            <a:lvl1pPr>
              <a:buClr>
                <a:srgbClr val="CAF6A8"/>
              </a:buClr>
              <a:defRPr sz="2000" baseline="0">
                <a:solidFill>
                  <a:srgbClr val="22346A"/>
                </a:solidFill>
                <a:latin typeface="Arial" panose="020B0604020202020204" pitchFamily="34" charset="0"/>
                <a:cs typeface="Arial" panose="020B0604020202020204" pitchFamily="34" charset="0"/>
              </a:defRPr>
            </a:lvl1pPr>
            <a:lvl2pPr>
              <a:buClr>
                <a:srgbClr val="CAF6A8"/>
              </a:buClr>
              <a:defRPr sz="2000" baseline="0">
                <a:solidFill>
                  <a:srgbClr val="22346A"/>
                </a:solidFill>
                <a:latin typeface="Arial" panose="020B0604020202020204" pitchFamily="34" charset="0"/>
                <a:cs typeface="Arial" panose="020B0604020202020204" pitchFamily="34" charset="0"/>
              </a:defRPr>
            </a:lvl2pPr>
            <a:lvl3pPr>
              <a:buClr>
                <a:srgbClr val="CAF6A8"/>
              </a:buClr>
              <a:defRPr sz="2000" baseline="0">
                <a:solidFill>
                  <a:srgbClr val="22346A"/>
                </a:solidFill>
                <a:latin typeface="Arial" panose="020B0604020202020204" pitchFamily="34" charset="0"/>
                <a:cs typeface="Arial" panose="020B0604020202020204" pitchFamily="34" charset="0"/>
              </a:defRPr>
            </a:lvl3pPr>
            <a:lvl4pPr>
              <a:buClr>
                <a:srgbClr val="CAF6A8"/>
              </a:buClr>
              <a:defRPr sz="2000" baseline="0">
                <a:solidFill>
                  <a:srgbClr val="22346A"/>
                </a:solidFill>
                <a:latin typeface="Arial" panose="020B0604020202020204" pitchFamily="34" charset="0"/>
                <a:cs typeface="Arial" panose="020B0604020202020204" pitchFamily="34" charset="0"/>
              </a:defRPr>
            </a:lvl4pPr>
            <a:lvl5pPr>
              <a:buClr>
                <a:srgbClr val="CAF6A8"/>
              </a:buClr>
              <a:defRPr sz="2000" baseline="0">
                <a:solidFill>
                  <a:srgbClr val="22346A"/>
                </a:solidFill>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11" name="Marcador de texto 6">
            <a:extLst>
              <a:ext uri="{FF2B5EF4-FFF2-40B4-BE49-F238E27FC236}">
                <a16:creationId xmlns:a16="http://schemas.microsoft.com/office/drawing/2014/main" id="{8D4E0BB6-85FD-3928-4722-7AA6BD63B9AF}"/>
              </a:ext>
            </a:extLst>
          </p:cNvPr>
          <p:cNvSpPr>
            <a:spLocks noGrp="1"/>
          </p:cNvSpPr>
          <p:nvPr>
            <p:ph type="body" sz="quarter" idx="14"/>
          </p:nvPr>
        </p:nvSpPr>
        <p:spPr>
          <a:xfrm>
            <a:off x="6252366" y="1413518"/>
            <a:ext cx="5369090" cy="4328086"/>
          </a:xfrm>
        </p:spPr>
        <p:txBody>
          <a:bodyPr>
            <a:normAutofit/>
          </a:bodyPr>
          <a:lstStyle>
            <a:lvl1pPr>
              <a:buClr>
                <a:srgbClr val="CAF6A8"/>
              </a:buClr>
              <a:defRPr sz="2000" baseline="0">
                <a:solidFill>
                  <a:srgbClr val="22346A"/>
                </a:solidFill>
                <a:latin typeface="Arial" panose="020B0604020202020204" pitchFamily="34" charset="0"/>
                <a:cs typeface="Arial" panose="020B0604020202020204" pitchFamily="34" charset="0"/>
              </a:defRPr>
            </a:lvl1pPr>
            <a:lvl2pPr>
              <a:buClr>
                <a:srgbClr val="CAF6A8"/>
              </a:buClr>
              <a:defRPr sz="2000" baseline="0">
                <a:solidFill>
                  <a:srgbClr val="22346A"/>
                </a:solidFill>
                <a:latin typeface="Arial" panose="020B0604020202020204" pitchFamily="34" charset="0"/>
                <a:cs typeface="Arial" panose="020B0604020202020204" pitchFamily="34" charset="0"/>
              </a:defRPr>
            </a:lvl2pPr>
            <a:lvl3pPr>
              <a:buClr>
                <a:srgbClr val="CAF6A8"/>
              </a:buClr>
              <a:defRPr sz="2000" baseline="0">
                <a:solidFill>
                  <a:srgbClr val="22346A"/>
                </a:solidFill>
                <a:latin typeface="Arial" panose="020B0604020202020204" pitchFamily="34" charset="0"/>
                <a:cs typeface="Arial" panose="020B0604020202020204" pitchFamily="34" charset="0"/>
              </a:defRPr>
            </a:lvl3pPr>
            <a:lvl4pPr>
              <a:buClr>
                <a:srgbClr val="CAF6A8"/>
              </a:buClr>
              <a:defRPr sz="2000" baseline="0">
                <a:solidFill>
                  <a:srgbClr val="22346A"/>
                </a:solidFill>
                <a:latin typeface="Arial" panose="020B0604020202020204" pitchFamily="34" charset="0"/>
                <a:cs typeface="Arial" panose="020B0604020202020204" pitchFamily="34" charset="0"/>
              </a:defRPr>
            </a:lvl4pPr>
            <a:lvl5pPr>
              <a:buClr>
                <a:srgbClr val="CAF6A8"/>
              </a:buClr>
              <a:defRPr sz="2000" baseline="0">
                <a:solidFill>
                  <a:srgbClr val="22346A"/>
                </a:solidFill>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541058" y="79513"/>
            <a:ext cx="10710038" cy="903218"/>
          </a:xfrm>
        </p:spPr>
        <p:txBody>
          <a:bodyPr anchor="ctr"/>
          <a:lstStyle>
            <a:lvl1pPr>
              <a:defRPr b="1">
                <a:solidFill>
                  <a:srgbClr val="22346A"/>
                </a:solidFill>
                <a:latin typeface="Arial" panose="020B0604020202020204" pitchFamily="34" charset="0"/>
                <a:cs typeface="Arial" panose="020B0604020202020204" pitchFamily="34" charset="0"/>
              </a:defRPr>
            </a:lvl1pPr>
          </a:lstStyle>
          <a:p>
            <a:r>
              <a:rPr lang="es-ES"/>
              <a:t>Clic para editar título</a:t>
            </a:r>
            <a:endParaRPr lang="es-ES_tradnl"/>
          </a:p>
        </p:txBody>
      </p:sp>
    </p:spTree>
    <p:extLst>
      <p:ext uri="{BB962C8B-B14F-4D97-AF65-F5344CB8AC3E}">
        <p14:creationId xmlns:p14="http://schemas.microsoft.com/office/powerpoint/2010/main" val="9131184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6" name="Imagen 5" descr="Logotipo, nombre de la empresa&#10;&#10;El contenido generado por IA puede ser incorrecto.">
            <a:extLst>
              <a:ext uri="{FF2B5EF4-FFF2-40B4-BE49-F238E27FC236}">
                <a16:creationId xmlns:a16="http://schemas.microsoft.com/office/drawing/2014/main" id="{D9A575F7-7161-1691-6015-B3CC865A1E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6658" y="6112043"/>
            <a:ext cx="1345545" cy="440013"/>
          </a:xfrm>
          <a:prstGeom prst="rect">
            <a:avLst/>
          </a:prstGeom>
        </p:spPr>
      </p:pic>
      <p:pic>
        <p:nvPicPr>
          <p:cNvPr id="7" name="Imagen 6" descr="Logotipo&#10;&#10;El contenido generado por IA puede ser incorrecto.">
            <a:extLst>
              <a:ext uri="{FF2B5EF4-FFF2-40B4-BE49-F238E27FC236}">
                <a16:creationId xmlns:a16="http://schemas.microsoft.com/office/drawing/2014/main" id="{11BDAA2E-E669-5F69-B323-4106B26C1D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97" y="6096809"/>
            <a:ext cx="1201178" cy="418592"/>
          </a:xfrm>
          <a:prstGeom prst="rect">
            <a:avLst/>
          </a:prstGeom>
        </p:spPr>
      </p:pic>
      <p:sp>
        <p:nvSpPr>
          <p:cNvPr id="8" name="Rectángulo 7">
            <a:extLst>
              <a:ext uri="{FF2B5EF4-FFF2-40B4-BE49-F238E27FC236}">
                <a16:creationId xmlns:a16="http://schemas.microsoft.com/office/drawing/2014/main" id="{63405DB4-AE6D-B957-D056-544C3AF67632}"/>
              </a:ext>
            </a:extLst>
          </p:cNvPr>
          <p:cNvSpPr/>
          <p:nvPr userDrawn="1"/>
        </p:nvSpPr>
        <p:spPr>
          <a:xfrm>
            <a:off x="0" y="6720028"/>
            <a:ext cx="12192000" cy="137972"/>
          </a:xfrm>
          <a:prstGeom prst="rect">
            <a:avLst/>
          </a:prstGeom>
          <a:solidFill>
            <a:srgbClr val="CAF5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886092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pic>
        <p:nvPicPr>
          <p:cNvPr id="4" name="Imagen 3" descr="Imagen que contiene Patrón de fondo&#10;&#10;El contenido generado por IA puede ser incorrecto.">
            <a:extLst>
              <a:ext uri="{FF2B5EF4-FFF2-40B4-BE49-F238E27FC236}">
                <a16:creationId xmlns:a16="http://schemas.microsoft.com/office/drawing/2014/main" id="{300ADAA4-E264-AC23-5D09-4273E5F3FF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ítulo 6">
            <a:extLst>
              <a:ext uri="{FF2B5EF4-FFF2-40B4-BE49-F238E27FC236}">
                <a16:creationId xmlns:a16="http://schemas.microsoft.com/office/drawing/2014/main" id="{E6A32E42-A822-BF1A-D671-01DC1D2EA2EF}"/>
              </a:ext>
            </a:extLst>
          </p:cNvPr>
          <p:cNvSpPr>
            <a:spLocks noGrp="1"/>
          </p:cNvSpPr>
          <p:nvPr>
            <p:ph type="title"/>
          </p:nvPr>
        </p:nvSpPr>
        <p:spPr>
          <a:xfrm>
            <a:off x="838200" y="0"/>
            <a:ext cx="6407425" cy="5903843"/>
          </a:xfrm>
        </p:spPr>
        <p:txBody>
          <a:bodyPr>
            <a:normAutofit/>
          </a:bodyPr>
          <a:lstStyle>
            <a:lvl1pPr>
              <a:lnSpc>
                <a:spcPct val="100000"/>
              </a:lnSpc>
              <a:spcBef>
                <a:spcPts val="1200"/>
              </a:spcBef>
              <a:spcAft>
                <a:spcPts val="1200"/>
              </a:spcAft>
              <a:defRPr sz="3600" b="1">
                <a:solidFill>
                  <a:schemeClr val="bg1"/>
                </a:solidFill>
              </a:defRPr>
            </a:lvl1pPr>
          </a:lstStyle>
          <a:p>
            <a:r>
              <a:rPr lang="es-ES"/>
              <a:t>Haga clic para modificar el estilo de título del patrón</a:t>
            </a:r>
          </a:p>
        </p:txBody>
      </p:sp>
    </p:spTree>
    <p:extLst>
      <p:ext uri="{BB962C8B-B14F-4D97-AF65-F5344CB8AC3E}">
        <p14:creationId xmlns:p14="http://schemas.microsoft.com/office/powerpoint/2010/main" val="3650817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922A0D3-3EAD-2141-9C80-08EE53AFA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84FECB-EBB0-0143-96F9-D0A4CC9268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BE17EAF-6261-3944-9AE5-C337CF84A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ABCEA-0F17-2746-B516-EB6F9A728AFD}" type="datetimeFigureOut">
              <a:rPr lang="es-ES" smtClean="0"/>
              <a:t>02/02/2026</a:t>
            </a:fld>
            <a:endParaRPr lang="es-ES"/>
          </a:p>
        </p:txBody>
      </p:sp>
      <p:sp>
        <p:nvSpPr>
          <p:cNvPr id="5" name="Marcador de pie de página 4">
            <a:extLst>
              <a:ext uri="{FF2B5EF4-FFF2-40B4-BE49-F238E27FC236}">
                <a16:creationId xmlns:a16="http://schemas.microsoft.com/office/drawing/2014/main" id="{63FEAC58-755C-924D-9D50-8098E54DD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0899C9E-4131-1647-895E-3F3C8FE59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3E5AA-E9D5-8446-88F0-606E07504B56}" type="slidenum">
              <a:rPr lang="es-ES" smtClean="0"/>
              <a:t>‹Nº›</a:t>
            </a:fld>
            <a:endParaRPr lang="es-ES"/>
          </a:p>
        </p:txBody>
      </p:sp>
    </p:spTree>
    <p:extLst>
      <p:ext uri="{BB962C8B-B14F-4D97-AF65-F5344CB8AC3E}">
        <p14:creationId xmlns:p14="http://schemas.microsoft.com/office/powerpoint/2010/main" val="6993830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8" r:id="rId3"/>
    <p:sldLayoutId id="2147483672" r:id="rId4"/>
    <p:sldLayoutId id="2147483673" r:id="rId5"/>
    <p:sldLayoutId id="2147483671" r:id="rId6"/>
    <p:sldLayoutId id="2147483664" r:id="rId7"/>
    <p:sldLayoutId id="2147483665" r:id="rId8"/>
    <p:sldLayoutId id="2147483666" r:id="rId9"/>
    <p:sldLayoutId id="2147483680" r:id="rId10"/>
    <p:sldLayoutId id="2147483681" r:id="rId11"/>
    <p:sldLayoutId id="2147483678" r:id="rId12"/>
    <p:sldLayoutId id="2147483667" r:id="rId13"/>
    <p:sldLayoutId id="2147483674" r:id="rId14"/>
    <p:sldLayoutId id="2147483675" r:id="rId15"/>
    <p:sldLayoutId id="2147483679" r:id="rId16"/>
    <p:sldLayoutId id="2147483676" r:id="rId17"/>
    <p:sldLayoutId id="2147483682" r:id="rId18"/>
    <p:sldLayoutId id="2147483677" r:id="rId19"/>
  </p:sldLayoutIdLst>
  <p:txStyles>
    <p:title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7FFFFFFC_7188C699.xm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74.jpeg"/><Relationship Id="rId1" Type="http://schemas.openxmlformats.org/officeDocument/2006/relationships/slideLayout" Target="../slideLayouts/slideLayout14.xml"/><Relationship Id="rId4" Type="http://schemas.openxmlformats.org/officeDocument/2006/relationships/image" Target="../media/image75.emf"/></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29.xml.rels><?xml version="1.0" encoding="UTF-8" standalone="yes"?>
<Relationships xmlns="http://schemas.openxmlformats.org/package/2006/relationships"><Relationship Id="rId3" Type="http://schemas.openxmlformats.org/officeDocument/2006/relationships/slide" Target="slide26.xml"/><Relationship Id="rId7" Type="http://schemas.openxmlformats.org/officeDocument/2006/relationships/image" Target="../media/image80.jp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5.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75.emf"/><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slide" Target="slide26.xml"/><Relationship Id="rId1" Type="http://schemas.openxmlformats.org/officeDocument/2006/relationships/slideLayout" Target="../slideLayouts/slideLayout14.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jpg"/><Relationship Id="rId9" Type="http://schemas.openxmlformats.org/officeDocument/2006/relationships/image" Target="../media/image87.png"/><Relationship Id="rId14" Type="http://schemas.openxmlformats.org/officeDocument/2006/relationships/image" Target="../media/image92.png"/></Relationships>
</file>

<file path=ppt/slides/_rels/slide34.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96.svg"/></Relationships>
</file>

<file path=ppt/slides/_rels/slide3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jpeg"/><Relationship Id="rId7" Type="http://schemas.openxmlformats.org/officeDocument/2006/relationships/image" Target="../media/image101.jpeg"/><Relationship Id="rId12" Type="http://schemas.openxmlformats.org/officeDocument/2006/relationships/image" Target="../media/image75.emf"/><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100.jpeg"/><Relationship Id="rId11" Type="http://schemas.openxmlformats.org/officeDocument/2006/relationships/slide" Target="slide38.xml"/><Relationship Id="rId5" Type="http://schemas.openxmlformats.org/officeDocument/2006/relationships/image" Target="../media/image99.jpeg"/><Relationship Id="rId10" Type="http://schemas.openxmlformats.org/officeDocument/2006/relationships/image" Target="../media/image104.jpeg"/><Relationship Id="rId4" Type="http://schemas.openxmlformats.org/officeDocument/2006/relationships/image" Target="../media/image98.jpeg"/><Relationship Id="rId9" Type="http://schemas.openxmlformats.org/officeDocument/2006/relationships/image" Target="../media/image103.jpeg"/></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102.png"/><Relationship Id="rId4" Type="http://schemas.openxmlformats.org/officeDocument/2006/relationships/image" Target="../media/image104.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107_C9FC02C6.xml"/><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png"/><Relationship Id="rId4" Type="http://schemas.openxmlformats.org/officeDocument/2006/relationships/image" Target="../media/image106.png"/><Relationship Id="rId9" Type="http://schemas.openxmlformats.org/officeDocument/2006/relationships/image" Target="../media/image11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image" Target="../media/image114.png"/><Relationship Id="rId7" Type="http://schemas.openxmlformats.org/officeDocument/2006/relationships/image" Target="../media/image118.png"/><Relationship Id="rId12" Type="http://schemas.openxmlformats.org/officeDocument/2006/relationships/image" Target="../media/image123.png"/><Relationship Id="rId17" Type="http://schemas.openxmlformats.org/officeDocument/2006/relationships/image" Target="../media/image128.png"/><Relationship Id="rId2" Type="http://schemas.openxmlformats.org/officeDocument/2006/relationships/notesSlide" Target="../notesSlides/notesSlide29.xml"/><Relationship Id="rId16" Type="http://schemas.openxmlformats.org/officeDocument/2006/relationships/image" Target="../media/image127.png"/><Relationship Id="rId1" Type="http://schemas.openxmlformats.org/officeDocument/2006/relationships/slideLayout" Target="../slideLayouts/slideLayout17.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5" Type="http://schemas.openxmlformats.org/officeDocument/2006/relationships/image" Target="../media/image12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png"/></Relationships>
</file>

<file path=ppt/slides/_rels/slide46.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28.png"/><Relationship Id="rId3" Type="http://schemas.openxmlformats.org/officeDocument/2006/relationships/image" Target="../media/image114.png"/><Relationship Id="rId7" Type="http://schemas.openxmlformats.org/officeDocument/2006/relationships/image" Target="../media/image120.png"/><Relationship Id="rId12" Type="http://schemas.openxmlformats.org/officeDocument/2006/relationships/image" Target="../media/image127.pn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image" Target="../media/image119.png"/><Relationship Id="rId11" Type="http://schemas.openxmlformats.org/officeDocument/2006/relationships/image" Target="../media/image131.png"/><Relationship Id="rId5" Type="http://schemas.openxmlformats.org/officeDocument/2006/relationships/image" Target="../media/image129.png"/><Relationship Id="rId10" Type="http://schemas.openxmlformats.org/officeDocument/2006/relationships/image" Target="../media/image124.png"/><Relationship Id="rId4" Type="http://schemas.openxmlformats.org/officeDocument/2006/relationships/image" Target="../media/image117.png"/><Relationship Id="rId9" Type="http://schemas.openxmlformats.org/officeDocument/2006/relationships/image" Target="../media/image123.png"/></Relationships>
</file>

<file path=ppt/slides/_rels/slide47.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36.png"/><Relationship Id="rId3" Type="http://schemas.openxmlformats.org/officeDocument/2006/relationships/image" Target="../media/image132.png"/><Relationship Id="rId7" Type="http://schemas.openxmlformats.org/officeDocument/2006/relationships/image" Target="../media/image134.png"/><Relationship Id="rId12" Type="http://schemas.openxmlformats.org/officeDocument/2006/relationships/image" Target="../media/image127.png"/><Relationship Id="rId2" Type="http://schemas.openxmlformats.org/officeDocument/2006/relationships/notesSlide" Target="../notesSlides/notesSlide31.xml"/><Relationship Id="rId1" Type="http://schemas.openxmlformats.org/officeDocument/2006/relationships/slideLayout" Target="../slideLayouts/slideLayout17.xml"/><Relationship Id="rId6" Type="http://schemas.openxmlformats.org/officeDocument/2006/relationships/image" Target="../media/image133.png"/><Relationship Id="rId11" Type="http://schemas.openxmlformats.org/officeDocument/2006/relationships/image" Target="../media/image126.png"/><Relationship Id="rId5" Type="http://schemas.openxmlformats.org/officeDocument/2006/relationships/image" Target="../media/image128.png"/><Relationship Id="rId10" Type="http://schemas.openxmlformats.org/officeDocument/2006/relationships/image" Target="../media/image124.png"/><Relationship Id="rId4" Type="http://schemas.openxmlformats.org/officeDocument/2006/relationships/image" Target="../media/image117.png"/><Relationship Id="rId9" Type="http://schemas.openxmlformats.org/officeDocument/2006/relationships/image" Target="../media/image123.png"/></Relationships>
</file>

<file path=ppt/slides/_rels/slide4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32.png"/><Relationship Id="rId7" Type="http://schemas.openxmlformats.org/officeDocument/2006/relationships/image" Target="../media/image130.png"/><Relationship Id="rId12" Type="http://schemas.openxmlformats.org/officeDocument/2006/relationships/image" Target="../media/image128.pn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138.png"/><Relationship Id="rId11" Type="http://schemas.openxmlformats.org/officeDocument/2006/relationships/image" Target="../media/image139.png"/><Relationship Id="rId5" Type="http://schemas.openxmlformats.org/officeDocument/2006/relationships/image" Target="../media/image136.png"/><Relationship Id="rId10" Type="http://schemas.openxmlformats.org/officeDocument/2006/relationships/image" Target="../media/image131.png"/><Relationship Id="rId4" Type="http://schemas.openxmlformats.org/officeDocument/2006/relationships/image" Target="../media/image137.png"/><Relationship Id="rId9" Type="http://schemas.openxmlformats.org/officeDocument/2006/relationships/image" Target="../media/image124.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11.png"/><Relationship Id="rId7"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108.png"/><Relationship Id="rId5" Type="http://schemas.openxmlformats.org/officeDocument/2006/relationships/image" Target="../media/image113.png"/><Relationship Id="rId10" Type="http://schemas.openxmlformats.org/officeDocument/2006/relationships/image" Target="../media/image105.png"/><Relationship Id="rId4" Type="http://schemas.openxmlformats.org/officeDocument/2006/relationships/image" Target="../media/image112.png"/><Relationship Id="rId9" Type="http://schemas.openxmlformats.org/officeDocument/2006/relationships/image" Target="../media/image1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58.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9.xml"/><Relationship Id="rId1" Type="http://schemas.openxmlformats.org/officeDocument/2006/relationships/slideLayout" Target="../slideLayouts/slideLayout17.xml"/><Relationship Id="rId5" Type="http://schemas.openxmlformats.org/officeDocument/2006/relationships/image" Target="../media/image143.png"/><Relationship Id="rId4" Type="http://schemas.openxmlformats.org/officeDocument/2006/relationships/image" Target="../media/image142.png"/></Relationships>
</file>

<file path=ppt/slides/_rels/slide5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145.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4.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1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148.emf"/><Relationship Id="rId1" Type="http://schemas.openxmlformats.org/officeDocument/2006/relationships/slideLayout" Target="../slideLayouts/slideLayout17.xml"/><Relationship Id="rId4" Type="http://schemas.openxmlformats.org/officeDocument/2006/relationships/image" Target="../media/image150.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148.emf"/><Relationship Id="rId1" Type="http://schemas.openxmlformats.org/officeDocument/2006/relationships/slideLayout" Target="../slideLayouts/slideLayout17.xml"/><Relationship Id="rId4" Type="http://schemas.openxmlformats.org/officeDocument/2006/relationships/image" Target="../media/image150.em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microsoft.com/office/2018/10/relationships/comments" Target="../comments/modernComment_7FFDA184_BE690026.xml"/><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17.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image" Target="../media/image33.png"/><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image" Target="../media/image26.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1191E-B0C5-313A-EFA0-BE94BBAEE2C2}"/>
            </a:ext>
          </a:extLst>
        </p:cNvPr>
        <p:cNvGrpSpPr/>
        <p:nvPr/>
      </p:nvGrpSpPr>
      <p:grpSpPr>
        <a:xfrm>
          <a:off x="0" y="0"/>
          <a:ext cx="0" cy="0"/>
          <a:chOff x="0" y="0"/>
          <a:chExt cx="0" cy="0"/>
        </a:xfrm>
      </p:grpSpPr>
      <p:pic>
        <p:nvPicPr>
          <p:cNvPr id="3" name="Imagen 2" descr="Imagen que contiene Aplicación&#10;&#10;El contenido generado por IA puede ser incorrecto.">
            <a:extLst>
              <a:ext uri="{FF2B5EF4-FFF2-40B4-BE49-F238E27FC236}">
                <a16:creationId xmlns:a16="http://schemas.microsoft.com/office/drawing/2014/main" id="{8E9269C5-26BE-129D-527B-0E4707950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858001"/>
          </a:xfrm>
          <a:prstGeom prst="rect">
            <a:avLst/>
          </a:prstGeom>
        </p:spPr>
      </p:pic>
      <p:pic>
        <p:nvPicPr>
          <p:cNvPr id="7" name="Imagen 6">
            <a:extLst>
              <a:ext uri="{FF2B5EF4-FFF2-40B4-BE49-F238E27FC236}">
                <a16:creationId xmlns:a16="http://schemas.microsoft.com/office/drawing/2014/main" id="{0B2650A3-24A0-AD8F-B1EA-7918A4BB9FA4}"/>
              </a:ext>
            </a:extLst>
          </p:cNvPr>
          <p:cNvPicPr>
            <a:picLocks noChangeAspect="1"/>
          </p:cNvPicPr>
          <p:nvPr/>
        </p:nvPicPr>
        <p:blipFill>
          <a:blip r:embed="rId4">
            <a:extLst>
              <a:ext uri="{28A0092B-C50C-407E-A947-70E740481C1C}">
                <a14:useLocalDpi xmlns:a14="http://schemas.microsoft.com/office/drawing/2010/main" val="0"/>
              </a:ext>
            </a:extLst>
          </a:blip>
          <a:srcRect t="10712" b="15757"/>
          <a:stretch>
            <a:fillRect/>
          </a:stretch>
        </p:blipFill>
        <p:spPr>
          <a:xfrm>
            <a:off x="-1" y="0"/>
            <a:ext cx="12192001" cy="6093303"/>
          </a:xfrm>
          <a:prstGeom prst="rect">
            <a:avLst/>
          </a:prstGeom>
        </p:spPr>
      </p:pic>
      <p:sp>
        <p:nvSpPr>
          <p:cNvPr id="5" name="CuadroTexto 4">
            <a:extLst>
              <a:ext uri="{FF2B5EF4-FFF2-40B4-BE49-F238E27FC236}">
                <a16:creationId xmlns:a16="http://schemas.microsoft.com/office/drawing/2014/main" id="{95F9CCA9-A17B-B4AC-04DC-5BDC02DF26AA}"/>
              </a:ext>
            </a:extLst>
          </p:cNvPr>
          <p:cNvSpPr txBox="1"/>
          <p:nvPr/>
        </p:nvSpPr>
        <p:spPr>
          <a:xfrm>
            <a:off x="7642228" y="4923546"/>
            <a:ext cx="3844544" cy="415498"/>
          </a:xfrm>
          <a:prstGeom prst="rect">
            <a:avLst/>
          </a:prstGeom>
          <a:noFill/>
        </p:spPr>
        <p:txBody>
          <a:bodyPr wrap="square" lIns="91440" tIns="45720" rIns="91440" bIns="45720" anchor="t">
            <a:spAutoFit/>
          </a:bodyPr>
          <a:lstStyle/>
          <a:p>
            <a:pPr algn="l"/>
            <a:r>
              <a:rPr lang="es-ES" sz="700">
                <a:solidFill>
                  <a:schemeClr val="bg1"/>
                </a:solidFill>
                <a:latin typeface="Arial"/>
                <a:ea typeface="Calibri"/>
                <a:cs typeface="Arial"/>
              </a:rPr>
              <a:t>EBGLYSS</a:t>
            </a:r>
            <a:r>
              <a:rPr lang="es-ES" sz="700" baseline="30000">
                <a:solidFill>
                  <a:schemeClr val="bg1"/>
                </a:solidFill>
                <a:latin typeface="Arial"/>
                <a:ea typeface="Calibri"/>
                <a:cs typeface="Arial"/>
              </a:rPr>
              <a:t>®</a:t>
            </a:r>
            <a:r>
              <a:rPr lang="es-ES" sz="700">
                <a:solidFill>
                  <a:schemeClr val="bg1"/>
                </a:solidFill>
                <a:latin typeface="Arial"/>
                <a:ea typeface="Calibri"/>
                <a:cs typeface="Arial"/>
              </a:rPr>
              <a:t> esta indicado para el tratamiento de dermatitis atópica moderada a grave en</a:t>
            </a:r>
          </a:p>
          <a:p>
            <a:r>
              <a:rPr lang="es-ES" sz="700">
                <a:solidFill>
                  <a:schemeClr val="bg1"/>
                </a:solidFill>
                <a:latin typeface="Arial"/>
                <a:ea typeface="Calibri"/>
                <a:cs typeface="Arial"/>
              </a:rPr>
              <a:t>adultos y adolescentes de 12 años y  de al menos 40 kg que son candidatos para terapia sistemica.</a:t>
            </a:r>
            <a:r>
              <a:rPr lang="es-ES" sz="700" baseline="30000">
                <a:solidFill>
                  <a:schemeClr val="bg1"/>
                </a:solidFill>
                <a:latin typeface="Arial"/>
                <a:ea typeface="Calibri"/>
                <a:cs typeface="Arial"/>
              </a:rPr>
              <a:t>1</a:t>
            </a:r>
          </a:p>
        </p:txBody>
      </p:sp>
      <p:grpSp>
        <p:nvGrpSpPr>
          <p:cNvPr id="9" name="Grupo 8">
            <a:extLst>
              <a:ext uri="{FF2B5EF4-FFF2-40B4-BE49-F238E27FC236}">
                <a16:creationId xmlns:a16="http://schemas.microsoft.com/office/drawing/2014/main" id="{2F19A751-C818-C6BF-A58E-DD1623AD7679}"/>
              </a:ext>
            </a:extLst>
          </p:cNvPr>
          <p:cNvGrpSpPr/>
          <p:nvPr/>
        </p:nvGrpSpPr>
        <p:grpSpPr>
          <a:xfrm>
            <a:off x="7572376" y="5272508"/>
            <a:ext cx="4619624" cy="600164"/>
            <a:chOff x="3230503" y="5955116"/>
            <a:chExt cx="11541655" cy="600164"/>
          </a:xfrm>
        </p:grpSpPr>
        <p:sp>
          <p:nvSpPr>
            <p:cNvPr id="10" name="CuadroTexto 9">
              <a:extLst>
                <a:ext uri="{FF2B5EF4-FFF2-40B4-BE49-F238E27FC236}">
                  <a16:creationId xmlns:a16="http://schemas.microsoft.com/office/drawing/2014/main" id="{677B858E-C9FA-1515-CF93-EC7640BA61A5}"/>
                </a:ext>
              </a:extLst>
            </p:cNvPr>
            <p:cNvSpPr txBox="1"/>
            <p:nvPr/>
          </p:nvSpPr>
          <p:spPr>
            <a:xfrm>
              <a:off x="3405022" y="5955116"/>
              <a:ext cx="11367136" cy="600164"/>
            </a:xfrm>
            <a:prstGeom prst="rect">
              <a:avLst/>
            </a:prstGeom>
            <a:noFill/>
          </p:spPr>
          <p:txBody>
            <a:bodyPr wrap="square" rtlCol="0">
              <a:spAutoFit/>
            </a:bodyPr>
            <a:lstStyle/>
            <a:p>
              <a:pPr>
                <a:spcAft>
                  <a:spcPts val="600"/>
                </a:spcAft>
              </a:pPr>
              <a:r>
                <a:rPr lang="es-ES" sz="700" b="0" i="0" u="none" strike="noStrike" baseline="0">
                  <a:solidFill>
                    <a:schemeClr val="bg1"/>
                  </a:solidFill>
                  <a:latin typeface="Arial" panose="020B0604020202020204" pitchFamily="34" charset="0"/>
                  <a:cs typeface="Arial" panose="020B0604020202020204" pitchFamily="34" charset="0"/>
                </a:rPr>
                <a:t>Este medicamento está sujeto a seguimiento adicional, es prioritaria la notificación de sospechas de reacciones adversas asociadas a este medicamento.</a:t>
              </a:r>
            </a:p>
            <a:p>
              <a:pPr>
                <a:spcAft>
                  <a:spcPts val="600"/>
                </a:spcAft>
              </a:pPr>
              <a:r>
                <a:rPr lang="es-ES" sz="700">
                  <a:solidFill>
                    <a:schemeClr val="bg1"/>
                  </a:solidFill>
                  <a:latin typeface="Arial" panose="020B0604020202020204" pitchFamily="34" charset="0"/>
                  <a:ea typeface="Calibri" panose="020F0502020204030204" pitchFamily="34" charset="0"/>
                  <a:cs typeface="Arial" panose="020B0604020202020204" pitchFamily="34" charset="0"/>
                </a:rPr>
                <a:t>Esta presentación va dirigida a profesionales sanitarios con la capacidad para prescribir y dispensar medicamentos, así que requiere de conocimiento específico y formación para interpretarla correctamente. No está permitida la captura de imágenes, fotografías o cualquier tipo de reproducción de esta presentación, así como cualquier tipo de difusión de la misma en redes sociales u otro canal, medio o soporte de comunicación.</a:t>
              </a:r>
              <a:endParaRPr lang="pt-BR" sz="700">
                <a:solidFill>
                  <a:schemeClr val="bg1"/>
                </a:solidFill>
                <a:latin typeface="Arial" panose="020B0604020202020204" pitchFamily="34" charset="0"/>
                <a:cs typeface="Arial" panose="020B0604020202020204" pitchFamily="34" charset="0"/>
              </a:endParaRPr>
            </a:p>
          </p:txBody>
        </p:sp>
        <p:sp>
          <p:nvSpPr>
            <p:cNvPr id="11" name="Triángulo isósceles 4">
              <a:extLst>
                <a:ext uri="{FF2B5EF4-FFF2-40B4-BE49-F238E27FC236}">
                  <a16:creationId xmlns:a16="http://schemas.microsoft.com/office/drawing/2014/main" id="{3DA59B32-D8B5-E9B2-1F07-7320EA3F9AF5}"/>
                </a:ext>
              </a:extLst>
            </p:cNvPr>
            <p:cNvSpPr/>
            <p:nvPr/>
          </p:nvSpPr>
          <p:spPr>
            <a:xfrm flipV="1">
              <a:off x="3230503" y="6025837"/>
              <a:ext cx="199922" cy="76270"/>
            </a:xfrm>
            <a:prstGeom prst="triangle">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solidFill>
                  <a:schemeClr val="tx1"/>
                </a:solidFill>
                <a:latin typeface="Arial" panose="020B0604020202020204" pitchFamily="34" charset="0"/>
                <a:cs typeface="Arial" panose="020B0604020202020204" pitchFamily="34" charset="0"/>
              </a:endParaRPr>
            </a:p>
          </p:txBody>
        </p:sp>
      </p:grpSp>
      <p:sp>
        <p:nvSpPr>
          <p:cNvPr id="6" name="CuadroTexto 5">
            <a:extLst>
              <a:ext uri="{FF2B5EF4-FFF2-40B4-BE49-F238E27FC236}">
                <a16:creationId xmlns:a16="http://schemas.microsoft.com/office/drawing/2014/main" id="{165C20C6-260D-F16D-EC04-84C00A055A45}"/>
              </a:ext>
            </a:extLst>
          </p:cNvPr>
          <p:cNvSpPr txBox="1"/>
          <p:nvPr/>
        </p:nvSpPr>
        <p:spPr>
          <a:xfrm>
            <a:off x="2908581" y="6228072"/>
            <a:ext cx="6374838" cy="553998"/>
          </a:xfrm>
          <a:prstGeom prst="rect">
            <a:avLst/>
          </a:prstGeom>
          <a:noFill/>
        </p:spPr>
        <p:txBody>
          <a:bodyPr wrap="square" rtlCol="0">
            <a:spAutoFit/>
          </a:bodyPr>
          <a:lstStyle/>
          <a:p>
            <a:r>
              <a:rPr lang="es-ES" sz="500" baseline="30000">
                <a:solidFill>
                  <a:schemeClr val="bg1"/>
                </a:solidFill>
              </a:rPr>
              <a:t>$</a:t>
            </a:r>
            <a:r>
              <a:rPr lang="es-ES" sz="500">
                <a:solidFill>
                  <a:schemeClr val="bg1"/>
                </a:solidFill>
              </a:rPr>
              <a:t>Después de la administración de dosis de 250mg C2S durante 16 semanas, una vez alcanzada la respuesta clínica, la dosis de mantenimiento recomendada es de 250 mg C4S.</a:t>
            </a:r>
            <a:r>
              <a:rPr lang="es-ES" sz="500" baseline="30000">
                <a:solidFill>
                  <a:schemeClr val="bg1"/>
                </a:solidFill>
              </a:rPr>
              <a:t>1</a:t>
            </a:r>
            <a:endParaRPr lang="es-ES" sz="500">
              <a:solidFill>
                <a:schemeClr val="bg1"/>
              </a:solidFill>
            </a:endParaRPr>
          </a:p>
          <a:p>
            <a:r>
              <a:rPr lang="es-ES" sz="500" b="1">
                <a:solidFill>
                  <a:schemeClr val="bg1"/>
                </a:solidFill>
              </a:rPr>
              <a:t>C2S</a:t>
            </a:r>
            <a:r>
              <a:rPr lang="es-ES" sz="500">
                <a:solidFill>
                  <a:schemeClr val="bg1"/>
                </a:solidFill>
              </a:rPr>
              <a:t>: cada 2 semanas; </a:t>
            </a:r>
            <a:r>
              <a:rPr lang="es-ES" sz="500" b="1">
                <a:solidFill>
                  <a:schemeClr val="bg1"/>
                </a:solidFill>
              </a:rPr>
              <a:t>C4S</a:t>
            </a:r>
            <a:r>
              <a:rPr lang="es-ES" sz="500">
                <a:solidFill>
                  <a:schemeClr val="bg1"/>
                </a:solidFill>
              </a:rPr>
              <a:t>: cada 4 semanas; </a:t>
            </a:r>
            <a:r>
              <a:rPr lang="es-ES" sz="500" b="1">
                <a:solidFill>
                  <a:schemeClr val="bg1"/>
                </a:solidFill>
              </a:rPr>
              <a:t>DA</a:t>
            </a:r>
            <a:r>
              <a:rPr lang="es-ES" sz="500">
                <a:solidFill>
                  <a:schemeClr val="bg1"/>
                </a:solidFill>
              </a:rPr>
              <a:t>: dermatitis atópica; </a:t>
            </a:r>
            <a:r>
              <a:rPr lang="es-ES" sz="500" b="1">
                <a:solidFill>
                  <a:schemeClr val="bg1"/>
                </a:solidFill>
              </a:rPr>
              <a:t>EASI</a:t>
            </a:r>
            <a:r>
              <a:rPr lang="es-ES" sz="500">
                <a:solidFill>
                  <a:schemeClr val="bg1"/>
                </a:solidFill>
              </a:rPr>
              <a:t>: índice de gravedad y área de eczema; </a:t>
            </a:r>
            <a:r>
              <a:rPr lang="es-ES" sz="500" b="1">
                <a:solidFill>
                  <a:schemeClr val="bg1"/>
                </a:solidFill>
              </a:rPr>
              <a:t>EE.CC</a:t>
            </a:r>
            <a:r>
              <a:rPr lang="es-ES" sz="500">
                <a:solidFill>
                  <a:schemeClr val="bg1"/>
                </a:solidFill>
              </a:rPr>
              <a:t>: ensayos clínicos; </a:t>
            </a:r>
            <a:r>
              <a:rPr lang="es-ES" sz="500" b="1">
                <a:solidFill>
                  <a:schemeClr val="bg1"/>
                </a:solidFill>
              </a:rPr>
              <a:t>IGA</a:t>
            </a:r>
            <a:r>
              <a:rPr lang="es-ES" sz="500">
                <a:solidFill>
                  <a:schemeClr val="bg1"/>
                </a:solidFill>
              </a:rPr>
              <a:t>: evaluación global del investigador; </a:t>
            </a:r>
            <a:r>
              <a:rPr lang="es-ES" sz="500" b="1">
                <a:solidFill>
                  <a:schemeClr val="bg1"/>
                </a:solidFill>
              </a:rPr>
              <a:t>IL‑13</a:t>
            </a:r>
            <a:r>
              <a:rPr lang="es-ES" sz="500">
                <a:solidFill>
                  <a:schemeClr val="bg1"/>
                </a:solidFill>
              </a:rPr>
              <a:t>: interleuquina-13.</a:t>
            </a:r>
          </a:p>
          <a:p>
            <a:r>
              <a:rPr lang="es-ES" sz="500">
                <a:solidFill>
                  <a:schemeClr val="bg1"/>
                </a:solidFill>
              </a:rPr>
              <a:t>1. Ficha técnica de EBGLYSS® (</a:t>
            </a:r>
            <a:r>
              <a:rPr lang="es-ES" sz="500" err="1">
                <a:solidFill>
                  <a:schemeClr val="bg1"/>
                </a:solidFill>
              </a:rPr>
              <a:t>lebrikizumab</a:t>
            </a:r>
            <a:r>
              <a:rPr lang="es-ES" sz="500">
                <a:solidFill>
                  <a:schemeClr val="bg1"/>
                </a:solidFill>
              </a:rPr>
              <a:t>). Disponible en: https://cima.aemps.es/cima/dochtml/ft/1231765007/ FT_1231765007.html. Último acceso: enero 2026; 2. </a:t>
            </a:r>
            <a:r>
              <a:rPr lang="es-ES" sz="500" err="1">
                <a:solidFill>
                  <a:schemeClr val="bg1"/>
                </a:solidFill>
              </a:rPr>
              <a:t>Okragly</a:t>
            </a:r>
            <a:r>
              <a:rPr lang="es-ES" sz="500">
                <a:solidFill>
                  <a:schemeClr val="bg1"/>
                </a:solidFill>
              </a:rPr>
              <a:t> AJ, et al. </a:t>
            </a:r>
            <a:r>
              <a:rPr lang="es-ES" sz="500" err="1">
                <a:solidFill>
                  <a:schemeClr val="bg1"/>
                </a:solidFill>
              </a:rPr>
              <a:t>Binding</a:t>
            </a:r>
            <a:r>
              <a:rPr lang="es-ES" sz="500">
                <a:solidFill>
                  <a:schemeClr val="bg1"/>
                </a:solidFill>
              </a:rPr>
              <a:t>, </a:t>
            </a:r>
            <a:r>
              <a:rPr lang="es-ES" sz="500" err="1">
                <a:solidFill>
                  <a:schemeClr val="bg1"/>
                </a:solidFill>
              </a:rPr>
              <a:t>Neutralization</a:t>
            </a:r>
            <a:r>
              <a:rPr lang="es-ES" sz="500">
                <a:solidFill>
                  <a:schemeClr val="bg1"/>
                </a:solidFill>
              </a:rPr>
              <a:t> and </a:t>
            </a:r>
            <a:r>
              <a:rPr lang="es-ES" sz="500" err="1">
                <a:solidFill>
                  <a:schemeClr val="bg1"/>
                </a:solidFill>
              </a:rPr>
              <a:t>Internalization</a:t>
            </a:r>
            <a:r>
              <a:rPr lang="es-ES" sz="500">
                <a:solidFill>
                  <a:schemeClr val="bg1"/>
                </a:solidFill>
              </a:rPr>
              <a:t> </a:t>
            </a:r>
            <a:r>
              <a:rPr lang="es-ES" sz="500" err="1">
                <a:solidFill>
                  <a:schemeClr val="bg1"/>
                </a:solidFill>
              </a:rPr>
              <a:t>of</a:t>
            </a:r>
            <a:r>
              <a:rPr lang="es-ES" sz="500">
                <a:solidFill>
                  <a:schemeClr val="bg1"/>
                </a:solidFill>
              </a:rPr>
              <a:t> </a:t>
            </a:r>
            <a:r>
              <a:rPr lang="es-ES" sz="500" err="1">
                <a:solidFill>
                  <a:schemeClr val="bg1"/>
                </a:solidFill>
              </a:rPr>
              <a:t>the</a:t>
            </a:r>
            <a:r>
              <a:rPr lang="es-ES" sz="500">
                <a:solidFill>
                  <a:schemeClr val="bg1"/>
                </a:solidFill>
              </a:rPr>
              <a:t> Interleukin-13 </a:t>
            </a:r>
            <a:r>
              <a:rPr lang="es-ES" sz="500" err="1">
                <a:solidFill>
                  <a:schemeClr val="bg1"/>
                </a:solidFill>
              </a:rPr>
              <a:t>Antibody</a:t>
            </a:r>
            <a:r>
              <a:rPr lang="es-ES" sz="500">
                <a:solidFill>
                  <a:schemeClr val="bg1"/>
                </a:solidFill>
              </a:rPr>
              <a:t>, </a:t>
            </a:r>
            <a:r>
              <a:rPr lang="es-ES" sz="500" err="1">
                <a:solidFill>
                  <a:schemeClr val="bg1"/>
                </a:solidFill>
              </a:rPr>
              <a:t>Lebrikizumab</a:t>
            </a:r>
            <a:r>
              <a:rPr lang="es-ES" sz="500">
                <a:solidFill>
                  <a:schemeClr val="bg1"/>
                </a:solidFill>
              </a:rPr>
              <a:t>. </a:t>
            </a:r>
            <a:r>
              <a:rPr lang="es-ES" sz="500" err="1">
                <a:solidFill>
                  <a:schemeClr val="bg1"/>
                </a:solidFill>
              </a:rPr>
              <a:t>Dermatol</a:t>
            </a:r>
            <a:r>
              <a:rPr lang="es-ES" sz="500">
                <a:solidFill>
                  <a:schemeClr val="bg1"/>
                </a:solidFill>
              </a:rPr>
              <a:t> </a:t>
            </a:r>
            <a:r>
              <a:rPr lang="es-ES" sz="500" err="1">
                <a:solidFill>
                  <a:schemeClr val="bg1"/>
                </a:solidFill>
              </a:rPr>
              <a:t>Ther</a:t>
            </a:r>
            <a:r>
              <a:rPr lang="es-ES" sz="500">
                <a:solidFill>
                  <a:schemeClr val="bg1"/>
                </a:solidFill>
              </a:rPr>
              <a:t> (</a:t>
            </a:r>
            <a:r>
              <a:rPr lang="es-ES" sz="500" err="1">
                <a:solidFill>
                  <a:schemeClr val="bg1"/>
                </a:solidFill>
              </a:rPr>
              <a:t>Heidelb</a:t>
            </a:r>
            <a:r>
              <a:rPr lang="es-ES" sz="500">
                <a:solidFill>
                  <a:schemeClr val="bg1"/>
                </a:solidFill>
              </a:rPr>
              <a:t>). 2023;13(7):1535-47; 3. </a:t>
            </a:r>
            <a:r>
              <a:rPr lang="es-ES" sz="500" err="1">
                <a:solidFill>
                  <a:schemeClr val="bg1"/>
                </a:solidFill>
              </a:rPr>
              <a:t>Silverberg</a:t>
            </a:r>
            <a:r>
              <a:rPr lang="es-ES" sz="500">
                <a:solidFill>
                  <a:schemeClr val="bg1"/>
                </a:solidFill>
              </a:rPr>
              <a:t> JI, et al. </a:t>
            </a:r>
            <a:r>
              <a:rPr lang="es-ES" sz="500" err="1">
                <a:solidFill>
                  <a:schemeClr val="bg1"/>
                </a:solidFill>
              </a:rPr>
              <a:t>Two</a:t>
            </a:r>
            <a:r>
              <a:rPr lang="es-ES" sz="500">
                <a:solidFill>
                  <a:schemeClr val="bg1"/>
                </a:solidFill>
              </a:rPr>
              <a:t> </a:t>
            </a:r>
            <a:r>
              <a:rPr lang="es-ES" sz="500" err="1">
                <a:solidFill>
                  <a:schemeClr val="bg1"/>
                </a:solidFill>
              </a:rPr>
              <a:t>Phase</a:t>
            </a:r>
            <a:r>
              <a:rPr lang="es-ES" sz="500">
                <a:solidFill>
                  <a:schemeClr val="bg1"/>
                </a:solidFill>
              </a:rPr>
              <a:t> 3 </a:t>
            </a:r>
            <a:r>
              <a:rPr lang="es-ES" sz="500" err="1">
                <a:solidFill>
                  <a:schemeClr val="bg1"/>
                </a:solidFill>
              </a:rPr>
              <a:t>Trials</a:t>
            </a:r>
            <a:r>
              <a:rPr lang="es-ES" sz="500">
                <a:solidFill>
                  <a:schemeClr val="bg1"/>
                </a:solidFill>
              </a:rPr>
              <a:t> </a:t>
            </a:r>
            <a:r>
              <a:rPr lang="es-ES" sz="500" err="1">
                <a:solidFill>
                  <a:schemeClr val="bg1"/>
                </a:solidFill>
              </a:rPr>
              <a:t>of</a:t>
            </a:r>
            <a:r>
              <a:rPr lang="es-ES" sz="500">
                <a:solidFill>
                  <a:schemeClr val="bg1"/>
                </a:solidFill>
              </a:rPr>
              <a:t> </a:t>
            </a:r>
            <a:r>
              <a:rPr lang="es-ES" sz="500" err="1">
                <a:solidFill>
                  <a:schemeClr val="bg1"/>
                </a:solidFill>
              </a:rPr>
              <a:t>Lebrikizumab</a:t>
            </a:r>
            <a:r>
              <a:rPr lang="es-ES" sz="500">
                <a:solidFill>
                  <a:schemeClr val="bg1"/>
                </a:solidFill>
              </a:rPr>
              <a:t> </a:t>
            </a:r>
            <a:r>
              <a:rPr lang="es-ES" sz="500" err="1">
                <a:solidFill>
                  <a:schemeClr val="bg1"/>
                </a:solidFill>
              </a:rPr>
              <a:t>for</a:t>
            </a:r>
            <a:r>
              <a:rPr lang="es-ES" sz="500">
                <a:solidFill>
                  <a:schemeClr val="bg1"/>
                </a:solidFill>
              </a:rPr>
              <a:t> </a:t>
            </a:r>
            <a:r>
              <a:rPr lang="es-ES" sz="500" err="1">
                <a:solidFill>
                  <a:schemeClr val="bg1"/>
                </a:solidFill>
              </a:rPr>
              <a:t>Moderate</a:t>
            </a:r>
            <a:r>
              <a:rPr lang="es-ES" sz="500">
                <a:solidFill>
                  <a:schemeClr val="bg1"/>
                </a:solidFill>
              </a:rPr>
              <a:t>-</a:t>
            </a:r>
            <a:r>
              <a:rPr lang="es-ES" sz="500" err="1">
                <a:solidFill>
                  <a:schemeClr val="bg1"/>
                </a:solidFill>
              </a:rPr>
              <a:t>to</a:t>
            </a:r>
            <a:r>
              <a:rPr lang="es-ES" sz="500">
                <a:solidFill>
                  <a:schemeClr val="bg1"/>
                </a:solidFill>
              </a:rPr>
              <a:t>-Severe </a:t>
            </a:r>
            <a:r>
              <a:rPr lang="es-ES" sz="500" err="1">
                <a:solidFill>
                  <a:schemeClr val="bg1"/>
                </a:solidFill>
              </a:rPr>
              <a:t>Atopic</a:t>
            </a:r>
            <a:r>
              <a:rPr lang="es-ES" sz="500">
                <a:solidFill>
                  <a:schemeClr val="bg1"/>
                </a:solidFill>
              </a:rPr>
              <a:t> Dermatitis. N Engl J </a:t>
            </a:r>
            <a:r>
              <a:rPr lang="es-ES" sz="500" err="1">
                <a:solidFill>
                  <a:schemeClr val="bg1"/>
                </a:solidFill>
              </a:rPr>
              <a:t>Med</a:t>
            </a:r>
            <a:r>
              <a:rPr lang="es-ES" sz="500">
                <a:solidFill>
                  <a:schemeClr val="bg1"/>
                </a:solidFill>
              </a:rPr>
              <a:t>. 2023;388(12):1080-91.; 4. </a:t>
            </a:r>
            <a:r>
              <a:rPr lang="es-ES" sz="500" err="1">
                <a:solidFill>
                  <a:schemeClr val="bg1"/>
                </a:solidFill>
              </a:rPr>
              <a:t>Blauvelt</a:t>
            </a:r>
            <a:r>
              <a:rPr lang="es-ES" sz="500">
                <a:solidFill>
                  <a:schemeClr val="bg1"/>
                </a:solidFill>
              </a:rPr>
              <a:t> A, et al. </a:t>
            </a:r>
            <a:r>
              <a:rPr lang="es-ES" sz="500" err="1">
                <a:solidFill>
                  <a:schemeClr val="bg1"/>
                </a:solidFill>
              </a:rPr>
              <a:t>Efficacy</a:t>
            </a:r>
            <a:r>
              <a:rPr lang="es-ES" sz="500">
                <a:solidFill>
                  <a:schemeClr val="bg1"/>
                </a:solidFill>
              </a:rPr>
              <a:t> and safety </a:t>
            </a:r>
            <a:r>
              <a:rPr lang="es-ES" sz="500" err="1">
                <a:solidFill>
                  <a:schemeClr val="bg1"/>
                </a:solidFill>
              </a:rPr>
              <a:t>of</a:t>
            </a:r>
            <a:r>
              <a:rPr lang="es-ES" sz="500">
                <a:solidFill>
                  <a:schemeClr val="bg1"/>
                </a:solidFill>
              </a:rPr>
              <a:t> </a:t>
            </a:r>
            <a:r>
              <a:rPr lang="es-ES" sz="500" err="1">
                <a:solidFill>
                  <a:schemeClr val="bg1"/>
                </a:solidFill>
              </a:rPr>
              <a:t>lebrikizumab</a:t>
            </a:r>
            <a:r>
              <a:rPr lang="es-ES" sz="500">
                <a:solidFill>
                  <a:schemeClr val="bg1"/>
                </a:solidFill>
              </a:rPr>
              <a:t> in </a:t>
            </a:r>
            <a:r>
              <a:rPr lang="es-ES" sz="500" err="1">
                <a:solidFill>
                  <a:schemeClr val="bg1"/>
                </a:solidFill>
              </a:rPr>
              <a:t>moderate</a:t>
            </a:r>
            <a:r>
              <a:rPr lang="es-ES" sz="500">
                <a:solidFill>
                  <a:schemeClr val="bg1"/>
                </a:solidFill>
              </a:rPr>
              <a:t>-</a:t>
            </a:r>
            <a:r>
              <a:rPr lang="es-ES" sz="500" err="1">
                <a:solidFill>
                  <a:schemeClr val="bg1"/>
                </a:solidFill>
              </a:rPr>
              <a:t>to</a:t>
            </a:r>
            <a:r>
              <a:rPr lang="es-ES" sz="500">
                <a:solidFill>
                  <a:schemeClr val="bg1"/>
                </a:solidFill>
              </a:rPr>
              <a:t>-severe </a:t>
            </a:r>
            <a:r>
              <a:rPr lang="es-ES" sz="500" err="1">
                <a:solidFill>
                  <a:schemeClr val="bg1"/>
                </a:solidFill>
              </a:rPr>
              <a:t>atopic</a:t>
            </a:r>
            <a:r>
              <a:rPr lang="es-ES" sz="500">
                <a:solidFill>
                  <a:schemeClr val="bg1"/>
                </a:solidFill>
              </a:rPr>
              <a:t> dermatitis: 52-week </a:t>
            </a:r>
            <a:r>
              <a:rPr lang="es-ES" sz="500" err="1">
                <a:solidFill>
                  <a:schemeClr val="bg1"/>
                </a:solidFill>
              </a:rPr>
              <a:t>results</a:t>
            </a:r>
            <a:r>
              <a:rPr lang="es-ES" sz="500">
                <a:solidFill>
                  <a:schemeClr val="bg1"/>
                </a:solidFill>
              </a:rPr>
              <a:t> </a:t>
            </a:r>
            <a:r>
              <a:rPr lang="es-ES" sz="500" err="1">
                <a:solidFill>
                  <a:schemeClr val="bg1"/>
                </a:solidFill>
              </a:rPr>
              <a:t>of</a:t>
            </a:r>
            <a:r>
              <a:rPr lang="es-ES" sz="500">
                <a:solidFill>
                  <a:schemeClr val="bg1"/>
                </a:solidFill>
              </a:rPr>
              <a:t> </a:t>
            </a:r>
            <a:r>
              <a:rPr lang="es-ES" sz="500" err="1">
                <a:solidFill>
                  <a:schemeClr val="bg1"/>
                </a:solidFill>
              </a:rPr>
              <a:t>two</a:t>
            </a:r>
            <a:r>
              <a:rPr lang="es-ES" sz="500">
                <a:solidFill>
                  <a:schemeClr val="bg1"/>
                </a:solidFill>
              </a:rPr>
              <a:t> </a:t>
            </a:r>
            <a:r>
              <a:rPr lang="es-ES" sz="500" err="1">
                <a:solidFill>
                  <a:schemeClr val="bg1"/>
                </a:solidFill>
              </a:rPr>
              <a:t>randomized</a:t>
            </a:r>
            <a:r>
              <a:rPr lang="es-ES" sz="500">
                <a:solidFill>
                  <a:schemeClr val="bg1"/>
                </a:solidFill>
              </a:rPr>
              <a:t> </a:t>
            </a:r>
            <a:r>
              <a:rPr lang="es-ES" sz="500" err="1">
                <a:solidFill>
                  <a:schemeClr val="bg1"/>
                </a:solidFill>
              </a:rPr>
              <a:t>double-blinded</a:t>
            </a:r>
            <a:r>
              <a:rPr lang="es-ES" sz="500">
                <a:solidFill>
                  <a:schemeClr val="bg1"/>
                </a:solidFill>
              </a:rPr>
              <a:t> placebo-</a:t>
            </a:r>
            <a:r>
              <a:rPr lang="es-ES" sz="500" err="1">
                <a:solidFill>
                  <a:schemeClr val="bg1"/>
                </a:solidFill>
              </a:rPr>
              <a:t>controlled</a:t>
            </a:r>
            <a:r>
              <a:rPr lang="es-ES" sz="500">
                <a:solidFill>
                  <a:schemeClr val="bg1"/>
                </a:solidFill>
              </a:rPr>
              <a:t> </a:t>
            </a:r>
            <a:r>
              <a:rPr lang="es-ES" sz="500" err="1">
                <a:solidFill>
                  <a:schemeClr val="bg1"/>
                </a:solidFill>
              </a:rPr>
              <a:t>phase</a:t>
            </a:r>
            <a:r>
              <a:rPr lang="es-ES" sz="500">
                <a:solidFill>
                  <a:schemeClr val="bg1"/>
                </a:solidFill>
              </a:rPr>
              <a:t> III </a:t>
            </a:r>
            <a:r>
              <a:rPr lang="es-ES" sz="500" err="1">
                <a:solidFill>
                  <a:schemeClr val="bg1"/>
                </a:solidFill>
              </a:rPr>
              <a:t>trials</a:t>
            </a:r>
            <a:r>
              <a:rPr lang="es-ES" sz="500">
                <a:solidFill>
                  <a:schemeClr val="bg1"/>
                </a:solidFill>
              </a:rPr>
              <a:t>. Br J </a:t>
            </a:r>
            <a:r>
              <a:rPr lang="es-ES" sz="500" err="1">
                <a:solidFill>
                  <a:schemeClr val="bg1"/>
                </a:solidFill>
              </a:rPr>
              <a:t>Dermatol</a:t>
            </a:r>
            <a:r>
              <a:rPr lang="es-ES" sz="500">
                <a:solidFill>
                  <a:schemeClr val="bg1"/>
                </a:solidFill>
              </a:rPr>
              <a:t>. 2023;188(6):740-8.; 5. Gonçalves F, Freitas E, Torres T. Selective IL-13 </a:t>
            </a:r>
            <a:r>
              <a:rPr lang="es-ES" sz="500" err="1">
                <a:solidFill>
                  <a:schemeClr val="bg1"/>
                </a:solidFill>
              </a:rPr>
              <a:t>inhibitors</a:t>
            </a:r>
            <a:r>
              <a:rPr lang="es-ES" sz="500">
                <a:solidFill>
                  <a:schemeClr val="bg1"/>
                </a:solidFill>
              </a:rPr>
              <a:t> </a:t>
            </a:r>
            <a:r>
              <a:rPr lang="es-ES" sz="500" err="1">
                <a:solidFill>
                  <a:schemeClr val="bg1"/>
                </a:solidFill>
              </a:rPr>
              <a:t>for</a:t>
            </a:r>
            <a:r>
              <a:rPr lang="es-ES" sz="500">
                <a:solidFill>
                  <a:schemeClr val="bg1"/>
                </a:solidFill>
              </a:rPr>
              <a:t> </a:t>
            </a:r>
            <a:r>
              <a:rPr lang="es-ES" sz="500" err="1">
                <a:solidFill>
                  <a:schemeClr val="bg1"/>
                </a:solidFill>
              </a:rPr>
              <a:t>the</a:t>
            </a:r>
            <a:r>
              <a:rPr lang="es-ES" sz="500">
                <a:solidFill>
                  <a:schemeClr val="bg1"/>
                </a:solidFill>
              </a:rPr>
              <a:t> </a:t>
            </a:r>
            <a:r>
              <a:rPr lang="es-ES" sz="500" err="1">
                <a:solidFill>
                  <a:schemeClr val="bg1"/>
                </a:solidFill>
              </a:rPr>
              <a:t>treatment</a:t>
            </a:r>
            <a:r>
              <a:rPr lang="es-ES" sz="500">
                <a:solidFill>
                  <a:schemeClr val="bg1"/>
                </a:solidFill>
              </a:rPr>
              <a:t> </a:t>
            </a:r>
            <a:r>
              <a:rPr lang="es-ES" sz="500" err="1">
                <a:solidFill>
                  <a:schemeClr val="bg1"/>
                </a:solidFill>
              </a:rPr>
              <a:t>of</a:t>
            </a:r>
            <a:r>
              <a:rPr lang="es-ES" sz="500">
                <a:solidFill>
                  <a:schemeClr val="bg1"/>
                </a:solidFill>
              </a:rPr>
              <a:t> </a:t>
            </a:r>
            <a:r>
              <a:rPr lang="es-ES" sz="500" err="1">
                <a:solidFill>
                  <a:schemeClr val="bg1"/>
                </a:solidFill>
              </a:rPr>
              <a:t>atopic</a:t>
            </a:r>
            <a:r>
              <a:rPr lang="es-ES" sz="500">
                <a:solidFill>
                  <a:schemeClr val="bg1"/>
                </a:solidFill>
              </a:rPr>
              <a:t> dermatitis. </a:t>
            </a:r>
            <a:r>
              <a:rPr lang="es-ES" sz="500" err="1">
                <a:solidFill>
                  <a:schemeClr val="bg1"/>
                </a:solidFill>
              </a:rPr>
              <a:t>Drugs</a:t>
            </a:r>
            <a:r>
              <a:rPr lang="es-ES" sz="500">
                <a:solidFill>
                  <a:schemeClr val="bg1"/>
                </a:solidFill>
              </a:rPr>
              <a:t> </a:t>
            </a:r>
            <a:r>
              <a:rPr lang="es-ES" sz="500" err="1">
                <a:solidFill>
                  <a:schemeClr val="bg1"/>
                </a:solidFill>
              </a:rPr>
              <a:t>Context</a:t>
            </a:r>
            <a:r>
              <a:rPr lang="es-ES" sz="500">
                <a:solidFill>
                  <a:schemeClr val="bg1"/>
                </a:solidFill>
              </a:rPr>
              <a:t>. 2021;10:2021-1-7.</a:t>
            </a:r>
          </a:p>
        </p:txBody>
      </p:sp>
      <p:sp>
        <p:nvSpPr>
          <p:cNvPr id="2" name="TextBox 1">
            <a:extLst>
              <a:ext uri="{FF2B5EF4-FFF2-40B4-BE49-F238E27FC236}">
                <a16:creationId xmlns:a16="http://schemas.microsoft.com/office/drawing/2014/main" id="{EB7EB0CF-B51A-C2CF-A509-185D0AE3FFAB}"/>
              </a:ext>
            </a:extLst>
          </p:cNvPr>
          <p:cNvSpPr txBox="1"/>
          <p:nvPr/>
        </p:nvSpPr>
        <p:spPr>
          <a:xfrm rot="16200000">
            <a:off x="11204242" y="3313584"/>
            <a:ext cx="1585750"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bg1"/>
                </a:solidFill>
                <a:latin typeface="Aptos Narrow"/>
                <a:ea typeface="Aptos Narrow"/>
                <a:cs typeface="Aptos Narrow"/>
              </a:rPr>
              <a:t>ES-EBG-2600003, </a:t>
            </a:r>
            <a:r>
              <a:rPr lang="en-US" sz="900" err="1">
                <a:solidFill>
                  <a:schemeClr val="bg1"/>
                </a:solidFill>
                <a:latin typeface="Aptos Narrow"/>
                <a:ea typeface="Aptos Narrow"/>
                <a:cs typeface="Aptos Narrow"/>
              </a:rPr>
              <a:t>Enero</a:t>
            </a:r>
            <a:r>
              <a:rPr lang="en-US" sz="900">
                <a:solidFill>
                  <a:schemeClr val="bg1"/>
                </a:solidFill>
                <a:latin typeface="Aptos Narrow"/>
                <a:ea typeface="Aptos Narrow"/>
                <a:cs typeface="Aptos Narrow"/>
              </a:rPr>
              <a:t> 2026</a:t>
            </a:r>
            <a:endParaRPr lang="en-US">
              <a:solidFill>
                <a:schemeClr val="bg1"/>
              </a:solidFill>
              <a:cs typeface="Arial" panose="020B0604020202020204"/>
            </a:endParaRPr>
          </a:p>
        </p:txBody>
      </p:sp>
    </p:spTree>
    <p:extLst>
      <p:ext uri="{BB962C8B-B14F-4D97-AF65-F5344CB8AC3E}">
        <p14:creationId xmlns:p14="http://schemas.microsoft.com/office/powerpoint/2010/main" val="2286743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93AB8-1688-88FF-5F25-D331939D9881}"/>
            </a:ext>
          </a:extLst>
        </p:cNvPr>
        <p:cNvGrpSpPr/>
        <p:nvPr/>
      </p:nvGrpSpPr>
      <p:grpSpPr>
        <a:xfrm>
          <a:off x="0" y="0"/>
          <a:ext cx="0" cy="0"/>
          <a:chOff x="0" y="0"/>
          <a:chExt cx="0" cy="0"/>
        </a:xfrm>
      </p:grpSpPr>
      <p:sp>
        <p:nvSpPr>
          <p:cNvPr id="59" name="Rectángulo redondeado 58">
            <a:extLst>
              <a:ext uri="{FF2B5EF4-FFF2-40B4-BE49-F238E27FC236}">
                <a16:creationId xmlns:a16="http://schemas.microsoft.com/office/drawing/2014/main" id="{1FE51307-BC7B-22BB-2282-E1F97A3F7A5D}"/>
              </a:ext>
            </a:extLst>
          </p:cNvPr>
          <p:cNvSpPr/>
          <p:nvPr/>
        </p:nvSpPr>
        <p:spPr>
          <a:xfrm>
            <a:off x="4540102" y="1771648"/>
            <a:ext cx="6980070" cy="3943899"/>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object 9">
            <a:extLst>
              <a:ext uri="{FF2B5EF4-FFF2-40B4-BE49-F238E27FC236}">
                <a16:creationId xmlns:a16="http://schemas.microsoft.com/office/drawing/2014/main" id="{066E3AEB-3FA0-7FD9-090F-1C5EEA166DC6}"/>
              </a:ext>
            </a:extLst>
          </p:cNvPr>
          <p:cNvSpPr txBox="1"/>
          <p:nvPr/>
        </p:nvSpPr>
        <p:spPr>
          <a:xfrm>
            <a:off x="4884491" y="1969096"/>
            <a:ext cx="5851398" cy="478336"/>
          </a:xfrm>
          <a:prstGeom prst="rect">
            <a:avLst/>
          </a:prstGeom>
        </p:spPr>
        <p:txBody>
          <a:bodyPr vert="horz" wrap="square" lIns="0" tIns="16510" rIns="0" bIns="0" rtlCol="0">
            <a:spAutoFit/>
          </a:bodyPr>
          <a:lstStyle/>
          <a:p>
            <a:pPr marL="38100">
              <a:lnSpc>
                <a:spcPct val="100000"/>
              </a:lnSpc>
              <a:spcBef>
                <a:spcPts val="130"/>
              </a:spcBef>
            </a:pPr>
            <a:r>
              <a:rPr lang="es-ES" sz="1500" b="1">
                <a:solidFill>
                  <a:srgbClr val="7A45B8"/>
                </a:solidFill>
                <a:latin typeface="Arial" panose="020B0604020202020204" pitchFamily="34" charset="0"/>
                <a:cs typeface="Arial" panose="020B0604020202020204" pitchFamily="34" charset="0"/>
              </a:rPr>
              <a:t>% de pacientes con lesiones en la cara/cuello y manos/dedos que refieren ansiedad y depresión según el EQ-5D</a:t>
            </a:r>
          </a:p>
        </p:txBody>
      </p:sp>
      <p:sp>
        <p:nvSpPr>
          <p:cNvPr id="3" name="Título 2">
            <a:extLst>
              <a:ext uri="{FF2B5EF4-FFF2-40B4-BE49-F238E27FC236}">
                <a16:creationId xmlns:a16="http://schemas.microsoft.com/office/drawing/2014/main" id="{C7FE97FC-C62C-3AA3-B49F-9E1EF4810E83}"/>
              </a:ext>
            </a:extLst>
          </p:cNvPr>
          <p:cNvSpPr>
            <a:spLocks noGrp="1"/>
          </p:cNvSpPr>
          <p:nvPr>
            <p:ph type="title"/>
          </p:nvPr>
        </p:nvSpPr>
        <p:spPr>
          <a:xfrm>
            <a:off x="308113" y="211015"/>
            <a:ext cx="9382539" cy="961802"/>
          </a:xfrm>
        </p:spPr>
        <p:txBody>
          <a:bodyPr/>
          <a:lstStyle/>
          <a:p>
            <a:r>
              <a:rPr lang="es-ES"/>
              <a:t>La calidad de vida se vio más afectada en pacientes con lesiones en zonas visibles, como cara y cuello</a:t>
            </a:r>
            <a:r>
              <a:rPr lang="es-ES" baseline="30000"/>
              <a:t>1,2</a:t>
            </a:r>
          </a:p>
        </p:txBody>
      </p:sp>
      <p:graphicFrame>
        <p:nvGraphicFramePr>
          <p:cNvPr id="6" name="Tabla 5">
            <a:extLst>
              <a:ext uri="{FF2B5EF4-FFF2-40B4-BE49-F238E27FC236}">
                <a16:creationId xmlns:a16="http://schemas.microsoft.com/office/drawing/2014/main" id="{F1C8A593-FC1D-D041-DFBC-D080C1B5C4F6}"/>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grpSp>
        <p:nvGrpSpPr>
          <p:cNvPr id="61" name="Grupo 60">
            <a:extLst>
              <a:ext uri="{FF2B5EF4-FFF2-40B4-BE49-F238E27FC236}">
                <a16:creationId xmlns:a16="http://schemas.microsoft.com/office/drawing/2014/main" id="{339A1DCC-BB74-3CB7-A42E-3451C155E5A6}"/>
              </a:ext>
            </a:extLst>
          </p:cNvPr>
          <p:cNvGrpSpPr/>
          <p:nvPr/>
        </p:nvGrpSpPr>
        <p:grpSpPr>
          <a:xfrm>
            <a:off x="5037961" y="2752351"/>
            <a:ext cx="2900142" cy="2854056"/>
            <a:chOff x="4976096" y="2801809"/>
            <a:chExt cx="2404513" cy="2366304"/>
          </a:xfrm>
        </p:grpSpPr>
        <p:grpSp>
          <p:nvGrpSpPr>
            <p:cNvPr id="4" name="object 7">
              <a:extLst>
                <a:ext uri="{FF2B5EF4-FFF2-40B4-BE49-F238E27FC236}">
                  <a16:creationId xmlns:a16="http://schemas.microsoft.com/office/drawing/2014/main" id="{23C32B2F-29F9-33FB-15EE-33AFB0C7E04C}"/>
                </a:ext>
              </a:extLst>
            </p:cNvPr>
            <p:cNvGrpSpPr/>
            <p:nvPr/>
          </p:nvGrpSpPr>
          <p:grpSpPr>
            <a:xfrm>
              <a:off x="5446697" y="2896828"/>
              <a:ext cx="1479685" cy="1797142"/>
              <a:chOff x="11444986" y="3638632"/>
              <a:chExt cx="2440111" cy="2963621"/>
            </a:xfrm>
          </p:grpSpPr>
          <p:sp>
            <p:nvSpPr>
              <p:cNvPr id="7" name="object 9">
                <a:extLst>
                  <a:ext uri="{FF2B5EF4-FFF2-40B4-BE49-F238E27FC236}">
                    <a16:creationId xmlns:a16="http://schemas.microsoft.com/office/drawing/2014/main" id="{A4CCF4AF-B3A3-1E5A-11B3-36F4E945EAF9}"/>
                  </a:ext>
                </a:extLst>
              </p:cNvPr>
              <p:cNvSpPr/>
              <p:nvPr/>
            </p:nvSpPr>
            <p:spPr>
              <a:xfrm>
                <a:off x="12814592" y="5130958"/>
                <a:ext cx="864869" cy="1471295"/>
              </a:xfrm>
              <a:custGeom>
                <a:avLst/>
                <a:gdLst/>
                <a:ahLst/>
                <a:cxnLst/>
                <a:rect l="l" t="t" r="r" b="b"/>
                <a:pathLst>
                  <a:path w="864869" h="1471295">
                    <a:moveTo>
                      <a:pt x="407708" y="0"/>
                    </a:moveTo>
                    <a:lnTo>
                      <a:pt x="0" y="0"/>
                    </a:lnTo>
                    <a:lnTo>
                      <a:pt x="0" y="1470939"/>
                    </a:lnTo>
                    <a:lnTo>
                      <a:pt x="407708" y="1470939"/>
                    </a:lnTo>
                    <a:lnTo>
                      <a:pt x="407708" y="0"/>
                    </a:lnTo>
                    <a:close/>
                  </a:path>
                  <a:path w="864869" h="1471295">
                    <a:moveTo>
                      <a:pt x="864247" y="81889"/>
                    </a:moveTo>
                    <a:lnTo>
                      <a:pt x="456526" y="81889"/>
                    </a:lnTo>
                    <a:lnTo>
                      <a:pt x="456526" y="1470939"/>
                    </a:lnTo>
                    <a:lnTo>
                      <a:pt x="864247" y="1470939"/>
                    </a:lnTo>
                    <a:lnTo>
                      <a:pt x="864247" y="81889"/>
                    </a:lnTo>
                    <a:close/>
                  </a:path>
                </a:pathLst>
              </a:custGeom>
              <a:solidFill>
                <a:srgbClr val="7A45B8"/>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 name="object 10">
                <a:extLst>
                  <a:ext uri="{FF2B5EF4-FFF2-40B4-BE49-F238E27FC236}">
                    <a16:creationId xmlns:a16="http://schemas.microsoft.com/office/drawing/2014/main" id="{699A8405-DFA4-B7A2-2A55-696191F5117A}"/>
                  </a:ext>
                </a:extLst>
              </p:cNvPr>
              <p:cNvSpPr/>
              <p:nvPr/>
            </p:nvSpPr>
            <p:spPr>
              <a:xfrm>
                <a:off x="11444986" y="3984440"/>
                <a:ext cx="864869" cy="2617470"/>
              </a:xfrm>
              <a:custGeom>
                <a:avLst/>
                <a:gdLst/>
                <a:ahLst/>
                <a:cxnLst/>
                <a:rect l="l" t="t" r="r" b="b"/>
                <a:pathLst>
                  <a:path w="864870" h="2617470">
                    <a:moveTo>
                      <a:pt x="407720" y="0"/>
                    </a:moveTo>
                    <a:lnTo>
                      <a:pt x="0" y="0"/>
                    </a:lnTo>
                    <a:lnTo>
                      <a:pt x="0" y="2617457"/>
                    </a:lnTo>
                    <a:lnTo>
                      <a:pt x="407720" y="2617457"/>
                    </a:lnTo>
                    <a:lnTo>
                      <a:pt x="407720" y="0"/>
                    </a:lnTo>
                    <a:close/>
                  </a:path>
                  <a:path w="864870" h="2617470">
                    <a:moveTo>
                      <a:pt x="864247" y="163779"/>
                    </a:moveTo>
                    <a:lnTo>
                      <a:pt x="456526" y="163779"/>
                    </a:lnTo>
                    <a:lnTo>
                      <a:pt x="456526" y="2617457"/>
                    </a:lnTo>
                    <a:lnTo>
                      <a:pt x="864247" y="2617457"/>
                    </a:lnTo>
                    <a:lnTo>
                      <a:pt x="864247" y="163779"/>
                    </a:lnTo>
                    <a:close/>
                  </a:path>
                </a:pathLst>
              </a:custGeom>
              <a:solidFill>
                <a:srgbClr val="22346A"/>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 name="object 11">
                <a:extLst>
                  <a:ext uri="{FF2B5EF4-FFF2-40B4-BE49-F238E27FC236}">
                    <a16:creationId xmlns:a16="http://schemas.microsoft.com/office/drawing/2014/main" id="{6922312C-93B6-E862-83C1-C08EFC38E6B5}"/>
                  </a:ext>
                </a:extLst>
              </p:cNvPr>
              <p:cNvSpPr/>
              <p:nvPr/>
            </p:nvSpPr>
            <p:spPr>
              <a:xfrm>
                <a:off x="11614302" y="3638632"/>
                <a:ext cx="1414145" cy="86995"/>
              </a:xfrm>
              <a:custGeom>
                <a:avLst/>
                <a:gdLst/>
                <a:ahLst/>
                <a:cxnLst/>
                <a:rect l="l" t="t" r="r" b="b"/>
                <a:pathLst>
                  <a:path w="1414144" h="86995">
                    <a:moveTo>
                      <a:pt x="0" y="86384"/>
                    </a:moveTo>
                    <a:lnTo>
                      <a:pt x="732" y="52743"/>
                    </a:lnTo>
                    <a:lnTo>
                      <a:pt x="2727" y="25287"/>
                    </a:lnTo>
                    <a:lnTo>
                      <a:pt x="5680" y="6783"/>
                    </a:lnTo>
                    <a:lnTo>
                      <a:pt x="9287" y="0"/>
                    </a:lnTo>
                    <a:lnTo>
                      <a:pt x="1404281" y="0"/>
                    </a:lnTo>
                    <a:lnTo>
                      <a:pt x="1407888" y="6783"/>
                    </a:lnTo>
                    <a:lnTo>
                      <a:pt x="1410841" y="25287"/>
                    </a:lnTo>
                    <a:lnTo>
                      <a:pt x="1412836" y="52743"/>
                    </a:lnTo>
                    <a:lnTo>
                      <a:pt x="1413569" y="86384"/>
                    </a:lnTo>
                  </a:path>
                </a:pathLst>
              </a:custGeom>
              <a:ln w="10470">
                <a:solidFill>
                  <a:srgbClr val="00206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0" name="object 12">
                <a:extLst>
                  <a:ext uri="{FF2B5EF4-FFF2-40B4-BE49-F238E27FC236}">
                    <a16:creationId xmlns:a16="http://schemas.microsoft.com/office/drawing/2014/main" id="{78BEDA6D-87E9-D7BB-2614-52D28DAB2308}"/>
                  </a:ext>
                </a:extLst>
              </p:cNvPr>
              <p:cNvSpPr/>
              <p:nvPr/>
            </p:nvSpPr>
            <p:spPr>
              <a:xfrm>
                <a:off x="13767622" y="6008602"/>
                <a:ext cx="117475" cy="116205"/>
              </a:xfrm>
              <a:custGeom>
                <a:avLst/>
                <a:gdLst/>
                <a:ahLst/>
                <a:cxnLst/>
                <a:rect l="l" t="t" r="r" b="b"/>
                <a:pathLst>
                  <a:path w="117475" h="116204">
                    <a:moveTo>
                      <a:pt x="117410" y="0"/>
                    </a:moveTo>
                    <a:lnTo>
                      <a:pt x="0" y="0"/>
                    </a:lnTo>
                    <a:lnTo>
                      <a:pt x="0" y="115985"/>
                    </a:lnTo>
                    <a:lnTo>
                      <a:pt x="117410" y="115985"/>
                    </a:lnTo>
                    <a:lnTo>
                      <a:pt x="117410" y="0"/>
                    </a:lnTo>
                    <a:close/>
                  </a:path>
                </a:pathLst>
              </a:custGeom>
              <a:solidFill>
                <a:srgbClr val="22346A"/>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 name="object 13">
                <a:extLst>
                  <a:ext uri="{FF2B5EF4-FFF2-40B4-BE49-F238E27FC236}">
                    <a16:creationId xmlns:a16="http://schemas.microsoft.com/office/drawing/2014/main" id="{F5DC26D4-2500-1403-BE1B-EEF8076F3A89}"/>
                  </a:ext>
                </a:extLst>
              </p:cNvPr>
              <p:cNvSpPr/>
              <p:nvPr/>
            </p:nvSpPr>
            <p:spPr>
              <a:xfrm>
                <a:off x="13767613" y="6197948"/>
                <a:ext cx="117475" cy="120650"/>
              </a:xfrm>
              <a:custGeom>
                <a:avLst/>
                <a:gdLst/>
                <a:ahLst/>
                <a:cxnLst/>
                <a:rect l="l" t="t" r="r" b="b"/>
                <a:pathLst>
                  <a:path w="117475" h="120650">
                    <a:moveTo>
                      <a:pt x="117411" y="4432"/>
                    </a:moveTo>
                    <a:lnTo>
                      <a:pt x="116306" y="4432"/>
                    </a:lnTo>
                    <a:lnTo>
                      <a:pt x="116306" y="0"/>
                    </a:lnTo>
                    <a:lnTo>
                      <a:pt x="1130" y="0"/>
                    </a:lnTo>
                    <a:lnTo>
                      <a:pt x="1130" y="4432"/>
                    </a:lnTo>
                    <a:lnTo>
                      <a:pt x="0" y="4432"/>
                    </a:lnTo>
                    <a:lnTo>
                      <a:pt x="0" y="120421"/>
                    </a:lnTo>
                    <a:lnTo>
                      <a:pt x="117411" y="120421"/>
                    </a:lnTo>
                    <a:lnTo>
                      <a:pt x="117411" y="4432"/>
                    </a:lnTo>
                    <a:close/>
                  </a:path>
                </a:pathLst>
              </a:custGeom>
              <a:solidFill>
                <a:srgbClr val="7A45B8"/>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 name="object 14">
                <a:extLst>
                  <a:ext uri="{FF2B5EF4-FFF2-40B4-BE49-F238E27FC236}">
                    <a16:creationId xmlns:a16="http://schemas.microsoft.com/office/drawing/2014/main" id="{DDD7AD64-1CFE-1391-2652-D939058D1BEA}"/>
                  </a:ext>
                </a:extLst>
              </p:cNvPr>
              <p:cNvSpPr/>
              <p:nvPr/>
            </p:nvSpPr>
            <p:spPr>
              <a:xfrm>
                <a:off x="12116905" y="3842814"/>
                <a:ext cx="1361440" cy="94615"/>
              </a:xfrm>
              <a:custGeom>
                <a:avLst/>
                <a:gdLst/>
                <a:ahLst/>
                <a:cxnLst/>
                <a:rect l="l" t="t" r="r" b="b"/>
                <a:pathLst>
                  <a:path w="1361440" h="94614">
                    <a:moveTo>
                      <a:pt x="0" y="94237"/>
                    </a:moveTo>
                    <a:lnTo>
                      <a:pt x="771" y="57558"/>
                    </a:lnTo>
                    <a:lnTo>
                      <a:pt x="2869" y="27603"/>
                    </a:lnTo>
                    <a:lnTo>
                      <a:pt x="5963" y="7406"/>
                    </a:lnTo>
                    <a:lnTo>
                      <a:pt x="9727" y="0"/>
                    </a:lnTo>
                    <a:lnTo>
                      <a:pt x="1351487" y="0"/>
                    </a:lnTo>
                    <a:lnTo>
                      <a:pt x="1355251" y="7406"/>
                    </a:lnTo>
                    <a:lnTo>
                      <a:pt x="1358346" y="27603"/>
                    </a:lnTo>
                    <a:lnTo>
                      <a:pt x="1360443" y="57558"/>
                    </a:lnTo>
                    <a:lnTo>
                      <a:pt x="1361215" y="94237"/>
                    </a:lnTo>
                  </a:path>
                </a:pathLst>
              </a:custGeom>
              <a:ln w="10470">
                <a:solidFill>
                  <a:srgbClr val="00206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14" name="object 32">
              <a:extLst>
                <a:ext uri="{FF2B5EF4-FFF2-40B4-BE49-F238E27FC236}">
                  <a16:creationId xmlns:a16="http://schemas.microsoft.com/office/drawing/2014/main" id="{0D48A6FD-7BC9-0902-B3D2-9C01D03DF80C}"/>
                </a:ext>
              </a:extLst>
            </p:cNvPr>
            <p:cNvSpPr txBox="1"/>
            <p:nvPr/>
          </p:nvSpPr>
          <p:spPr>
            <a:xfrm>
              <a:off x="5960575" y="2801809"/>
              <a:ext cx="66231" cy="145792"/>
            </a:xfrm>
            <a:prstGeom prst="rect">
              <a:avLst/>
            </a:prstGeom>
          </p:spPr>
          <p:txBody>
            <a:bodyPr vert="horz" wrap="square" lIns="0" tIns="10397" rIns="0" bIns="0" rtlCol="0">
              <a:spAutoFit/>
            </a:bodyPr>
            <a:lstStyle/>
            <a:p>
              <a:pPr marL="7701">
                <a:spcBef>
                  <a:spcPts val="82"/>
                </a:spcBef>
              </a:pPr>
              <a:r>
                <a:rPr sz="879" spc="-30">
                  <a:solidFill>
                    <a:srgbClr val="22346A"/>
                  </a:solidFill>
                  <a:latin typeface="Arial" panose="020B0604020202020204" pitchFamily="34" charset="0"/>
                  <a:cs typeface="Arial" panose="020B0604020202020204" pitchFamily="34" charset="0"/>
                </a:rPr>
                <a:t>*</a:t>
              </a:r>
              <a:endParaRPr sz="879">
                <a:latin typeface="Arial" panose="020B0604020202020204" pitchFamily="34" charset="0"/>
                <a:cs typeface="Arial" panose="020B0604020202020204" pitchFamily="34" charset="0"/>
              </a:endParaRPr>
            </a:p>
          </p:txBody>
        </p:sp>
        <p:sp>
          <p:nvSpPr>
            <p:cNvPr id="15" name="object 33">
              <a:extLst>
                <a:ext uri="{FF2B5EF4-FFF2-40B4-BE49-F238E27FC236}">
                  <a16:creationId xmlns:a16="http://schemas.microsoft.com/office/drawing/2014/main" id="{A5DCE7FD-EEFB-A66D-08F3-572E54CB9F8B}"/>
                </a:ext>
              </a:extLst>
            </p:cNvPr>
            <p:cNvSpPr txBox="1"/>
            <p:nvPr/>
          </p:nvSpPr>
          <p:spPr>
            <a:xfrm>
              <a:off x="6846910" y="4322564"/>
              <a:ext cx="533699" cy="325632"/>
            </a:xfrm>
            <a:prstGeom prst="rect">
              <a:avLst/>
            </a:prstGeom>
          </p:spPr>
          <p:txBody>
            <a:bodyPr vert="horz" wrap="square" lIns="0" tIns="7701" rIns="0" bIns="0" rtlCol="0">
              <a:spAutoFit/>
            </a:bodyPr>
            <a:lstStyle/>
            <a:p>
              <a:pPr marL="123220" marR="3081">
                <a:lnSpc>
                  <a:spcPct val="141300"/>
                </a:lnSpc>
                <a:spcBef>
                  <a:spcPts val="61"/>
                </a:spcBef>
              </a:pPr>
              <a:r>
                <a:rPr sz="546">
                  <a:solidFill>
                    <a:srgbClr val="414042"/>
                  </a:solidFill>
                  <a:latin typeface="Arial" panose="020B0604020202020204" pitchFamily="34" charset="0"/>
                  <a:cs typeface="Arial" panose="020B0604020202020204" pitchFamily="34" charset="0"/>
                </a:rPr>
                <a:t>Con</a:t>
              </a:r>
              <a:r>
                <a:rPr sz="546" spc="-12">
                  <a:solidFill>
                    <a:srgbClr val="414042"/>
                  </a:solidFill>
                  <a:latin typeface="Arial" panose="020B0604020202020204" pitchFamily="34" charset="0"/>
                  <a:cs typeface="Arial" panose="020B0604020202020204" pitchFamily="34" charset="0"/>
                </a:rPr>
                <a:t> </a:t>
              </a:r>
              <a:r>
                <a:rPr sz="546" spc="-6" err="1">
                  <a:solidFill>
                    <a:srgbClr val="414042"/>
                  </a:solidFill>
                  <a:latin typeface="Arial" panose="020B0604020202020204" pitchFamily="34" charset="0"/>
                  <a:cs typeface="Arial" panose="020B0604020202020204" pitchFamily="34" charset="0"/>
                </a:rPr>
                <a:t>lesiones</a:t>
              </a:r>
              <a:r>
                <a:rPr sz="546" spc="-6">
                  <a:solidFill>
                    <a:srgbClr val="414042"/>
                  </a:solidFill>
                  <a:latin typeface="Arial" panose="020B0604020202020204" pitchFamily="34" charset="0"/>
                  <a:cs typeface="Arial" panose="020B0604020202020204" pitchFamily="34" charset="0"/>
                </a:rPr>
                <a:t> </a:t>
              </a:r>
              <a:endParaRPr lang="es-ES" sz="546" spc="-6">
                <a:solidFill>
                  <a:srgbClr val="414042"/>
                </a:solidFill>
                <a:latin typeface="Arial" panose="020B0604020202020204" pitchFamily="34" charset="0"/>
                <a:cs typeface="Arial" panose="020B0604020202020204" pitchFamily="34" charset="0"/>
              </a:endParaRPr>
            </a:p>
            <a:p>
              <a:pPr marL="123220" marR="3081">
                <a:lnSpc>
                  <a:spcPct val="141300"/>
                </a:lnSpc>
                <a:spcBef>
                  <a:spcPts val="61"/>
                </a:spcBef>
              </a:pPr>
              <a:r>
                <a:rPr sz="546">
                  <a:solidFill>
                    <a:srgbClr val="414042"/>
                  </a:solidFill>
                  <a:latin typeface="Arial" panose="020B0604020202020204" pitchFamily="34" charset="0"/>
                  <a:cs typeface="Arial" panose="020B0604020202020204" pitchFamily="34" charset="0"/>
                </a:rPr>
                <a:t>Sin</a:t>
              </a:r>
              <a:r>
                <a:rPr sz="546" spc="-6">
                  <a:solidFill>
                    <a:srgbClr val="414042"/>
                  </a:solidFill>
                  <a:latin typeface="Arial" panose="020B0604020202020204" pitchFamily="34" charset="0"/>
                  <a:cs typeface="Arial" panose="020B0604020202020204" pitchFamily="34" charset="0"/>
                </a:rPr>
                <a:t> lesiones</a:t>
              </a:r>
              <a:endParaRPr sz="546">
                <a:latin typeface="Arial" panose="020B0604020202020204" pitchFamily="34" charset="0"/>
                <a:cs typeface="Arial" panose="020B0604020202020204" pitchFamily="34" charset="0"/>
              </a:endParaRPr>
            </a:p>
            <a:p>
              <a:pPr marL="7701">
                <a:spcBef>
                  <a:spcPts val="431"/>
                </a:spcBef>
              </a:pPr>
              <a:r>
                <a:rPr sz="546">
                  <a:solidFill>
                    <a:srgbClr val="414042"/>
                  </a:solidFill>
                  <a:latin typeface="Arial" panose="020B0604020202020204" pitchFamily="34" charset="0"/>
                  <a:cs typeface="Arial" panose="020B0604020202020204" pitchFamily="34" charset="0"/>
                </a:rPr>
                <a:t>*</a:t>
              </a:r>
              <a:r>
                <a:rPr sz="546" spc="-18">
                  <a:solidFill>
                    <a:srgbClr val="414042"/>
                  </a:solidFill>
                  <a:latin typeface="Arial" panose="020B0604020202020204" pitchFamily="34" charset="0"/>
                  <a:cs typeface="Arial" panose="020B0604020202020204" pitchFamily="34" charset="0"/>
                </a:rPr>
                <a:t> </a:t>
              </a:r>
              <a:r>
                <a:rPr sz="546" i="1" spc="-6">
                  <a:solidFill>
                    <a:srgbClr val="414042"/>
                  </a:solidFill>
                  <a:latin typeface="Arial" panose="020B0604020202020204" pitchFamily="34" charset="0"/>
                  <a:cs typeface="Arial" panose="020B0604020202020204" pitchFamily="34" charset="0"/>
                </a:rPr>
                <a:t>p</a:t>
              </a:r>
              <a:r>
                <a:rPr sz="546" spc="-6">
                  <a:solidFill>
                    <a:srgbClr val="414042"/>
                  </a:solidFill>
                  <a:latin typeface="Symbol" pitchFamily="2" charset="2"/>
                  <a:cs typeface="Arial" panose="020B0604020202020204" pitchFamily="34" charset="0"/>
                </a:rPr>
                <a:t></a:t>
              </a:r>
              <a:r>
                <a:rPr sz="546" spc="-6">
                  <a:solidFill>
                    <a:srgbClr val="414042"/>
                  </a:solidFill>
                  <a:latin typeface="Arial" panose="020B0604020202020204" pitchFamily="34" charset="0"/>
                  <a:cs typeface="Arial" panose="020B0604020202020204" pitchFamily="34" charset="0"/>
                </a:rPr>
                <a:t>0,001</a:t>
              </a:r>
              <a:endParaRPr sz="546">
                <a:latin typeface="Arial" panose="020B0604020202020204" pitchFamily="34" charset="0"/>
                <a:cs typeface="Arial" panose="020B0604020202020204" pitchFamily="34" charset="0"/>
              </a:endParaRPr>
            </a:p>
          </p:txBody>
        </p:sp>
        <p:sp>
          <p:nvSpPr>
            <p:cNvPr id="16" name="object 34">
              <a:extLst>
                <a:ext uri="{FF2B5EF4-FFF2-40B4-BE49-F238E27FC236}">
                  <a16:creationId xmlns:a16="http://schemas.microsoft.com/office/drawing/2014/main" id="{ED838104-37C5-B110-D26C-6B5E01DCF00F}"/>
                </a:ext>
              </a:extLst>
            </p:cNvPr>
            <p:cNvSpPr txBox="1"/>
            <p:nvPr/>
          </p:nvSpPr>
          <p:spPr>
            <a:xfrm>
              <a:off x="5119432" y="2905773"/>
              <a:ext cx="88180"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35</a:t>
              </a:r>
              <a:endParaRPr sz="546">
                <a:latin typeface="Arial" panose="020B0604020202020204" pitchFamily="34" charset="0"/>
                <a:cs typeface="Arial" panose="020B0604020202020204" pitchFamily="34" charset="0"/>
              </a:endParaRPr>
            </a:p>
          </p:txBody>
        </p:sp>
        <p:sp>
          <p:nvSpPr>
            <p:cNvPr id="17" name="object 35">
              <a:extLst>
                <a:ext uri="{FF2B5EF4-FFF2-40B4-BE49-F238E27FC236}">
                  <a16:creationId xmlns:a16="http://schemas.microsoft.com/office/drawing/2014/main" id="{929FD07C-FCB2-A573-43DB-7F1CE2D40390}"/>
                </a:ext>
              </a:extLst>
            </p:cNvPr>
            <p:cNvSpPr txBox="1"/>
            <p:nvPr/>
          </p:nvSpPr>
          <p:spPr>
            <a:xfrm>
              <a:off x="5120816" y="3152480"/>
              <a:ext cx="92801"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30</a:t>
              </a:r>
              <a:endParaRPr sz="546">
                <a:latin typeface="Arial" panose="020B0604020202020204" pitchFamily="34" charset="0"/>
                <a:cs typeface="Arial" panose="020B0604020202020204" pitchFamily="34" charset="0"/>
              </a:endParaRPr>
            </a:p>
          </p:txBody>
        </p:sp>
        <p:sp>
          <p:nvSpPr>
            <p:cNvPr id="18" name="object 36">
              <a:extLst>
                <a:ext uri="{FF2B5EF4-FFF2-40B4-BE49-F238E27FC236}">
                  <a16:creationId xmlns:a16="http://schemas.microsoft.com/office/drawing/2014/main" id="{1E23F504-8824-80ED-7DF5-4E4390FA80AA}"/>
                </a:ext>
              </a:extLst>
            </p:cNvPr>
            <p:cNvSpPr txBox="1"/>
            <p:nvPr/>
          </p:nvSpPr>
          <p:spPr>
            <a:xfrm>
              <a:off x="5120816" y="3399189"/>
              <a:ext cx="87410"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25</a:t>
              </a:r>
              <a:endParaRPr sz="546">
                <a:latin typeface="Arial" panose="020B0604020202020204" pitchFamily="34" charset="0"/>
                <a:cs typeface="Arial" panose="020B0604020202020204" pitchFamily="34" charset="0"/>
              </a:endParaRPr>
            </a:p>
          </p:txBody>
        </p:sp>
        <p:sp>
          <p:nvSpPr>
            <p:cNvPr id="19" name="object 37">
              <a:extLst>
                <a:ext uri="{FF2B5EF4-FFF2-40B4-BE49-F238E27FC236}">
                  <a16:creationId xmlns:a16="http://schemas.microsoft.com/office/drawing/2014/main" id="{13A4072B-0C34-176E-8A0B-0A1AC70AE823}"/>
                </a:ext>
              </a:extLst>
            </p:cNvPr>
            <p:cNvSpPr txBox="1"/>
            <p:nvPr/>
          </p:nvSpPr>
          <p:spPr>
            <a:xfrm>
              <a:off x="5120816" y="3645897"/>
              <a:ext cx="92030"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20</a:t>
              </a:r>
              <a:endParaRPr sz="546">
                <a:latin typeface="Arial" panose="020B0604020202020204" pitchFamily="34" charset="0"/>
                <a:cs typeface="Arial" panose="020B0604020202020204" pitchFamily="34" charset="0"/>
              </a:endParaRPr>
            </a:p>
          </p:txBody>
        </p:sp>
        <p:sp>
          <p:nvSpPr>
            <p:cNvPr id="20" name="object 38">
              <a:extLst>
                <a:ext uri="{FF2B5EF4-FFF2-40B4-BE49-F238E27FC236}">
                  <a16:creationId xmlns:a16="http://schemas.microsoft.com/office/drawing/2014/main" id="{1606A200-9E1F-737D-CF53-63D0A53295CC}"/>
                </a:ext>
              </a:extLst>
            </p:cNvPr>
            <p:cNvSpPr txBox="1"/>
            <p:nvPr/>
          </p:nvSpPr>
          <p:spPr>
            <a:xfrm>
              <a:off x="5120816" y="3892604"/>
              <a:ext cx="8477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15</a:t>
              </a:r>
              <a:endParaRPr sz="546">
                <a:latin typeface="Arial" panose="020B0604020202020204" pitchFamily="34" charset="0"/>
                <a:cs typeface="Arial" panose="020B0604020202020204" pitchFamily="34" charset="0"/>
              </a:endParaRPr>
            </a:p>
          </p:txBody>
        </p:sp>
        <p:sp>
          <p:nvSpPr>
            <p:cNvPr id="21" name="object 39">
              <a:extLst>
                <a:ext uri="{FF2B5EF4-FFF2-40B4-BE49-F238E27FC236}">
                  <a16:creationId xmlns:a16="http://schemas.microsoft.com/office/drawing/2014/main" id="{D8ED2A44-CEF7-2634-3163-18A0CA914EA5}"/>
                </a:ext>
              </a:extLst>
            </p:cNvPr>
            <p:cNvSpPr txBox="1"/>
            <p:nvPr/>
          </p:nvSpPr>
          <p:spPr>
            <a:xfrm>
              <a:off x="5120816" y="4139312"/>
              <a:ext cx="77398" cy="175382"/>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10</a:t>
              </a:r>
              <a:endParaRPr sz="546">
                <a:latin typeface="Arial" panose="020B0604020202020204" pitchFamily="34" charset="0"/>
                <a:cs typeface="Arial" panose="020B0604020202020204" pitchFamily="34" charset="0"/>
              </a:endParaRPr>
            </a:p>
          </p:txBody>
        </p:sp>
        <p:sp>
          <p:nvSpPr>
            <p:cNvPr id="22" name="object 40">
              <a:extLst>
                <a:ext uri="{FF2B5EF4-FFF2-40B4-BE49-F238E27FC236}">
                  <a16:creationId xmlns:a16="http://schemas.microsoft.com/office/drawing/2014/main" id="{E75E08A0-EB9B-5B81-4E19-BF1FE47C0B74}"/>
                </a:ext>
              </a:extLst>
            </p:cNvPr>
            <p:cNvSpPr txBox="1"/>
            <p:nvPr/>
          </p:nvSpPr>
          <p:spPr>
            <a:xfrm>
              <a:off x="5120816" y="4386021"/>
              <a:ext cx="52369"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5</a:t>
              </a:r>
              <a:endParaRPr sz="546">
                <a:latin typeface="Arial" panose="020B0604020202020204" pitchFamily="34" charset="0"/>
                <a:cs typeface="Arial" panose="020B0604020202020204" pitchFamily="34" charset="0"/>
              </a:endParaRPr>
            </a:p>
          </p:txBody>
        </p:sp>
        <p:sp>
          <p:nvSpPr>
            <p:cNvPr id="23" name="object 41">
              <a:extLst>
                <a:ext uri="{FF2B5EF4-FFF2-40B4-BE49-F238E27FC236}">
                  <a16:creationId xmlns:a16="http://schemas.microsoft.com/office/drawing/2014/main" id="{630B49E6-4689-FBE7-9704-2D39828049C8}"/>
                </a:ext>
              </a:extLst>
            </p:cNvPr>
            <p:cNvSpPr txBox="1"/>
            <p:nvPr/>
          </p:nvSpPr>
          <p:spPr>
            <a:xfrm>
              <a:off x="5120816" y="4632729"/>
              <a:ext cx="56990"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0</a:t>
              </a:r>
              <a:endParaRPr sz="546">
                <a:latin typeface="Arial" panose="020B0604020202020204" pitchFamily="34" charset="0"/>
                <a:cs typeface="Arial" panose="020B0604020202020204" pitchFamily="34" charset="0"/>
              </a:endParaRPr>
            </a:p>
          </p:txBody>
        </p:sp>
        <p:sp>
          <p:nvSpPr>
            <p:cNvPr id="24" name="object 42">
              <a:extLst>
                <a:ext uri="{FF2B5EF4-FFF2-40B4-BE49-F238E27FC236}">
                  <a16:creationId xmlns:a16="http://schemas.microsoft.com/office/drawing/2014/main" id="{F8CEFE14-13B5-B3DF-9004-7B4AF6CCF2FB}"/>
                </a:ext>
              </a:extLst>
            </p:cNvPr>
            <p:cNvSpPr txBox="1"/>
            <p:nvPr/>
          </p:nvSpPr>
          <p:spPr>
            <a:xfrm>
              <a:off x="4976096" y="3411604"/>
              <a:ext cx="102592" cy="553723"/>
            </a:xfrm>
            <a:prstGeom prst="rect">
              <a:avLst/>
            </a:prstGeom>
          </p:spPr>
          <p:txBody>
            <a:bodyPr vert="vert270" wrap="square" lIns="0" tIns="0" rIns="0" bIns="0" rtlCol="0">
              <a:spAutoFit/>
            </a:bodyPr>
            <a:lstStyle/>
            <a:p>
              <a:pPr marL="7701">
                <a:lnSpc>
                  <a:spcPts val="834"/>
                </a:lnSpc>
              </a:pPr>
              <a:r>
                <a:rPr sz="697">
                  <a:solidFill>
                    <a:srgbClr val="22346A"/>
                  </a:solidFill>
                  <a:latin typeface="Arial" panose="020B0604020202020204" pitchFamily="34" charset="0"/>
                  <a:cs typeface="Arial" panose="020B0604020202020204" pitchFamily="34" charset="0"/>
                </a:rPr>
                <a:t>Pacientes</a:t>
              </a:r>
              <a:r>
                <a:rPr sz="697" spc="-27">
                  <a:solidFill>
                    <a:srgbClr val="22346A"/>
                  </a:solidFill>
                  <a:latin typeface="Arial" panose="020B0604020202020204" pitchFamily="34" charset="0"/>
                  <a:cs typeface="Arial" panose="020B0604020202020204" pitchFamily="34" charset="0"/>
                </a:rPr>
                <a:t> </a:t>
              </a:r>
              <a:r>
                <a:rPr sz="697" spc="-15">
                  <a:solidFill>
                    <a:srgbClr val="22346A"/>
                  </a:solidFill>
                  <a:latin typeface="Arial" panose="020B0604020202020204" pitchFamily="34" charset="0"/>
                  <a:cs typeface="Arial" panose="020B0604020202020204" pitchFamily="34" charset="0"/>
                </a:rPr>
                <a:t>(%)</a:t>
              </a:r>
              <a:endParaRPr sz="697">
                <a:latin typeface="Arial" panose="020B0604020202020204" pitchFamily="34" charset="0"/>
                <a:cs typeface="Arial" panose="020B0604020202020204" pitchFamily="34" charset="0"/>
              </a:endParaRPr>
            </a:p>
          </p:txBody>
        </p:sp>
        <p:sp>
          <p:nvSpPr>
            <p:cNvPr id="25" name="object 43">
              <a:extLst>
                <a:ext uri="{FF2B5EF4-FFF2-40B4-BE49-F238E27FC236}">
                  <a16:creationId xmlns:a16="http://schemas.microsoft.com/office/drawing/2014/main" id="{76B9F713-22D9-FDFC-5E12-2009929FF70B}"/>
                </a:ext>
              </a:extLst>
            </p:cNvPr>
            <p:cNvSpPr txBox="1"/>
            <p:nvPr/>
          </p:nvSpPr>
          <p:spPr>
            <a:xfrm rot="18780000">
              <a:off x="5157533" y="4822029"/>
              <a:ext cx="601157" cy="90922"/>
            </a:xfrm>
            <a:prstGeom prst="rect">
              <a:avLst/>
            </a:prstGeom>
          </p:spPr>
          <p:txBody>
            <a:bodyPr vert="horz" wrap="square" lIns="0" tIns="0" rIns="0" bIns="0" rtlCol="0">
              <a:spAutoFit/>
            </a:bodyPr>
            <a:lstStyle/>
            <a:p>
              <a:pPr>
                <a:lnSpc>
                  <a:spcPts val="694"/>
                </a:lnSpc>
              </a:pPr>
              <a:r>
                <a:rPr sz="697" spc="-6">
                  <a:solidFill>
                    <a:srgbClr val="22346A"/>
                  </a:solidFill>
                  <a:latin typeface="Arial" panose="020B0604020202020204" pitchFamily="34" charset="0"/>
                  <a:cs typeface="Arial" panose="020B0604020202020204" pitchFamily="34" charset="0"/>
                </a:rPr>
                <a:t>Cabeza/cuello</a:t>
              </a:r>
              <a:endParaRPr sz="697">
                <a:latin typeface="Arial" panose="020B0604020202020204" pitchFamily="34" charset="0"/>
                <a:cs typeface="Arial" panose="020B0604020202020204" pitchFamily="34" charset="0"/>
              </a:endParaRPr>
            </a:p>
          </p:txBody>
        </p:sp>
        <p:sp>
          <p:nvSpPr>
            <p:cNvPr id="26" name="object 44">
              <a:extLst>
                <a:ext uri="{FF2B5EF4-FFF2-40B4-BE49-F238E27FC236}">
                  <a16:creationId xmlns:a16="http://schemas.microsoft.com/office/drawing/2014/main" id="{9D68597A-53DF-90FF-300B-1A926A854B64}"/>
                </a:ext>
              </a:extLst>
            </p:cNvPr>
            <p:cNvSpPr txBox="1"/>
            <p:nvPr/>
          </p:nvSpPr>
          <p:spPr>
            <a:xfrm rot="18780000">
              <a:off x="6002017" y="4822074"/>
              <a:ext cx="601157" cy="90922"/>
            </a:xfrm>
            <a:prstGeom prst="rect">
              <a:avLst/>
            </a:prstGeom>
          </p:spPr>
          <p:txBody>
            <a:bodyPr vert="horz" wrap="square" lIns="0" tIns="0" rIns="0" bIns="0" rtlCol="0">
              <a:spAutoFit/>
            </a:bodyPr>
            <a:lstStyle/>
            <a:p>
              <a:pPr>
                <a:lnSpc>
                  <a:spcPts val="694"/>
                </a:lnSpc>
              </a:pPr>
              <a:r>
                <a:rPr sz="697" spc="-6">
                  <a:solidFill>
                    <a:srgbClr val="22346A"/>
                  </a:solidFill>
                  <a:latin typeface="Arial" panose="020B0604020202020204" pitchFamily="34" charset="0"/>
                  <a:cs typeface="Arial" panose="020B0604020202020204" pitchFamily="34" charset="0"/>
                </a:rPr>
                <a:t>Cabeza/cuello</a:t>
              </a:r>
              <a:endParaRPr sz="697">
                <a:latin typeface="Arial" panose="020B0604020202020204" pitchFamily="34" charset="0"/>
                <a:cs typeface="Arial" panose="020B0604020202020204" pitchFamily="34" charset="0"/>
              </a:endParaRPr>
            </a:p>
          </p:txBody>
        </p:sp>
        <p:sp>
          <p:nvSpPr>
            <p:cNvPr id="27" name="object 45">
              <a:extLst>
                <a:ext uri="{FF2B5EF4-FFF2-40B4-BE49-F238E27FC236}">
                  <a16:creationId xmlns:a16="http://schemas.microsoft.com/office/drawing/2014/main" id="{8F7DE4CE-85F4-6EF9-EC00-150B56BDCDE3}"/>
                </a:ext>
              </a:extLst>
            </p:cNvPr>
            <p:cNvSpPr txBox="1"/>
            <p:nvPr/>
          </p:nvSpPr>
          <p:spPr>
            <a:xfrm rot="18780000">
              <a:off x="5450451" y="4822076"/>
              <a:ext cx="574132" cy="90922"/>
            </a:xfrm>
            <a:prstGeom prst="rect">
              <a:avLst/>
            </a:prstGeom>
          </p:spPr>
          <p:txBody>
            <a:bodyPr vert="horz" wrap="square" lIns="0" tIns="0" rIns="0" bIns="0" rtlCol="0">
              <a:spAutoFit/>
            </a:bodyPr>
            <a:lstStyle/>
            <a:p>
              <a:pPr>
                <a:lnSpc>
                  <a:spcPts val="694"/>
                </a:lnSpc>
              </a:pPr>
              <a:r>
                <a:rPr sz="697" spc="-6">
                  <a:solidFill>
                    <a:srgbClr val="22346A"/>
                  </a:solidFill>
                  <a:latin typeface="Arial" panose="020B0604020202020204" pitchFamily="34" charset="0"/>
                  <a:cs typeface="Arial" panose="020B0604020202020204" pitchFamily="34" charset="0"/>
                </a:rPr>
                <a:t>Manos/dedos</a:t>
              </a:r>
              <a:endParaRPr sz="697">
                <a:latin typeface="Arial" panose="020B0604020202020204" pitchFamily="34" charset="0"/>
                <a:cs typeface="Arial" panose="020B0604020202020204" pitchFamily="34" charset="0"/>
              </a:endParaRPr>
            </a:p>
          </p:txBody>
        </p:sp>
        <p:sp>
          <p:nvSpPr>
            <p:cNvPr id="28" name="object 46">
              <a:extLst>
                <a:ext uri="{FF2B5EF4-FFF2-40B4-BE49-F238E27FC236}">
                  <a16:creationId xmlns:a16="http://schemas.microsoft.com/office/drawing/2014/main" id="{853BCFC9-E2C6-FDD7-B2CF-F0A09D04B77B}"/>
                </a:ext>
              </a:extLst>
            </p:cNvPr>
            <p:cNvSpPr txBox="1"/>
            <p:nvPr/>
          </p:nvSpPr>
          <p:spPr>
            <a:xfrm rot="18780000">
              <a:off x="6294938" y="4822120"/>
              <a:ext cx="574132" cy="90922"/>
            </a:xfrm>
            <a:prstGeom prst="rect">
              <a:avLst/>
            </a:prstGeom>
          </p:spPr>
          <p:txBody>
            <a:bodyPr vert="horz" wrap="square" lIns="0" tIns="0" rIns="0" bIns="0" rtlCol="0">
              <a:spAutoFit/>
            </a:bodyPr>
            <a:lstStyle/>
            <a:p>
              <a:pPr>
                <a:lnSpc>
                  <a:spcPts val="694"/>
                </a:lnSpc>
              </a:pPr>
              <a:r>
                <a:rPr sz="697" spc="-6">
                  <a:solidFill>
                    <a:srgbClr val="22346A"/>
                  </a:solidFill>
                  <a:latin typeface="Arial" panose="020B0604020202020204" pitchFamily="34" charset="0"/>
                  <a:cs typeface="Arial" panose="020B0604020202020204" pitchFamily="34" charset="0"/>
                </a:rPr>
                <a:t>Manos/dedos</a:t>
              </a:r>
              <a:endParaRPr sz="697">
                <a:latin typeface="Arial" panose="020B0604020202020204" pitchFamily="34" charset="0"/>
                <a:cs typeface="Arial" panose="020B0604020202020204" pitchFamily="34" charset="0"/>
              </a:endParaRPr>
            </a:p>
          </p:txBody>
        </p:sp>
        <p:sp>
          <p:nvSpPr>
            <p:cNvPr id="29" name="object 47">
              <a:extLst>
                <a:ext uri="{FF2B5EF4-FFF2-40B4-BE49-F238E27FC236}">
                  <a16:creationId xmlns:a16="http://schemas.microsoft.com/office/drawing/2014/main" id="{94D51086-F7BD-3E19-587B-71C7C5C5F149}"/>
                </a:ext>
              </a:extLst>
            </p:cNvPr>
            <p:cNvSpPr txBox="1"/>
            <p:nvPr/>
          </p:nvSpPr>
          <p:spPr>
            <a:xfrm>
              <a:off x="6294432" y="3642692"/>
              <a:ext cx="196383" cy="281085"/>
            </a:xfrm>
            <a:prstGeom prst="rect">
              <a:avLst/>
            </a:prstGeom>
          </p:spPr>
          <p:txBody>
            <a:bodyPr vert="horz" wrap="square" lIns="0" tIns="10397" rIns="0" bIns="0" rtlCol="0">
              <a:spAutoFit/>
            </a:bodyPr>
            <a:lstStyle/>
            <a:p>
              <a:pPr marL="7701">
                <a:spcBef>
                  <a:spcPts val="82"/>
                </a:spcBef>
              </a:pPr>
              <a:r>
                <a:rPr sz="879" spc="-15">
                  <a:solidFill>
                    <a:srgbClr val="7A45B8"/>
                  </a:solidFill>
                  <a:latin typeface="Arial" panose="020B0604020202020204" pitchFamily="34" charset="0"/>
                  <a:cs typeface="Arial" panose="020B0604020202020204" pitchFamily="34" charset="0"/>
                </a:rPr>
                <a:t>18%</a:t>
              </a:r>
              <a:endParaRPr sz="879">
                <a:latin typeface="Arial" panose="020B0604020202020204" pitchFamily="34" charset="0"/>
                <a:cs typeface="Arial" panose="020B0604020202020204" pitchFamily="34" charset="0"/>
              </a:endParaRPr>
            </a:p>
          </p:txBody>
        </p:sp>
        <p:sp>
          <p:nvSpPr>
            <p:cNvPr id="30" name="object 48">
              <a:extLst>
                <a:ext uri="{FF2B5EF4-FFF2-40B4-BE49-F238E27FC236}">
                  <a16:creationId xmlns:a16="http://schemas.microsoft.com/office/drawing/2014/main" id="{955E06F9-40D0-ACDB-6D73-70FBADEC6F2D}"/>
                </a:ext>
              </a:extLst>
            </p:cNvPr>
            <p:cNvSpPr txBox="1"/>
            <p:nvPr/>
          </p:nvSpPr>
          <p:spPr>
            <a:xfrm>
              <a:off x="6586220" y="3699838"/>
              <a:ext cx="325466" cy="120876"/>
            </a:xfrm>
            <a:prstGeom prst="rect">
              <a:avLst/>
            </a:prstGeom>
          </p:spPr>
          <p:txBody>
            <a:bodyPr vert="horz" wrap="square" lIns="0" tIns="10397" rIns="0" bIns="0" rtlCol="0">
              <a:spAutoFit/>
            </a:bodyPr>
            <a:lstStyle/>
            <a:p>
              <a:pPr marL="7701">
                <a:spcBef>
                  <a:spcPts val="82"/>
                </a:spcBef>
              </a:pPr>
              <a:r>
                <a:rPr sz="879" spc="-15">
                  <a:solidFill>
                    <a:srgbClr val="7A45B8"/>
                  </a:solidFill>
                  <a:latin typeface="Arial" panose="020B0604020202020204" pitchFamily="34" charset="0"/>
                  <a:cs typeface="Arial" panose="020B0604020202020204" pitchFamily="34" charset="0"/>
                </a:rPr>
                <a:t>17%</a:t>
              </a:r>
              <a:endParaRPr sz="879">
                <a:latin typeface="Arial" panose="020B0604020202020204" pitchFamily="34" charset="0"/>
                <a:cs typeface="Arial" panose="020B0604020202020204" pitchFamily="34" charset="0"/>
              </a:endParaRPr>
            </a:p>
          </p:txBody>
        </p:sp>
        <p:sp>
          <p:nvSpPr>
            <p:cNvPr id="31" name="object 49">
              <a:extLst>
                <a:ext uri="{FF2B5EF4-FFF2-40B4-BE49-F238E27FC236}">
                  <a16:creationId xmlns:a16="http://schemas.microsoft.com/office/drawing/2014/main" id="{9B1A349E-AB24-95B1-6340-1AD162B054B6}"/>
                </a:ext>
              </a:extLst>
            </p:cNvPr>
            <p:cNvSpPr txBox="1"/>
            <p:nvPr/>
          </p:nvSpPr>
          <p:spPr>
            <a:xfrm>
              <a:off x="5740574" y="3052145"/>
              <a:ext cx="228343" cy="145792"/>
            </a:xfrm>
            <a:prstGeom prst="rect">
              <a:avLst/>
            </a:prstGeom>
          </p:spPr>
          <p:txBody>
            <a:bodyPr vert="horz" wrap="square" lIns="0" tIns="10397" rIns="0" bIns="0" rtlCol="0">
              <a:spAutoFit/>
            </a:bodyPr>
            <a:lstStyle/>
            <a:p>
              <a:pPr marL="7701">
                <a:spcBef>
                  <a:spcPts val="82"/>
                </a:spcBef>
              </a:pPr>
              <a:r>
                <a:rPr sz="879" spc="-15">
                  <a:solidFill>
                    <a:srgbClr val="22346A"/>
                  </a:solidFill>
                  <a:latin typeface="Arial" panose="020B0604020202020204" pitchFamily="34" charset="0"/>
                  <a:cs typeface="Arial" panose="020B0604020202020204" pitchFamily="34" charset="0"/>
                </a:rPr>
                <a:t>30%</a:t>
              </a:r>
              <a:endParaRPr sz="879">
                <a:latin typeface="Arial" panose="020B0604020202020204" pitchFamily="34" charset="0"/>
                <a:cs typeface="Arial" panose="020B0604020202020204" pitchFamily="34" charset="0"/>
              </a:endParaRPr>
            </a:p>
          </p:txBody>
        </p:sp>
        <p:sp>
          <p:nvSpPr>
            <p:cNvPr id="32" name="object 50">
              <a:extLst>
                <a:ext uri="{FF2B5EF4-FFF2-40B4-BE49-F238E27FC236}">
                  <a16:creationId xmlns:a16="http://schemas.microsoft.com/office/drawing/2014/main" id="{782590E6-C2C8-10F5-6AAC-78FFF4D6BD46}"/>
                </a:ext>
              </a:extLst>
            </p:cNvPr>
            <p:cNvSpPr txBox="1"/>
            <p:nvPr/>
          </p:nvSpPr>
          <p:spPr>
            <a:xfrm>
              <a:off x="5455644" y="2937854"/>
              <a:ext cx="216791" cy="281085"/>
            </a:xfrm>
            <a:prstGeom prst="rect">
              <a:avLst/>
            </a:prstGeom>
          </p:spPr>
          <p:txBody>
            <a:bodyPr vert="horz" wrap="square" lIns="0" tIns="10397" rIns="0" bIns="0" rtlCol="0">
              <a:spAutoFit/>
            </a:bodyPr>
            <a:lstStyle/>
            <a:p>
              <a:pPr marL="7701">
                <a:spcBef>
                  <a:spcPts val="82"/>
                </a:spcBef>
              </a:pPr>
              <a:r>
                <a:rPr sz="879" spc="-15">
                  <a:solidFill>
                    <a:srgbClr val="22346A"/>
                  </a:solidFill>
                  <a:latin typeface="Arial" panose="020B0604020202020204" pitchFamily="34" charset="0"/>
                  <a:cs typeface="Arial" panose="020B0604020202020204" pitchFamily="34" charset="0"/>
                </a:rPr>
                <a:t>32%</a:t>
              </a:r>
              <a:endParaRPr sz="879">
                <a:latin typeface="Arial" panose="020B0604020202020204" pitchFamily="34" charset="0"/>
                <a:cs typeface="Arial" panose="020B0604020202020204" pitchFamily="34" charset="0"/>
              </a:endParaRPr>
            </a:p>
          </p:txBody>
        </p:sp>
        <p:grpSp>
          <p:nvGrpSpPr>
            <p:cNvPr id="33" name="object 51">
              <a:extLst>
                <a:ext uri="{FF2B5EF4-FFF2-40B4-BE49-F238E27FC236}">
                  <a16:creationId xmlns:a16="http://schemas.microsoft.com/office/drawing/2014/main" id="{AAA814B2-1BFC-3967-8119-8E99F74A7D6D}"/>
                </a:ext>
              </a:extLst>
            </p:cNvPr>
            <p:cNvGrpSpPr/>
            <p:nvPr/>
          </p:nvGrpSpPr>
          <p:grpSpPr>
            <a:xfrm>
              <a:off x="5212846" y="2906353"/>
              <a:ext cx="1819430" cy="1787470"/>
              <a:chOff x="11059345" y="3654338"/>
              <a:chExt cx="3000375" cy="2947670"/>
            </a:xfrm>
          </p:grpSpPr>
          <p:sp>
            <p:nvSpPr>
              <p:cNvPr id="34" name="object 52">
                <a:extLst>
                  <a:ext uri="{FF2B5EF4-FFF2-40B4-BE49-F238E27FC236}">
                    <a16:creationId xmlns:a16="http://schemas.microsoft.com/office/drawing/2014/main" id="{47D9978E-E1B9-8BD9-1ACE-AC05CD006732}"/>
                  </a:ext>
                </a:extLst>
              </p:cNvPr>
              <p:cNvSpPr/>
              <p:nvPr/>
            </p:nvSpPr>
            <p:spPr>
              <a:xfrm>
                <a:off x="11064581" y="6596657"/>
                <a:ext cx="2995295" cy="0"/>
              </a:xfrm>
              <a:custGeom>
                <a:avLst/>
                <a:gdLst/>
                <a:ahLst/>
                <a:cxnLst/>
                <a:rect l="l" t="t" r="r" b="b"/>
                <a:pathLst>
                  <a:path w="2995294">
                    <a:moveTo>
                      <a:pt x="0" y="0"/>
                    </a:moveTo>
                    <a:lnTo>
                      <a:pt x="2994673" y="0"/>
                    </a:lnTo>
                  </a:path>
                </a:pathLst>
              </a:custGeom>
              <a:ln w="10470">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5" name="object 53">
                <a:extLst>
                  <a:ext uri="{FF2B5EF4-FFF2-40B4-BE49-F238E27FC236}">
                    <a16:creationId xmlns:a16="http://schemas.microsoft.com/office/drawing/2014/main" id="{57B83709-18BB-9608-6B7C-57DB88069053}"/>
                  </a:ext>
                </a:extLst>
              </p:cNvPr>
              <p:cNvSpPr/>
              <p:nvPr/>
            </p:nvSpPr>
            <p:spPr>
              <a:xfrm>
                <a:off x="11059345" y="3738106"/>
                <a:ext cx="41910" cy="0"/>
              </a:xfrm>
              <a:custGeom>
                <a:avLst/>
                <a:gdLst/>
                <a:ahLst/>
                <a:cxnLst/>
                <a:rect l="l" t="t" r="r" b="b"/>
                <a:pathLst>
                  <a:path w="41909">
                    <a:moveTo>
                      <a:pt x="41883" y="0"/>
                    </a:moveTo>
                    <a:lnTo>
                      <a:pt x="0" y="0"/>
                    </a:lnTo>
                  </a:path>
                </a:pathLst>
              </a:custGeom>
              <a:ln w="10470">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6" name="object 54">
                <a:extLst>
                  <a:ext uri="{FF2B5EF4-FFF2-40B4-BE49-F238E27FC236}">
                    <a16:creationId xmlns:a16="http://schemas.microsoft.com/office/drawing/2014/main" id="{B71ADFE3-D38E-2E19-91BC-C52DEED6FB20}"/>
                  </a:ext>
                </a:extLst>
              </p:cNvPr>
              <p:cNvSpPr/>
              <p:nvPr/>
            </p:nvSpPr>
            <p:spPr>
              <a:xfrm>
                <a:off x="11059345" y="4146470"/>
                <a:ext cx="41910" cy="0"/>
              </a:xfrm>
              <a:custGeom>
                <a:avLst/>
                <a:gdLst/>
                <a:ahLst/>
                <a:cxnLst/>
                <a:rect l="l" t="t" r="r" b="b"/>
                <a:pathLst>
                  <a:path w="41909">
                    <a:moveTo>
                      <a:pt x="41883" y="0"/>
                    </a:moveTo>
                    <a:lnTo>
                      <a:pt x="0" y="0"/>
                    </a:lnTo>
                  </a:path>
                </a:pathLst>
              </a:custGeom>
              <a:ln w="10470">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7" name="object 55">
                <a:extLst>
                  <a:ext uri="{FF2B5EF4-FFF2-40B4-BE49-F238E27FC236}">
                    <a16:creationId xmlns:a16="http://schemas.microsoft.com/office/drawing/2014/main" id="{02A5467F-B656-C7D0-8EF1-C517F0757DC0}"/>
                  </a:ext>
                </a:extLst>
              </p:cNvPr>
              <p:cNvSpPr/>
              <p:nvPr/>
            </p:nvSpPr>
            <p:spPr>
              <a:xfrm>
                <a:off x="11059345" y="4554835"/>
                <a:ext cx="41910" cy="0"/>
              </a:xfrm>
              <a:custGeom>
                <a:avLst/>
                <a:gdLst/>
                <a:ahLst/>
                <a:cxnLst/>
                <a:rect l="l" t="t" r="r" b="b"/>
                <a:pathLst>
                  <a:path w="41909">
                    <a:moveTo>
                      <a:pt x="41883" y="0"/>
                    </a:moveTo>
                    <a:lnTo>
                      <a:pt x="0" y="0"/>
                    </a:lnTo>
                  </a:path>
                </a:pathLst>
              </a:custGeom>
              <a:ln w="10470">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8" name="object 56">
                <a:extLst>
                  <a:ext uri="{FF2B5EF4-FFF2-40B4-BE49-F238E27FC236}">
                    <a16:creationId xmlns:a16="http://schemas.microsoft.com/office/drawing/2014/main" id="{76C43F8E-3753-FA7E-2E10-DA0A4E75B66E}"/>
                  </a:ext>
                </a:extLst>
              </p:cNvPr>
              <p:cNvSpPr/>
              <p:nvPr/>
            </p:nvSpPr>
            <p:spPr>
              <a:xfrm>
                <a:off x="11059345" y="4963199"/>
                <a:ext cx="41910" cy="0"/>
              </a:xfrm>
              <a:custGeom>
                <a:avLst/>
                <a:gdLst/>
                <a:ahLst/>
                <a:cxnLst/>
                <a:rect l="l" t="t" r="r" b="b"/>
                <a:pathLst>
                  <a:path w="41909">
                    <a:moveTo>
                      <a:pt x="41883" y="0"/>
                    </a:moveTo>
                    <a:lnTo>
                      <a:pt x="0" y="0"/>
                    </a:lnTo>
                  </a:path>
                </a:pathLst>
              </a:custGeom>
              <a:ln w="10470">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9" name="object 57">
                <a:extLst>
                  <a:ext uri="{FF2B5EF4-FFF2-40B4-BE49-F238E27FC236}">
                    <a16:creationId xmlns:a16="http://schemas.microsoft.com/office/drawing/2014/main" id="{84710C3B-8E40-BA53-F22A-C50D165800B7}"/>
                  </a:ext>
                </a:extLst>
              </p:cNvPr>
              <p:cNvSpPr/>
              <p:nvPr/>
            </p:nvSpPr>
            <p:spPr>
              <a:xfrm>
                <a:off x="11059345" y="5371564"/>
                <a:ext cx="41910" cy="0"/>
              </a:xfrm>
              <a:custGeom>
                <a:avLst/>
                <a:gdLst/>
                <a:ahLst/>
                <a:cxnLst/>
                <a:rect l="l" t="t" r="r" b="b"/>
                <a:pathLst>
                  <a:path w="41909">
                    <a:moveTo>
                      <a:pt x="41883" y="0"/>
                    </a:moveTo>
                    <a:lnTo>
                      <a:pt x="0" y="0"/>
                    </a:lnTo>
                  </a:path>
                </a:pathLst>
              </a:custGeom>
              <a:ln w="10470">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0" name="object 58">
                <a:extLst>
                  <a:ext uri="{FF2B5EF4-FFF2-40B4-BE49-F238E27FC236}">
                    <a16:creationId xmlns:a16="http://schemas.microsoft.com/office/drawing/2014/main" id="{A511EE98-B181-884B-DA27-AE2A8B5F11D5}"/>
                  </a:ext>
                </a:extLst>
              </p:cNvPr>
              <p:cNvSpPr/>
              <p:nvPr/>
            </p:nvSpPr>
            <p:spPr>
              <a:xfrm>
                <a:off x="11059345" y="5779928"/>
                <a:ext cx="41910" cy="0"/>
              </a:xfrm>
              <a:custGeom>
                <a:avLst/>
                <a:gdLst/>
                <a:ahLst/>
                <a:cxnLst/>
                <a:rect l="l" t="t" r="r" b="b"/>
                <a:pathLst>
                  <a:path w="41909">
                    <a:moveTo>
                      <a:pt x="41883" y="0"/>
                    </a:moveTo>
                    <a:lnTo>
                      <a:pt x="0" y="0"/>
                    </a:lnTo>
                  </a:path>
                </a:pathLst>
              </a:custGeom>
              <a:ln w="10470">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1" name="object 59">
                <a:extLst>
                  <a:ext uri="{FF2B5EF4-FFF2-40B4-BE49-F238E27FC236}">
                    <a16:creationId xmlns:a16="http://schemas.microsoft.com/office/drawing/2014/main" id="{74816A45-D42E-B209-C27D-7E87F7FB2B40}"/>
                  </a:ext>
                </a:extLst>
              </p:cNvPr>
              <p:cNvSpPr/>
              <p:nvPr/>
            </p:nvSpPr>
            <p:spPr>
              <a:xfrm>
                <a:off x="11059345" y="6188293"/>
                <a:ext cx="41910" cy="0"/>
              </a:xfrm>
              <a:custGeom>
                <a:avLst/>
                <a:gdLst/>
                <a:ahLst/>
                <a:cxnLst/>
                <a:rect l="l" t="t" r="r" b="b"/>
                <a:pathLst>
                  <a:path w="41909">
                    <a:moveTo>
                      <a:pt x="41883" y="0"/>
                    </a:moveTo>
                    <a:lnTo>
                      <a:pt x="0" y="0"/>
                    </a:lnTo>
                  </a:path>
                </a:pathLst>
              </a:custGeom>
              <a:ln w="10470">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2" name="object 60">
                <a:extLst>
                  <a:ext uri="{FF2B5EF4-FFF2-40B4-BE49-F238E27FC236}">
                    <a16:creationId xmlns:a16="http://schemas.microsoft.com/office/drawing/2014/main" id="{DA13A73C-9861-177A-6233-07FA78A32525}"/>
                  </a:ext>
                </a:extLst>
              </p:cNvPr>
              <p:cNvSpPr/>
              <p:nvPr/>
            </p:nvSpPr>
            <p:spPr>
              <a:xfrm>
                <a:off x="11095993" y="3654338"/>
                <a:ext cx="0" cy="2942590"/>
              </a:xfrm>
              <a:custGeom>
                <a:avLst/>
                <a:gdLst/>
                <a:ahLst/>
                <a:cxnLst/>
                <a:rect l="l" t="t" r="r" b="b"/>
                <a:pathLst>
                  <a:path h="2942590">
                    <a:moveTo>
                      <a:pt x="0" y="2942318"/>
                    </a:moveTo>
                    <a:lnTo>
                      <a:pt x="0" y="0"/>
                    </a:lnTo>
                  </a:path>
                </a:pathLst>
              </a:custGeom>
              <a:ln w="10470">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grpSp>
      <p:sp>
        <p:nvSpPr>
          <p:cNvPr id="43" name="object 61">
            <a:extLst>
              <a:ext uri="{FF2B5EF4-FFF2-40B4-BE49-F238E27FC236}">
                <a16:creationId xmlns:a16="http://schemas.microsoft.com/office/drawing/2014/main" id="{DB1C04CA-FA23-1AF1-F493-CADFCF399D6E}"/>
              </a:ext>
            </a:extLst>
          </p:cNvPr>
          <p:cNvSpPr txBox="1"/>
          <p:nvPr/>
        </p:nvSpPr>
        <p:spPr>
          <a:xfrm>
            <a:off x="8400011" y="3032070"/>
            <a:ext cx="2630324" cy="1754208"/>
          </a:xfrm>
          <a:prstGeom prst="rect">
            <a:avLst/>
          </a:prstGeom>
        </p:spPr>
        <p:txBody>
          <a:bodyPr vert="horz" wrap="square" lIns="0" tIns="6931" rIns="0" bIns="0" rtlCol="0">
            <a:spAutoFit/>
          </a:bodyPr>
          <a:lstStyle/>
          <a:p>
            <a:pPr marR="18483" indent="-385">
              <a:spcBef>
                <a:spcPts val="55"/>
              </a:spcBef>
            </a:pPr>
            <a:r>
              <a:rPr sz="1400" b="1">
                <a:solidFill>
                  <a:srgbClr val="22346A"/>
                </a:solidFill>
                <a:latin typeface="Arial" panose="020B0604020202020204" pitchFamily="34" charset="0"/>
                <a:cs typeface="Arial" panose="020B0604020202020204" pitchFamily="34" charset="0"/>
              </a:rPr>
              <a:t>En</a:t>
            </a:r>
            <a:r>
              <a:rPr sz="1400" b="1" spc="-45">
                <a:solidFill>
                  <a:srgbClr val="22346A"/>
                </a:solidFill>
                <a:latin typeface="Arial" panose="020B0604020202020204" pitchFamily="34" charset="0"/>
                <a:cs typeface="Arial" panose="020B0604020202020204" pitchFamily="34" charset="0"/>
              </a:rPr>
              <a:t> </a:t>
            </a:r>
            <a:r>
              <a:rPr lang="es-ES" sz="1400" b="1" spc="-6">
                <a:solidFill>
                  <a:srgbClr val="22346A"/>
                </a:solidFill>
                <a:latin typeface="Arial" panose="020B0604020202020204" pitchFamily="34" charset="0"/>
                <a:cs typeface="Arial" panose="020B0604020202020204" pitchFamily="34" charset="0"/>
              </a:rPr>
              <a:t>otro</a:t>
            </a:r>
            <a:r>
              <a:rPr sz="1400" b="1" spc="-42">
                <a:solidFill>
                  <a:srgbClr val="22346A"/>
                </a:solidFill>
                <a:latin typeface="Arial" panose="020B0604020202020204" pitchFamily="34" charset="0"/>
                <a:cs typeface="Arial" panose="020B0604020202020204" pitchFamily="34" charset="0"/>
              </a:rPr>
              <a:t> </a:t>
            </a:r>
            <a:r>
              <a:rPr lang="es-ES" sz="1400" b="1" spc="-12">
                <a:solidFill>
                  <a:srgbClr val="22346A"/>
                </a:solidFill>
                <a:latin typeface="Arial" panose="020B0604020202020204" pitchFamily="34" charset="0"/>
                <a:cs typeface="Arial" panose="020B0604020202020204" pitchFamily="34" charset="0"/>
              </a:rPr>
              <a:t>estudio</a:t>
            </a:r>
            <a:r>
              <a:rPr sz="1400" spc="-12">
                <a:solidFill>
                  <a:srgbClr val="22346A"/>
                </a:solidFill>
                <a:latin typeface="Arial" panose="020B0604020202020204" pitchFamily="34" charset="0"/>
                <a:cs typeface="Arial" panose="020B0604020202020204" pitchFamily="34" charset="0"/>
              </a:rPr>
              <a:t>,</a:t>
            </a:r>
            <a:r>
              <a:rPr sz="1400" spc="-45">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se</a:t>
            </a:r>
            <a:r>
              <a:rPr sz="1400" spc="-42">
                <a:solidFill>
                  <a:srgbClr val="22346A"/>
                </a:solidFill>
                <a:latin typeface="Arial" panose="020B0604020202020204" pitchFamily="34" charset="0"/>
                <a:cs typeface="Arial" panose="020B0604020202020204" pitchFamily="34" charset="0"/>
              </a:rPr>
              <a:t> </a:t>
            </a:r>
            <a:r>
              <a:rPr lang="es-ES" sz="1400" spc="-6">
                <a:solidFill>
                  <a:srgbClr val="22346A"/>
                </a:solidFill>
                <a:latin typeface="Arial" panose="020B0604020202020204" pitchFamily="34" charset="0"/>
                <a:cs typeface="Arial" panose="020B0604020202020204" pitchFamily="34" charset="0"/>
              </a:rPr>
              <a:t>observó</a:t>
            </a:r>
            <a:r>
              <a:rPr sz="1400" spc="-45">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que</a:t>
            </a:r>
            <a:r>
              <a:rPr sz="1400" spc="-42">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la</a:t>
            </a:r>
            <a:r>
              <a:rPr sz="1400" spc="-45">
                <a:solidFill>
                  <a:srgbClr val="22346A"/>
                </a:solidFill>
                <a:latin typeface="Arial" panose="020B0604020202020204" pitchFamily="34" charset="0"/>
                <a:cs typeface="Arial" panose="020B0604020202020204" pitchFamily="34" charset="0"/>
              </a:rPr>
              <a:t> </a:t>
            </a:r>
            <a:r>
              <a:rPr lang="es-ES" sz="1400" spc="-12">
                <a:solidFill>
                  <a:srgbClr val="22346A"/>
                </a:solidFill>
                <a:latin typeface="Arial" panose="020B0604020202020204" pitchFamily="34" charset="0"/>
                <a:cs typeface="Arial" panose="020B0604020202020204" pitchFamily="34" charset="0"/>
              </a:rPr>
              <a:t>afectación</a:t>
            </a:r>
            <a:r>
              <a:rPr sz="1400" spc="-42">
                <a:solidFill>
                  <a:srgbClr val="22346A"/>
                </a:solidFill>
                <a:latin typeface="Arial" panose="020B0604020202020204" pitchFamily="34" charset="0"/>
                <a:cs typeface="Arial" panose="020B0604020202020204" pitchFamily="34" charset="0"/>
              </a:rPr>
              <a:t> </a:t>
            </a:r>
            <a:r>
              <a:rPr lang="es-ES" sz="1400" spc="-15">
                <a:solidFill>
                  <a:srgbClr val="22346A"/>
                </a:solidFill>
                <a:latin typeface="Arial" panose="020B0604020202020204" pitchFamily="34" charset="0"/>
                <a:cs typeface="Arial" panose="020B0604020202020204" pitchFamily="34" charset="0"/>
              </a:rPr>
              <a:t>en</a:t>
            </a:r>
            <a:r>
              <a:rPr sz="1400" spc="-15">
                <a:solidFill>
                  <a:srgbClr val="22346A"/>
                </a:solidFill>
                <a:latin typeface="Arial" panose="020B0604020202020204" pitchFamily="34" charset="0"/>
                <a:cs typeface="Arial" panose="020B0604020202020204" pitchFamily="34" charset="0"/>
              </a:rPr>
              <a:t> </a:t>
            </a:r>
            <a:r>
              <a:rPr sz="1400" b="1" spc="-21">
                <a:solidFill>
                  <a:srgbClr val="22346A"/>
                </a:solidFill>
                <a:latin typeface="Arial" panose="020B0604020202020204" pitchFamily="34" charset="0"/>
                <a:cs typeface="Arial" panose="020B0604020202020204" pitchFamily="34" charset="0"/>
              </a:rPr>
              <a:t>cabeza/</a:t>
            </a:r>
            <a:r>
              <a:rPr lang="es-ES" sz="1400" b="1" spc="-21">
                <a:solidFill>
                  <a:srgbClr val="22346A"/>
                </a:solidFill>
                <a:latin typeface="Arial" panose="020B0604020202020204" pitchFamily="34" charset="0"/>
                <a:cs typeface="Arial" panose="020B0604020202020204" pitchFamily="34" charset="0"/>
              </a:rPr>
              <a:t>cuello</a:t>
            </a:r>
            <a:r>
              <a:rPr sz="1400" b="1" spc="-30">
                <a:solidFill>
                  <a:srgbClr val="22346A"/>
                </a:solidFill>
                <a:latin typeface="Arial" panose="020B0604020202020204" pitchFamily="34" charset="0"/>
                <a:cs typeface="Arial" panose="020B0604020202020204" pitchFamily="34" charset="0"/>
              </a:rPr>
              <a:t> </a:t>
            </a:r>
            <a:r>
              <a:rPr lang="es-ES" sz="1400" b="1" spc="-6">
                <a:solidFill>
                  <a:srgbClr val="22346A"/>
                </a:solidFill>
                <a:latin typeface="Arial" panose="020B0604020202020204" pitchFamily="34" charset="0"/>
                <a:cs typeface="Arial" panose="020B0604020202020204" pitchFamily="34" charset="0"/>
              </a:rPr>
              <a:t>tuvo</a:t>
            </a:r>
            <a:r>
              <a:rPr sz="1400" b="1" spc="-30">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un</a:t>
            </a:r>
            <a:r>
              <a:rPr sz="1400" b="1" spc="-27">
                <a:solidFill>
                  <a:srgbClr val="22346A"/>
                </a:solidFill>
                <a:latin typeface="Arial" panose="020B0604020202020204" pitchFamily="34" charset="0"/>
                <a:cs typeface="Arial" panose="020B0604020202020204" pitchFamily="34" charset="0"/>
              </a:rPr>
              <a:t> </a:t>
            </a:r>
            <a:r>
              <a:rPr sz="1400" b="1" spc="-15">
                <a:solidFill>
                  <a:srgbClr val="22346A"/>
                </a:solidFill>
                <a:latin typeface="Arial" panose="020B0604020202020204" pitchFamily="34" charset="0"/>
                <a:cs typeface="Arial" panose="020B0604020202020204" pitchFamily="34" charset="0"/>
              </a:rPr>
              <a:t>mayor</a:t>
            </a:r>
            <a:r>
              <a:rPr sz="1400" b="1" spc="-30">
                <a:solidFill>
                  <a:srgbClr val="22346A"/>
                </a:solidFill>
                <a:latin typeface="Arial" panose="020B0604020202020204" pitchFamily="34" charset="0"/>
                <a:cs typeface="Arial" panose="020B0604020202020204" pitchFamily="34" charset="0"/>
              </a:rPr>
              <a:t> </a:t>
            </a:r>
            <a:r>
              <a:rPr lang="es-ES" sz="1400" b="1">
                <a:solidFill>
                  <a:srgbClr val="22346A"/>
                </a:solidFill>
                <a:latin typeface="Arial" panose="020B0604020202020204" pitchFamily="34" charset="0"/>
                <a:cs typeface="Arial" panose="020B0604020202020204" pitchFamily="34" charset="0"/>
              </a:rPr>
              <a:t>impacto</a:t>
            </a:r>
            <a:r>
              <a:rPr sz="1400" b="1" spc="24">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en</a:t>
            </a:r>
            <a:r>
              <a:rPr sz="1400" spc="-36">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la</a:t>
            </a:r>
            <a:r>
              <a:rPr sz="1400" spc="-33">
                <a:solidFill>
                  <a:srgbClr val="22346A"/>
                </a:solidFill>
                <a:latin typeface="Arial" panose="020B0604020202020204" pitchFamily="34" charset="0"/>
                <a:cs typeface="Arial" panose="020B0604020202020204" pitchFamily="34" charset="0"/>
              </a:rPr>
              <a:t> </a:t>
            </a:r>
            <a:r>
              <a:rPr lang="es-ES" sz="1400" spc="-6">
                <a:solidFill>
                  <a:srgbClr val="22346A"/>
                </a:solidFill>
                <a:latin typeface="Arial" panose="020B0604020202020204" pitchFamily="34" charset="0"/>
                <a:cs typeface="Arial" panose="020B0604020202020204" pitchFamily="34" charset="0"/>
              </a:rPr>
              <a:t>dimensión</a:t>
            </a:r>
            <a:r>
              <a:rPr sz="1400" spc="-6">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de</a:t>
            </a:r>
            <a:r>
              <a:rPr sz="1400" spc="-24">
                <a:solidFill>
                  <a:srgbClr val="22346A"/>
                </a:solidFill>
                <a:latin typeface="Arial" panose="020B0604020202020204" pitchFamily="34" charset="0"/>
                <a:cs typeface="Arial" panose="020B0604020202020204" pitchFamily="34" charset="0"/>
              </a:rPr>
              <a:t> </a:t>
            </a:r>
            <a:r>
              <a:rPr lang="es-ES" sz="1400" b="1" spc="-6">
                <a:solidFill>
                  <a:srgbClr val="22346A"/>
                </a:solidFill>
                <a:latin typeface="Arial" panose="020B0604020202020204" pitchFamily="34" charset="0"/>
                <a:cs typeface="Arial" panose="020B0604020202020204" pitchFamily="34" charset="0"/>
              </a:rPr>
              <a:t>ansiedad</a:t>
            </a:r>
            <a:r>
              <a:rPr sz="1400" b="1" spc="-18">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y</a:t>
            </a:r>
            <a:r>
              <a:rPr sz="1400" b="1" spc="-18">
                <a:solidFill>
                  <a:srgbClr val="22346A"/>
                </a:solidFill>
                <a:latin typeface="Arial" panose="020B0604020202020204" pitchFamily="34" charset="0"/>
                <a:cs typeface="Arial" panose="020B0604020202020204" pitchFamily="34" charset="0"/>
              </a:rPr>
              <a:t> </a:t>
            </a:r>
            <a:r>
              <a:rPr lang="es-ES" sz="1400" b="1" spc="-12">
                <a:solidFill>
                  <a:srgbClr val="22346A"/>
                </a:solidFill>
                <a:latin typeface="Arial" panose="020B0604020202020204" pitchFamily="34" charset="0"/>
                <a:cs typeface="Arial" panose="020B0604020202020204" pitchFamily="34" charset="0"/>
              </a:rPr>
              <a:t>depresión</a:t>
            </a:r>
            <a:r>
              <a:rPr sz="1400" b="1" spc="-18">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del</a:t>
            </a:r>
            <a:r>
              <a:rPr sz="1400" b="1" spc="-18">
                <a:solidFill>
                  <a:srgbClr val="22346A"/>
                </a:solidFill>
                <a:latin typeface="Arial" panose="020B0604020202020204" pitchFamily="34" charset="0"/>
                <a:cs typeface="Arial" panose="020B0604020202020204" pitchFamily="34" charset="0"/>
              </a:rPr>
              <a:t> </a:t>
            </a:r>
            <a:r>
              <a:rPr sz="1400" b="1" spc="-12">
                <a:solidFill>
                  <a:srgbClr val="22346A"/>
                </a:solidFill>
                <a:latin typeface="Arial" panose="020B0604020202020204" pitchFamily="34" charset="0"/>
                <a:cs typeface="Arial" panose="020B0604020202020204" pitchFamily="34" charset="0"/>
              </a:rPr>
              <a:t>EQ-</a:t>
            </a:r>
            <a:r>
              <a:rPr sz="1400" b="1">
                <a:solidFill>
                  <a:srgbClr val="22346A"/>
                </a:solidFill>
                <a:latin typeface="Arial" panose="020B0604020202020204" pitchFamily="34" charset="0"/>
                <a:cs typeface="Arial" panose="020B0604020202020204" pitchFamily="34" charset="0"/>
              </a:rPr>
              <a:t>5D</a:t>
            </a:r>
            <a:r>
              <a:rPr sz="1400" b="1" spc="36">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en</a:t>
            </a:r>
            <a:r>
              <a:rPr sz="1400" spc="-24">
                <a:solidFill>
                  <a:srgbClr val="22346A"/>
                </a:solidFill>
                <a:latin typeface="Arial" panose="020B0604020202020204" pitchFamily="34" charset="0"/>
                <a:cs typeface="Arial" panose="020B0604020202020204" pitchFamily="34" charset="0"/>
              </a:rPr>
              <a:t> </a:t>
            </a:r>
            <a:r>
              <a:rPr lang="es-ES" sz="1400" spc="-6">
                <a:solidFill>
                  <a:srgbClr val="22346A"/>
                </a:solidFill>
                <a:latin typeface="Arial" panose="020B0604020202020204" pitchFamily="34" charset="0"/>
                <a:cs typeface="Arial" panose="020B0604020202020204" pitchFamily="34" charset="0"/>
              </a:rPr>
              <a:t>comparación</a:t>
            </a:r>
            <a:r>
              <a:rPr sz="1400" spc="-6">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con</a:t>
            </a:r>
            <a:r>
              <a:rPr sz="1400" spc="-55">
                <a:solidFill>
                  <a:srgbClr val="22346A"/>
                </a:solidFill>
                <a:latin typeface="Arial" panose="020B0604020202020204" pitchFamily="34" charset="0"/>
                <a:cs typeface="Arial" panose="020B0604020202020204" pitchFamily="34" charset="0"/>
              </a:rPr>
              <a:t> </a:t>
            </a:r>
            <a:r>
              <a:rPr lang="es-ES" sz="1400" spc="-12">
                <a:solidFill>
                  <a:srgbClr val="22346A"/>
                </a:solidFill>
                <a:latin typeface="Arial" panose="020B0604020202020204" pitchFamily="34" charset="0"/>
                <a:cs typeface="Arial" panose="020B0604020202020204" pitchFamily="34" charset="0"/>
              </a:rPr>
              <a:t>aquellos</a:t>
            </a:r>
            <a:r>
              <a:rPr sz="1400" spc="-55">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sin</a:t>
            </a:r>
            <a:r>
              <a:rPr sz="1400" spc="-55">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esas</a:t>
            </a:r>
            <a:r>
              <a:rPr sz="1400" spc="-55">
                <a:solidFill>
                  <a:srgbClr val="22346A"/>
                </a:solidFill>
                <a:latin typeface="Arial" panose="020B0604020202020204" pitchFamily="34" charset="0"/>
                <a:cs typeface="Arial" panose="020B0604020202020204" pitchFamily="34" charset="0"/>
              </a:rPr>
              <a:t> </a:t>
            </a:r>
            <a:r>
              <a:rPr sz="1400" spc="-6">
                <a:solidFill>
                  <a:srgbClr val="22346A"/>
                </a:solidFill>
                <a:latin typeface="Arial" panose="020B0604020202020204" pitchFamily="34" charset="0"/>
                <a:cs typeface="Arial" panose="020B0604020202020204" pitchFamily="34" charset="0"/>
              </a:rPr>
              <a:t>lesiones.</a:t>
            </a:r>
            <a:r>
              <a:rPr sz="1400" spc="-9" baseline="31111">
                <a:solidFill>
                  <a:srgbClr val="22346A"/>
                </a:solidFill>
                <a:latin typeface="Arial" panose="020B0604020202020204" pitchFamily="34" charset="0"/>
                <a:cs typeface="Arial" panose="020B0604020202020204" pitchFamily="34" charset="0"/>
              </a:rPr>
              <a:t>1</a:t>
            </a:r>
            <a:endParaRPr sz="1400" baseline="31111">
              <a:latin typeface="Arial" panose="020B0604020202020204" pitchFamily="34" charset="0"/>
              <a:cs typeface="Arial" panose="020B0604020202020204" pitchFamily="34" charset="0"/>
            </a:endParaRPr>
          </a:p>
          <a:p>
            <a:pPr marL="23104">
              <a:spcBef>
                <a:spcPts val="1052"/>
              </a:spcBef>
            </a:pPr>
            <a:r>
              <a:rPr lang="es-ES" sz="600">
                <a:solidFill>
                  <a:srgbClr val="646464"/>
                </a:solidFill>
                <a:latin typeface="Arial" panose="020B0604020202020204" pitchFamily="34" charset="0"/>
                <a:cs typeface="Arial" panose="020B0604020202020204" pitchFamily="34" charset="0"/>
              </a:rPr>
              <a:t>Figura extraída de </a:t>
            </a:r>
            <a:r>
              <a:rPr sz="600">
                <a:solidFill>
                  <a:srgbClr val="646464"/>
                </a:solidFill>
                <a:latin typeface="Arial" panose="020B0604020202020204" pitchFamily="34" charset="0"/>
                <a:cs typeface="Arial" panose="020B0604020202020204" pitchFamily="34" charset="0"/>
              </a:rPr>
              <a:t>Lio</a:t>
            </a:r>
            <a:r>
              <a:rPr sz="600" spc="3">
                <a:solidFill>
                  <a:srgbClr val="646464"/>
                </a:solidFill>
                <a:latin typeface="Arial" panose="020B0604020202020204" pitchFamily="34" charset="0"/>
                <a:cs typeface="Arial" panose="020B0604020202020204" pitchFamily="34" charset="0"/>
              </a:rPr>
              <a:t> </a:t>
            </a:r>
            <a:r>
              <a:rPr sz="600">
                <a:solidFill>
                  <a:srgbClr val="646464"/>
                </a:solidFill>
                <a:latin typeface="Arial" panose="020B0604020202020204" pitchFamily="34" charset="0"/>
                <a:cs typeface="Arial" panose="020B0604020202020204" pitchFamily="34" charset="0"/>
              </a:rPr>
              <a:t>PA.</a:t>
            </a:r>
            <a:r>
              <a:rPr sz="600" spc="-15">
                <a:solidFill>
                  <a:srgbClr val="646464"/>
                </a:solidFill>
                <a:latin typeface="Arial" panose="020B0604020202020204" pitchFamily="34" charset="0"/>
                <a:cs typeface="Arial" panose="020B0604020202020204" pitchFamily="34" charset="0"/>
              </a:rPr>
              <a:t> </a:t>
            </a:r>
            <a:r>
              <a:rPr sz="600" i="1">
                <a:solidFill>
                  <a:srgbClr val="646464"/>
                </a:solidFill>
                <a:latin typeface="Arial" panose="020B0604020202020204" pitchFamily="34" charset="0"/>
                <a:cs typeface="Arial" panose="020B0604020202020204" pitchFamily="34" charset="0"/>
              </a:rPr>
              <a:t>et</a:t>
            </a:r>
            <a:r>
              <a:rPr sz="600" i="1" spc="3">
                <a:solidFill>
                  <a:srgbClr val="646464"/>
                </a:solidFill>
                <a:latin typeface="Arial" panose="020B0604020202020204" pitchFamily="34" charset="0"/>
                <a:cs typeface="Arial" panose="020B0604020202020204" pitchFamily="34" charset="0"/>
              </a:rPr>
              <a:t> </a:t>
            </a:r>
            <a:r>
              <a:rPr sz="600" i="1">
                <a:solidFill>
                  <a:srgbClr val="646464"/>
                </a:solidFill>
                <a:latin typeface="Arial" panose="020B0604020202020204" pitchFamily="34" charset="0"/>
                <a:cs typeface="Arial" panose="020B0604020202020204" pitchFamily="34" charset="0"/>
              </a:rPr>
              <a:t>al,</a:t>
            </a:r>
            <a:r>
              <a:rPr sz="600" i="1" spc="-12">
                <a:solidFill>
                  <a:srgbClr val="646464"/>
                </a:solidFill>
                <a:latin typeface="Arial" panose="020B0604020202020204" pitchFamily="34" charset="0"/>
                <a:cs typeface="Arial" panose="020B0604020202020204" pitchFamily="34" charset="0"/>
              </a:rPr>
              <a:t> </a:t>
            </a:r>
            <a:r>
              <a:rPr sz="600" spc="-12">
                <a:solidFill>
                  <a:srgbClr val="646464"/>
                </a:solidFill>
                <a:latin typeface="Arial" panose="020B0604020202020204" pitchFamily="34" charset="0"/>
                <a:cs typeface="Arial" panose="020B0604020202020204" pitchFamily="34" charset="0"/>
              </a:rPr>
              <a:t>2020</a:t>
            </a:r>
            <a:r>
              <a:rPr sz="600" spc="-18" baseline="32407">
                <a:solidFill>
                  <a:srgbClr val="646464"/>
                </a:solidFill>
                <a:latin typeface="Arial" panose="020B0604020202020204" pitchFamily="34" charset="0"/>
                <a:cs typeface="Arial" panose="020B0604020202020204" pitchFamily="34" charset="0"/>
              </a:rPr>
              <a:t>1</a:t>
            </a:r>
            <a:endParaRPr sz="600" baseline="32407">
              <a:solidFill>
                <a:srgbClr val="646464"/>
              </a:solidFill>
              <a:latin typeface="Arial" panose="020B0604020202020204" pitchFamily="34" charset="0"/>
              <a:cs typeface="Arial" panose="020B0604020202020204" pitchFamily="34" charset="0"/>
            </a:endParaRPr>
          </a:p>
        </p:txBody>
      </p:sp>
      <p:sp>
        <p:nvSpPr>
          <p:cNvPr id="44" name="object 62">
            <a:extLst>
              <a:ext uri="{FF2B5EF4-FFF2-40B4-BE49-F238E27FC236}">
                <a16:creationId xmlns:a16="http://schemas.microsoft.com/office/drawing/2014/main" id="{25608A58-C738-E66A-751C-1DD15843A516}"/>
              </a:ext>
            </a:extLst>
          </p:cNvPr>
          <p:cNvSpPr txBox="1"/>
          <p:nvPr/>
        </p:nvSpPr>
        <p:spPr>
          <a:xfrm>
            <a:off x="703689" y="2594994"/>
            <a:ext cx="3488881" cy="1010479"/>
          </a:xfrm>
          <a:prstGeom prst="rect">
            <a:avLst/>
          </a:prstGeom>
        </p:spPr>
        <p:txBody>
          <a:bodyPr vert="horz" wrap="square" lIns="0" tIns="6931" rIns="0" bIns="0" rtlCol="0">
            <a:spAutoFit/>
          </a:bodyPr>
          <a:lstStyle/>
          <a:p>
            <a:pPr marR="18483" algn="ctr">
              <a:spcBef>
                <a:spcPts val="55"/>
              </a:spcBef>
            </a:pPr>
            <a:r>
              <a:rPr sz="1304">
                <a:solidFill>
                  <a:srgbClr val="22346A"/>
                </a:solidFill>
                <a:latin typeface="Arial" panose="020B0604020202020204" pitchFamily="34" charset="0"/>
                <a:cs typeface="Arial" panose="020B0604020202020204" pitchFamily="34" charset="0"/>
              </a:rPr>
              <a:t>En </a:t>
            </a:r>
            <a:r>
              <a:rPr sz="1304" err="1">
                <a:solidFill>
                  <a:srgbClr val="22346A"/>
                </a:solidFill>
                <a:latin typeface="Arial" panose="020B0604020202020204" pitchFamily="34" charset="0"/>
                <a:cs typeface="Arial" panose="020B0604020202020204" pitchFamily="34" charset="0"/>
              </a:rPr>
              <a:t>los</a:t>
            </a:r>
            <a:r>
              <a:rPr sz="1304">
                <a:solidFill>
                  <a:srgbClr val="22346A"/>
                </a:solidFill>
                <a:latin typeface="Arial" panose="020B0604020202020204" pitchFamily="34" charset="0"/>
                <a:cs typeface="Arial" panose="020B0604020202020204" pitchFamily="34" charset="0"/>
              </a:rPr>
              <a:t> </a:t>
            </a:r>
            <a:r>
              <a:rPr sz="1304" err="1">
                <a:solidFill>
                  <a:srgbClr val="22346A"/>
                </a:solidFill>
                <a:latin typeface="Arial" panose="020B0604020202020204" pitchFamily="34" charset="0"/>
                <a:cs typeface="Arial" panose="020B0604020202020204" pitchFamily="34" charset="0"/>
              </a:rPr>
              <a:t>pacientes</a:t>
            </a:r>
            <a:r>
              <a:rPr sz="1304">
                <a:solidFill>
                  <a:srgbClr val="22346A"/>
                </a:solidFill>
                <a:latin typeface="Arial" panose="020B0604020202020204" pitchFamily="34" charset="0"/>
                <a:cs typeface="Arial" panose="020B0604020202020204" pitchFamily="34" charset="0"/>
              </a:rPr>
              <a:t> con </a:t>
            </a:r>
            <a:r>
              <a:rPr sz="1304" err="1">
                <a:solidFill>
                  <a:srgbClr val="22346A"/>
                </a:solidFill>
                <a:latin typeface="Arial" panose="020B0604020202020204" pitchFamily="34" charset="0"/>
                <a:cs typeface="Arial" panose="020B0604020202020204" pitchFamily="34" charset="0"/>
              </a:rPr>
              <a:t>afectación</a:t>
            </a:r>
            <a:r>
              <a:rPr sz="1304">
                <a:solidFill>
                  <a:srgbClr val="22346A"/>
                </a:solidFill>
                <a:latin typeface="Arial" panose="020B0604020202020204" pitchFamily="34" charset="0"/>
                <a:cs typeface="Arial" panose="020B0604020202020204" pitchFamily="34" charset="0"/>
              </a:rPr>
              <a:t> </a:t>
            </a:r>
            <a:r>
              <a:rPr sz="1304" err="1">
                <a:solidFill>
                  <a:srgbClr val="22346A"/>
                </a:solidFill>
                <a:latin typeface="Arial" panose="020B0604020202020204" pitchFamily="34" charset="0"/>
                <a:cs typeface="Arial" panose="020B0604020202020204" pitchFamily="34" charset="0"/>
              </a:rPr>
              <a:t>en</a:t>
            </a:r>
            <a:r>
              <a:rPr sz="1304">
                <a:solidFill>
                  <a:srgbClr val="22346A"/>
                </a:solidFill>
                <a:latin typeface="Arial" panose="020B0604020202020204" pitchFamily="34" charset="0"/>
                <a:cs typeface="Arial" panose="020B0604020202020204" pitchFamily="34" charset="0"/>
              </a:rPr>
              <a:t> cabeza </a:t>
            </a:r>
            <a:br>
              <a:rPr lang="es-ES" sz="1304">
                <a:solidFill>
                  <a:srgbClr val="22346A"/>
                </a:solidFill>
                <a:latin typeface="Arial" panose="020B0604020202020204" pitchFamily="34" charset="0"/>
                <a:cs typeface="Arial" panose="020B0604020202020204" pitchFamily="34" charset="0"/>
              </a:rPr>
            </a:br>
            <a:r>
              <a:rPr sz="1304">
                <a:solidFill>
                  <a:srgbClr val="22346A"/>
                </a:solidFill>
                <a:latin typeface="Arial" panose="020B0604020202020204" pitchFamily="34" charset="0"/>
                <a:cs typeface="Arial" panose="020B0604020202020204" pitchFamily="34" charset="0"/>
              </a:rPr>
              <a:t>y </a:t>
            </a:r>
            <a:r>
              <a:rPr sz="1304" err="1">
                <a:solidFill>
                  <a:srgbClr val="22346A"/>
                </a:solidFill>
                <a:latin typeface="Arial" panose="020B0604020202020204" pitchFamily="34" charset="0"/>
                <a:cs typeface="Arial" panose="020B0604020202020204" pitchFamily="34" charset="0"/>
              </a:rPr>
              <a:t>cuello</a:t>
            </a:r>
            <a:r>
              <a:rPr sz="1304">
                <a:solidFill>
                  <a:srgbClr val="22346A"/>
                </a:solidFill>
                <a:latin typeface="Arial" panose="020B0604020202020204" pitchFamily="34" charset="0"/>
                <a:cs typeface="Arial" panose="020B0604020202020204" pitchFamily="34" charset="0"/>
              </a:rPr>
              <a:t> </a:t>
            </a:r>
            <a:r>
              <a:rPr sz="1304" b="1">
                <a:solidFill>
                  <a:srgbClr val="22346A"/>
                </a:solidFill>
                <a:latin typeface="Arial" panose="020B0604020202020204" pitchFamily="34" charset="0"/>
                <a:cs typeface="Arial" panose="020B0604020202020204" pitchFamily="34" charset="0"/>
              </a:rPr>
              <a:t>la </a:t>
            </a:r>
            <a:r>
              <a:rPr sz="1304" b="1" err="1">
                <a:solidFill>
                  <a:srgbClr val="22346A"/>
                </a:solidFill>
                <a:latin typeface="Arial" panose="020B0604020202020204" pitchFamily="34" charset="0"/>
                <a:cs typeface="Arial" panose="020B0604020202020204" pitchFamily="34" charset="0"/>
              </a:rPr>
              <a:t>mediana</a:t>
            </a:r>
            <a:r>
              <a:rPr sz="1304" b="1">
                <a:solidFill>
                  <a:srgbClr val="22346A"/>
                </a:solidFill>
                <a:latin typeface="Arial" panose="020B0604020202020204" pitchFamily="34" charset="0"/>
                <a:cs typeface="Arial" panose="020B0604020202020204" pitchFamily="34" charset="0"/>
              </a:rPr>
              <a:t> del DLQI </a:t>
            </a:r>
            <a:r>
              <a:rPr sz="1304" b="1" err="1">
                <a:solidFill>
                  <a:srgbClr val="22346A"/>
                </a:solidFill>
                <a:latin typeface="Arial" panose="020B0604020202020204" pitchFamily="34" charset="0"/>
                <a:cs typeface="Arial" panose="020B0604020202020204" pitchFamily="34" charset="0"/>
              </a:rPr>
              <a:t>fue</a:t>
            </a:r>
            <a:r>
              <a:rPr sz="1304" b="1">
                <a:solidFill>
                  <a:srgbClr val="22346A"/>
                </a:solidFill>
                <a:latin typeface="Arial" panose="020B0604020202020204" pitchFamily="34" charset="0"/>
                <a:cs typeface="Arial" panose="020B0604020202020204" pitchFamily="34" charset="0"/>
              </a:rPr>
              <a:t> </a:t>
            </a:r>
            <a:r>
              <a:rPr sz="1304" b="1" err="1">
                <a:solidFill>
                  <a:srgbClr val="22346A"/>
                </a:solidFill>
                <a:latin typeface="Arial" panose="020B0604020202020204" pitchFamily="34" charset="0"/>
                <a:cs typeface="Arial" panose="020B0604020202020204" pitchFamily="34" charset="0"/>
              </a:rPr>
              <a:t>significativamente</a:t>
            </a:r>
            <a:r>
              <a:rPr sz="1304" b="1">
                <a:solidFill>
                  <a:srgbClr val="22346A"/>
                </a:solidFill>
                <a:latin typeface="Arial" panose="020B0604020202020204" pitchFamily="34" charset="0"/>
                <a:cs typeface="Arial" panose="020B0604020202020204" pitchFamily="34" charset="0"/>
              </a:rPr>
              <a:t> mayor </a:t>
            </a:r>
            <a:r>
              <a:rPr sz="1304" err="1">
                <a:solidFill>
                  <a:srgbClr val="22346A"/>
                </a:solidFill>
                <a:latin typeface="Arial" panose="020B0604020202020204" pitchFamily="34" charset="0"/>
                <a:cs typeface="Arial" panose="020B0604020202020204" pitchFamily="34" charset="0"/>
              </a:rPr>
              <a:t>que</a:t>
            </a:r>
            <a:r>
              <a:rPr sz="1304">
                <a:solidFill>
                  <a:srgbClr val="22346A"/>
                </a:solidFill>
                <a:latin typeface="Arial" panose="020B0604020202020204" pitchFamily="34" charset="0"/>
                <a:cs typeface="Arial" panose="020B0604020202020204" pitchFamily="34" charset="0"/>
              </a:rPr>
              <a:t> </a:t>
            </a:r>
            <a:r>
              <a:rPr sz="1304" err="1">
                <a:solidFill>
                  <a:srgbClr val="22346A"/>
                </a:solidFill>
                <a:latin typeface="Arial" panose="020B0604020202020204" pitchFamily="34" charset="0"/>
                <a:cs typeface="Arial" panose="020B0604020202020204" pitchFamily="34" charset="0"/>
              </a:rPr>
              <a:t>en</a:t>
            </a:r>
            <a:r>
              <a:rPr sz="1304">
                <a:solidFill>
                  <a:srgbClr val="22346A"/>
                </a:solidFill>
                <a:latin typeface="Arial" panose="020B0604020202020204" pitchFamily="34" charset="0"/>
                <a:cs typeface="Arial" panose="020B0604020202020204" pitchFamily="34" charset="0"/>
              </a:rPr>
              <a:t> </a:t>
            </a:r>
            <a:r>
              <a:rPr sz="1304" err="1">
                <a:solidFill>
                  <a:srgbClr val="22346A"/>
                </a:solidFill>
                <a:latin typeface="Arial" panose="020B0604020202020204" pitchFamily="34" charset="0"/>
                <a:cs typeface="Arial" panose="020B0604020202020204" pitchFamily="34" charset="0"/>
              </a:rPr>
              <a:t>los</a:t>
            </a:r>
            <a:r>
              <a:rPr sz="1304">
                <a:solidFill>
                  <a:srgbClr val="22346A"/>
                </a:solidFill>
                <a:latin typeface="Arial" panose="020B0604020202020204" pitchFamily="34" charset="0"/>
                <a:cs typeface="Arial" panose="020B0604020202020204" pitchFamily="34" charset="0"/>
              </a:rPr>
              <a:t> </a:t>
            </a:r>
            <a:r>
              <a:rPr sz="1304" err="1">
                <a:solidFill>
                  <a:srgbClr val="22346A"/>
                </a:solidFill>
                <a:latin typeface="Arial" panose="020B0604020202020204" pitchFamily="34" charset="0"/>
                <a:cs typeface="Arial" panose="020B0604020202020204" pitchFamily="34" charset="0"/>
              </a:rPr>
              <a:t>que</a:t>
            </a:r>
            <a:r>
              <a:rPr sz="1304">
                <a:solidFill>
                  <a:srgbClr val="22346A"/>
                </a:solidFill>
                <a:latin typeface="Arial" panose="020B0604020202020204" pitchFamily="34" charset="0"/>
                <a:cs typeface="Arial" panose="020B0604020202020204" pitchFamily="34" charset="0"/>
              </a:rPr>
              <a:t> no </a:t>
            </a:r>
            <a:r>
              <a:rPr lang="es-ES" sz="1304">
                <a:solidFill>
                  <a:srgbClr val="22346A"/>
                </a:solidFill>
                <a:latin typeface="Arial" panose="020B0604020202020204" pitchFamily="34" charset="0"/>
                <a:cs typeface="Arial" panose="020B0604020202020204" pitchFamily="34" charset="0"/>
              </a:rPr>
              <a:t>en los que no tenían afectación </a:t>
            </a:r>
            <a:r>
              <a:rPr sz="1304">
                <a:solidFill>
                  <a:srgbClr val="22346A"/>
                </a:solidFill>
                <a:latin typeface="Arial" panose="020B0604020202020204" pitchFamily="34" charset="0"/>
                <a:cs typeface="Arial" panose="020B0604020202020204" pitchFamily="34" charset="0"/>
              </a:rPr>
              <a:t>(5 [IQR 2-9] </a:t>
            </a:r>
            <a:r>
              <a:rPr sz="1304" err="1">
                <a:solidFill>
                  <a:srgbClr val="22346A"/>
                </a:solidFill>
                <a:latin typeface="Arial" panose="020B0604020202020204" pitchFamily="34" charset="0"/>
                <a:cs typeface="Arial" panose="020B0604020202020204" pitchFamily="34" charset="0"/>
              </a:rPr>
              <a:t>frente</a:t>
            </a:r>
            <a:r>
              <a:rPr sz="1304">
                <a:solidFill>
                  <a:srgbClr val="22346A"/>
                </a:solidFill>
                <a:latin typeface="Arial" panose="020B0604020202020204" pitchFamily="34" charset="0"/>
                <a:cs typeface="Arial" panose="020B0604020202020204" pitchFamily="34" charset="0"/>
              </a:rPr>
              <a:t> a 1 [IQR 0-4]).</a:t>
            </a:r>
            <a:r>
              <a:rPr lang="es-ES" sz="1137" baseline="31111">
                <a:solidFill>
                  <a:srgbClr val="22346A"/>
                </a:solidFill>
                <a:latin typeface="Arial" panose="020B0604020202020204" pitchFamily="34" charset="0"/>
                <a:cs typeface="Arial" panose="020B0604020202020204" pitchFamily="34" charset="0"/>
              </a:rPr>
              <a:t>$2</a:t>
            </a:r>
            <a:endParaRPr sz="1137" baseline="31111">
              <a:latin typeface="Arial" panose="020B0604020202020204" pitchFamily="34" charset="0"/>
              <a:cs typeface="Arial" panose="020B0604020202020204" pitchFamily="34" charset="0"/>
            </a:endParaRPr>
          </a:p>
        </p:txBody>
      </p:sp>
      <p:sp>
        <p:nvSpPr>
          <p:cNvPr id="45" name="object 63">
            <a:extLst>
              <a:ext uri="{FF2B5EF4-FFF2-40B4-BE49-F238E27FC236}">
                <a16:creationId xmlns:a16="http://schemas.microsoft.com/office/drawing/2014/main" id="{B99717A1-D978-01B6-C1F5-4056D900D953}"/>
              </a:ext>
            </a:extLst>
          </p:cNvPr>
          <p:cNvSpPr txBox="1"/>
          <p:nvPr/>
        </p:nvSpPr>
        <p:spPr>
          <a:xfrm>
            <a:off x="838482" y="4512560"/>
            <a:ext cx="3219295" cy="993807"/>
          </a:xfrm>
          <a:prstGeom prst="rect">
            <a:avLst/>
          </a:prstGeom>
        </p:spPr>
        <p:txBody>
          <a:bodyPr vert="horz" wrap="square" lIns="0" tIns="6931" rIns="0" bIns="0" rtlCol="0">
            <a:spAutoFit/>
          </a:bodyPr>
          <a:lstStyle/>
          <a:p>
            <a:pPr marR="18483" indent="152100" algn="ctr">
              <a:spcBef>
                <a:spcPts val="55"/>
              </a:spcBef>
            </a:pPr>
            <a:r>
              <a:rPr sz="1304" b="1">
                <a:solidFill>
                  <a:srgbClr val="22346A"/>
                </a:solidFill>
                <a:latin typeface="Arial" panose="020B0604020202020204" pitchFamily="34" charset="0"/>
                <a:cs typeface="Arial" panose="020B0604020202020204" pitchFamily="34" charset="0"/>
              </a:rPr>
              <a:t>El </a:t>
            </a:r>
            <a:r>
              <a:rPr sz="1304" b="1" err="1">
                <a:solidFill>
                  <a:srgbClr val="22346A"/>
                </a:solidFill>
                <a:latin typeface="Arial" panose="020B0604020202020204" pitchFamily="34" charset="0"/>
                <a:cs typeface="Arial" panose="020B0604020202020204" pitchFamily="34" charset="0"/>
              </a:rPr>
              <a:t>picor</a:t>
            </a:r>
            <a:r>
              <a:rPr sz="1304" b="1">
                <a:solidFill>
                  <a:srgbClr val="22346A"/>
                </a:solidFill>
                <a:latin typeface="Arial" panose="020B0604020202020204" pitchFamily="34" charset="0"/>
                <a:cs typeface="Arial" panose="020B0604020202020204" pitchFamily="34" charset="0"/>
              </a:rPr>
              <a:t> </a:t>
            </a:r>
            <a:r>
              <a:rPr sz="1304" b="1" err="1">
                <a:solidFill>
                  <a:srgbClr val="22346A"/>
                </a:solidFill>
                <a:latin typeface="Arial" panose="020B0604020202020204" pitchFamily="34" charset="0"/>
                <a:cs typeface="Arial" panose="020B0604020202020204" pitchFamily="34" charset="0"/>
              </a:rPr>
              <a:t>fue</a:t>
            </a:r>
            <a:r>
              <a:rPr sz="1304" b="1">
                <a:solidFill>
                  <a:srgbClr val="22346A"/>
                </a:solidFill>
                <a:latin typeface="Arial" panose="020B0604020202020204" pitchFamily="34" charset="0"/>
                <a:cs typeface="Arial" panose="020B0604020202020204" pitchFamily="34" charset="0"/>
              </a:rPr>
              <a:t> mayor </a:t>
            </a:r>
            <a:r>
              <a:rPr sz="1304">
                <a:solidFill>
                  <a:srgbClr val="22346A"/>
                </a:solidFill>
                <a:latin typeface="Arial" panose="020B0604020202020204" pitchFamily="34" charset="0"/>
                <a:cs typeface="Arial" panose="020B0604020202020204" pitchFamily="34" charset="0"/>
              </a:rPr>
              <a:t>(5 [IQR 2-7] </a:t>
            </a:r>
            <a:br>
              <a:rPr lang="es-ES" sz="1304">
                <a:solidFill>
                  <a:srgbClr val="22346A"/>
                </a:solidFill>
                <a:latin typeface="Arial" panose="020B0604020202020204" pitchFamily="34" charset="0"/>
                <a:cs typeface="Arial" panose="020B0604020202020204" pitchFamily="34" charset="0"/>
              </a:rPr>
            </a:br>
            <a:r>
              <a:rPr sz="1304">
                <a:solidFill>
                  <a:srgbClr val="22346A"/>
                </a:solidFill>
                <a:latin typeface="Arial" panose="020B0604020202020204" pitchFamily="34" charset="0"/>
                <a:cs typeface="Arial" panose="020B0604020202020204" pitchFamily="34" charset="0"/>
              </a:rPr>
              <a:t>vs. a 1 [IQR 0-4]) </a:t>
            </a:r>
            <a:r>
              <a:rPr sz="1304" err="1">
                <a:solidFill>
                  <a:srgbClr val="22346A"/>
                </a:solidFill>
                <a:latin typeface="Arial" panose="020B0604020202020204" pitchFamily="34" charset="0"/>
                <a:cs typeface="Arial" panose="020B0604020202020204" pitchFamily="34" charset="0"/>
              </a:rPr>
              <a:t>en</a:t>
            </a:r>
            <a:r>
              <a:rPr sz="1304">
                <a:solidFill>
                  <a:srgbClr val="22346A"/>
                </a:solidFill>
                <a:latin typeface="Arial" panose="020B0604020202020204" pitchFamily="34" charset="0"/>
                <a:cs typeface="Arial" panose="020B0604020202020204" pitchFamily="34" charset="0"/>
              </a:rPr>
              <a:t> </a:t>
            </a:r>
            <a:r>
              <a:rPr sz="1304" err="1">
                <a:solidFill>
                  <a:srgbClr val="22346A"/>
                </a:solidFill>
                <a:latin typeface="Arial" panose="020B0604020202020204" pitchFamily="34" charset="0"/>
                <a:cs typeface="Arial" panose="020B0604020202020204" pitchFamily="34" charset="0"/>
              </a:rPr>
              <a:t>pacientes</a:t>
            </a:r>
            <a:r>
              <a:rPr sz="1304">
                <a:solidFill>
                  <a:srgbClr val="22346A"/>
                </a:solidFill>
                <a:latin typeface="Arial" panose="020B0604020202020204" pitchFamily="34" charset="0"/>
                <a:cs typeface="Arial" panose="020B0604020202020204" pitchFamily="34" charset="0"/>
              </a:rPr>
              <a:t> con </a:t>
            </a:r>
            <a:r>
              <a:rPr sz="1304" err="1">
                <a:solidFill>
                  <a:srgbClr val="22346A"/>
                </a:solidFill>
                <a:latin typeface="Arial" panose="020B0604020202020204" pitchFamily="34" charset="0"/>
                <a:cs typeface="Arial" panose="020B0604020202020204" pitchFamily="34" charset="0"/>
              </a:rPr>
              <a:t>afectación</a:t>
            </a:r>
            <a:r>
              <a:rPr sz="1304">
                <a:solidFill>
                  <a:srgbClr val="22346A"/>
                </a:solidFill>
                <a:latin typeface="Arial" panose="020B0604020202020204" pitchFamily="34" charset="0"/>
                <a:cs typeface="Arial" panose="020B0604020202020204" pitchFamily="34" charset="0"/>
              </a:rPr>
              <a:t> </a:t>
            </a:r>
            <a:r>
              <a:rPr sz="1304" err="1">
                <a:solidFill>
                  <a:srgbClr val="22346A"/>
                </a:solidFill>
                <a:latin typeface="Arial" panose="020B0604020202020204" pitchFamily="34" charset="0"/>
                <a:cs typeface="Arial" panose="020B0604020202020204" pitchFamily="34" charset="0"/>
              </a:rPr>
              <a:t>en</a:t>
            </a:r>
            <a:r>
              <a:rPr sz="1304">
                <a:solidFill>
                  <a:srgbClr val="22346A"/>
                </a:solidFill>
                <a:latin typeface="Arial" panose="020B0604020202020204" pitchFamily="34" charset="0"/>
                <a:cs typeface="Arial" panose="020B0604020202020204" pitchFamily="34" charset="0"/>
              </a:rPr>
              <a:t> cabeza y </a:t>
            </a:r>
            <a:r>
              <a:rPr sz="1304" err="1">
                <a:solidFill>
                  <a:srgbClr val="22346A"/>
                </a:solidFill>
                <a:latin typeface="Arial" panose="020B0604020202020204" pitchFamily="34" charset="0"/>
                <a:cs typeface="Arial" panose="020B0604020202020204" pitchFamily="34" charset="0"/>
              </a:rPr>
              <a:t>cuello</a:t>
            </a:r>
            <a:r>
              <a:rPr sz="1304">
                <a:solidFill>
                  <a:srgbClr val="22346A"/>
                </a:solidFill>
                <a:latin typeface="Arial" panose="020B0604020202020204" pitchFamily="34" charset="0"/>
                <a:cs typeface="Arial" panose="020B0604020202020204" pitchFamily="34" charset="0"/>
              </a:rPr>
              <a:t> </a:t>
            </a:r>
            <a:r>
              <a:rPr sz="1304" err="1">
                <a:solidFill>
                  <a:srgbClr val="22346A"/>
                </a:solidFill>
                <a:latin typeface="Arial" panose="020B0604020202020204" pitchFamily="34" charset="0"/>
                <a:cs typeface="Arial" panose="020B0604020202020204" pitchFamily="34" charset="0"/>
              </a:rPr>
              <a:t>que</a:t>
            </a:r>
            <a:endParaRPr sz="1304">
              <a:latin typeface="Arial" panose="020B0604020202020204" pitchFamily="34" charset="0"/>
              <a:cs typeface="Arial" panose="020B0604020202020204" pitchFamily="34" charset="0"/>
            </a:endParaRPr>
          </a:p>
          <a:p>
            <a:pPr algn="ctr">
              <a:lnSpc>
                <a:spcPts val="1549"/>
              </a:lnSpc>
            </a:pPr>
            <a:r>
              <a:rPr sz="1304" err="1">
                <a:solidFill>
                  <a:srgbClr val="22346A"/>
                </a:solidFill>
                <a:latin typeface="Arial" panose="020B0604020202020204" pitchFamily="34" charset="0"/>
                <a:cs typeface="Arial" panose="020B0604020202020204" pitchFamily="34" charset="0"/>
              </a:rPr>
              <a:t>en</a:t>
            </a:r>
            <a:r>
              <a:rPr sz="1304">
                <a:solidFill>
                  <a:srgbClr val="22346A"/>
                </a:solidFill>
                <a:latin typeface="Arial" panose="020B0604020202020204" pitchFamily="34" charset="0"/>
                <a:cs typeface="Arial" panose="020B0604020202020204" pitchFamily="34" charset="0"/>
              </a:rPr>
              <a:t> </a:t>
            </a:r>
            <a:r>
              <a:rPr sz="1304" err="1">
                <a:solidFill>
                  <a:srgbClr val="22346A"/>
                </a:solidFill>
                <a:latin typeface="Arial" panose="020B0604020202020204" pitchFamily="34" charset="0"/>
                <a:cs typeface="Arial" panose="020B0604020202020204" pitchFamily="34" charset="0"/>
              </a:rPr>
              <a:t>los</a:t>
            </a:r>
            <a:r>
              <a:rPr sz="1304">
                <a:solidFill>
                  <a:srgbClr val="22346A"/>
                </a:solidFill>
                <a:latin typeface="Arial" panose="020B0604020202020204" pitchFamily="34" charset="0"/>
                <a:cs typeface="Arial" panose="020B0604020202020204" pitchFamily="34" charset="0"/>
              </a:rPr>
              <a:t> </a:t>
            </a:r>
            <a:r>
              <a:rPr sz="1304" err="1">
                <a:solidFill>
                  <a:srgbClr val="22346A"/>
                </a:solidFill>
                <a:latin typeface="Arial" panose="020B0604020202020204" pitchFamily="34" charset="0"/>
                <a:cs typeface="Arial" panose="020B0604020202020204" pitchFamily="34" charset="0"/>
              </a:rPr>
              <a:t>que</a:t>
            </a:r>
            <a:r>
              <a:rPr sz="1304">
                <a:solidFill>
                  <a:srgbClr val="22346A"/>
                </a:solidFill>
                <a:latin typeface="Arial" panose="020B0604020202020204" pitchFamily="34" charset="0"/>
                <a:cs typeface="Arial" panose="020B0604020202020204" pitchFamily="34" charset="0"/>
              </a:rPr>
              <a:t> no</a:t>
            </a:r>
            <a:r>
              <a:rPr lang="es-ES" sz="1304">
                <a:solidFill>
                  <a:srgbClr val="22346A"/>
                </a:solidFill>
                <a:latin typeface="Arial" panose="020B0604020202020204" pitchFamily="34" charset="0"/>
                <a:cs typeface="Arial" panose="020B0604020202020204" pitchFamily="34" charset="0"/>
              </a:rPr>
              <a:t> en los que no tenían afectación</a:t>
            </a:r>
            <a:r>
              <a:rPr sz="1304">
                <a:solidFill>
                  <a:srgbClr val="22346A"/>
                </a:solidFill>
                <a:latin typeface="Arial" panose="020B0604020202020204" pitchFamily="34" charset="0"/>
                <a:cs typeface="Arial" panose="020B0604020202020204" pitchFamily="34" charset="0"/>
              </a:rPr>
              <a:t>.</a:t>
            </a:r>
            <a:r>
              <a:rPr lang="es-ES" sz="1137" baseline="31111">
                <a:solidFill>
                  <a:srgbClr val="22346A"/>
                </a:solidFill>
                <a:latin typeface="Arial" panose="020B0604020202020204" pitchFamily="34" charset="0"/>
                <a:cs typeface="Arial" panose="020B0604020202020204" pitchFamily="34" charset="0"/>
              </a:rPr>
              <a:t>$2</a:t>
            </a:r>
            <a:endParaRPr sz="1137" baseline="31111">
              <a:latin typeface="Arial" panose="020B0604020202020204" pitchFamily="34" charset="0"/>
              <a:cs typeface="Arial" panose="020B0604020202020204" pitchFamily="34" charset="0"/>
            </a:endParaRPr>
          </a:p>
        </p:txBody>
      </p:sp>
      <p:grpSp>
        <p:nvGrpSpPr>
          <p:cNvPr id="46" name="object 64">
            <a:extLst>
              <a:ext uri="{FF2B5EF4-FFF2-40B4-BE49-F238E27FC236}">
                <a16:creationId xmlns:a16="http://schemas.microsoft.com/office/drawing/2014/main" id="{76794F39-7237-74C4-24B5-BD9308EAD9CF}"/>
              </a:ext>
            </a:extLst>
          </p:cNvPr>
          <p:cNvGrpSpPr/>
          <p:nvPr/>
        </p:nvGrpSpPr>
        <p:grpSpPr>
          <a:xfrm>
            <a:off x="2182820" y="1931502"/>
            <a:ext cx="530619" cy="530619"/>
            <a:chOff x="5510156" y="3099385"/>
            <a:chExt cx="875030" cy="875030"/>
          </a:xfrm>
        </p:grpSpPr>
        <p:sp>
          <p:nvSpPr>
            <p:cNvPr id="47" name="object 65">
              <a:extLst>
                <a:ext uri="{FF2B5EF4-FFF2-40B4-BE49-F238E27FC236}">
                  <a16:creationId xmlns:a16="http://schemas.microsoft.com/office/drawing/2014/main" id="{C602506D-6F8C-7CA7-D82A-82BE6B1DA934}"/>
                </a:ext>
              </a:extLst>
            </p:cNvPr>
            <p:cNvSpPr/>
            <p:nvPr/>
          </p:nvSpPr>
          <p:spPr>
            <a:xfrm>
              <a:off x="5510161" y="3099385"/>
              <a:ext cx="875030" cy="875030"/>
            </a:xfrm>
            <a:custGeom>
              <a:avLst/>
              <a:gdLst/>
              <a:ahLst/>
              <a:cxnLst/>
              <a:rect l="l" t="t" r="r" b="b"/>
              <a:pathLst>
                <a:path w="875029" h="875029">
                  <a:moveTo>
                    <a:pt x="437306" y="0"/>
                  </a:moveTo>
                  <a:lnTo>
                    <a:pt x="389656" y="2565"/>
                  </a:lnTo>
                  <a:lnTo>
                    <a:pt x="343492" y="10086"/>
                  </a:lnTo>
                  <a:lnTo>
                    <a:pt x="299081" y="22293"/>
                  </a:lnTo>
                  <a:lnTo>
                    <a:pt x="256691" y="38921"/>
                  </a:lnTo>
                  <a:lnTo>
                    <a:pt x="216587" y="59703"/>
                  </a:lnTo>
                  <a:lnTo>
                    <a:pt x="179037" y="84372"/>
                  </a:lnTo>
                  <a:lnTo>
                    <a:pt x="144306" y="112662"/>
                  </a:lnTo>
                  <a:lnTo>
                    <a:pt x="112663" y="144305"/>
                  </a:lnTo>
                  <a:lnTo>
                    <a:pt x="84373" y="179034"/>
                  </a:lnTo>
                  <a:lnTo>
                    <a:pt x="59704" y="216584"/>
                  </a:lnTo>
                  <a:lnTo>
                    <a:pt x="38922" y="256687"/>
                  </a:lnTo>
                  <a:lnTo>
                    <a:pt x="22293" y="299076"/>
                  </a:lnTo>
                  <a:lnTo>
                    <a:pt x="10086" y="343485"/>
                  </a:lnTo>
                  <a:lnTo>
                    <a:pt x="2566" y="389647"/>
                  </a:lnTo>
                  <a:lnTo>
                    <a:pt x="0" y="437295"/>
                  </a:lnTo>
                  <a:lnTo>
                    <a:pt x="2566" y="484943"/>
                  </a:lnTo>
                  <a:lnTo>
                    <a:pt x="10086" y="531105"/>
                  </a:lnTo>
                  <a:lnTo>
                    <a:pt x="22293" y="575514"/>
                  </a:lnTo>
                  <a:lnTo>
                    <a:pt x="38922" y="617903"/>
                  </a:lnTo>
                  <a:lnTo>
                    <a:pt x="59704" y="658006"/>
                  </a:lnTo>
                  <a:lnTo>
                    <a:pt x="84373" y="695556"/>
                  </a:lnTo>
                  <a:lnTo>
                    <a:pt x="112663" y="730286"/>
                  </a:lnTo>
                  <a:lnTo>
                    <a:pt x="144306" y="761928"/>
                  </a:lnTo>
                  <a:lnTo>
                    <a:pt x="179037" y="790218"/>
                  </a:lnTo>
                  <a:lnTo>
                    <a:pt x="216587" y="814887"/>
                  </a:lnTo>
                  <a:lnTo>
                    <a:pt x="256691" y="835669"/>
                  </a:lnTo>
                  <a:lnTo>
                    <a:pt x="299081" y="852297"/>
                  </a:lnTo>
                  <a:lnTo>
                    <a:pt x="343492" y="864505"/>
                  </a:lnTo>
                  <a:lnTo>
                    <a:pt x="389656" y="872025"/>
                  </a:lnTo>
                  <a:lnTo>
                    <a:pt x="437306" y="874591"/>
                  </a:lnTo>
                  <a:lnTo>
                    <a:pt x="484954" y="872025"/>
                  </a:lnTo>
                  <a:lnTo>
                    <a:pt x="531116" y="864505"/>
                  </a:lnTo>
                  <a:lnTo>
                    <a:pt x="575525" y="852297"/>
                  </a:lnTo>
                  <a:lnTo>
                    <a:pt x="617914" y="835669"/>
                  </a:lnTo>
                  <a:lnTo>
                    <a:pt x="658017" y="814887"/>
                  </a:lnTo>
                  <a:lnTo>
                    <a:pt x="695566" y="790218"/>
                  </a:lnTo>
                  <a:lnTo>
                    <a:pt x="730296" y="761928"/>
                  </a:lnTo>
                  <a:lnTo>
                    <a:pt x="761939" y="730286"/>
                  </a:lnTo>
                  <a:lnTo>
                    <a:pt x="790228" y="695556"/>
                  </a:lnTo>
                  <a:lnTo>
                    <a:pt x="814897" y="658006"/>
                  </a:lnTo>
                  <a:lnTo>
                    <a:pt x="835679" y="617903"/>
                  </a:lnTo>
                  <a:lnTo>
                    <a:pt x="852307" y="575514"/>
                  </a:lnTo>
                  <a:lnTo>
                    <a:pt x="864515" y="531105"/>
                  </a:lnTo>
                  <a:lnTo>
                    <a:pt x="872035" y="484943"/>
                  </a:lnTo>
                  <a:lnTo>
                    <a:pt x="874601" y="437295"/>
                  </a:lnTo>
                  <a:lnTo>
                    <a:pt x="872035" y="389647"/>
                  </a:lnTo>
                  <a:lnTo>
                    <a:pt x="864515" y="343485"/>
                  </a:lnTo>
                  <a:lnTo>
                    <a:pt x="852307" y="299076"/>
                  </a:lnTo>
                  <a:lnTo>
                    <a:pt x="835679" y="256687"/>
                  </a:lnTo>
                  <a:lnTo>
                    <a:pt x="814897" y="216584"/>
                  </a:lnTo>
                  <a:lnTo>
                    <a:pt x="790228" y="179034"/>
                  </a:lnTo>
                  <a:lnTo>
                    <a:pt x="761939" y="144305"/>
                  </a:lnTo>
                  <a:lnTo>
                    <a:pt x="730296" y="112662"/>
                  </a:lnTo>
                  <a:lnTo>
                    <a:pt x="695566" y="84372"/>
                  </a:lnTo>
                  <a:lnTo>
                    <a:pt x="658017" y="59703"/>
                  </a:lnTo>
                  <a:lnTo>
                    <a:pt x="617914" y="38921"/>
                  </a:lnTo>
                  <a:lnTo>
                    <a:pt x="575525" y="22293"/>
                  </a:lnTo>
                  <a:lnTo>
                    <a:pt x="531116" y="10086"/>
                  </a:lnTo>
                  <a:lnTo>
                    <a:pt x="484954" y="2565"/>
                  </a:lnTo>
                  <a:lnTo>
                    <a:pt x="437306" y="0"/>
                  </a:lnTo>
                  <a:close/>
                </a:path>
              </a:pathLst>
            </a:custGeom>
            <a:solidFill>
              <a:srgbClr val="21336B"/>
            </a:solidFill>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48" name="object 66">
              <a:extLst>
                <a:ext uri="{FF2B5EF4-FFF2-40B4-BE49-F238E27FC236}">
                  <a16:creationId xmlns:a16="http://schemas.microsoft.com/office/drawing/2014/main" id="{9218304E-2108-0666-2A1C-8FA44D969326}"/>
                </a:ext>
              </a:extLst>
            </p:cNvPr>
            <p:cNvPicPr/>
            <p:nvPr/>
          </p:nvPicPr>
          <p:blipFill>
            <a:blip r:embed="rId3" cstate="print"/>
            <a:stretch>
              <a:fillRect/>
            </a:stretch>
          </p:blipFill>
          <p:spPr>
            <a:xfrm>
              <a:off x="5684979" y="3117243"/>
              <a:ext cx="698837" cy="856445"/>
            </a:xfrm>
            <a:prstGeom prst="rect">
              <a:avLst/>
            </a:prstGeom>
          </p:spPr>
        </p:pic>
        <p:pic>
          <p:nvPicPr>
            <p:cNvPr id="49" name="object 67">
              <a:extLst>
                <a:ext uri="{FF2B5EF4-FFF2-40B4-BE49-F238E27FC236}">
                  <a16:creationId xmlns:a16="http://schemas.microsoft.com/office/drawing/2014/main" id="{8129D548-3056-5FDC-5F6C-186F0DB82D2D}"/>
                </a:ext>
              </a:extLst>
            </p:cNvPr>
            <p:cNvPicPr/>
            <p:nvPr/>
          </p:nvPicPr>
          <p:blipFill>
            <a:blip r:embed="rId4" cstate="print"/>
            <a:stretch>
              <a:fillRect/>
            </a:stretch>
          </p:blipFill>
          <p:spPr>
            <a:xfrm>
              <a:off x="5510156" y="3208843"/>
              <a:ext cx="383894" cy="761882"/>
            </a:xfrm>
            <a:prstGeom prst="rect">
              <a:avLst/>
            </a:prstGeom>
          </p:spPr>
        </p:pic>
        <p:pic>
          <p:nvPicPr>
            <p:cNvPr id="50" name="object 68">
              <a:extLst>
                <a:ext uri="{FF2B5EF4-FFF2-40B4-BE49-F238E27FC236}">
                  <a16:creationId xmlns:a16="http://schemas.microsoft.com/office/drawing/2014/main" id="{A615E538-D3CE-1E35-6E1D-5BE6D6A5887B}"/>
                </a:ext>
              </a:extLst>
            </p:cNvPr>
            <p:cNvPicPr/>
            <p:nvPr/>
          </p:nvPicPr>
          <p:blipFill>
            <a:blip r:embed="rId5" cstate="print"/>
            <a:stretch>
              <a:fillRect/>
            </a:stretch>
          </p:blipFill>
          <p:spPr>
            <a:xfrm>
              <a:off x="5764291" y="3526953"/>
              <a:ext cx="152683" cy="171231"/>
            </a:xfrm>
            <a:prstGeom prst="rect">
              <a:avLst/>
            </a:prstGeom>
          </p:spPr>
        </p:pic>
        <p:sp>
          <p:nvSpPr>
            <p:cNvPr id="51" name="object 69">
              <a:extLst>
                <a:ext uri="{FF2B5EF4-FFF2-40B4-BE49-F238E27FC236}">
                  <a16:creationId xmlns:a16="http://schemas.microsoft.com/office/drawing/2014/main" id="{A04F96B4-DC37-B8D8-48E2-B07E2B48637C}"/>
                </a:ext>
              </a:extLst>
            </p:cNvPr>
            <p:cNvSpPr/>
            <p:nvPr/>
          </p:nvSpPr>
          <p:spPr>
            <a:xfrm>
              <a:off x="5807049" y="3375183"/>
              <a:ext cx="281305" cy="194945"/>
            </a:xfrm>
            <a:custGeom>
              <a:avLst/>
              <a:gdLst/>
              <a:ahLst/>
              <a:cxnLst/>
              <a:rect l="l" t="t" r="r" b="b"/>
              <a:pathLst>
                <a:path w="281304" h="194945">
                  <a:moveTo>
                    <a:pt x="171564" y="76758"/>
                  </a:moveTo>
                  <a:lnTo>
                    <a:pt x="168910" y="74307"/>
                  </a:lnTo>
                  <a:lnTo>
                    <a:pt x="163410" y="69227"/>
                  </a:lnTo>
                  <a:lnTo>
                    <a:pt x="161175" y="69227"/>
                  </a:lnTo>
                  <a:lnTo>
                    <a:pt x="161175" y="82486"/>
                  </a:lnTo>
                  <a:lnTo>
                    <a:pt x="161175" y="86004"/>
                  </a:lnTo>
                  <a:lnTo>
                    <a:pt x="159321" y="92697"/>
                  </a:lnTo>
                  <a:lnTo>
                    <a:pt x="154482" y="99783"/>
                  </a:lnTo>
                  <a:lnTo>
                    <a:pt x="147802" y="106934"/>
                  </a:lnTo>
                  <a:lnTo>
                    <a:pt x="140411" y="113792"/>
                  </a:lnTo>
                  <a:lnTo>
                    <a:pt x="133007" y="106934"/>
                  </a:lnTo>
                  <a:lnTo>
                    <a:pt x="126326" y="99783"/>
                  </a:lnTo>
                  <a:lnTo>
                    <a:pt x="121500" y="92697"/>
                  </a:lnTo>
                  <a:lnTo>
                    <a:pt x="119634" y="86004"/>
                  </a:lnTo>
                  <a:lnTo>
                    <a:pt x="119634" y="82486"/>
                  </a:lnTo>
                  <a:lnTo>
                    <a:pt x="123126" y="79616"/>
                  </a:lnTo>
                  <a:lnTo>
                    <a:pt x="130962" y="79616"/>
                  </a:lnTo>
                  <a:lnTo>
                    <a:pt x="132702" y="80619"/>
                  </a:lnTo>
                  <a:lnTo>
                    <a:pt x="136067" y="85813"/>
                  </a:lnTo>
                  <a:lnTo>
                    <a:pt x="138137" y="86944"/>
                  </a:lnTo>
                  <a:lnTo>
                    <a:pt x="142671" y="86944"/>
                  </a:lnTo>
                  <a:lnTo>
                    <a:pt x="144754" y="85813"/>
                  </a:lnTo>
                  <a:lnTo>
                    <a:pt x="148120" y="80619"/>
                  </a:lnTo>
                  <a:lnTo>
                    <a:pt x="149847" y="79616"/>
                  </a:lnTo>
                  <a:lnTo>
                    <a:pt x="157683" y="79616"/>
                  </a:lnTo>
                  <a:lnTo>
                    <a:pt x="161175" y="82486"/>
                  </a:lnTo>
                  <a:lnTo>
                    <a:pt x="161175" y="69227"/>
                  </a:lnTo>
                  <a:lnTo>
                    <a:pt x="148018" y="69227"/>
                  </a:lnTo>
                  <a:lnTo>
                    <a:pt x="143865" y="70827"/>
                  </a:lnTo>
                  <a:lnTo>
                    <a:pt x="140411" y="74307"/>
                  </a:lnTo>
                  <a:lnTo>
                    <a:pt x="136956" y="70827"/>
                  </a:lnTo>
                  <a:lnTo>
                    <a:pt x="132791" y="69227"/>
                  </a:lnTo>
                  <a:lnTo>
                    <a:pt x="117398" y="69227"/>
                  </a:lnTo>
                  <a:lnTo>
                    <a:pt x="109245" y="76758"/>
                  </a:lnTo>
                  <a:lnTo>
                    <a:pt x="109245" y="86004"/>
                  </a:lnTo>
                  <a:lnTo>
                    <a:pt x="135978" y="123774"/>
                  </a:lnTo>
                  <a:lnTo>
                    <a:pt x="138823" y="125476"/>
                  </a:lnTo>
                  <a:lnTo>
                    <a:pt x="141986" y="125476"/>
                  </a:lnTo>
                  <a:lnTo>
                    <a:pt x="143573" y="124904"/>
                  </a:lnTo>
                  <a:lnTo>
                    <a:pt x="154292" y="115112"/>
                  </a:lnTo>
                  <a:lnTo>
                    <a:pt x="155524" y="113792"/>
                  </a:lnTo>
                  <a:lnTo>
                    <a:pt x="162890" y="105905"/>
                  </a:lnTo>
                  <a:lnTo>
                    <a:pt x="169151" y="96202"/>
                  </a:lnTo>
                  <a:lnTo>
                    <a:pt x="171564" y="86004"/>
                  </a:lnTo>
                  <a:lnTo>
                    <a:pt x="171564" y="79616"/>
                  </a:lnTo>
                  <a:lnTo>
                    <a:pt x="171564" y="76758"/>
                  </a:lnTo>
                  <a:close/>
                </a:path>
                <a:path w="281304" h="194945">
                  <a:moveTo>
                    <a:pt x="280809" y="97345"/>
                  </a:moveTo>
                  <a:lnTo>
                    <a:pt x="273151" y="59499"/>
                  </a:lnTo>
                  <a:lnTo>
                    <a:pt x="270433" y="55473"/>
                  </a:lnTo>
                  <a:lnTo>
                    <a:pt x="270433" y="97345"/>
                  </a:lnTo>
                  <a:lnTo>
                    <a:pt x="263588" y="131165"/>
                  </a:lnTo>
                  <a:lnTo>
                    <a:pt x="244932" y="158813"/>
                  </a:lnTo>
                  <a:lnTo>
                    <a:pt x="217284" y="177469"/>
                  </a:lnTo>
                  <a:lnTo>
                    <a:pt x="183464" y="184315"/>
                  </a:lnTo>
                  <a:lnTo>
                    <a:pt x="175094" y="183908"/>
                  </a:lnTo>
                  <a:lnTo>
                    <a:pt x="166954" y="182740"/>
                  </a:lnTo>
                  <a:lnTo>
                    <a:pt x="159067" y="180835"/>
                  </a:lnTo>
                  <a:lnTo>
                    <a:pt x="151485" y="178219"/>
                  </a:lnTo>
                  <a:lnTo>
                    <a:pt x="157683" y="172885"/>
                  </a:lnTo>
                  <a:lnTo>
                    <a:pt x="169227" y="162941"/>
                  </a:lnTo>
                  <a:lnTo>
                    <a:pt x="182867" y="143852"/>
                  </a:lnTo>
                  <a:lnTo>
                    <a:pt x="191617" y="121729"/>
                  </a:lnTo>
                  <a:lnTo>
                    <a:pt x="194703" y="97345"/>
                  </a:lnTo>
                  <a:lnTo>
                    <a:pt x="191617" y="72974"/>
                  </a:lnTo>
                  <a:lnTo>
                    <a:pt x="184315" y="54521"/>
                  </a:lnTo>
                  <a:lnTo>
                    <a:pt x="184315" y="97345"/>
                  </a:lnTo>
                  <a:lnTo>
                    <a:pt x="181140" y="120662"/>
                  </a:lnTo>
                  <a:lnTo>
                    <a:pt x="172186" y="141605"/>
                  </a:lnTo>
                  <a:lnTo>
                    <a:pt x="158318" y="159296"/>
                  </a:lnTo>
                  <a:lnTo>
                    <a:pt x="140411" y="172885"/>
                  </a:lnTo>
                  <a:lnTo>
                    <a:pt x="122491" y="159296"/>
                  </a:lnTo>
                  <a:lnTo>
                    <a:pt x="108635" y="141605"/>
                  </a:lnTo>
                  <a:lnTo>
                    <a:pt x="99682" y="120662"/>
                  </a:lnTo>
                  <a:lnTo>
                    <a:pt x="96507" y="97345"/>
                  </a:lnTo>
                  <a:lnTo>
                    <a:pt x="99682" y="74028"/>
                  </a:lnTo>
                  <a:lnTo>
                    <a:pt x="108635" y="53098"/>
                  </a:lnTo>
                  <a:lnTo>
                    <a:pt x="122491" y="35407"/>
                  </a:lnTo>
                  <a:lnTo>
                    <a:pt x="140411" y="21818"/>
                  </a:lnTo>
                  <a:lnTo>
                    <a:pt x="158318" y="35407"/>
                  </a:lnTo>
                  <a:lnTo>
                    <a:pt x="172186" y="53098"/>
                  </a:lnTo>
                  <a:lnTo>
                    <a:pt x="181140" y="74028"/>
                  </a:lnTo>
                  <a:lnTo>
                    <a:pt x="184315" y="97345"/>
                  </a:lnTo>
                  <a:lnTo>
                    <a:pt x="184315" y="54521"/>
                  </a:lnTo>
                  <a:lnTo>
                    <a:pt x="182867" y="50850"/>
                  </a:lnTo>
                  <a:lnTo>
                    <a:pt x="169227" y="31762"/>
                  </a:lnTo>
                  <a:lnTo>
                    <a:pt x="157670" y="21818"/>
                  </a:lnTo>
                  <a:lnTo>
                    <a:pt x="151485" y="16484"/>
                  </a:lnTo>
                  <a:lnTo>
                    <a:pt x="159067" y="13868"/>
                  </a:lnTo>
                  <a:lnTo>
                    <a:pt x="166954" y="11963"/>
                  </a:lnTo>
                  <a:lnTo>
                    <a:pt x="175094" y="10782"/>
                  </a:lnTo>
                  <a:lnTo>
                    <a:pt x="183464" y="10388"/>
                  </a:lnTo>
                  <a:lnTo>
                    <a:pt x="217284" y="17233"/>
                  </a:lnTo>
                  <a:lnTo>
                    <a:pt x="244932" y="35890"/>
                  </a:lnTo>
                  <a:lnTo>
                    <a:pt x="263588" y="63525"/>
                  </a:lnTo>
                  <a:lnTo>
                    <a:pt x="270433" y="97345"/>
                  </a:lnTo>
                  <a:lnTo>
                    <a:pt x="270433" y="55473"/>
                  </a:lnTo>
                  <a:lnTo>
                    <a:pt x="252272" y="28549"/>
                  </a:lnTo>
                  <a:lnTo>
                    <a:pt x="225361" y="10388"/>
                  </a:lnTo>
                  <a:lnTo>
                    <a:pt x="224866" y="10058"/>
                  </a:lnTo>
                  <a:lnTo>
                    <a:pt x="221322" y="7670"/>
                  </a:lnTo>
                  <a:lnTo>
                    <a:pt x="183464" y="0"/>
                  </a:lnTo>
                  <a:lnTo>
                    <a:pt x="172046" y="673"/>
                  </a:lnTo>
                  <a:lnTo>
                    <a:pt x="161010" y="2616"/>
                  </a:lnTo>
                  <a:lnTo>
                    <a:pt x="150444" y="5765"/>
                  </a:lnTo>
                  <a:lnTo>
                    <a:pt x="140411" y="10058"/>
                  </a:lnTo>
                  <a:lnTo>
                    <a:pt x="130378" y="5765"/>
                  </a:lnTo>
                  <a:lnTo>
                    <a:pt x="129336" y="5461"/>
                  </a:lnTo>
                  <a:lnTo>
                    <a:pt x="129336" y="16484"/>
                  </a:lnTo>
                  <a:lnTo>
                    <a:pt x="111594" y="31762"/>
                  </a:lnTo>
                  <a:lnTo>
                    <a:pt x="97955" y="50850"/>
                  </a:lnTo>
                  <a:lnTo>
                    <a:pt x="89204" y="72974"/>
                  </a:lnTo>
                  <a:lnTo>
                    <a:pt x="86118" y="97345"/>
                  </a:lnTo>
                  <a:lnTo>
                    <a:pt x="89217" y="121729"/>
                  </a:lnTo>
                  <a:lnTo>
                    <a:pt x="97967" y="143852"/>
                  </a:lnTo>
                  <a:lnTo>
                    <a:pt x="111594" y="162941"/>
                  </a:lnTo>
                  <a:lnTo>
                    <a:pt x="129336" y="178219"/>
                  </a:lnTo>
                  <a:lnTo>
                    <a:pt x="121742" y="180835"/>
                  </a:lnTo>
                  <a:lnTo>
                    <a:pt x="113855" y="182740"/>
                  </a:lnTo>
                  <a:lnTo>
                    <a:pt x="105714" y="183908"/>
                  </a:lnTo>
                  <a:lnTo>
                    <a:pt x="97345" y="184315"/>
                  </a:lnTo>
                  <a:lnTo>
                    <a:pt x="63538" y="177469"/>
                  </a:lnTo>
                  <a:lnTo>
                    <a:pt x="35890" y="158813"/>
                  </a:lnTo>
                  <a:lnTo>
                    <a:pt x="17233" y="131165"/>
                  </a:lnTo>
                  <a:lnTo>
                    <a:pt x="10388" y="97345"/>
                  </a:lnTo>
                  <a:lnTo>
                    <a:pt x="17233" y="63525"/>
                  </a:lnTo>
                  <a:lnTo>
                    <a:pt x="35890" y="35890"/>
                  </a:lnTo>
                  <a:lnTo>
                    <a:pt x="63525" y="17233"/>
                  </a:lnTo>
                  <a:lnTo>
                    <a:pt x="97345" y="10388"/>
                  </a:lnTo>
                  <a:lnTo>
                    <a:pt x="105714" y="10782"/>
                  </a:lnTo>
                  <a:lnTo>
                    <a:pt x="113855" y="11963"/>
                  </a:lnTo>
                  <a:lnTo>
                    <a:pt x="121742" y="13868"/>
                  </a:lnTo>
                  <a:lnTo>
                    <a:pt x="129336" y="16484"/>
                  </a:lnTo>
                  <a:lnTo>
                    <a:pt x="129336" y="5461"/>
                  </a:lnTo>
                  <a:lnTo>
                    <a:pt x="119799" y="2616"/>
                  </a:lnTo>
                  <a:lnTo>
                    <a:pt x="108762" y="673"/>
                  </a:lnTo>
                  <a:lnTo>
                    <a:pt x="97345" y="0"/>
                  </a:lnTo>
                  <a:lnTo>
                    <a:pt x="59486" y="7670"/>
                  </a:lnTo>
                  <a:lnTo>
                    <a:pt x="28536" y="28549"/>
                  </a:lnTo>
                  <a:lnTo>
                    <a:pt x="7658" y="59499"/>
                  </a:lnTo>
                  <a:lnTo>
                    <a:pt x="0" y="97345"/>
                  </a:lnTo>
                  <a:lnTo>
                    <a:pt x="7658" y="135204"/>
                  </a:lnTo>
                  <a:lnTo>
                    <a:pt x="28536" y="166154"/>
                  </a:lnTo>
                  <a:lnTo>
                    <a:pt x="59486" y="187032"/>
                  </a:lnTo>
                  <a:lnTo>
                    <a:pt x="97345" y="194703"/>
                  </a:lnTo>
                  <a:lnTo>
                    <a:pt x="108762" y="194030"/>
                  </a:lnTo>
                  <a:lnTo>
                    <a:pt x="119799" y="192087"/>
                  </a:lnTo>
                  <a:lnTo>
                    <a:pt x="130378" y="188925"/>
                  </a:lnTo>
                  <a:lnTo>
                    <a:pt x="140411" y="184645"/>
                  </a:lnTo>
                  <a:lnTo>
                    <a:pt x="150444" y="188925"/>
                  </a:lnTo>
                  <a:lnTo>
                    <a:pt x="161010" y="192087"/>
                  </a:lnTo>
                  <a:lnTo>
                    <a:pt x="172046" y="194030"/>
                  </a:lnTo>
                  <a:lnTo>
                    <a:pt x="183464" y="194703"/>
                  </a:lnTo>
                  <a:lnTo>
                    <a:pt x="221322" y="187032"/>
                  </a:lnTo>
                  <a:lnTo>
                    <a:pt x="224866" y="184645"/>
                  </a:lnTo>
                  <a:lnTo>
                    <a:pt x="225361" y="184315"/>
                  </a:lnTo>
                  <a:lnTo>
                    <a:pt x="252272" y="166154"/>
                  </a:lnTo>
                  <a:lnTo>
                    <a:pt x="273151" y="135204"/>
                  </a:lnTo>
                  <a:lnTo>
                    <a:pt x="280809" y="97345"/>
                  </a:lnTo>
                  <a:close/>
                </a:path>
              </a:pathLst>
            </a:custGeom>
            <a:solidFill>
              <a:srgbClr val="FFFFFF"/>
            </a:solidFill>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52" name="object 70">
              <a:extLst>
                <a:ext uri="{FF2B5EF4-FFF2-40B4-BE49-F238E27FC236}">
                  <a16:creationId xmlns:a16="http://schemas.microsoft.com/office/drawing/2014/main" id="{2D28F0DF-4AE9-3BB0-0C55-981B466A1EF4}"/>
                </a:ext>
              </a:extLst>
            </p:cNvPr>
            <p:cNvPicPr/>
            <p:nvPr/>
          </p:nvPicPr>
          <p:blipFill>
            <a:blip r:embed="rId6" cstate="print"/>
            <a:stretch>
              <a:fillRect/>
            </a:stretch>
          </p:blipFill>
          <p:spPr>
            <a:xfrm>
              <a:off x="5977946" y="3526952"/>
              <a:ext cx="152688" cy="171235"/>
            </a:xfrm>
            <a:prstGeom prst="rect">
              <a:avLst/>
            </a:prstGeom>
          </p:spPr>
        </p:pic>
      </p:grpSp>
      <p:grpSp>
        <p:nvGrpSpPr>
          <p:cNvPr id="53" name="object 71">
            <a:extLst>
              <a:ext uri="{FF2B5EF4-FFF2-40B4-BE49-F238E27FC236}">
                <a16:creationId xmlns:a16="http://schemas.microsoft.com/office/drawing/2014/main" id="{395B01DA-B369-E43C-892B-6CE871E988E8}"/>
              </a:ext>
            </a:extLst>
          </p:cNvPr>
          <p:cNvGrpSpPr/>
          <p:nvPr/>
        </p:nvGrpSpPr>
        <p:grpSpPr>
          <a:xfrm>
            <a:off x="2182820" y="3849067"/>
            <a:ext cx="530619" cy="530619"/>
            <a:chOff x="5510155" y="6261592"/>
            <a:chExt cx="875030" cy="875030"/>
          </a:xfrm>
        </p:grpSpPr>
        <p:sp>
          <p:nvSpPr>
            <p:cNvPr id="54" name="object 72">
              <a:extLst>
                <a:ext uri="{FF2B5EF4-FFF2-40B4-BE49-F238E27FC236}">
                  <a16:creationId xmlns:a16="http://schemas.microsoft.com/office/drawing/2014/main" id="{523C0709-0515-3E5E-7EEC-074530F65348}"/>
                </a:ext>
              </a:extLst>
            </p:cNvPr>
            <p:cNvSpPr/>
            <p:nvPr/>
          </p:nvSpPr>
          <p:spPr>
            <a:xfrm>
              <a:off x="5510161" y="6261592"/>
              <a:ext cx="875030" cy="875030"/>
            </a:xfrm>
            <a:custGeom>
              <a:avLst/>
              <a:gdLst/>
              <a:ahLst/>
              <a:cxnLst/>
              <a:rect l="l" t="t" r="r" b="b"/>
              <a:pathLst>
                <a:path w="875029" h="875029">
                  <a:moveTo>
                    <a:pt x="437306" y="0"/>
                  </a:moveTo>
                  <a:lnTo>
                    <a:pt x="389656" y="2565"/>
                  </a:lnTo>
                  <a:lnTo>
                    <a:pt x="343492" y="10086"/>
                  </a:lnTo>
                  <a:lnTo>
                    <a:pt x="299081" y="22293"/>
                  </a:lnTo>
                  <a:lnTo>
                    <a:pt x="256691" y="38921"/>
                  </a:lnTo>
                  <a:lnTo>
                    <a:pt x="216587" y="59703"/>
                  </a:lnTo>
                  <a:lnTo>
                    <a:pt x="179037" y="84372"/>
                  </a:lnTo>
                  <a:lnTo>
                    <a:pt x="144306" y="112662"/>
                  </a:lnTo>
                  <a:lnTo>
                    <a:pt x="112663" y="144305"/>
                  </a:lnTo>
                  <a:lnTo>
                    <a:pt x="84373" y="179034"/>
                  </a:lnTo>
                  <a:lnTo>
                    <a:pt x="59704" y="216584"/>
                  </a:lnTo>
                  <a:lnTo>
                    <a:pt x="38922" y="256687"/>
                  </a:lnTo>
                  <a:lnTo>
                    <a:pt x="22293" y="299076"/>
                  </a:lnTo>
                  <a:lnTo>
                    <a:pt x="10086" y="343485"/>
                  </a:lnTo>
                  <a:lnTo>
                    <a:pt x="2566" y="389647"/>
                  </a:lnTo>
                  <a:lnTo>
                    <a:pt x="0" y="437295"/>
                  </a:lnTo>
                  <a:lnTo>
                    <a:pt x="2566" y="484943"/>
                  </a:lnTo>
                  <a:lnTo>
                    <a:pt x="10086" y="531105"/>
                  </a:lnTo>
                  <a:lnTo>
                    <a:pt x="22293" y="575514"/>
                  </a:lnTo>
                  <a:lnTo>
                    <a:pt x="38922" y="617903"/>
                  </a:lnTo>
                  <a:lnTo>
                    <a:pt x="59704" y="658006"/>
                  </a:lnTo>
                  <a:lnTo>
                    <a:pt x="84373" y="695556"/>
                  </a:lnTo>
                  <a:lnTo>
                    <a:pt x="112663" y="730286"/>
                  </a:lnTo>
                  <a:lnTo>
                    <a:pt x="144306" y="761928"/>
                  </a:lnTo>
                  <a:lnTo>
                    <a:pt x="179037" y="790218"/>
                  </a:lnTo>
                  <a:lnTo>
                    <a:pt x="216587" y="814887"/>
                  </a:lnTo>
                  <a:lnTo>
                    <a:pt x="256691" y="835669"/>
                  </a:lnTo>
                  <a:lnTo>
                    <a:pt x="299081" y="852297"/>
                  </a:lnTo>
                  <a:lnTo>
                    <a:pt x="343492" y="864505"/>
                  </a:lnTo>
                  <a:lnTo>
                    <a:pt x="389656" y="872025"/>
                  </a:lnTo>
                  <a:lnTo>
                    <a:pt x="437306" y="874591"/>
                  </a:lnTo>
                  <a:lnTo>
                    <a:pt x="484954" y="872025"/>
                  </a:lnTo>
                  <a:lnTo>
                    <a:pt x="531116" y="864505"/>
                  </a:lnTo>
                  <a:lnTo>
                    <a:pt x="575525" y="852297"/>
                  </a:lnTo>
                  <a:lnTo>
                    <a:pt x="617914" y="835669"/>
                  </a:lnTo>
                  <a:lnTo>
                    <a:pt x="658017" y="814887"/>
                  </a:lnTo>
                  <a:lnTo>
                    <a:pt x="695566" y="790218"/>
                  </a:lnTo>
                  <a:lnTo>
                    <a:pt x="730296" y="761928"/>
                  </a:lnTo>
                  <a:lnTo>
                    <a:pt x="761939" y="730286"/>
                  </a:lnTo>
                  <a:lnTo>
                    <a:pt x="790228" y="695556"/>
                  </a:lnTo>
                  <a:lnTo>
                    <a:pt x="814897" y="658006"/>
                  </a:lnTo>
                  <a:lnTo>
                    <a:pt x="835679" y="617903"/>
                  </a:lnTo>
                  <a:lnTo>
                    <a:pt x="852307" y="575514"/>
                  </a:lnTo>
                  <a:lnTo>
                    <a:pt x="864515" y="531105"/>
                  </a:lnTo>
                  <a:lnTo>
                    <a:pt x="872035" y="484943"/>
                  </a:lnTo>
                  <a:lnTo>
                    <a:pt x="874601" y="437295"/>
                  </a:lnTo>
                  <a:lnTo>
                    <a:pt x="872035" y="389647"/>
                  </a:lnTo>
                  <a:lnTo>
                    <a:pt x="864515" y="343485"/>
                  </a:lnTo>
                  <a:lnTo>
                    <a:pt x="852307" y="299076"/>
                  </a:lnTo>
                  <a:lnTo>
                    <a:pt x="835679" y="256687"/>
                  </a:lnTo>
                  <a:lnTo>
                    <a:pt x="814897" y="216584"/>
                  </a:lnTo>
                  <a:lnTo>
                    <a:pt x="790228" y="179034"/>
                  </a:lnTo>
                  <a:lnTo>
                    <a:pt x="761939" y="144305"/>
                  </a:lnTo>
                  <a:lnTo>
                    <a:pt x="730296" y="112662"/>
                  </a:lnTo>
                  <a:lnTo>
                    <a:pt x="695566" y="84372"/>
                  </a:lnTo>
                  <a:lnTo>
                    <a:pt x="658017" y="59703"/>
                  </a:lnTo>
                  <a:lnTo>
                    <a:pt x="617914" y="38921"/>
                  </a:lnTo>
                  <a:lnTo>
                    <a:pt x="575525" y="22293"/>
                  </a:lnTo>
                  <a:lnTo>
                    <a:pt x="531116" y="10086"/>
                  </a:lnTo>
                  <a:lnTo>
                    <a:pt x="484954" y="2565"/>
                  </a:lnTo>
                  <a:lnTo>
                    <a:pt x="437306" y="0"/>
                  </a:lnTo>
                  <a:close/>
                </a:path>
              </a:pathLst>
            </a:custGeom>
            <a:solidFill>
              <a:srgbClr val="21336B"/>
            </a:solidFill>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55" name="object 73">
              <a:extLst>
                <a:ext uri="{FF2B5EF4-FFF2-40B4-BE49-F238E27FC236}">
                  <a16:creationId xmlns:a16="http://schemas.microsoft.com/office/drawing/2014/main" id="{F43C7ACD-2FC6-0600-E8CF-B1A2BB273369}"/>
                </a:ext>
              </a:extLst>
            </p:cNvPr>
            <p:cNvPicPr/>
            <p:nvPr/>
          </p:nvPicPr>
          <p:blipFill>
            <a:blip r:embed="rId7" cstate="print"/>
            <a:stretch>
              <a:fillRect/>
            </a:stretch>
          </p:blipFill>
          <p:spPr>
            <a:xfrm>
              <a:off x="5684979" y="6279461"/>
              <a:ext cx="698837" cy="856445"/>
            </a:xfrm>
            <a:prstGeom prst="rect">
              <a:avLst/>
            </a:prstGeom>
          </p:spPr>
        </p:pic>
        <p:pic>
          <p:nvPicPr>
            <p:cNvPr id="56" name="object 74">
              <a:extLst>
                <a:ext uri="{FF2B5EF4-FFF2-40B4-BE49-F238E27FC236}">
                  <a16:creationId xmlns:a16="http://schemas.microsoft.com/office/drawing/2014/main" id="{27F760FB-049C-9772-3A6C-2569C90CF85A}"/>
                </a:ext>
              </a:extLst>
            </p:cNvPr>
            <p:cNvPicPr/>
            <p:nvPr/>
          </p:nvPicPr>
          <p:blipFill>
            <a:blip r:embed="rId4" cstate="print"/>
            <a:stretch>
              <a:fillRect/>
            </a:stretch>
          </p:blipFill>
          <p:spPr>
            <a:xfrm>
              <a:off x="5510155" y="6371051"/>
              <a:ext cx="383894" cy="761882"/>
            </a:xfrm>
            <a:prstGeom prst="rect">
              <a:avLst/>
            </a:prstGeom>
          </p:spPr>
        </p:pic>
        <p:sp>
          <p:nvSpPr>
            <p:cNvPr id="57" name="object 75">
              <a:extLst>
                <a:ext uri="{FF2B5EF4-FFF2-40B4-BE49-F238E27FC236}">
                  <a16:creationId xmlns:a16="http://schemas.microsoft.com/office/drawing/2014/main" id="{B53E02DD-7C03-27A9-EA80-CFF1B775983A}"/>
                </a:ext>
              </a:extLst>
            </p:cNvPr>
            <p:cNvSpPr/>
            <p:nvPr/>
          </p:nvSpPr>
          <p:spPr>
            <a:xfrm>
              <a:off x="5769456" y="6500596"/>
              <a:ext cx="356235" cy="396875"/>
            </a:xfrm>
            <a:custGeom>
              <a:avLst/>
              <a:gdLst/>
              <a:ahLst/>
              <a:cxnLst/>
              <a:rect l="l" t="t" r="r" b="b"/>
              <a:pathLst>
                <a:path w="356235" h="396875">
                  <a:moveTo>
                    <a:pt x="174664" y="54898"/>
                  </a:moveTo>
                  <a:lnTo>
                    <a:pt x="198396" y="59703"/>
                  </a:lnTo>
                  <a:lnTo>
                    <a:pt x="217773" y="72804"/>
                  </a:lnTo>
                  <a:lnTo>
                    <a:pt x="230836" y="92234"/>
                  </a:lnTo>
                  <a:lnTo>
                    <a:pt x="235626" y="116027"/>
                  </a:lnTo>
                  <a:lnTo>
                    <a:pt x="230836" y="139821"/>
                  </a:lnTo>
                  <a:lnTo>
                    <a:pt x="217773" y="159251"/>
                  </a:lnTo>
                  <a:lnTo>
                    <a:pt x="198396" y="172352"/>
                  </a:lnTo>
                  <a:lnTo>
                    <a:pt x="174664" y="177156"/>
                  </a:lnTo>
                  <a:lnTo>
                    <a:pt x="150933" y="172352"/>
                  </a:lnTo>
                  <a:lnTo>
                    <a:pt x="131556" y="159251"/>
                  </a:lnTo>
                  <a:lnTo>
                    <a:pt x="118493" y="139821"/>
                  </a:lnTo>
                  <a:lnTo>
                    <a:pt x="113703" y="116027"/>
                  </a:lnTo>
                  <a:lnTo>
                    <a:pt x="118493" y="92234"/>
                  </a:lnTo>
                  <a:lnTo>
                    <a:pt x="131556" y="72804"/>
                  </a:lnTo>
                  <a:lnTo>
                    <a:pt x="150933" y="59703"/>
                  </a:lnTo>
                  <a:lnTo>
                    <a:pt x="174664" y="54898"/>
                  </a:lnTo>
                  <a:close/>
                </a:path>
                <a:path w="356235" h="396875">
                  <a:moveTo>
                    <a:pt x="116572" y="182067"/>
                  </a:moveTo>
                  <a:lnTo>
                    <a:pt x="84971" y="112698"/>
                  </a:lnTo>
                </a:path>
                <a:path w="356235" h="396875">
                  <a:moveTo>
                    <a:pt x="100771" y="343926"/>
                  </a:moveTo>
                  <a:lnTo>
                    <a:pt x="100771" y="396584"/>
                  </a:lnTo>
                </a:path>
                <a:path w="356235" h="396875">
                  <a:moveTo>
                    <a:pt x="123242" y="83180"/>
                  </a:moveTo>
                  <a:lnTo>
                    <a:pt x="111577" y="69652"/>
                  </a:lnTo>
                  <a:lnTo>
                    <a:pt x="101688" y="61157"/>
                  </a:lnTo>
                  <a:lnTo>
                    <a:pt x="90001" y="56036"/>
                  </a:lnTo>
                  <a:lnTo>
                    <a:pt x="77338" y="54513"/>
                  </a:lnTo>
                  <a:lnTo>
                    <a:pt x="64521" y="56815"/>
                  </a:lnTo>
                  <a:lnTo>
                    <a:pt x="49320" y="65724"/>
                  </a:lnTo>
                  <a:lnTo>
                    <a:pt x="39150" y="79358"/>
                  </a:lnTo>
                  <a:lnTo>
                    <a:pt x="34910" y="95844"/>
                  </a:lnTo>
                  <a:lnTo>
                    <a:pt x="37496" y="113305"/>
                  </a:lnTo>
                  <a:lnTo>
                    <a:pt x="85662" y="244201"/>
                  </a:lnTo>
                </a:path>
                <a:path w="356235" h="396875">
                  <a:moveTo>
                    <a:pt x="222516" y="182067"/>
                  </a:moveTo>
                  <a:lnTo>
                    <a:pt x="264946" y="199112"/>
                  </a:lnTo>
                  <a:lnTo>
                    <a:pt x="295299" y="285132"/>
                  </a:lnTo>
                  <a:lnTo>
                    <a:pt x="294348" y="300978"/>
                  </a:lnTo>
                  <a:lnTo>
                    <a:pt x="286208" y="313578"/>
                  </a:lnTo>
                  <a:lnTo>
                    <a:pt x="273109" y="320847"/>
                  </a:lnTo>
                  <a:lnTo>
                    <a:pt x="257280" y="320702"/>
                  </a:lnTo>
                  <a:lnTo>
                    <a:pt x="162434" y="288985"/>
                  </a:lnTo>
                  <a:lnTo>
                    <a:pt x="154611" y="284923"/>
                  </a:lnTo>
                  <a:lnTo>
                    <a:pt x="149067" y="278441"/>
                  </a:lnTo>
                  <a:lnTo>
                    <a:pt x="146277" y="270373"/>
                  </a:lnTo>
                  <a:lnTo>
                    <a:pt x="146718" y="261552"/>
                  </a:lnTo>
                  <a:lnTo>
                    <a:pt x="256798" y="272955"/>
                  </a:lnTo>
                </a:path>
                <a:path w="356235" h="396875">
                  <a:moveTo>
                    <a:pt x="244652" y="343926"/>
                  </a:moveTo>
                  <a:lnTo>
                    <a:pt x="244652" y="396584"/>
                  </a:lnTo>
                </a:path>
                <a:path w="356235" h="396875">
                  <a:moveTo>
                    <a:pt x="244652" y="267761"/>
                  </a:moveTo>
                  <a:lnTo>
                    <a:pt x="244652" y="239730"/>
                  </a:lnTo>
                </a:path>
                <a:path w="356235" h="396875">
                  <a:moveTo>
                    <a:pt x="333152" y="295718"/>
                  </a:moveTo>
                  <a:lnTo>
                    <a:pt x="333875" y="317602"/>
                  </a:lnTo>
                  <a:lnTo>
                    <a:pt x="331046" y="330338"/>
                  </a:lnTo>
                  <a:lnTo>
                    <a:pt x="321901" y="338820"/>
                  </a:lnTo>
                  <a:lnTo>
                    <a:pt x="303676" y="347947"/>
                  </a:lnTo>
                </a:path>
                <a:path w="356235" h="396875">
                  <a:moveTo>
                    <a:pt x="10753" y="59558"/>
                  </a:moveTo>
                  <a:lnTo>
                    <a:pt x="19016" y="39282"/>
                  </a:lnTo>
                  <a:lnTo>
                    <a:pt x="26791" y="28815"/>
                  </a:lnTo>
                  <a:lnTo>
                    <a:pt x="38596" y="24819"/>
                  </a:lnTo>
                  <a:lnTo>
                    <a:pt x="58951" y="23957"/>
                  </a:lnTo>
                </a:path>
                <a:path w="356235" h="396875">
                  <a:moveTo>
                    <a:pt x="0" y="17287"/>
                  </a:moveTo>
                  <a:lnTo>
                    <a:pt x="4557" y="12327"/>
                  </a:lnTo>
                  <a:lnTo>
                    <a:pt x="10114" y="7536"/>
                  </a:lnTo>
                  <a:lnTo>
                    <a:pt x="16700" y="3298"/>
                  </a:lnTo>
                  <a:lnTo>
                    <a:pt x="24344" y="0"/>
                  </a:lnTo>
                </a:path>
                <a:path w="356235" h="396875">
                  <a:moveTo>
                    <a:pt x="356010" y="325623"/>
                  </a:moveTo>
                  <a:lnTo>
                    <a:pt x="354317" y="332152"/>
                  </a:lnTo>
                  <a:lnTo>
                    <a:pt x="351662" y="339002"/>
                  </a:lnTo>
                  <a:lnTo>
                    <a:pt x="347840" y="345849"/>
                  </a:lnTo>
                  <a:lnTo>
                    <a:pt x="342649" y="352366"/>
                  </a:lnTo>
                </a:path>
                <a:path w="356235" h="396875">
                  <a:moveTo>
                    <a:pt x="134194" y="308273"/>
                  </a:moveTo>
                  <a:lnTo>
                    <a:pt x="117086" y="294665"/>
                  </a:lnTo>
                  <a:lnTo>
                    <a:pt x="109232" y="284262"/>
                  </a:lnTo>
                  <a:lnTo>
                    <a:pt x="108697" y="271784"/>
                  </a:lnTo>
                  <a:lnTo>
                    <a:pt x="113546" y="251950"/>
                  </a:lnTo>
                </a:path>
                <a:path w="356235" h="396875">
                  <a:moveTo>
                    <a:pt x="96656" y="306399"/>
                  </a:moveTo>
                  <a:lnTo>
                    <a:pt x="92795" y="300883"/>
                  </a:lnTo>
                  <a:lnTo>
                    <a:pt x="89306" y="294422"/>
                  </a:lnTo>
                  <a:lnTo>
                    <a:pt x="86570" y="287071"/>
                  </a:lnTo>
                  <a:lnTo>
                    <a:pt x="84971" y="278881"/>
                  </a:lnTo>
                </a:path>
              </a:pathLst>
            </a:custGeom>
            <a:ln w="10470">
              <a:solidFill>
                <a:srgbClr val="FFFFFF"/>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62" name="CuadroTexto 61">
            <a:extLst>
              <a:ext uri="{FF2B5EF4-FFF2-40B4-BE49-F238E27FC236}">
                <a16:creationId xmlns:a16="http://schemas.microsoft.com/office/drawing/2014/main" id="{FA0D2E8F-74AE-AAF1-8184-4112B314B9B0}"/>
              </a:ext>
            </a:extLst>
          </p:cNvPr>
          <p:cNvSpPr txBox="1"/>
          <p:nvPr/>
        </p:nvSpPr>
        <p:spPr>
          <a:xfrm>
            <a:off x="1747668" y="6044114"/>
            <a:ext cx="8353262" cy="400110"/>
          </a:xfrm>
          <a:prstGeom prst="rect">
            <a:avLst/>
          </a:prstGeom>
          <a:noFill/>
        </p:spPr>
        <p:txBody>
          <a:bodyPr wrap="square" rtlCol="0">
            <a:spAutoFit/>
          </a:bodyPr>
          <a:lstStyle/>
          <a:p>
            <a:r>
              <a:rPr lang="es-ES" sz="500" baseline="30000">
                <a:solidFill>
                  <a:srgbClr val="646464"/>
                </a:solidFill>
              </a:rPr>
              <a:t>$</a:t>
            </a:r>
            <a:r>
              <a:rPr lang="es-ES" sz="500">
                <a:solidFill>
                  <a:srgbClr val="646464"/>
                </a:solidFill>
              </a:rPr>
              <a:t>Valores P ajustados &lt; 0,001.</a:t>
            </a:r>
            <a:r>
              <a:rPr lang="es-ES" sz="500" baseline="30000">
                <a:solidFill>
                  <a:srgbClr val="646464"/>
                </a:solidFill>
              </a:rPr>
              <a:t>2</a:t>
            </a:r>
          </a:p>
          <a:p>
            <a:r>
              <a:rPr lang="es-ES" sz="500" b="1">
                <a:solidFill>
                  <a:srgbClr val="646464"/>
                </a:solidFill>
              </a:rPr>
              <a:t>DA</a:t>
            </a:r>
            <a:r>
              <a:rPr lang="es-ES" sz="500">
                <a:solidFill>
                  <a:srgbClr val="646464"/>
                </a:solidFill>
              </a:rPr>
              <a:t>: dermatitis atópica; </a:t>
            </a:r>
            <a:r>
              <a:rPr lang="es-ES" sz="500" b="1">
                <a:solidFill>
                  <a:srgbClr val="646464"/>
                </a:solidFill>
              </a:rPr>
              <a:t>DLQI</a:t>
            </a:r>
            <a:r>
              <a:rPr lang="es-ES" sz="500">
                <a:solidFill>
                  <a:srgbClr val="646464"/>
                </a:solidFill>
              </a:rPr>
              <a:t>: Índice de Calidad de Vida en Dermatología; </a:t>
            </a:r>
            <a:r>
              <a:rPr lang="es-ES" sz="500" b="1">
                <a:solidFill>
                  <a:srgbClr val="646464"/>
                </a:solidFill>
              </a:rPr>
              <a:t>EQ-5D</a:t>
            </a:r>
            <a:r>
              <a:rPr lang="es-ES" sz="500">
                <a:solidFill>
                  <a:srgbClr val="646464"/>
                </a:solidFill>
              </a:rPr>
              <a:t>: cuestionario de calidad de vida; </a:t>
            </a:r>
            <a:r>
              <a:rPr lang="es-ES" sz="500" b="1">
                <a:solidFill>
                  <a:srgbClr val="646464"/>
                </a:solidFill>
              </a:rPr>
              <a:t>IQR</a:t>
            </a:r>
            <a:r>
              <a:rPr lang="es-ES" sz="500">
                <a:solidFill>
                  <a:srgbClr val="646464"/>
                </a:solidFill>
              </a:rPr>
              <a:t>: Rango intercuartílico.</a:t>
            </a:r>
          </a:p>
          <a:p>
            <a:r>
              <a:rPr lang="es-ES" sz="500">
                <a:solidFill>
                  <a:srgbClr val="646464"/>
                </a:solidFill>
              </a:rPr>
              <a:t>1. Lio PA, </a:t>
            </a:r>
            <a:r>
              <a:rPr lang="es-ES" sz="500" i="1">
                <a:solidFill>
                  <a:srgbClr val="646464"/>
                </a:solidFill>
              </a:rPr>
              <a:t>et al</a:t>
            </a:r>
            <a:r>
              <a:rPr lang="es-ES" sz="500">
                <a:solidFill>
                  <a:srgbClr val="646464"/>
                </a:solidFill>
              </a:rPr>
              <a:t>. </a:t>
            </a:r>
            <a:r>
              <a:rPr lang="es-ES" sz="500" err="1">
                <a:solidFill>
                  <a:srgbClr val="646464"/>
                </a:solidFill>
              </a:rPr>
              <a:t>Impact</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Atopic</a:t>
            </a:r>
            <a:r>
              <a:rPr lang="es-ES" sz="500">
                <a:solidFill>
                  <a:srgbClr val="646464"/>
                </a:solidFill>
              </a:rPr>
              <a:t> Dermatitis </a:t>
            </a:r>
            <a:r>
              <a:rPr lang="es-ES" sz="500" err="1">
                <a:solidFill>
                  <a:srgbClr val="646464"/>
                </a:solidFill>
              </a:rPr>
              <a:t>Lesion</a:t>
            </a:r>
            <a:r>
              <a:rPr lang="es-ES" sz="500">
                <a:solidFill>
                  <a:srgbClr val="646464"/>
                </a:solidFill>
              </a:rPr>
              <a:t> </a:t>
            </a:r>
            <a:r>
              <a:rPr lang="es-ES" sz="500" err="1">
                <a:solidFill>
                  <a:srgbClr val="646464"/>
                </a:solidFill>
              </a:rPr>
              <a:t>Location</a:t>
            </a:r>
            <a:r>
              <a:rPr lang="es-ES" sz="500">
                <a:solidFill>
                  <a:srgbClr val="646464"/>
                </a:solidFill>
              </a:rPr>
              <a:t> </a:t>
            </a:r>
            <a:r>
              <a:rPr lang="es-ES" sz="500" err="1">
                <a:solidFill>
                  <a:srgbClr val="646464"/>
                </a:solidFill>
              </a:rPr>
              <a:t>on</a:t>
            </a:r>
            <a:r>
              <a:rPr lang="es-ES" sz="500">
                <a:solidFill>
                  <a:srgbClr val="646464"/>
                </a:solidFill>
              </a:rPr>
              <a:t> </a:t>
            </a:r>
            <a:r>
              <a:rPr lang="es-ES" sz="500" err="1">
                <a:solidFill>
                  <a:srgbClr val="646464"/>
                </a:solidFill>
              </a:rPr>
              <a:t>Quality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Life</a:t>
            </a:r>
            <a:r>
              <a:rPr lang="es-ES" sz="500">
                <a:solidFill>
                  <a:srgbClr val="646464"/>
                </a:solidFill>
              </a:rPr>
              <a:t> in </a:t>
            </a:r>
            <a:r>
              <a:rPr lang="es-ES" sz="500" err="1">
                <a:solidFill>
                  <a:srgbClr val="646464"/>
                </a:solidFill>
              </a:rPr>
              <a:t>Adult</a:t>
            </a:r>
            <a:r>
              <a:rPr lang="es-ES" sz="500">
                <a:solidFill>
                  <a:srgbClr val="646464"/>
                </a:solidFill>
              </a:rPr>
              <a:t> </a:t>
            </a:r>
            <a:r>
              <a:rPr lang="es-ES" sz="500" err="1">
                <a:solidFill>
                  <a:srgbClr val="646464"/>
                </a:solidFill>
              </a:rPr>
              <a:t>Patients</a:t>
            </a:r>
            <a:r>
              <a:rPr lang="es-ES" sz="500">
                <a:solidFill>
                  <a:srgbClr val="646464"/>
                </a:solidFill>
              </a:rPr>
              <a:t> in a Real-</a:t>
            </a:r>
            <a:r>
              <a:rPr lang="es-ES" sz="500" err="1">
                <a:solidFill>
                  <a:srgbClr val="646464"/>
                </a:solidFill>
              </a:rPr>
              <a:t>world</a:t>
            </a:r>
            <a:r>
              <a:rPr lang="es-ES" sz="500">
                <a:solidFill>
                  <a:srgbClr val="646464"/>
                </a:solidFill>
              </a:rPr>
              <a:t> </a:t>
            </a:r>
            <a:r>
              <a:rPr lang="es-ES" sz="500" err="1">
                <a:solidFill>
                  <a:srgbClr val="646464"/>
                </a:solidFill>
              </a:rPr>
              <a:t>Study</a:t>
            </a:r>
            <a:r>
              <a:rPr lang="es-ES" sz="500">
                <a:solidFill>
                  <a:srgbClr val="646464"/>
                </a:solidFill>
              </a:rPr>
              <a:t>. J </a:t>
            </a:r>
            <a:r>
              <a:rPr lang="es-ES" sz="500" err="1">
                <a:solidFill>
                  <a:srgbClr val="646464"/>
                </a:solidFill>
              </a:rPr>
              <a:t>Drugs</a:t>
            </a:r>
            <a:r>
              <a:rPr lang="es-ES" sz="500">
                <a:solidFill>
                  <a:srgbClr val="646464"/>
                </a:solidFill>
              </a:rPr>
              <a:t> </a:t>
            </a:r>
            <a:r>
              <a:rPr lang="es-ES" sz="500" err="1">
                <a:solidFill>
                  <a:srgbClr val="646464"/>
                </a:solidFill>
              </a:rPr>
              <a:t>Dermatol</a:t>
            </a:r>
            <a:r>
              <a:rPr lang="es-ES" sz="500">
                <a:solidFill>
                  <a:srgbClr val="646464"/>
                </a:solidFill>
              </a:rPr>
              <a:t>. 2020 Oct 1;19(10):943-948; 2. </a:t>
            </a:r>
            <a:r>
              <a:rPr lang="es-ES" sz="500" err="1">
                <a:solidFill>
                  <a:srgbClr val="646464"/>
                </a:solidFill>
              </a:rPr>
              <a:t>Rønnstad</a:t>
            </a:r>
            <a:r>
              <a:rPr lang="es-ES" sz="500">
                <a:solidFill>
                  <a:srgbClr val="646464"/>
                </a:solidFill>
              </a:rPr>
              <a:t> ATM, </a:t>
            </a:r>
            <a:r>
              <a:rPr lang="es-ES" sz="500" i="1">
                <a:solidFill>
                  <a:srgbClr val="646464"/>
                </a:solidFill>
              </a:rPr>
              <a:t>et al</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burden</a:t>
            </a:r>
            <a:r>
              <a:rPr lang="es-ES" sz="500">
                <a:solidFill>
                  <a:srgbClr val="646464"/>
                </a:solidFill>
              </a:rPr>
              <a:t> </a:t>
            </a:r>
            <a:r>
              <a:rPr lang="es-ES" sz="500" err="1">
                <a:solidFill>
                  <a:srgbClr val="646464"/>
                </a:solidFill>
              </a:rPr>
              <a:t>of</a:t>
            </a:r>
            <a:r>
              <a:rPr lang="es-ES" sz="500">
                <a:solidFill>
                  <a:srgbClr val="646464"/>
                </a:solidFill>
              </a:rPr>
              <a:t> head-and-</a:t>
            </a:r>
            <a:r>
              <a:rPr lang="es-ES" sz="500" err="1">
                <a:solidFill>
                  <a:srgbClr val="646464"/>
                </a:solidFill>
              </a:rPr>
              <a:t>neck</a:t>
            </a:r>
            <a:r>
              <a:rPr lang="es-ES" sz="500">
                <a:solidFill>
                  <a:srgbClr val="646464"/>
                </a:solidFill>
              </a:rPr>
              <a:t> dermatitis in </a:t>
            </a:r>
            <a:r>
              <a:rPr lang="es-ES" sz="500" err="1">
                <a:solidFill>
                  <a:srgbClr val="646464"/>
                </a:solidFill>
              </a:rPr>
              <a:t>adults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atopic</a:t>
            </a:r>
            <a:r>
              <a:rPr lang="es-ES" sz="500">
                <a:solidFill>
                  <a:srgbClr val="646464"/>
                </a:solidFill>
              </a:rPr>
              <a:t> dermatitis and </a:t>
            </a:r>
            <a:r>
              <a:rPr lang="es-ES" sz="500" err="1">
                <a:solidFill>
                  <a:srgbClr val="646464"/>
                </a:solidFill>
              </a:rPr>
              <a:t>its</a:t>
            </a:r>
            <a:r>
              <a:rPr lang="es-ES" sz="500">
                <a:solidFill>
                  <a:srgbClr val="646464"/>
                </a:solidFill>
              </a:rPr>
              <a:t> </a:t>
            </a:r>
            <a:r>
              <a:rPr lang="es-ES" sz="500" err="1">
                <a:solidFill>
                  <a:srgbClr val="646464"/>
                </a:solidFill>
              </a:rPr>
              <a:t>association</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asthma</a:t>
            </a:r>
            <a:r>
              <a:rPr lang="es-ES" sz="500">
                <a:solidFill>
                  <a:srgbClr val="646464"/>
                </a:solidFill>
              </a:rPr>
              <a:t>, </a:t>
            </a:r>
            <a:r>
              <a:rPr lang="es-ES" sz="500" err="1">
                <a:solidFill>
                  <a:srgbClr val="646464"/>
                </a:solidFill>
              </a:rPr>
              <a:t>rhinitis</a:t>
            </a:r>
            <a:r>
              <a:rPr lang="es-ES" sz="500">
                <a:solidFill>
                  <a:srgbClr val="646464"/>
                </a:solidFill>
              </a:rPr>
              <a:t>, and </a:t>
            </a:r>
            <a:r>
              <a:rPr lang="es-ES" sz="500" err="1">
                <a:solidFill>
                  <a:srgbClr val="646464"/>
                </a:solidFill>
              </a:rPr>
              <a:t>disease</a:t>
            </a:r>
            <a:r>
              <a:rPr lang="es-ES" sz="500">
                <a:solidFill>
                  <a:srgbClr val="646464"/>
                </a:solidFill>
              </a:rPr>
              <a:t> </a:t>
            </a:r>
            <a:r>
              <a:rPr lang="es-ES" sz="500" err="1">
                <a:solidFill>
                  <a:srgbClr val="646464"/>
                </a:solidFill>
              </a:rPr>
              <a:t>severity</a:t>
            </a:r>
            <a:r>
              <a:rPr lang="es-ES" sz="500">
                <a:solidFill>
                  <a:srgbClr val="646464"/>
                </a:solidFill>
              </a:rPr>
              <a:t>. J Am Acad </a:t>
            </a:r>
            <a:r>
              <a:rPr lang="es-ES" sz="500" err="1">
                <a:solidFill>
                  <a:srgbClr val="646464"/>
                </a:solidFill>
              </a:rPr>
              <a:t>Dermatol</a:t>
            </a:r>
            <a:r>
              <a:rPr lang="es-ES" sz="500">
                <a:solidFill>
                  <a:srgbClr val="646464"/>
                </a:solidFill>
              </a:rPr>
              <a:t>. 2023 Oct 28:S0190-9622(23)03046-3.</a:t>
            </a:r>
          </a:p>
        </p:txBody>
      </p:sp>
      <p:sp>
        <p:nvSpPr>
          <p:cNvPr id="2" name="object 32">
            <a:extLst>
              <a:ext uri="{FF2B5EF4-FFF2-40B4-BE49-F238E27FC236}">
                <a16:creationId xmlns:a16="http://schemas.microsoft.com/office/drawing/2014/main" id="{22CE2B8A-EEAE-043A-8A7B-4519B7196F3B}"/>
              </a:ext>
            </a:extLst>
          </p:cNvPr>
          <p:cNvSpPr txBox="1"/>
          <p:nvPr/>
        </p:nvSpPr>
        <p:spPr>
          <a:xfrm>
            <a:off x="6543017" y="2914401"/>
            <a:ext cx="79883" cy="175843"/>
          </a:xfrm>
          <a:prstGeom prst="rect">
            <a:avLst/>
          </a:prstGeom>
        </p:spPr>
        <p:txBody>
          <a:bodyPr vert="horz" wrap="square" lIns="0" tIns="10397" rIns="0" bIns="0" rtlCol="0">
            <a:spAutoFit/>
          </a:bodyPr>
          <a:lstStyle/>
          <a:p>
            <a:pPr marL="7701">
              <a:spcBef>
                <a:spcPts val="82"/>
              </a:spcBef>
            </a:pPr>
            <a:r>
              <a:rPr sz="879" spc="-30">
                <a:solidFill>
                  <a:srgbClr val="22346A"/>
                </a:solidFill>
                <a:latin typeface="Arial" panose="020B0604020202020204" pitchFamily="34" charset="0"/>
                <a:cs typeface="Arial" panose="020B0604020202020204" pitchFamily="34" charset="0"/>
              </a:rPr>
              <a:t>*</a:t>
            </a:r>
            <a:endParaRPr sz="879">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0680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A4E39-8004-CFCB-E658-77EA4F0963B1}"/>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3929CD5C-E980-3CFA-29DE-AE3409AF2C89}"/>
              </a:ext>
            </a:extLst>
          </p:cNvPr>
          <p:cNvSpPr>
            <a:spLocks noGrp="1"/>
          </p:cNvSpPr>
          <p:nvPr>
            <p:ph type="title"/>
          </p:nvPr>
        </p:nvSpPr>
        <p:spPr>
          <a:xfrm>
            <a:off x="308113" y="211015"/>
            <a:ext cx="9382539" cy="961802"/>
          </a:xfrm>
        </p:spPr>
        <p:txBody>
          <a:bodyPr/>
          <a:lstStyle/>
          <a:p>
            <a:r>
              <a:rPr lang="es-ES"/>
              <a:t>Las lesiones cutáneas en cara y cuello suelen ser </a:t>
            </a:r>
            <a:br>
              <a:rPr lang="es-ES"/>
            </a:br>
            <a:r>
              <a:rPr lang="es-ES"/>
              <a:t>difíciles de tratar debido a:</a:t>
            </a:r>
            <a:r>
              <a:rPr lang="es-ES" baseline="30000"/>
              <a:t>1-3</a:t>
            </a:r>
            <a:endParaRPr lang="es-ES"/>
          </a:p>
        </p:txBody>
      </p:sp>
      <p:graphicFrame>
        <p:nvGraphicFramePr>
          <p:cNvPr id="6" name="Tabla 5">
            <a:extLst>
              <a:ext uri="{FF2B5EF4-FFF2-40B4-BE49-F238E27FC236}">
                <a16:creationId xmlns:a16="http://schemas.microsoft.com/office/drawing/2014/main" id="{6DE2ECD7-E198-B3BA-59E7-93679DF2B819}"/>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4" name="object 7">
            <a:extLst>
              <a:ext uri="{FF2B5EF4-FFF2-40B4-BE49-F238E27FC236}">
                <a16:creationId xmlns:a16="http://schemas.microsoft.com/office/drawing/2014/main" id="{A74E667A-8B15-082B-F7EC-DF96B9183580}"/>
              </a:ext>
            </a:extLst>
          </p:cNvPr>
          <p:cNvSpPr txBox="1"/>
          <p:nvPr/>
        </p:nvSpPr>
        <p:spPr>
          <a:xfrm>
            <a:off x="5555114" y="2157942"/>
            <a:ext cx="5652817" cy="2542116"/>
          </a:xfrm>
          <a:prstGeom prst="rect">
            <a:avLst/>
          </a:prstGeom>
        </p:spPr>
        <p:txBody>
          <a:bodyPr vert="horz" wrap="square" lIns="0" tIns="6931" rIns="0" bIns="0" rtlCol="0">
            <a:spAutoFit/>
          </a:bodyPr>
          <a:lstStyle/>
          <a:p>
            <a:pPr marL="236429" marR="571820" indent="-190607">
              <a:lnSpc>
                <a:spcPct val="110000"/>
              </a:lnSpc>
              <a:spcBef>
                <a:spcPts val="55"/>
              </a:spcBef>
              <a:spcAft>
                <a:spcPts val="600"/>
              </a:spcAft>
              <a:buChar char="•"/>
              <a:tabLst>
                <a:tab pos="236429" algn="l"/>
              </a:tabLst>
            </a:pPr>
            <a:r>
              <a:rPr sz="1600" b="1">
                <a:solidFill>
                  <a:srgbClr val="7A45B8"/>
                </a:solidFill>
                <a:latin typeface="Arial" panose="020B0604020202020204" pitchFamily="34" charset="0"/>
                <a:cs typeface="Arial" panose="020B0604020202020204" pitchFamily="34" charset="0"/>
              </a:rPr>
              <a:t>La exposición constante de factores agravantes</a:t>
            </a:r>
            <a:r>
              <a:rPr sz="1400" b="1" baseline="31111">
                <a:solidFill>
                  <a:srgbClr val="7A45B8"/>
                </a:solidFill>
                <a:latin typeface="Arial" panose="020B0604020202020204" pitchFamily="34" charset="0"/>
                <a:cs typeface="Arial" panose="020B0604020202020204" pitchFamily="34" charset="0"/>
              </a:rPr>
              <a:t>1,2</a:t>
            </a:r>
            <a:endParaRPr sz="1400" baseline="31111">
              <a:latin typeface="Arial" panose="020B0604020202020204" pitchFamily="34" charset="0"/>
              <a:cs typeface="Arial" panose="020B0604020202020204" pitchFamily="34" charset="0"/>
            </a:endParaRPr>
          </a:p>
          <a:p>
            <a:pPr marL="236429" marR="787456" indent="-190607">
              <a:lnSpc>
                <a:spcPct val="110000"/>
              </a:lnSpc>
              <a:spcBef>
                <a:spcPts val="418"/>
              </a:spcBef>
              <a:spcAft>
                <a:spcPts val="600"/>
              </a:spcAft>
              <a:buChar char="•"/>
              <a:tabLst>
                <a:tab pos="236429" algn="l"/>
              </a:tabLst>
            </a:pPr>
            <a:r>
              <a:rPr sz="1600" b="1">
                <a:solidFill>
                  <a:srgbClr val="7A45B8"/>
                </a:solidFill>
                <a:latin typeface="Arial" panose="020B0604020202020204" pitchFamily="34" charset="0"/>
                <a:cs typeface="Arial" panose="020B0604020202020204" pitchFamily="34" charset="0"/>
              </a:rPr>
              <a:t>Limitaciones en el uso de algunos fármacos</a:t>
            </a:r>
            <a:r>
              <a:rPr sz="1400" b="1" baseline="31111">
                <a:solidFill>
                  <a:srgbClr val="7A45B8"/>
                </a:solidFill>
                <a:latin typeface="Arial" panose="020B0604020202020204" pitchFamily="34" charset="0"/>
                <a:cs typeface="Arial" panose="020B0604020202020204" pitchFamily="34" charset="0"/>
              </a:rPr>
              <a:t>1,2</a:t>
            </a:r>
            <a:endParaRPr sz="1400" baseline="31111">
              <a:latin typeface="Arial" panose="020B0604020202020204" pitchFamily="34" charset="0"/>
              <a:cs typeface="Arial" panose="020B0604020202020204" pitchFamily="34" charset="0"/>
            </a:endParaRPr>
          </a:p>
          <a:p>
            <a:pPr marL="46208" marR="377363">
              <a:lnSpc>
                <a:spcPct val="110000"/>
              </a:lnSpc>
              <a:spcBef>
                <a:spcPts val="1725"/>
              </a:spcBef>
            </a:pPr>
            <a:r>
              <a:rPr sz="1400">
                <a:solidFill>
                  <a:srgbClr val="22346A"/>
                </a:solidFill>
                <a:latin typeface="Arial" panose="020B0604020202020204" pitchFamily="34" charset="0"/>
                <a:cs typeface="Arial" panose="020B0604020202020204" pitchFamily="34" charset="0"/>
              </a:rPr>
              <a:t>La </a:t>
            </a:r>
            <a:r>
              <a:rPr sz="1400" b="1">
                <a:solidFill>
                  <a:srgbClr val="22346A"/>
                </a:solidFill>
                <a:latin typeface="Arial" panose="020B0604020202020204" pitchFamily="34" charset="0"/>
                <a:cs typeface="Arial" panose="020B0604020202020204" pitchFamily="34" charset="0"/>
              </a:rPr>
              <a:t>alteración</a:t>
            </a:r>
            <a:r>
              <a:rPr sz="1400">
                <a:solidFill>
                  <a:srgbClr val="22346A"/>
                </a:solidFill>
                <a:latin typeface="Arial" panose="020B0604020202020204" pitchFamily="34" charset="0"/>
                <a:cs typeface="Arial" panose="020B0604020202020204" pitchFamily="34" charset="0"/>
              </a:rPr>
              <a:t> de la barrera de la </a:t>
            </a:r>
            <a:r>
              <a:rPr sz="1400" b="1">
                <a:solidFill>
                  <a:srgbClr val="22346A"/>
                </a:solidFill>
                <a:latin typeface="Arial" panose="020B0604020202020204" pitchFamily="34" charset="0"/>
                <a:cs typeface="Arial" panose="020B0604020202020204" pitchFamily="34" charset="0"/>
              </a:rPr>
              <a:t>piel</a:t>
            </a:r>
            <a:r>
              <a:rPr sz="1400">
                <a:solidFill>
                  <a:srgbClr val="22346A"/>
                </a:solidFill>
                <a:latin typeface="Arial" panose="020B0604020202020204" pitchFamily="34" charset="0"/>
                <a:cs typeface="Arial" panose="020B0604020202020204" pitchFamily="34" charset="0"/>
              </a:rPr>
              <a:t> y la </a:t>
            </a:r>
            <a:r>
              <a:rPr sz="1400" b="1" err="1">
                <a:solidFill>
                  <a:srgbClr val="22346A"/>
                </a:solidFill>
                <a:latin typeface="Arial" panose="020B0604020202020204" pitchFamily="34" charset="0"/>
                <a:cs typeface="Arial" panose="020B0604020202020204" pitchFamily="34" charset="0"/>
              </a:rPr>
              <a:t>desregulación</a:t>
            </a:r>
            <a:br>
              <a:rPr lang="es-ES" sz="1400" b="1">
                <a:solidFill>
                  <a:srgbClr val="22346A"/>
                </a:solidFill>
                <a:latin typeface="Arial" panose="020B0604020202020204" pitchFamily="34" charset="0"/>
                <a:cs typeface="Arial" panose="020B0604020202020204" pitchFamily="34" charset="0"/>
              </a:rPr>
            </a:br>
            <a:r>
              <a:rPr sz="1400" b="1" err="1">
                <a:solidFill>
                  <a:srgbClr val="22346A"/>
                </a:solidFill>
                <a:latin typeface="Arial" panose="020B0604020202020204" pitchFamily="34" charset="0"/>
                <a:cs typeface="Arial" panose="020B0604020202020204" pitchFamily="34" charset="0"/>
              </a:rPr>
              <a:t>inmunitaria</a:t>
            </a:r>
            <a:r>
              <a:rPr sz="1400">
                <a:solidFill>
                  <a:srgbClr val="22346A"/>
                </a:solidFill>
                <a:latin typeface="Arial" panose="020B0604020202020204" pitchFamily="34" charset="0"/>
                <a:cs typeface="Arial" panose="020B0604020202020204" pitchFamily="34" charset="0"/>
              </a:rPr>
              <a:t> conllevan una </a:t>
            </a:r>
            <a:r>
              <a:rPr sz="1400" b="1" err="1">
                <a:solidFill>
                  <a:srgbClr val="22346A"/>
                </a:solidFill>
                <a:latin typeface="Arial" panose="020B0604020202020204" pitchFamily="34" charset="0"/>
                <a:cs typeface="Arial" panose="020B0604020202020204" pitchFamily="34" charset="0"/>
              </a:rPr>
              <a:t>predisposición</a:t>
            </a:r>
            <a:r>
              <a:rPr sz="1400" b="1">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significativa</a:t>
            </a:r>
            <a:br>
              <a:rPr lang="es-ES" sz="1400">
                <a:solidFill>
                  <a:srgbClr val="22346A"/>
                </a:solidFill>
                <a:latin typeface="Arial" panose="020B0604020202020204" pitchFamily="34" charset="0"/>
                <a:cs typeface="Arial" panose="020B0604020202020204" pitchFamily="34" charset="0"/>
              </a:rPr>
            </a:br>
            <a:r>
              <a:rPr sz="1400">
                <a:solidFill>
                  <a:srgbClr val="22346A"/>
                </a:solidFill>
                <a:latin typeface="Arial" panose="020B0604020202020204" pitchFamily="34" charset="0"/>
                <a:cs typeface="Arial" panose="020B0604020202020204" pitchFamily="34" charset="0"/>
              </a:rPr>
              <a:t>a las </a:t>
            </a:r>
            <a:r>
              <a:rPr sz="1400" b="1">
                <a:solidFill>
                  <a:srgbClr val="22346A"/>
                </a:solidFill>
                <a:latin typeface="Arial" panose="020B0604020202020204" pitchFamily="34" charset="0"/>
                <a:cs typeface="Arial" panose="020B0604020202020204" pitchFamily="34" charset="0"/>
              </a:rPr>
              <a:t>infecciones cutáneas </a:t>
            </a:r>
            <a:r>
              <a:rPr sz="1400">
                <a:solidFill>
                  <a:srgbClr val="22346A"/>
                </a:solidFill>
                <a:latin typeface="Arial" panose="020B0604020202020204" pitchFamily="34" charset="0"/>
                <a:cs typeface="Arial" panose="020B0604020202020204" pitchFamily="34" charset="0"/>
              </a:rPr>
              <a:t>en pacientes con DA.</a:t>
            </a:r>
            <a:r>
              <a:rPr sz="1200" baseline="31111">
                <a:solidFill>
                  <a:srgbClr val="22346A"/>
                </a:solidFill>
                <a:latin typeface="Arial" panose="020B0604020202020204" pitchFamily="34" charset="0"/>
                <a:cs typeface="Arial" panose="020B0604020202020204" pitchFamily="34" charset="0"/>
              </a:rPr>
              <a:t>3</a:t>
            </a:r>
            <a:endParaRPr sz="1200" baseline="31111">
              <a:latin typeface="Arial" panose="020B0604020202020204" pitchFamily="34" charset="0"/>
              <a:cs typeface="Arial" panose="020B0604020202020204" pitchFamily="34" charset="0"/>
            </a:endParaRPr>
          </a:p>
          <a:p>
            <a:pPr marL="46208" marR="26184">
              <a:lnSpc>
                <a:spcPct val="110000"/>
              </a:lnSpc>
              <a:spcBef>
                <a:spcPts val="1340"/>
              </a:spcBef>
            </a:pPr>
            <a:r>
              <a:rPr sz="1400">
                <a:solidFill>
                  <a:srgbClr val="22346A"/>
                </a:solidFill>
                <a:latin typeface="Arial" panose="020B0604020202020204" pitchFamily="34" charset="0"/>
                <a:cs typeface="Arial" panose="020B0604020202020204" pitchFamily="34" charset="0"/>
              </a:rPr>
              <a:t>El impétigo, la erisipela y la celulitis son las </a:t>
            </a:r>
            <a:r>
              <a:rPr sz="1400" b="1">
                <a:solidFill>
                  <a:srgbClr val="22346A"/>
                </a:solidFill>
                <a:latin typeface="Arial" panose="020B0604020202020204" pitchFamily="34" charset="0"/>
                <a:cs typeface="Arial" panose="020B0604020202020204" pitchFamily="34" charset="0"/>
              </a:rPr>
              <a:t>complicaciones bacterianas más comunes de la DA</a:t>
            </a:r>
            <a:r>
              <a:rPr sz="1400">
                <a:solidFill>
                  <a:srgbClr val="22346A"/>
                </a:solidFill>
                <a:latin typeface="Arial" panose="020B0604020202020204" pitchFamily="34" charset="0"/>
                <a:cs typeface="Arial" panose="020B0604020202020204" pitchFamily="34" charset="0"/>
              </a:rPr>
              <a:t>, especialmente </a:t>
            </a:r>
            <a:r>
              <a:rPr sz="1400" err="1">
                <a:solidFill>
                  <a:srgbClr val="22346A"/>
                </a:solidFill>
                <a:latin typeface="Arial" panose="020B0604020202020204" pitchFamily="34" charset="0"/>
                <a:cs typeface="Arial" panose="020B0604020202020204" pitchFamily="34" charset="0"/>
              </a:rPr>
              <a:t>en</a:t>
            </a:r>
            <a:r>
              <a:rPr sz="1400">
                <a:solidFill>
                  <a:srgbClr val="22346A"/>
                </a:solidFill>
                <a:latin typeface="Arial" panose="020B0604020202020204" pitchFamily="34" charset="0"/>
                <a:cs typeface="Arial" panose="020B0604020202020204" pitchFamily="34" charset="0"/>
              </a:rPr>
              <a:t> </a:t>
            </a:r>
            <a:br>
              <a:rPr lang="es-ES" sz="1400">
                <a:solidFill>
                  <a:srgbClr val="22346A"/>
                </a:solidFill>
                <a:latin typeface="Arial" panose="020B0604020202020204" pitchFamily="34" charset="0"/>
                <a:cs typeface="Arial" panose="020B0604020202020204" pitchFamily="34" charset="0"/>
              </a:rPr>
            </a:br>
            <a:r>
              <a:rPr sz="1400">
                <a:solidFill>
                  <a:srgbClr val="22346A"/>
                </a:solidFill>
                <a:latin typeface="Arial" panose="020B0604020202020204" pitchFamily="34" charset="0"/>
                <a:cs typeface="Arial" panose="020B0604020202020204" pitchFamily="34" charset="0"/>
              </a:rPr>
              <a:t>la </a:t>
            </a:r>
            <a:r>
              <a:rPr sz="1400" b="1">
                <a:solidFill>
                  <a:srgbClr val="22346A"/>
                </a:solidFill>
                <a:latin typeface="Arial" panose="020B0604020202020204" pitchFamily="34" charset="0"/>
                <a:cs typeface="Arial" panose="020B0604020202020204" pitchFamily="34" charset="0"/>
              </a:rPr>
              <a:t>zona de la cabeza y el cuello</a:t>
            </a:r>
            <a:r>
              <a:rPr sz="1400">
                <a:solidFill>
                  <a:srgbClr val="22346A"/>
                </a:solidFill>
                <a:latin typeface="Arial" panose="020B0604020202020204" pitchFamily="34" charset="0"/>
                <a:cs typeface="Arial" panose="020B0604020202020204" pitchFamily="34" charset="0"/>
              </a:rPr>
              <a:t>.</a:t>
            </a:r>
            <a:r>
              <a:rPr sz="1200" baseline="31111">
                <a:solidFill>
                  <a:srgbClr val="22346A"/>
                </a:solidFill>
                <a:latin typeface="Arial" panose="020B0604020202020204" pitchFamily="34" charset="0"/>
                <a:cs typeface="Arial" panose="020B0604020202020204" pitchFamily="34" charset="0"/>
              </a:rPr>
              <a:t>3</a:t>
            </a:r>
            <a:endParaRPr sz="1200" baseline="31111">
              <a:latin typeface="Arial" panose="020B0604020202020204" pitchFamily="34" charset="0"/>
              <a:cs typeface="Arial" panose="020B0604020202020204" pitchFamily="34" charset="0"/>
            </a:endParaRPr>
          </a:p>
        </p:txBody>
      </p:sp>
      <p:sp>
        <p:nvSpPr>
          <p:cNvPr id="5" name="object 9">
            <a:extLst>
              <a:ext uri="{FF2B5EF4-FFF2-40B4-BE49-F238E27FC236}">
                <a16:creationId xmlns:a16="http://schemas.microsoft.com/office/drawing/2014/main" id="{39959471-2085-9CE7-2541-349CD36D5809}"/>
              </a:ext>
            </a:extLst>
          </p:cNvPr>
          <p:cNvSpPr txBox="1"/>
          <p:nvPr/>
        </p:nvSpPr>
        <p:spPr>
          <a:xfrm>
            <a:off x="1350147" y="4914215"/>
            <a:ext cx="3413597" cy="295415"/>
          </a:xfrm>
          <a:prstGeom prst="rect">
            <a:avLst/>
          </a:prstGeom>
        </p:spPr>
        <p:txBody>
          <a:bodyPr vert="horz" wrap="square" lIns="0" tIns="7316" rIns="0" bIns="0" rtlCol="0">
            <a:spAutoFit/>
          </a:bodyPr>
          <a:lstStyle/>
          <a:p>
            <a:pPr marL="7701" marR="3081">
              <a:lnSpc>
                <a:spcPct val="157000"/>
              </a:lnSpc>
              <a:spcBef>
                <a:spcPts val="58"/>
              </a:spcBef>
            </a:pPr>
            <a:r>
              <a:rPr sz="637">
                <a:solidFill>
                  <a:srgbClr val="646464"/>
                </a:solidFill>
                <a:latin typeface="Arial" panose="020B0604020202020204" pitchFamily="34" charset="0"/>
                <a:cs typeface="Arial" panose="020B0604020202020204" pitchFamily="34" charset="0"/>
              </a:rPr>
              <a:t>Paciente</a:t>
            </a:r>
            <a:r>
              <a:rPr sz="637" spc="18">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con</a:t>
            </a:r>
            <a:r>
              <a:rPr sz="637" spc="18">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dermatitis</a:t>
            </a:r>
            <a:r>
              <a:rPr sz="637" spc="21">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en</a:t>
            </a:r>
            <a:r>
              <a:rPr sz="637" spc="18">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cabeza</a:t>
            </a:r>
            <a:r>
              <a:rPr sz="637" spc="6">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y</a:t>
            </a:r>
            <a:r>
              <a:rPr sz="637" spc="3">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cuello</a:t>
            </a:r>
            <a:r>
              <a:rPr sz="637" spc="18">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complicada</a:t>
            </a:r>
            <a:r>
              <a:rPr sz="637" spc="18">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por</a:t>
            </a:r>
            <a:r>
              <a:rPr sz="637" spc="-3">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eccema</a:t>
            </a:r>
            <a:r>
              <a:rPr sz="637" spc="18">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herpético</a:t>
            </a:r>
            <a:r>
              <a:rPr sz="637" spc="21">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e</a:t>
            </a:r>
            <a:r>
              <a:rPr sz="637" spc="18">
                <a:solidFill>
                  <a:srgbClr val="646464"/>
                </a:solidFill>
                <a:latin typeface="Arial" panose="020B0604020202020204" pitchFamily="34" charset="0"/>
                <a:cs typeface="Arial" panose="020B0604020202020204" pitchFamily="34" charset="0"/>
              </a:rPr>
              <a:t> </a:t>
            </a:r>
            <a:r>
              <a:rPr sz="637" spc="-6" err="1">
                <a:solidFill>
                  <a:srgbClr val="646464"/>
                </a:solidFill>
                <a:latin typeface="Arial" panose="020B0604020202020204" pitchFamily="34" charset="0"/>
                <a:cs typeface="Arial" panose="020B0604020202020204" pitchFamily="34" charset="0"/>
              </a:rPr>
              <a:t>impétigo</a:t>
            </a:r>
            <a:r>
              <a:rPr sz="637" spc="-6">
                <a:solidFill>
                  <a:srgbClr val="646464"/>
                </a:solidFill>
                <a:latin typeface="Arial" panose="020B0604020202020204" pitchFamily="34" charset="0"/>
                <a:cs typeface="Arial" panose="020B0604020202020204" pitchFamily="34" charset="0"/>
              </a:rPr>
              <a:t>.</a:t>
            </a:r>
            <a:br>
              <a:rPr lang="es-ES" sz="637" spc="-6">
                <a:solidFill>
                  <a:srgbClr val="646464"/>
                </a:solidFill>
                <a:latin typeface="Arial" panose="020B0604020202020204" pitchFamily="34" charset="0"/>
                <a:cs typeface="Arial" panose="020B0604020202020204" pitchFamily="34" charset="0"/>
              </a:rPr>
            </a:br>
            <a:r>
              <a:rPr sz="637">
                <a:solidFill>
                  <a:srgbClr val="646464"/>
                </a:solidFill>
                <a:latin typeface="Arial" panose="020B0604020202020204" pitchFamily="34" charset="0"/>
                <a:cs typeface="Arial" panose="020B0604020202020204" pitchFamily="34" charset="0"/>
              </a:rPr>
              <a:t>Imagen</a:t>
            </a:r>
            <a:r>
              <a:rPr sz="637" spc="15">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extraída</a:t>
            </a:r>
            <a:r>
              <a:rPr sz="637" spc="18">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de</a:t>
            </a:r>
            <a:r>
              <a:rPr sz="637" spc="15">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Blicharz</a:t>
            </a:r>
            <a:r>
              <a:rPr sz="637" spc="18">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L,</a:t>
            </a:r>
            <a:r>
              <a:rPr sz="637" spc="-3">
                <a:solidFill>
                  <a:srgbClr val="646464"/>
                </a:solidFill>
                <a:latin typeface="Arial" panose="020B0604020202020204" pitchFamily="34" charset="0"/>
                <a:cs typeface="Arial" panose="020B0604020202020204" pitchFamily="34" charset="0"/>
              </a:rPr>
              <a:t> </a:t>
            </a:r>
            <a:r>
              <a:rPr sz="637" i="1">
                <a:solidFill>
                  <a:srgbClr val="646464"/>
                </a:solidFill>
                <a:latin typeface="Arial" panose="020B0604020202020204" pitchFamily="34" charset="0"/>
                <a:cs typeface="Arial" panose="020B0604020202020204" pitchFamily="34" charset="0"/>
              </a:rPr>
              <a:t>et</a:t>
            </a:r>
            <a:r>
              <a:rPr sz="637" i="1" spc="15">
                <a:solidFill>
                  <a:srgbClr val="646464"/>
                </a:solidFill>
                <a:latin typeface="Arial" panose="020B0604020202020204" pitchFamily="34" charset="0"/>
                <a:cs typeface="Arial" panose="020B0604020202020204" pitchFamily="34" charset="0"/>
              </a:rPr>
              <a:t> </a:t>
            </a:r>
            <a:r>
              <a:rPr sz="637" i="1">
                <a:solidFill>
                  <a:srgbClr val="646464"/>
                </a:solidFill>
                <a:latin typeface="Arial" panose="020B0604020202020204" pitchFamily="34" charset="0"/>
                <a:cs typeface="Arial" panose="020B0604020202020204" pitchFamily="34" charset="0"/>
              </a:rPr>
              <a:t>al.</a:t>
            </a:r>
            <a:r>
              <a:rPr sz="637" i="1" spc="-3">
                <a:solidFill>
                  <a:srgbClr val="646464"/>
                </a:solidFill>
                <a:latin typeface="Arial" panose="020B0604020202020204" pitchFamily="34" charset="0"/>
                <a:cs typeface="Arial" panose="020B0604020202020204" pitchFamily="34" charset="0"/>
              </a:rPr>
              <a:t> </a:t>
            </a:r>
            <a:r>
              <a:rPr sz="637" spc="-12">
                <a:solidFill>
                  <a:srgbClr val="646464"/>
                </a:solidFill>
                <a:latin typeface="Arial" panose="020B0604020202020204" pitchFamily="34" charset="0"/>
                <a:cs typeface="Arial" panose="020B0604020202020204" pitchFamily="34" charset="0"/>
              </a:rPr>
              <a:t>2025</a:t>
            </a:r>
            <a:endParaRPr sz="637">
              <a:solidFill>
                <a:srgbClr val="646464"/>
              </a:solidFill>
              <a:latin typeface="Arial" panose="020B0604020202020204" pitchFamily="34" charset="0"/>
              <a:cs typeface="Arial" panose="020B0604020202020204" pitchFamily="34" charset="0"/>
            </a:endParaRPr>
          </a:p>
        </p:txBody>
      </p:sp>
      <p:pic>
        <p:nvPicPr>
          <p:cNvPr id="7" name="object 25">
            <a:extLst>
              <a:ext uri="{FF2B5EF4-FFF2-40B4-BE49-F238E27FC236}">
                <a16:creationId xmlns:a16="http://schemas.microsoft.com/office/drawing/2014/main" id="{9504E575-2F35-8BBD-4429-D950BF28D807}"/>
              </a:ext>
            </a:extLst>
          </p:cNvPr>
          <p:cNvPicPr/>
          <p:nvPr/>
        </p:nvPicPr>
        <p:blipFill>
          <a:blip r:embed="rId3" cstate="print"/>
          <a:stretch>
            <a:fillRect/>
          </a:stretch>
        </p:blipFill>
        <p:spPr>
          <a:xfrm>
            <a:off x="1345149" y="2010193"/>
            <a:ext cx="3657343" cy="2817399"/>
          </a:xfrm>
          <a:prstGeom prst="rect">
            <a:avLst/>
          </a:prstGeom>
        </p:spPr>
      </p:pic>
      <p:sp>
        <p:nvSpPr>
          <p:cNvPr id="9" name="CuadroTexto 8">
            <a:extLst>
              <a:ext uri="{FF2B5EF4-FFF2-40B4-BE49-F238E27FC236}">
                <a16:creationId xmlns:a16="http://schemas.microsoft.com/office/drawing/2014/main" id="{7681FB94-0466-A08A-970A-63BD18B51709}"/>
              </a:ext>
            </a:extLst>
          </p:cNvPr>
          <p:cNvSpPr txBox="1"/>
          <p:nvPr/>
        </p:nvSpPr>
        <p:spPr>
          <a:xfrm>
            <a:off x="1737035" y="6088153"/>
            <a:ext cx="8183142" cy="323165"/>
          </a:xfrm>
          <a:prstGeom prst="rect">
            <a:avLst/>
          </a:prstGeom>
          <a:noFill/>
        </p:spPr>
        <p:txBody>
          <a:bodyPr wrap="square" rtlCol="0">
            <a:spAutoFit/>
          </a:bodyPr>
          <a:lstStyle/>
          <a:p>
            <a:pPr marL="12700">
              <a:lnSpc>
                <a:spcPct val="100000"/>
              </a:lnSpc>
              <a:spcBef>
                <a:spcPts val="434"/>
              </a:spcBef>
              <a:buClr>
                <a:srgbClr val="7A45B8"/>
              </a:buClr>
              <a:tabLst>
                <a:tab pos="242570" algn="l"/>
              </a:tabLst>
            </a:pPr>
            <a:r>
              <a:rPr lang="es-ES" sz="500" b="1">
                <a:solidFill>
                  <a:srgbClr val="646464"/>
                </a:solidFill>
              </a:rPr>
              <a:t>DA: </a:t>
            </a:r>
            <a:r>
              <a:rPr lang="es-ES" sz="500">
                <a:solidFill>
                  <a:srgbClr val="646464"/>
                </a:solidFill>
              </a:rPr>
              <a:t>dermatitis atópica.</a:t>
            </a:r>
            <a:br>
              <a:rPr lang="es-ES" sz="500">
                <a:solidFill>
                  <a:srgbClr val="646464"/>
                </a:solidFill>
                <a:latin typeface="Arial" panose="020B0604020202020204" pitchFamily="34" charset="0"/>
                <a:cs typeface="Arial" panose="020B0604020202020204" pitchFamily="34" charset="0"/>
              </a:rPr>
            </a:br>
            <a:r>
              <a:rPr lang="es-ES" sz="500">
                <a:solidFill>
                  <a:srgbClr val="646464"/>
                </a:solidFill>
                <a:latin typeface="Arial" panose="020B0604020202020204" pitchFamily="34" charset="0"/>
                <a:cs typeface="Arial" panose="020B0604020202020204" pitchFamily="34" charset="0"/>
              </a:rPr>
              <a:t>1. </a:t>
            </a:r>
            <a:r>
              <a:rPr lang="es-ES" sz="500" err="1">
                <a:solidFill>
                  <a:srgbClr val="646464"/>
                </a:solidFill>
                <a:latin typeface="Arial" panose="020B0604020202020204" pitchFamily="34" charset="0"/>
                <a:cs typeface="Arial" panose="020B0604020202020204" pitchFamily="34" charset="0"/>
              </a:rPr>
              <a:t>Gori</a:t>
            </a:r>
            <a:r>
              <a:rPr lang="es-ES" sz="500">
                <a:solidFill>
                  <a:srgbClr val="646464"/>
                </a:solidFill>
                <a:latin typeface="Arial" panose="020B0604020202020204" pitchFamily="34" charset="0"/>
                <a:cs typeface="Arial" panose="020B0604020202020204" pitchFamily="34" charset="0"/>
              </a:rPr>
              <a:t> N, </a:t>
            </a:r>
            <a:r>
              <a:rPr lang="es-ES" sz="500" i="1">
                <a:solidFill>
                  <a:srgbClr val="646464"/>
                </a:solidFill>
                <a:latin typeface="Arial" panose="020B0604020202020204" pitchFamily="34" charset="0"/>
                <a:cs typeface="Arial" panose="020B0604020202020204" pitchFamily="34" charset="0"/>
              </a:rPr>
              <a:t>et al</a:t>
            </a:r>
            <a:r>
              <a:rPr lang="es-ES" sz="500">
                <a:solidFill>
                  <a:srgbClr val="646464"/>
                </a:solidFill>
                <a:latin typeface="Arial" panose="020B0604020202020204" pitchFamily="34" charset="0"/>
                <a:cs typeface="Arial" panose="020B0604020202020204" pitchFamily="34" charset="0"/>
              </a:rPr>
              <a:t>. Head and </a:t>
            </a:r>
            <a:r>
              <a:rPr lang="es-ES" sz="500" err="1">
                <a:solidFill>
                  <a:srgbClr val="646464"/>
                </a:solidFill>
                <a:latin typeface="Arial" panose="020B0604020202020204" pitchFamily="34" charset="0"/>
                <a:cs typeface="Arial" panose="020B0604020202020204" pitchFamily="34" charset="0"/>
              </a:rPr>
              <a:t>neck</a:t>
            </a:r>
            <a:r>
              <a:rPr lang="es-ES" sz="500">
                <a:solidFill>
                  <a:srgbClr val="646464"/>
                </a:solidFill>
                <a:latin typeface="Arial" panose="020B0604020202020204" pitchFamily="34" charset="0"/>
                <a:cs typeface="Arial" panose="020B0604020202020204" pitchFamily="34" charset="0"/>
              </a:rPr>
              <a:t> </a:t>
            </a:r>
            <a:r>
              <a:rPr lang="es-ES" sz="500" err="1">
                <a:solidFill>
                  <a:srgbClr val="646464"/>
                </a:solidFill>
                <a:latin typeface="Arial" panose="020B0604020202020204" pitchFamily="34" charset="0"/>
                <a:cs typeface="Arial" panose="020B0604020202020204" pitchFamily="34" charset="0"/>
              </a:rPr>
              <a:t>atopic</a:t>
            </a:r>
            <a:r>
              <a:rPr lang="es-ES" sz="500">
                <a:solidFill>
                  <a:srgbClr val="646464"/>
                </a:solidFill>
                <a:latin typeface="Arial" panose="020B0604020202020204" pitchFamily="34" charset="0"/>
                <a:cs typeface="Arial" panose="020B0604020202020204" pitchFamily="34" charset="0"/>
              </a:rPr>
              <a:t> dermatitis: </a:t>
            </a:r>
            <a:r>
              <a:rPr lang="es-ES" sz="500" err="1">
                <a:solidFill>
                  <a:srgbClr val="646464"/>
                </a:solidFill>
                <a:latin typeface="Arial" panose="020B0604020202020204" pitchFamily="34" charset="0"/>
                <a:cs typeface="Arial" panose="020B0604020202020204" pitchFamily="34" charset="0"/>
              </a:rPr>
              <a:t>still</a:t>
            </a:r>
            <a:r>
              <a:rPr lang="es-ES" sz="500">
                <a:solidFill>
                  <a:srgbClr val="646464"/>
                </a:solidFill>
                <a:latin typeface="Arial" panose="020B0604020202020204" pitchFamily="34" charset="0"/>
                <a:cs typeface="Arial" panose="020B0604020202020204" pitchFamily="34" charset="0"/>
              </a:rPr>
              <a:t> a </a:t>
            </a:r>
            <a:r>
              <a:rPr lang="es-ES" sz="500" err="1">
                <a:solidFill>
                  <a:srgbClr val="646464"/>
                </a:solidFill>
                <a:latin typeface="Arial" panose="020B0604020202020204" pitchFamily="34" charset="0"/>
                <a:cs typeface="Arial" panose="020B0604020202020204" pitchFamily="34" charset="0"/>
              </a:rPr>
              <a:t>challenging</a:t>
            </a:r>
            <a:r>
              <a:rPr lang="es-ES" sz="500">
                <a:solidFill>
                  <a:srgbClr val="646464"/>
                </a:solidFill>
                <a:latin typeface="Arial" panose="020B0604020202020204" pitchFamily="34" charset="0"/>
                <a:cs typeface="Arial" panose="020B0604020202020204" pitchFamily="34" charset="0"/>
              </a:rPr>
              <a:t> </a:t>
            </a:r>
            <a:r>
              <a:rPr lang="es-ES" sz="500" err="1">
                <a:solidFill>
                  <a:srgbClr val="646464"/>
                </a:solidFill>
                <a:latin typeface="Arial" panose="020B0604020202020204" pitchFamily="34" charset="0"/>
                <a:cs typeface="Arial" panose="020B0604020202020204" pitchFamily="34" charset="0"/>
              </a:rPr>
              <a:t>manifestation</a:t>
            </a:r>
            <a:r>
              <a:rPr lang="es-ES" sz="500">
                <a:solidFill>
                  <a:srgbClr val="646464"/>
                </a:solidFill>
                <a:latin typeface="Arial" panose="020B0604020202020204" pitchFamily="34" charset="0"/>
                <a:cs typeface="Arial" panose="020B0604020202020204" pitchFamily="34" charset="0"/>
              </a:rPr>
              <a:t> in </a:t>
            </a:r>
            <a:r>
              <a:rPr lang="es-ES" sz="500" err="1">
                <a:solidFill>
                  <a:srgbClr val="646464"/>
                </a:solidFill>
                <a:latin typeface="Arial" panose="020B0604020202020204" pitchFamily="34" charset="0"/>
                <a:cs typeface="Arial" panose="020B0604020202020204" pitchFamily="34" charset="0"/>
              </a:rPr>
              <a:t>the</a:t>
            </a:r>
            <a:r>
              <a:rPr lang="es-ES" sz="500">
                <a:solidFill>
                  <a:srgbClr val="646464"/>
                </a:solidFill>
                <a:latin typeface="Arial" panose="020B0604020202020204" pitchFamily="34" charset="0"/>
                <a:cs typeface="Arial" panose="020B0604020202020204" pitchFamily="34" charset="0"/>
              </a:rPr>
              <a:t> </a:t>
            </a:r>
            <a:r>
              <a:rPr lang="es-ES" sz="500" err="1">
                <a:solidFill>
                  <a:srgbClr val="646464"/>
                </a:solidFill>
                <a:latin typeface="Arial" panose="020B0604020202020204" pitchFamily="34" charset="0"/>
                <a:cs typeface="Arial" panose="020B0604020202020204" pitchFamily="34" charset="0"/>
              </a:rPr>
              <a:t>biologic</a:t>
            </a:r>
            <a:r>
              <a:rPr lang="es-ES" sz="500">
                <a:solidFill>
                  <a:srgbClr val="646464"/>
                </a:solidFill>
                <a:latin typeface="Arial" panose="020B0604020202020204" pitchFamily="34" charset="0"/>
                <a:cs typeface="Arial" panose="020B0604020202020204" pitchFamily="34" charset="0"/>
              </a:rPr>
              <a:t> era. Expert </a:t>
            </a:r>
            <a:r>
              <a:rPr lang="es-ES" sz="500" err="1">
                <a:solidFill>
                  <a:srgbClr val="646464"/>
                </a:solidFill>
                <a:latin typeface="Arial" panose="020B0604020202020204" pitchFamily="34" charset="0"/>
                <a:cs typeface="Arial" panose="020B0604020202020204" pitchFamily="34" charset="0"/>
              </a:rPr>
              <a:t>Opin</a:t>
            </a:r>
            <a:r>
              <a:rPr lang="es-ES" sz="500">
                <a:solidFill>
                  <a:srgbClr val="646464"/>
                </a:solidFill>
                <a:latin typeface="Arial" panose="020B0604020202020204" pitchFamily="34" charset="0"/>
                <a:cs typeface="Arial" panose="020B0604020202020204" pitchFamily="34" charset="0"/>
              </a:rPr>
              <a:t> </a:t>
            </a:r>
            <a:r>
              <a:rPr lang="es-ES" sz="500" err="1">
                <a:solidFill>
                  <a:srgbClr val="646464"/>
                </a:solidFill>
                <a:latin typeface="Arial" panose="020B0604020202020204" pitchFamily="34" charset="0"/>
                <a:cs typeface="Arial" panose="020B0604020202020204" pitchFamily="34" charset="0"/>
              </a:rPr>
              <a:t>Biol</a:t>
            </a:r>
            <a:r>
              <a:rPr lang="es-ES" sz="500">
                <a:solidFill>
                  <a:srgbClr val="646464"/>
                </a:solidFill>
                <a:latin typeface="Arial" panose="020B0604020202020204" pitchFamily="34" charset="0"/>
                <a:cs typeface="Arial" panose="020B0604020202020204" pitchFamily="34" charset="0"/>
              </a:rPr>
              <a:t> </a:t>
            </a:r>
            <a:r>
              <a:rPr lang="es-ES" sz="500" err="1">
                <a:solidFill>
                  <a:srgbClr val="646464"/>
                </a:solidFill>
                <a:latin typeface="Arial" panose="020B0604020202020204" pitchFamily="34" charset="0"/>
                <a:cs typeface="Arial" panose="020B0604020202020204" pitchFamily="34" charset="0"/>
              </a:rPr>
              <a:t>Ther</a:t>
            </a:r>
            <a:r>
              <a:rPr lang="es-ES" sz="500">
                <a:solidFill>
                  <a:srgbClr val="646464"/>
                </a:solidFill>
                <a:latin typeface="Arial" panose="020B0604020202020204" pitchFamily="34" charset="0"/>
                <a:cs typeface="Arial" panose="020B0604020202020204" pitchFamily="34" charset="0"/>
              </a:rPr>
              <a:t>. 2023 Jul-Dec;23(7):575-577; 2. </a:t>
            </a:r>
            <a:r>
              <a:rPr lang="es-ES" sz="500" err="1">
                <a:solidFill>
                  <a:srgbClr val="646464"/>
                </a:solidFill>
                <a:latin typeface="Arial" panose="020B0604020202020204" pitchFamily="34" charset="0"/>
                <a:cs typeface="Arial" panose="020B0604020202020204" pitchFamily="34" charset="0"/>
              </a:rPr>
              <a:t>Silverberg</a:t>
            </a:r>
            <a:r>
              <a:rPr lang="es-ES" sz="500">
                <a:solidFill>
                  <a:srgbClr val="646464"/>
                </a:solidFill>
                <a:latin typeface="Arial" panose="020B0604020202020204" pitchFamily="34" charset="0"/>
                <a:cs typeface="Arial" panose="020B0604020202020204" pitchFamily="34" charset="0"/>
              </a:rPr>
              <a:t> JI, </a:t>
            </a:r>
            <a:r>
              <a:rPr lang="es-ES" sz="500" i="1">
                <a:solidFill>
                  <a:srgbClr val="646464"/>
                </a:solidFill>
                <a:latin typeface="Arial" panose="020B0604020202020204" pitchFamily="34" charset="0"/>
                <a:cs typeface="Arial" panose="020B0604020202020204" pitchFamily="34" charset="0"/>
              </a:rPr>
              <a:t>et al</a:t>
            </a:r>
            <a:r>
              <a:rPr lang="es-ES" sz="500">
                <a:solidFill>
                  <a:srgbClr val="646464"/>
                </a:solidFill>
                <a:latin typeface="Arial" panose="020B0604020202020204" pitchFamily="34" charset="0"/>
                <a:cs typeface="Arial" panose="020B0604020202020204" pitchFamily="34" charset="0"/>
              </a:rPr>
              <a:t>. TARGET-DERM </a:t>
            </a:r>
            <a:r>
              <a:rPr lang="es-ES" sz="500" err="1">
                <a:solidFill>
                  <a:srgbClr val="646464"/>
                </a:solidFill>
                <a:latin typeface="Arial" panose="020B0604020202020204" pitchFamily="34" charset="0"/>
                <a:cs typeface="Arial" panose="020B0604020202020204" pitchFamily="34" charset="0"/>
              </a:rPr>
              <a:t>Investigators</a:t>
            </a:r>
            <a:r>
              <a:rPr lang="es-ES" sz="500">
                <a:solidFill>
                  <a:srgbClr val="646464"/>
                </a:solidFill>
                <a:latin typeface="Arial" panose="020B0604020202020204" pitchFamily="34" charset="0"/>
                <a:cs typeface="Arial" panose="020B0604020202020204" pitchFamily="34" charset="0"/>
              </a:rPr>
              <a:t>. </a:t>
            </a:r>
            <a:r>
              <a:rPr lang="es-ES" sz="500" err="1">
                <a:solidFill>
                  <a:srgbClr val="646464"/>
                </a:solidFill>
                <a:latin typeface="Arial" panose="020B0604020202020204" pitchFamily="34" charset="0"/>
                <a:cs typeface="Arial" panose="020B0604020202020204" pitchFamily="34" charset="0"/>
              </a:rPr>
              <a:t>Prevalence</a:t>
            </a:r>
            <a:r>
              <a:rPr lang="es-ES" sz="500">
                <a:solidFill>
                  <a:srgbClr val="646464"/>
                </a:solidFill>
                <a:latin typeface="Arial" panose="020B0604020202020204" pitchFamily="34" charset="0"/>
                <a:cs typeface="Arial" panose="020B0604020202020204" pitchFamily="34" charset="0"/>
              </a:rPr>
              <a:t> and </a:t>
            </a:r>
            <a:r>
              <a:rPr lang="es-ES" sz="500" err="1">
                <a:solidFill>
                  <a:srgbClr val="646464"/>
                </a:solidFill>
                <a:latin typeface="Arial" panose="020B0604020202020204" pitchFamily="34" charset="0"/>
                <a:cs typeface="Arial" panose="020B0604020202020204" pitchFamily="34" charset="0"/>
              </a:rPr>
              <a:t>burden</a:t>
            </a:r>
            <a:r>
              <a:rPr lang="es-ES" sz="500">
                <a:solidFill>
                  <a:srgbClr val="646464"/>
                </a:solidFill>
                <a:latin typeface="Arial" panose="020B0604020202020204" pitchFamily="34" charset="0"/>
                <a:cs typeface="Arial" panose="020B0604020202020204" pitchFamily="34" charset="0"/>
              </a:rPr>
              <a:t> </a:t>
            </a:r>
            <a:r>
              <a:rPr lang="es-ES" sz="500" err="1">
                <a:solidFill>
                  <a:srgbClr val="646464"/>
                </a:solidFill>
                <a:latin typeface="Arial" panose="020B0604020202020204" pitchFamily="34" charset="0"/>
                <a:cs typeface="Arial" panose="020B0604020202020204" pitchFamily="34" charset="0"/>
              </a:rPr>
              <a:t>of</a:t>
            </a:r>
            <a:r>
              <a:rPr lang="es-ES" sz="500">
                <a:solidFill>
                  <a:srgbClr val="646464"/>
                </a:solidFill>
                <a:latin typeface="Arial" panose="020B0604020202020204" pitchFamily="34" charset="0"/>
                <a:cs typeface="Arial" panose="020B0604020202020204" pitchFamily="34" charset="0"/>
              </a:rPr>
              <a:t> </a:t>
            </a:r>
            <a:r>
              <a:rPr lang="es-ES" sz="500" err="1">
                <a:solidFill>
                  <a:srgbClr val="646464"/>
                </a:solidFill>
                <a:latin typeface="Arial" panose="020B0604020202020204" pitchFamily="34" charset="0"/>
                <a:cs typeface="Arial" panose="020B0604020202020204" pitchFamily="34" charset="0"/>
              </a:rPr>
              <a:t>atopic</a:t>
            </a:r>
            <a:r>
              <a:rPr lang="es-ES" sz="500">
                <a:solidFill>
                  <a:srgbClr val="646464"/>
                </a:solidFill>
                <a:latin typeface="Arial" panose="020B0604020202020204" pitchFamily="34" charset="0"/>
                <a:cs typeface="Arial" panose="020B0604020202020204" pitchFamily="34" charset="0"/>
              </a:rPr>
              <a:t> dermatitis </a:t>
            </a:r>
            <a:r>
              <a:rPr lang="es-ES" sz="500" err="1">
                <a:solidFill>
                  <a:srgbClr val="646464"/>
                </a:solidFill>
                <a:latin typeface="Arial" panose="020B0604020202020204" pitchFamily="34" charset="0"/>
                <a:cs typeface="Arial" panose="020B0604020202020204" pitchFamily="34" charset="0"/>
              </a:rPr>
              <a:t>involving</a:t>
            </a:r>
            <a:r>
              <a:rPr lang="es-ES" sz="500">
                <a:solidFill>
                  <a:srgbClr val="646464"/>
                </a:solidFill>
                <a:latin typeface="Arial" panose="020B0604020202020204" pitchFamily="34" charset="0"/>
                <a:cs typeface="Arial" panose="020B0604020202020204" pitchFamily="34" charset="0"/>
              </a:rPr>
              <a:t> </a:t>
            </a:r>
            <a:r>
              <a:rPr lang="es-ES" sz="500" err="1">
                <a:solidFill>
                  <a:srgbClr val="646464"/>
                </a:solidFill>
                <a:latin typeface="Arial" panose="020B0604020202020204" pitchFamily="34" charset="0"/>
                <a:cs typeface="Arial" panose="020B0604020202020204" pitchFamily="34" charset="0"/>
              </a:rPr>
              <a:t>the</a:t>
            </a:r>
            <a:r>
              <a:rPr lang="es-ES" sz="500">
                <a:solidFill>
                  <a:srgbClr val="646464"/>
                </a:solidFill>
                <a:latin typeface="Arial" panose="020B0604020202020204" pitchFamily="34" charset="0"/>
                <a:cs typeface="Arial" panose="020B0604020202020204" pitchFamily="34" charset="0"/>
              </a:rPr>
              <a:t> head, </a:t>
            </a:r>
            <a:r>
              <a:rPr lang="es-ES" sz="500" err="1">
                <a:solidFill>
                  <a:srgbClr val="646464"/>
                </a:solidFill>
                <a:latin typeface="Arial" panose="020B0604020202020204" pitchFamily="34" charset="0"/>
                <a:cs typeface="Arial" panose="020B0604020202020204" pitchFamily="34" charset="0"/>
              </a:rPr>
              <a:t>neck</a:t>
            </a:r>
            <a:r>
              <a:rPr lang="es-ES" sz="500">
                <a:solidFill>
                  <a:srgbClr val="646464"/>
                </a:solidFill>
                <a:latin typeface="Arial" panose="020B0604020202020204" pitchFamily="34" charset="0"/>
                <a:cs typeface="Arial" panose="020B0604020202020204" pitchFamily="34" charset="0"/>
              </a:rPr>
              <a:t>, </a:t>
            </a:r>
            <a:r>
              <a:rPr lang="es-ES" sz="500" err="1">
                <a:solidFill>
                  <a:srgbClr val="646464"/>
                </a:solidFill>
                <a:latin typeface="Arial" panose="020B0604020202020204" pitchFamily="34" charset="0"/>
                <a:cs typeface="Arial" panose="020B0604020202020204" pitchFamily="34" charset="0"/>
              </a:rPr>
              <a:t>face</a:t>
            </a:r>
            <a:r>
              <a:rPr lang="es-ES" sz="500">
                <a:solidFill>
                  <a:srgbClr val="646464"/>
                </a:solidFill>
                <a:latin typeface="Arial" panose="020B0604020202020204" pitchFamily="34" charset="0"/>
                <a:cs typeface="Arial" panose="020B0604020202020204" pitchFamily="34" charset="0"/>
              </a:rPr>
              <a:t>, and </a:t>
            </a:r>
            <a:r>
              <a:rPr lang="es-ES" sz="500" err="1">
                <a:solidFill>
                  <a:srgbClr val="646464"/>
                </a:solidFill>
                <a:latin typeface="Arial" panose="020B0604020202020204" pitchFamily="34" charset="0"/>
                <a:cs typeface="Arial" panose="020B0604020202020204" pitchFamily="34" charset="0"/>
              </a:rPr>
              <a:t>hand</a:t>
            </a:r>
            <a:r>
              <a:rPr lang="es-ES" sz="500">
                <a:solidFill>
                  <a:srgbClr val="646464"/>
                </a:solidFill>
                <a:latin typeface="Arial" panose="020B0604020202020204" pitchFamily="34" charset="0"/>
                <a:cs typeface="Arial" panose="020B0604020202020204" pitchFamily="34" charset="0"/>
              </a:rPr>
              <a:t>: A </a:t>
            </a:r>
            <a:r>
              <a:rPr lang="es-ES" sz="500" err="1">
                <a:solidFill>
                  <a:srgbClr val="646464"/>
                </a:solidFill>
                <a:latin typeface="Arial" panose="020B0604020202020204" pitchFamily="34" charset="0"/>
                <a:cs typeface="Arial" panose="020B0604020202020204" pitchFamily="34" charset="0"/>
              </a:rPr>
              <a:t>cross</a:t>
            </a:r>
            <a:r>
              <a:rPr lang="es-ES" sz="500">
                <a:solidFill>
                  <a:srgbClr val="646464"/>
                </a:solidFill>
                <a:latin typeface="Arial" panose="020B0604020202020204" pitchFamily="34" charset="0"/>
                <a:cs typeface="Arial" panose="020B0604020202020204" pitchFamily="34" charset="0"/>
              </a:rPr>
              <a:t> </a:t>
            </a:r>
            <a:r>
              <a:rPr lang="es-ES" sz="500" err="1">
                <a:solidFill>
                  <a:srgbClr val="646464"/>
                </a:solidFill>
                <a:latin typeface="Arial" panose="020B0604020202020204" pitchFamily="34" charset="0"/>
                <a:cs typeface="Arial" panose="020B0604020202020204" pitchFamily="34" charset="0"/>
              </a:rPr>
              <a:t>sectional</a:t>
            </a:r>
            <a:r>
              <a:rPr lang="es-ES" sz="500">
                <a:solidFill>
                  <a:srgbClr val="646464"/>
                </a:solidFill>
                <a:latin typeface="Arial" panose="020B0604020202020204" pitchFamily="34" charset="0"/>
                <a:cs typeface="Arial" panose="020B0604020202020204" pitchFamily="34" charset="0"/>
              </a:rPr>
              <a:t> </a:t>
            </a:r>
            <a:r>
              <a:rPr lang="es-ES" sz="500" err="1">
                <a:solidFill>
                  <a:srgbClr val="646464"/>
                </a:solidFill>
                <a:latin typeface="Arial" panose="020B0604020202020204" pitchFamily="34" charset="0"/>
                <a:cs typeface="Arial" panose="020B0604020202020204" pitchFamily="34" charset="0"/>
              </a:rPr>
              <a:t>study</a:t>
            </a:r>
            <a:r>
              <a:rPr lang="es-ES" sz="500">
                <a:solidFill>
                  <a:srgbClr val="646464"/>
                </a:solidFill>
                <a:latin typeface="Arial" panose="020B0604020202020204" pitchFamily="34" charset="0"/>
                <a:cs typeface="Arial" panose="020B0604020202020204" pitchFamily="34" charset="0"/>
              </a:rPr>
              <a:t> </a:t>
            </a:r>
            <a:r>
              <a:rPr lang="es-ES" sz="500" err="1">
                <a:solidFill>
                  <a:srgbClr val="646464"/>
                </a:solidFill>
                <a:latin typeface="Arial" panose="020B0604020202020204" pitchFamily="34" charset="0"/>
                <a:cs typeface="Arial" panose="020B0604020202020204" pitchFamily="34" charset="0"/>
              </a:rPr>
              <a:t>from</a:t>
            </a:r>
            <a:r>
              <a:rPr lang="es-ES" sz="500">
                <a:solidFill>
                  <a:srgbClr val="646464"/>
                </a:solidFill>
                <a:latin typeface="Arial" panose="020B0604020202020204" pitchFamily="34" charset="0"/>
                <a:cs typeface="Arial" panose="020B0604020202020204" pitchFamily="34" charset="0"/>
              </a:rPr>
              <a:t> </a:t>
            </a:r>
            <a:r>
              <a:rPr lang="es-ES" sz="500" err="1">
                <a:solidFill>
                  <a:srgbClr val="646464"/>
                </a:solidFill>
                <a:latin typeface="Arial" panose="020B0604020202020204" pitchFamily="34" charset="0"/>
                <a:cs typeface="Arial" panose="020B0604020202020204" pitchFamily="34" charset="0"/>
              </a:rPr>
              <a:t>the</a:t>
            </a:r>
            <a:r>
              <a:rPr lang="es-ES" sz="500">
                <a:solidFill>
                  <a:srgbClr val="646464"/>
                </a:solidFill>
                <a:latin typeface="Arial" panose="020B0604020202020204" pitchFamily="34" charset="0"/>
                <a:cs typeface="Arial" panose="020B0604020202020204" pitchFamily="34" charset="0"/>
              </a:rPr>
              <a:t> TARGET-DERM AD </a:t>
            </a:r>
            <a:r>
              <a:rPr lang="es-ES" sz="500" err="1">
                <a:solidFill>
                  <a:srgbClr val="646464"/>
                </a:solidFill>
                <a:latin typeface="Arial" panose="020B0604020202020204" pitchFamily="34" charset="0"/>
                <a:cs typeface="Arial" panose="020B0604020202020204" pitchFamily="34" charset="0"/>
              </a:rPr>
              <a:t>cohort</a:t>
            </a:r>
            <a:r>
              <a:rPr lang="es-ES" sz="500">
                <a:solidFill>
                  <a:srgbClr val="646464"/>
                </a:solidFill>
                <a:latin typeface="Arial" panose="020B0604020202020204" pitchFamily="34" charset="0"/>
                <a:cs typeface="Arial" panose="020B0604020202020204" pitchFamily="34" charset="0"/>
              </a:rPr>
              <a:t>. J Am Acad </a:t>
            </a:r>
            <a:r>
              <a:rPr lang="es-ES" sz="500" err="1">
                <a:solidFill>
                  <a:srgbClr val="646464"/>
                </a:solidFill>
                <a:latin typeface="Arial" panose="020B0604020202020204" pitchFamily="34" charset="0"/>
                <a:cs typeface="Arial" panose="020B0604020202020204" pitchFamily="34" charset="0"/>
              </a:rPr>
              <a:t>Dermatol</a:t>
            </a:r>
            <a:r>
              <a:rPr lang="es-ES" sz="500">
                <a:solidFill>
                  <a:srgbClr val="646464"/>
                </a:solidFill>
                <a:latin typeface="Arial" panose="020B0604020202020204" pitchFamily="34" charset="0"/>
                <a:cs typeface="Arial" panose="020B0604020202020204" pitchFamily="34" charset="0"/>
              </a:rPr>
              <a:t>. 2023 Sep;89(3):519-528; 3. </a:t>
            </a:r>
            <a:r>
              <a:rPr lang="es-ES" sz="500" err="1">
                <a:solidFill>
                  <a:srgbClr val="646464"/>
                </a:solidFill>
                <a:latin typeface="Arial" panose="020B0604020202020204" pitchFamily="34" charset="0"/>
                <a:cs typeface="Arial" panose="020B0604020202020204" pitchFamily="34" charset="0"/>
              </a:rPr>
              <a:t>Blicharz</a:t>
            </a:r>
            <a:r>
              <a:rPr lang="es-ES" sz="500">
                <a:solidFill>
                  <a:srgbClr val="646464"/>
                </a:solidFill>
                <a:latin typeface="Arial" panose="020B0604020202020204" pitchFamily="34" charset="0"/>
                <a:cs typeface="Arial" panose="020B0604020202020204" pitchFamily="34" charset="0"/>
              </a:rPr>
              <a:t> L, </a:t>
            </a:r>
            <a:r>
              <a:rPr lang="es-ES" sz="500" i="1">
                <a:solidFill>
                  <a:srgbClr val="646464"/>
                </a:solidFill>
                <a:latin typeface="Arial" panose="020B0604020202020204" pitchFamily="34" charset="0"/>
                <a:cs typeface="Arial" panose="020B0604020202020204" pitchFamily="34" charset="0"/>
              </a:rPr>
              <a:t>et al</a:t>
            </a:r>
            <a:r>
              <a:rPr lang="es-ES" sz="500">
                <a:solidFill>
                  <a:srgbClr val="646464"/>
                </a:solidFill>
                <a:latin typeface="Arial" panose="020B0604020202020204" pitchFamily="34" charset="0"/>
                <a:cs typeface="Arial" panose="020B0604020202020204" pitchFamily="34" charset="0"/>
              </a:rPr>
              <a:t>. Head and </a:t>
            </a:r>
            <a:r>
              <a:rPr lang="es-ES" sz="500" err="1">
                <a:solidFill>
                  <a:srgbClr val="646464"/>
                </a:solidFill>
                <a:latin typeface="Arial" panose="020B0604020202020204" pitchFamily="34" charset="0"/>
                <a:cs typeface="Arial" panose="020B0604020202020204" pitchFamily="34" charset="0"/>
              </a:rPr>
              <a:t>neck</a:t>
            </a:r>
            <a:r>
              <a:rPr lang="es-ES" sz="500">
                <a:solidFill>
                  <a:srgbClr val="646464"/>
                </a:solidFill>
                <a:latin typeface="Arial" panose="020B0604020202020204" pitchFamily="34" charset="0"/>
                <a:cs typeface="Arial" panose="020B0604020202020204" pitchFamily="34" charset="0"/>
              </a:rPr>
              <a:t> dermatitis: a </a:t>
            </a:r>
            <a:r>
              <a:rPr lang="es-ES" sz="500" err="1">
                <a:solidFill>
                  <a:srgbClr val="646464"/>
                </a:solidFill>
                <a:latin typeface="Arial" panose="020B0604020202020204" pitchFamily="34" charset="0"/>
                <a:cs typeface="Arial" panose="020B0604020202020204" pitchFamily="34" charset="0"/>
              </a:rPr>
              <a:t>variant</a:t>
            </a:r>
            <a:r>
              <a:rPr lang="es-ES" sz="500">
                <a:solidFill>
                  <a:srgbClr val="646464"/>
                </a:solidFill>
                <a:latin typeface="Arial" panose="020B0604020202020204" pitchFamily="34" charset="0"/>
                <a:cs typeface="Arial" panose="020B0604020202020204" pitchFamily="34" charset="0"/>
              </a:rPr>
              <a:t> </a:t>
            </a:r>
            <a:r>
              <a:rPr lang="es-ES" sz="500" err="1">
                <a:solidFill>
                  <a:srgbClr val="646464"/>
                </a:solidFill>
                <a:latin typeface="Arial" panose="020B0604020202020204" pitchFamily="34" charset="0"/>
                <a:cs typeface="Arial" panose="020B0604020202020204" pitchFamily="34" charset="0"/>
              </a:rPr>
              <a:t>of</a:t>
            </a:r>
            <a:r>
              <a:rPr lang="es-ES" sz="500">
                <a:solidFill>
                  <a:srgbClr val="646464"/>
                </a:solidFill>
                <a:latin typeface="Arial" panose="020B0604020202020204" pitchFamily="34" charset="0"/>
                <a:cs typeface="Arial" panose="020B0604020202020204" pitchFamily="34" charset="0"/>
              </a:rPr>
              <a:t> </a:t>
            </a:r>
            <a:r>
              <a:rPr lang="es-ES" sz="500" err="1">
                <a:solidFill>
                  <a:srgbClr val="646464"/>
                </a:solidFill>
                <a:latin typeface="Arial" panose="020B0604020202020204" pitchFamily="34" charset="0"/>
                <a:cs typeface="Arial" panose="020B0604020202020204" pitchFamily="34" charset="0"/>
              </a:rPr>
              <a:t>atopic</a:t>
            </a:r>
            <a:r>
              <a:rPr lang="es-ES" sz="500">
                <a:solidFill>
                  <a:srgbClr val="646464"/>
                </a:solidFill>
                <a:latin typeface="Arial" panose="020B0604020202020204" pitchFamily="34" charset="0"/>
                <a:cs typeface="Arial" panose="020B0604020202020204" pitchFamily="34" charset="0"/>
              </a:rPr>
              <a:t> dermatitis. </a:t>
            </a:r>
            <a:r>
              <a:rPr lang="es-ES" sz="500" err="1">
                <a:solidFill>
                  <a:srgbClr val="646464"/>
                </a:solidFill>
                <a:latin typeface="Arial" panose="020B0604020202020204" pitchFamily="34" charset="0"/>
                <a:cs typeface="Arial" panose="020B0604020202020204" pitchFamily="34" charset="0"/>
              </a:rPr>
              <a:t>Ital</a:t>
            </a:r>
            <a:r>
              <a:rPr lang="es-ES" sz="500">
                <a:solidFill>
                  <a:srgbClr val="646464"/>
                </a:solidFill>
                <a:latin typeface="Arial" panose="020B0604020202020204" pitchFamily="34" charset="0"/>
                <a:cs typeface="Arial" panose="020B0604020202020204" pitchFamily="34" charset="0"/>
              </a:rPr>
              <a:t> J </a:t>
            </a:r>
            <a:r>
              <a:rPr lang="es-ES" sz="500" err="1">
                <a:solidFill>
                  <a:srgbClr val="646464"/>
                </a:solidFill>
                <a:latin typeface="Arial" panose="020B0604020202020204" pitchFamily="34" charset="0"/>
                <a:cs typeface="Arial" panose="020B0604020202020204" pitchFamily="34" charset="0"/>
              </a:rPr>
              <a:t>Dermatol</a:t>
            </a:r>
            <a:r>
              <a:rPr lang="es-ES" sz="500">
                <a:solidFill>
                  <a:srgbClr val="646464"/>
                </a:solidFill>
                <a:latin typeface="Arial" panose="020B0604020202020204" pitchFamily="34" charset="0"/>
                <a:cs typeface="Arial" panose="020B0604020202020204" pitchFamily="34" charset="0"/>
              </a:rPr>
              <a:t> </a:t>
            </a:r>
            <a:r>
              <a:rPr lang="es-ES" sz="500" err="1">
                <a:solidFill>
                  <a:srgbClr val="646464"/>
                </a:solidFill>
                <a:latin typeface="Arial" panose="020B0604020202020204" pitchFamily="34" charset="0"/>
                <a:cs typeface="Arial" panose="020B0604020202020204" pitchFamily="34" charset="0"/>
              </a:rPr>
              <a:t>Venerol</a:t>
            </a:r>
            <a:r>
              <a:rPr lang="es-ES" sz="500">
                <a:solidFill>
                  <a:srgbClr val="646464"/>
                </a:solidFill>
                <a:latin typeface="Arial" panose="020B0604020202020204" pitchFamily="34" charset="0"/>
                <a:cs typeface="Arial" panose="020B0604020202020204" pitchFamily="34" charset="0"/>
              </a:rPr>
              <a:t>. 2025 Apr;160(2):123-144.</a:t>
            </a:r>
          </a:p>
        </p:txBody>
      </p:sp>
    </p:spTree>
    <p:extLst>
      <p:ext uri="{BB962C8B-B14F-4D97-AF65-F5344CB8AC3E}">
        <p14:creationId xmlns:p14="http://schemas.microsoft.com/office/powerpoint/2010/main" val="2447224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98B88-1E09-4377-668A-45F2FB52C21F}"/>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7E749DC0-EE5B-6197-EBBD-FAFFFBE548B4}"/>
              </a:ext>
            </a:extLst>
          </p:cNvPr>
          <p:cNvSpPr>
            <a:spLocks noGrp="1"/>
          </p:cNvSpPr>
          <p:nvPr>
            <p:ph type="title"/>
          </p:nvPr>
        </p:nvSpPr>
        <p:spPr>
          <a:xfrm>
            <a:off x="307976" y="211138"/>
            <a:ext cx="8708434" cy="962025"/>
          </a:xfrm>
        </p:spPr>
        <p:txBody>
          <a:bodyPr/>
          <a:lstStyle/>
          <a:p>
            <a:r>
              <a:rPr lang="es-ES"/>
              <a:t>La dermatitis en cara y cuello tiene el mismo origen patogénico que la DA, pero hay varios factores que pueden contribuir a su alta frecuencia</a:t>
            </a:r>
            <a:r>
              <a:rPr lang="es-ES" sz="2400" baseline="30000"/>
              <a:t>1</a:t>
            </a:r>
            <a:endParaRPr lang="es-ES" baseline="30000"/>
          </a:p>
        </p:txBody>
      </p:sp>
      <p:graphicFrame>
        <p:nvGraphicFramePr>
          <p:cNvPr id="6" name="Tabla 5">
            <a:extLst>
              <a:ext uri="{FF2B5EF4-FFF2-40B4-BE49-F238E27FC236}">
                <a16:creationId xmlns:a16="http://schemas.microsoft.com/office/drawing/2014/main" id="{5A4C0BC6-8154-8943-2D6B-5F1AD265FF3C}"/>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4" name="object 2">
            <a:extLst>
              <a:ext uri="{FF2B5EF4-FFF2-40B4-BE49-F238E27FC236}">
                <a16:creationId xmlns:a16="http://schemas.microsoft.com/office/drawing/2014/main" id="{7A92878C-E1A4-EF2C-285B-5B1AF0BAD947}"/>
              </a:ext>
            </a:extLst>
          </p:cNvPr>
          <p:cNvSpPr txBox="1"/>
          <p:nvPr/>
        </p:nvSpPr>
        <p:spPr>
          <a:xfrm>
            <a:off x="6628653" y="2767185"/>
            <a:ext cx="3348265" cy="1010479"/>
          </a:xfrm>
          <a:prstGeom prst="rect">
            <a:avLst/>
          </a:prstGeom>
        </p:spPr>
        <p:txBody>
          <a:bodyPr vert="horz" wrap="square" lIns="0" tIns="6931" rIns="0" bIns="0" rtlCol="0">
            <a:spAutoFit/>
          </a:bodyPr>
          <a:lstStyle/>
          <a:p>
            <a:pPr marL="23104" marR="18483">
              <a:spcBef>
                <a:spcPts val="55"/>
              </a:spcBef>
            </a:pPr>
            <a:r>
              <a:rPr sz="1304">
                <a:solidFill>
                  <a:srgbClr val="22346A"/>
                </a:solidFill>
                <a:latin typeface="Arial" panose="020B0604020202020204" pitchFamily="34" charset="0"/>
                <a:cs typeface="Arial" panose="020B0604020202020204" pitchFamily="34" charset="0"/>
              </a:rPr>
              <a:t>Una hipótesis es la </a:t>
            </a:r>
            <a:r>
              <a:rPr sz="1304" b="1">
                <a:solidFill>
                  <a:srgbClr val="22346A"/>
                </a:solidFill>
                <a:latin typeface="Arial" panose="020B0604020202020204" pitchFamily="34" charset="0"/>
                <a:cs typeface="Arial" panose="020B0604020202020204" pitchFamily="34" charset="0"/>
              </a:rPr>
              <a:t>exposición constante a alérgenos </a:t>
            </a:r>
            <a:r>
              <a:rPr sz="1304">
                <a:solidFill>
                  <a:srgbClr val="22346A"/>
                </a:solidFill>
                <a:latin typeface="Arial" panose="020B0604020202020204" pitchFamily="34" charset="0"/>
                <a:cs typeface="Arial" panose="020B0604020202020204" pitchFamily="34" charset="0"/>
              </a:rPr>
              <a:t>y un microambiente que favorece el </a:t>
            </a:r>
            <a:r>
              <a:rPr sz="1304" b="1">
                <a:solidFill>
                  <a:srgbClr val="22346A"/>
                </a:solidFill>
                <a:latin typeface="Arial" panose="020B0604020202020204" pitchFamily="34" charset="0"/>
                <a:cs typeface="Arial" panose="020B0604020202020204" pitchFamily="34" charset="0"/>
              </a:rPr>
              <a:t>crecimiento de Malassezia spp</a:t>
            </a:r>
            <a:r>
              <a:rPr sz="1304">
                <a:solidFill>
                  <a:srgbClr val="22346A"/>
                </a:solidFill>
                <a:latin typeface="Arial" panose="020B0604020202020204" pitchFamily="34" charset="0"/>
                <a:cs typeface="Arial" panose="020B0604020202020204" pitchFamily="34" charset="0"/>
              </a:rPr>
              <a:t>. que promueve diversas reacciones inflamatorias.</a:t>
            </a:r>
            <a:r>
              <a:rPr sz="1137" baseline="31111">
                <a:solidFill>
                  <a:srgbClr val="22346A"/>
                </a:solidFill>
                <a:latin typeface="Arial" panose="020B0604020202020204" pitchFamily="34" charset="0"/>
                <a:cs typeface="Arial" panose="020B0604020202020204" pitchFamily="34" charset="0"/>
              </a:rPr>
              <a:t>1</a:t>
            </a:r>
            <a:endParaRPr sz="1137" baseline="31111">
              <a:latin typeface="Arial" panose="020B0604020202020204" pitchFamily="34" charset="0"/>
              <a:cs typeface="Arial" panose="020B0604020202020204" pitchFamily="34" charset="0"/>
            </a:endParaRPr>
          </a:p>
        </p:txBody>
      </p:sp>
      <p:sp>
        <p:nvSpPr>
          <p:cNvPr id="5" name="object 3">
            <a:extLst>
              <a:ext uri="{FF2B5EF4-FFF2-40B4-BE49-F238E27FC236}">
                <a16:creationId xmlns:a16="http://schemas.microsoft.com/office/drawing/2014/main" id="{1F88B4AC-A0D6-E005-2099-1C8C4D93850F}"/>
              </a:ext>
            </a:extLst>
          </p:cNvPr>
          <p:cNvSpPr txBox="1"/>
          <p:nvPr/>
        </p:nvSpPr>
        <p:spPr>
          <a:xfrm>
            <a:off x="6628653" y="4116936"/>
            <a:ext cx="3013286" cy="609087"/>
          </a:xfrm>
          <a:prstGeom prst="rect">
            <a:avLst/>
          </a:prstGeom>
        </p:spPr>
        <p:txBody>
          <a:bodyPr vert="horz" wrap="square" lIns="0" tIns="6931" rIns="0" bIns="0" rtlCol="0">
            <a:spAutoFit/>
          </a:bodyPr>
          <a:lstStyle/>
          <a:p>
            <a:pPr marL="23104" marR="18483">
              <a:spcBef>
                <a:spcPts val="55"/>
              </a:spcBef>
            </a:pPr>
            <a:r>
              <a:rPr sz="1304">
                <a:solidFill>
                  <a:srgbClr val="22346A"/>
                </a:solidFill>
                <a:latin typeface="Arial" panose="020B0604020202020204" pitchFamily="34" charset="0"/>
                <a:cs typeface="Arial" panose="020B0604020202020204" pitchFamily="34" charset="0"/>
              </a:rPr>
              <a:t>La regulación positiva no solo </a:t>
            </a:r>
            <a:r>
              <a:rPr sz="1304" b="1">
                <a:solidFill>
                  <a:srgbClr val="22346A"/>
                </a:solidFill>
                <a:latin typeface="Arial" panose="020B0604020202020204" pitchFamily="34" charset="0"/>
                <a:cs typeface="Arial" panose="020B0604020202020204" pitchFamily="34" charset="0"/>
              </a:rPr>
              <a:t>favorece la inflamación de tipo 2</a:t>
            </a:r>
            <a:r>
              <a:rPr sz="1304">
                <a:solidFill>
                  <a:srgbClr val="22346A"/>
                </a:solidFill>
                <a:latin typeface="Arial" panose="020B0604020202020204" pitchFamily="34" charset="0"/>
                <a:cs typeface="Arial" panose="020B0604020202020204" pitchFamily="34" charset="0"/>
              </a:rPr>
              <a:t>, sino también de las células </a:t>
            </a:r>
            <a:r>
              <a:rPr sz="1304" b="1">
                <a:solidFill>
                  <a:srgbClr val="22346A"/>
                </a:solidFill>
                <a:latin typeface="Arial" panose="020B0604020202020204" pitchFamily="34" charset="0"/>
                <a:cs typeface="Arial" panose="020B0604020202020204" pitchFamily="34" charset="0"/>
              </a:rPr>
              <a:t>Th1, Th17 y Th22</a:t>
            </a:r>
            <a:r>
              <a:rPr sz="1304">
                <a:solidFill>
                  <a:srgbClr val="22346A"/>
                </a:solidFill>
                <a:latin typeface="Arial" panose="020B0604020202020204" pitchFamily="34" charset="0"/>
                <a:cs typeface="Arial" panose="020B0604020202020204" pitchFamily="34" charset="0"/>
              </a:rPr>
              <a:t>.</a:t>
            </a:r>
            <a:r>
              <a:rPr sz="1137" baseline="31111">
                <a:solidFill>
                  <a:srgbClr val="22346A"/>
                </a:solidFill>
                <a:latin typeface="Arial" panose="020B0604020202020204" pitchFamily="34" charset="0"/>
                <a:cs typeface="Arial" panose="020B0604020202020204" pitchFamily="34" charset="0"/>
              </a:rPr>
              <a:t>1</a:t>
            </a:r>
            <a:endParaRPr sz="1137" baseline="31111">
              <a:latin typeface="Arial" panose="020B0604020202020204" pitchFamily="34" charset="0"/>
              <a:cs typeface="Arial" panose="020B0604020202020204" pitchFamily="34" charset="0"/>
            </a:endParaRPr>
          </a:p>
        </p:txBody>
      </p:sp>
      <p:pic>
        <p:nvPicPr>
          <p:cNvPr id="7" name="object 4">
            <a:extLst>
              <a:ext uri="{FF2B5EF4-FFF2-40B4-BE49-F238E27FC236}">
                <a16:creationId xmlns:a16="http://schemas.microsoft.com/office/drawing/2014/main" id="{7F33DCE7-B532-E3E4-463D-8C34B19D1B43}"/>
              </a:ext>
            </a:extLst>
          </p:cNvPr>
          <p:cNvPicPr/>
          <p:nvPr/>
        </p:nvPicPr>
        <p:blipFill>
          <a:blip r:embed="rId3" cstate="print"/>
          <a:stretch>
            <a:fillRect/>
          </a:stretch>
        </p:blipFill>
        <p:spPr>
          <a:xfrm>
            <a:off x="1525422" y="2073462"/>
            <a:ext cx="4687793" cy="3303438"/>
          </a:xfrm>
          <a:prstGeom prst="rect">
            <a:avLst/>
          </a:prstGeom>
        </p:spPr>
      </p:pic>
      <p:sp>
        <p:nvSpPr>
          <p:cNvPr id="8" name="object 26">
            <a:extLst>
              <a:ext uri="{FF2B5EF4-FFF2-40B4-BE49-F238E27FC236}">
                <a16:creationId xmlns:a16="http://schemas.microsoft.com/office/drawing/2014/main" id="{3EC7A102-B35E-03B7-1F43-E8F3548EB240}"/>
              </a:ext>
            </a:extLst>
          </p:cNvPr>
          <p:cNvSpPr txBox="1"/>
          <p:nvPr/>
        </p:nvSpPr>
        <p:spPr>
          <a:xfrm>
            <a:off x="2138949" y="1824486"/>
            <a:ext cx="785153" cy="222322"/>
          </a:xfrm>
          <a:prstGeom prst="rect">
            <a:avLst/>
          </a:prstGeom>
        </p:spPr>
        <p:txBody>
          <a:bodyPr vert="horz" wrap="square" lIns="0" tIns="7701" rIns="0" bIns="0" rtlCol="0">
            <a:spAutoFit/>
          </a:bodyPr>
          <a:lstStyle/>
          <a:p>
            <a:pPr marL="7701" algn="ctr">
              <a:spcBef>
                <a:spcPts val="61"/>
              </a:spcBef>
            </a:pPr>
            <a:r>
              <a:rPr sz="697" b="1" err="1">
                <a:solidFill>
                  <a:srgbClr val="003867"/>
                </a:solidFill>
                <a:latin typeface="Arial" panose="020B0604020202020204" pitchFamily="34" charset="0"/>
                <a:cs typeface="Arial" panose="020B0604020202020204" pitchFamily="34" charset="0"/>
              </a:rPr>
              <a:t>Penetración</a:t>
            </a:r>
            <a:r>
              <a:rPr sz="697" b="1" spc="-18">
                <a:solidFill>
                  <a:srgbClr val="003867"/>
                </a:solidFill>
                <a:latin typeface="Arial" panose="020B0604020202020204" pitchFamily="34" charset="0"/>
                <a:cs typeface="Arial" panose="020B0604020202020204" pitchFamily="34" charset="0"/>
              </a:rPr>
              <a:t> </a:t>
            </a:r>
            <a:br>
              <a:rPr lang="es-ES" sz="697" b="1" spc="-18">
                <a:solidFill>
                  <a:srgbClr val="003867"/>
                </a:solidFill>
                <a:latin typeface="Arial" panose="020B0604020202020204" pitchFamily="34" charset="0"/>
                <a:cs typeface="Arial" panose="020B0604020202020204" pitchFamily="34" charset="0"/>
              </a:rPr>
            </a:br>
            <a:r>
              <a:rPr sz="697" b="1">
                <a:solidFill>
                  <a:srgbClr val="003867"/>
                </a:solidFill>
                <a:latin typeface="Arial" panose="020B0604020202020204" pitchFamily="34" charset="0"/>
                <a:cs typeface="Arial" panose="020B0604020202020204" pitchFamily="34" charset="0"/>
              </a:rPr>
              <a:t>de</a:t>
            </a:r>
            <a:r>
              <a:rPr sz="697" b="1" spc="-15">
                <a:solidFill>
                  <a:srgbClr val="003867"/>
                </a:solidFill>
                <a:latin typeface="Arial" panose="020B0604020202020204" pitchFamily="34" charset="0"/>
                <a:cs typeface="Arial" panose="020B0604020202020204" pitchFamily="34" charset="0"/>
              </a:rPr>
              <a:t> </a:t>
            </a:r>
            <a:r>
              <a:rPr sz="697" b="1" spc="-6">
                <a:solidFill>
                  <a:srgbClr val="003867"/>
                </a:solidFill>
                <a:latin typeface="Arial" panose="020B0604020202020204" pitchFamily="34" charset="0"/>
                <a:cs typeface="Arial" panose="020B0604020202020204" pitchFamily="34" charset="0"/>
              </a:rPr>
              <a:t>alérgenos</a:t>
            </a:r>
            <a:endParaRPr sz="697">
              <a:solidFill>
                <a:srgbClr val="003867"/>
              </a:solidFill>
              <a:latin typeface="Arial" panose="020B0604020202020204" pitchFamily="34" charset="0"/>
              <a:cs typeface="Arial" panose="020B0604020202020204" pitchFamily="34" charset="0"/>
            </a:endParaRPr>
          </a:p>
        </p:txBody>
      </p:sp>
      <p:sp>
        <p:nvSpPr>
          <p:cNvPr id="9" name="object 27">
            <a:extLst>
              <a:ext uri="{FF2B5EF4-FFF2-40B4-BE49-F238E27FC236}">
                <a16:creationId xmlns:a16="http://schemas.microsoft.com/office/drawing/2014/main" id="{F274BD8B-EBEE-9E8D-BFA5-4A0CEE17A23A}"/>
              </a:ext>
            </a:extLst>
          </p:cNvPr>
          <p:cNvSpPr txBox="1"/>
          <p:nvPr/>
        </p:nvSpPr>
        <p:spPr>
          <a:xfrm>
            <a:off x="3960018" y="1824486"/>
            <a:ext cx="1093198" cy="222322"/>
          </a:xfrm>
          <a:prstGeom prst="rect">
            <a:avLst/>
          </a:prstGeom>
        </p:spPr>
        <p:txBody>
          <a:bodyPr vert="horz" wrap="square" lIns="0" tIns="7701" rIns="0" bIns="0" rtlCol="0">
            <a:spAutoFit/>
          </a:bodyPr>
          <a:lstStyle/>
          <a:p>
            <a:pPr marL="185986" marR="3081" indent="-178670">
              <a:spcBef>
                <a:spcPts val="61"/>
              </a:spcBef>
            </a:pPr>
            <a:r>
              <a:rPr sz="697" b="1">
                <a:solidFill>
                  <a:srgbClr val="003867"/>
                </a:solidFill>
                <a:latin typeface="Arial" panose="020B0604020202020204" pitchFamily="34" charset="0"/>
                <a:cs typeface="Arial" panose="020B0604020202020204" pitchFamily="34" charset="0"/>
              </a:rPr>
              <a:t>Disbiosis</a:t>
            </a:r>
            <a:r>
              <a:rPr sz="697" b="1" spc="-18">
                <a:solidFill>
                  <a:srgbClr val="003867"/>
                </a:solidFill>
                <a:latin typeface="Arial" panose="020B0604020202020204" pitchFamily="34" charset="0"/>
                <a:cs typeface="Arial" panose="020B0604020202020204" pitchFamily="34" charset="0"/>
              </a:rPr>
              <a:t> </a:t>
            </a:r>
            <a:r>
              <a:rPr sz="697" b="1">
                <a:solidFill>
                  <a:srgbClr val="003867"/>
                </a:solidFill>
                <a:latin typeface="Arial" panose="020B0604020202020204" pitchFamily="34" charset="0"/>
                <a:cs typeface="Arial" panose="020B0604020202020204" pitchFamily="34" charset="0"/>
              </a:rPr>
              <a:t>del</a:t>
            </a:r>
            <a:r>
              <a:rPr sz="697" b="1" spc="-18">
                <a:solidFill>
                  <a:srgbClr val="003867"/>
                </a:solidFill>
                <a:latin typeface="Arial" panose="020B0604020202020204" pitchFamily="34" charset="0"/>
                <a:cs typeface="Arial" panose="020B0604020202020204" pitchFamily="34" charset="0"/>
              </a:rPr>
              <a:t> </a:t>
            </a:r>
            <a:r>
              <a:rPr sz="697" b="1" spc="-6">
                <a:solidFill>
                  <a:srgbClr val="003867"/>
                </a:solidFill>
                <a:latin typeface="Arial" panose="020B0604020202020204" pitchFamily="34" charset="0"/>
                <a:cs typeface="Arial" panose="020B0604020202020204" pitchFamily="34" charset="0"/>
              </a:rPr>
              <a:t>microbioma </a:t>
            </a:r>
            <a:r>
              <a:rPr sz="697" b="1">
                <a:solidFill>
                  <a:srgbClr val="003867"/>
                </a:solidFill>
                <a:latin typeface="Arial" panose="020B0604020202020204" pitchFamily="34" charset="0"/>
                <a:cs typeface="Arial" panose="020B0604020202020204" pitchFamily="34" charset="0"/>
              </a:rPr>
              <a:t>(Malassezia</a:t>
            </a:r>
            <a:r>
              <a:rPr sz="697" b="1" spc="-18">
                <a:solidFill>
                  <a:srgbClr val="003867"/>
                </a:solidFill>
                <a:latin typeface="Arial" panose="020B0604020202020204" pitchFamily="34" charset="0"/>
                <a:cs typeface="Arial" panose="020B0604020202020204" pitchFamily="34" charset="0"/>
              </a:rPr>
              <a:t> </a:t>
            </a:r>
            <a:r>
              <a:rPr sz="697" b="1" spc="-12">
                <a:solidFill>
                  <a:srgbClr val="003867"/>
                </a:solidFill>
                <a:latin typeface="Arial" panose="020B0604020202020204" pitchFamily="34" charset="0"/>
                <a:cs typeface="Arial" panose="020B0604020202020204" pitchFamily="34" charset="0"/>
              </a:rPr>
              <a:t>spp.)</a:t>
            </a:r>
            <a:endParaRPr sz="697">
              <a:solidFill>
                <a:srgbClr val="003867"/>
              </a:solidFill>
              <a:latin typeface="Arial" panose="020B0604020202020204" pitchFamily="34" charset="0"/>
              <a:cs typeface="Arial" panose="020B0604020202020204" pitchFamily="34" charset="0"/>
            </a:endParaRPr>
          </a:p>
        </p:txBody>
      </p:sp>
      <p:sp>
        <p:nvSpPr>
          <p:cNvPr id="10" name="object 28">
            <a:extLst>
              <a:ext uri="{FF2B5EF4-FFF2-40B4-BE49-F238E27FC236}">
                <a16:creationId xmlns:a16="http://schemas.microsoft.com/office/drawing/2014/main" id="{855D6C35-DED6-C47A-430B-59F96BE1EDB5}"/>
              </a:ext>
            </a:extLst>
          </p:cNvPr>
          <p:cNvSpPr txBox="1"/>
          <p:nvPr/>
        </p:nvSpPr>
        <p:spPr>
          <a:xfrm>
            <a:off x="3371763" y="3151272"/>
            <a:ext cx="579907" cy="115050"/>
          </a:xfrm>
          <a:prstGeom prst="rect">
            <a:avLst/>
          </a:prstGeom>
        </p:spPr>
        <p:txBody>
          <a:bodyPr vert="horz" wrap="square" lIns="0" tIns="7701" rIns="0" bIns="0" rtlCol="0">
            <a:spAutoFit/>
          </a:bodyPr>
          <a:lstStyle/>
          <a:p>
            <a:pPr marL="7701">
              <a:spcBef>
                <a:spcPts val="61"/>
              </a:spcBef>
            </a:pPr>
            <a:r>
              <a:rPr sz="697" spc="-6">
                <a:solidFill>
                  <a:srgbClr val="003867"/>
                </a:solidFill>
                <a:latin typeface="Arial" panose="020B0604020202020204" pitchFamily="34" charset="0"/>
                <a:cs typeface="Arial" panose="020B0604020202020204" pitchFamily="34" charset="0"/>
              </a:rPr>
              <a:t>Queratinocito</a:t>
            </a:r>
            <a:endParaRPr sz="697">
              <a:solidFill>
                <a:srgbClr val="003867"/>
              </a:solidFill>
              <a:latin typeface="Arial" panose="020B0604020202020204" pitchFamily="34" charset="0"/>
              <a:cs typeface="Arial" panose="020B0604020202020204" pitchFamily="34" charset="0"/>
            </a:endParaRPr>
          </a:p>
        </p:txBody>
      </p:sp>
      <p:sp>
        <p:nvSpPr>
          <p:cNvPr id="11" name="object 29">
            <a:extLst>
              <a:ext uri="{FF2B5EF4-FFF2-40B4-BE49-F238E27FC236}">
                <a16:creationId xmlns:a16="http://schemas.microsoft.com/office/drawing/2014/main" id="{F7F70BE9-C5F9-A128-CC89-42C041277A7C}"/>
              </a:ext>
            </a:extLst>
          </p:cNvPr>
          <p:cNvSpPr txBox="1"/>
          <p:nvPr/>
        </p:nvSpPr>
        <p:spPr>
          <a:xfrm>
            <a:off x="1712248" y="3767150"/>
            <a:ext cx="470164" cy="115050"/>
          </a:xfrm>
          <a:prstGeom prst="rect">
            <a:avLst/>
          </a:prstGeom>
        </p:spPr>
        <p:txBody>
          <a:bodyPr vert="horz" wrap="square" lIns="0" tIns="7701" rIns="0" bIns="0" rtlCol="0">
            <a:spAutoFit/>
          </a:bodyPr>
          <a:lstStyle/>
          <a:p>
            <a:pPr marL="7701">
              <a:spcBef>
                <a:spcPts val="61"/>
              </a:spcBef>
            </a:pPr>
            <a:r>
              <a:rPr sz="697" spc="-6">
                <a:solidFill>
                  <a:srgbClr val="003867"/>
                </a:solidFill>
                <a:latin typeface="Arial" panose="020B0604020202020204" pitchFamily="34" charset="0"/>
                <a:cs typeface="Arial" panose="020B0604020202020204" pitchFamily="34" charset="0"/>
              </a:rPr>
              <a:t>Dupilumab</a:t>
            </a:r>
            <a:endParaRPr sz="697">
              <a:solidFill>
                <a:srgbClr val="003867"/>
              </a:solidFill>
              <a:latin typeface="Arial" panose="020B0604020202020204" pitchFamily="34" charset="0"/>
              <a:cs typeface="Arial" panose="020B0604020202020204" pitchFamily="34" charset="0"/>
            </a:endParaRPr>
          </a:p>
        </p:txBody>
      </p:sp>
      <p:sp>
        <p:nvSpPr>
          <p:cNvPr id="12" name="object 30">
            <a:extLst>
              <a:ext uri="{FF2B5EF4-FFF2-40B4-BE49-F238E27FC236}">
                <a16:creationId xmlns:a16="http://schemas.microsoft.com/office/drawing/2014/main" id="{6B55C23C-6D94-9650-005B-6E6B36AFA3D3}"/>
              </a:ext>
            </a:extLst>
          </p:cNvPr>
          <p:cNvSpPr txBox="1"/>
          <p:nvPr/>
        </p:nvSpPr>
        <p:spPr>
          <a:xfrm>
            <a:off x="1679313" y="4287814"/>
            <a:ext cx="919271" cy="115050"/>
          </a:xfrm>
          <a:prstGeom prst="rect">
            <a:avLst/>
          </a:prstGeom>
        </p:spPr>
        <p:txBody>
          <a:bodyPr vert="horz" wrap="square" lIns="0" tIns="7701" rIns="0" bIns="0" rtlCol="0">
            <a:spAutoFit/>
          </a:bodyPr>
          <a:lstStyle/>
          <a:p>
            <a:pPr marL="7701">
              <a:spcBef>
                <a:spcPts val="61"/>
              </a:spcBef>
            </a:pPr>
            <a:r>
              <a:rPr sz="697" spc="-27">
                <a:solidFill>
                  <a:srgbClr val="003867"/>
                </a:solidFill>
                <a:latin typeface="Arial" panose="020B0604020202020204" pitchFamily="34" charset="0"/>
                <a:cs typeface="Arial" panose="020B0604020202020204" pitchFamily="34" charset="0"/>
              </a:rPr>
              <a:t>IL-</a:t>
            </a:r>
            <a:r>
              <a:rPr sz="697">
                <a:solidFill>
                  <a:srgbClr val="003867"/>
                </a:solidFill>
                <a:latin typeface="Arial" panose="020B0604020202020204" pitchFamily="34" charset="0"/>
                <a:cs typeface="Arial" panose="020B0604020202020204" pitchFamily="34" charset="0"/>
              </a:rPr>
              <a:t>4,</a:t>
            </a:r>
            <a:r>
              <a:rPr sz="697" spc="-9">
                <a:solidFill>
                  <a:srgbClr val="003867"/>
                </a:solidFill>
                <a:latin typeface="Arial" panose="020B0604020202020204" pitchFamily="34" charset="0"/>
                <a:cs typeface="Arial" panose="020B0604020202020204" pitchFamily="34" charset="0"/>
              </a:rPr>
              <a:t> </a:t>
            </a:r>
            <a:r>
              <a:rPr sz="697" spc="-27">
                <a:solidFill>
                  <a:srgbClr val="003867"/>
                </a:solidFill>
                <a:latin typeface="Arial" panose="020B0604020202020204" pitchFamily="34" charset="0"/>
                <a:cs typeface="Arial" panose="020B0604020202020204" pitchFamily="34" charset="0"/>
              </a:rPr>
              <a:t>IL-</a:t>
            </a:r>
            <a:r>
              <a:rPr sz="697">
                <a:solidFill>
                  <a:srgbClr val="003867"/>
                </a:solidFill>
                <a:latin typeface="Arial" panose="020B0604020202020204" pitchFamily="34" charset="0"/>
                <a:cs typeface="Arial" panose="020B0604020202020204" pitchFamily="34" charset="0"/>
              </a:rPr>
              <a:t>5,</a:t>
            </a:r>
            <a:r>
              <a:rPr sz="697" spc="-9">
                <a:solidFill>
                  <a:srgbClr val="003867"/>
                </a:solidFill>
                <a:latin typeface="Arial" panose="020B0604020202020204" pitchFamily="34" charset="0"/>
                <a:cs typeface="Arial" panose="020B0604020202020204" pitchFamily="34" charset="0"/>
              </a:rPr>
              <a:t> </a:t>
            </a:r>
            <a:r>
              <a:rPr sz="697">
                <a:solidFill>
                  <a:srgbClr val="003867"/>
                </a:solidFill>
                <a:latin typeface="Arial" panose="020B0604020202020204" pitchFamily="34" charset="0"/>
                <a:cs typeface="Arial" panose="020B0604020202020204" pitchFamily="34" charset="0"/>
              </a:rPr>
              <a:t>IL</a:t>
            </a:r>
            <a:r>
              <a:rPr sz="697" spc="-15">
                <a:solidFill>
                  <a:srgbClr val="003867"/>
                </a:solidFill>
                <a:latin typeface="Arial" panose="020B0604020202020204" pitchFamily="34" charset="0"/>
                <a:cs typeface="Arial" panose="020B0604020202020204" pitchFamily="34" charset="0"/>
              </a:rPr>
              <a:t> </a:t>
            </a:r>
            <a:r>
              <a:rPr sz="697">
                <a:solidFill>
                  <a:srgbClr val="003867"/>
                </a:solidFill>
                <a:latin typeface="Arial" panose="020B0604020202020204" pitchFamily="34" charset="0"/>
                <a:cs typeface="Arial" panose="020B0604020202020204" pitchFamily="34" charset="0"/>
              </a:rPr>
              <a:t>13,</a:t>
            </a:r>
            <a:r>
              <a:rPr sz="697" spc="-9">
                <a:solidFill>
                  <a:srgbClr val="003867"/>
                </a:solidFill>
                <a:latin typeface="Arial" panose="020B0604020202020204" pitchFamily="34" charset="0"/>
                <a:cs typeface="Arial" panose="020B0604020202020204" pitchFamily="34" charset="0"/>
              </a:rPr>
              <a:t> </a:t>
            </a:r>
            <a:r>
              <a:rPr sz="697" spc="-36">
                <a:solidFill>
                  <a:srgbClr val="003867"/>
                </a:solidFill>
                <a:latin typeface="Arial" panose="020B0604020202020204" pitchFamily="34" charset="0"/>
                <a:cs typeface="Arial" panose="020B0604020202020204" pitchFamily="34" charset="0"/>
              </a:rPr>
              <a:t>IL-</a:t>
            </a:r>
            <a:r>
              <a:rPr sz="697" spc="-15">
                <a:solidFill>
                  <a:srgbClr val="003867"/>
                </a:solidFill>
                <a:latin typeface="Arial" panose="020B0604020202020204" pitchFamily="34" charset="0"/>
                <a:cs typeface="Arial" panose="020B0604020202020204" pitchFamily="34" charset="0"/>
              </a:rPr>
              <a:t>31</a:t>
            </a:r>
            <a:endParaRPr sz="697">
              <a:solidFill>
                <a:srgbClr val="003867"/>
              </a:solidFill>
              <a:latin typeface="Arial" panose="020B0604020202020204" pitchFamily="34" charset="0"/>
              <a:cs typeface="Arial" panose="020B0604020202020204" pitchFamily="34" charset="0"/>
            </a:endParaRPr>
          </a:p>
        </p:txBody>
      </p:sp>
      <p:sp>
        <p:nvSpPr>
          <p:cNvPr id="13" name="object 31">
            <a:extLst>
              <a:ext uri="{FF2B5EF4-FFF2-40B4-BE49-F238E27FC236}">
                <a16:creationId xmlns:a16="http://schemas.microsoft.com/office/drawing/2014/main" id="{CBBC160C-2A1F-398F-D328-5696F7F83D28}"/>
              </a:ext>
            </a:extLst>
          </p:cNvPr>
          <p:cNvSpPr txBox="1"/>
          <p:nvPr/>
        </p:nvSpPr>
        <p:spPr>
          <a:xfrm>
            <a:off x="2708188" y="4687860"/>
            <a:ext cx="537165" cy="222322"/>
          </a:xfrm>
          <a:prstGeom prst="rect">
            <a:avLst/>
          </a:prstGeom>
        </p:spPr>
        <p:txBody>
          <a:bodyPr vert="horz" wrap="square" lIns="0" tIns="7701" rIns="0" bIns="0" rtlCol="0">
            <a:spAutoFit/>
          </a:bodyPr>
          <a:lstStyle/>
          <a:p>
            <a:pPr algn="ctr">
              <a:spcBef>
                <a:spcPts val="61"/>
              </a:spcBef>
            </a:pPr>
            <a:r>
              <a:rPr sz="697">
                <a:solidFill>
                  <a:srgbClr val="003867"/>
                </a:solidFill>
                <a:latin typeface="Arial" panose="020B0604020202020204" pitchFamily="34" charset="0"/>
                <a:cs typeface="Arial" panose="020B0604020202020204" pitchFamily="34" charset="0"/>
              </a:rPr>
              <a:t>IFN-γ,</a:t>
            </a:r>
            <a:r>
              <a:rPr sz="697" spc="-15">
                <a:solidFill>
                  <a:srgbClr val="003867"/>
                </a:solidFill>
                <a:latin typeface="Arial" panose="020B0604020202020204" pitchFamily="34" charset="0"/>
                <a:cs typeface="Arial" panose="020B0604020202020204" pitchFamily="34" charset="0"/>
              </a:rPr>
              <a:t> </a:t>
            </a:r>
            <a:r>
              <a:rPr sz="697" spc="-12">
                <a:solidFill>
                  <a:srgbClr val="003867"/>
                </a:solidFill>
                <a:latin typeface="Arial" panose="020B0604020202020204" pitchFamily="34" charset="0"/>
                <a:cs typeface="Arial" panose="020B0604020202020204" pitchFamily="34" charset="0"/>
              </a:rPr>
              <a:t>TNF-</a:t>
            </a:r>
            <a:r>
              <a:rPr sz="697" spc="-15">
                <a:solidFill>
                  <a:srgbClr val="003867"/>
                </a:solidFill>
                <a:latin typeface="Arial" panose="020B0604020202020204" pitchFamily="34" charset="0"/>
                <a:cs typeface="Arial" panose="020B0604020202020204" pitchFamily="34" charset="0"/>
              </a:rPr>
              <a:t>α,</a:t>
            </a:r>
            <a:endParaRPr sz="697">
              <a:solidFill>
                <a:srgbClr val="003867"/>
              </a:solidFill>
              <a:latin typeface="Arial" panose="020B0604020202020204" pitchFamily="34" charset="0"/>
              <a:cs typeface="Arial" panose="020B0604020202020204" pitchFamily="34" charset="0"/>
            </a:endParaRPr>
          </a:p>
          <a:p>
            <a:pPr algn="ctr">
              <a:spcBef>
                <a:spcPts val="3"/>
              </a:spcBef>
            </a:pPr>
            <a:r>
              <a:rPr sz="697" spc="-33">
                <a:solidFill>
                  <a:srgbClr val="003867"/>
                </a:solidFill>
                <a:latin typeface="Arial" panose="020B0604020202020204" pitchFamily="34" charset="0"/>
                <a:cs typeface="Arial" panose="020B0604020202020204" pitchFamily="34" charset="0"/>
              </a:rPr>
              <a:t>IL-</a:t>
            </a:r>
            <a:r>
              <a:rPr sz="697">
                <a:solidFill>
                  <a:srgbClr val="003867"/>
                </a:solidFill>
                <a:latin typeface="Arial" panose="020B0604020202020204" pitchFamily="34" charset="0"/>
                <a:cs typeface="Arial" panose="020B0604020202020204" pitchFamily="34" charset="0"/>
              </a:rPr>
              <a:t>1,</a:t>
            </a:r>
            <a:r>
              <a:rPr sz="697" spc="6">
                <a:solidFill>
                  <a:srgbClr val="003867"/>
                </a:solidFill>
                <a:latin typeface="Arial" panose="020B0604020202020204" pitchFamily="34" charset="0"/>
                <a:cs typeface="Arial" panose="020B0604020202020204" pitchFamily="34" charset="0"/>
              </a:rPr>
              <a:t> </a:t>
            </a:r>
            <a:r>
              <a:rPr sz="697" spc="-27">
                <a:solidFill>
                  <a:srgbClr val="003867"/>
                </a:solidFill>
                <a:latin typeface="Arial" panose="020B0604020202020204" pitchFamily="34" charset="0"/>
                <a:cs typeface="Arial" panose="020B0604020202020204" pitchFamily="34" charset="0"/>
              </a:rPr>
              <a:t>IL-</a:t>
            </a:r>
            <a:r>
              <a:rPr sz="697" spc="-30">
                <a:solidFill>
                  <a:srgbClr val="003867"/>
                </a:solidFill>
                <a:latin typeface="Arial" panose="020B0604020202020204" pitchFamily="34" charset="0"/>
                <a:cs typeface="Arial" panose="020B0604020202020204" pitchFamily="34" charset="0"/>
              </a:rPr>
              <a:t>6</a:t>
            </a:r>
            <a:endParaRPr sz="697">
              <a:solidFill>
                <a:srgbClr val="003867"/>
              </a:solidFill>
              <a:latin typeface="Arial" panose="020B0604020202020204" pitchFamily="34" charset="0"/>
              <a:cs typeface="Arial" panose="020B0604020202020204" pitchFamily="34" charset="0"/>
            </a:endParaRPr>
          </a:p>
        </p:txBody>
      </p:sp>
      <p:sp>
        <p:nvSpPr>
          <p:cNvPr id="14" name="object 32">
            <a:extLst>
              <a:ext uri="{FF2B5EF4-FFF2-40B4-BE49-F238E27FC236}">
                <a16:creationId xmlns:a16="http://schemas.microsoft.com/office/drawing/2014/main" id="{90E14B54-DC60-2240-D560-83573F2A098D}"/>
              </a:ext>
            </a:extLst>
          </p:cNvPr>
          <p:cNvSpPr/>
          <p:nvPr/>
        </p:nvSpPr>
        <p:spPr>
          <a:xfrm>
            <a:off x="1646063" y="4466104"/>
            <a:ext cx="907212" cy="259919"/>
          </a:xfrm>
          <a:custGeom>
            <a:avLst/>
            <a:gdLst/>
            <a:ahLst/>
            <a:cxnLst/>
            <a:rect l="l" t="t" r="r" b="b"/>
            <a:pathLst>
              <a:path w="1496060" h="428625">
                <a:moveTo>
                  <a:pt x="1370303" y="0"/>
                </a:moveTo>
                <a:lnTo>
                  <a:pt x="125650" y="0"/>
                </a:lnTo>
                <a:lnTo>
                  <a:pt x="76743" y="9874"/>
                </a:lnTo>
                <a:lnTo>
                  <a:pt x="36803" y="36803"/>
                </a:lnTo>
                <a:lnTo>
                  <a:pt x="9874" y="76743"/>
                </a:lnTo>
                <a:lnTo>
                  <a:pt x="0" y="125650"/>
                </a:lnTo>
                <a:lnTo>
                  <a:pt x="0" y="302461"/>
                </a:lnTo>
                <a:lnTo>
                  <a:pt x="9874" y="351373"/>
                </a:lnTo>
                <a:lnTo>
                  <a:pt x="36803" y="391312"/>
                </a:lnTo>
                <a:lnTo>
                  <a:pt x="76743" y="418239"/>
                </a:lnTo>
                <a:lnTo>
                  <a:pt x="125650" y="428112"/>
                </a:lnTo>
                <a:lnTo>
                  <a:pt x="1370303" y="428112"/>
                </a:lnTo>
                <a:lnTo>
                  <a:pt x="1419210" y="418239"/>
                </a:lnTo>
                <a:lnTo>
                  <a:pt x="1459150" y="391312"/>
                </a:lnTo>
                <a:lnTo>
                  <a:pt x="1486079" y="351373"/>
                </a:lnTo>
                <a:lnTo>
                  <a:pt x="1495954" y="302461"/>
                </a:lnTo>
                <a:lnTo>
                  <a:pt x="1495954" y="125650"/>
                </a:lnTo>
                <a:lnTo>
                  <a:pt x="1486079" y="76743"/>
                </a:lnTo>
                <a:lnTo>
                  <a:pt x="1459150" y="36803"/>
                </a:lnTo>
                <a:lnTo>
                  <a:pt x="1419210" y="9874"/>
                </a:lnTo>
                <a:lnTo>
                  <a:pt x="1370303" y="0"/>
                </a:lnTo>
                <a:close/>
              </a:path>
            </a:pathLst>
          </a:custGeom>
          <a:solidFill>
            <a:srgbClr val="FFFFFF"/>
          </a:solidFill>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sp>
        <p:nvSpPr>
          <p:cNvPr id="15" name="object 33">
            <a:extLst>
              <a:ext uri="{FF2B5EF4-FFF2-40B4-BE49-F238E27FC236}">
                <a16:creationId xmlns:a16="http://schemas.microsoft.com/office/drawing/2014/main" id="{3FFF08BF-5DA6-7E25-9F4A-D5926D0E8BFC}"/>
              </a:ext>
            </a:extLst>
          </p:cNvPr>
          <p:cNvSpPr txBox="1"/>
          <p:nvPr/>
        </p:nvSpPr>
        <p:spPr>
          <a:xfrm>
            <a:off x="1749090" y="4491038"/>
            <a:ext cx="695812" cy="222322"/>
          </a:xfrm>
          <a:prstGeom prst="rect">
            <a:avLst/>
          </a:prstGeom>
        </p:spPr>
        <p:txBody>
          <a:bodyPr vert="horz" wrap="square" lIns="0" tIns="7701" rIns="0" bIns="0" rtlCol="0">
            <a:spAutoFit/>
          </a:bodyPr>
          <a:lstStyle/>
          <a:p>
            <a:pPr marL="7701" marR="3081" indent="237199">
              <a:spcBef>
                <a:spcPts val="61"/>
              </a:spcBef>
            </a:pPr>
            <a:r>
              <a:rPr sz="697" spc="-6">
                <a:solidFill>
                  <a:srgbClr val="003867"/>
                </a:solidFill>
                <a:latin typeface="Arial" panose="020B0604020202020204" pitchFamily="34" charset="0"/>
                <a:cs typeface="Arial" panose="020B0604020202020204" pitchFamily="34" charset="0"/>
              </a:rPr>
              <a:t>Picor autoinflamatorio</a:t>
            </a:r>
            <a:endParaRPr sz="697">
              <a:solidFill>
                <a:srgbClr val="003867"/>
              </a:solidFill>
              <a:latin typeface="Arial" panose="020B0604020202020204" pitchFamily="34" charset="0"/>
              <a:cs typeface="Arial" panose="020B0604020202020204" pitchFamily="34" charset="0"/>
            </a:endParaRPr>
          </a:p>
        </p:txBody>
      </p:sp>
      <p:sp>
        <p:nvSpPr>
          <p:cNvPr id="16" name="object 34">
            <a:extLst>
              <a:ext uri="{FF2B5EF4-FFF2-40B4-BE49-F238E27FC236}">
                <a16:creationId xmlns:a16="http://schemas.microsoft.com/office/drawing/2014/main" id="{D776F44E-F69B-153F-1A52-E50D28D98E23}"/>
              </a:ext>
            </a:extLst>
          </p:cNvPr>
          <p:cNvSpPr/>
          <p:nvPr/>
        </p:nvSpPr>
        <p:spPr>
          <a:xfrm>
            <a:off x="2554050" y="4954296"/>
            <a:ext cx="830969" cy="266079"/>
          </a:xfrm>
          <a:custGeom>
            <a:avLst/>
            <a:gdLst/>
            <a:ahLst/>
            <a:cxnLst/>
            <a:rect l="l" t="t" r="r" b="b"/>
            <a:pathLst>
              <a:path w="1370329" h="438784">
                <a:moveTo>
                  <a:pt x="1244653" y="0"/>
                </a:moveTo>
                <a:lnTo>
                  <a:pt x="125650" y="0"/>
                </a:lnTo>
                <a:lnTo>
                  <a:pt x="76743" y="9874"/>
                </a:lnTo>
                <a:lnTo>
                  <a:pt x="36803" y="36803"/>
                </a:lnTo>
                <a:lnTo>
                  <a:pt x="9874" y="76743"/>
                </a:lnTo>
                <a:lnTo>
                  <a:pt x="0" y="125650"/>
                </a:lnTo>
                <a:lnTo>
                  <a:pt x="0" y="312932"/>
                </a:lnTo>
                <a:lnTo>
                  <a:pt x="9874" y="361844"/>
                </a:lnTo>
                <a:lnTo>
                  <a:pt x="36803" y="401783"/>
                </a:lnTo>
                <a:lnTo>
                  <a:pt x="76743" y="428710"/>
                </a:lnTo>
                <a:lnTo>
                  <a:pt x="125650" y="438583"/>
                </a:lnTo>
                <a:lnTo>
                  <a:pt x="1244653" y="438583"/>
                </a:lnTo>
                <a:lnTo>
                  <a:pt x="1293560" y="428710"/>
                </a:lnTo>
                <a:lnTo>
                  <a:pt x="1333499" y="401783"/>
                </a:lnTo>
                <a:lnTo>
                  <a:pt x="1360428" y="361844"/>
                </a:lnTo>
                <a:lnTo>
                  <a:pt x="1370303" y="312932"/>
                </a:lnTo>
                <a:lnTo>
                  <a:pt x="1370303" y="125650"/>
                </a:lnTo>
                <a:lnTo>
                  <a:pt x="1360428" y="76743"/>
                </a:lnTo>
                <a:lnTo>
                  <a:pt x="1333499" y="36803"/>
                </a:lnTo>
                <a:lnTo>
                  <a:pt x="1293560" y="9874"/>
                </a:lnTo>
                <a:lnTo>
                  <a:pt x="1244653" y="0"/>
                </a:lnTo>
                <a:close/>
              </a:path>
            </a:pathLst>
          </a:custGeom>
          <a:solidFill>
            <a:srgbClr val="FFFFFF"/>
          </a:solidFill>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sp>
        <p:nvSpPr>
          <p:cNvPr id="17" name="object 35">
            <a:extLst>
              <a:ext uri="{FF2B5EF4-FFF2-40B4-BE49-F238E27FC236}">
                <a16:creationId xmlns:a16="http://schemas.microsoft.com/office/drawing/2014/main" id="{2392369E-7F96-5913-560A-A82D4C62EA39}"/>
              </a:ext>
            </a:extLst>
          </p:cNvPr>
          <p:cNvSpPr txBox="1"/>
          <p:nvPr/>
        </p:nvSpPr>
        <p:spPr>
          <a:xfrm>
            <a:off x="1525422" y="5451209"/>
            <a:ext cx="1798252" cy="105816"/>
          </a:xfrm>
          <a:prstGeom prst="rect">
            <a:avLst/>
          </a:prstGeom>
        </p:spPr>
        <p:txBody>
          <a:bodyPr vert="horz" wrap="square" lIns="0" tIns="7701" rIns="0" bIns="0" rtlCol="0">
            <a:spAutoFit/>
          </a:bodyPr>
          <a:lstStyle/>
          <a:p>
            <a:pPr marL="7701"/>
            <a:r>
              <a:rPr sz="637">
                <a:solidFill>
                  <a:srgbClr val="646464"/>
                </a:solidFill>
                <a:latin typeface="Arial" panose="020B0604020202020204" pitchFamily="34" charset="0"/>
                <a:cs typeface="Arial" panose="020B0604020202020204" pitchFamily="34" charset="0"/>
              </a:rPr>
              <a:t>Blicharz</a:t>
            </a:r>
            <a:r>
              <a:rPr sz="637" spc="12">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L,</a:t>
            </a:r>
            <a:r>
              <a:rPr sz="637" spc="-3">
                <a:solidFill>
                  <a:srgbClr val="646464"/>
                </a:solidFill>
                <a:latin typeface="Arial" panose="020B0604020202020204" pitchFamily="34" charset="0"/>
                <a:cs typeface="Arial" panose="020B0604020202020204" pitchFamily="34" charset="0"/>
              </a:rPr>
              <a:t> </a:t>
            </a:r>
            <a:r>
              <a:rPr sz="637" i="1">
                <a:solidFill>
                  <a:srgbClr val="646464"/>
                </a:solidFill>
                <a:latin typeface="Arial" panose="020B0604020202020204" pitchFamily="34" charset="0"/>
                <a:cs typeface="Arial" panose="020B0604020202020204" pitchFamily="34" charset="0"/>
              </a:rPr>
              <a:t>et</a:t>
            </a:r>
            <a:r>
              <a:rPr sz="637" i="1" spc="15">
                <a:solidFill>
                  <a:srgbClr val="646464"/>
                </a:solidFill>
                <a:latin typeface="Arial" panose="020B0604020202020204" pitchFamily="34" charset="0"/>
                <a:cs typeface="Arial" panose="020B0604020202020204" pitchFamily="34" charset="0"/>
              </a:rPr>
              <a:t> </a:t>
            </a:r>
            <a:r>
              <a:rPr sz="637" i="1">
                <a:solidFill>
                  <a:srgbClr val="646464"/>
                </a:solidFill>
                <a:latin typeface="Arial" panose="020B0604020202020204" pitchFamily="34" charset="0"/>
                <a:cs typeface="Arial" panose="020B0604020202020204" pitchFamily="34" charset="0"/>
              </a:rPr>
              <a:t>al.</a:t>
            </a:r>
            <a:r>
              <a:rPr sz="637" i="1" spc="-6">
                <a:solidFill>
                  <a:srgbClr val="646464"/>
                </a:solidFill>
                <a:latin typeface="Arial" panose="020B0604020202020204" pitchFamily="34" charset="0"/>
                <a:cs typeface="Arial" panose="020B0604020202020204" pitchFamily="34" charset="0"/>
              </a:rPr>
              <a:t> </a:t>
            </a:r>
            <a:r>
              <a:rPr sz="637" spc="-12">
                <a:solidFill>
                  <a:srgbClr val="646464"/>
                </a:solidFill>
                <a:latin typeface="Arial" panose="020B0604020202020204" pitchFamily="34" charset="0"/>
                <a:cs typeface="Arial" panose="020B0604020202020204" pitchFamily="34" charset="0"/>
              </a:rPr>
              <a:t>2025</a:t>
            </a:r>
            <a:endParaRPr sz="637">
              <a:solidFill>
                <a:srgbClr val="646464"/>
              </a:solidFill>
              <a:latin typeface="Arial" panose="020B0604020202020204" pitchFamily="34" charset="0"/>
              <a:cs typeface="Arial" panose="020B0604020202020204" pitchFamily="34" charset="0"/>
            </a:endParaRPr>
          </a:p>
        </p:txBody>
      </p:sp>
      <p:sp>
        <p:nvSpPr>
          <p:cNvPr id="18" name="object 36">
            <a:extLst>
              <a:ext uri="{FF2B5EF4-FFF2-40B4-BE49-F238E27FC236}">
                <a16:creationId xmlns:a16="http://schemas.microsoft.com/office/drawing/2014/main" id="{D1F3A22F-907E-4B5A-F748-FD2E3F1C9D51}"/>
              </a:ext>
            </a:extLst>
          </p:cNvPr>
          <p:cNvSpPr/>
          <p:nvPr/>
        </p:nvSpPr>
        <p:spPr>
          <a:xfrm>
            <a:off x="3322346" y="4662217"/>
            <a:ext cx="673093" cy="266079"/>
          </a:xfrm>
          <a:custGeom>
            <a:avLst/>
            <a:gdLst/>
            <a:ahLst/>
            <a:cxnLst/>
            <a:rect l="l" t="t" r="r" b="b"/>
            <a:pathLst>
              <a:path w="1109979" h="438784">
                <a:moveTo>
                  <a:pt x="984263" y="0"/>
                </a:moveTo>
                <a:lnTo>
                  <a:pt x="125650" y="0"/>
                </a:lnTo>
                <a:lnTo>
                  <a:pt x="76743" y="9874"/>
                </a:lnTo>
                <a:lnTo>
                  <a:pt x="36803" y="36803"/>
                </a:lnTo>
                <a:lnTo>
                  <a:pt x="9874" y="76743"/>
                </a:lnTo>
                <a:lnTo>
                  <a:pt x="0" y="125650"/>
                </a:lnTo>
                <a:lnTo>
                  <a:pt x="0" y="312932"/>
                </a:lnTo>
                <a:lnTo>
                  <a:pt x="9874" y="361844"/>
                </a:lnTo>
                <a:lnTo>
                  <a:pt x="36803" y="401783"/>
                </a:lnTo>
                <a:lnTo>
                  <a:pt x="76743" y="428710"/>
                </a:lnTo>
                <a:lnTo>
                  <a:pt x="125650" y="438583"/>
                </a:lnTo>
                <a:lnTo>
                  <a:pt x="984263" y="438583"/>
                </a:lnTo>
                <a:lnTo>
                  <a:pt x="1033170" y="428710"/>
                </a:lnTo>
                <a:lnTo>
                  <a:pt x="1073109" y="401783"/>
                </a:lnTo>
                <a:lnTo>
                  <a:pt x="1100038" y="361844"/>
                </a:lnTo>
                <a:lnTo>
                  <a:pt x="1109913" y="312932"/>
                </a:lnTo>
                <a:lnTo>
                  <a:pt x="1109913" y="125650"/>
                </a:lnTo>
                <a:lnTo>
                  <a:pt x="1100038" y="76743"/>
                </a:lnTo>
                <a:lnTo>
                  <a:pt x="1073109" y="36803"/>
                </a:lnTo>
                <a:lnTo>
                  <a:pt x="1033170" y="9874"/>
                </a:lnTo>
                <a:lnTo>
                  <a:pt x="984263" y="0"/>
                </a:lnTo>
                <a:close/>
              </a:path>
            </a:pathLst>
          </a:custGeom>
          <a:solidFill>
            <a:srgbClr val="FFFFFF"/>
          </a:solidFill>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sp>
        <p:nvSpPr>
          <p:cNvPr id="19" name="object 37">
            <a:extLst>
              <a:ext uri="{FF2B5EF4-FFF2-40B4-BE49-F238E27FC236}">
                <a16:creationId xmlns:a16="http://schemas.microsoft.com/office/drawing/2014/main" id="{5DBA34F2-D0CD-4C8C-9094-6EED2D1E625D}"/>
              </a:ext>
            </a:extLst>
          </p:cNvPr>
          <p:cNvSpPr txBox="1"/>
          <p:nvPr/>
        </p:nvSpPr>
        <p:spPr>
          <a:xfrm>
            <a:off x="3367749" y="4503112"/>
            <a:ext cx="576057" cy="407339"/>
          </a:xfrm>
          <a:prstGeom prst="rect">
            <a:avLst/>
          </a:prstGeom>
        </p:spPr>
        <p:txBody>
          <a:bodyPr vert="horz" wrap="square" lIns="0" tIns="46593" rIns="0" bIns="0" rtlCol="0">
            <a:spAutoFit/>
          </a:bodyPr>
          <a:lstStyle/>
          <a:p>
            <a:pPr marL="18868" algn="ctr">
              <a:spcBef>
                <a:spcPts val="367"/>
              </a:spcBef>
            </a:pPr>
            <a:r>
              <a:rPr sz="697" spc="-33">
                <a:solidFill>
                  <a:srgbClr val="003867"/>
                </a:solidFill>
                <a:latin typeface="Arial" panose="020B0604020202020204" pitchFamily="34" charset="0"/>
                <a:cs typeface="Arial" panose="020B0604020202020204" pitchFamily="34" charset="0"/>
              </a:rPr>
              <a:t>IL-</a:t>
            </a:r>
            <a:r>
              <a:rPr sz="697" spc="-15">
                <a:solidFill>
                  <a:srgbClr val="003867"/>
                </a:solidFill>
                <a:latin typeface="Arial" panose="020B0604020202020204" pitchFamily="34" charset="0"/>
                <a:cs typeface="Arial" panose="020B0604020202020204" pitchFamily="34" charset="0"/>
              </a:rPr>
              <a:t>17</a:t>
            </a:r>
            <a:endParaRPr sz="697">
              <a:solidFill>
                <a:srgbClr val="003867"/>
              </a:solidFill>
              <a:latin typeface="Arial" panose="020B0604020202020204" pitchFamily="34" charset="0"/>
              <a:cs typeface="Arial" panose="020B0604020202020204" pitchFamily="34" charset="0"/>
            </a:endParaRPr>
          </a:p>
          <a:p>
            <a:pPr marL="7701" marR="3081" indent="6161" algn="ctr">
              <a:spcBef>
                <a:spcPts val="306"/>
              </a:spcBef>
            </a:pPr>
            <a:r>
              <a:rPr sz="697" spc="-6">
                <a:solidFill>
                  <a:srgbClr val="003867"/>
                </a:solidFill>
                <a:latin typeface="Arial" panose="020B0604020202020204" pitchFamily="34" charset="0"/>
                <a:cs typeface="Arial" panose="020B0604020202020204" pitchFamily="34" charset="0"/>
              </a:rPr>
              <a:t>Dermatitis psoriasiforme</a:t>
            </a:r>
            <a:endParaRPr sz="697">
              <a:solidFill>
                <a:srgbClr val="003867"/>
              </a:solidFill>
              <a:latin typeface="Arial" panose="020B0604020202020204" pitchFamily="34" charset="0"/>
              <a:cs typeface="Arial" panose="020B0604020202020204" pitchFamily="34" charset="0"/>
            </a:endParaRPr>
          </a:p>
        </p:txBody>
      </p:sp>
      <p:sp>
        <p:nvSpPr>
          <p:cNvPr id="20" name="object 38">
            <a:extLst>
              <a:ext uri="{FF2B5EF4-FFF2-40B4-BE49-F238E27FC236}">
                <a16:creationId xmlns:a16="http://schemas.microsoft.com/office/drawing/2014/main" id="{1E97F54B-3514-9C1A-F802-AF4585D1CDF9}"/>
              </a:ext>
            </a:extLst>
          </p:cNvPr>
          <p:cNvSpPr/>
          <p:nvPr/>
        </p:nvSpPr>
        <p:spPr>
          <a:xfrm>
            <a:off x="4020797" y="4376487"/>
            <a:ext cx="673093" cy="266079"/>
          </a:xfrm>
          <a:custGeom>
            <a:avLst/>
            <a:gdLst/>
            <a:ahLst/>
            <a:cxnLst/>
            <a:rect l="l" t="t" r="r" b="b"/>
            <a:pathLst>
              <a:path w="1109979" h="438784">
                <a:moveTo>
                  <a:pt x="984263" y="0"/>
                </a:moveTo>
                <a:lnTo>
                  <a:pt x="125650" y="0"/>
                </a:lnTo>
                <a:lnTo>
                  <a:pt x="76743" y="9874"/>
                </a:lnTo>
                <a:lnTo>
                  <a:pt x="36803" y="36803"/>
                </a:lnTo>
                <a:lnTo>
                  <a:pt x="9874" y="76743"/>
                </a:lnTo>
                <a:lnTo>
                  <a:pt x="0" y="125650"/>
                </a:lnTo>
                <a:lnTo>
                  <a:pt x="0" y="312932"/>
                </a:lnTo>
                <a:lnTo>
                  <a:pt x="9874" y="361844"/>
                </a:lnTo>
                <a:lnTo>
                  <a:pt x="36803" y="401783"/>
                </a:lnTo>
                <a:lnTo>
                  <a:pt x="76743" y="428710"/>
                </a:lnTo>
                <a:lnTo>
                  <a:pt x="125650" y="438583"/>
                </a:lnTo>
                <a:lnTo>
                  <a:pt x="984263" y="438583"/>
                </a:lnTo>
                <a:lnTo>
                  <a:pt x="1033170" y="428710"/>
                </a:lnTo>
                <a:lnTo>
                  <a:pt x="1073109" y="401783"/>
                </a:lnTo>
                <a:lnTo>
                  <a:pt x="1100038" y="361844"/>
                </a:lnTo>
                <a:lnTo>
                  <a:pt x="1109913" y="312932"/>
                </a:lnTo>
                <a:lnTo>
                  <a:pt x="1109913" y="125650"/>
                </a:lnTo>
                <a:lnTo>
                  <a:pt x="1100038" y="76743"/>
                </a:lnTo>
                <a:lnTo>
                  <a:pt x="1073109" y="36803"/>
                </a:lnTo>
                <a:lnTo>
                  <a:pt x="1033170" y="9874"/>
                </a:lnTo>
                <a:lnTo>
                  <a:pt x="984263" y="0"/>
                </a:lnTo>
                <a:close/>
              </a:path>
            </a:pathLst>
          </a:custGeom>
          <a:solidFill>
            <a:srgbClr val="FFFFFF"/>
          </a:solidFill>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sp>
        <p:nvSpPr>
          <p:cNvPr id="21" name="object 39">
            <a:extLst>
              <a:ext uri="{FF2B5EF4-FFF2-40B4-BE49-F238E27FC236}">
                <a16:creationId xmlns:a16="http://schemas.microsoft.com/office/drawing/2014/main" id="{275B7B9A-EAB5-5462-3C54-D5E414408DFC}"/>
              </a:ext>
            </a:extLst>
          </p:cNvPr>
          <p:cNvSpPr txBox="1"/>
          <p:nvPr/>
        </p:nvSpPr>
        <p:spPr>
          <a:xfrm>
            <a:off x="4111232" y="4217373"/>
            <a:ext cx="485951" cy="407339"/>
          </a:xfrm>
          <a:prstGeom prst="rect">
            <a:avLst/>
          </a:prstGeom>
        </p:spPr>
        <p:txBody>
          <a:bodyPr vert="horz" wrap="square" lIns="0" tIns="46593" rIns="0" bIns="0" rtlCol="0">
            <a:spAutoFit/>
          </a:bodyPr>
          <a:lstStyle/>
          <a:p>
            <a:pPr marL="18868" algn="ctr">
              <a:spcBef>
                <a:spcPts val="367"/>
              </a:spcBef>
            </a:pPr>
            <a:r>
              <a:rPr sz="697" spc="-36">
                <a:solidFill>
                  <a:srgbClr val="003867"/>
                </a:solidFill>
                <a:latin typeface="Arial" panose="020B0604020202020204" pitchFamily="34" charset="0"/>
                <a:cs typeface="Arial" panose="020B0604020202020204" pitchFamily="34" charset="0"/>
              </a:rPr>
              <a:t>IL-</a:t>
            </a:r>
            <a:r>
              <a:rPr sz="697" spc="-21">
                <a:solidFill>
                  <a:srgbClr val="003867"/>
                </a:solidFill>
                <a:latin typeface="Arial" panose="020B0604020202020204" pitchFamily="34" charset="0"/>
                <a:cs typeface="Arial" panose="020B0604020202020204" pitchFamily="34" charset="0"/>
              </a:rPr>
              <a:t>22</a:t>
            </a:r>
            <a:endParaRPr sz="697">
              <a:solidFill>
                <a:srgbClr val="003867"/>
              </a:solidFill>
              <a:latin typeface="Arial" panose="020B0604020202020204" pitchFamily="34" charset="0"/>
              <a:cs typeface="Arial" panose="020B0604020202020204" pitchFamily="34" charset="0"/>
            </a:endParaRPr>
          </a:p>
          <a:p>
            <a:pPr marL="7316" marR="3081" indent="6161" algn="ctr">
              <a:spcBef>
                <a:spcPts val="306"/>
              </a:spcBef>
            </a:pPr>
            <a:r>
              <a:rPr sz="697" spc="-6">
                <a:solidFill>
                  <a:srgbClr val="003867"/>
                </a:solidFill>
                <a:latin typeface="Arial" panose="020B0604020202020204" pitchFamily="34" charset="0"/>
                <a:cs typeface="Arial" panose="020B0604020202020204" pitchFamily="34" charset="0"/>
              </a:rPr>
              <a:t>Hiperplasia epidérmica</a:t>
            </a:r>
            <a:endParaRPr sz="697">
              <a:solidFill>
                <a:srgbClr val="003867"/>
              </a:solidFill>
              <a:latin typeface="Arial" panose="020B0604020202020204" pitchFamily="34" charset="0"/>
              <a:cs typeface="Arial" panose="020B0604020202020204" pitchFamily="34" charset="0"/>
            </a:endParaRPr>
          </a:p>
        </p:txBody>
      </p:sp>
      <p:sp>
        <p:nvSpPr>
          <p:cNvPr id="22" name="object 40">
            <a:extLst>
              <a:ext uri="{FF2B5EF4-FFF2-40B4-BE49-F238E27FC236}">
                <a16:creationId xmlns:a16="http://schemas.microsoft.com/office/drawing/2014/main" id="{2CF32270-9506-28AF-D165-9DA8408B3B81}"/>
              </a:ext>
            </a:extLst>
          </p:cNvPr>
          <p:cNvSpPr txBox="1"/>
          <p:nvPr/>
        </p:nvSpPr>
        <p:spPr>
          <a:xfrm>
            <a:off x="2335540" y="3735448"/>
            <a:ext cx="163267" cy="115050"/>
          </a:xfrm>
          <a:prstGeom prst="rect">
            <a:avLst/>
          </a:prstGeom>
        </p:spPr>
        <p:txBody>
          <a:bodyPr vert="horz" wrap="square" lIns="0" tIns="7701" rIns="0" bIns="0" rtlCol="0">
            <a:spAutoFit/>
          </a:bodyPr>
          <a:lstStyle/>
          <a:p>
            <a:pPr marL="7701">
              <a:spcBef>
                <a:spcPts val="61"/>
              </a:spcBef>
            </a:pPr>
            <a:r>
              <a:rPr sz="697" spc="-15">
                <a:solidFill>
                  <a:srgbClr val="003867"/>
                </a:solidFill>
                <a:latin typeface="Arial" panose="020B0604020202020204" pitchFamily="34" charset="0"/>
                <a:cs typeface="Arial" panose="020B0604020202020204" pitchFamily="34" charset="0"/>
              </a:rPr>
              <a:t>Th2</a:t>
            </a:r>
            <a:endParaRPr sz="697">
              <a:solidFill>
                <a:srgbClr val="003867"/>
              </a:solidFill>
              <a:latin typeface="Arial" panose="020B0604020202020204" pitchFamily="34" charset="0"/>
              <a:cs typeface="Arial" panose="020B0604020202020204" pitchFamily="34" charset="0"/>
            </a:endParaRPr>
          </a:p>
        </p:txBody>
      </p:sp>
      <p:sp>
        <p:nvSpPr>
          <p:cNvPr id="23" name="object 41">
            <a:extLst>
              <a:ext uri="{FF2B5EF4-FFF2-40B4-BE49-F238E27FC236}">
                <a16:creationId xmlns:a16="http://schemas.microsoft.com/office/drawing/2014/main" id="{9CE1D8A2-1919-6FD8-D73E-78DC2C225C21}"/>
              </a:ext>
            </a:extLst>
          </p:cNvPr>
          <p:cNvSpPr txBox="1"/>
          <p:nvPr/>
        </p:nvSpPr>
        <p:spPr>
          <a:xfrm>
            <a:off x="2897238" y="3925967"/>
            <a:ext cx="156721" cy="115050"/>
          </a:xfrm>
          <a:prstGeom prst="rect">
            <a:avLst/>
          </a:prstGeom>
        </p:spPr>
        <p:txBody>
          <a:bodyPr vert="horz" wrap="square" lIns="0" tIns="7701" rIns="0" bIns="0" rtlCol="0">
            <a:spAutoFit/>
          </a:bodyPr>
          <a:lstStyle/>
          <a:p>
            <a:pPr marL="7701">
              <a:spcBef>
                <a:spcPts val="61"/>
              </a:spcBef>
            </a:pPr>
            <a:r>
              <a:rPr sz="697" spc="-15">
                <a:solidFill>
                  <a:srgbClr val="003867"/>
                </a:solidFill>
                <a:latin typeface="Arial" panose="020B0604020202020204" pitchFamily="34" charset="0"/>
                <a:cs typeface="Arial" panose="020B0604020202020204" pitchFamily="34" charset="0"/>
              </a:rPr>
              <a:t>Th1</a:t>
            </a:r>
            <a:endParaRPr sz="697">
              <a:solidFill>
                <a:srgbClr val="003867"/>
              </a:solidFill>
              <a:latin typeface="Arial" panose="020B0604020202020204" pitchFamily="34" charset="0"/>
              <a:cs typeface="Arial" panose="020B0604020202020204" pitchFamily="34" charset="0"/>
            </a:endParaRPr>
          </a:p>
        </p:txBody>
      </p:sp>
      <p:sp>
        <p:nvSpPr>
          <p:cNvPr id="24" name="object 42">
            <a:extLst>
              <a:ext uri="{FF2B5EF4-FFF2-40B4-BE49-F238E27FC236}">
                <a16:creationId xmlns:a16="http://schemas.microsoft.com/office/drawing/2014/main" id="{1D8D255A-4FDB-E080-58F0-CAA769F5F57A}"/>
              </a:ext>
            </a:extLst>
          </p:cNvPr>
          <p:cNvSpPr txBox="1"/>
          <p:nvPr/>
        </p:nvSpPr>
        <p:spPr>
          <a:xfrm>
            <a:off x="3462579" y="3944975"/>
            <a:ext cx="156721" cy="115050"/>
          </a:xfrm>
          <a:prstGeom prst="rect">
            <a:avLst/>
          </a:prstGeom>
        </p:spPr>
        <p:txBody>
          <a:bodyPr vert="horz" wrap="square" lIns="0" tIns="7701" rIns="0" bIns="0" rtlCol="0">
            <a:spAutoFit/>
          </a:bodyPr>
          <a:lstStyle/>
          <a:p>
            <a:pPr marL="7701">
              <a:spcBef>
                <a:spcPts val="61"/>
              </a:spcBef>
            </a:pPr>
            <a:r>
              <a:rPr sz="697" spc="-15">
                <a:solidFill>
                  <a:srgbClr val="003867"/>
                </a:solidFill>
                <a:latin typeface="Arial" panose="020B0604020202020204" pitchFamily="34" charset="0"/>
                <a:cs typeface="Arial" panose="020B0604020202020204" pitchFamily="34" charset="0"/>
              </a:rPr>
              <a:t>Th7</a:t>
            </a:r>
            <a:endParaRPr sz="697">
              <a:solidFill>
                <a:srgbClr val="003867"/>
              </a:solidFill>
              <a:latin typeface="Arial" panose="020B0604020202020204" pitchFamily="34" charset="0"/>
              <a:cs typeface="Arial" panose="020B0604020202020204" pitchFamily="34" charset="0"/>
            </a:endParaRPr>
          </a:p>
        </p:txBody>
      </p:sp>
      <p:sp>
        <p:nvSpPr>
          <p:cNvPr id="25" name="object 43">
            <a:extLst>
              <a:ext uri="{FF2B5EF4-FFF2-40B4-BE49-F238E27FC236}">
                <a16:creationId xmlns:a16="http://schemas.microsoft.com/office/drawing/2014/main" id="{6099AF16-C94D-4180-2CFB-D5BAEC587AE7}"/>
              </a:ext>
            </a:extLst>
          </p:cNvPr>
          <p:cNvSpPr txBox="1"/>
          <p:nvPr/>
        </p:nvSpPr>
        <p:spPr>
          <a:xfrm>
            <a:off x="3918403" y="3741755"/>
            <a:ext cx="210245" cy="115050"/>
          </a:xfrm>
          <a:prstGeom prst="rect">
            <a:avLst/>
          </a:prstGeom>
        </p:spPr>
        <p:txBody>
          <a:bodyPr vert="horz" wrap="square" lIns="0" tIns="7701" rIns="0" bIns="0" rtlCol="0">
            <a:spAutoFit/>
          </a:bodyPr>
          <a:lstStyle/>
          <a:p>
            <a:pPr marL="7701">
              <a:spcBef>
                <a:spcPts val="61"/>
              </a:spcBef>
            </a:pPr>
            <a:r>
              <a:rPr sz="697" spc="-12">
                <a:solidFill>
                  <a:srgbClr val="003867"/>
                </a:solidFill>
                <a:latin typeface="Arial" panose="020B0604020202020204" pitchFamily="34" charset="0"/>
                <a:cs typeface="Arial" panose="020B0604020202020204" pitchFamily="34" charset="0"/>
              </a:rPr>
              <a:t>Th22</a:t>
            </a:r>
            <a:endParaRPr sz="697">
              <a:solidFill>
                <a:srgbClr val="003867"/>
              </a:solidFill>
              <a:latin typeface="Arial" panose="020B0604020202020204" pitchFamily="34" charset="0"/>
              <a:cs typeface="Arial" panose="020B0604020202020204" pitchFamily="34" charset="0"/>
            </a:endParaRPr>
          </a:p>
        </p:txBody>
      </p:sp>
      <p:sp>
        <p:nvSpPr>
          <p:cNvPr id="26" name="object 44">
            <a:extLst>
              <a:ext uri="{FF2B5EF4-FFF2-40B4-BE49-F238E27FC236}">
                <a16:creationId xmlns:a16="http://schemas.microsoft.com/office/drawing/2014/main" id="{4C2D1A8A-A2E4-B8B3-4472-333358CBDDEB}"/>
              </a:ext>
            </a:extLst>
          </p:cNvPr>
          <p:cNvSpPr txBox="1"/>
          <p:nvPr/>
        </p:nvSpPr>
        <p:spPr>
          <a:xfrm>
            <a:off x="2296637" y="3005169"/>
            <a:ext cx="469779" cy="222322"/>
          </a:xfrm>
          <a:prstGeom prst="rect">
            <a:avLst/>
          </a:prstGeom>
        </p:spPr>
        <p:txBody>
          <a:bodyPr vert="horz" wrap="square" lIns="0" tIns="7701" rIns="0" bIns="0" rtlCol="0">
            <a:spAutoFit/>
          </a:bodyPr>
          <a:lstStyle/>
          <a:p>
            <a:pPr marL="7701" marR="3081" indent="34656">
              <a:spcBef>
                <a:spcPts val="61"/>
              </a:spcBef>
            </a:pPr>
            <a:r>
              <a:rPr sz="697">
                <a:solidFill>
                  <a:srgbClr val="003867"/>
                </a:solidFill>
                <a:latin typeface="Arial" panose="020B0604020202020204" pitchFamily="34" charset="0"/>
                <a:cs typeface="Arial" panose="020B0604020202020204" pitchFamily="34" charset="0"/>
              </a:rPr>
              <a:t>Célula</a:t>
            </a:r>
            <a:r>
              <a:rPr sz="697" spc="-3">
                <a:solidFill>
                  <a:srgbClr val="003867"/>
                </a:solidFill>
                <a:latin typeface="Arial" panose="020B0604020202020204" pitchFamily="34" charset="0"/>
                <a:cs typeface="Arial" panose="020B0604020202020204" pitchFamily="34" charset="0"/>
              </a:rPr>
              <a:t> </a:t>
            </a:r>
            <a:r>
              <a:rPr sz="697" spc="-15">
                <a:solidFill>
                  <a:srgbClr val="003867"/>
                </a:solidFill>
                <a:latin typeface="Arial" panose="020B0604020202020204" pitchFamily="34" charset="0"/>
                <a:cs typeface="Arial" panose="020B0604020202020204" pitchFamily="34" charset="0"/>
              </a:rPr>
              <a:t>de </a:t>
            </a:r>
            <a:r>
              <a:rPr sz="697" spc="-6">
                <a:solidFill>
                  <a:srgbClr val="003867"/>
                </a:solidFill>
                <a:latin typeface="Arial" panose="020B0604020202020204" pitchFamily="34" charset="0"/>
                <a:cs typeface="Arial" panose="020B0604020202020204" pitchFamily="34" charset="0"/>
              </a:rPr>
              <a:t>langerhans</a:t>
            </a:r>
            <a:endParaRPr sz="697">
              <a:solidFill>
                <a:srgbClr val="003867"/>
              </a:solidFill>
              <a:latin typeface="Arial" panose="020B0604020202020204" pitchFamily="34" charset="0"/>
              <a:cs typeface="Arial" panose="020B0604020202020204" pitchFamily="34" charset="0"/>
            </a:endParaRPr>
          </a:p>
        </p:txBody>
      </p:sp>
      <p:sp>
        <p:nvSpPr>
          <p:cNvPr id="28" name="CuadroTexto 27">
            <a:extLst>
              <a:ext uri="{FF2B5EF4-FFF2-40B4-BE49-F238E27FC236}">
                <a16:creationId xmlns:a16="http://schemas.microsoft.com/office/drawing/2014/main" id="{391FECDA-764D-EF41-614E-84E711CA813A}"/>
              </a:ext>
            </a:extLst>
          </p:cNvPr>
          <p:cNvSpPr txBox="1"/>
          <p:nvPr/>
        </p:nvSpPr>
        <p:spPr>
          <a:xfrm>
            <a:off x="1749090" y="6170381"/>
            <a:ext cx="8374527" cy="246221"/>
          </a:xfrm>
          <a:prstGeom prst="rect">
            <a:avLst/>
          </a:prstGeom>
          <a:noFill/>
        </p:spPr>
        <p:txBody>
          <a:bodyPr wrap="square" rtlCol="0">
            <a:spAutoFit/>
          </a:bodyPr>
          <a:lstStyle/>
          <a:p>
            <a:r>
              <a:rPr lang="es-ES" sz="500" b="1">
                <a:solidFill>
                  <a:srgbClr val="646464"/>
                </a:solidFill>
              </a:rPr>
              <a:t>DA: </a:t>
            </a:r>
            <a:r>
              <a:rPr lang="es-ES" sz="500">
                <a:solidFill>
                  <a:srgbClr val="646464"/>
                </a:solidFill>
              </a:rPr>
              <a:t>dermatitis atópica; </a:t>
            </a:r>
            <a:r>
              <a:rPr lang="es-ES" sz="500" b="1">
                <a:solidFill>
                  <a:srgbClr val="646464"/>
                </a:solidFill>
              </a:rPr>
              <a:t>IL</a:t>
            </a:r>
            <a:r>
              <a:rPr lang="es-ES" sz="500">
                <a:solidFill>
                  <a:srgbClr val="646464"/>
                </a:solidFill>
              </a:rPr>
              <a:t>: </a:t>
            </a:r>
            <a:r>
              <a:rPr lang="es-ES" sz="500" err="1">
                <a:solidFill>
                  <a:srgbClr val="646464"/>
                </a:solidFill>
              </a:rPr>
              <a:t>interleuquina</a:t>
            </a:r>
            <a:r>
              <a:rPr lang="es-ES" sz="500">
                <a:solidFill>
                  <a:srgbClr val="646464"/>
                </a:solidFill>
              </a:rPr>
              <a:t>; </a:t>
            </a:r>
            <a:r>
              <a:rPr lang="es-ES" sz="500" b="1">
                <a:solidFill>
                  <a:srgbClr val="646464"/>
                </a:solidFill>
              </a:rPr>
              <a:t>IFN</a:t>
            </a:r>
            <a:r>
              <a:rPr lang="es-ES" sz="500">
                <a:solidFill>
                  <a:srgbClr val="646464"/>
                </a:solidFill>
              </a:rPr>
              <a:t>: interferón; </a:t>
            </a:r>
            <a:r>
              <a:rPr lang="es-ES" sz="500" b="1">
                <a:solidFill>
                  <a:srgbClr val="646464"/>
                </a:solidFill>
              </a:rPr>
              <a:t>TNF</a:t>
            </a:r>
            <a:r>
              <a:rPr lang="es-ES" sz="500">
                <a:solidFill>
                  <a:srgbClr val="646464"/>
                </a:solidFill>
              </a:rPr>
              <a:t>: </a:t>
            </a:r>
            <a:r>
              <a:rPr lang="es-ES" sz="500" err="1">
                <a:solidFill>
                  <a:srgbClr val="646464"/>
                </a:solidFill>
              </a:rPr>
              <a:t>tumour</a:t>
            </a:r>
            <a:r>
              <a:rPr lang="es-ES" sz="500">
                <a:solidFill>
                  <a:srgbClr val="646464"/>
                </a:solidFill>
              </a:rPr>
              <a:t> necrosis factor. </a:t>
            </a:r>
          </a:p>
          <a:p>
            <a:r>
              <a:rPr lang="es-ES" sz="500">
                <a:solidFill>
                  <a:srgbClr val="646464"/>
                </a:solidFill>
              </a:rPr>
              <a:t>1. </a:t>
            </a:r>
            <a:r>
              <a:rPr lang="es-ES" sz="500" err="1">
                <a:solidFill>
                  <a:srgbClr val="646464"/>
                </a:solidFill>
              </a:rPr>
              <a:t>Blicharz</a:t>
            </a:r>
            <a:r>
              <a:rPr lang="es-ES" sz="500">
                <a:solidFill>
                  <a:srgbClr val="646464"/>
                </a:solidFill>
              </a:rPr>
              <a:t> L, </a:t>
            </a:r>
            <a:r>
              <a:rPr lang="es-ES" sz="500" i="1">
                <a:solidFill>
                  <a:srgbClr val="646464"/>
                </a:solidFill>
              </a:rPr>
              <a:t>et al</a:t>
            </a:r>
            <a:r>
              <a:rPr lang="es-ES" sz="500">
                <a:solidFill>
                  <a:srgbClr val="646464"/>
                </a:solidFill>
              </a:rPr>
              <a:t>. Head and </a:t>
            </a:r>
            <a:r>
              <a:rPr lang="es-ES" sz="500" err="1">
                <a:solidFill>
                  <a:srgbClr val="646464"/>
                </a:solidFill>
              </a:rPr>
              <a:t>neck</a:t>
            </a:r>
            <a:r>
              <a:rPr lang="es-ES" sz="500">
                <a:solidFill>
                  <a:srgbClr val="646464"/>
                </a:solidFill>
              </a:rPr>
              <a:t> dermatitis: a </a:t>
            </a:r>
            <a:r>
              <a:rPr lang="es-ES" sz="500" err="1">
                <a:solidFill>
                  <a:srgbClr val="646464"/>
                </a:solidFill>
              </a:rPr>
              <a:t>variant</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atopic</a:t>
            </a:r>
            <a:r>
              <a:rPr lang="es-ES" sz="500">
                <a:solidFill>
                  <a:srgbClr val="646464"/>
                </a:solidFill>
              </a:rPr>
              <a:t> dermatitis. </a:t>
            </a:r>
            <a:r>
              <a:rPr lang="es-ES" sz="500" err="1">
                <a:solidFill>
                  <a:srgbClr val="646464"/>
                </a:solidFill>
              </a:rPr>
              <a:t>Ital</a:t>
            </a:r>
            <a:r>
              <a:rPr lang="es-ES" sz="500">
                <a:solidFill>
                  <a:srgbClr val="646464"/>
                </a:solidFill>
              </a:rPr>
              <a:t> J </a:t>
            </a:r>
            <a:r>
              <a:rPr lang="es-ES" sz="500" err="1">
                <a:solidFill>
                  <a:srgbClr val="646464"/>
                </a:solidFill>
              </a:rPr>
              <a:t>Dermatol</a:t>
            </a:r>
            <a:r>
              <a:rPr lang="es-ES" sz="500">
                <a:solidFill>
                  <a:srgbClr val="646464"/>
                </a:solidFill>
              </a:rPr>
              <a:t> </a:t>
            </a:r>
            <a:r>
              <a:rPr lang="es-ES" sz="500" err="1">
                <a:solidFill>
                  <a:srgbClr val="646464"/>
                </a:solidFill>
              </a:rPr>
              <a:t>Venerol</a:t>
            </a:r>
            <a:r>
              <a:rPr lang="es-ES" sz="500">
                <a:solidFill>
                  <a:srgbClr val="646464"/>
                </a:solidFill>
              </a:rPr>
              <a:t>. 2025 Apr;160(2):123-144.</a:t>
            </a:r>
          </a:p>
        </p:txBody>
      </p:sp>
      <p:sp>
        <p:nvSpPr>
          <p:cNvPr id="29" name="object 35">
            <a:extLst>
              <a:ext uri="{FF2B5EF4-FFF2-40B4-BE49-F238E27FC236}">
                <a16:creationId xmlns:a16="http://schemas.microsoft.com/office/drawing/2014/main" id="{E84FB51C-DA94-16B3-C84C-E3E0D32DC6B6}"/>
              </a:ext>
            </a:extLst>
          </p:cNvPr>
          <p:cNvSpPr txBox="1"/>
          <p:nvPr/>
        </p:nvSpPr>
        <p:spPr>
          <a:xfrm>
            <a:off x="2640223" y="4964316"/>
            <a:ext cx="673093" cy="222322"/>
          </a:xfrm>
          <a:prstGeom prst="rect">
            <a:avLst/>
          </a:prstGeom>
        </p:spPr>
        <p:txBody>
          <a:bodyPr vert="horz" wrap="square" lIns="0" tIns="7701" rIns="0" bIns="0" rtlCol="0">
            <a:spAutoFit/>
          </a:bodyPr>
          <a:lstStyle/>
          <a:p>
            <a:pPr marR="3081" algn="ctr">
              <a:spcBef>
                <a:spcPts val="61"/>
              </a:spcBef>
            </a:pPr>
            <a:r>
              <a:rPr sz="697" spc="-6" err="1">
                <a:solidFill>
                  <a:srgbClr val="003867"/>
                </a:solidFill>
                <a:latin typeface="Arial" panose="020B0604020202020204" pitchFamily="34" charset="0"/>
                <a:cs typeface="Arial" panose="020B0604020202020204" pitchFamily="34" charset="0"/>
              </a:rPr>
              <a:t>Hipersensibilidad</a:t>
            </a:r>
            <a:r>
              <a:rPr sz="697" spc="-6">
                <a:solidFill>
                  <a:srgbClr val="003867"/>
                </a:solidFill>
                <a:latin typeface="Arial" panose="020B0604020202020204" pitchFamily="34" charset="0"/>
                <a:cs typeface="Arial" panose="020B0604020202020204" pitchFamily="34" charset="0"/>
              </a:rPr>
              <a:t> </a:t>
            </a:r>
            <a:r>
              <a:rPr sz="697" spc="-6" err="1">
                <a:solidFill>
                  <a:srgbClr val="003867"/>
                </a:solidFill>
                <a:latin typeface="Arial" panose="020B0604020202020204" pitchFamily="34" charset="0"/>
                <a:cs typeface="Arial" panose="020B0604020202020204" pitchFamily="34" charset="0"/>
              </a:rPr>
              <a:t>retardada</a:t>
            </a:r>
            <a:endParaRPr sz="637">
              <a:solidFill>
                <a:srgbClr val="00386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552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5A556E-296B-93EB-1124-6D2AF11D01AF}"/>
              </a:ext>
            </a:extLst>
          </p:cNvPr>
          <p:cNvSpPr>
            <a:spLocks noGrp="1"/>
          </p:cNvSpPr>
          <p:nvPr>
            <p:ph type="title"/>
          </p:nvPr>
        </p:nvSpPr>
        <p:spPr/>
        <p:txBody>
          <a:bodyPr>
            <a:noAutofit/>
          </a:bodyPr>
          <a:lstStyle/>
          <a:p>
            <a:r>
              <a:rPr lang="es-ES">
                <a:solidFill>
                  <a:srgbClr val="003867"/>
                </a:solidFill>
              </a:rPr>
              <a:t>Eficacia y seguridad </a:t>
            </a:r>
            <a:r>
              <a:rPr lang="es-ES"/>
              <a:t>EBGLYSS</a:t>
            </a:r>
            <a:r>
              <a:rPr lang="es-ES" baseline="30000"/>
              <a:t>®</a:t>
            </a:r>
            <a:r>
              <a:rPr lang="es-ES"/>
              <a:t> en cara y cuello </a:t>
            </a:r>
          </a:p>
        </p:txBody>
      </p:sp>
    </p:spTree>
    <p:extLst>
      <p:ext uri="{BB962C8B-B14F-4D97-AF65-F5344CB8AC3E}">
        <p14:creationId xmlns:p14="http://schemas.microsoft.com/office/powerpoint/2010/main" val="37745237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3175B1-3637-6823-3AA0-7EE277E6866F}"/>
            </a:ext>
          </a:extLst>
        </p:cNvPr>
        <p:cNvGrpSpPr/>
        <p:nvPr/>
      </p:nvGrpSpPr>
      <p:grpSpPr>
        <a:xfrm>
          <a:off x="0" y="0"/>
          <a:ext cx="0" cy="0"/>
          <a:chOff x="0" y="0"/>
          <a:chExt cx="0" cy="0"/>
        </a:xfrm>
      </p:grpSpPr>
      <p:sp>
        <p:nvSpPr>
          <p:cNvPr id="222" name="Rectángulo redondeado 221">
            <a:extLst>
              <a:ext uri="{FF2B5EF4-FFF2-40B4-BE49-F238E27FC236}">
                <a16:creationId xmlns:a16="http://schemas.microsoft.com/office/drawing/2014/main" id="{D6D97C9D-C4C0-04B0-CEAC-6B8D96342B5E}"/>
              </a:ext>
            </a:extLst>
          </p:cNvPr>
          <p:cNvSpPr/>
          <p:nvPr/>
        </p:nvSpPr>
        <p:spPr>
          <a:xfrm>
            <a:off x="664268" y="2143220"/>
            <a:ext cx="6675284" cy="3473174"/>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1" name="Rectángulo redondeado 220">
            <a:extLst>
              <a:ext uri="{FF2B5EF4-FFF2-40B4-BE49-F238E27FC236}">
                <a16:creationId xmlns:a16="http://schemas.microsoft.com/office/drawing/2014/main" id="{F992D415-4612-FE21-0177-F9AD1B0E3095}"/>
              </a:ext>
            </a:extLst>
          </p:cNvPr>
          <p:cNvSpPr/>
          <p:nvPr/>
        </p:nvSpPr>
        <p:spPr>
          <a:xfrm>
            <a:off x="7506318" y="2143220"/>
            <a:ext cx="2925150" cy="3473174"/>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a:extLst>
              <a:ext uri="{FF2B5EF4-FFF2-40B4-BE49-F238E27FC236}">
                <a16:creationId xmlns:a16="http://schemas.microsoft.com/office/drawing/2014/main" id="{37D10553-CC33-5A0B-6357-095A120DD5B9}"/>
              </a:ext>
            </a:extLst>
          </p:cNvPr>
          <p:cNvSpPr>
            <a:spLocks noGrp="1"/>
          </p:cNvSpPr>
          <p:nvPr>
            <p:ph type="title"/>
          </p:nvPr>
        </p:nvSpPr>
        <p:spPr>
          <a:xfrm>
            <a:off x="308113" y="211015"/>
            <a:ext cx="9382539" cy="961802"/>
          </a:xfrm>
        </p:spPr>
        <p:txBody>
          <a:bodyPr/>
          <a:lstStyle/>
          <a:p>
            <a:r>
              <a:rPr lang="es-ES"/>
              <a:t>Lebrikizumab mejoró el EASI en cabeza y cuello en la semana 16, con una mejora significativa ya en la semana 2 en comparación con placebo</a:t>
            </a:r>
            <a:r>
              <a:rPr lang="es-ES" baseline="30000"/>
              <a:t>#$1</a:t>
            </a:r>
          </a:p>
        </p:txBody>
      </p:sp>
      <p:graphicFrame>
        <p:nvGraphicFramePr>
          <p:cNvPr id="6" name="Tabla 5">
            <a:extLst>
              <a:ext uri="{FF2B5EF4-FFF2-40B4-BE49-F238E27FC236}">
                <a16:creationId xmlns:a16="http://schemas.microsoft.com/office/drawing/2014/main" id="{AD4704CF-FBF2-015F-C719-C684BEB90A4C}"/>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5" name="object 27">
            <a:extLst>
              <a:ext uri="{FF2B5EF4-FFF2-40B4-BE49-F238E27FC236}">
                <a16:creationId xmlns:a16="http://schemas.microsoft.com/office/drawing/2014/main" id="{50E688FA-A606-7313-AC4D-9CD9DF040363}"/>
              </a:ext>
            </a:extLst>
          </p:cNvPr>
          <p:cNvSpPr txBox="1"/>
          <p:nvPr/>
        </p:nvSpPr>
        <p:spPr>
          <a:xfrm>
            <a:off x="2883600" y="4698915"/>
            <a:ext cx="499437" cy="165892"/>
          </a:xfrm>
          <a:prstGeom prst="rect">
            <a:avLst/>
          </a:prstGeom>
        </p:spPr>
        <p:txBody>
          <a:bodyPr vert="horz" wrap="square" lIns="0" tIns="7316" rIns="0" bIns="0" rtlCol="0">
            <a:spAutoFit/>
          </a:bodyPr>
          <a:lstStyle/>
          <a:p>
            <a:pPr marL="7701">
              <a:spcBef>
                <a:spcPts val="58"/>
              </a:spcBef>
            </a:pPr>
            <a:r>
              <a:rPr sz="515">
                <a:solidFill>
                  <a:srgbClr val="22346A"/>
                </a:solidFill>
                <a:latin typeface="Arial" panose="020B0604020202020204" pitchFamily="34" charset="0"/>
                <a:cs typeface="Arial" panose="020B0604020202020204" pitchFamily="34" charset="0"/>
              </a:rPr>
              <a:t>PBO</a:t>
            </a:r>
            <a:r>
              <a:rPr sz="515" spc="-3">
                <a:solidFill>
                  <a:srgbClr val="22346A"/>
                </a:solidFill>
                <a:latin typeface="Arial" panose="020B0604020202020204" pitchFamily="34" charset="0"/>
                <a:cs typeface="Arial" panose="020B0604020202020204" pitchFamily="34" charset="0"/>
              </a:rPr>
              <a:t> </a:t>
            </a:r>
            <a:r>
              <a:rPr sz="515">
                <a:solidFill>
                  <a:srgbClr val="22346A"/>
                </a:solidFill>
                <a:latin typeface="Arial" panose="020B0604020202020204" pitchFamily="34" charset="0"/>
                <a:cs typeface="Arial" panose="020B0604020202020204" pitchFamily="34" charset="0"/>
              </a:rPr>
              <a:t>C2S</a:t>
            </a:r>
            <a:r>
              <a:rPr sz="515" spc="-3">
                <a:solidFill>
                  <a:srgbClr val="22346A"/>
                </a:solidFill>
                <a:latin typeface="Arial" panose="020B0604020202020204" pitchFamily="34" charset="0"/>
                <a:cs typeface="Arial" panose="020B0604020202020204" pitchFamily="34" charset="0"/>
              </a:rPr>
              <a:t> </a:t>
            </a:r>
            <a:r>
              <a:rPr sz="515" spc="-6">
                <a:solidFill>
                  <a:srgbClr val="22346A"/>
                </a:solidFill>
                <a:latin typeface="Arial" panose="020B0604020202020204" pitchFamily="34" charset="0"/>
                <a:cs typeface="Arial" panose="020B0604020202020204" pitchFamily="34" charset="0"/>
              </a:rPr>
              <a:t>(N=141)</a:t>
            </a:r>
            <a:endParaRPr sz="515">
              <a:latin typeface="Arial" panose="020B0604020202020204" pitchFamily="34" charset="0"/>
              <a:cs typeface="Arial" panose="020B0604020202020204" pitchFamily="34" charset="0"/>
            </a:endParaRPr>
          </a:p>
        </p:txBody>
      </p:sp>
      <p:sp>
        <p:nvSpPr>
          <p:cNvPr id="7" name="object 28">
            <a:extLst>
              <a:ext uri="{FF2B5EF4-FFF2-40B4-BE49-F238E27FC236}">
                <a16:creationId xmlns:a16="http://schemas.microsoft.com/office/drawing/2014/main" id="{7C9A9D63-787C-1728-015C-A71CFDCCD5BC}"/>
              </a:ext>
            </a:extLst>
          </p:cNvPr>
          <p:cNvSpPr txBox="1"/>
          <p:nvPr/>
        </p:nvSpPr>
        <p:spPr>
          <a:xfrm>
            <a:off x="1740928" y="4698915"/>
            <a:ext cx="756189" cy="165892"/>
          </a:xfrm>
          <a:prstGeom prst="rect">
            <a:avLst/>
          </a:prstGeom>
        </p:spPr>
        <p:txBody>
          <a:bodyPr vert="horz" wrap="square" lIns="0" tIns="7316" rIns="0" bIns="0" rtlCol="0">
            <a:spAutoFit/>
          </a:bodyPr>
          <a:lstStyle/>
          <a:p>
            <a:pPr marL="7701">
              <a:spcBef>
                <a:spcPts val="58"/>
              </a:spcBef>
            </a:pPr>
            <a:r>
              <a:rPr sz="515">
                <a:solidFill>
                  <a:srgbClr val="22346A"/>
                </a:solidFill>
                <a:latin typeface="Arial" panose="020B0604020202020204" pitchFamily="34" charset="0"/>
                <a:cs typeface="Arial" panose="020B0604020202020204" pitchFamily="34" charset="0"/>
              </a:rPr>
              <a:t>LEB</a:t>
            </a:r>
            <a:r>
              <a:rPr sz="515" spc="-12">
                <a:solidFill>
                  <a:srgbClr val="22346A"/>
                </a:solidFill>
                <a:latin typeface="Arial" panose="020B0604020202020204" pitchFamily="34" charset="0"/>
                <a:cs typeface="Arial" panose="020B0604020202020204" pitchFamily="34" charset="0"/>
              </a:rPr>
              <a:t> </a:t>
            </a:r>
            <a:r>
              <a:rPr sz="515">
                <a:solidFill>
                  <a:srgbClr val="22346A"/>
                </a:solidFill>
                <a:latin typeface="Arial" panose="020B0604020202020204" pitchFamily="34" charset="0"/>
                <a:cs typeface="Arial" panose="020B0604020202020204" pitchFamily="34" charset="0"/>
              </a:rPr>
              <a:t>250</a:t>
            </a:r>
            <a:r>
              <a:rPr sz="515" spc="-9">
                <a:solidFill>
                  <a:srgbClr val="22346A"/>
                </a:solidFill>
                <a:latin typeface="Arial" panose="020B0604020202020204" pitchFamily="34" charset="0"/>
                <a:cs typeface="Arial" panose="020B0604020202020204" pitchFamily="34" charset="0"/>
              </a:rPr>
              <a:t> </a:t>
            </a:r>
            <a:r>
              <a:rPr sz="515">
                <a:solidFill>
                  <a:srgbClr val="22346A"/>
                </a:solidFill>
                <a:latin typeface="Arial" panose="020B0604020202020204" pitchFamily="34" charset="0"/>
                <a:cs typeface="Arial" panose="020B0604020202020204" pitchFamily="34" charset="0"/>
              </a:rPr>
              <a:t>mg</a:t>
            </a:r>
            <a:r>
              <a:rPr sz="515" spc="-9">
                <a:solidFill>
                  <a:srgbClr val="22346A"/>
                </a:solidFill>
                <a:latin typeface="Arial" panose="020B0604020202020204" pitchFamily="34" charset="0"/>
                <a:cs typeface="Arial" panose="020B0604020202020204" pitchFamily="34" charset="0"/>
              </a:rPr>
              <a:t> </a:t>
            </a:r>
            <a:r>
              <a:rPr sz="515">
                <a:solidFill>
                  <a:srgbClr val="22346A"/>
                </a:solidFill>
                <a:latin typeface="Arial" panose="020B0604020202020204" pitchFamily="34" charset="0"/>
                <a:cs typeface="Arial" panose="020B0604020202020204" pitchFamily="34" charset="0"/>
              </a:rPr>
              <a:t>C2S</a:t>
            </a:r>
            <a:r>
              <a:rPr sz="515" spc="-9">
                <a:solidFill>
                  <a:srgbClr val="22346A"/>
                </a:solidFill>
                <a:latin typeface="Arial" panose="020B0604020202020204" pitchFamily="34" charset="0"/>
                <a:cs typeface="Arial" panose="020B0604020202020204" pitchFamily="34" charset="0"/>
              </a:rPr>
              <a:t> </a:t>
            </a:r>
            <a:r>
              <a:rPr sz="515" spc="-6">
                <a:solidFill>
                  <a:srgbClr val="22346A"/>
                </a:solidFill>
                <a:latin typeface="Arial" panose="020B0604020202020204" pitchFamily="34" charset="0"/>
                <a:cs typeface="Arial" panose="020B0604020202020204" pitchFamily="34" charset="0"/>
              </a:rPr>
              <a:t>(N=283)</a:t>
            </a:r>
            <a:endParaRPr sz="515">
              <a:latin typeface="Arial" panose="020B0604020202020204" pitchFamily="34" charset="0"/>
              <a:cs typeface="Arial" panose="020B0604020202020204" pitchFamily="34" charset="0"/>
            </a:endParaRPr>
          </a:p>
        </p:txBody>
      </p:sp>
      <p:grpSp>
        <p:nvGrpSpPr>
          <p:cNvPr id="8" name="object 29">
            <a:extLst>
              <a:ext uri="{FF2B5EF4-FFF2-40B4-BE49-F238E27FC236}">
                <a16:creationId xmlns:a16="http://schemas.microsoft.com/office/drawing/2014/main" id="{62D0B3AB-7608-EB17-393A-4AE425892E45}"/>
              </a:ext>
            </a:extLst>
          </p:cNvPr>
          <p:cNvGrpSpPr/>
          <p:nvPr/>
        </p:nvGrpSpPr>
        <p:grpSpPr>
          <a:xfrm>
            <a:off x="1274228" y="2912127"/>
            <a:ext cx="2309602" cy="1856396"/>
            <a:chOff x="4543716" y="3699741"/>
            <a:chExt cx="3752850" cy="3061335"/>
          </a:xfrm>
        </p:grpSpPr>
        <p:sp>
          <p:nvSpPr>
            <p:cNvPr id="9" name="object 30">
              <a:extLst>
                <a:ext uri="{FF2B5EF4-FFF2-40B4-BE49-F238E27FC236}">
                  <a16:creationId xmlns:a16="http://schemas.microsoft.com/office/drawing/2014/main" id="{C918E4A4-A73A-709A-8C3C-713C71447066}"/>
                </a:ext>
              </a:extLst>
            </p:cNvPr>
            <p:cNvSpPr/>
            <p:nvPr/>
          </p:nvSpPr>
          <p:spPr>
            <a:xfrm>
              <a:off x="6886261" y="6679943"/>
              <a:ext cx="80645" cy="80645"/>
            </a:xfrm>
            <a:custGeom>
              <a:avLst/>
              <a:gdLst/>
              <a:ahLst/>
              <a:cxnLst/>
              <a:rect l="l" t="t" r="r" b="b"/>
              <a:pathLst>
                <a:path w="80645" h="80645">
                  <a:moveTo>
                    <a:pt x="80646" y="0"/>
                  </a:moveTo>
                  <a:lnTo>
                    <a:pt x="0" y="0"/>
                  </a:lnTo>
                  <a:lnTo>
                    <a:pt x="0" y="80646"/>
                  </a:lnTo>
                  <a:lnTo>
                    <a:pt x="80646" y="80646"/>
                  </a:lnTo>
                  <a:lnTo>
                    <a:pt x="80646" y="0"/>
                  </a:lnTo>
                  <a:close/>
                </a:path>
              </a:pathLst>
            </a:custGeom>
            <a:solidFill>
              <a:srgbClr val="B1B1B1"/>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0" name="object 31">
              <a:extLst>
                <a:ext uri="{FF2B5EF4-FFF2-40B4-BE49-F238E27FC236}">
                  <a16:creationId xmlns:a16="http://schemas.microsoft.com/office/drawing/2014/main" id="{B36E7BE5-B5FB-C6B5-48EA-0AFADF10AF92}"/>
                </a:ext>
              </a:extLst>
            </p:cNvPr>
            <p:cNvSpPr/>
            <p:nvPr/>
          </p:nvSpPr>
          <p:spPr>
            <a:xfrm>
              <a:off x="6743668" y="6719777"/>
              <a:ext cx="370205" cy="0"/>
            </a:xfrm>
            <a:custGeom>
              <a:avLst/>
              <a:gdLst/>
              <a:ahLst/>
              <a:cxnLst/>
              <a:rect l="l" t="t" r="r" b="b"/>
              <a:pathLst>
                <a:path w="370204">
                  <a:moveTo>
                    <a:pt x="0" y="0"/>
                  </a:moveTo>
                  <a:lnTo>
                    <a:pt x="370145" y="0"/>
                  </a:lnTo>
                </a:path>
              </a:pathLst>
            </a:custGeom>
            <a:ln w="12261">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 name="object 32">
              <a:extLst>
                <a:ext uri="{FF2B5EF4-FFF2-40B4-BE49-F238E27FC236}">
                  <a16:creationId xmlns:a16="http://schemas.microsoft.com/office/drawing/2014/main" id="{3CFEB8DF-3543-9C02-4421-09F02D0E6466}"/>
                </a:ext>
              </a:extLst>
            </p:cNvPr>
            <p:cNvSpPr/>
            <p:nvPr/>
          </p:nvSpPr>
          <p:spPr>
            <a:xfrm>
              <a:off x="5013386" y="6679943"/>
              <a:ext cx="80645" cy="80645"/>
            </a:xfrm>
            <a:custGeom>
              <a:avLst/>
              <a:gdLst/>
              <a:ahLst/>
              <a:cxnLst/>
              <a:rect l="l" t="t" r="r" b="b"/>
              <a:pathLst>
                <a:path w="80645" h="80645">
                  <a:moveTo>
                    <a:pt x="80646" y="0"/>
                  </a:moveTo>
                  <a:lnTo>
                    <a:pt x="0" y="0"/>
                  </a:lnTo>
                  <a:lnTo>
                    <a:pt x="0" y="80646"/>
                  </a:lnTo>
                  <a:lnTo>
                    <a:pt x="80646" y="80646"/>
                  </a:lnTo>
                  <a:lnTo>
                    <a:pt x="80646" y="0"/>
                  </a:lnTo>
                  <a:close/>
                </a:path>
              </a:pathLst>
            </a:custGeom>
            <a:solidFill>
              <a:srgbClr val="22346A"/>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 name="object 33">
              <a:extLst>
                <a:ext uri="{FF2B5EF4-FFF2-40B4-BE49-F238E27FC236}">
                  <a16:creationId xmlns:a16="http://schemas.microsoft.com/office/drawing/2014/main" id="{731949FF-7903-6CDF-48DB-E4DD4BF3B568}"/>
                </a:ext>
              </a:extLst>
            </p:cNvPr>
            <p:cNvSpPr/>
            <p:nvPr/>
          </p:nvSpPr>
          <p:spPr>
            <a:xfrm>
              <a:off x="4870793" y="6719778"/>
              <a:ext cx="370205" cy="0"/>
            </a:xfrm>
            <a:custGeom>
              <a:avLst/>
              <a:gdLst/>
              <a:ahLst/>
              <a:cxnLst/>
              <a:rect l="l" t="t" r="r" b="b"/>
              <a:pathLst>
                <a:path w="370204">
                  <a:moveTo>
                    <a:pt x="0" y="0"/>
                  </a:moveTo>
                  <a:lnTo>
                    <a:pt x="370145" y="0"/>
                  </a:lnTo>
                </a:path>
              </a:pathLst>
            </a:custGeom>
            <a:ln w="12229">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 name="object 34">
              <a:extLst>
                <a:ext uri="{FF2B5EF4-FFF2-40B4-BE49-F238E27FC236}">
                  <a16:creationId xmlns:a16="http://schemas.microsoft.com/office/drawing/2014/main" id="{ED9010DC-873A-3AB4-937E-2B1B20EC95EB}"/>
                </a:ext>
              </a:extLst>
            </p:cNvPr>
            <p:cNvSpPr/>
            <p:nvPr/>
          </p:nvSpPr>
          <p:spPr>
            <a:xfrm>
              <a:off x="4547526" y="3703551"/>
              <a:ext cx="0" cy="2419350"/>
            </a:xfrm>
            <a:custGeom>
              <a:avLst/>
              <a:gdLst/>
              <a:ahLst/>
              <a:cxnLst/>
              <a:rect l="l" t="t" r="r" b="b"/>
              <a:pathLst>
                <a:path h="2419350">
                  <a:moveTo>
                    <a:pt x="0" y="0"/>
                  </a:moveTo>
                  <a:lnTo>
                    <a:pt x="0" y="2418880"/>
                  </a:lnTo>
                </a:path>
              </a:pathLst>
            </a:custGeom>
            <a:ln w="752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 name="object 35">
              <a:extLst>
                <a:ext uri="{FF2B5EF4-FFF2-40B4-BE49-F238E27FC236}">
                  <a16:creationId xmlns:a16="http://schemas.microsoft.com/office/drawing/2014/main" id="{3CAE7E24-B32B-1551-BCE2-FC936F67D941}"/>
                </a:ext>
              </a:extLst>
            </p:cNvPr>
            <p:cNvSpPr/>
            <p:nvPr/>
          </p:nvSpPr>
          <p:spPr>
            <a:xfrm>
              <a:off x="4608487" y="6154020"/>
              <a:ext cx="3684270" cy="0"/>
            </a:xfrm>
            <a:custGeom>
              <a:avLst/>
              <a:gdLst/>
              <a:ahLst/>
              <a:cxnLst/>
              <a:rect l="l" t="t" r="r" b="b"/>
              <a:pathLst>
                <a:path w="3684270">
                  <a:moveTo>
                    <a:pt x="0" y="0"/>
                  </a:moveTo>
                  <a:lnTo>
                    <a:pt x="3683849" y="0"/>
                  </a:lnTo>
                </a:path>
              </a:pathLst>
            </a:custGeom>
            <a:ln w="740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15" name="object 36">
            <a:extLst>
              <a:ext uri="{FF2B5EF4-FFF2-40B4-BE49-F238E27FC236}">
                <a16:creationId xmlns:a16="http://schemas.microsoft.com/office/drawing/2014/main" id="{66FC5E09-6B72-3D63-64CA-064EFF7A3D05}"/>
              </a:ext>
            </a:extLst>
          </p:cNvPr>
          <p:cNvSpPr txBox="1"/>
          <p:nvPr/>
        </p:nvSpPr>
        <p:spPr>
          <a:xfrm>
            <a:off x="1824088" y="4467535"/>
            <a:ext cx="53148"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4</a:t>
            </a:r>
            <a:endParaRPr sz="546">
              <a:latin typeface="Arial" panose="020B0604020202020204" pitchFamily="34" charset="0"/>
              <a:cs typeface="Arial" panose="020B0604020202020204" pitchFamily="34" charset="0"/>
            </a:endParaRPr>
          </a:p>
        </p:txBody>
      </p:sp>
      <p:sp>
        <p:nvSpPr>
          <p:cNvPr id="16" name="object 37">
            <a:extLst>
              <a:ext uri="{FF2B5EF4-FFF2-40B4-BE49-F238E27FC236}">
                <a16:creationId xmlns:a16="http://schemas.microsoft.com/office/drawing/2014/main" id="{E81A352D-0B11-6282-449B-01523D7EF96C}"/>
              </a:ext>
            </a:extLst>
          </p:cNvPr>
          <p:cNvSpPr txBox="1"/>
          <p:nvPr/>
        </p:nvSpPr>
        <p:spPr>
          <a:xfrm>
            <a:off x="2103468" y="4467535"/>
            <a:ext cx="53930"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6</a:t>
            </a:r>
            <a:endParaRPr sz="546">
              <a:latin typeface="Arial" panose="020B0604020202020204" pitchFamily="34" charset="0"/>
              <a:cs typeface="Arial" panose="020B0604020202020204" pitchFamily="34" charset="0"/>
            </a:endParaRPr>
          </a:p>
        </p:txBody>
      </p:sp>
      <p:grpSp>
        <p:nvGrpSpPr>
          <p:cNvPr id="17" name="object 38">
            <a:extLst>
              <a:ext uri="{FF2B5EF4-FFF2-40B4-BE49-F238E27FC236}">
                <a16:creationId xmlns:a16="http://schemas.microsoft.com/office/drawing/2014/main" id="{CFB726E4-99CC-8E9F-460C-415B88B8788B}"/>
              </a:ext>
            </a:extLst>
          </p:cNvPr>
          <p:cNvGrpSpPr/>
          <p:nvPr/>
        </p:nvGrpSpPr>
        <p:grpSpPr>
          <a:xfrm>
            <a:off x="1848007" y="4398939"/>
            <a:ext cx="866784" cy="65846"/>
            <a:chOff x="5489919" y="6151604"/>
            <a:chExt cx="1408430" cy="108585"/>
          </a:xfrm>
        </p:grpSpPr>
        <p:sp>
          <p:nvSpPr>
            <p:cNvPr id="18" name="object 39">
              <a:extLst>
                <a:ext uri="{FF2B5EF4-FFF2-40B4-BE49-F238E27FC236}">
                  <a16:creationId xmlns:a16="http://schemas.microsoft.com/office/drawing/2014/main" id="{CCAFF0BF-D6B0-E45F-1BAB-D68695FB86D4}"/>
                </a:ext>
              </a:extLst>
            </p:cNvPr>
            <p:cNvSpPr/>
            <p:nvPr/>
          </p:nvSpPr>
          <p:spPr>
            <a:xfrm>
              <a:off x="5493729" y="6157970"/>
              <a:ext cx="0" cy="97790"/>
            </a:xfrm>
            <a:custGeom>
              <a:avLst/>
              <a:gdLst/>
              <a:ahLst/>
              <a:cxnLst/>
              <a:rect l="l" t="t" r="r" b="b"/>
              <a:pathLst>
                <a:path h="97789">
                  <a:moveTo>
                    <a:pt x="0" y="97745"/>
                  </a:moveTo>
                  <a:lnTo>
                    <a:pt x="0"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 name="object 40">
              <a:extLst>
                <a:ext uri="{FF2B5EF4-FFF2-40B4-BE49-F238E27FC236}">
                  <a16:creationId xmlns:a16="http://schemas.microsoft.com/office/drawing/2014/main" id="{BD6E2AEF-88BD-E751-2607-3C0093B2BE67}"/>
                </a:ext>
              </a:extLst>
            </p:cNvPr>
            <p:cNvSpPr/>
            <p:nvPr/>
          </p:nvSpPr>
          <p:spPr>
            <a:xfrm>
              <a:off x="5957857" y="6157970"/>
              <a:ext cx="0" cy="97790"/>
            </a:xfrm>
            <a:custGeom>
              <a:avLst/>
              <a:gdLst/>
              <a:ahLst/>
              <a:cxnLst/>
              <a:rect l="l" t="t" r="r" b="b"/>
              <a:pathLst>
                <a:path h="97789">
                  <a:moveTo>
                    <a:pt x="0" y="97745"/>
                  </a:moveTo>
                  <a:lnTo>
                    <a:pt x="0"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0" name="object 41">
              <a:extLst>
                <a:ext uri="{FF2B5EF4-FFF2-40B4-BE49-F238E27FC236}">
                  <a16:creationId xmlns:a16="http://schemas.microsoft.com/office/drawing/2014/main" id="{70ADC128-0C8D-1D08-1F8E-34B3767B4537}"/>
                </a:ext>
              </a:extLst>
            </p:cNvPr>
            <p:cNvSpPr/>
            <p:nvPr/>
          </p:nvSpPr>
          <p:spPr>
            <a:xfrm>
              <a:off x="6427372" y="6155414"/>
              <a:ext cx="0" cy="100965"/>
            </a:xfrm>
            <a:custGeom>
              <a:avLst/>
              <a:gdLst/>
              <a:ahLst/>
              <a:cxnLst/>
              <a:rect l="l" t="t" r="r" b="b"/>
              <a:pathLst>
                <a:path h="100964">
                  <a:moveTo>
                    <a:pt x="0" y="100803"/>
                  </a:moveTo>
                  <a:lnTo>
                    <a:pt x="0"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1" name="object 42">
              <a:extLst>
                <a:ext uri="{FF2B5EF4-FFF2-40B4-BE49-F238E27FC236}">
                  <a16:creationId xmlns:a16="http://schemas.microsoft.com/office/drawing/2014/main" id="{3B952A22-0CD8-26D7-E82E-E7CC9704242B}"/>
                </a:ext>
              </a:extLst>
            </p:cNvPr>
            <p:cNvSpPr/>
            <p:nvPr/>
          </p:nvSpPr>
          <p:spPr>
            <a:xfrm>
              <a:off x="6894033" y="6157970"/>
              <a:ext cx="0" cy="97790"/>
            </a:xfrm>
            <a:custGeom>
              <a:avLst/>
              <a:gdLst/>
              <a:ahLst/>
              <a:cxnLst/>
              <a:rect l="l" t="t" r="r" b="b"/>
              <a:pathLst>
                <a:path h="97789">
                  <a:moveTo>
                    <a:pt x="0" y="97745"/>
                  </a:moveTo>
                  <a:lnTo>
                    <a:pt x="0"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22" name="object 43">
            <a:extLst>
              <a:ext uri="{FF2B5EF4-FFF2-40B4-BE49-F238E27FC236}">
                <a16:creationId xmlns:a16="http://schemas.microsoft.com/office/drawing/2014/main" id="{45F6FF31-BC00-8CFC-8E7C-6E88A4FD6AD1}"/>
              </a:ext>
            </a:extLst>
          </p:cNvPr>
          <p:cNvSpPr txBox="1"/>
          <p:nvPr/>
        </p:nvSpPr>
        <p:spPr>
          <a:xfrm>
            <a:off x="2951162" y="4467535"/>
            <a:ext cx="149270"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12</a:t>
            </a:r>
            <a:endParaRPr sz="546">
              <a:latin typeface="Arial" panose="020B0604020202020204" pitchFamily="34" charset="0"/>
              <a:cs typeface="Arial" panose="020B0604020202020204" pitchFamily="34" charset="0"/>
            </a:endParaRPr>
          </a:p>
        </p:txBody>
      </p:sp>
      <p:sp>
        <p:nvSpPr>
          <p:cNvPr id="23" name="object 44">
            <a:extLst>
              <a:ext uri="{FF2B5EF4-FFF2-40B4-BE49-F238E27FC236}">
                <a16:creationId xmlns:a16="http://schemas.microsoft.com/office/drawing/2014/main" id="{2E53729B-B423-77E8-DA9A-CB6C0FDBF1F4}"/>
              </a:ext>
            </a:extLst>
          </p:cNvPr>
          <p:cNvSpPr/>
          <p:nvPr/>
        </p:nvSpPr>
        <p:spPr>
          <a:xfrm>
            <a:off x="2986468" y="4402799"/>
            <a:ext cx="45719" cy="59300"/>
          </a:xfrm>
          <a:custGeom>
            <a:avLst/>
            <a:gdLst/>
            <a:ahLst/>
            <a:cxnLst/>
            <a:rect l="l" t="t" r="r" b="b"/>
            <a:pathLst>
              <a:path h="97789">
                <a:moveTo>
                  <a:pt x="0" y="97745"/>
                </a:moveTo>
                <a:lnTo>
                  <a:pt x="0"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4" name="object 45">
            <a:extLst>
              <a:ext uri="{FF2B5EF4-FFF2-40B4-BE49-F238E27FC236}">
                <a16:creationId xmlns:a16="http://schemas.microsoft.com/office/drawing/2014/main" id="{005B4401-2A48-A869-46CB-BA5708741BB1}"/>
              </a:ext>
            </a:extLst>
          </p:cNvPr>
          <p:cNvSpPr txBox="1"/>
          <p:nvPr/>
        </p:nvSpPr>
        <p:spPr>
          <a:xfrm>
            <a:off x="3230915" y="4467535"/>
            <a:ext cx="190470"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14</a:t>
            </a:r>
            <a:endParaRPr sz="546">
              <a:latin typeface="Arial" panose="020B0604020202020204" pitchFamily="34" charset="0"/>
              <a:cs typeface="Arial" panose="020B0604020202020204" pitchFamily="34" charset="0"/>
            </a:endParaRPr>
          </a:p>
        </p:txBody>
      </p:sp>
      <p:sp>
        <p:nvSpPr>
          <p:cNvPr id="25" name="object 46">
            <a:extLst>
              <a:ext uri="{FF2B5EF4-FFF2-40B4-BE49-F238E27FC236}">
                <a16:creationId xmlns:a16="http://schemas.microsoft.com/office/drawing/2014/main" id="{F24E4CF7-FA02-92C4-46CE-86F12A238512}"/>
              </a:ext>
            </a:extLst>
          </p:cNvPr>
          <p:cNvSpPr txBox="1"/>
          <p:nvPr/>
        </p:nvSpPr>
        <p:spPr>
          <a:xfrm>
            <a:off x="3510851" y="4467535"/>
            <a:ext cx="166020"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16</a:t>
            </a:r>
            <a:endParaRPr sz="546">
              <a:latin typeface="Arial" panose="020B0604020202020204" pitchFamily="34" charset="0"/>
              <a:cs typeface="Arial" panose="020B0604020202020204" pitchFamily="34" charset="0"/>
            </a:endParaRPr>
          </a:p>
        </p:txBody>
      </p:sp>
      <p:grpSp>
        <p:nvGrpSpPr>
          <p:cNvPr id="26" name="object 47">
            <a:extLst>
              <a:ext uri="{FF2B5EF4-FFF2-40B4-BE49-F238E27FC236}">
                <a16:creationId xmlns:a16="http://schemas.microsoft.com/office/drawing/2014/main" id="{6D36BCD4-C01D-896F-4B3B-05701E5C743D}"/>
              </a:ext>
            </a:extLst>
          </p:cNvPr>
          <p:cNvGrpSpPr/>
          <p:nvPr/>
        </p:nvGrpSpPr>
        <p:grpSpPr>
          <a:xfrm>
            <a:off x="3264772" y="4398939"/>
            <a:ext cx="289189" cy="65846"/>
            <a:chOff x="7826271" y="6151604"/>
            <a:chExt cx="469900" cy="108585"/>
          </a:xfrm>
        </p:grpSpPr>
        <p:sp>
          <p:nvSpPr>
            <p:cNvPr id="27" name="object 48">
              <a:extLst>
                <a:ext uri="{FF2B5EF4-FFF2-40B4-BE49-F238E27FC236}">
                  <a16:creationId xmlns:a16="http://schemas.microsoft.com/office/drawing/2014/main" id="{1D0E3B37-B420-F2D1-65F9-4B096CE05046}"/>
                </a:ext>
              </a:extLst>
            </p:cNvPr>
            <p:cNvSpPr/>
            <p:nvPr/>
          </p:nvSpPr>
          <p:spPr>
            <a:xfrm>
              <a:off x="7830081" y="6157970"/>
              <a:ext cx="0" cy="97790"/>
            </a:xfrm>
            <a:custGeom>
              <a:avLst/>
              <a:gdLst/>
              <a:ahLst/>
              <a:cxnLst/>
              <a:rect l="l" t="t" r="r" b="b"/>
              <a:pathLst>
                <a:path h="97789">
                  <a:moveTo>
                    <a:pt x="0" y="97745"/>
                  </a:moveTo>
                  <a:lnTo>
                    <a:pt x="0"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8" name="object 49">
              <a:extLst>
                <a:ext uri="{FF2B5EF4-FFF2-40B4-BE49-F238E27FC236}">
                  <a16:creationId xmlns:a16="http://schemas.microsoft.com/office/drawing/2014/main" id="{5C8DF92A-F450-4766-9C1B-D32322417ACF}"/>
                </a:ext>
              </a:extLst>
            </p:cNvPr>
            <p:cNvSpPr/>
            <p:nvPr/>
          </p:nvSpPr>
          <p:spPr>
            <a:xfrm>
              <a:off x="8292366" y="6155414"/>
              <a:ext cx="0" cy="100965"/>
            </a:xfrm>
            <a:custGeom>
              <a:avLst/>
              <a:gdLst/>
              <a:ahLst/>
              <a:cxnLst/>
              <a:rect l="l" t="t" r="r" b="b"/>
              <a:pathLst>
                <a:path h="100964">
                  <a:moveTo>
                    <a:pt x="0" y="100803"/>
                  </a:moveTo>
                  <a:lnTo>
                    <a:pt x="0"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29" name="object 50">
            <a:extLst>
              <a:ext uri="{FF2B5EF4-FFF2-40B4-BE49-F238E27FC236}">
                <a16:creationId xmlns:a16="http://schemas.microsoft.com/office/drawing/2014/main" id="{CF09B081-AD8E-D85B-33D3-C17B1E175FD6}"/>
              </a:ext>
            </a:extLst>
          </p:cNvPr>
          <p:cNvSpPr txBox="1"/>
          <p:nvPr/>
        </p:nvSpPr>
        <p:spPr>
          <a:xfrm>
            <a:off x="1534158" y="4467535"/>
            <a:ext cx="51585"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2</a:t>
            </a:r>
            <a:endParaRPr sz="546">
              <a:latin typeface="Arial" panose="020B0604020202020204" pitchFamily="34" charset="0"/>
              <a:cs typeface="Arial" panose="020B0604020202020204" pitchFamily="34" charset="0"/>
            </a:endParaRPr>
          </a:p>
        </p:txBody>
      </p:sp>
      <p:sp>
        <p:nvSpPr>
          <p:cNvPr id="30" name="object 51">
            <a:extLst>
              <a:ext uri="{FF2B5EF4-FFF2-40B4-BE49-F238E27FC236}">
                <a16:creationId xmlns:a16="http://schemas.microsoft.com/office/drawing/2014/main" id="{156D28AB-D366-A7B4-D31D-7307CF34AF9E}"/>
              </a:ext>
            </a:extLst>
          </p:cNvPr>
          <p:cNvSpPr/>
          <p:nvPr/>
        </p:nvSpPr>
        <p:spPr>
          <a:xfrm>
            <a:off x="1559533" y="4402799"/>
            <a:ext cx="45719" cy="59300"/>
          </a:xfrm>
          <a:custGeom>
            <a:avLst/>
            <a:gdLst/>
            <a:ahLst/>
            <a:cxnLst/>
            <a:rect l="l" t="t" r="r" b="b"/>
            <a:pathLst>
              <a:path h="97789">
                <a:moveTo>
                  <a:pt x="0" y="97745"/>
                </a:moveTo>
                <a:lnTo>
                  <a:pt x="0"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1" name="object 52">
            <a:extLst>
              <a:ext uri="{FF2B5EF4-FFF2-40B4-BE49-F238E27FC236}">
                <a16:creationId xmlns:a16="http://schemas.microsoft.com/office/drawing/2014/main" id="{0AEB3347-49D5-A3DD-D55E-9BE51550DDCA}"/>
              </a:ext>
            </a:extLst>
          </p:cNvPr>
          <p:cNvSpPr txBox="1"/>
          <p:nvPr/>
        </p:nvSpPr>
        <p:spPr>
          <a:xfrm>
            <a:off x="1248009" y="4467535"/>
            <a:ext cx="57838"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0</a:t>
            </a:r>
            <a:endParaRPr sz="546">
              <a:latin typeface="Arial" panose="020B0604020202020204" pitchFamily="34" charset="0"/>
              <a:cs typeface="Arial" panose="020B0604020202020204" pitchFamily="34" charset="0"/>
            </a:endParaRPr>
          </a:p>
        </p:txBody>
      </p:sp>
      <p:sp>
        <p:nvSpPr>
          <p:cNvPr id="32" name="object 53">
            <a:extLst>
              <a:ext uri="{FF2B5EF4-FFF2-40B4-BE49-F238E27FC236}">
                <a16:creationId xmlns:a16="http://schemas.microsoft.com/office/drawing/2014/main" id="{49A2913D-FBCF-F07F-BF42-99E51A0AAA0B}"/>
              </a:ext>
            </a:extLst>
          </p:cNvPr>
          <p:cNvSpPr txBox="1"/>
          <p:nvPr/>
        </p:nvSpPr>
        <p:spPr>
          <a:xfrm>
            <a:off x="1105133" y="3179794"/>
            <a:ext cx="97699"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80</a:t>
            </a:r>
            <a:endParaRPr sz="546">
              <a:latin typeface="Arial" panose="020B0604020202020204" pitchFamily="34" charset="0"/>
              <a:cs typeface="Arial" panose="020B0604020202020204" pitchFamily="34" charset="0"/>
            </a:endParaRPr>
          </a:p>
        </p:txBody>
      </p:sp>
      <p:sp>
        <p:nvSpPr>
          <p:cNvPr id="33" name="object 54">
            <a:extLst>
              <a:ext uri="{FF2B5EF4-FFF2-40B4-BE49-F238E27FC236}">
                <a16:creationId xmlns:a16="http://schemas.microsoft.com/office/drawing/2014/main" id="{12CAD724-809D-61B2-92C7-F5210CF59FFB}"/>
              </a:ext>
            </a:extLst>
          </p:cNvPr>
          <p:cNvSpPr txBox="1"/>
          <p:nvPr/>
        </p:nvSpPr>
        <p:spPr>
          <a:xfrm>
            <a:off x="1082567" y="2880893"/>
            <a:ext cx="120365"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100</a:t>
            </a:r>
            <a:endParaRPr sz="546">
              <a:latin typeface="Arial" panose="020B0604020202020204" pitchFamily="34" charset="0"/>
              <a:cs typeface="Arial" panose="020B0604020202020204" pitchFamily="34" charset="0"/>
            </a:endParaRPr>
          </a:p>
        </p:txBody>
      </p:sp>
      <p:sp>
        <p:nvSpPr>
          <p:cNvPr id="34" name="object 55">
            <a:extLst>
              <a:ext uri="{FF2B5EF4-FFF2-40B4-BE49-F238E27FC236}">
                <a16:creationId xmlns:a16="http://schemas.microsoft.com/office/drawing/2014/main" id="{C37CDF56-9180-8A78-BE72-B9763D3F5C4B}"/>
              </a:ext>
            </a:extLst>
          </p:cNvPr>
          <p:cNvSpPr txBox="1"/>
          <p:nvPr/>
        </p:nvSpPr>
        <p:spPr>
          <a:xfrm>
            <a:off x="1106519" y="3481050"/>
            <a:ext cx="96136"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60</a:t>
            </a:r>
            <a:endParaRPr sz="546">
              <a:latin typeface="Arial" panose="020B0604020202020204" pitchFamily="34" charset="0"/>
              <a:cs typeface="Arial" panose="020B0604020202020204" pitchFamily="34" charset="0"/>
            </a:endParaRPr>
          </a:p>
        </p:txBody>
      </p:sp>
      <p:sp>
        <p:nvSpPr>
          <p:cNvPr id="35" name="object 56">
            <a:extLst>
              <a:ext uri="{FF2B5EF4-FFF2-40B4-BE49-F238E27FC236}">
                <a16:creationId xmlns:a16="http://schemas.microsoft.com/office/drawing/2014/main" id="{2C0B057C-14A0-912A-F79D-64067F3B4DB8}"/>
              </a:ext>
            </a:extLst>
          </p:cNvPr>
          <p:cNvSpPr txBox="1"/>
          <p:nvPr/>
        </p:nvSpPr>
        <p:spPr>
          <a:xfrm>
            <a:off x="1107280" y="3774483"/>
            <a:ext cx="95354"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40</a:t>
            </a:r>
            <a:endParaRPr sz="546">
              <a:latin typeface="Arial" panose="020B0604020202020204" pitchFamily="34" charset="0"/>
              <a:cs typeface="Arial" panose="020B0604020202020204" pitchFamily="34" charset="0"/>
            </a:endParaRPr>
          </a:p>
        </p:txBody>
      </p:sp>
      <p:sp>
        <p:nvSpPr>
          <p:cNvPr id="36" name="object 57">
            <a:extLst>
              <a:ext uri="{FF2B5EF4-FFF2-40B4-BE49-F238E27FC236}">
                <a16:creationId xmlns:a16="http://schemas.microsoft.com/office/drawing/2014/main" id="{9E755293-08BD-3988-8581-4B5711916B75}"/>
              </a:ext>
            </a:extLst>
          </p:cNvPr>
          <p:cNvSpPr txBox="1"/>
          <p:nvPr/>
        </p:nvSpPr>
        <p:spPr>
          <a:xfrm>
            <a:off x="1109080" y="4074145"/>
            <a:ext cx="93400"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20</a:t>
            </a:r>
            <a:endParaRPr sz="546">
              <a:latin typeface="Arial" panose="020B0604020202020204" pitchFamily="34" charset="0"/>
              <a:cs typeface="Arial" panose="020B0604020202020204" pitchFamily="34" charset="0"/>
            </a:endParaRPr>
          </a:p>
        </p:txBody>
      </p:sp>
      <p:sp>
        <p:nvSpPr>
          <p:cNvPr id="37" name="object 58">
            <a:extLst>
              <a:ext uri="{FF2B5EF4-FFF2-40B4-BE49-F238E27FC236}">
                <a16:creationId xmlns:a16="http://schemas.microsoft.com/office/drawing/2014/main" id="{6AA70453-349A-4312-6FA4-A4A98FD2FC42}"/>
              </a:ext>
            </a:extLst>
          </p:cNvPr>
          <p:cNvSpPr txBox="1"/>
          <p:nvPr/>
        </p:nvSpPr>
        <p:spPr>
          <a:xfrm>
            <a:off x="1146737" y="4368409"/>
            <a:ext cx="57838"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0</a:t>
            </a:r>
            <a:endParaRPr sz="546">
              <a:latin typeface="Arial" panose="020B0604020202020204" pitchFamily="34" charset="0"/>
              <a:cs typeface="Arial" panose="020B0604020202020204" pitchFamily="34" charset="0"/>
            </a:endParaRPr>
          </a:p>
        </p:txBody>
      </p:sp>
      <p:grpSp>
        <p:nvGrpSpPr>
          <p:cNvPr id="38" name="object 59">
            <a:extLst>
              <a:ext uri="{FF2B5EF4-FFF2-40B4-BE49-F238E27FC236}">
                <a16:creationId xmlns:a16="http://schemas.microsoft.com/office/drawing/2014/main" id="{7ADFCBFC-7E99-58F6-F7FA-FAAC81716434}"/>
              </a:ext>
            </a:extLst>
          </p:cNvPr>
          <p:cNvGrpSpPr/>
          <p:nvPr/>
        </p:nvGrpSpPr>
        <p:grpSpPr>
          <a:xfrm>
            <a:off x="1214200" y="2908520"/>
            <a:ext cx="2372910" cy="1477493"/>
            <a:chOff x="4444725" y="3693794"/>
            <a:chExt cx="3855720" cy="2436495"/>
          </a:xfrm>
        </p:grpSpPr>
        <p:sp>
          <p:nvSpPr>
            <p:cNvPr id="39" name="object 60">
              <a:extLst>
                <a:ext uri="{FF2B5EF4-FFF2-40B4-BE49-F238E27FC236}">
                  <a16:creationId xmlns:a16="http://schemas.microsoft.com/office/drawing/2014/main" id="{F02F5222-7E60-DCB5-6FA1-4FD02CAE4FE7}"/>
                </a:ext>
              </a:extLst>
            </p:cNvPr>
            <p:cNvSpPr/>
            <p:nvPr/>
          </p:nvSpPr>
          <p:spPr>
            <a:xfrm>
              <a:off x="4448535" y="5665840"/>
              <a:ext cx="97790" cy="0"/>
            </a:xfrm>
            <a:custGeom>
              <a:avLst/>
              <a:gdLst/>
              <a:ahLst/>
              <a:cxnLst/>
              <a:rect l="l" t="t" r="r" b="b"/>
              <a:pathLst>
                <a:path w="97789">
                  <a:moveTo>
                    <a:pt x="0" y="0"/>
                  </a:moveTo>
                  <a:lnTo>
                    <a:pt x="97745"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0" name="object 61">
              <a:extLst>
                <a:ext uri="{FF2B5EF4-FFF2-40B4-BE49-F238E27FC236}">
                  <a16:creationId xmlns:a16="http://schemas.microsoft.com/office/drawing/2014/main" id="{4384879F-F544-6759-37FA-7BC8DDBCBC3F}"/>
                </a:ext>
              </a:extLst>
            </p:cNvPr>
            <p:cNvSpPr/>
            <p:nvPr/>
          </p:nvSpPr>
          <p:spPr>
            <a:xfrm>
              <a:off x="4448535" y="5176181"/>
              <a:ext cx="97790" cy="0"/>
            </a:xfrm>
            <a:custGeom>
              <a:avLst/>
              <a:gdLst/>
              <a:ahLst/>
              <a:cxnLst/>
              <a:rect l="l" t="t" r="r" b="b"/>
              <a:pathLst>
                <a:path w="97789">
                  <a:moveTo>
                    <a:pt x="0" y="0"/>
                  </a:moveTo>
                  <a:lnTo>
                    <a:pt x="97745"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1" name="object 62">
              <a:extLst>
                <a:ext uri="{FF2B5EF4-FFF2-40B4-BE49-F238E27FC236}">
                  <a16:creationId xmlns:a16="http://schemas.microsoft.com/office/drawing/2014/main" id="{F038B72E-CDAC-FD4F-CD58-A025DFEDDBAC}"/>
                </a:ext>
              </a:extLst>
            </p:cNvPr>
            <p:cNvSpPr/>
            <p:nvPr/>
          </p:nvSpPr>
          <p:spPr>
            <a:xfrm>
              <a:off x="4448535" y="4686524"/>
              <a:ext cx="97790" cy="0"/>
            </a:xfrm>
            <a:custGeom>
              <a:avLst/>
              <a:gdLst/>
              <a:ahLst/>
              <a:cxnLst/>
              <a:rect l="l" t="t" r="r" b="b"/>
              <a:pathLst>
                <a:path w="97789">
                  <a:moveTo>
                    <a:pt x="0" y="0"/>
                  </a:moveTo>
                  <a:lnTo>
                    <a:pt x="97745"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2" name="object 63">
              <a:extLst>
                <a:ext uri="{FF2B5EF4-FFF2-40B4-BE49-F238E27FC236}">
                  <a16:creationId xmlns:a16="http://schemas.microsoft.com/office/drawing/2014/main" id="{6E110D5C-CDB5-6B91-E35A-80C084ECD5F9}"/>
                </a:ext>
              </a:extLst>
            </p:cNvPr>
            <p:cNvSpPr/>
            <p:nvPr/>
          </p:nvSpPr>
          <p:spPr>
            <a:xfrm>
              <a:off x="4448535" y="4196863"/>
              <a:ext cx="97790" cy="0"/>
            </a:xfrm>
            <a:custGeom>
              <a:avLst/>
              <a:gdLst/>
              <a:ahLst/>
              <a:cxnLst/>
              <a:rect l="l" t="t" r="r" b="b"/>
              <a:pathLst>
                <a:path w="97789">
                  <a:moveTo>
                    <a:pt x="0" y="0"/>
                  </a:moveTo>
                  <a:lnTo>
                    <a:pt x="97745"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3" name="object 64">
              <a:extLst>
                <a:ext uri="{FF2B5EF4-FFF2-40B4-BE49-F238E27FC236}">
                  <a16:creationId xmlns:a16="http://schemas.microsoft.com/office/drawing/2014/main" id="{8D143928-98A3-5DB0-0D18-033976FFC06D}"/>
                </a:ext>
              </a:extLst>
            </p:cNvPr>
            <p:cNvSpPr/>
            <p:nvPr/>
          </p:nvSpPr>
          <p:spPr>
            <a:xfrm>
              <a:off x="4448535" y="3697604"/>
              <a:ext cx="97790" cy="0"/>
            </a:xfrm>
            <a:custGeom>
              <a:avLst/>
              <a:gdLst/>
              <a:ahLst/>
              <a:cxnLst/>
              <a:rect l="l" t="t" r="r" b="b"/>
              <a:pathLst>
                <a:path w="97789">
                  <a:moveTo>
                    <a:pt x="0" y="0"/>
                  </a:moveTo>
                  <a:lnTo>
                    <a:pt x="97745"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4" name="object 65">
              <a:extLst>
                <a:ext uri="{FF2B5EF4-FFF2-40B4-BE49-F238E27FC236}">
                  <a16:creationId xmlns:a16="http://schemas.microsoft.com/office/drawing/2014/main" id="{4D771FCF-5F8E-2E4F-A332-814C1A58D3F1}"/>
                </a:ext>
              </a:extLst>
            </p:cNvPr>
            <p:cNvSpPr/>
            <p:nvPr/>
          </p:nvSpPr>
          <p:spPr>
            <a:xfrm>
              <a:off x="4588892" y="4433571"/>
              <a:ext cx="3703320" cy="1688464"/>
            </a:xfrm>
            <a:custGeom>
              <a:avLst/>
              <a:gdLst/>
              <a:ahLst/>
              <a:cxnLst/>
              <a:rect l="l" t="t" r="r" b="b"/>
              <a:pathLst>
                <a:path w="3703320" h="1688464">
                  <a:moveTo>
                    <a:pt x="3703091" y="45726"/>
                  </a:moveTo>
                  <a:lnTo>
                    <a:pt x="3242990" y="0"/>
                  </a:lnTo>
                  <a:lnTo>
                    <a:pt x="2790459" y="108886"/>
                  </a:lnTo>
                  <a:lnTo>
                    <a:pt x="2313866" y="121828"/>
                  </a:lnTo>
                  <a:lnTo>
                    <a:pt x="1843912" y="213187"/>
                  </a:lnTo>
                  <a:lnTo>
                    <a:pt x="1369089" y="253343"/>
                  </a:lnTo>
                  <a:lnTo>
                    <a:pt x="905071" y="427473"/>
                  </a:lnTo>
                  <a:lnTo>
                    <a:pt x="432604" y="949740"/>
                  </a:lnTo>
                  <a:lnTo>
                    <a:pt x="0" y="1688210"/>
                  </a:lnTo>
                </a:path>
              </a:pathLst>
            </a:custGeom>
            <a:ln w="16030">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45" name="object 66">
            <a:extLst>
              <a:ext uri="{FF2B5EF4-FFF2-40B4-BE49-F238E27FC236}">
                <a16:creationId xmlns:a16="http://schemas.microsoft.com/office/drawing/2014/main" id="{417ADE6C-699C-430B-BB5B-B86D4638340E}"/>
              </a:ext>
            </a:extLst>
          </p:cNvPr>
          <p:cNvSpPr txBox="1"/>
          <p:nvPr/>
        </p:nvSpPr>
        <p:spPr>
          <a:xfrm>
            <a:off x="894165" y="2439157"/>
            <a:ext cx="102592" cy="2451650"/>
          </a:xfrm>
          <a:prstGeom prst="rect">
            <a:avLst/>
          </a:prstGeom>
        </p:spPr>
        <p:txBody>
          <a:bodyPr vert="vert270" wrap="square" lIns="0" tIns="0" rIns="0" bIns="0" rtlCol="0">
            <a:spAutoFit/>
          </a:bodyPr>
          <a:lstStyle/>
          <a:p>
            <a:pPr marL="7701">
              <a:lnSpc>
                <a:spcPts val="834"/>
              </a:lnSpc>
            </a:pPr>
            <a:r>
              <a:rPr lang="es-ES" sz="697" spc="-15">
                <a:solidFill>
                  <a:srgbClr val="22346A"/>
                </a:solidFill>
                <a:latin typeface="Arial" panose="020B0604020202020204" pitchFamily="34" charset="0"/>
                <a:cs typeface="Arial" panose="020B0604020202020204" pitchFamily="34" charset="0"/>
              </a:rPr>
              <a:t>% mejora desde basal en el EASI de cabeza y cuello (MMC)</a:t>
            </a:r>
            <a:endParaRPr lang="es-ES" sz="697">
              <a:latin typeface="Arial" panose="020B0604020202020204" pitchFamily="34" charset="0"/>
              <a:cs typeface="Arial" panose="020B0604020202020204" pitchFamily="34" charset="0"/>
            </a:endParaRPr>
          </a:p>
        </p:txBody>
      </p:sp>
      <p:sp>
        <p:nvSpPr>
          <p:cNvPr id="46" name="object 67">
            <a:extLst>
              <a:ext uri="{FF2B5EF4-FFF2-40B4-BE49-F238E27FC236}">
                <a16:creationId xmlns:a16="http://schemas.microsoft.com/office/drawing/2014/main" id="{48A2DF31-33D4-AF60-3528-113D147D8ACF}"/>
              </a:ext>
            </a:extLst>
          </p:cNvPr>
          <p:cNvSpPr txBox="1"/>
          <p:nvPr/>
        </p:nvSpPr>
        <p:spPr>
          <a:xfrm>
            <a:off x="2365388" y="4455796"/>
            <a:ext cx="378291" cy="214303"/>
          </a:xfrm>
          <a:prstGeom prst="rect">
            <a:avLst/>
          </a:prstGeom>
        </p:spPr>
        <p:txBody>
          <a:bodyPr vert="horz" wrap="square" lIns="0" tIns="19253" rIns="0" bIns="0" rtlCol="0">
            <a:spAutoFit/>
          </a:bodyPr>
          <a:lstStyle/>
          <a:p>
            <a:pPr marL="29650">
              <a:spcBef>
                <a:spcPts val="152"/>
              </a:spcBef>
              <a:tabLst>
                <a:tab pos="303045" algn="l"/>
              </a:tabLst>
            </a:pPr>
            <a:r>
              <a:rPr sz="546" spc="-30">
                <a:solidFill>
                  <a:srgbClr val="414042"/>
                </a:solidFill>
                <a:latin typeface="Arial" panose="020B0604020202020204" pitchFamily="34" charset="0"/>
                <a:cs typeface="Arial" panose="020B0604020202020204" pitchFamily="34" charset="0"/>
              </a:rPr>
              <a:t>8</a:t>
            </a:r>
            <a:r>
              <a:rPr sz="546">
                <a:solidFill>
                  <a:srgbClr val="414042"/>
                </a:solidFill>
                <a:latin typeface="Arial" panose="020B0604020202020204" pitchFamily="34" charset="0"/>
                <a:cs typeface="Arial" panose="020B0604020202020204" pitchFamily="34" charset="0"/>
              </a:rPr>
              <a:t>	</a:t>
            </a:r>
            <a:r>
              <a:rPr sz="546" spc="-15">
                <a:solidFill>
                  <a:srgbClr val="414042"/>
                </a:solidFill>
                <a:latin typeface="Arial" panose="020B0604020202020204" pitchFamily="34" charset="0"/>
                <a:cs typeface="Arial" panose="020B0604020202020204" pitchFamily="34" charset="0"/>
              </a:rPr>
              <a:t>10</a:t>
            </a:r>
            <a:endParaRPr sz="546">
              <a:latin typeface="Arial" panose="020B0604020202020204" pitchFamily="34" charset="0"/>
              <a:cs typeface="Arial" panose="020B0604020202020204" pitchFamily="34" charset="0"/>
            </a:endParaRPr>
          </a:p>
          <a:p>
            <a:pPr marL="7701">
              <a:spcBef>
                <a:spcPts val="109"/>
              </a:spcBef>
            </a:pPr>
            <a:r>
              <a:rPr sz="637" spc="-6">
                <a:solidFill>
                  <a:srgbClr val="22346A"/>
                </a:solidFill>
                <a:latin typeface="Arial" panose="020B0604020202020204" pitchFamily="34" charset="0"/>
                <a:cs typeface="Arial" panose="020B0604020202020204" pitchFamily="34" charset="0"/>
              </a:rPr>
              <a:t>Semanas</a:t>
            </a:r>
            <a:endParaRPr sz="637">
              <a:latin typeface="Arial" panose="020B0604020202020204" pitchFamily="34" charset="0"/>
              <a:cs typeface="Arial" panose="020B0604020202020204" pitchFamily="34" charset="0"/>
            </a:endParaRPr>
          </a:p>
        </p:txBody>
      </p:sp>
      <p:sp>
        <p:nvSpPr>
          <p:cNvPr id="47" name="object 68">
            <a:extLst>
              <a:ext uri="{FF2B5EF4-FFF2-40B4-BE49-F238E27FC236}">
                <a16:creationId xmlns:a16="http://schemas.microsoft.com/office/drawing/2014/main" id="{39F73055-9F2F-66F7-D1CF-982D5EF94F2B}"/>
              </a:ext>
            </a:extLst>
          </p:cNvPr>
          <p:cNvSpPr txBox="1"/>
          <p:nvPr/>
        </p:nvSpPr>
        <p:spPr>
          <a:xfrm>
            <a:off x="1449985" y="2885576"/>
            <a:ext cx="628836" cy="109655"/>
          </a:xfrm>
          <a:prstGeom prst="rect">
            <a:avLst/>
          </a:prstGeom>
        </p:spPr>
        <p:txBody>
          <a:bodyPr vert="horz" wrap="square" lIns="0" tIns="6931" rIns="0" bIns="0" rtlCol="0">
            <a:spAutoFit/>
          </a:bodyPr>
          <a:lstStyle/>
          <a:p>
            <a:pPr marL="7701">
              <a:spcBef>
                <a:spcPts val="55"/>
              </a:spcBef>
            </a:pPr>
            <a:r>
              <a:rPr sz="667">
                <a:solidFill>
                  <a:srgbClr val="22346A"/>
                </a:solidFill>
                <a:latin typeface="Arial" panose="020B0604020202020204" pitchFamily="34" charset="0"/>
                <a:cs typeface="Arial" panose="020B0604020202020204" pitchFamily="34" charset="0"/>
              </a:rPr>
              <a:t>BL</a:t>
            </a:r>
            <a:r>
              <a:rPr sz="667" spc="-30">
                <a:solidFill>
                  <a:srgbClr val="22346A"/>
                </a:solidFill>
                <a:latin typeface="Arial" panose="020B0604020202020204" pitchFamily="34" charset="0"/>
                <a:cs typeface="Arial" panose="020B0604020202020204" pitchFamily="34" charset="0"/>
              </a:rPr>
              <a:t> </a:t>
            </a:r>
            <a:r>
              <a:rPr sz="667" spc="-12">
                <a:solidFill>
                  <a:srgbClr val="22346A"/>
                </a:solidFill>
                <a:latin typeface="Arial" panose="020B0604020202020204" pitchFamily="34" charset="0"/>
                <a:cs typeface="Arial" panose="020B0604020202020204" pitchFamily="34" charset="0"/>
              </a:rPr>
              <a:t>EASI</a:t>
            </a:r>
            <a:endParaRPr sz="667">
              <a:latin typeface="Arial" panose="020B0604020202020204" pitchFamily="34" charset="0"/>
              <a:cs typeface="Arial" panose="020B0604020202020204" pitchFamily="34" charset="0"/>
            </a:endParaRPr>
          </a:p>
        </p:txBody>
      </p:sp>
      <p:sp>
        <p:nvSpPr>
          <p:cNvPr id="48" name="object 69">
            <a:extLst>
              <a:ext uri="{FF2B5EF4-FFF2-40B4-BE49-F238E27FC236}">
                <a16:creationId xmlns:a16="http://schemas.microsoft.com/office/drawing/2014/main" id="{8B48D762-3C4A-6989-CF2C-1A568BB77DE4}"/>
              </a:ext>
            </a:extLst>
          </p:cNvPr>
          <p:cNvSpPr txBox="1"/>
          <p:nvPr/>
        </p:nvSpPr>
        <p:spPr>
          <a:xfrm>
            <a:off x="1449986" y="2981734"/>
            <a:ext cx="1311347" cy="91385"/>
          </a:xfrm>
          <a:prstGeom prst="rect">
            <a:avLst/>
          </a:prstGeom>
        </p:spPr>
        <p:txBody>
          <a:bodyPr vert="horz" wrap="square" lIns="0" tIns="7316" rIns="0" bIns="0" rtlCol="0">
            <a:spAutoFit/>
          </a:bodyPr>
          <a:lstStyle/>
          <a:p>
            <a:pPr marL="7701">
              <a:spcBef>
                <a:spcPts val="58"/>
              </a:spcBef>
            </a:pPr>
            <a:r>
              <a:rPr sz="546">
                <a:solidFill>
                  <a:srgbClr val="22346A"/>
                </a:solidFill>
                <a:latin typeface="Arial" panose="020B0604020202020204" pitchFamily="34" charset="0"/>
                <a:cs typeface="Arial" panose="020B0604020202020204" pitchFamily="34" charset="0"/>
              </a:rPr>
              <a:t>PBO:</a:t>
            </a:r>
            <a:r>
              <a:rPr sz="546" spc="-12">
                <a:solidFill>
                  <a:srgbClr val="22346A"/>
                </a:solidFill>
                <a:latin typeface="Arial" panose="020B0604020202020204" pitchFamily="34" charset="0"/>
                <a:cs typeface="Arial" panose="020B0604020202020204" pitchFamily="34" charset="0"/>
              </a:rPr>
              <a:t> </a:t>
            </a:r>
            <a:r>
              <a:rPr sz="546">
                <a:solidFill>
                  <a:srgbClr val="22346A"/>
                </a:solidFill>
                <a:latin typeface="Arial" panose="020B0604020202020204" pitchFamily="34" charset="0"/>
                <a:cs typeface="Arial" panose="020B0604020202020204" pitchFamily="34" charset="0"/>
              </a:rPr>
              <a:t>2,7</a:t>
            </a:r>
            <a:r>
              <a:rPr sz="546" spc="-12">
                <a:solidFill>
                  <a:srgbClr val="22346A"/>
                </a:solidFill>
                <a:latin typeface="Arial" panose="020B0604020202020204" pitchFamily="34" charset="0"/>
                <a:cs typeface="Arial" panose="020B0604020202020204" pitchFamily="34" charset="0"/>
              </a:rPr>
              <a:t> </a:t>
            </a:r>
            <a:r>
              <a:rPr sz="546">
                <a:solidFill>
                  <a:srgbClr val="22346A"/>
                </a:solidFill>
                <a:latin typeface="Arial" panose="020B0604020202020204" pitchFamily="34" charset="0"/>
                <a:cs typeface="Arial" panose="020B0604020202020204" pitchFamily="34" charset="0"/>
              </a:rPr>
              <a:t>(1,7)</a:t>
            </a:r>
            <a:r>
              <a:rPr sz="546" spc="-9">
                <a:solidFill>
                  <a:srgbClr val="22346A"/>
                </a:solidFill>
                <a:latin typeface="Arial" panose="020B0604020202020204" pitchFamily="34" charset="0"/>
                <a:cs typeface="Arial" panose="020B0604020202020204" pitchFamily="34" charset="0"/>
              </a:rPr>
              <a:t> </a:t>
            </a:r>
            <a:r>
              <a:rPr sz="546">
                <a:solidFill>
                  <a:srgbClr val="22346A"/>
                </a:solidFill>
                <a:latin typeface="Arial" panose="020B0604020202020204" pitchFamily="34" charset="0"/>
                <a:cs typeface="Arial" panose="020B0604020202020204" pitchFamily="34" charset="0"/>
              </a:rPr>
              <a:t>LEB</a:t>
            </a:r>
            <a:r>
              <a:rPr sz="546" spc="-12">
                <a:solidFill>
                  <a:srgbClr val="22346A"/>
                </a:solidFill>
                <a:latin typeface="Arial" panose="020B0604020202020204" pitchFamily="34" charset="0"/>
                <a:cs typeface="Arial" panose="020B0604020202020204" pitchFamily="34" charset="0"/>
              </a:rPr>
              <a:t> </a:t>
            </a:r>
            <a:r>
              <a:rPr sz="546">
                <a:solidFill>
                  <a:srgbClr val="22346A"/>
                </a:solidFill>
                <a:latin typeface="Arial" panose="020B0604020202020204" pitchFamily="34" charset="0"/>
                <a:cs typeface="Arial" panose="020B0604020202020204" pitchFamily="34" charset="0"/>
              </a:rPr>
              <a:t>C2S:</a:t>
            </a:r>
            <a:r>
              <a:rPr sz="546" spc="-9">
                <a:solidFill>
                  <a:srgbClr val="22346A"/>
                </a:solidFill>
                <a:latin typeface="Arial" panose="020B0604020202020204" pitchFamily="34" charset="0"/>
                <a:cs typeface="Arial" panose="020B0604020202020204" pitchFamily="34" charset="0"/>
              </a:rPr>
              <a:t> </a:t>
            </a:r>
            <a:r>
              <a:rPr sz="546">
                <a:solidFill>
                  <a:srgbClr val="22346A"/>
                </a:solidFill>
                <a:latin typeface="Arial" panose="020B0604020202020204" pitchFamily="34" charset="0"/>
                <a:cs typeface="Arial" panose="020B0604020202020204" pitchFamily="34" charset="0"/>
              </a:rPr>
              <a:t>2,4</a:t>
            </a:r>
            <a:r>
              <a:rPr sz="546" spc="-12">
                <a:solidFill>
                  <a:srgbClr val="22346A"/>
                </a:solidFill>
                <a:latin typeface="Arial" panose="020B0604020202020204" pitchFamily="34" charset="0"/>
                <a:cs typeface="Arial" panose="020B0604020202020204" pitchFamily="34" charset="0"/>
              </a:rPr>
              <a:t> (1,5)</a:t>
            </a:r>
            <a:endParaRPr sz="546">
              <a:latin typeface="Arial" panose="020B0604020202020204" pitchFamily="34" charset="0"/>
              <a:cs typeface="Arial" panose="020B0604020202020204" pitchFamily="34" charset="0"/>
            </a:endParaRPr>
          </a:p>
        </p:txBody>
      </p:sp>
      <p:sp>
        <p:nvSpPr>
          <p:cNvPr id="49" name="object 70">
            <a:extLst>
              <a:ext uri="{FF2B5EF4-FFF2-40B4-BE49-F238E27FC236}">
                <a16:creationId xmlns:a16="http://schemas.microsoft.com/office/drawing/2014/main" id="{EAA8E647-CFC5-28A8-8625-9A35B931EAE3}"/>
              </a:ext>
            </a:extLst>
          </p:cNvPr>
          <p:cNvSpPr txBox="1"/>
          <p:nvPr/>
        </p:nvSpPr>
        <p:spPr>
          <a:xfrm>
            <a:off x="3114639" y="2959184"/>
            <a:ext cx="488104" cy="284664"/>
          </a:xfrm>
          <a:prstGeom prst="rect">
            <a:avLst/>
          </a:prstGeom>
        </p:spPr>
        <p:txBody>
          <a:bodyPr vert="horz" wrap="square" lIns="0" tIns="9242" rIns="0" bIns="0" rtlCol="0">
            <a:spAutoFit/>
          </a:bodyPr>
          <a:lstStyle/>
          <a:p>
            <a:pPr marL="7701">
              <a:spcBef>
                <a:spcPts val="73"/>
              </a:spcBef>
            </a:pPr>
            <a:r>
              <a:rPr sz="1789" b="1" spc="-12">
                <a:solidFill>
                  <a:srgbClr val="22346A"/>
                </a:solidFill>
                <a:latin typeface="Arial" panose="020B0604020202020204" pitchFamily="34" charset="0"/>
                <a:cs typeface="Arial" panose="020B0604020202020204" pitchFamily="34" charset="0"/>
              </a:rPr>
              <a:t>68,2</a:t>
            </a:r>
            <a:endParaRPr sz="1789">
              <a:latin typeface="Arial" panose="020B0604020202020204" pitchFamily="34" charset="0"/>
              <a:cs typeface="Arial" panose="020B0604020202020204" pitchFamily="34" charset="0"/>
            </a:endParaRPr>
          </a:p>
        </p:txBody>
      </p:sp>
      <p:sp>
        <p:nvSpPr>
          <p:cNvPr id="50" name="object 71">
            <a:extLst>
              <a:ext uri="{FF2B5EF4-FFF2-40B4-BE49-F238E27FC236}">
                <a16:creationId xmlns:a16="http://schemas.microsoft.com/office/drawing/2014/main" id="{E161857C-4A56-5367-4614-2B5C6D0CC10F}"/>
              </a:ext>
            </a:extLst>
          </p:cNvPr>
          <p:cNvSpPr txBox="1"/>
          <p:nvPr/>
        </p:nvSpPr>
        <p:spPr>
          <a:xfrm>
            <a:off x="3487423" y="3253907"/>
            <a:ext cx="10942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a:t>
            </a:r>
            <a:endParaRPr sz="546">
              <a:latin typeface="Arial" panose="020B0604020202020204" pitchFamily="34" charset="0"/>
              <a:cs typeface="Arial" panose="020B0604020202020204" pitchFamily="34" charset="0"/>
            </a:endParaRPr>
          </a:p>
        </p:txBody>
      </p:sp>
      <p:sp>
        <p:nvSpPr>
          <p:cNvPr id="51" name="object 72">
            <a:extLst>
              <a:ext uri="{FF2B5EF4-FFF2-40B4-BE49-F238E27FC236}">
                <a16:creationId xmlns:a16="http://schemas.microsoft.com/office/drawing/2014/main" id="{36FFE231-8439-EE96-96D9-CAC0AF2C93EF}"/>
              </a:ext>
            </a:extLst>
          </p:cNvPr>
          <p:cNvSpPr txBox="1"/>
          <p:nvPr/>
        </p:nvSpPr>
        <p:spPr>
          <a:xfrm>
            <a:off x="3210327" y="3229402"/>
            <a:ext cx="10942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a:t>
            </a:r>
            <a:endParaRPr sz="546">
              <a:latin typeface="Arial" panose="020B0604020202020204" pitchFamily="34" charset="0"/>
              <a:cs typeface="Arial" panose="020B0604020202020204" pitchFamily="34" charset="0"/>
            </a:endParaRPr>
          </a:p>
        </p:txBody>
      </p:sp>
      <p:sp>
        <p:nvSpPr>
          <p:cNvPr id="52" name="object 73">
            <a:extLst>
              <a:ext uri="{FF2B5EF4-FFF2-40B4-BE49-F238E27FC236}">
                <a16:creationId xmlns:a16="http://schemas.microsoft.com/office/drawing/2014/main" id="{7E95D37A-A19F-798D-75AA-2BFBD63C996F}"/>
              </a:ext>
            </a:extLst>
          </p:cNvPr>
          <p:cNvSpPr txBox="1"/>
          <p:nvPr/>
        </p:nvSpPr>
        <p:spPr>
          <a:xfrm>
            <a:off x="2925616" y="3278965"/>
            <a:ext cx="10942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a:t>
            </a:r>
            <a:endParaRPr sz="546">
              <a:latin typeface="Arial" panose="020B0604020202020204" pitchFamily="34" charset="0"/>
              <a:cs typeface="Arial" panose="020B0604020202020204" pitchFamily="34" charset="0"/>
            </a:endParaRPr>
          </a:p>
        </p:txBody>
      </p:sp>
      <p:sp>
        <p:nvSpPr>
          <p:cNvPr id="53" name="object 74">
            <a:extLst>
              <a:ext uri="{FF2B5EF4-FFF2-40B4-BE49-F238E27FC236}">
                <a16:creationId xmlns:a16="http://schemas.microsoft.com/office/drawing/2014/main" id="{712FAC0B-B1B7-0027-FD33-BB8BBA3334E5}"/>
              </a:ext>
            </a:extLst>
          </p:cNvPr>
          <p:cNvSpPr txBox="1"/>
          <p:nvPr/>
        </p:nvSpPr>
        <p:spPr>
          <a:xfrm>
            <a:off x="2651911" y="3296479"/>
            <a:ext cx="10942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a:t>
            </a:r>
            <a:endParaRPr sz="546">
              <a:latin typeface="Arial" panose="020B0604020202020204" pitchFamily="34" charset="0"/>
              <a:cs typeface="Arial" panose="020B0604020202020204" pitchFamily="34" charset="0"/>
            </a:endParaRPr>
          </a:p>
        </p:txBody>
      </p:sp>
      <p:sp>
        <p:nvSpPr>
          <p:cNvPr id="54" name="object 75">
            <a:extLst>
              <a:ext uri="{FF2B5EF4-FFF2-40B4-BE49-F238E27FC236}">
                <a16:creationId xmlns:a16="http://schemas.microsoft.com/office/drawing/2014/main" id="{7BFE188E-888D-4D46-9DA1-EBF735469B7F}"/>
              </a:ext>
            </a:extLst>
          </p:cNvPr>
          <p:cNvSpPr txBox="1"/>
          <p:nvPr/>
        </p:nvSpPr>
        <p:spPr>
          <a:xfrm>
            <a:off x="2366854" y="3354833"/>
            <a:ext cx="10942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a:t>
            </a:r>
            <a:endParaRPr sz="546">
              <a:latin typeface="Arial" panose="020B0604020202020204" pitchFamily="34" charset="0"/>
              <a:cs typeface="Arial" panose="020B0604020202020204" pitchFamily="34" charset="0"/>
            </a:endParaRPr>
          </a:p>
        </p:txBody>
      </p:sp>
      <p:sp>
        <p:nvSpPr>
          <p:cNvPr id="55" name="object 76">
            <a:extLst>
              <a:ext uri="{FF2B5EF4-FFF2-40B4-BE49-F238E27FC236}">
                <a16:creationId xmlns:a16="http://schemas.microsoft.com/office/drawing/2014/main" id="{0CBB2E69-81D2-A9E0-FBE1-D8DF18BB2E3C}"/>
              </a:ext>
            </a:extLst>
          </p:cNvPr>
          <p:cNvSpPr txBox="1"/>
          <p:nvPr/>
        </p:nvSpPr>
        <p:spPr>
          <a:xfrm>
            <a:off x="2078821" y="3395120"/>
            <a:ext cx="10942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a:t>
            </a:r>
            <a:endParaRPr sz="546">
              <a:latin typeface="Arial" panose="020B0604020202020204" pitchFamily="34" charset="0"/>
              <a:cs typeface="Arial" panose="020B0604020202020204" pitchFamily="34" charset="0"/>
            </a:endParaRPr>
          </a:p>
        </p:txBody>
      </p:sp>
      <p:sp>
        <p:nvSpPr>
          <p:cNvPr id="56" name="object 77">
            <a:extLst>
              <a:ext uri="{FF2B5EF4-FFF2-40B4-BE49-F238E27FC236}">
                <a16:creationId xmlns:a16="http://schemas.microsoft.com/office/drawing/2014/main" id="{997CA12E-E184-7ADA-8853-DFEC517A0A19}"/>
              </a:ext>
            </a:extLst>
          </p:cNvPr>
          <p:cNvSpPr txBox="1"/>
          <p:nvPr/>
        </p:nvSpPr>
        <p:spPr>
          <a:xfrm>
            <a:off x="1797294" y="3509613"/>
            <a:ext cx="10942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a:t>
            </a:r>
            <a:endParaRPr sz="546">
              <a:latin typeface="Arial" panose="020B0604020202020204" pitchFamily="34" charset="0"/>
              <a:cs typeface="Arial" panose="020B0604020202020204" pitchFamily="34" charset="0"/>
            </a:endParaRPr>
          </a:p>
        </p:txBody>
      </p:sp>
      <p:sp>
        <p:nvSpPr>
          <p:cNvPr id="57" name="object 78">
            <a:extLst>
              <a:ext uri="{FF2B5EF4-FFF2-40B4-BE49-F238E27FC236}">
                <a16:creationId xmlns:a16="http://schemas.microsoft.com/office/drawing/2014/main" id="{5D7F14B4-1DDE-9D81-4E91-DFB5FB3FD6BB}"/>
              </a:ext>
            </a:extLst>
          </p:cNvPr>
          <p:cNvSpPr txBox="1"/>
          <p:nvPr/>
        </p:nvSpPr>
        <p:spPr>
          <a:xfrm>
            <a:off x="1510714" y="3817030"/>
            <a:ext cx="10942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a:t>
            </a:r>
            <a:endParaRPr sz="546">
              <a:latin typeface="Arial" panose="020B0604020202020204" pitchFamily="34" charset="0"/>
              <a:cs typeface="Arial" panose="020B0604020202020204" pitchFamily="34" charset="0"/>
            </a:endParaRPr>
          </a:p>
        </p:txBody>
      </p:sp>
      <p:sp>
        <p:nvSpPr>
          <p:cNvPr id="58" name="object 79">
            <a:extLst>
              <a:ext uri="{FF2B5EF4-FFF2-40B4-BE49-F238E27FC236}">
                <a16:creationId xmlns:a16="http://schemas.microsoft.com/office/drawing/2014/main" id="{5E0AF03C-2350-CFE1-9F4E-B3AE5BBCC43B}"/>
              </a:ext>
            </a:extLst>
          </p:cNvPr>
          <p:cNvSpPr txBox="1"/>
          <p:nvPr/>
        </p:nvSpPr>
        <p:spPr>
          <a:xfrm>
            <a:off x="3425768" y="3625991"/>
            <a:ext cx="213765" cy="136559"/>
          </a:xfrm>
          <a:prstGeom prst="rect">
            <a:avLst/>
          </a:prstGeom>
        </p:spPr>
        <p:txBody>
          <a:bodyPr vert="horz" wrap="square" lIns="0" tIns="10397" rIns="0" bIns="0" rtlCol="0">
            <a:spAutoFit/>
          </a:bodyPr>
          <a:lstStyle/>
          <a:p>
            <a:pPr marL="7701">
              <a:spcBef>
                <a:spcPts val="82"/>
              </a:spcBef>
            </a:pPr>
            <a:r>
              <a:rPr sz="819" b="1" spc="-12">
                <a:solidFill>
                  <a:srgbClr val="B1B1B1"/>
                </a:solidFill>
                <a:latin typeface="Arial" panose="020B0604020202020204" pitchFamily="34" charset="0"/>
                <a:cs typeface="Arial" panose="020B0604020202020204" pitchFamily="34" charset="0"/>
              </a:rPr>
              <a:t>35,1</a:t>
            </a:r>
            <a:endParaRPr sz="819">
              <a:latin typeface="Arial" panose="020B0604020202020204" pitchFamily="34" charset="0"/>
              <a:cs typeface="Arial" panose="020B0604020202020204" pitchFamily="34" charset="0"/>
            </a:endParaRPr>
          </a:p>
        </p:txBody>
      </p:sp>
      <p:grpSp>
        <p:nvGrpSpPr>
          <p:cNvPr id="59" name="object 80">
            <a:extLst>
              <a:ext uri="{FF2B5EF4-FFF2-40B4-BE49-F238E27FC236}">
                <a16:creationId xmlns:a16="http://schemas.microsoft.com/office/drawing/2014/main" id="{71C4DA34-C4E8-AC46-9D03-A5B1935DC68A}"/>
              </a:ext>
            </a:extLst>
          </p:cNvPr>
          <p:cNvGrpSpPr/>
          <p:nvPr/>
        </p:nvGrpSpPr>
        <p:grpSpPr>
          <a:xfrm>
            <a:off x="1270410" y="3310660"/>
            <a:ext cx="2336957" cy="1113992"/>
            <a:chOff x="4537421" y="4356952"/>
            <a:chExt cx="3797300" cy="1837055"/>
          </a:xfrm>
        </p:grpSpPr>
        <p:sp>
          <p:nvSpPr>
            <p:cNvPr id="60" name="object 81">
              <a:extLst>
                <a:ext uri="{FF2B5EF4-FFF2-40B4-BE49-F238E27FC236}">
                  <a16:creationId xmlns:a16="http://schemas.microsoft.com/office/drawing/2014/main" id="{2C6F0D40-3823-787E-C289-E188F5155B99}"/>
                </a:ext>
              </a:extLst>
            </p:cNvPr>
            <p:cNvSpPr/>
            <p:nvPr/>
          </p:nvSpPr>
          <p:spPr>
            <a:xfrm>
              <a:off x="4537417" y="5176208"/>
              <a:ext cx="3790950" cy="1017905"/>
            </a:xfrm>
            <a:custGeom>
              <a:avLst/>
              <a:gdLst/>
              <a:ahLst/>
              <a:cxnLst/>
              <a:rect l="l" t="t" r="r" b="b"/>
              <a:pathLst>
                <a:path w="3790950" h="1017904">
                  <a:moveTo>
                    <a:pt x="71069" y="946226"/>
                  </a:moveTo>
                  <a:lnTo>
                    <a:pt x="0" y="946226"/>
                  </a:lnTo>
                  <a:lnTo>
                    <a:pt x="0" y="1017295"/>
                  </a:lnTo>
                  <a:lnTo>
                    <a:pt x="71069" y="1017295"/>
                  </a:lnTo>
                  <a:lnTo>
                    <a:pt x="71069" y="946226"/>
                  </a:lnTo>
                  <a:close/>
                </a:path>
                <a:path w="3790950" h="1017904">
                  <a:moveTo>
                    <a:pt x="519112" y="820699"/>
                  </a:moveTo>
                  <a:lnTo>
                    <a:pt x="448043" y="820699"/>
                  </a:lnTo>
                  <a:lnTo>
                    <a:pt x="448043" y="891743"/>
                  </a:lnTo>
                  <a:lnTo>
                    <a:pt x="519112" y="891743"/>
                  </a:lnTo>
                  <a:lnTo>
                    <a:pt x="519112" y="820699"/>
                  </a:lnTo>
                  <a:close/>
                </a:path>
                <a:path w="3790950" h="1017904">
                  <a:moveTo>
                    <a:pt x="991743" y="654989"/>
                  </a:moveTo>
                  <a:lnTo>
                    <a:pt x="920686" y="654989"/>
                  </a:lnTo>
                  <a:lnTo>
                    <a:pt x="920686" y="726046"/>
                  </a:lnTo>
                  <a:lnTo>
                    <a:pt x="991743" y="726046"/>
                  </a:lnTo>
                  <a:lnTo>
                    <a:pt x="991743" y="654989"/>
                  </a:lnTo>
                  <a:close/>
                </a:path>
                <a:path w="3790950" h="1017904">
                  <a:moveTo>
                    <a:pt x="1455928" y="454215"/>
                  </a:moveTo>
                  <a:lnTo>
                    <a:pt x="1384871" y="454215"/>
                  </a:lnTo>
                  <a:lnTo>
                    <a:pt x="1384871" y="525272"/>
                  </a:lnTo>
                  <a:lnTo>
                    <a:pt x="1455928" y="525272"/>
                  </a:lnTo>
                  <a:lnTo>
                    <a:pt x="1455928" y="454215"/>
                  </a:lnTo>
                  <a:close/>
                </a:path>
                <a:path w="3790950" h="1017904">
                  <a:moveTo>
                    <a:pt x="1925497" y="335445"/>
                  </a:moveTo>
                  <a:lnTo>
                    <a:pt x="1854441" y="335445"/>
                  </a:lnTo>
                  <a:lnTo>
                    <a:pt x="1854441" y="406501"/>
                  </a:lnTo>
                  <a:lnTo>
                    <a:pt x="1925497" y="406501"/>
                  </a:lnTo>
                  <a:lnTo>
                    <a:pt x="1925497" y="335445"/>
                  </a:lnTo>
                  <a:close/>
                </a:path>
                <a:path w="3790950" h="1017904">
                  <a:moveTo>
                    <a:pt x="2401036" y="268033"/>
                  </a:moveTo>
                  <a:lnTo>
                    <a:pt x="2329980" y="268033"/>
                  </a:lnTo>
                  <a:lnTo>
                    <a:pt x="2329980" y="339090"/>
                  </a:lnTo>
                  <a:lnTo>
                    <a:pt x="2401036" y="339090"/>
                  </a:lnTo>
                  <a:lnTo>
                    <a:pt x="2401036" y="268033"/>
                  </a:lnTo>
                  <a:close/>
                </a:path>
                <a:path w="3790950" h="1017904">
                  <a:moveTo>
                    <a:pt x="2853779" y="232498"/>
                  </a:moveTo>
                  <a:lnTo>
                    <a:pt x="2782722" y="232498"/>
                  </a:lnTo>
                  <a:lnTo>
                    <a:pt x="2782722" y="303555"/>
                  </a:lnTo>
                  <a:lnTo>
                    <a:pt x="2853779" y="303555"/>
                  </a:lnTo>
                  <a:lnTo>
                    <a:pt x="2853779" y="232498"/>
                  </a:lnTo>
                  <a:close/>
                </a:path>
                <a:path w="3790950" h="1017904">
                  <a:moveTo>
                    <a:pt x="3321875" y="0"/>
                  </a:moveTo>
                  <a:lnTo>
                    <a:pt x="3250819" y="0"/>
                  </a:lnTo>
                  <a:lnTo>
                    <a:pt x="3250819" y="71056"/>
                  </a:lnTo>
                  <a:lnTo>
                    <a:pt x="3321875" y="71056"/>
                  </a:lnTo>
                  <a:lnTo>
                    <a:pt x="3321875" y="0"/>
                  </a:lnTo>
                  <a:close/>
                </a:path>
                <a:path w="3790950" h="1017904">
                  <a:moveTo>
                    <a:pt x="3790746" y="97078"/>
                  </a:moveTo>
                  <a:lnTo>
                    <a:pt x="3719690" y="97078"/>
                  </a:lnTo>
                  <a:lnTo>
                    <a:pt x="3719690" y="168135"/>
                  </a:lnTo>
                  <a:lnTo>
                    <a:pt x="3790746" y="168135"/>
                  </a:lnTo>
                  <a:lnTo>
                    <a:pt x="3790746" y="97078"/>
                  </a:lnTo>
                  <a:close/>
                </a:path>
              </a:pathLst>
            </a:custGeom>
            <a:solidFill>
              <a:srgbClr val="B1B1B1"/>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1" name="object 82">
              <a:extLst>
                <a:ext uri="{FF2B5EF4-FFF2-40B4-BE49-F238E27FC236}">
                  <a16:creationId xmlns:a16="http://schemas.microsoft.com/office/drawing/2014/main" id="{D3643E45-B05A-0081-B12D-3C3A8A0B7E5C}"/>
                </a:ext>
              </a:extLst>
            </p:cNvPr>
            <p:cNvSpPr/>
            <p:nvPr/>
          </p:nvSpPr>
          <p:spPr>
            <a:xfrm>
              <a:off x="4985461" y="4397393"/>
              <a:ext cx="3343275" cy="1021715"/>
            </a:xfrm>
            <a:custGeom>
              <a:avLst/>
              <a:gdLst/>
              <a:ahLst/>
              <a:cxnLst/>
              <a:rect l="l" t="t" r="r" b="b"/>
              <a:pathLst>
                <a:path w="3343275" h="1021714">
                  <a:moveTo>
                    <a:pt x="71069" y="950480"/>
                  </a:moveTo>
                  <a:lnTo>
                    <a:pt x="0" y="950480"/>
                  </a:lnTo>
                  <a:lnTo>
                    <a:pt x="0" y="1021537"/>
                  </a:lnTo>
                  <a:lnTo>
                    <a:pt x="71069" y="1021537"/>
                  </a:lnTo>
                  <a:lnTo>
                    <a:pt x="71069" y="950480"/>
                  </a:lnTo>
                  <a:close/>
                </a:path>
                <a:path w="3343275" h="1021714">
                  <a:moveTo>
                    <a:pt x="543699" y="427799"/>
                  </a:moveTo>
                  <a:lnTo>
                    <a:pt x="472643" y="427799"/>
                  </a:lnTo>
                  <a:lnTo>
                    <a:pt x="472643" y="498856"/>
                  </a:lnTo>
                  <a:lnTo>
                    <a:pt x="543699" y="498856"/>
                  </a:lnTo>
                  <a:lnTo>
                    <a:pt x="543699" y="427799"/>
                  </a:lnTo>
                  <a:close/>
                </a:path>
                <a:path w="3343275" h="1021714">
                  <a:moveTo>
                    <a:pt x="1007884" y="253542"/>
                  </a:moveTo>
                  <a:lnTo>
                    <a:pt x="936828" y="253542"/>
                  </a:lnTo>
                  <a:lnTo>
                    <a:pt x="936828" y="324599"/>
                  </a:lnTo>
                  <a:lnTo>
                    <a:pt x="1007884" y="324599"/>
                  </a:lnTo>
                  <a:lnTo>
                    <a:pt x="1007884" y="253542"/>
                  </a:lnTo>
                  <a:close/>
                </a:path>
                <a:path w="3343275" h="1021714">
                  <a:moveTo>
                    <a:pt x="1482864" y="213347"/>
                  </a:moveTo>
                  <a:lnTo>
                    <a:pt x="1411808" y="213347"/>
                  </a:lnTo>
                  <a:lnTo>
                    <a:pt x="1411808" y="284403"/>
                  </a:lnTo>
                  <a:lnTo>
                    <a:pt x="1482864" y="284403"/>
                  </a:lnTo>
                  <a:lnTo>
                    <a:pt x="1482864" y="213347"/>
                  </a:lnTo>
                  <a:close/>
                </a:path>
                <a:path w="3343275" h="1021714">
                  <a:moveTo>
                    <a:pt x="1952993" y="121932"/>
                  </a:moveTo>
                  <a:lnTo>
                    <a:pt x="1881936" y="121932"/>
                  </a:lnTo>
                  <a:lnTo>
                    <a:pt x="1881936" y="192989"/>
                  </a:lnTo>
                  <a:lnTo>
                    <a:pt x="1952993" y="192989"/>
                  </a:lnTo>
                  <a:lnTo>
                    <a:pt x="1952993" y="121932"/>
                  </a:lnTo>
                  <a:close/>
                </a:path>
                <a:path w="3343275" h="1021714">
                  <a:moveTo>
                    <a:pt x="2429751" y="108978"/>
                  </a:moveTo>
                  <a:lnTo>
                    <a:pt x="2358694" y="108978"/>
                  </a:lnTo>
                  <a:lnTo>
                    <a:pt x="2358694" y="180035"/>
                  </a:lnTo>
                  <a:lnTo>
                    <a:pt x="2429751" y="180035"/>
                  </a:lnTo>
                  <a:lnTo>
                    <a:pt x="2429751" y="108978"/>
                  </a:lnTo>
                  <a:close/>
                </a:path>
                <a:path w="3343275" h="1021714">
                  <a:moveTo>
                    <a:pt x="2882442" y="0"/>
                  </a:moveTo>
                  <a:lnTo>
                    <a:pt x="2811386" y="0"/>
                  </a:lnTo>
                  <a:lnTo>
                    <a:pt x="2811386" y="71056"/>
                  </a:lnTo>
                  <a:lnTo>
                    <a:pt x="2882442" y="71056"/>
                  </a:lnTo>
                  <a:lnTo>
                    <a:pt x="2882442" y="0"/>
                  </a:lnTo>
                  <a:close/>
                </a:path>
                <a:path w="3343275" h="1021714">
                  <a:moveTo>
                    <a:pt x="3342703" y="45770"/>
                  </a:moveTo>
                  <a:lnTo>
                    <a:pt x="3271647" y="45770"/>
                  </a:lnTo>
                  <a:lnTo>
                    <a:pt x="3271647" y="116814"/>
                  </a:lnTo>
                  <a:lnTo>
                    <a:pt x="3342703" y="116814"/>
                  </a:lnTo>
                  <a:lnTo>
                    <a:pt x="3342703" y="45770"/>
                  </a:lnTo>
                  <a:close/>
                </a:path>
              </a:pathLst>
            </a:custGeom>
            <a:solidFill>
              <a:srgbClr val="22346A"/>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2" name="object 83">
              <a:extLst>
                <a:ext uri="{FF2B5EF4-FFF2-40B4-BE49-F238E27FC236}">
                  <a16:creationId xmlns:a16="http://schemas.microsoft.com/office/drawing/2014/main" id="{ACF41D95-259E-6E9A-18DD-140DB622736E}"/>
                </a:ext>
              </a:extLst>
            </p:cNvPr>
            <p:cNvSpPr/>
            <p:nvPr/>
          </p:nvSpPr>
          <p:spPr>
            <a:xfrm>
              <a:off x="4573624" y="5212385"/>
              <a:ext cx="3718560" cy="945515"/>
            </a:xfrm>
            <a:custGeom>
              <a:avLst/>
              <a:gdLst/>
              <a:ahLst/>
              <a:cxnLst/>
              <a:rect l="l" t="t" r="r" b="b"/>
              <a:pathLst>
                <a:path w="3718559" h="945514">
                  <a:moveTo>
                    <a:pt x="0" y="944924"/>
                  </a:moveTo>
                  <a:lnTo>
                    <a:pt x="447871" y="819545"/>
                  </a:lnTo>
                  <a:lnTo>
                    <a:pt x="920338" y="654084"/>
                  </a:lnTo>
                  <a:lnTo>
                    <a:pt x="1384366" y="453588"/>
                  </a:lnTo>
                  <a:lnTo>
                    <a:pt x="1853776" y="334984"/>
                  </a:lnTo>
                  <a:lnTo>
                    <a:pt x="2329133" y="267656"/>
                  </a:lnTo>
                  <a:lnTo>
                    <a:pt x="2781716" y="232170"/>
                  </a:lnTo>
                  <a:lnTo>
                    <a:pt x="3249649" y="0"/>
                  </a:lnTo>
                  <a:lnTo>
                    <a:pt x="3718357" y="96949"/>
                  </a:lnTo>
                </a:path>
              </a:pathLst>
            </a:custGeom>
            <a:ln w="16062">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3" name="object 84">
              <a:extLst>
                <a:ext uri="{FF2B5EF4-FFF2-40B4-BE49-F238E27FC236}">
                  <a16:creationId xmlns:a16="http://schemas.microsoft.com/office/drawing/2014/main" id="{450331B7-C7BE-5914-E581-3E359389642F}"/>
                </a:ext>
              </a:extLst>
            </p:cNvPr>
            <p:cNvSpPr/>
            <p:nvPr/>
          </p:nvSpPr>
          <p:spPr>
            <a:xfrm>
              <a:off x="5021284" y="5942576"/>
              <a:ext cx="0" cy="182880"/>
            </a:xfrm>
            <a:custGeom>
              <a:avLst/>
              <a:gdLst/>
              <a:ahLst/>
              <a:cxnLst/>
              <a:rect l="l" t="t" r="r" b="b"/>
              <a:pathLst>
                <a:path h="182879">
                  <a:moveTo>
                    <a:pt x="0" y="0"/>
                  </a:moveTo>
                  <a:lnTo>
                    <a:pt x="0" y="182696"/>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4" name="object 85">
              <a:extLst>
                <a:ext uri="{FF2B5EF4-FFF2-40B4-BE49-F238E27FC236}">
                  <a16:creationId xmlns:a16="http://schemas.microsoft.com/office/drawing/2014/main" id="{4AA61A46-63BF-5B52-AF70-D28C3FD3F8A3}"/>
                </a:ext>
              </a:extLst>
            </p:cNvPr>
            <p:cNvSpPr/>
            <p:nvPr/>
          </p:nvSpPr>
          <p:spPr>
            <a:xfrm>
              <a:off x="4983190" y="5935953"/>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5" name="object 86">
              <a:extLst>
                <a:ext uri="{FF2B5EF4-FFF2-40B4-BE49-F238E27FC236}">
                  <a16:creationId xmlns:a16="http://schemas.microsoft.com/office/drawing/2014/main" id="{A8259222-1FD7-7DF5-CBE4-827F44FDED4D}"/>
                </a:ext>
              </a:extLst>
            </p:cNvPr>
            <p:cNvSpPr/>
            <p:nvPr/>
          </p:nvSpPr>
          <p:spPr>
            <a:xfrm>
              <a:off x="4983190" y="6127903"/>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6" name="object 87">
              <a:extLst>
                <a:ext uri="{FF2B5EF4-FFF2-40B4-BE49-F238E27FC236}">
                  <a16:creationId xmlns:a16="http://schemas.microsoft.com/office/drawing/2014/main" id="{AA04AADA-31A5-09A0-FA65-5EBBD922DED6}"/>
                </a:ext>
              </a:extLst>
            </p:cNvPr>
            <p:cNvSpPr/>
            <p:nvPr/>
          </p:nvSpPr>
          <p:spPr>
            <a:xfrm>
              <a:off x="5493804" y="5777606"/>
              <a:ext cx="0" cy="199390"/>
            </a:xfrm>
            <a:custGeom>
              <a:avLst/>
              <a:gdLst/>
              <a:ahLst/>
              <a:cxnLst/>
              <a:rect l="l" t="t" r="r" b="b"/>
              <a:pathLst>
                <a:path h="199389">
                  <a:moveTo>
                    <a:pt x="0" y="0"/>
                  </a:moveTo>
                  <a:lnTo>
                    <a:pt x="0" y="198978"/>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7" name="object 88">
              <a:extLst>
                <a:ext uri="{FF2B5EF4-FFF2-40B4-BE49-F238E27FC236}">
                  <a16:creationId xmlns:a16="http://schemas.microsoft.com/office/drawing/2014/main" id="{DA95F043-485D-B467-2438-C3988C08A4F7}"/>
                </a:ext>
              </a:extLst>
            </p:cNvPr>
            <p:cNvSpPr/>
            <p:nvPr/>
          </p:nvSpPr>
          <p:spPr>
            <a:xfrm>
              <a:off x="5455822" y="5770516"/>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8" name="object 89">
              <a:extLst>
                <a:ext uri="{FF2B5EF4-FFF2-40B4-BE49-F238E27FC236}">
                  <a16:creationId xmlns:a16="http://schemas.microsoft.com/office/drawing/2014/main" id="{95B6D988-9B1A-54E1-1445-910EA338750C}"/>
                </a:ext>
              </a:extLst>
            </p:cNvPr>
            <p:cNvSpPr/>
            <p:nvPr/>
          </p:nvSpPr>
          <p:spPr>
            <a:xfrm>
              <a:off x="5455822" y="5979479"/>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9" name="object 90">
              <a:extLst>
                <a:ext uri="{FF2B5EF4-FFF2-40B4-BE49-F238E27FC236}">
                  <a16:creationId xmlns:a16="http://schemas.microsoft.com/office/drawing/2014/main" id="{505B6E2E-3F97-EB4D-D235-E533215DF78F}"/>
                </a:ext>
              </a:extLst>
            </p:cNvPr>
            <p:cNvSpPr/>
            <p:nvPr/>
          </p:nvSpPr>
          <p:spPr>
            <a:xfrm>
              <a:off x="5957886" y="5568312"/>
              <a:ext cx="0" cy="199390"/>
            </a:xfrm>
            <a:custGeom>
              <a:avLst/>
              <a:gdLst/>
              <a:ahLst/>
              <a:cxnLst/>
              <a:rect l="l" t="t" r="r" b="b"/>
              <a:pathLst>
                <a:path h="199389">
                  <a:moveTo>
                    <a:pt x="0" y="0"/>
                  </a:moveTo>
                  <a:lnTo>
                    <a:pt x="0" y="198978"/>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0" name="object 91">
              <a:extLst>
                <a:ext uri="{FF2B5EF4-FFF2-40B4-BE49-F238E27FC236}">
                  <a16:creationId xmlns:a16="http://schemas.microsoft.com/office/drawing/2014/main" id="{5E2516A3-B46C-2A4B-4490-455DE7793939}"/>
                </a:ext>
              </a:extLst>
            </p:cNvPr>
            <p:cNvSpPr/>
            <p:nvPr/>
          </p:nvSpPr>
          <p:spPr>
            <a:xfrm>
              <a:off x="5920013" y="5561285"/>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1" name="object 92">
              <a:extLst>
                <a:ext uri="{FF2B5EF4-FFF2-40B4-BE49-F238E27FC236}">
                  <a16:creationId xmlns:a16="http://schemas.microsoft.com/office/drawing/2014/main" id="{1BE3588E-234D-EB36-4A69-6570B4AFE037}"/>
                </a:ext>
              </a:extLst>
            </p:cNvPr>
            <p:cNvSpPr/>
            <p:nvPr/>
          </p:nvSpPr>
          <p:spPr>
            <a:xfrm>
              <a:off x="5920013" y="5770250"/>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2" name="object 93">
              <a:extLst>
                <a:ext uri="{FF2B5EF4-FFF2-40B4-BE49-F238E27FC236}">
                  <a16:creationId xmlns:a16="http://schemas.microsoft.com/office/drawing/2014/main" id="{B9DEF565-10CF-0F04-AA55-E31DF30DAD5D}"/>
                </a:ext>
              </a:extLst>
            </p:cNvPr>
            <p:cNvSpPr/>
            <p:nvPr/>
          </p:nvSpPr>
          <p:spPr>
            <a:xfrm>
              <a:off x="6419925" y="5438308"/>
              <a:ext cx="0" cy="219710"/>
            </a:xfrm>
            <a:custGeom>
              <a:avLst/>
              <a:gdLst/>
              <a:ahLst/>
              <a:cxnLst/>
              <a:rect l="l" t="t" r="r" b="b"/>
              <a:pathLst>
                <a:path h="219710">
                  <a:moveTo>
                    <a:pt x="0" y="0"/>
                  </a:moveTo>
                  <a:lnTo>
                    <a:pt x="0" y="219679"/>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3" name="object 94">
              <a:extLst>
                <a:ext uri="{FF2B5EF4-FFF2-40B4-BE49-F238E27FC236}">
                  <a16:creationId xmlns:a16="http://schemas.microsoft.com/office/drawing/2014/main" id="{DA935D9D-FE5D-7AB0-87F6-978E6B015451}"/>
                </a:ext>
              </a:extLst>
            </p:cNvPr>
            <p:cNvSpPr/>
            <p:nvPr/>
          </p:nvSpPr>
          <p:spPr>
            <a:xfrm>
              <a:off x="6382161" y="5435423"/>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4" name="object 95">
              <a:extLst>
                <a:ext uri="{FF2B5EF4-FFF2-40B4-BE49-F238E27FC236}">
                  <a16:creationId xmlns:a16="http://schemas.microsoft.com/office/drawing/2014/main" id="{2A4D0098-4446-FC4D-B82A-B6161755F293}"/>
                </a:ext>
              </a:extLst>
            </p:cNvPr>
            <p:cNvSpPr/>
            <p:nvPr/>
          </p:nvSpPr>
          <p:spPr>
            <a:xfrm>
              <a:off x="6382161" y="5658640"/>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5" name="object 96">
              <a:extLst>
                <a:ext uri="{FF2B5EF4-FFF2-40B4-BE49-F238E27FC236}">
                  <a16:creationId xmlns:a16="http://schemas.microsoft.com/office/drawing/2014/main" id="{3365FEE9-4829-709D-9E02-900565D32DDC}"/>
                </a:ext>
              </a:extLst>
            </p:cNvPr>
            <p:cNvSpPr/>
            <p:nvPr/>
          </p:nvSpPr>
          <p:spPr>
            <a:xfrm>
              <a:off x="6902771" y="5375432"/>
              <a:ext cx="0" cy="212725"/>
            </a:xfrm>
            <a:custGeom>
              <a:avLst/>
              <a:gdLst/>
              <a:ahLst/>
              <a:cxnLst/>
              <a:rect l="l" t="t" r="r" b="b"/>
              <a:pathLst>
                <a:path h="212725">
                  <a:moveTo>
                    <a:pt x="0" y="0"/>
                  </a:moveTo>
                  <a:lnTo>
                    <a:pt x="0" y="212621"/>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6" name="object 97">
              <a:extLst>
                <a:ext uri="{FF2B5EF4-FFF2-40B4-BE49-F238E27FC236}">
                  <a16:creationId xmlns:a16="http://schemas.microsoft.com/office/drawing/2014/main" id="{F325DF3E-82B0-40FC-F41D-9535D6303FA2}"/>
                </a:ext>
              </a:extLst>
            </p:cNvPr>
            <p:cNvSpPr/>
            <p:nvPr/>
          </p:nvSpPr>
          <p:spPr>
            <a:xfrm>
              <a:off x="6865120" y="5368031"/>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7" name="object 98">
              <a:extLst>
                <a:ext uri="{FF2B5EF4-FFF2-40B4-BE49-F238E27FC236}">
                  <a16:creationId xmlns:a16="http://schemas.microsoft.com/office/drawing/2014/main" id="{ADE010CD-DE6A-8103-718F-14154DF924F3}"/>
                </a:ext>
              </a:extLst>
            </p:cNvPr>
            <p:cNvSpPr/>
            <p:nvPr/>
          </p:nvSpPr>
          <p:spPr>
            <a:xfrm>
              <a:off x="6865120" y="5591248"/>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8" name="object 99">
              <a:extLst>
                <a:ext uri="{FF2B5EF4-FFF2-40B4-BE49-F238E27FC236}">
                  <a16:creationId xmlns:a16="http://schemas.microsoft.com/office/drawing/2014/main" id="{FE15976F-398B-3583-938F-5E262BCC3841}"/>
                </a:ext>
              </a:extLst>
            </p:cNvPr>
            <p:cNvSpPr/>
            <p:nvPr/>
          </p:nvSpPr>
          <p:spPr>
            <a:xfrm>
              <a:off x="7814671" y="5107401"/>
              <a:ext cx="0" cy="212725"/>
            </a:xfrm>
            <a:custGeom>
              <a:avLst/>
              <a:gdLst/>
              <a:ahLst/>
              <a:cxnLst/>
              <a:rect l="l" t="t" r="r" b="b"/>
              <a:pathLst>
                <a:path h="212725">
                  <a:moveTo>
                    <a:pt x="0" y="0"/>
                  </a:moveTo>
                  <a:lnTo>
                    <a:pt x="0" y="212621"/>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9" name="object 100">
              <a:extLst>
                <a:ext uri="{FF2B5EF4-FFF2-40B4-BE49-F238E27FC236}">
                  <a16:creationId xmlns:a16="http://schemas.microsoft.com/office/drawing/2014/main" id="{4D7E0EB5-CC0B-95C8-B4B1-37CDC5C293E6}"/>
                </a:ext>
              </a:extLst>
            </p:cNvPr>
            <p:cNvSpPr/>
            <p:nvPr/>
          </p:nvSpPr>
          <p:spPr>
            <a:xfrm>
              <a:off x="7777233" y="5100083"/>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0" name="object 101">
              <a:extLst>
                <a:ext uri="{FF2B5EF4-FFF2-40B4-BE49-F238E27FC236}">
                  <a16:creationId xmlns:a16="http://schemas.microsoft.com/office/drawing/2014/main" id="{AC9C9D6B-B7A4-A22F-055B-160589FF0AB8}"/>
                </a:ext>
              </a:extLst>
            </p:cNvPr>
            <p:cNvSpPr/>
            <p:nvPr/>
          </p:nvSpPr>
          <p:spPr>
            <a:xfrm>
              <a:off x="7777233" y="5323299"/>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1" name="object 102">
              <a:extLst>
                <a:ext uri="{FF2B5EF4-FFF2-40B4-BE49-F238E27FC236}">
                  <a16:creationId xmlns:a16="http://schemas.microsoft.com/office/drawing/2014/main" id="{661CE8F6-385E-022F-9A85-C07F38C868E1}"/>
                </a:ext>
              </a:extLst>
            </p:cNvPr>
            <p:cNvSpPr/>
            <p:nvPr/>
          </p:nvSpPr>
          <p:spPr>
            <a:xfrm>
              <a:off x="7355410" y="5331202"/>
              <a:ext cx="0" cy="212725"/>
            </a:xfrm>
            <a:custGeom>
              <a:avLst/>
              <a:gdLst/>
              <a:ahLst/>
              <a:cxnLst/>
              <a:rect l="l" t="t" r="r" b="b"/>
              <a:pathLst>
                <a:path h="212725">
                  <a:moveTo>
                    <a:pt x="0" y="0"/>
                  </a:moveTo>
                  <a:lnTo>
                    <a:pt x="0" y="212621"/>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2" name="object 103">
              <a:extLst>
                <a:ext uri="{FF2B5EF4-FFF2-40B4-BE49-F238E27FC236}">
                  <a16:creationId xmlns:a16="http://schemas.microsoft.com/office/drawing/2014/main" id="{2DC56556-E5C4-1538-17A2-E6DEA36C5C66}"/>
                </a:ext>
              </a:extLst>
            </p:cNvPr>
            <p:cNvSpPr/>
            <p:nvPr/>
          </p:nvSpPr>
          <p:spPr>
            <a:xfrm>
              <a:off x="7317864" y="5323815"/>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3" name="object 104">
              <a:extLst>
                <a:ext uri="{FF2B5EF4-FFF2-40B4-BE49-F238E27FC236}">
                  <a16:creationId xmlns:a16="http://schemas.microsoft.com/office/drawing/2014/main" id="{E57B9749-0AC7-6768-1FBB-CB0E3551106C}"/>
                </a:ext>
              </a:extLst>
            </p:cNvPr>
            <p:cNvSpPr/>
            <p:nvPr/>
          </p:nvSpPr>
          <p:spPr>
            <a:xfrm>
              <a:off x="7317864" y="5547033"/>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4" name="object 105">
              <a:extLst>
                <a:ext uri="{FF2B5EF4-FFF2-40B4-BE49-F238E27FC236}">
                  <a16:creationId xmlns:a16="http://schemas.microsoft.com/office/drawing/2014/main" id="{750286F9-C6BD-C354-EE5B-2875D5677876}"/>
                </a:ext>
              </a:extLst>
            </p:cNvPr>
            <p:cNvSpPr/>
            <p:nvPr/>
          </p:nvSpPr>
          <p:spPr>
            <a:xfrm>
              <a:off x="8289594" y="5200480"/>
              <a:ext cx="0" cy="219710"/>
            </a:xfrm>
            <a:custGeom>
              <a:avLst/>
              <a:gdLst/>
              <a:ahLst/>
              <a:cxnLst/>
              <a:rect l="l" t="t" r="r" b="b"/>
              <a:pathLst>
                <a:path h="219710">
                  <a:moveTo>
                    <a:pt x="0" y="0"/>
                  </a:moveTo>
                  <a:lnTo>
                    <a:pt x="0" y="219679"/>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5" name="object 106">
              <a:extLst>
                <a:ext uri="{FF2B5EF4-FFF2-40B4-BE49-F238E27FC236}">
                  <a16:creationId xmlns:a16="http://schemas.microsoft.com/office/drawing/2014/main" id="{49C1C6C3-C125-2CF0-432E-50C1F59F7371}"/>
                </a:ext>
              </a:extLst>
            </p:cNvPr>
            <p:cNvSpPr/>
            <p:nvPr/>
          </p:nvSpPr>
          <p:spPr>
            <a:xfrm>
              <a:off x="8252269" y="5197139"/>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6" name="object 107">
              <a:extLst>
                <a:ext uri="{FF2B5EF4-FFF2-40B4-BE49-F238E27FC236}">
                  <a16:creationId xmlns:a16="http://schemas.microsoft.com/office/drawing/2014/main" id="{DB11DA95-8CB1-D69B-8362-454358385438}"/>
                </a:ext>
              </a:extLst>
            </p:cNvPr>
            <p:cNvSpPr/>
            <p:nvPr/>
          </p:nvSpPr>
          <p:spPr>
            <a:xfrm>
              <a:off x="8252269" y="5420355"/>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7" name="object 108">
              <a:extLst>
                <a:ext uri="{FF2B5EF4-FFF2-40B4-BE49-F238E27FC236}">
                  <a16:creationId xmlns:a16="http://schemas.microsoft.com/office/drawing/2014/main" id="{CB6CCFC2-48B6-8956-B0AD-DC3853A35B1D}"/>
                </a:ext>
              </a:extLst>
            </p:cNvPr>
            <p:cNvSpPr/>
            <p:nvPr/>
          </p:nvSpPr>
          <p:spPr>
            <a:xfrm>
              <a:off x="8289740" y="4409733"/>
              <a:ext cx="0" cy="142240"/>
            </a:xfrm>
            <a:custGeom>
              <a:avLst/>
              <a:gdLst/>
              <a:ahLst/>
              <a:cxnLst/>
              <a:rect l="l" t="t" r="r" b="b"/>
              <a:pathLst>
                <a:path h="142239">
                  <a:moveTo>
                    <a:pt x="0" y="0"/>
                  </a:moveTo>
                  <a:lnTo>
                    <a:pt x="0" y="141974"/>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8" name="object 109">
              <a:extLst>
                <a:ext uri="{FF2B5EF4-FFF2-40B4-BE49-F238E27FC236}">
                  <a16:creationId xmlns:a16="http://schemas.microsoft.com/office/drawing/2014/main" id="{46BAC1C1-66BE-8B8E-E431-E29C1A84E7F4}"/>
                </a:ext>
              </a:extLst>
            </p:cNvPr>
            <p:cNvSpPr/>
            <p:nvPr/>
          </p:nvSpPr>
          <p:spPr>
            <a:xfrm>
              <a:off x="8252414" y="4406480"/>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9" name="object 110">
              <a:extLst>
                <a:ext uri="{FF2B5EF4-FFF2-40B4-BE49-F238E27FC236}">
                  <a16:creationId xmlns:a16="http://schemas.microsoft.com/office/drawing/2014/main" id="{540D5676-BF5F-718F-D9EB-F7C0F5F845AB}"/>
                </a:ext>
              </a:extLst>
            </p:cNvPr>
            <p:cNvSpPr/>
            <p:nvPr/>
          </p:nvSpPr>
          <p:spPr>
            <a:xfrm>
              <a:off x="8252414" y="4550985"/>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0" name="object 111">
              <a:extLst>
                <a:ext uri="{FF2B5EF4-FFF2-40B4-BE49-F238E27FC236}">
                  <a16:creationId xmlns:a16="http://schemas.microsoft.com/office/drawing/2014/main" id="{32E14A90-C129-28FB-C50E-2EF1A75C2998}"/>
                </a:ext>
              </a:extLst>
            </p:cNvPr>
            <p:cNvSpPr/>
            <p:nvPr/>
          </p:nvSpPr>
          <p:spPr>
            <a:xfrm>
              <a:off x="7829175" y="4367958"/>
              <a:ext cx="0" cy="136525"/>
            </a:xfrm>
            <a:custGeom>
              <a:avLst/>
              <a:gdLst/>
              <a:ahLst/>
              <a:cxnLst/>
              <a:rect l="l" t="t" r="r" b="b"/>
              <a:pathLst>
                <a:path h="136525">
                  <a:moveTo>
                    <a:pt x="0" y="0"/>
                  </a:moveTo>
                  <a:lnTo>
                    <a:pt x="0" y="136058"/>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1" name="object 112">
              <a:extLst>
                <a:ext uri="{FF2B5EF4-FFF2-40B4-BE49-F238E27FC236}">
                  <a16:creationId xmlns:a16="http://schemas.microsoft.com/office/drawing/2014/main" id="{8685B616-A01C-6B9D-A60E-5F06E9F1400C}"/>
                </a:ext>
              </a:extLst>
            </p:cNvPr>
            <p:cNvSpPr/>
            <p:nvPr/>
          </p:nvSpPr>
          <p:spPr>
            <a:xfrm>
              <a:off x="7791741" y="4363302"/>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2" name="object 113">
              <a:extLst>
                <a:ext uri="{FF2B5EF4-FFF2-40B4-BE49-F238E27FC236}">
                  <a16:creationId xmlns:a16="http://schemas.microsoft.com/office/drawing/2014/main" id="{E0BF0F0B-4055-EEB6-4296-CB96BF4B62A6}"/>
                </a:ext>
              </a:extLst>
            </p:cNvPr>
            <p:cNvSpPr/>
            <p:nvPr/>
          </p:nvSpPr>
          <p:spPr>
            <a:xfrm>
              <a:off x="7791741" y="4506533"/>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3" name="object 114">
              <a:extLst>
                <a:ext uri="{FF2B5EF4-FFF2-40B4-BE49-F238E27FC236}">
                  <a16:creationId xmlns:a16="http://schemas.microsoft.com/office/drawing/2014/main" id="{4C258CC2-C795-A5BB-1AB5-3C0B4249C715}"/>
                </a:ext>
              </a:extLst>
            </p:cNvPr>
            <p:cNvSpPr/>
            <p:nvPr/>
          </p:nvSpPr>
          <p:spPr>
            <a:xfrm>
              <a:off x="6901808" y="4486935"/>
              <a:ext cx="0" cy="138430"/>
            </a:xfrm>
            <a:custGeom>
              <a:avLst/>
              <a:gdLst/>
              <a:ahLst/>
              <a:cxnLst/>
              <a:rect l="l" t="t" r="r" b="b"/>
              <a:pathLst>
                <a:path h="138429">
                  <a:moveTo>
                    <a:pt x="0" y="0"/>
                  </a:moveTo>
                  <a:lnTo>
                    <a:pt x="0" y="138435"/>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4" name="object 115">
              <a:extLst>
                <a:ext uri="{FF2B5EF4-FFF2-40B4-BE49-F238E27FC236}">
                  <a16:creationId xmlns:a16="http://schemas.microsoft.com/office/drawing/2014/main" id="{BB91287E-7702-4590-1BF2-430244368B33}"/>
                </a:ext>
              </a:extLst>
            </p:cNvPr>
            <p:cNvSpPr/>
            <p:nvPr/>
          </p:nvSpPr>
          <p:spPr>
            <a:xfrm>
              <a:off x="6864156" y="4482168"/>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5" name="object 116">
              <a:extLst>
                <a:ext uri="{FF2B5EF4-FFF2-40B4-BE49-F238E27FC236}">
                  <a16:creationId xmlns:a16="http://schemas.microsoft.com/office/drawing/2014/main" id="{0A8F62BA-9A0A-4134-73E1-E446C8D66DA3}"/>
                </a:ext>
              </a:extLst>
            </p:cNvPr>
            <p:cNvSpPr/>
            <p:nvPr/>
          </p:nvSpPr>
          <p:spPr>
            <a:xfrm>
              <a:off x="6864156" y="4627872"/>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6" name="object 117">
              <a:extLst>
                <a:ext uri="{FF2B5EF4-FFF2-40B4-BE49-F238E27FC236}">
                  <a16:creationId xmlns:a16="http://schemas.microsoft.com/office/drawing/2014/main" id="{AE758B47-1ED8-F28D-CFE2-9C29C6E57556}"/>
                </a:ext>
              </a:extLst>
            </p:cNvPr>
            <p:cNvSpPr/>
            <p:nvPr/>
          </p:nvSpPr>
          <p:spPr>
            <a:xfrm>
              <a:off x="5957886" y="4620683"/>
              <a:ext cx="0" cy="129539"/>
            </a:xfrm>
            <a:custGeom>
              <a:avLst/>
              <a:gdLst/>
              <a:ahLst/>
              <a:cxnLst/>
              <a:rect l="l" t="t" r="r" b="b"/>
              <a:pathLst>
                <a:path h="129539">
                  <a:moveTo>
                    <a:pt x="0" y="0"/>
                  </a:moveTo>
                  <a:lnTo>
                    <a:pt x="0" y="129147"/>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7" name="object 118">
              <a:extLst>
                <a:ext uri="{FF2B5EF4-FFF2-40B4-BE49-F238E27FC236}">
                  <a16:creationId xmlns:a16="http://schemas.microsoft.com/office/drawing/2014/main" id="{3B3E822D-CEC3-4338-144E-8BEA04363358}"/>
                </a:ext>
              </a:extLst>
            </p:cNvPr>
            <p:cNvSpPr/>
            <p:nvPr/>
          </p:nvSpPr>
          <p:spPr>
            <a:xfrm>
              <a:off x="5920013" y="4616170"/>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8" name="object 119">
              <a:extLst>
                <a:ext uri="{FF2B5EF4-FFF2-40B4-BE49-F238E27FC236}">
                  <a16:creationId xmlns:a16="http://schemas.microsoft.com/office/drawing/2014/main" id="{7C0D6F94-1EA0-DF57-4F82-30F61BC90D87}"/>
                </a:ext>
              </a:extLst>
            </p:cNvPr>
            <p:cNvSpPr/>
            <p:nvPr/>
          </p:nvSpPr>
          <p:spPr>
            <a:xfrm>
              <a:off x="5920013" y="4752174"/>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9" name="object 120">
              <a:extLst>
                <a:ext uri="{FF2B5EF4-FFF2-40B4-BE49-F238E27FC236}">
                  <a16:creationId xmlns:a16="http://schemas.microsoft.com/office/drawing/2014/main" id="{1B39AC21-C7DF-3426-D698-7A0DBA2679E8}"/>
                </a:ext>
              </a:extLst>
            </p:cNvPr>
            <p:cNvSpPr/>
            <p:nvPr/>
          </p:nvSpPr>
          <p:spPr>
            <a:xfrm>
              <a:off x="5021266" y="5319663"/>
              <a:ext cx="0" cy="133985"/>
            </a:xfrm>
            <a:custGeom>
              <a:avLst/>
              <a:gdLst/>
              <a:ahLst/>
              <a:cxnLst/>
              <a:rect l="l" t="t" r="r" b="b"/>
              <a:pathLst>
                <a:path h="133985">
                  <a:moveTo>
                    <a:pt x="0" y="0"/>
                  </a:moveTo>
                  <a:lnTo>
                    <a:pt x="0" y="133849"/>
                  </a:lnTo>
                </a:path>
              </a:pathLst>
            </a:custGeom>
            <a:ln w="11800">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00" name="object 121">
              <a:extLst>
                <a:ext uri="{FF2B5EF4-FFF2-40B4-BE49-F238E27FC236}">
                  <a16:creationId xmlns:a16="http://schemas.microsoft.com/office/drawing/2014/main" id="{4E3A8C4F-CCBE-08CC-FE86-E5CB6C8FFB81}"/>
                </a:ext>
              </a:extLst>
            </p:cNvPr>
            <p:cNvSpPr/>
            <p:nvPr/>
          </p:nvSpPr>
          <p:spPr>
            <a:xfrm>
              <a:off x="4983160" y="5314823"/>
              <a:ext cx="76200" cy="0"/>
            </a:xfrm>
            <a:custGeom>
              <a:avLst/>
              <a:gdLst/>
              <a:ahLst/>
              <a:cxnLst/>
              <a:rect l="l" t="t" r="r" b="b"/>
              <a:pathLst>
                <a:path w="76200">
                  <a:moveTo>
                    <a:pt x="75673" y="0"/>
                  </a:moveTo>
                  <a:lnTo>
                    <a:pt x="0" y="0"/>
                  </a:lnTo>
                </a:path>
              </a:pathLst>
            </a:custGeom>
            <a:ln w="11800">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01" name="object 122">
              <a:extLst>
                <a:ext uri="{FF2B5EF4-FFF2-40B4-BE49-F238E27FC236}">
                  <a16:creationId xmlns:a16="http://schemas.microsoft.com/office/drawing/2014/main" id="{B6CC62D1-B2F5-B580-53DA-A81242DE249B}"/>
                </a:ext>
              </a:extLst>
            </p:cNvPr>
            <p:cNvSpPr/>
            <p:nvPr/>
          </p:nvSpPr>
          <p:spPr>
            <a:xfrm>
              <a:off x="4983160" y="5455680"/>
              <a:ext cx="76200" cy="0"/>
            </a:xfrm>
            <a:custGeom>
              <a:avLst/>
              <a:gdLst/>
              <a:ahLst/>
              <a:cxnLst/>
              <a:rect l="l" t="t" r="r" b="b"/>
              <a:pathLst>
                <a:path w="76200">
                  <a:moveTo>
                    <a:pt x="75673" y="0"/>
                  </a:moveTo>
                  <a:lnTo>
                    <a:pt x="0" y="0"/>
                  </a:lnTo>
                </a:path>
              </a:pathLst>
            </a:custGeom>
            <a:ln w="11800">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02" name="object 123">
              <a:extLst>
                <a:ext uri="{FF2B5EF4-FFF2-40B4-BE49-F238E27FC236}">
                  <a16:creationId xmlns:a16="http://schemas.microsoft.com/office/drawing/2014/main" id="{96DDFA48-7196-3224-316F-F6FA46FAB60D}"/>
                </a:ext>
              </a:extLst>
            </p:cNvPr>
            <p:cNvSpPr/>
            <p:nvPr/>
          </p:nvSpPr>
          <p:spPr>
            <a:xfrm>
              <a:off x="6427354" y="4580893"/>
              <a:ext cx="0" cy="137795"/>
            </a:xfrm>
            <a:custGeom>
              <a:avLst/>
              <a:gdLst/>
              <a:ahLst/>
              <a:cxnLst/>
              <a:rect l="l" t="t" r="r" b="b"/>
              <a:pathLst>
                <a:path h="137795">
                  <a:moveTo>
                    <a:pt x="0" y="0"/>
                  </a:moveTo>
                  <a:lnTo>
                    <a:pt x="0" y="137692"/>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03" name="object 124">
              <a:extLst>
                <a:ext uri="{FF2B5EF4-FFF2-40B4-BE49-F238E27FC236}">
                  <a16:creationId xmlns:a16="http://schemas.microsoft.com/office/drawing/2014/main" id="{124183D3-7002-12A2-7DE6-F0CBA7E222D9}"/>
                </a:ext>
              </a:extLst>
            </p:cNvPr>
            <p:cNvSpPr/>
            <p:nvPr/>
          </p:nvSpPr>
          <p:spPr>
            <a:xfrm>
              <a:off x="6389591" y="4577918"/>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04" name="object 125">
              <a:extLst>
                <a:ext uri="{FF2B5EF4-FFF2-40B4-BE49-F238E27FC236}">
                  <a16:creationId xmlns:a16="http://schemas.microsoft.com/office/drawing/2014/main" id="{3BE3C675-BFE0-1A5C-3356-D67DEE8AEB25}"/>
                </a:ext>
              </a:extLst>
            </p:cNvPr>
            <p:cNvSpPr/>
            <p:nvPr/>
          </p:nvSpPr>
          <p:spPr>
            <a:xfrm>
              <a:off x="6389591" y="4718085"/>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05" name="object 126">
              <a:extLst>
                <a:ext uri="{FF2B5EF4-FFF2-40B4-BE49-F238E27FC236}">
                  <a16:creationId xmlns:a16="http://schemas.microsoft.com/office/drawing/2014/main" id="{292BDFD3-55B6-0407-666B-51DE67023EAA}"/>
                </a:ext>
              </a:extLst>
            </p:cNvPr>
            <p:cNvSpPr/>
            <p:nvPr/>
          </p:nvSpPr>
          <p:spPr>
            <a:xfrm>
              <a:off x="5493804" y="4804377"/>
              <a:ext cx="0" cy="122555"/>
            </a:xfrm>
            <a:custGeom>
              <a:avLst/>
              <a:gdLst/>
              <a:ahLst/>
              <a:cxnLst/>
              <a:rect l="l" t="t" r="r" b="b"/>
              <a:pathLst>
                <a:path h="122554">
                  <a:moveTo>
                    <a:pt x="0" y="0"/>
                  </a:moveTo>
                  <a:lnTo>
                    <a:pt x="0" y="122352"/>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06" name="object 127">
              <a:extLst>
                <a:ext uri="{FF2B5EF4-FFF2-40B4-BE49-F238E27FC236}">
                  <a16:creationId xmlns:a16="http://schemas.microsoft.com/office/drawing/2014/main" id="{588FB060-6189-0C3D-056F-E57B434A9861}"/>
                </a:ext>
              </a:extLst>
            </p:cNvPr>
            <p:cNvSpPr/>
            <p:nvPr/>
          </p:nvSpPr>
          <p:spPr>
            <a:xfrm>
              <a:off x="5455822" y="4800024"/>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07" name="object 128">
              <a:extLst>
                <a:ext uri="{FF2B5EF4-FFF2-40B4-BE49-F238E27FC236}">
                  <a16:creationId xmlns:a16="http://schemas.microsoft.com/office/drawing/2014/main" id="{92065202-C327-6B90-C867-541CA6E97818}"/>
                </a:ext>
              </a:extLst>
            </p:cNvPr>
            <p:cNvSpPr/>
            <p:nvPr/>
          </p:nvSpPr>
          <p:spPr>
            <a:xfrm>
              <a:off x="5455822" y="4928930"/>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08" name="object 129">
              <a:extLst>
                <a:ext uri="{FF2B5EF4-FFF2-40B4-BE49-F238E27FC236}">
                  <a16:creationId xmlns:a16="http://schemas.microsoft.com/office/drawing/2014/main" id="{AAACA533-EB86-D280-B415-CA0D2B8A3D89}"/>
                </a:ext>
              </a:extLst>
            </p:cNvPr>
            <p:cNvSpPr/>
            <p:nvPr/>
          </p:nvSpPr>
          <p:spPr>
            <a:xfrm>
              <a:off x="7373647" y="4475201"/>
              <a:ext cx="0" cy="133350"/>
            </a:xfrm>
            <a:custGeom>
              <a:avLst/>
              <a:gdLst/>
              <a:ahLst/>
              <a:cxnLst/>
              <a:rect l="l" t="t" r="r" b="b"/>
              <a:pathLst>
                <a:path h="133350">
                  <a:moveTo>
                    <a:pt x="0" y="0"/>
                  </a:moveTo>
                  <a:lnTo>
                    <a:pt x="0" y="132896"/>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09" name="object 130">
              <a:extLst>
                <a:ext uri="{FF2B5EF4-FFF2-40B4-BE49-F238E27FC236}">
                  <a16:creationId xmlns:a16="http://schemas.microsoft.com/office/drawing/2014/main" id="{CE1CABF5-235F-8BC3-FD46-F0E66671C318}"/>
                </a:ext>
              </a:extLst>
            </p:cNvPr>
            <p:cNvSpPr/>
            <p:nvPr/>
          </p:nvSpPr>
          <p:spPr>
            <a:xfrm>
              <a:off x="7336107" y="4470613"/>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0" name="object 131">
              <a:extLst>
                <a:ext uri="{FF2B5EF4-FFF2-40B4-BE49-F238E27FC236}">
                  <a16:creationId xmlns:a16="http://schemas.microsoft.com/office/drawing/2014/main" id="{69037E39-AD51-8D2E-0B64-9F4B44C1079D}"/>
                </a:ext>
              </a:extLst>
            </p:cNvPr>
            <p:cNvSpPr/>
            <p:nvPr/>
          </p:nvSpPr>
          <p:spPr>
            <a:xfrm>
              <a:off x="7336107" y="4610541"/>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111" name="object 132">
            <a:extLst>
              <a:ext uri="{FF2B5EF4-FFF2-40B4-BE49-F238E27FC236}">
                <a16:creationId xmlns:a16="http://schemas.microsoft.com/office/drawing/2014/main" id="{EBE521E1-9850-ED77-C98A-757E57E04DC3}"/>
              </a:ext>
            </a:extLst>
          </p:cNvPr>
          <p:cNvSpPr txBox="1"/>
          <p:nvPr/>
        </p:nvSpPr>
        <p:spPr>
          <a:xfrm>
            <a:off x="2039206" y="2569956"/>
            <a:ext cx="1256408" cy="170637"/>
          </a:xfrm>
          <a:prstGeom prst="rect">
            <a:avLst/>
          </a:prstGeom>
        </p:spPr>
        <p:txBody>
          <a:bodyPr vert="horz" wrap="square" lIns="0" tIns="7316" rIns="0" bIns="0" rtlCol="0">
            <a:spAutoFit/>
          </a:bodyPr>
          <a:lstStyle/>
          <a:p>
            <a:pPr marL="7701">
              <a:spcBef>
                <a:spcPts val="58"/>
              </a:spcBef>
            </a:pPr>
            <a:r>
              <a:rPr sz="1061" b="1" spc="-6">
                <a:solidFill>
                  <a:srgbClr val="22346A"/>
                </a:solidFill>
                <a:latin typeface="Arial" panose="020B0604020202020204" pitchFamily="34" charset="0"/>
                <a:cs typeface="Arial" panose="020B0604020202020204" pitchFamily="34" charset="0"/>
              </a:rPr>
              <a:t>ADvocate</a:t>
            </a:r>
            <a:r>
              <a:rPr sz="1061" b="1" spc="-24">
                <a:solidFill>
                  <a:srgbClr val="22346A"/>
                </a:solidFill>
                <a:latin typeface="Arial" panose="020B0604020202020204" pitchFamily="34" charset="0"/>
                <a:cs typeface="Arial" panose="020B0604020202020204" pitchFamily="34" charset="0"/>
              </a:rPr>
              <a:t> </a:t>
            </a:r>
            <a:r>
              <a:rPr sz="1061" b="1">
                <a:solidFill>
                  <a:srgbClr val="22346A"/>
                </a:solidFill>
                <a:latin typeface="Arial" panose="020B0604020202020204" pitchFamily="34" charset="0"/>
                <a:cs typeface="Arial" panose="020B0604020202020204" pitchFamily="34" charset="0"/>
              </a:rPr>
              <a:t>1</a:t>
            </a:r>
            <a:r>
              <a:rPr sz="1061" b="1" spc="-24">
                <a:solidFill>
                  <a:srgbClr val="22346A"/>
                </a:solidFill>
                <a:latin typeface="Arial" panose="020B0604020202020204" pitchFamily="34" charset="0"/>
                <a:cs typeface="Arial" panose="020B0604020202020204" pitchFamily="34" charset="0"/>
              </a:rPr>
              <a:t> </a:t>
            </a:r>
            <a:r>
              <a:rPr sz="1061" b="1" spc="-12">
                <a:solidFill>
                  <a:srgbClr val="22346A"/>
                </a:solidFill>
                <a:latin typeface="Arial" panose="020B0604020202020204" pitchFamily="34" charset="0"/>
                <a:cs typeface="Arial" panose="020B0604020202020204" pitchFamily="34" charset="0"/>
              </a:rPr>
              <a:t>(n=424)</a:t>
            </a:r>
            <a:endParaRPr sz="1061">
              <a:latin typeface="Arial" panose="020B0604020202020204" pitchFamily="34" charset="0"/>
              <a:cs typeface="Arial" panose="020B0604020202020204" pitchFamily="34" charset="0"/>
            </a:endParaRPr>
          </a:p>
        </p:txBody>
      </p:sp>
      <p:sp>
        <p:nvSpPr>
          <p:cNvPr id="112" name="object 133">
            <a:extLst>
              <a:ext uri="{FF2B5EF4-FFF2-40B4-BE49-F238E27FC236}">
                <a16:creationId xmlns:a16="http://schemas.microsoft.com/office/drawing/2014/main" id="{07CBE7D9-3505-6422-FCC1-F285AFACCC7B}"/>
              </a:ext>
            </a:extLst>
          </p:cNvPr>
          <p:cNvSpPr txBox="1"/>
          <p:nvPr/>
        </p:nvSpPr>
        <p:spPr>
          <a:xfrm>
            <a:off x="6045178" y="4698915"/>
            <a:ext cx="499437" cy="165892"/>
          </a:xfrm>
          <a:prstGeom prst="rect">
            <a:avLst/>
          </a:prstGeom>
        </p:spPr>
        <p:txBody>
          <a:bodyPr vert="horz" wrap="square" lIns="0" tIns="7316" rIns="0" bIns="0" rtlCol="0">
            <a:spAutoFit/>
          </a:bodyPr>
          <a:lstStyle/>
          <a:p>
            <a:pPr marL="7701">
              <a:spcBef>
                <a:spcPts val="58"/>
              </a:spcBef>
            </a:pPr>
            <a:r>
              <a:rPr sz="515">
                <a:solidFill>
                  <a:srgbClr val="22346A"/>
                </a:solidFill>
                <a:latin typeface="Arial" panose="020B0604020202020204" pitchFamily="34" charset="0"/>
                <a:cs typeface="Arial" panose="020B0604020202020204" pitchFamily="34" charset="0"/>
              </a:rPr>
              <a:t>PBO</a:t>
            </a:r>
            <a:r>
              <a:rPr sz="515" spc="-3">
                <a:solidFill>
                  <a:srgbClr val="22346A"/>
                </a:solidFill>
                <a:latin typeface="Arial" panose="020B0604020202020204" pitchFamily="34" charset="0"/>
                <a:cs typeface="Arial" panose="020B0604020202020204" pitchFamily="34" charset="0"/>
              </a:rPr>
              <a:t> </a:t>
            </a:r>
            <a:r>
              <a:rPr sz="515">
                <a:solidFill>
                  <a:srgbClr val="22346A"/>
                </a:solidFill>
                <a:latin typeface="Arial" panose="020B0604020202020204" pitchFamily="34" charset="0"/>
                <a:cs typeface="Arial" panose="020B0604020202020204" pitchFamily="34" charset="0"/>
              </a:rPr>
              <a:t>C2S</a:t>
            </a:r>
            <a:r>
              <a:rPr sz="515" spc="-3">
                <a:solidFill>
                  <a:srgbClr val="22346A"/>
                </a:solidFill>
                <a:latin typeface="Arial" panose="020B0604020202020204" pitchFamily="34" charset="0"/>
                <a:cs typeface="Arial" panose="020B0604020202020204" pitchFamily="34" charset="0"/>
              </a:rPr>
              <a:t> </a:t>
            </a:r>
            <a:r>
              <a:rPr sz="515" spc="-6">
                <a:solidFill>
                  <a:srgbClr val="22346A"/>
                </a:solidFill>
                <a:latin typeface="Arial" panose="020B0604020202020204" pitchFamily="34" charset="0"/>
                <a:cs typeface="Arial" panose="020B0604020202020204" pitchFamily="34" charset="0"/>
              </a:rPr>
              <a:t>(N=141)</a:t>
            </a:r>
            <a:endParaRPr sz="515">
              <a:latin typeface="Arial" panose="020B0604020202020204" pitchFamily="34" charset="0"/>
              <a:cs typeface="Arial" panose="020B0604020202020204" pitchFamily="34" charset="0"/>
            </a:endParaRPr>
          </a:p>
        </p:txBody>
      </p:sp>
      <p:sp>
        <p:nvSpPr>
          <p:cNvPr id="113" name="object 134">
            <a:extLst>
              <a:ext uri="{FF2B5EF4-FFF2-40B4-BE49-F238E27FC236}">
                <a16:creationId xmlns:a16="http://schemas.microsoft.com/office/drawing/2014/main" id="{624B3D9A-5A0C-E895-3479-2F68EF5C1FBC}"/>
              </a:ext>
            </a:extLst>
          </p:cNvPr>
          <p:cNvSpPr txBox="1"/>
          <p:nvPr/>
        </p:nvSpPr>
        <p:spPr>
          <a:xfrm>
            <a:off x="4902507" y="4698915"/>
            <a:ext cx="756189" cy="165892"/>
          </a:xfrm>
          <a:prstGeom prst="rect">
            <a:avLst/>
          </a:prstGeom>
        </p:spPr>
        <p:txBody>
          <a:bodyPr vert="horz" wrap="square" lIns="0" tIns="7316" rIns="0" bIns="0" rtlCol="0">
            <a:spAutoFit/>
          </a:bodyPr>
          <a:lstStyle/>
          <a:p>
            <a:pPr marL="7701">
              <a:spcBef>
                <a:spcPts val="58"/>
              </a:spcBef>
            </a:pPr>
            <a:r>
              <a:rPr sz="515">
                <a:solidFill>
                  <a:srgbClr val="22346A"/>
                </a:solidFill>
                <a:latin typeface="Arial" panose="020B0604020202020204" pitchFamily="34" charset="0"/>
                <a:cs typeface="Arial" panose="020B0604020202020204" pitchFamily="34" charset="0"/>
              </a:rPr>
              <a:t>LEB</a:t>
            </a:r>
            <a:r>
              <a:rPr sz="515" spc="-12">
                <a:solidFill>
                  <a:srgbClr val="22346A"/>
                </a:solidFill>
                <a:latin typeface="Arial" panose="020B0604020202020204" pitchFamily="34" charset="0"/>
                <a:cs typeface="Arial" panose="020B0604020202020204" pitchFamily="34" charset="0"/>
              </a:rPr>
              <a:t> </a:t>
            </a:r>
            <a:r>
              <a:rPr sz="515">
                <a:solidFill>
                  <a:srgbClr val="22346A"/>
                </a:solidFill>
                <a:latin typeface="Arial" panose="020B0604020202020204" pitchFamily="34" charset="0"/>
                <a:cs typeface="Arial" panose="020B0604020202020204" pitchFamily="34" charset="0"/>
              </a:rPr>
              <a:t>250</a:t>
            </a:r>
            <a:r>
              <a:rPr sz="515" spc="-9">
                <a:solidFill>
                  <a:srgbClr val="22346A"/>
                </a:solidFill>
                <a:latin typeface="Arial" panose="020B0604020202020204" pitchFamily="34" charset="0"/>
                <a:cs typeface="Arial" panose="020B0604020202020204" pitchFamily="34" charset="0"/>
              </a:rPr>
              <a:t> </a:t>
            </a:r>
            <a:r>
              <a:rPr sz="515">
                <a:solidFill>
                  <a:srgbClr val="22346A"/>
                </a:solidFill>
                <a:latin typeface="Arial" panose="020B0604020202020204" pitchFamily="34" charset="0"/>
                <a:cs typeface="Arial" panose="020B0604020202020204" pitchFamily="34" charset="0"/>
              </a:rPr>
              <a:t>mg</a:t>
            </a:r>
            <a:r>
              <a:rPr sz="515" spc="-9">
                <a:solidFill>
                  <a:srgbClr val="22346A"/>
                </a:solidFill>
                <a:latin typeface="Arial" panose="020B0604020202020204" pitchFamily="34" charset="0"/>
                <a:cs typeface="Arial" panose="020B0604020202020204" pitchFamily="34" charset="0"/>
              </a:rPr>
              <a:t> </a:t>
            </a:r>
            <a:r>
              <a:rPr sz="515">
                <a:solidFill>
                  <a:srgbClr val="22346A"/>
                </a:solidFill>
                <a:latin typeface="Arial" panose="020B0604020202020204" pitchFamily="34" charset="0"/>
                <a:cs typeface="Arial" panose="020B0604020202020204" pitchFamily="34" charset="0"/>
              </a:rPr>
              <a:t>C2S</a:t>
            </a:r>
            <a:r>
              <a:rPr sz="515" spc="-9">
                <a:solidFill>
                  <a:srgbClr val="22346A"/>
                </a:solidFill>
                <a:latin typeface="Arial" panose="020B0604020202020204" pitchFamily="34" charset="0"/>
                <a:cs typeface="Arial" panose="020B0604020202020204" pitchFamily="34" charset="0"/>
              </a:rPr>
              <a:t> </a:t>
            </a:r>
            <a:r>
              <a:rPr sz="515" spc="-6">
                <a:solidFill>
                  <a:srgbClr val="22346A"/>
                </a:solidFill>
                <a:latin typeface="Arial" panose="020B0604020202020204" pitchFamily="34" charset="0"/>
                <a:cs typeface="Arial" panose="020B0604020202020204" pitchFamily="34" charset="0"/>
              </a:rPr>
              <a:t>(N=283)</a:t>
            </a:r>
            <a:endParaRPr sz="515">
              <a:latin typeface="Arial" panose="020B0604020202020204" pitchFamily="34" charset="0"/>
              <a:cs typeface="Arial" panose="020B0604020202020204" pitchFamily="34" charset="0"/>
            </a:endParaRPr>
          </a:p>
        </p:txBody>
      </p:sp>
      <p:grpSp>
        <p:nvGrpSpPr>
          <p:cNvPr id="114" name="object 135">
            <a:extLst>
              <a:ext uri="{FF2B5EF4-FFF2-40B4-BE49-F238E27FC236}">
                <a16:creationId xmlns:a16="http://schemas.microsoft.com/office/drawing/2014/main" id="{C9848A21-DE0F-5D4B-29DE-2F53A39D86E9}"/>
              </a:ext>
            </a:extLst>
          </p:cNvPr>
          <p:cNvGrpSpPr/>
          <p:nvPr/>
        </p:nvGrpSpPr>
        <p:grpSpPr>
          <a:xfrm>
            <a:off x="4378608" y="2904709"/>
            <a:ext cx="2309602" cy="1863713"/>
            <a:chOff x="9402861" y="3687509"/>
            <a:chExt cx="3752850" cy="3073400"/>
          </a:xfrm>
        </p:grpSpPr>
        <p:sp>
          <p:nvSpPr>
            <p:cNvPr id="115" name="object 136">
              <a:extLst>
                <a:ext uri="{FF2B5EF4-FFF2-40B4-BE49-F238E27FC236}">
                  <a16:creationId xmlns:a16="http://schemas.microsoft.com/office/drawing/2014/main" id="{8511070A-C05B-E771-811E-6EE873F39A49}"/>
                </a:ext>
              </a:extLst>
            </p:cNvPr>
            <p:cNvSpPr/>
            <p:nvPr/>
          </p:nvSpPr>
          <p:spPr>
            <a:xfrm>
              <a:off x="11839723" y="6679943"/>
              <a:ext cx="80645" cy="80645"/>
            </a:xfrm>
            <a:custGeom>
              <a:avLst/>
              <a:gdLst/>
              <a:ahLst/>
              <a:cxnLst/>
              <a:rect l="l" t="t" r="r" b="b"/>
              <a:pathLst>
                <a:path w="80645" h="80645">
                  <a:moveTo>
                    <a:pt x="80646" y="0"/>
                  </a:moveTo>
                  <a:lnTo>
                    <a:pt x="0" y="0"/>
                  </a:lnTo>
                  <a:lnTo>
                    <a:pt x="0" y="80646"/>
                  </a:lnTo>
                  <a:lnTo>
                    <a:pt x="80646" y="80646"/>
                  </a:lnTo>
                  <a:lnTo>
                    <a:pt x="80646" y="0"/>
                  </a:lnTo>
                  <a:close/>
                </a:path>
              </a:pathLst>
            </a:custGeom>
            <a:solidFill>
              <a:srgbClr val="B1B1B1"/>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6" name="object 137">
              <a:extLst>
                <a:ext uri="{FF2B5EF4-FFF2-40B4-BE49-F238E27FC236}">
                  <a16:creationId xmlns:a16="http://schemas.microsoft.com/office/drawing/2014/main" id="{211DF607-9605-A12A-4A77-F019D89D5FDC}"/>
                </a:ext>
              </a:extLst>
            </p:cNvPr>
            <p:cNvSpPr/>
            <p:nvPr/>
          </p:nvSpPr>
          <p:spPr>
            <a:xfrm>
              <a:off x="11697138" y="6719777"/>
              <a:ext cx="370205" cy="0"/>
            </a:xfrm>
            <a:custGeom>
              <a:avLst/>
              <a:gdLst/>
              <a:ahLst/>
              <a:cxnLst/>
              <a:rect l="l" t="t" r="r" b="b"/>
              <a:pathLst>
                <a:path w="370204">
                  <a:moveTo>
                    <a:pt x="0" y="0"/>
                  </a:moveTo>
                  <a:lnTo>
                    <a:pt x="370145" y="0"/>
                  </a:lnTo>
                </a:path>
              </a:pathLst>
            </a:custGeom>
            <a:ln w="12261">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7" name="object 138">
              <a:extLst>
                <a:ext uri="{FF2B5EF4-FFF2-40B4-BE49-F238E27FC236}">
                  <a16:creationId xmlns:a16="http://schemas.microsoft.com/office/drawing/2014/main" id="{4AA0B363-5C4C-6772-0FEA-9472BB71F498}"/>
                </a:ext>
              </a:extLst>
            </p:cNvPr>
            <p:cNvSpPr/>
            <p:nvPr/>
          </p:nvSpPr>
          <p:spPr>
            <a:xfrm>
              <a:off x="9966858" y="6679943"/>
              <a:ext cx="80645" cy="80645"/>
            </a:xfrm>
            <a:custGeom>
              <a:avLst/>
              <a:gdLst/>
              <a:ahLst/>
              <a:cxnLst/>
              <a:rect l="l" t="t" r="r" b="b"/>
              <a:pathLst>
                <a:path w="80645" h="80645">
                  <a:moveTo>
                    <a:pt x="80646" y="0"/>
                  </a:moveTo>
                  <a:lnTo>
                    <a:pt x="0" y="0"/>
                  </a:lnTo>
                  <a:lnTo>
                    <a:pt x="0" y="80646"/>
                  </a:lnTo>
                  <a:lnTo>
                    <a:pt x="80646" y="80646"/>
                  </a:lnTo>
                  <a:lnTo>
                    <a:pt x="80646" y="0"/>
                  </a:lnTo>
                  <a:close/>
                </a:path>
              </a:pathLst>
            </a:custGeom>
            <a:solidFill>
              <a:srgbClr val="22346A"/>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8" name="object 139">
              <a:extLst>
                <a:ext uri="{FF2B5EF4-FFF2-40B4-BE49-F238E27FC236}">
                  <a16:creationId xmlns:a16="http://schemas.microsoft.com/office/drawing/2014/main" id="{256EF0C9-3381-42F1-0DD8-CC8753152D46}"/>
                </a:ext>
              </a:extLst>
            </p:cNvPr>
            <p:cNvSpPr/>
            <p:nvPr/>
          </p:nvSpPr>
          <p:spPr>
            <a:xfrm>
              <a:off x="9824263" y="6719778"/>
              <a:ext cx="370205" cy="0"/>
            </a:xfrm>
            <a:custGeom>
              <a:avLst/>
              <a:gdLst/>
              <a:ahLst/>
              <a:cxnLst/>
              <a:rect l="l" t="t" r="r" b="b"/>
              <a:pathLst>
                <a:path w="370204">
                  <a:moveTo>
                    <a:pt x="0" y="0"/>
                  </a:moveTo>
                  <a:lnTo>
                    <a:pt x="370145" y="0"/>
                  </a:lnTo>
                </a:path>
              </a:pathLst>
            </a:custGeom>
            <a:ln w="12229">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9" name="object 140">
              <a:extLst>
                <a:ext uri="{FF2B5EF4-FFF2-40B4-BE49-F238E27FC236}">
                  <a16:creationId xmlns:a16="http://schemas.microsoft.com/office/drawing/2014/main" id="{041E07B2-4980-D632-958F-A47F66025B7E}"/>
                </a:ext>
              </a:extLst>
            </p:cNvPr>
            <p:cNvSpPr/>
            <p:nvPr/>
          </p:nvSpPr>
          <p:spPr>
            <a:xfrm>
              <a:off x="9406671" y="3691319"/>
              <a:ext cx="0" cy="2412365"/>
            </a:xfrm>
            <a:custGeom>
              <a:avLst/>
              <a:gdLst/>
              <a:ahLst/>
              <a:cxnLst/>
              <a:rect l="l" t="t" r="r" b="b"/>
              <a:pathLst>
                <a:path h="2412365">
                  <a:moveTo>
                    <a:pt x="0" y="0"/>
                  </a:moveTo>
                  <a:lnTo>
                    <a:pt x="0" y="2411856"/>
                  </a:lnTo>
                </a:path>
              </a:pathLst>
            </a:custGeom>
            <a:ln w="752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0" name="object 141">
              <a:extLst>
                <a:ext uri="{FF2B5EF4-FFF2-40B4-BE49-F238E27FC236}">
                  <a16:creationId xmlns:a16="http://schemas.microsoft.com/office/drawing/2014/main" id="{96286F29-1507-8CDA-5943-C2471137DA67}"/>
                </a:ext>
              </a:extLst>
            </p:cNvPr>
            <p:cNvSpPr/>
            <p:nvPr/>
          </p:nvSpPr>
          <p:spPr>
            <a:xfrm>
              <a:off x="9467638" y="6141788"/>
              <a:ext cx="3684270" cy="0"/>
            </a:xfrm>
            <a:custGeom>
              <a:avLst/>
              <a:gdLst/>
              <a:ahLst/>
              <a:cxnLst/>
              <a:rect l="l" t="t" r="r" b="b"/>
              <a:pathLst>
                <a:path w="3684269">
                  <a:moveTo>
                    <a:pt x="0" y="0"/>
                  </a:moveTo>
                  <a:lnTo>
                    <a:pt x="3683840" y="0"/>
                  </a:lnTo>
                </a:path>
              </a:pathLst>
            </a:custGeom>
            <a:ln w="740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121" name="object 142">
            <a:extLst>
              <a:ext uri="{FF2B5EF4-FFF2-40B4-BE49-F238E27FC236}">
                <a16:creationId xmlns:a16="http://schemas.microsoft.com/office/drawing/2014/main" id="{B52018A3-CC8E-6771-9B1C-2E238798951A}"/>
              </a:ext>
            </a:extLst>
          </p:cNvPr>
          <p:cNvSpPr txBox="1"/>
          <p:nvPr/>
        </p:nvSpPr>
        <p:spPr>
          <a:xfrm>
            <a:off x="4049230" y="3376341"/>
            <a:ext cx="102592" cy="624960"/>
          </a:xfrm>
          <a:prstGeom prst="rect">
            <a:avLst/>
          </a:prstGeom>
        </p:spPr>
        <p:txBody>
          <a:bodyPr vert="vert270" wrap="square" lIns="0" tIns="0" rIns="0" bIns="0" rtlCol="0">
            <a:spAutoFit/>
          </a:bodyPr>
          <a:lstStyle/>
          <a:p>
            <a:pPr marL="7701">
              <a:lnSpc>
                <a:spcPts val="834"/>
              </a:lnSpc>
            </a:pPr>
            <a:r>
              <a:rPr sz="697">
                <a:solidFill>
                  <a:srgbClr val="22346A"/>
                </a:solidFill>
                <a:latin typeface="Arial" panose="020B0604020202020204" pitchFamily="34" charset="0"/>
                <a:cs typeface="Arial" panose="020B0604020202020204" pitchFamily="34" charset="0"/>
              </a:rPr>
              <a:t>%</a:t>
            </a:r>
            <a:r>
              <a:rPr sz="697" spc="-12">
                <a:solidFill>
                  <a:srgbClr val="22346A"/>
                </a:solidFill>
                <a:latin typeface="Arial" panose="020B0604020202020204" pitchFamily="34" charset="0"/>
                <a:cs typeface="Arial" panose="020B0604020202020204" pitchFamily="34" charset="0"/>
              </a:rPr>
              <a:t> </a:t>
            </a:r>
            <a:r>
              <a:rPr sz="697">
                <a:solidFill>
                  <a:srgbClr val="22346A"/>
                </a:solidFill>
                <a:latin typeface="Arial" panose="020B0604020202020204" pitchFamily="34" charset="0"/>
                <a:cs typeface="Arial" panose="020B0604020202020204" pitchFamily="34" charset="0"/>
              </a:rPr>
              <a:t>mejora</a:t>
            </a:r>
            <a:r>
              <a:rPr sz="697" spc="-12">
                <a:solidFill>
                  <a:srgbClr val="22346A"/>
                </a:solidFill>
                <a:latin typeface="Arial" panose="020B0604020202020204" pitchFamily="34" charset="0"/>
                <a:cs typeface="Arial" panose="020B0604020202020204" pitchFamily="34" charset="0"/>
              </a:rPr>
              <a:t> </a:t>
            </a:r>
            <a:r>
              <a:rPr sz="697" spc="-15">
                <a:solidFill>
                  <a:srgbClr val="22346A"/>
                </a:solidFill>
                <a:latin typeface="Arial" panose="020B0604020202020204" pitchFamily="34" charset="0"/>
                <a:cs typeface="Arial" panose="020B0604020202020204" pitchFamily="34" charset="0"/>
              </a:rPr>
              <a:t>MMC</a:t>
            </a:r>
            <a:endParaRPr sz="697">
              <a:latin typeface="Arial" panose="020B0604020202020204" pitchFamily="34" charset="0"/>
              <a:cs typeface="Arial" panose="020B0604020202020204" pitchFamily="34" charset="0"/>
            </a:endParaRPr>
          </a:p>
        </p:txBody>
      </p:sp>
      <p:sp>
        <p:nvSpPr>
          <p:cNvPr id="122" name="object 143">
            <a:extLst>
              <a:ext uri="{FF2B5EF4-FFF2-40B4-BE49-F238E27FC236}">
                <a16:creationId xmlns:a16="http://schemas.microsoft.com/office/drawing/2014/main" id="{961D013A-60C4-F23C-2DE7-2DF478021255}"/>
              </a:ext>
            </a:extLst>
          </p:cNvPr>
          <p:cNvSpPr txBox="1"/>
          <p:nvPr/>
        </p:nvSpPr>
        <p:spPr>
          <a:xfrm>
            <a:off x="4928466" y="4460117"/>
            <a:ext cx="53148"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4</a:t>
            </a:r>
            <a:endParaRPr sz="546">
              <a:latin typeface="Arial" panose="020B0604020202020204" pitchFamily="34" charset="0"/>
              <a:cs typeface="Arial" panose="020B0604020202020204" pitchFamily="34" charset="0"/>
            </a:endParaRPr>
          </a:p>
        </p:txBody>
      </p:sp>
      <p:sp>
        <p:nvSpPr>
          <p:cNvPr id="123" name="object 144">
            <a:extLst>
              <a:ext uri="{FF2B5EF4-FFF2-40B4-BE49-F238E27FC236}">
                <a16:creationId xmlns:a16="http://schemas.microsoft.com/office/drawing/2014/main" id="{2179872A-0697-7FC9-44A8-132DB8C1BD70}"/>
              </a:ext>
            </a:extLst>
          </p:cNvPr>
          <p:cNvSpPr txBox="1"/>
          <p:nvPr/>
        </p:nvSpPr>
        <p:spPr>
          <a:xfrm>
            <a:off x="5207847" y="4460117"/>
            <a:ext cx="53930"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6</a:t>
            </a:r>
            <a:endParaRPr sz="546">
              <a:latin typeface="Arial" panose="020B0604020202020204" pitchFamily="34" charset="0"/>
              <a:cs typeface="Arial" panose="020B0604020202020204" pitchFamily="34" charset="0"/>
            </a:endParaRPr>
          </a:p>
        </p:txBody>
      </p:sp>
      <p:grpSp>
        <p:nvGrpSpPr>
          <p:cNvPr id="124" name="object 145">
            <a:extLst>
              <a:ext uri="{FF2B5EF4-FFF2-40B4-BE49-F238E27FC236}">
                <a16:creationId xmlns:a16="http://schemas.microsoft.com/office/drawing/2014/main" id="{67AD05EE-9026-4921-6BBF-44D43EFACFC0}"/>
              </a:ext>
            </a:extLst>
          </p:cNvPr>
          <p:cNvGrpSpPr/>
          <p:nvPr/>
        </p:nvGrpSpPr>
        <p:grpSpPr>
          <a:xfrm>
            <a:off x="4952390" y="4391559"/>
            <a:ext cx="579550" cy="65846"/>
            <a:chOff x="10349070" y="6139434"/>
            <a:chExt cx="941705" cy="108585"/>
          </a:xfrm>
        </p:grpSpPr>
        <p:sp>
          <p:nvSpPr>
            <p:cNvPr id="125" name="object 146">
              <a:extLst>
                <a:ext uri="{FF2B5EF4-FFF2-40B4-BE49-F238E27FC236}">
                  <a16:creationId xmlns:a16="http://schemas.microsoft.com/office/drawing/2014/main" id="{91CA11C9-0BBF-D098-E859-EB6B2D566A3C}"/>
                </a:ext>
              </a:extLst>
            </p:cNvPr>
            <p:cNvSpPr/>
            <p:nvPr/>
          </p:nvSpPr>
          <p:spPr>
            <a:xfrm>
              <a:off x="10352880" y="6145737"/>
              <a:ext cx="0" cy="97790"/>
            </a:xfrm>
            <a:custGeom>
              <a:avLst/>
              <a:gdLst/>
              <a:ahLst/>
              <a:cxnLst/>
              <a:rect l="l" t="t" r="r" b="b"/>
              <a:pathLst>
                <a:path h="97789">
                  <a:moveTo>
                    <a:pt x="0" y="97745"/>
                  </a:moveTo>
                  <a:lnTo>
                    <a:pt x="0"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6" name="object 147">
              <a:extLst>
                <a:ext uri="{FF2B5EF4-FFF2-40B4-BE49-F238E27FC236}">
                  <a16:creationId xmlns:a16="http://schemas.microsoft.com/office/drawing/2014/main" id="{ADC2EEBC-CB20-866A-EFAB-9AE5FACB0410}"/>
                </a:ext>
              </a:extLst>
            </p:cNvPr>
            <p:cNvSpPr/>
            <p:nvPr/>
          </p:nvSpPr>
          <p:spPr>
            <a:xfrm>
              <a:off x="10817011" y="6143244"/>
              <a:ext cx="0" cy="100965"/>
            </a:xfrm>
            <a:custGeom>
              <a:avLst/>
              <a:gdLst/>
              <a:ahLst/>
              <a:cxnLst/>
              <a:rect l="l" t="t" r="r" b="b"/>
              <a:pathLst>
                <a:path h="100964">
                  <a:moveTo>
                    <a:pt x="0" y="100740"/>
                  </a:moveTo>
                  <a:lnTo>
                    <a:pt x="0"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7" name="object 148">
              <a:extLst>
                <a:ext uri="{FF2B5EF4-FFF2-40B4-BE49-F238E27FC236}">
                  <a16:creationId xmlns:a16="http://schemas.microsoft.com/office/drawing/2014/main" id="{FA5FCFCB-7EB0-4D13-87DA-F9690BC74583}"/>
                </a:ext>
              </a:extLst>
            </p:cNvPr>
            <p:cNvSpPr/>
            <p:nvPr/>
          </p:nvSpPr>
          <p:spPr>
            <a:xfrm>
              <a:off x="11286527" y="6145737"/>
              <a:ext cx="0" cy="97790"/>
            </a:xfrm>
            <a:custGeom>
              <a:avLst/>
              <a:gdLst/>
              <a:ahLst/>
              <a:cxnLst/>
              <a:rect l="l" t="t" r="r" b="b"/>
              <a:pathLst>
                <a:path h="97789">
                  <a:moveTo>
                    <a:pt x="0" y="97745"/>
                  </a:moveTo>
                  <a:lnTo>
                    <a:pt x="0"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128" name="object 149">
            <a:extLst>
              <a:ext uri="{FF2B5EF4-FFF2-40B4-BE49-F238E27FC236}">
                <a16:creationId xmlns:a16="http://schemas.microsoft.com/office/drawing/2014/main" id="{013B32B0-12CE-7892-41D6-41EE234229EE}"/>
              </a:ext>
            </a:extLst>
          </p:cNvPr>
          <p:cNvSpPr txBox="1"/>
          <p:nvPr/>
        </p:nvSpPr>
        <p:spPr>
          <a:xfrm>
            <a:off x="5490658" y="4442029"/>
            <a:ext cx="361486" cy="233348"/>
          </a:xfrm>
          <a:prstGeom prst="rect">
            <a:avLst/>
          </a:prstGeom>
        </p:spPr>
        <p:txBody>
          <a:bodyPr vert="horz" wrap="square" lIns="0" tIns="25414" rIns="0" bIns="0" rtlCol="0">
            <a:spAutoFit/>
          </a:bodyPr>
          <a:lstStyle/>
          <a:p>
            <a:pPr marL="8856">
              <a:spcBef>
                <a:spcPts val="200"/>
              </a:spcBef>
              <a:tabLst>
                <a:tab pos="282252" algn="l"/>
              </a:tabLst>
            </a:pPr>
            <a:r>
              <a:rPr sz="546" spc="-30">
                <a:solidFill>
                  <a:srgbClr val="414042"/>
                </a:solidFill>
                <a:latin typeface="Arial" panose="020B0604020202020204" pitchFamily="34" charset="0"/>
                <a:cs typeface="Arial" panose="020B0604020202020204" pitchFamily="34" charset="0"/>
              </a:rPr>
              <a:t>8</a:t>
            </a:r>
            <a:r>
              <a:rPr sz="546">
                <a:solidFill>
                  <a:srgbClr val="414042"/>
                </a:solidFill>
                <a:latin typeface="Arial" panose="020B0604020202020204" pitchFamily="34" charset="0"/>
                <a:cs typeface="Arial" panose="020B0604020202020204" pitchFamily="34" charset="0"/>
              </a:rPr>
              <a:t>	</a:t>
            </a:r>
            <a:r>
              <a:rPr sz="546" spc="-15">
                <a:solidFill>
                  <a:srgbClr val="414042"/>
                </a:solidFill>
                <a:latin typeface="Arial" panose="020B0604020202020204" pitchFamily="34" charset="0"/>
                <a:cs typeface="Arial" panose="020B0604020202020204" pitchFamily="34" charset="0"/>
              </a:rPr>
              <a:t>10</a:t>
            </a:r>
            <a:endParaRPr sz="546">
              <a:latin typeface="Arial" panose="020B0604020202020204" pitchFamily="34" charset="0"/>
              <a:cs typeface="Arial" panose="020B0604020202020204" pitchFamily="34" charset="0"/>
            </a:endParaRPr>
          </a:p>
          <a:p>
            <a:pPr marL="7701">
              <a:spcBef>
                <a:spcPts val="167"/>
              </a:spcBef>
            </a:pPr>
            <a:r>
              <a:rPr sz="637" spc="-6">
                <a:solidFill>
                  <a:srgbClr val="22346A"/>
                </a:solidFill>
                <a:latin typeface="Arial" panose="020B0604020202020204" pitchFamily="34" charset="0"/>
                <a:cs typeface="Arial" panose="020B0604020202020204" pitchFamily="34" charset="0"/>
              </a:rPr>
              <a:t>Semanas</a:t>
            </a:r>
            <a:endParaRPr sz="637">
              <a:latin typeface="Arial" panose="020B0604020202020204" pitchFamily="34" charset="0"/>
              <a:cs typeface="Arial" panose="020B0604020202020204" pitchFamily="34" charset="0"/>
            </a:endParaRPr>
          </a:p>
        </p:txBody>
      </p:sp>
      <p:sp>
        <p:nvSpPr>
          <p:cNvPr id="129" name="object 150">
            <a:extLst>
              <a:ext uri="{FF2B5EF4-FFF2-40B4-BE49-F238E27FC236}">
                <a16:creationId xmlns:a16="http://schemas.microsoft.com/office/drawing/2014/main" id="{143DD1F0-6E05-7CD1-E792-52394A593E6F}"/>
              </a:ext>
            </a:extLst>
          </p:cNvPr>
          <p:cNvSpPr/>
          <p:nvPr/>
        </p:nvSpPr>
        <p:spPr>
          <a:xfrm>
            <a:off x="5803850" y="4395380"/>
            <a:ext cx="45719" cy="59300"/>
          </a:xfrm>
          <a:custGeom>
            <a:avLst/>
            <a:gdLst/>
            <a:ahLst/>
            <a:cxnLst/>
            <a:rect l="l" t="t" r="r" b="b"/>
            <a:pathLst>
              <a:path h="97789">
                <a:moveTo>
                  <a:pt x="0" y="97745"/>
                </a:moveTo>
                <a:lnTo>
                  <a:pt x="0"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0" name="object 151">
            <a:extLst>
              <a:ext uri="{FF2B5EF4-FFF2-40B4-BE49-F238E27FC236}">
                <a16:creationId xmlns:a16="http://schemas.microsoft.com/office/drawing/2014/main" id="{C05FC6F1-CE91-9465-DF33-BD0C53C09AA2}"/>
              </a:ext>
            </a:extLst>
          </p:cNvPr>
          <p:cNvSpPr txBox="1"/>
          <p:nvPr/>
        </p:nvSpPr>
        <p:spPr>
          <a:xfrm>
            <a:off x="6055541" y="4460117"/>
            <a:ext cx="14945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12</a:t>
            </a:r>
            <a:endParaRPr sz="546">
              <a:latin typeface="Arial" panose="020B0604020202020204" pitchFamily="34" charset="0"/>
              <a:cs typeface="Arial" panose="020B0604020202020204" pitchFamily="34" charset="0"/>
            </a:endParaRPr>
          </a:p>
        </p:txBody>
      </p:sp>
      <p:sp>
        <p:nvSpPr>
          <p:cNvPr id="131" name="object 152">
            <a:extLst>
              <a:ext uri="{FF2B5EF4-FFF2-40B4-BE49-F238E27FC236}">
                <a16:creationId xmlns:a16="http://schemas.microsoft.com/office/drawing/2014/main" id="{FE33CE7A-904B-A764-6727-2520F5533215}"/>
              </a:ext>
            </a:extLst>
          </p:cNvPr>
          <p:cNvSpPr/>
          <p:nvPr/>
        </p:nvSpPr>
        <p:spPr>
          <a:xfrm>
            <a:off x="6090858" y="4395380"/>
            <a:ext cx="45719" cy="59300"/>
          </a:xfrm>
          <a:custGeom>
            <a:avLst/>
            <a:gdLst/>
            <a:ahLst/>
            <a:cxnLst/>
            <a:rect l="l" t="t" r="r" b="b"/>
            <a:pathLst>
              <a:path h="97789">
                <a:moveTo>
                  <a:pt x="0" y="97745"/>
                </a:moveTo>
                <a:lnTo>
                  <a:pt x="0"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2" name="object 153">
            <a:extLst>
              <a:ext uri="{FF2B5EF4-FFF2-40B4-BE49-F238E27FC236}">
                <a16:creationId xmlns:a16="http://schemas.microsoft.com/office/drawing/2014/main" id="{642C0A5C-8F8F-0E01-895C-FE94F8671B16}"/>
              </a:ext>
            </a:extLst>
          </p:cNvPr>
          <p:cNvSpPr txBox="1"/>
          <p:nvPr/>
        </p:nvSpPr>
        <p:spPr>
          <a:xfrm>
            <a:off x="6335293" y="4460117"/>
            <a:ext cx="149452"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14</a:t>
            </a:r>
            <a:endParaRPr sz="546">
              <a:latin typeface="Arial" panose="020B0604020202020204" pitchFamily="34" charset="0"/>
              <a:cs typeface="Arial" panose="020B0604020202020204" pitchFamily="34" charset="0"/>
            </a:endParaRPr>
          </a:p>
        </p:txBody>
      </p:sp>
      <p:sp>
        <p:nvSpPr>
          <p:cNvPr id="133" name="object 154">
            <a:extLst>
              <a:ext uri="{FF2B5EF4-FFF2-40B4-BE49-F238E27FC236}">
                <a16:creationId xmlns:a16="http://schemas.microsoft.com/office/drawing/2014/main" id="{157D7408-B363-693C-8FEB-0BD2198011FB}"/>
              </a:ext>
            </a:extLst>
          </p:cNvPr>
          <p:cNvSpPr txBox="1"/>
          <p:nvPr/>
        </p:nvSpPr>
        <p:spPr>
          <a:xfrm>
            <a:off x="6615228" y="4460117"/>
            <a:ext cx="153911"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16</a:t>
            </a:r>
            <a:endParaRPr sz="546">
              <a:latin typeface="Arial" panose="020B0604020202020204" pitchFamily="34" charset="0"/>
              <a:cs typeface="Arial" panose="020B0604020202020204" pitchFamily="34" charset="0"/>
            </a:endParaRPr>
          </a:p>
        </p:txBody>
      </p:sp>
      <p:grpSp>
        <p:nvGrpSpPr>
          <p:cNvPr id="134" name="object 155">
            <a:extLst>
              <a:ext uri="{FF2B5EF4-FFF2-40B4-BE49-F238E27FC236}">
                <a16:creationId xmlns:a16="http://schemas.microsoft.com/office/drawing/2014/main" id="{11AC415F-6BEF-3927-AB76-91BE0CC93462}"/>
              </a:ext>
            </a:extLst>
          </p:cNvPr>
          <p:cNvGrpSpPr/>
          <p:nvPr/>
        </p:nvGrpSpPr>
        <p:grpSpPr>
          <a:xfrm>
            <a:off x="6369163" y="4391559"/>
            <a:ext cx="289579" cy="65846"/>
            <a:chOff x="12685435" y="6139434"/>
            <a:chExt cx="470534" cy="108585"/>
          </a:xfrm>
        </p:grpSpPr>
        <p:sp>
          <p:nvSpPr>
            <p:cNvPr id="135" name="object 156">
              <a:extLst>
                <a:ext uri="{FF2B5EF4-FFF2-40B4-BE49-F238E27FC236}">
                  <a16:creationId xmlns:a16="http://schemas.microsoft.com/office/drawing/2014/main" id="{DE55128D-545E-0CB5-1992-D0A82D14C0A2}"/>
                </a:ext>
              </a:extLst>
            </p:cNvPr>
            <p:cNvSpPr/>
            <p:nvPr/>
          </p:nvSpPr>
          <p:spPr>
            <a:xfrm>
              <a:off x="12689245" y="6145737"/>
              <a:ext cx="0" cy="97790"/>
            </a:xfrm>
            <a:custGeom>
              <a:avLst/>
              <a:gdLst/>
              <a:ahLst/>
              <a:cxnLst/>
              <a:rect l="l" t="t" r="r" b="b"/>
              <a:pathLst>
                <a:path h="97789">
                  <a:moveTo>
                    <a:pt x="0" y="97745"/>
                  </a:moveTo>
                  <a:lnTo>
                    <a:pt x="0"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6" name="object 157">
              <a:extLst>
                <a:ext uri="{FF2B5EF4-FFF2-40B4-BE49-F238E27FC236}">
                  <a16:creationId xmlns:a16="http://schemas.microsoft.com/office/drawing/2014/main" id="{3D365F56-88A8-98EA-BA78-BAD77CE366D6}"/>
                </a:ext>
              </a:extLst>
            </p:cNvPr>
            <p:cNvSpPr/>
            <p:nvPr/>
          </p:nvSpPr>
          <p:spPr>
            <a:xfrm>
              <a:off x="13151532" y="6143244"/>
              <a:ext cx="0" cy="100965"/>
            </a:xfrm>
            <a:custGeom>
              <a:avLst/>
              <a:gdLst/>
              <a:ahLst/>
              <a:cxnLst/>
              <a:rect l="l" t="t" r="r" b="b"/>
              <a:pathLst>
                <a:path h="100964">
                  <a:moveTo>
                    <a:pt x="0" y="100740"/>
                  </a:moveTo>
                  <a:lnTo>
                    <a:pt x="0"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137" name="object 158">
            <a:extLst>
              <a:ext uri="{FF2B5EF4-FFF2-40B4-BE49-F238E27FC236}">
                <a16:creationId xmlns:a16="http://schemas.microsoft.com/office/drawing/2014/main" id="{5B77FEA3-83E4-E781-DC8B-F1BE1A146F13}"/>
              </a:ext>
            </a:extLst>
          </p:cNvPr>
          <p:cNvSpPr txBox="1"/>
          <p:nvPr/>
        </p:nvSpPr>
        <p:spPr>
          <a:xfrm>
            <a:off x="4638536" y="4460117"/>
            <a:ext cx="51585"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2</a:t>
            </a:r>
            <a:endParaRPr sz="546">
              <a:latin typeface="Arial" panose="020B0604020202020204" pitchFamily="34" charset="0"/>
              <a:cs typeface="Arial" panose="020B0604020202020204" pitchFamily="34" charset="0"/>
            </a:endParaRPr>
          </a:p>
        </p:txBody>
      </p:sp>
      <p:sp>
        <p:nvSpPr>
          <p:cNvPr id="138" name="object 159">
            <a:extLst>
              <a:ext uri="{FF2B5EF4-FFF2-40B4-BE49-F238E27FC236}">
                <a16:creationId xmlns:a16="http://schemas.microsoft.com/office/drawing/2014/main" id="{923B9BD3-1090-E257-84B5-3BD536B39E67}"/>
              </a:ext>
            </a:extLst>
          </p:cNvPr>
          <p:cNvSpPr/>
          <p:nvPr/>
        </p:nvSpPr>
        <p:spPr>
          <a:xfrm>
            <a:off x="4663915" y="4395380"/>
            <a:ext cx="45719" cy="59300"/>
          </a:xfrm>
          <a:custGeom>
            <a:avLst/>
            <a:gdLst/>
            <a:ahLst/>
            <a:cxnLst/>
            <a:rect l="l" t="t" r="r" b="b"/>
            <a:pathLst>
              <a:path h="97789">
                <a:moveTo>
                  <a:pt x="0" y="97745"/>
                </a:moveTo>
                <a:lnTo>
                  <a:pt x="0"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9" name="object 160">
            <a:extLst>
              <a:ext uri="{FF2B5EF4-FFF2-40B4-BE49-F238E27FC236}">
                <a16:creationId xmlns:a16="http://schemas.microsoft.com/office/drawing/2014/main" id="{D48AABFA-4447-DFC1-C53A-B791257D68E1}"/>
              </a:ext>
            </a:extLst>
          </p:cNvPr>
          <p:cNvSpPr txBox="1"/>
          <p:nvPr/>
        </p:nvSpPr>
        <p:spPr>
          <a:xfrm>
            <a:off x="4352387" y="4460117"/>
            <a:ext cx="57838"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0</a:t>
            </a:r>
            <a:endParaRPr sz="546">
              <a:latin typeface="Arial" panose="020B0604020202020204" pitchFamily="34" charset="0"/>
              <a:cs typeface="Arial" panose="020B0604020202020204" pitchFamily="34" charset="0"/>
            </a:endParaRPr>
          </a:p>
        </p:txBody>
      </p:sp>
      <p:sp>
        <p:nvSpPr>
          <p:cNvPr id="140" name="object 161">
            <a:extLst>
              <a:ext uri="{FF2B5EF4-FFF2-40B4-BE49-F238E27FC236}">
                <a16:creationId xmlns:a16="http://schemas.microsoft.com/office/drawing/2014/main" id="{714D0799-6B1D-1C2A-E7E2-CC3EE577C8B2}"/>
              </a:ext>
            </a:extLst>
          </p:cNvPr>
          <p:cNvSpPr txBox="1"/>
          <p:nvPr/>
        </p:nvSpPr>
        <p:spPr>
          <a:xfrm>
            <a:off x="4209512" y="3172376"/>
            <a:ext cx="97699"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80</a:t>
            </a:r>
            <a:endParaRPr sz="546">
              <a:latin typeface="Arial" panose="020B0604020202020204" pitchFamily="34" charset="0"/>
              <a:cs typeface="Arial" panose="020B0604020202020204" pitchFamily="34" charset="0"/>
            </a:endParaRPr>
          </a:p>
        </p:txBody>
      </p:sp>
      <p:sp>
        <p:nvSpPr>
          <p:cNvPr id="141" name="object 162">
            <a:extLst>
              <a:ext uri="{FF2B5EF4-FFF2-40B4-BE49-F238E27FC236}">
                <a16:creationId xmlns:a16="http://schemas.microsoft.com/office/drawing/2014/main" id="{D2689706-4E8B-2EC2-F5EF-53A312108848}"/>
              </a:ext>
            </a:extLst>
          </p:cNvPr>
          <p:cNvSpPr txBox="1"/>
          <p:nvPr/>
        </p:nvSpPr>
        <p:spPr>
          <a:xfrm>
            <a:off x="4186946" y="2873475"/>
            <a:ext cx="120365"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100</a:t>
            </a:r>
            <a:endParaRPr sz="546">
              <a:latin typeface="Arial" panose="020B0604020202020204" pitchFamily="34" charset="0"/>
              <a:cs typeface="Arial" panose="020B0604020202020204" pitchFamily="34" charset="0"/>
            </a:endParaRPr>
          </a:p>
        </p:txBody>
      </p:sp>
      <p:sp>
        <p:nvSpPr>
          <p:cNvPr id="142" name="object 163">
            <a:extLst>
              <a:ext uri="{FF2B5EF4-FFF2-40B4-BE49-F238E27FC236}">
                <a16:creationId xmlns:a16="http://schemas.microsoft.com/office/drawing/2014/main" id="{4964DF4A-22E0-A43A-269B-8771617EF51F}"/>
              </a:ext>
            </a:extLst>
          </p:cNvPr>
          <p:cNvSpPr txBox="1"/>
          <p:nvPr/>
        </p:nvSpPr>
        <p:spPr>
          <a:xfrm>
            <a:off x="4210898" y="3473631"/>
            <a:ext cx="96136"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60</a:t>
            </a:r>
            <a:endParaRPr sz="546">
              <a:latin typeface="Arial" panose="020B0604020202020204" pitchFamily="34" charset="0"/>
              <a:cs typeface="Arial" panose="020B0604020202020204" pitchFamily="34" charset="0"/>
            </a:endParaRPr>
          </a:p>
        </p:txBody>
      </p:sp>
      <p:sp>
        <p:nvSpPr>
          <p:cNvPr id="143" name="object 164">
            <a:extLst>
              <a:ext uri="{FF2B5EF4-FFF2-40B4-BE49-F238E27FC236}">
                <a16:creationId xmlns:a16="http://schemas.microsoft.com/office/drawing/2014/main" id="{C4A4418E-3B0A-0D41-F5CF-18C8607813F0}"/>
              </a:ext>
            </a:extLst>
          </p:cNvPr>
          <p:cNvSpPr txBox="1"/>
          <p:nvPr/>
        </p:nvSpPr>
        <p:spPr>
          <a:xfrm>
            <a:off x="4211659" y="3767134"/>
            <a:ext cx="95354"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40</a:t>
            </a:r>
            <a:endParaRPr sz="546">
              <a:latin typeface="Arial" panose="020B0604020202020204" pitchFamily="34" charset="0"/>
              <a:cs typeface="Arial" panose="020B0604020202020204" pitchFamily="34" charset="0"/>
            </a:endParaRPr>
          </a:p>
        </p:txBody>
      </p:sp>
      <p:sp>
        <p:nvSpPr>
          <p:cNvPr id="144" name="object 165">
            <a:extLst>
              <a:ext uri="{FF2B5EF4-FFF2-40B4-BE49-F238E27FC236}">
                <a16:creationId xmlns:a16="http://schemas.microsoft.com/office/drawing/2014/main" id="{D08E83D7-516E-0062-4176-CD5DD03D2E33}"/>
              </a:ext>
            </a:extLst>
          </p:cNvPr>
          <p:cNvSpPr txBox="1"/>
          <p:nvPr/>
        </p:nvSpPr>
        <p:spPr>
          <a:xfrm>
            <a:off x="4213459" y="4066796"/>
            <a:ext cx="93400"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20</a:t>
            </a:r>
            <a:endParaRPr sz="546">
              <a:latin typeface="Arial" panose="020B0604020202020204" pitchFamily="34" charset="0"/>
              <a:cs typeface="Arial" panose="020B0604020202020204" pitchFamily="34" charset="0"/>
            </a:endParaRPr>
          </a:p>
        </p:txBody>
      </p:sp>
      <p:sp>
        <p:nvSpPr>
          <p:cNvPr id="145" name="object 166">
            <a:extLst>
              <a:ext uri="{FF2B5EF4-FFF2-40B4-BE49-F238E27FC236}">
                <a16:creationId xmlns:a16="http://schemas.microsoft.com/office/drawing/2014/main" id="{165CCDD8-7D48-01F6-26E1-2B552E29E992}"/>
              </a:ext>
            </a:extLst>
          </p:cNvPr>
          <p:cNvSpPr txBox="1"/>
          <p:nvPr/>
        </p:nvSpPr>
        <p:spPr>
          <a:xfrm>
            <a:off x="4248624" y="4361060"/>
            <a:ext cx="57838"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0</a:t>
            </a:r>
            <a:endParaRPr sz="546">
              <a:latin typeface="Arial" panose="020B0604020202020204" pitchFamily="34" charset="0"/>
              <a:cs typeface="Arial" panose="020B0604020202020204" pitchFamily="34" charset="0"/>
            </a:endParaRPr>
          </a:p>
        </p:txBody>
      </p:sp>
      <p:grpSp>
        <p:nvGrpSpPr>
          <p:cNvPr id="146" name="object 167">
            <a:extLst>
              <a:ext uri="{FF2B5EF4-FFF2-40B4-BE49-F238E27FC236}">
                <a16:creationId xmlns:a16="http://schemas.microsoft.com/office/drawing/2014/main" id="{9291375D-EB50-2D21-FCA0-ADE41E1AC98B}"/>
              </a:ext>
            </a:extLst>
          </p:cNvPr>
          <p:cNvGrpSpPr/>
          <p:nvPr/>
        </p:nvGrpSpPr>
        <p:grpSpPr>
          <a:xfrm>
            <a:off x="4318578" y="2901103"/>
            <a:ext cx="2371346" cy="1489430"/>
            <a:chOff x="9303866" y="3681563"/>
            <a:chExt cx="3853179" cy="2456180"/>
          </a:xfrm>
        </p:grpSpPr>
        <p:sp>
          <p:nvSpPr>
            <p:cNvPr id="147" name="object 168">
              <a:extLst>
                <a:ext uri="{FF2B5EF4-FFF2-40B4-BE49-F238E27FC236}">
                  <a16:creationId xmlns:a16="http://schemas.microsoft.com/office/drawing/2014/main" id="{6EE12BAF-EBC5-D3CE-6D42-A4FDC652B04D}"/>
                </a:ext>
              </a:extLst>
            </p:cNvPr>
            <p:cNvSpPr/>
            <p:nvPr/>
          </p:nvSpPr>
          <p:spPr>
            <a:xfrm>
              <a:off x="9307676" y="5653608"/>
              <a:ext cx="97790" cy="0"/>
            </a:xfrm>
            <a:custGeom>
              <a:avLst/>
              <a:gdLst/>
              <a:ahLst/>
              <a:cxnLst/>
              <a:rect l="l" t="t" r="r" b="b"/>
              <a:pathLst>
                <a:path w="97790">
                  <a:moveTo>
                    <a:pt x="0" y="0"/>
                  </a:moveTo>
                  <a:lnTo>
                    <a:pt x="97745"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8" name="object 169">
              <a:extLst>
                <a:ext uri="{FF2B5EF4-FFF2-40B4-BE49-F238E27FC236}">
                  <a16:creationId xmlns:a16="http://schemas.microsoft.com/office/drawing/2014/main" id="{F2E07AF6-AE14-7AA1-5111-79A3727AD1FE}"/>
                </a:ext>
              </a:extLst>
            </p:cNvPr>
            <p:cNvSpPr/>
            <p:nvPr/>
          </p:nvSpPr>
          <p:spPr>
            <a:xfrm>
              <a:off x="9307676" y="5163949"/>
              <a:ext cx="97790" cy="0"/>
            </a:xfrm>
            <a:custGeom>
              <a:avLst/>
              <a:gdLst/>
              <a:ahLst/>
              <a:cxnLst/>
              <a:rect l="l" t="t" r="r" b="b"/>
              <a:pathLst>
                <a:path w="97790">
                  <a:moveTo>
                    <a:pt x="0" y="0"/>
                  </a:moveTo>
                  <a:lnTo>
                    <a:pt x="97745"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9" name="object 170">
              <a:extLst>
                <a:ext uri="{FF2B5EF4-FFF2-40B4-BE49-F238E27FC236}">
                  <a16:creationId xmlns:a16="http://schemas.microsoft.com/office/drawing/2014/main" id="{6E696C10-9873-DF16-FB56-B2D0723612D4}"/>
                </a:ext>
              </a:extLst>
            </p:cNvPr>
            <p:cNvSpPr/>
            <p:nvPr/>
          </p:nvSpPr>
          <p:spPr>
            <a:xfrm>
              <a:off x="9307676" y="4674291"/>
              <a:ext cx="97790" cy="0"/>
            </a:xfrm>
            <a:custGeom>
              <a:avLst/>
              <a:gdLst/>
              <a:ahLst/>
              <a:cxnLst/>
              <a:rect l="l" t="t" r="r" b="b"/>
              <a:pathLst>
                <a:path w="97790">
                  <a:moveTo>
                    <a:pt x="0" y="0"/>
                  </a:moveTo>
                  <a:lnTo>
                    <a:pt x="97745"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50" name="object 171">
              <a:extLst>
                <a:ext uri="{FF2B5EF4-FFF2-40B4-BE49-F238E27FC236}">
                  <a16:creationId xmlns:a16="http://schemas.microsoft.com/office/drawing/2014/main" id="{BED57E07-1430-C464-40EB-DC4613582E52}"/>
                </a:ext>
              </a:extLst>
            </p:cNvPr>
            <p:cNvSpPr/>
            <p:nvPr/>
          </p:nvSpPr>
          <p:spPr>
            <a:xfrm>
              <a:off x="9307676" y="4184631"/>
              <a:ext cx="97790" cy="0"/>
            </a:xfrm>
            <a:custGeom>
              <a:avLst/>
              <a:gdLst/>
              <a:ahLst/>
              <a:cxnLst/>
              <a:rect l="l" t="t" r="r" b="b"/>
              <a:pathLst>
                <a:path w="97790">
                  <a:moveTo>
                    <a:pt x="0" y="0"/>
                  </a:moveTo>
                  <a:lnTo>
                    <a:pt x="97745"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51" name="object 172">
              <a:extLst>
                <a:ext uri="{FF2B5EF4-FFF2-40B4-BE49-F238E27FC236}">
                  <a16:creationId xmlns:a16="http://schemas.microsoft.com/office/drawing/2014/main" id="{F78426DA-115B-9447-9AFC-062824F20DFB}"/>
                </a:ext>
              </a:extLst>
            </p:cNvPr>
            <p:cNvSpPr/>
            <p:nvPr/>
          </p:nvSpPr>
          <p:spPr>
            <a:xfrm>
              <a:off x="9307676" y="3685373"/>
              <a:ext cx="97790" cy="0"/>
            </a:xfrm>
            <a:custGeom>
              <a:avLst/>
              <a:gdLst/>
              <a:ahLst/>
              <a:cxnLst/>
              <a:rect l="l" t="t" r="r" b="b"/>
              <a:pathLst>
                <a:path w="97790">
                  <a:moveTo>
                    <a:pt x="0" y="0"/>
                  </a:moveTo>
                  <a:lnTo>
                    <a:pt x="97745"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52" name="object 173">
              <a:extLst>
                <a:ext uri="{FF2B5EF4-FFF2-40B4-BE49-F238E27FC236}">
                  <a16:creationId xmlns:a16="http://schemas.microsoft.com/office/drawing/2014/main" id="{04800998-5029-9942-F0FC-E6155737495E}"/>
                </a:ext>
              </a:extLst>
            </p:cNvPr>
            <p:cNvSpPr/>
            <p:nvPr/>
          </p:nvSpPr>
          <p:spPr>
            <a:xfrm>
              <a:off x="9448032" y="5201911"/>
              <a:ext cx="3700779" cy="927735"/>
            </a:xfrm>
            <a:custGeom>
              <a:avLst/>
              <a:gdLst/>
              <a:ahLst/>
              <a:cxnLst/>
              <a:rect l="l" t="t" r="r" b="b"/>
              <a:pathLst>
                <a:path w="3700780" h="927735">
                  <a:moveTo>
                    <a:pt x="0" y="927280"/>
                  </a:moveTo>
                  <a:lnTo>
                    <a:pt x="432604" y="591259"/>
                  </a:lnTo>
                  <a:lnTo>
                    <a:pt x="905071" y="451808"/>
                  </a:lnTo>
                  <a:lnTo>
                    <a:pt x="1359089" y="323361"/>
                  </a:lnTo>
                  <a:lnTo>
                    <a:pt x="1838509" y="225364"/>
                  </a:lnTo>
                  <a:lnTo>
                    <a:pt x="2278349" y="140173"/>
                  </a:lnTo>
                  <a:lnTo>
                    <a:pt x="2766460" y="0"/>
                  </a:lnTo>
                  <a:lnTo>
                    <a:pt x="3700526" y="30669"/>
                  </a:lnTo>
                </a:path>
              </a:pathLst>
            </a:custGeom>
            <a:ln w="16062">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153" name="object 174">
            <a:extLst>
              <a:ext uri="{FF2B5EF4-FFF2-40B4-BE49-F238E27FC236}">
                <a16:creationId xmlns:a16="http://schemas.microsoft.com/office/drawing/2014/main" id="{ABB8FC15-4A78-FDD1-D544-99EB42A49354}"/>
              </a:ext>
            </a:extLst>
          </p:cNvPr>
          <p:cNvSpPr txBox="1"/>
          <p:nvPr/>
        </p:nvSpPr>
        <p:spPr>
          <a:xfrm>
            <a:off x="4554365" y="2904274"/>
            <a:ext cx="1760340" cy="269763"/>
          </a:xfrm>
          <a:prstGeom prst="rect">
            <a:avLst/>
          </a:prstGeom>
        </p:spPr>
        <p:txBody>
          <a:bodyPr vert="horz" wrap="square" lIns="0" tIns="6931" rIns="0" bIns="0" rtlCol="0">
            <a:spAutoFit/>
          </a:bodyPr>
          <a:lstStyle/>
          <a:p>
            <a:pPr marL="7701">
              <a:lnSpc>
                <a:spcPts val="788"/>
              </a:lnSpc>
              <a:spcBef>
                <a:spcPts val="55"/>
              </a:spcBef>
            </a:pPr>
            <a:r>
              <a:rPr sz="667">
                <a:solidFill>
                  <a:srgbClr val="22346A"/>
                </a:solidFill>
                <a:latin typeface="Arial" panose="020B0604020202020204" pitchFamily="34" charset="0"/>
                <a:cs typeface="Arial" panose="020B0604020202020204" pitchFamily="34" charset="0"/>
              </a:rPr>
              <a:t>BL</a:t>
            </a:r>
            <a:r>
              <a:rPr sz="667" spc="-30">
                <a:solidFill>
                  <a:srgbClr val="22346A"/>
                </a:solidFill>
                <a:latin typeface="Arial" panose="020B0604020202020204" pitchFamily="34" charset="0"/>
                <a:cs typeface="Arial" panose="020B0604020202020204" pitchFamily="34" charset="0"/>
              </a:rPr>
              <a:t> </a:t>
            </a:r>
            <a:r>
              <a:rPr sz="667" spc="-12">
                <a:solidFill>
                  <a:srgbClr val="22346A"/>
                </a:solidFill>
                <a:latin typeface="Arial" panose="020B0604020202020204" pitchFamily="34" charset="0"/>
                <a:cs typeface="Arial" panose="020B0604020202020204" pitchFamily="34" charset="0"/>
              </a:rPr>
              <a:t>EASI</a:t>
            </a:r>
            <a:endParaRPr sz="667">
              <a:latin typeface="Arial" panose="020B0604020202020204" pitchFamily="34" charset="0"/>
              <a:cs typeface="Arial" panose="020B0604020202020204" pitchFamily="34" charset="0"/>
            </a:endParaRPr>
          </a:p>
          <a:p>
            <a:pPr marL="7701">
              <a:lnSpc>
                <a:spcPts val="643"/>
              </a:lnSpc>
            </a:pPr>
            <a:r>
              <a:rPr sz="546">
                <a:solidFill>
                  <a:srgbClr val="22346A"/>
                </a:solidFill>
                <a:latin typeface="Arial" panose="020B0604020202020204" pitchFamily="34" charset="0"/>
                <a:cs typeface="Arial" panose="020B0604020202020204" pitchFamily="34" charset="0"/>
              </a:rPr>
              <a:t>PBO:</a:t>
            </a:r>
            <a:r>
              <a:rPr sz="546" spc="-18">
                <a:solidFill>
                  <a:srgbClr val="22346A"/>
                </a:solidFill>
                <a:latin typeface="Arial" panose="020B0604020202020204" pitchFamily="34" charset="0"/>
                <a:cs typeface="Arial" panose="020B0604020202020204" pitchFamily="34" charset="0"/>
              </a:rPr>
              <a:t> </a:t>
            </a:r>
            <a:r>
              <a:rPr sz="546">
                <a:solidFill>
                  <a:srgbClr val="22346A"/>
                </a:solidFill>
                <a:latin typeface="Arial" panose="020B0604020202020204" pitchFamily="34" charset="0"/>
                <a:cs typeface="Arial" panose="020B0604020202020204" pitchFamily="34" charset="0"/>
              </a:rPr>
              <a:t>2,7</a:t>
            </a:r>
            <a:r>
              <a:rPr sz="546" spc="-18">
                <a:solidFill>
                  <a:srgbClr val="22346A"/>
                </a:solidFill>
                <a:latin typeface="Arial" panose="020B0604020202020204" pitchFamily="34" charset="0"/>
                <a:cs typeface="Arial" panose="020B0604020202020204" pitchFamily="34" charset="0"/>
              </a:rPr>
              <a:t> </a:t>
            </a:r>
            <a:r>
              <a:rPr sz="546" spc="-6">
                <a:solidFill>
                  <a:srgbClr val="22346A"/>
                </a:solidFill>
                <a:latin typeface="Arial" panose="020B0604020202020204" pitchFamily="34" charset="0"/>
                <a:cs typeface="Arial" panose="020B0604020202020204" pitchFamily="34" charset="0"/>
              </a:rPr>
              <a:t>(1,7)</a:t>
            </a:r>
            <a:endParaRPr sz="546">
              <a:latin typeface="Arial" panose="020B0604020202020204" pitchFamily="34" charset="0"/>
              <a:cs typeface="Arial" panose="020B0604020202020204" pitchFamily="34" charset="0"/>
            </a:endParaRPr>
          </a:p>
          <a:p>
            <a:pPr marL="7701">
              <a:lnSpc>
                <a:spcPts val="655"/>
              </a:lnSpc>
            </a:pPr>
            <a:r>
              <a:rPr sz="546">
                <a:solidFill>
                  <a:srgbClr val="22346A"/>
                </a:solidFill>
                <a:latin typeface="Arial" panose="020B0604020202020204" pitchFamily="34" charset="0"/>
                <a:cs typeface="Arial" panose="020B0604020202020204" pitchFamily="34" charset="0"/>
              </a:rPr>
              <a:t>LEB</a:t>
            </a:r>
            <a:r>
              <a:rPr sz="546" spc="-9">
                <a:solidFill>
                  <a:srgbClr val="22346A"/>
                </a:solidFill>
                <a:latin typeface="Arial" panose="020B0604020202020204" pitchFamily="34" charset="0"/>
                <a:cs typeface="Arial" panose="020B0604020202020204" pitchFamily="34" charset="0"/>
              </a:rPr>
              <a:t> </a:t>
            </a:r>
            <a:r>
              <a:rPr sz="546">
                <a:solidFill>
                  <a:srgbClr val="22346A"/>
                </a:solidFill>
                <a:latin typeface="Arial" panose="020B0604020202020204" pitchFamily="34" charset="0"/>
                <a:cs typeface="Arial" panose="020B0604020202020204" pitchFamily="34" charset="0"/>
              </a:rPr>
              <a:t>C2S:</a:t>
            </a:r>
            <a:r>
              <a:rPr sz="546" spc="-6">
                <a:solidFill>
                  <a:srgbClr val="22346A"/>
                </a:solidFill>
                <a:latin typeface="Arial" panose="020B0604020202020204" pitchFamily="34" charset="0"/>
                <a:cs typeface="Arial" panose="020B0604020202020204" pitchFamily="34" charset="0"/>
              </a:rPr>
              <a:t> </a:t>
            </a:r>
            <a:r>
              <a:rPr sz="546">
                <a:solidFill>
                  <a:srgbClr val="22346A"/>
                </a:solidFill>
                <a:latin typeface="Arial" panose="020B0604020202020204" pitchFamily="34" charset="0"/>
                <a:cs typeface="Arial" panose="020B0604020202020204" pitchFamily="34" charset="0"/>
              </a:rPr>
              <a:t>2,6</a:t>
            </a:r>
            <a:r>
              <a:rPr sz="546" spc="-6">
                <a:solidFill>
                  <a:srgbClr val="22346A"/>
                </a:solidFill>
                <a:latin typeface="Arial" panose="020B0604020202020204" pitchFamily="34" charset="0"/>
                <a:cs typeface="Arial" panose="020B0604020202020204" pitchFamily="34" charset="0"/>
              </a:rPr>
              <a:t> (1,6)</a:t>
            </a:r>
            <a:endParaRPr sz="546">
              <a:latin typeface="Arial" panose="020B0604020202020204" pitchFamily="34" charset="0"/>
              <a:cs typeface="Arial" panose="020B0604020202020204" pitchFamily="34" charset="0"/>
            </a:endParaRPr>
          </a:p>
        </p:txBody>
      </p:sp>
      <p:sp>
        <p:nvSpPr>
          <p:cNvPr id="154" name="object 175">
            <a:extLst>
              <a:ext uri="{FF2B5EF4-FFF2-40B4-BE49-F238E27FC236}">
                <a16:creationId xmlns:a16="http://schemas.microsoft.com/office/drawing/2014/main" id="{4A934D57-1B1B-A06C-706B-AFC7C7C154BE}"/>
              </a:ext>
            </a:extLst>
          </p:cNvPr>
          <p:cNvSpPr txBox="1"/>
          <p:nvPr/>
        </p:nvSpPr>
        <p:spPr>
          <a:xfrm>
            <a:off x="6410740" y="3048353"/>
            <a:ext cx="491620" cy="284664"/>
          </a:xfrm>
          <a:prstGeom prst="rect">
            <a:avLst/>
          </a:prstGeom>
        </p:spPr>
        <p:txBody>
          <a:bodyPr vert="horz" wrap="square" lIns="0" tIns="9242" rIns="0" bIns="0" rtlCol="0">
            <a:spAutoFit/>
          </a:bodyPr>
          <a:lstStyle/>
          <a:p>
            <a:pPr marL="7701">
              <a:spcBef>
                <a:spcPts val="73"/>
              </a:spcBef>
            </a:pPr>
            <a:r>
              <a:rPr sz="1789" b="1" spc="-12">
                <a:solidFill>
                  <a:srgbClr val="22346A"/>
                </a:solidFill>
                <a:latin typeface="Arial" panose="020B0604020202020204" pitchFamily="34" charset="0"/>
                <a:cs typeface="Arial" panose="020B0604020202020204" pitchFamily="34" charset="0"/>
              </a:rPr>
              <a:t>66,8</a:t>
            </a:r>
            <a:endParaRPr sz="1789">
              <a:latin typeface="Arial" panose="020B0604020202020204" pitchFamily="34" charset="0"/>
              <a:cs typeface="Arial" panose="020B0604020202020204" pitchFamily="34" charset="0"/>
            </a:endParaRPr>
          </a:p>
        </p:txBody>
      </p:sp>
      <p:sp>
        <p:nvSpPr>
          <p:cNvPr id="155" name="object 176">
            <a:extLst>
              <a:ext uri="{FF2B5EF4-FFF2-40B4-BE49-F238E27FC236}">
                <a16:creationId xmlns:a16="http://schemas.microsoft.com/office/drawing/2014/main" id="{64202D7B-7530-BC1C-0854-2FD05C97D76E}"/>
              </a:ext>
            </a:extLst>
          </p:cNvPr>
          <p:cNvSpPr txBox="1"/>
          <p:nvPr/>
        </p:nvSpPr>
        <p:spPr>
          <a:xfrm>
            <a:off x="6591802" y="3297657"/>
            <a:ext cx="10942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a:t>
            </a:r>
            <a:endParaRPr sz="546">
              <a:latin typeface="Arial" panose="020B0604020202020204" pitchFamily="34" charset="0"/>
              <a:cs typeface="Arial" panose="020B0604020202020204" pitchFamily="34" charset="0"/>
            </a:endParaRPr>
          </a:p>
        </p:txBody>
      </p:sp>
      <p:sp>
        <p:nvSpPr>
          <p:cNvPr id="156" name="object 177">
            <a:extLst>
              <a:ext uri="{FF2B5EF4-FFF2-40B4-BE49-F238E27FC236}">
                <a16:creationId xmlns:a16="http://schemas.microsoft.com/office/drawing/2014/main" id="{45EC881C-9363-1FE5-541C-A29616458D0B}"/>
              </a:ext>
            </a:extLst>
          </p:cNvPr>
          <p:cNvSpPr txBox="1"/>
          <p:nvPr/>
        </p:nvSpPr>
        <p:spPr>
          <a:xfrm>
            <a:off x="6314705" y="3318563"/>
            <a:ext cx="10942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a:t>
            </a:r>
            <a:endParaRPr sz="546">
              <a:latin typeface="Arial" panose="020B0604020202020204" pitchFamily="34" charset="0"/>
              <a:cs typeface="Arial" panose="020B0604020202020204" pitchFamily="34" charset="0"/>
            </a:endParaRPr>
          </a:p>
        </p:txBody>
      </p:sp>
      <p:sp>
        <p:nvSpPr>
          <p:cNvPr id="157" name="object 178">
            <a:extLst>
              <a:ext uri="{FF2B5EF4-FFF2-40B4-BE49-F238E27FC236}">
                <a16:creationId xmlns:a16="http://schemas.microsoft.com/office/drawing/2014/main" id="{E908B85B-6B39-BA72-7E19-CE48126904C0}"/>
              </a:ext>
            </a:extLst>
          </p:cNvPr>
          <p:cNvSpPr txBox="1"/>
          <p:nvPr/>
        </p:nvSpPr>
        <p:spPr>
          <a:xfrm>
            <a:off x="6042454" y="3318563"/>
            <a:ext cx="10942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a:t>
            </a:r>
            <a:endParaRPr sz="546">
              <a:latin typeface="Arial" panose="020B0604020202020204" pitchFamily="34" charset="0"/>
              <a:cs typeface="Arial" panose="020B0604020202020204" pitchFamily="34" charset="0"/>
            </a:endParaRPr>
          </a:p>
        </p:txBody>
      </p:sp>
      <p:sp>
        <p:nvSpPr>
          <p:cNvPr id="158" name="object 179">
            <a:extLst>
              <a:ext uri="{FF2B5EF4-FFF2-40B4-BE49-F238E27FC236}">
                <a16:creationId xmlns:a16="http://schemas.microsoft.com/office/drawing/2014/main" id="{D7308716-4354-5269-D295-6830252820BD}"/>
              </a:ext>
            </a:extLst>
          </p:cNvPr>
          <p:cNvSpPr txBox="1"/>
          <p:nvPr/>
        </p:nvSpPr>
        <p:spPr>
          <a:xfrm>
            <a:off x="5756359" y="3392145"/>
            <a:ext cx="10942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a:t>
            </a:r>
            <a:endParaRPr sz="546">
              <a:latin typeface="Arial" panose="020B0604020202020204" pitchFamily="34" charset="0"/>
              <a:cs typeface="Arial" panose="020B0604020202020204" pitchFamily="34" charset="0"/>
            </a:endParaRPr>
          </a:p>
        </p:txBody>
      </p:sp>
      <p:sp>
        <p:nvSpPr>
          <p:cNvPr id="159" name="object 180">
            <a:extLst>
              <a:ext uri="{FF2B5EF4-FFF2-40B4-BE49-F238E27FC236}">
                <a16:creationId xmlns:a16="http://schemas.microsoft.com/office/drawing/2014/main" id="{5C8F078F-6EBD-E1C0-6569-4E68DEEFBF01}"/>
              </a:ext>
            </a:extLst>
          </p:cNvPr>
          <p:cNvSpPr txBox="1"/>
          <p:nvPr/>
        </p:nvSpPr>
        <p:spPr>
          <a:xfrm>
            <a:off x="5471302" y="3428003"/>
            <a:ext cx="10942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a:t>
            </a:r>
            <a:endParaRPr sz="546">
              <a:latin typeface="Arial" panose="020B0604020202020204" pitchFamily="34" charset="0"/>
              <a:cs typeface="Arial" panose="020B0604020202020204" pitchFamily="34" charset="0"/>
            </a:endParaRPr>
          </a:p>
        </p:txBody>
      </p:sp>
      <p:sp>
        <p:nvSpPr>
          <p:cNvPr id="160" name="object 181">
            <a:extLst>
              <a:ext uri="{FF2B5EF4-FFF2-40B4-BE49-F238E27FC236}">
                <a16:creationId xmlns:a16="http://schemas.microsoft.com/office/drawing/2014/main" id="{9AEF0CA6-D942-7E20-0A8B-CCF5FBB6CF5E}"/>
              </a:ext>
            </a:extLst>
          </p:cNvPr>
          <p:cNvSpPr txBox="1"/>
          <p:nvPr/>
        </p:nvSpPr>
        <p:spPr>
          <a:xfrm>
            <a:off x="5183268" y="3489195"/>
            <a:ext cx="10942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a:t>
            </a:r>
            <a:endParaRPr sz="546">
              <a:latin typeface="Arial" panose="020B0604020202020204" pitchFamily="34" charset="0"/>
              <a:cs typeface="Arial" panose="020B0604020202020204" pitchFamily="34" charset="0"/>
            </a:endParaRPr>
          </a:p>
        </p:txBody>
      </p:sp>
      <p:sp>
        <p:nvSpPr>
          <p:cNvPr id="161" name="object 182">
            <a:extLst>
              <a:ext uri="{FF2B5EF4-FFF2-40B4-BE49-F238E27FC236}">
                <a16:creationId xmlns:a16="http://schemas.microsoft.com/office/drawing/2014/main" id="{920878C5-4F0A-48FB-AD2B-8D65033131AE}"/>
              </a:ext>
            </a:extLst>
          </p:cNvPr>
          <p:cNvSpPr txBox="1"/>
          <p:nvPr/>
        </p:nvSpPr>
        <p:spPr>
          <a:xfrm>
            <a:off x="4901741" y="3609849"/>
            <a:ext cx="10942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a:t>
            </a:r>
            <a:endParaRPr sz="546">
              <a:latin typeface="Arial" panose="020B0604020202020204" pitchFamily="34" charset="0"/>
              <a:cs typeface="Arial" panose="020B0604020202020204" pitchFamily="34" charset="0"/>
            </a:endParaRPr>
          </a:p>
        </p:txBody>
      </p:sp>
      <p:sp>
        <p:nvSpPr>
          <p:cNvPr id="162" name="object 183">
            <a:extLst>
              <a:ext uri="{FF2B5EF4-FFF2-40B4-BE49-F238E27FC236}">
                <a16:creationId xmlns:a16="http://schemas.microsoft.com/office/drawing/2014/main" id="{FB050231-1C91-5B6D-E545-BB5BD6657C01}"/>
              </a:ext>
            </a:extLst>
          </p:cNvPr>
          <p:cNvSpPr txBox="1"/>
          <p:nvPr/>
        </p:nvSpPr>
        <p:spPr>
          <a:xfrm>
            <a:off x="4615162" y="3888677"/>
            <a:ext cx="10942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a:t>
            </a:r>
            <a:endParaRPr sz="546">
              <a:latin typeface="Arial" panose="020B0604020202020204" pitchFamily="34" charset="0"/>
              <a:cs typeface="Arial" panose="020B0604020202020204" pitchFamily="34" charset="0"/>
            </a:endParaRPr>
          </a:p>
        </p:txBody>
      </p:sp>
      <p:sp>
        <p:nvSpPr>
          <p:cNvPr id="163" name="object 184">
            <a:extLst>
              <a:ext uri="{FF2B5EF4-FFF2-40B4-BE49-F238E27FC236}">
                <a16:creationId xmlns:a16="http://schemas.microsoft.com/office/drawing/2014/main" id="{0415D46F-EAEC-A50E-E3FF-FBB599A5842F}"/>
              </a:ext>
            </a:extLst>
          </p:cNvPr>
          <p:cNvSpPr txBox="1"/>
          <p:nvPr/>
        </p:nvSpPr>
        <p:spPr>
          <a:xfrm>
            <a:off x="6534315" y="3627989"/>
            <a:ext cx="219627" cy="136559"/>
          </a:xfrm>
          <a:prstGeom prst="rect">
            <a:avLst/>
          </a:prstGeom>
        </p:spPr>
        <p:txBody>
          <a:bodyPr vert="horz" wrap="square" lIns="0" tIns="10397" rIns="0" bIns="0" rtlCol="0">
            <a:spAutoFit/>
          </a:bodyPr>
          <a:lstStyle/>
          <a:p>
            <a:pPr marL="7701">
              <a:spcBef>
                <a:spcPts val="82"/>
              </a:spcBef>
            </a:pPr>
            <a:r>
              <a:rPr sz="819" b="1" spc="-12">
                <a:solidFill>
                  <a:srgbClr val="B1B1B1"/>
                </a:solidFill>
                <a:latin typeface="Arial" panose="020B0604020202020204" pitchFamily="34" charset="0"/>
                <a:cs typeface="Arial" panose="020B0604020202020204" pitchFamily="34" charset="0"/>
              </a:rPr>
              <a:t>37,3</a:t>
            </a:r>
            <a:endParaRPr sz="819">
              <a:latin typeface="Arial" panose="020B0604020202020204" pitchFamily="34" charset="0"/>
              <a:cs typeface="Arial" panose="020B0604020202020204" pitchFamily="34" charset="0"/>
            </a:endParaRPr>
          </a:p>
        </p:txBody>
      </p:sp>
      <p:grpSp>
        <p:nvGrpSpPr>
          <p:cNvPr id="164" name="object 185">
            <a:extLst>
              <a:ext uri="{FF2B5EF4-FFF2-40B4-BE49-F238E27FC236}">
                <a16:creationId xmlns:a16="http://schemas.microsoft.com/office/drawing/2014/main" id="{CF781CE9-E98E-A90E-9348-83BCE52F512D}"/>
              </a:ext>
            </a:extLst>
          </p:cNvPr>
          <p:cNvGrpSpPr/>
          <p:nvPr/>
        </p:nvGrpSpPr>
        <p:grpSpPr>
          <a:xfrm>
            <a:off x="4374801" y="3367593"/>
            <a:ext cx="2333048" cy="1045065"/>
            <a:chOff x="9396583" y="4450840"/>
            <a:chExt cx="3790950" cy="1723389"/>
          </a:xfrm>
        </p:grpSpPr>
        <p:sp>
          <p:nvSpPr>
            <p:cNvPr id="165" name="object 186">
              <a:extLst>
                <a:ext uri="{FF2B5EF4-FFF2-40B4-BE49-F238E27FC236}">
                  <a16:creationId xmlns:a16="http://schemas.microsoft.com/office/drawing/2014/main" id="{FFC97632-42D3-C5B0-A38E-F168E44D2949}"/>
                </a:ext>
              </a:extLst>
            </p:cNvPr>
            <p:cNvSpPr/>
            <p:nvPr/>
          </p:nvSpPr>
          <p:spPr>
            <a:xfrm>
              <a:off x="9396578" y="5156942"/>
              <a:ext cx="3790950" cy="1017905"/>
            </a:xfrm>
            <a:custGeom>
              <a:avLst/>
              <a:gdLst/>
              <a:ahLst/>
              <a:cxnLst/>
              <a:rect l="l" t="t" r="r" b="b"/>
              <a:pathLst>
                <a:path w="3790950" h="1017904">
                  <a:moveTo>
                    <a:pt x="71056" y="946238"/>
                  </a:moveTo>
                  <a:lnTo>
                    <a:pt x="0" y="946238"/>
                  </a:lnTo>
                  <a:lnTo>
                    <a:pt x="0" y="1017295"/>
                  </a:lnTo>
                  <a:lnTo>
                    <a:pt x="71056" y="1017295"/>
                  </a:lnTo>
                  <a:lnTo>
                    <a:pt x="71056" y="946238"/>
                  </a:lnTo>
                  <a:close/>
                </a:path>
                <a:path w="3790950" h="1017904">
                  <a:moveTo>
                    <a:pt x="519099" y="600900"/>
                  </a:moveTo>
                  <a:lnTo>
                    <a:pt x="448030" y="600900"/>
                  </a:lnTo>
                  <a:lnTo>
                    <a:pt x="448030" y="671957"/>
                  </a:lnTo>
                  <a:lnTo>
                    <a:pt x="519099" y="671957"/>
                  </a:lnTo>
                  <a:lnTo>
                    <a:pt x="519099" y="600900"/>
                  </a:lnTo>
                  <a:close/>
                </a:path>
                <a:path w="3790950" h="1017904">
                  <a:moveTo>
                    <a:pt x="991717" y="473125"/>
                  </a:moveTo>
                  <a:lnTo>
                    <a:pt x="920661" y="473125"/>
                  </a:lnTo>
                  <a:lnTo>
                    <a:pt x="920661" y="544182"/>
                  </a:lnTo>
                  <a:lnTo>
                    <a:pt x="991717" y="544182"/>
                  </a:lnTo>
                  <a:lnTo>
                    <a:pt x="991717" y="473125"/>
                  </a:lnTo>
                  <a:close/>
                </a:path>
                <a:path w="3790950" h="1017904">
                  <a:moveTo>
                    <a:pt x="1455902" y="332613"/>
                  </a:moveTo>
                  <a:lnTo>
                    <a:pt x="1384846" y="332613"/>
                  </a:lnTo>
                  <a:lnTo>
                    <a:pt x="1384846" y="403669"/>
                  </a:lnTo>
                  <a:lnTo>
                    <a:pt x="1455902" y="403669"/>
                  </a:lnTo>
                  <a:lnTo>
                    <a:pt x="1455902" y="332613"/>
                  </a:lnTo>
                  <a:close/>
                </a:path>
                <a:path w="3790950" h="1017904">
                  <a:moveTo>
                    <a:pt x="1925485" y="234467"/>
                  </a:moveTo>
                  <a:lnTo>
                    <a:pt x="1854428" y="234467"/>
                  </a:lnTo>
                  <a:lnTo>
                    <a:pt x="1854428" y="305523"/>
                  </a:lnTo>
                  <a:lnTo>
                    <a:pt x="1925485" y="305523"/>
                  </a:lnTo>
                  <a:lnTo>
                    <a:pt x="1925485" y="234467"/>
                  </a:lnTo>
                  <a:close/>
                </a:path>
                <a:path w="3790950" h="1017904">
                  <a:moveTo>
                    <a:pt x="2401011" y="156387"/>
                  </a:moveTo>
                  <a:lnTo>
                    <a:pt x="2329954" y="156387"/>
                  </a:lnTo>
                  <a:lnTo>
                    <a:pt x="2329954" y="227444"/>
                  </a:lnTo>
                  <a:lnTo>
                    <a:pt x="2401011" y="227444"/>
                  </a:lnTo>
                  <a:lnTo>
                    <a:pt x="2401011" y="156387"/>
                  </a:lnTo>
                  <a:close/>
                </a:path>
                <a:path w="3790950" h="1017904">
                  <a:moveTo>
                    <a:pt x="2853753" y="1981"/>
                  </a:moveTo>
                  <a:lnTo>
                    <a:pt x="2782697" y="1981"/>
                  </a:lnTo>
                  <a:lnTo>
                    <a:pt x="2782697" y="73037"/>
                  </a:lnTo>
                  <a:lnTo>
                    <a:pt x="2853753" y="73037"/>
                  </a:lnTo>
                  <a:lnTo>
                    <a:pt x="2853753" y="1981"/>
                  </a:lnTo>
                  <a:close/>
                </a:path>
                <a:path w="3790950" h="1017904">
                  <a:moveTo>
                    <a:pt x="3321850" y="0"/>
                  </a:moveTo>
                  <a:lnTo>
                    <a:pt x="3250806" y="0"/>
                  </a:lnTo>
                  <a:lnTo>
                    <a:pt x="3250806" y="71056"/>
                  </a:lnTo>
                  <a:lnTo>
                    <a:pt x="3321850" y="71056"/>
                  </a:lnTo>
                  <a:lnTo>
                    <a:pt x="3321850" y="0"/>
                  </a:lnTo>
                  <a:close/>
                </a:path>
                <a:path w="3790950" h="1017904">
                  <a:moveTo>
                    <a:pt x="3790734" y="37515"/>
                  </a:moveTo>
                  <a:lnTo>
                    <a:pt x="3719677" y="37515"/>
                  </a:lnTo>
                  <a:lnTo>
                    <a:pt x="3719677" y="108572"/>
                  </a:lnTo>
                  <a:lnTo>
                    <a:pt x="3790734" y="108572"/>
                  </a:lnTo>
                  <a:lnTo>
                    <a:pt x="3790734" y="37515"/>
                  </a:lnTo>
                  <a:close/>
                </a:path>
              </a:pathLst>
            </a:custGeom>
            <a:solidFill>
              <a:srgbClr val="B1B1B1"/>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66" name="object 187">
              <a:extLst>
                <a:ext uri="{FF2B5EF4-FFF2-40B4-BE49-F238E27FC236}">
                  <a16:creationId xmlns:a16="http://schemas.microsoft.com/office/drawing/2014/main" id="{A4CD358B-22C7-1418-4871-437622E8A8C0}"/>
                </a:ext>
              </a:extLst>
            </p:cNvPr>
            <p:cNvSpPr/>
            <p:nvPr/>
          </p:nvSpPr>
          <p:spPr>
            <a:xfrm>
              <a:off x="9844608" y="4486865"/>
              <a:ext cx="3343275" cy="1038225"/>
            </a:xfrm>
            <a:custGeom>
              <a:avLst/>
              <a:gdLst/>
              <a:ahLst/>
              <a:cxnLst/>
              <a:rect l="l" t="t" r="r" b="b"/>
              <a:pathLst>
                <a:path w="3343275" h="1038225">
                  <a:moveTo>
                    <a:pt x="71069" y="967155"/>
                  </a:moveTo>
                  <a:lnTo>
                    <a:pt x="0" y="967155"/>
                  </a:lnTo>
                  <a:lnTo>
                    <a:pt x="0" y="1038212"/>
                  </a:lnTo>
                  <a:lnTo>
                    <a:pt x="71069" y="1038212"/>
                  </a:lnTo>
                  <a:lnTo>
                    <a:pt x="71069" y="967155"/>
                  </a:lnTo>
                  <a:close/>
                </a:path>
                <a:path w="3343275" h="1038225">
                  <a:moveTo>
                    <a:pt x="543687" y="516737"/>
                  </a:moveTo>
                  <a:lnTo>
                    <a:pt x="472630" y="516737"/>
                  </a:lnTo>
                  <a:lnTo>
                    <a:pt x="472630" y="587794"/>
                  </a:lnTo>
                  <a:lnTo>
                    <a:pt x="543687" y="587794"/>
                  </a:lnTo>
                  <a:lnTo>
                    <a:pt x="543687" y="516737"/>
                  </a:lnTo>
                  <a:close/>
                </a:path>
                <a:path w="3343275" h="1038225">
                  <a:moveTo>
                    <a:pt x="1007872" y="314731"/>
                  </a:moveTo>
                  <a:lnTo>
                    <a:pt x="936815" y="314731"/>
                  </a:lnTo>
                  <a:lnTo>
                    <a:pt x="936815" y="385800"/>
                  </a:lnTo>
                  <a:lnTo>
                    <a:pt x="1007872" y="385800"/>
                  </a:lnTo>
                  <a:lnTo>
                    <a:pt x="1007872" y="314731"/>
                  </a:lnTo>
                  <a:close/>
                </a:path>
                <a:path w="3343275" h="1038225">
                  <a:moveTo>
                    <a:pt x="1482864" y="208699"/>
                  </a:moveTo>
                  <a:lnTo>
                    <a:pt x="1411808" y="208699"/>
                  </a:lnTo>
                  <a:lnTo>
                    <a:pt x="1411808" y="279755"/>
                  </a:lnTo>
                  <a:lnTo>
                    <a:pt x="1482864" y="279755"/>
                  </a:lnTo>
                  <a:lnTo>
                    <a:pt x="1482864" y="208699"/>
                  </a:lnTo>
                  <a:close/>
                </a:path>
                <a:path w="3343275" h="1038225">
                  <a:moveTo>
                    <a:pt x="1952980" y="134594"/>
                  </a:moveTo>
                  <a:lnTo>
                    <a:pt x="1881924" y="134594"/>
                  </a:lnTo>
                  <a:lnTo>
                    <a:pt x="1881924" y="205663"/>
                  </a:lnTo>
                  <a:lnTo>
                    <a:pt x="1952980" y="205663"/>
                  </a:lnTo>
                  <a:lnTo>
                    <a:pt x="1952980" y="134594"/>
                  </a:lnTo>
                  <a:close/>
                </a:path>
                <a:path w="3343275" h="1038225">
                  <a:moveTo>
                    <a:pt x="2429751" y="34912"/>
                  </a:moveTo>
                  <a:lnTo>
                    <a:pt x="2358694" y="34912"/>
                  </a:lnTo>
                  <a:lnTo>
                    <a:pt x="2358694" y="105968"/>
                  </a:lnTo>
                  <a:lnTo>
                    <a:pt x="2429751" y="105968"/>
                  </a:lnTo>
                  <a:lnTo>
                    <a:pt x="2429751" y="34912"/>
                  </a:lnTo>
                  <a:close/>
                </a:path>
                <a:path w="3343275" h="1038225">
                  <a:moveTo>
                    <a:pt x="2882430" y="68732"/>
                  </a:moveTo>
                  <a:lnTo>
                    <a:pt x="2811373" y="68732"/>
                  </a:lnTo>
                  <a:lnTo>
                    <a:pt x="2811373" y="139801"/>
                  </a:lnTo>
                  <a:lnTo>
                    <a:pt x="2882430" y="139801"/>
                  </a:lnTo>
                  <a:lnTo>
                    <a:pt x="2882430" y="68732"/>
                  </a:lnTo>
                  <a:close/>
                </a:path>
                <a:path w="3343275" h="1038225">
                  <a:moveTo>
                    <a:pt x="3342703" y="0"/>
                  </a:moveTo>
                  <a:lnTo>
                    <a:pt x="3271647" y="0"/>
                  </a:lnTo>
                  <a:lnTo>
                    <a:pt x="3271647" y="71069"/>
                  </a:lnTo>
                  <a:lnTo>
                    <a:pt x="3342703" y="71069"/>
                  </a:lnTo>
                  <a:lnTo>
                    <a:pt x="3342703" y="0"/>
                  </a:lnTo>
                  <a:close/>
                </a:path>
              </a:pathLst>
            </a:custGeom>
            <a:solidFill>
              <a:srgbClr val="22346A"/>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67" name="object 188">
              <a:extLst>
                <a:ext uri="{FF2B5EF4-FFF2-40B4-BE49-F238E27FC236}">
                  <a16:creationId xmlns:a16="http://schemas.microsoft.com/office/drawing/2014/main" id="{960F84E0-5506-BEA5-0688-1FF7092F426B}"/>
                </a:ext>
              </a:extLst>
            </p:cNvPr>
            <p:cNvSpPr/>
            <p:nvPr/>
          </p:nvSpPr>
          <p:spPr>
            <a:xfrm>
              <a:off x="9880436" y="5722293"/>
              <a:ext cx="0" cy="182880"/>
            </a:xfrm>
            <a:custGeom>
              <a:avLst/>
              <a:gdLst/>
              <a:ahLst/>
              <a:cxnLst/>
              <a:rect l="l" t="t" r="r" b="b"/>
              <a:pathLst>
                <a:path h="182879">
                  <a:moveTo>
                    <a:pt x="0" y="0"/>
                  </a:moveTo>
                  <a:lnTo>
                    <a:pt x="0" y="182696"/>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68" name="object 189">
              <a:extLst>
                <a:ext uri="{FF2B5EF4-FFF2-40B4-BE49-F238E27FC236}">
                  <a16:creationId xmlns:a16="http://schemas.microsoft.com/office/drawing/2014/main" id="{CA365E5E-4AA5-F65D-B167-62020D58983E}"/>
                </a:ext>
              </a:extLst>
            </p:cNvPr>
            <p:cNvSpPr/>
            <p:nvPr/>
          </p:nvSpPr>
          <p:spPr>
            <a:xfrm>
              <a:off x="9842331" y="5715737"/>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69" name="object 190">
              <a:extLst>
                <a:ext uri="{FF2B5EF4-FFF2-40B4-BE49-F238E27FC236}">
                  <a16:creationId xmlns:a16="http://schemas.microsoft.com/office/drawing/2014/main" id="{A417E4B6-9E3B-B6B5-EAAC-1288C324E8F6}"/>
                </a:ext>
              </a:extLst>
            </p:cNvPr>
            <p:cNvSpPr/>
            <p:nvPr/>
          </p:nvSpPr>
          <p:spPr>
            <a:xfrm>
              <a:off x="9842331" y="5907688"/>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0" name="object 191">
              <a:extLst>
                <a:ext uri="{FF2B5EF4-FFF2-40B4-BE49-F238E27FC236}">
                  <a16:creationId xmlns:a16="http://schemas.microsoft.com/office/drawing/2014/main" id="{B303180A-9799-1554-E6EA-DC19E667CAEB}"/>
                </a:ext>
              </a:extLst>
            </p:cNvPr>
            <p:cNvSpPr/>
            <p:nvPr/>
          </p:nvSpPr>
          <p:spPr>
            <a:xfrm>
              <a:off x="10352962" y="5556077"/>
              <a:ext cx="0" cy="199390"/>
            </a:xfrm>
            <a:custGeom>
              <a:avLst/>
              <a:gdLst/>
              <a:ahLst/>
              <a:cxnLst/>
              <a:rect l="l" t="t" r="r" b="b"/>
              <a:pathLst>
                <a:path h="199389">
                  <a:moveTo>
                    <a:pt x="0" y="0"/>
                  </a:moveTo>
                  <a:lnTo>
                    <a:pt x="0" y="198978"/>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1" name="object 192">
              <a:extLst>
                <a:ext uri="{FF2B5EF4-FFF2-40B4-BE49-F238E27FC236}">
                  <a16:creationId xmlns:a16="http://schemas.microsoft.com/office/drawing/2014/main" id="{D7F03CA9-33FE-D3E9-C8EB-5A6B502EEEC7}"/>
                </a:ext>
              </a:extLst>
            </p:cNvPr>
            <p:cNvSpPr/>
            <p:nvPr/>
          </p:nvSpPr>
          <p:spPr>
            <a:xfrm>
              <a:off x="10314964" y="5549055"/>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2" name="object 193">
              <a:extLst>
                <a:ext uri="{FF2B5EF4-FFF2-40B4-BE49-F238E27FC236}">
                  <a16:creationId xmlns:a16="http://schemas.microsoft.com/office/drawing/2014/main" id="{39BEA747-B5AF-F5EB-EA11-A89A2A54EE56}"/>
                </a:ext>
              </a:extLst>
            </p:cNvPr>
            <p:cNvSpPr/>
            <p:nvPr/>
          </p:nvSpPr>
          <p:spPr>
            <a:xfrm>
              <a:off x="10314964" y="5758019"/>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3" name="object 194">
              <a:extLst>
                <a:ext uri="{FF2B5EF4-FFF2-40B4-BE49-F238E27FC236}">
                  <a16:creationId xmlns:a16="http://schemas.microsoft.com/office/drawing/2014/main" id="{C33FD600-3381-7E98-01D6-3CDE4C27B701}"/>
                </a:ext>
              </a:extLst>
            </p:cNvPr>
            <p:cNvSpPr/>
            <p:nvPr/>
          </p:nvSpPr>
          <p:spPr>
            <a:xfrm>
              <a:off x="10817048" y="5423323"/>
              <a:ext cx="0" cy="205740"/>
            </a:xfrm>
            <a:custGeom>
              <a:avLst/>
              <a:gdLst/>
              <a:ahLst/>
              <a:cxnLst/>
              <a:rect l="l" t="t" r="r" b="b"/>
              <a:pathLst>
                <a:path h="205739">
                  <a:moveTo>
                    <a:pt x="0" y="0"/>
                  </a:moveTo>
                  <a:lnTo>
                    <a:pt x="0" y="20547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4" name="object 195">
              <a:extLst>
                <a:ext uri="{FF2B5EF4-FFF2-40B4-BE49-F238E27FC236}">
                  <a16:creationId xmlns:a16="http://schemas.microsoft.com/office/drawing/2014/main" id="{D5B83673-CDAB-D633-A2C3-E44F64646D67}"/>
                </a:ext>
              </a:extLst>
            </p:cNvPr>
            <p:cNvSpPr/>
            <p:nvPr/>
          </p:nvSpPr>
          <p:spPr>
            <a:xfrm>
              <a:off x="10779154" y="5420465"/>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5" name="object 196">
              <a:extLst>
                <a:ext uri="{FF2B5EF4-FFF2-40B4-BE49-F238E27FC236}">
                  <a16:creationId xmlns:a16="http://schemas.microsoft.com/office/drawing/2014/main" id="{53FE119C-052F-B0F0-FF02-2AF8F52A0AE3}"/>
                </a:ext>
              </a:extLst>
            </p:cNvPr>
            <p:cNvSpPr/>
            <p:nvPr/>
          </p:nvSpPr>
          <p:spPr>
            <a:xfrm>
              <a:off x="10779154" y="5629428"/>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6" name="object 197">
              <a:extLst>
                <a:ext uri="{FF2B5EF4-FFF2-40B4-BE49-F238E27FC236}">
                  <a16:creationId xmlns:a16="http://schemas.microsoft.com/office/drawing/2014/main" id="{D6DBED63-98DD-D8AE-64F6-0B8D476D7C62}"/>
                </a:ext>
              </a:extLst>
            </p:cNvPr>
            <p:cNvSpPr/>
            <p:nvPr/>
          </p:nvSpPr>
          <p:spPr>
            <a:xfrm>
              <a:off x="11279093" y="5316240"/>
              <a:ext cx="0" cy="212725"/>
            </a:xfrm>
            <a:custGeom>
              <a:avLst/>
              <a:gdLst/>
              <a:ahLst/>
              <a:cxnLst/>
              <a:rect l="l" t="t" r="r" b="b"/>
              <a:pathLst>
                <a:path h="212725">
                  <a:moveTo>
                    <a:pt x="0" y="0"/>
                  </a:moveTo>
                  <a:lnTo>
                    <a:pt x="0" y="212621"/>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7" name="object 198">
              <a:extLst>
                <a:ext uri="{FF2B5EF4-FFF2-40B4-BE49-F238E27FC236}">
                  <a16:creationId xmlns:a16="http://schemas.microsoft.com/office/drawing/2014/main" id="{E3D2E95F-437B-6CD9-4AC7-418002A9FC8E}"/>
                </a:ext>
              </a:extLst>
            </p:cNvPr>
            <p:cNvSpPr/>
            <p:nvPr/>
          </p:nvSpPr>
          <p:spPr>
            <a:xfrm>
              <a:off x="11241302" y="5308857"/>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8" name="object 199">
              <a:extLst>
                <a:ext uri="{FF2B5EF4-FFF2-40B4-BE49-F238E27FC236}">
                  <a16:creationId xmlns:a16="http://schemas.microsoft.com/office/drawing/2014/main" id="{484CE718-0DBF-D008-166D-4C29F7B4F4A7}"/>
                </a:ext>
              </a:extLst>
            </p:cNvPr>
            <p:cNvSpPr/>
            <p:nvPr/>
          </p:nvSpPr>
          <p:spPr>
            <a:xfrm>
              <a:off x="11241302" y="5532073"/>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9" name="object 200">
              <a:extLst>
                <a:ext uri="{FF2B5EF4-FFF2-40B4-BE49-F238E27FC236}">
                  <a16:creationId xmlns:a16="http://schemas.microsoft.com/office/drawing/2014/main" id="{ACEBD626-B6B7-0733-D19B-822A55C5D444}"/>
                </a:ext>
              </a:extLst>
            </p:cNvPr>
            <p:cNvSpPr/>
            <p:nvPr/>
          </p:nvSpPr>
          <p:spPr>
            <a:xfrm>
              <a:off x="11761943" y="5224275"/>
              <a:ext cx="0" cy="212725"/>
            </a:xfrm>
            <a:custGeom>
              <a:avLst/>
              <a:gdLst/>
              <a:ahLst/>
              <a:cxnLst/>
              <a:rect l="l" t="t" r="r" b="b"/>
              <a:pathLst>
                <a:path h="212725">
                  <a:moveTo>
                    <a:pt x="0" y="0"/>
                  </a:moveTo>
                  <a:lnTo>
                    <a:pt x="0" y="212621"/>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0" name="object 201">
              <a:extLst>
                <a:ext uri="{FF2B5EF4-FFF2-40B4-BE49-F238E27FC236}">
                  <a16:creationId xmlns:a16="http://schemas.microsoft.com/office/drawing/2014/main" id="{D7EC75B6-6E15-BBAE-73F3-8A6BACD41913}"/>
                </a:ext>
              </a:extLst>
            </p:cNvPr>
            <p:cNvSpPr/>
            <p:nvPr/>
          </p:nvSpPr>
          <p:spPr>
            <a:xfrm>
              <a:off x="11724261" y="5216919"/>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1" name="object 202">
              <a:extLst>
                <a:ext uri="{FF2B5EF4-FFF2-40B4-BE49-F238E27FC236}">
                  <a16:creationId xmlns:a16="http://schemas.microsoft.com/office/drawing/2014/main" id="{D0C92736-60B8-1C9E-1BAD-5DC6DC42B97D}"/>
                </a:ext>
              </a:extLst>
            </p:cNvPr>
            <p:cNvSpPr/>
            <p:nvPr/>
          </p:nvSpPr>
          <p:spPr>
            <a:xfrm>
              <a:off x="11724261" y="5440137"/>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2" name="object 203">
              <a:extLst>
                <a:ext uri="{FF2B5EF4-FFF2-40B4-BE49-F238E27FC236}">
                  <a16:creationId xmlns:a16="http://schemas.microsoft.com/office/drawing/2014/main" id="{7315E50F-151A-7594-0ADA-E2402E60B595}"/>
                </a:ext>
              </a:extLst>
            </p:cNvPr>
            <p:cNvSpPr/>
            <p:nvPr/>
          </p:nvSpPr>
          <p:spPr>
            <a:xfrm>
              <a:off x="12673850" y="5088137"/>
              <a:ext cx="0" cy="212725"/>
            </a:xfrm>
            <a:custGeom>
              <a:avLst/>
              <a:gdLst/>
              <a:ahLst/>
              <a:cxnLst/>
              <a:rect l="l" t="t" r="r" b="b"/>
              <a:pathLst>
                <a:path h="212725">
                  <a:moveTo>
                    <a:pt x="0" y="0"/>
                  </a:moveTo>
                  <a:lnTo>
                    <a:pt x="0" y="212621"/>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3" name="object 204">
              <a:extLst>
                <a:ext uri="{FF2B5EF4-FFF2-40B4-BE49-F238E27FC236}">
                  <a16:creationId xmlns:a16="http://schemas.microsoft.com/office/drawing/2014/main" id="{96933761-B50A-0007-F392-5279AC9CFC0A}"/>
                </a:ext>
              </a:extLst>
            </p:cNvPr>
            <p:cNvSpPr/>
            <p:nvPr/>
          </p:nvSpPr>
          <p:spPr>
            <a:xfrm>
              <a:off x="12636374" y="5080826"/>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4" name="object 205">
              <a:extLst>
                <a:ext uri="{FF2B5EF4-FFF2-40B4-BE49-F238E27FC236}">
                  <a16:creationId xmlns:a16="http://schemas.microsoft.com/office/drawing/2014/main" id="{7F737AFB-B782-4EED-207A-E88A183F4C94}"/>
                </a:ext>
              </a:extLst>
            </p:cNvPr>
            <p:cNvSpPr/>
            <p:nvPr/>
          </p:nvSpPr>
          <p:spPr>
            <a:xfrm>
              <a:off x="12636374" y="5304042"/>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5" name="object 206">
              <a:extLst>
                <a:ext uri="{FF2B5EF4-FFF2-40B4-BE49-F238E27FC236}">
                  <a16:creationId xmlns:a16="http://schemas.microsoft.com/office/drawing/2014/main" id="{C6D83671-0B27-90EF-4AA8-9EC648BB17CE}"/>
                </a:ext>
              </a:extLst>
            </p:cNvPr>
            <p:cNvSpPr/>
            <p:nvPr/>
          </p:nvSpPr>
          <p:spPr>
            <a:xfrm>
              <a:off x="12214587" y="5094937"/>
              <a:ext cx="0" cy="212725"/>
            </a:xfrm>
            <a:custGeom>
              <a:avLst/>
              <a:gdLst/>
              <a:ahLst/>
              <a:cxnLst/>
              <a:rect l="l" t="t" r="r" b="b"/>
              <a:pathLst>
                <a:path h="212725">
                  <a:moveTo>
                    <a:pt x="0" y="0"/>
                  </a:moveTo>
                  <a:lnTo>
                    <a:pt x="0" y="212621"/>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6" name="object 207">
              <a:extLst>
                <a:ext uri="{FF2B5EF4-FFF2-40B4-BE49-F238E27FC236}">
                  <a16:creationId xmlns:a16="http://schemas.microsoft.com/office/drawing/2014/main" id="{CA23AA28-F3EB-3515-86B8-DE81476572C8}"/>
                </a:ext>
              </a:extLst>
            </p:cNvPr>
            <p:cNvSpPr/>
            <p:nvPr/>
          </p:nvSpPr>
          <p:spPr>
            <a:xfrm>
              <a:off x="12177005" y="5087623"/>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7" name="object 208">
              <a:extLst>
                <a:ext uri="{FF2B5EF4-FFF2-40B4-BE49-F238E27FC236}">
                  <a16:creationId xmlns:a16="http://schemas.microsoft.com/office/drawing/2014/main" id="{CE5C94B3-20F9-BDDB-2147-F86FCD2C8B49}"/>
                </a:ext>
              </a:extLst>
            </p:cNvPr>
            <p:cNvSpPr/>
            <p:nvPr/>
          </p:nvSpPr>
          <p:spPr>
            <a:xfrm>
              <a:off x="12177005" y="5310839"/>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8" name="object 209">
              <a:extLst>
                <a:ext uri="{FF2B5EF4-FFF2-40B4-BE49-F238E27FC236}">
                  <a16:creationId xmlns:a16="http://schemas.microsoft.com/office/drawing/2014/main" id="{90D49942-8684-F1EE-AFE3-F5F04FCC0D24}"/>
                </a:ext>
              </a:extLst>
            </p:cNvPr>
            <p:cNvSpPr/>
            <p:nvPr/>
          </p:nvSpPr>
          <p:spPr>
            <a:xfrm>
              <a:off x="13148780" y="5121903"/>
              <a:ext cx="0" cy="219710"/>
            </a:xfrm>
            <a:custGeom>
              <a:avLst/>
              <a:gdLst/>
              <a:ahLst/>
              <a:cxnLst/>
              <a:rect l="l" t="t" r="r" b="b"/>
              <a:pathLst>
                <a:path h="219710">
                  <a:moveTo>
                    <a:pt x="0" y="0"/>
                  </a:moveTo>
                  <a:lnTo>
                    <a:pt x="0" y="219532"/>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9" name="object 210">
              <a:extLst>
                <a:ext uri="{FF2B5EF4-FFF2-40B4-BE49-F238E27FC236}">
                  <a16:creationId xmlns:a16="http://schemas.microsoft.com/office/drawing/2014/main" id="{1E4865AA-8364-DC88-6B40-369D5F3E640A}"/>
                </a:ext>
              </a:extLst>
            </p:cNvPr>
            <p:cNvSpPr/>
            <p:nvPr/>
          </p:nvSpPr>
          <p:spPr>
            <a:xfrm>
              <a:off x="13111410" y="5118329"/>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0" name="object 211">
              <a:extLst>
                <a:ext uri="{FF2B5EF4-FFF2-40B4-BE49-F238E27FC236}">
                  <a16:creationId xmlns:a16="http://schemas.microsoft.com/office/drawing/2014/main" id="{55A4AB8E-B58F-01C3-2A62-DDA97DECCAE3}"/>
                </a:ext>
              </a:extLst>
            </p:cNvPr>
            <p:cNvSpPr/>
            <p:nvPr/>
          </p:nvSpPr>
          <p:spPr>
            <a:xfrm>
              <a:off x="13111410" y="5341547"/>
              <a:ext cx="76200" cy="0"/>
            </a:xfrm>
            <a:custGeom>
              <a:avLst/>
              <a:gdLst/>
              <a:ahLst/>
              <a:cxnLst/>
              <a:rect l="l" t="t" r="r" b="b"/>
              <a:pathLst>
                <a:path w="76200">
                  <a:moveTo>
                    <a:pt x="75610" y="0"/>
                  </a:moveTo>
                  <a:lnTo>
                    <a:pt x="0" y="0"/>
                  </a:lnTo>
                </a:path>
              </a:pathLst>
            </a:custGeom>
            <a:ln w="12586">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1" name="object 212">
              <a:extLst>
                <a:ext uri="{FF2B5EF4-FFF2-40B4-BE49-F238E27FC236}">
                  <a16:creationId xmlns:a16="http://schemas.microsoft.com/office/drawing/2014/main" id="{8297F867-C959-EE8B-4278-F77D3CD80C49}"/>
                </a:ext>
              </a:extLst>
            </p:cNvPr>
            <p:cNvSpPr/>
            <p:nvPr/>
          </p:nvSpPr>
          <p:spPr>
            <a:xfrm>
              <a:off x="13148926" y="4459767"/>
              <a:ext cx="0" cy="113664"/>
            </a:xfrm>
            <a:custGeom>
              <a:avLst/>
              <a:gdLst/>
              <a:ahLst/>
              <a:cxnLst/>
              <a:rect l="l" t="t" r="r" b="b"/>
              <a:pathLst>
                <a:path h="113664">
                  <a:moveTo>
                    <a:pt x="0" y="0"/>
                  </a:moveTo>
                  <a:lnTo>
                    <a:pt x="0" y="113357"/>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2" name="object 213">
              <a:extLst>
                <a:ext uri="{FF2B5EF4-FFF2-40B4-BE49-F238E27FC236}">
                  <a16:creationId xmlns:a16="http://schemas.microsoft.com/office/drawing/2014/main" id="{E9C7C15B-E22D-3707-3513-4D71DFA1A29A}"/>
                </a:ext>
              </a:extLst>
            </p:cNvPr>
            <p:cNvSpPr/>
            <p:nvPr/>
          </p:nvSpPr>
          <p:spPr>
            <a:xfrm>
              <a:off x="13111555" y="4457133"/>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3" name="object 214">
              <a:extLst>
                <a:ext uri="{FF2B5EF4-FFF2-40B4-BE49-F238E27FC236}">
                  <a16:creationId xmlns:a16="http://schemas.microsoft.com/office/drawing/2014/main" id="{D309639B-C4DB-AEB7-250D-49B08B054A18}"/>
                </a:ext>
              </a:extLst>
            </p:cNvPr>
            <p:cNvSpPr/>
            <p:nvPr/>
          </p:nvSpPr>
          <p:spPr>
            <a:xfrm>
              <a:off x="13111555" y="4572723"/>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4" name="object 215">
              <a:extLst>
                <a:ext uri="{FF2B5EF4-FFF2-40B4-BE49-F238E27FC236}">
                  <a16:creationId xmlns:a16="http://schemas.microsoft.com/office/drawing/2014/main" id="{61E88387-DFD8-A847-55CC-A1617D39E8FC}"/>
                </a:ext>
              </a:extLst>
            </p:cNvPr>
            <p:cNvSpPr/>
            <p:nvPr/>
          </p:nvSpPr>
          <p:spPr>
            <a:xfrm>
              <a:off x="12688377" y="4534161"/>
              <a:ext cx="0" cy="121285"/>
            </a:xfrm>
            <a:custGeom>
              <a:avLst/>
              <a:gdLst/>
              <a:ahLst/>
              <a:cxnLst/>
              <a:rect l="l" t="t" r="r" b="b"/>
              <a:pathLst>
                <a:path h="121285">
                  <a:moveTo>
                    <a:pt x="0" y="0"/>
                  </a:moveTo>
                  <a:lnTo>
                    <a:pt x="0" y="120718"/>
                  </a:lnTo>
                </a:path>
              </a:pathLst>
            </a:custGeom>
            <a:ln w="11853">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5" name="object 216">
              <a:extLst>
                <a:ext uri="{FF2B5EF4-FFF2-40B4-BE49-F238E27FC236}">
                  <a16:creationId xmlns:a16="http://schemas.microsoft.com/office/drawing/2014/main" id="{3205ECE5-5605-F151-D4CE-00E4ADB64D6F}"/>
                </a:ext>
              </a:extLst>
            </p:cNvPr>
            <p:cNvSpPr/>
            <p:nvPr/>
          </p:nvSpPr>
          <p:spPr>
            <a:xfrm>
              <a:off x="12650849" y="4529962"/>
              <a:ext cx="76200" cy="0"/>
            </a:xfrm>
            <a:custGeom>
              <a:avLst/>
              <a:gdLst/>
              <a:ahLst/>
              <a:cxnLst/>
              <a:rect l="l" t="t" r="r" b="b"/>
              <a:pathLst>
                <a:path w="76200">
                  <a:moveTo>
                    <a:pt x="75673" y="0"/>
                  </a:moveTo>
                  <a:lnTo>
                    <a:pt x="0" y="0"/>
                  </a:lnTo>
                </a:path>
              </a:pathLst>
            </a:custGeom>
            <a:ln w="11853">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6" name="object 217">
              <a:extLst>
                <a:ext uri="{FF2B5EF4-FFF2-40B4-BE49-F238E27FC236}">
                  <a16:creationId xmlns:a16="http://schemas.microsoft.com/office/drawing/2014/main" id="{36ACEC2A-B349-821C-DFEE-1D547B5CB953}"/>
                </a:ext>
              </a:extLst>
            </p:cNvPr>
            <p:cNvSpPr/>
            <p:nvPr/>
          </p:nvSpPr>
          <p:spPr>
            <a:xfrm>
              <a:off x="12650849" y="4657112"/>
              <a:ext cx="76200" cy="0"/>
            </a:xfrm>
            <a:custGeom>
              <a:avLst/>
              <a:gdLst/>
              <a:ahLst/>
              <a:cxnLst/>
              <a:rect l="l" t="t" r="r" b="b"/>
              <a:pathLst>
                <a:path w="76200">
                  <a:moveTo>
                    <a:pt x="75673" y="0"/>
                  </a:moveTo>
                  <a:lnTo>
                    <a:pt x="0" y="0"/>
                  </a:lnTo>
                </a:path>
              </a:pathLst>
            </a:custGeom>
            <a:ln w="11853">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7" name="object 218">
              <a:extLst>
                <a:ext uri="{FF2B5EF4-FFF2-40B4-BE49-F238E27FC236}">
                  <a16:creationId xmlns:a16="http://schemas.microsoft.com/office/drawing/2014/main" id="{31B79D49-4F2A-2933-A416-5D98BB8FD378}"/>
                </a:ext>
              </a:extLst>
            </p:cNvPr>
            <p:cNvSpPr/>
            <p:nvPr/>
          </p:nvSpPr>
          <p:spPr>
            <a:xfrm>
              <a:off x="11291927" y="4681024"/>
              <a:ext cx="0" cy="103505"/>
            </a:xfrm>
            <a:custGeom>
              <a:avLst/>
              <a:gdLst/>
              <a:ahLst/>
              <a:cxnLst/>
              <a:rect l="l" t="t" r="r" b="b"/>
              <a:pathLst>
                <a:path h="103504">
                  <a:moveTo>
                    <a:pt x="0" y="0"/>
                  </a:moveTo>
                  <a:lnTo>
                    <a:pt x="0" y="10296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8" name="object 219">
              <a:extLst>
                <a:ext uri="{FF2B5EF4-FFF2-40B4-BE49-F238E27FC236}">
                  <a16:creationId xmlns:a16="http://schemas.microsoft.com/office/drawing/2014/main" id="{32750035-E575-E726-7849-7F9AE3F65F5A}"/>
                </a:ext>
              </a:extLst>
            </p:cNvPr>
            <p:cNvSpPr/>
            <p:nvPr/>
          </p:nvSpPr>
          <p:spPr>
            <a:xfrm>
              <a:off x="11254138" y="4677322"/>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9" name="object 220">
              <a:extLst>
                <a:ext uri="{FF2B5EF4-FFF2-40B4-BE49-F238E27FC236}">
                  <a16:creationId xmlns:a16="http://schemas.microsoft.com/office/drawing/2014/main" id="{92394286-2F81-313C-C1EC-AE48CFC05084}"/>
                </a:ext>
              </a:extLst>
            </p:cNvPr>
            <p:cNvSpPr/>
            <p:nvPr/>
          </p:nvSpPr>
          <p:spPr>
            <a:xfrm>
              <a:off x="11254138" y="4785981"/>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00" name="object 221">
              <a:extLst>
                <a:ext uri="{FF2B5EF4-FFF2-40B4-BE49-F238E27FC236}">
                  <a16:creationId xmlns:a16="http://schemas.microsoft.com/office/drawing/2014/main" id="{827972D8-0D6A-A360-E6BD-5A4769B50B1F}"/>
                </a:ext>
              </a:extLst>
            </p:cNvPr>
            <p:cNvSpPr/>
            <p:nvPr/>
          </p:nvSpPr>
          <p:spPr>
            <a:xfrm>
              <a:off x="11761943" y="4606469"/>
              <a:ext cx="0" cy="103505"/>
            </a:xfrm>
            <a:custGeom>
              <a:avLst/>
              <a:gdLst/>
              <a:ahLst/>
              <a:cxnLst/>
              <a:rect l="l" t="t" r="r" b="b"/>
              <a:pathLst>
                <a:path h="103504">
                  <a:moveTo>
                    <a:pt x="0" y="0"/>
                  </a:moveTo>
                  <a:lnTo>
                    <a:pt x="0" y="10296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01" name="object 222">
              <a:extLst>
                <a:ext uri="{FF2B5EF4-FFF2-40B4-BE49-F238E27FC236}">
                  <a16:creationId xmlns:a16="http://schemas.microsoft.com/office/drawing/2014/main" id="{4C1803CF-9AF8-0383-74BE-731386EBF8A3}"/>
                </a:ext>
              </a:extLst>
            </p:cNvPr>
            <p:cNvSpPr/>
            <p:nvPr/>
          </p:nvSpPr>
          <p:spPr>
            <a:xfrm>
              <a:off x="11724261" y="4602792"/>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02" name="object 223">
              <a:extLst>
                <a:ext uri="{FF2B5EF4-FFF2-40B4-BE49-F238E27FC236}">
                  <a16:creationId xmlns:a16="http://schemas.microsoft.com/office/drawing/2014/main" id="{821C202F-6D26-1CDE-7327-CA2BCE6B9119}"/>
                </a:ext>
              </a:extLst>
            </p:cNvPr>
            <p:cNvSpPr/>
            <p:nvPr/>
          </p:nvSpPr>
          <p:spPr>
            <a:xfrm>
              <a:off x="11724261" y="4711451"/>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03" name="object 224">
              <a:extLst>
                <a:ext uri="{FF2B5EF4-FFF2-40B4-BE49-F238E27FC236}">
                  <a16:creationId xmlns:a16="http://schemas.microsoft.com/office/drawing/2014/main" id="{F8E0B670-3C70-2B35-8DE8-27C92CD20D32}"/>
                </a:ext>
              </a:extLst>
            </p:cNvPr>
            <p:cNvSpPr/>
            <p:nvPr/>
          </p:nvSpPr>
          <p:spPr>
            <a:xfrm>
              <a:off x="10817048" y="4785123"/>
              <a:ext cx="0" cy="106680"/>
            </a:xfrm>
            <a:custGeom>
              <a:avLst/>
              <a:gdLst/>
              <a:ahLst/>
              <a:cxnLst/>
              <a:rect l="l" t="t" r="r" b="b"/>
              <a:pathLst>
                <a:path h="106679">
                  <a:moveTo>
                    <a:pt x="0" y="0"/>
                  </a:moveTo>
                  <a:lnTo>
                    <a:pt x="0" y="10652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04" name="object 225">
              <a:extLst>
                <a:ext uri="{FF2B5EF4-FFF2-40B4-BE49-F238E27FC236}">
                  <a16:creationId xmlns:a16="http://schemas.microsoft.com/office/drawing/2014/main" id="{C2AF9FC1-0E94-CE5A-F382-BC0658D3B678}"/>
                </a:ext>
              </a:extLst>
            </p:cNvPr>
            <p:cNvSpPr/>
            <p:nvPr/>
          </p:nvSpPr>
          <p:spPr>
            <a:xfrm>
              <a:off x="10779154" y="4782884"/>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05" name="object 226">
              <a:extLst>
                <a:ext uri="{FF2B5EF4-FFF2-40B4-BE49-F238E27FC236}">
                  <a16:creationId xmlns:a16="http://schemas.microsoft.com/office/drawing/2014/main" id="{85378DFD-8680-5BF5-58B2-74E0D3B77AC1}"/>
                </a:ext>
              </a:extLst>
            </p:cNvPr>
            <p:cNvSpPr/>
            <p:nvPr/>
          </p:nvSpPr>
          <p:spPr>
            <a:xfrm>
              <a:off x="10779154" y="4891543"/>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06" name="object 227">
              <a:extLst>
                <a:ext uri="{FF2B5EF4-FFF2-40B4-BE49-F238E27FC236}">
                  <a16:creationId xmlns:a16="http://schemas.microsoft.com/office/drawing/2014/main" id="{01E2135C-68F5-7016-39F1-82ECF25FDB54}"/>
                </a:ext>
              </a:extLst>
            </p:cNvPr>
            <p:cNvSpPr/>
            <p:nvPr/>
          </p:nvSpPr>
          <p:spPr>
            <a:xfrm>
              <a:off x="10352962" y="4988598"/>
              <a:ext cx="0" cy="103505"/>
            </a:xfrm>
            <a:custGeom>
              <a:avLst/>
              <a:gdLst/>
              <a:ahLst/>
              <a:cxnLst/>
              <a:rect l="l" t="t" r="r" b="b"/>
              <a:pathLst>
                <a:path h="103504">
                  <a:moveTo>
                    <a:pt x="0" y="0"/>
                  </a:moveTo>
                  <a:lnTo>
                    <a:pt x="0" y="10296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07" name="object 228">
              <a:extLst>
                <a:ext uri="{FF2B5EF4-FFF2-40B4-BE49-F238E27FC236}">
                  <a16:creationId xmlns:a16="http://schemas.microsoft.com/office/drawing/2014/main" id="{4DB2E267-C61A-62B4-85C7-B56F4589E0E9}"/>
                </a:ext>
              </a:extLst>
            </p:cNvPr>
            <p:cNvSpPr/>
            <p:nvPr/>
          </p:nvSpPr>
          <p:spPr>
            <a:xfrm>
              <a:off x="10314964" y="4984805"/>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08" name="object 229">
              <a:extLst>
                <a:ext uri="{FF2B5EF4-FFF2-40B4-BE49-F238E27FC236}">
                  <a16:creationId xmlns:a16="http://schemas.microsoft.com/office/drawing/2014/main" id="{417C82ED-FC36-2C15-336E-0B03C13BA2C0}"/>
                </a:ext>
              </a:extLst>
            </p:cNvPr>
            <p:cNvSpPr/>
            <p:nvPr/>
          </p:nvSpPr>
          <p:spPr>
            <a:xfrm>
              <a:off x="10314964" y="5093462"/>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09" name="object 230">
              <a:extLst>
                <a:ext uri="{FF2B5EF4-FFF2-40B4-BE49-F238E27FC236}">
                  <a16:creationId xmlns:a16="http://schemas.microsoft.com/office/drawing/2014/main" id="{C2F2C7E5-4487-DBDF-C789-8039157B6141}"/>
                </a:ext>
              </a:extLst>
            </p:cNvPr>
            <p:cNvSpPr/>
            <p:nvPr/>
          </p:nvSpPr>
          <p:spPr>
            <a:xfrm>
              <a:off x="9880436" y="5439030"/>
              <a:ext cx="0" cy="103505"/>
            </a:xfrm>
            <a:custGeom>
              <a:avLst/>
              <a:gdLst/>
              <a:ahLst/>
              <a:cxnLst/>
              <a:rect l="l" t="t" r="r" b="b"/>
              <a:pathLst>
                <a:path h="103504">
                  <a:moveTo>
                    <a:pt x="0" y="0"/>
                  </a:moveTo>
                  <a:lnTo>
                    <a:pt x="0" y="10296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10" name="object 231">
              <a:extLst>
                <a:ext uri="{FF2B5EF4-FFF2-40B4-BE49-F238E27FC236}">
                  <a16:creationId xmlns:a16="http://schemas.microsoft.com/office/drawing/2014/main" id="{479F4203-B3F5-5820-C848-83D9FF2EDC00}"/>
                </a:ext>
              </a:extLst>
            </p:cNvPr>
            <p:cNvSpPr/>
            <p:nvPr/>
          </p:nvSpPr>
          <p:spPr>
            <a:xfrm>
              <a:off x="9842331" y="5435098"/>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11" name="object 232">
              <a:extLst>
                <a:ext uri="{FF2B5EF4-FFF2-40B4-BE49-F238E27FC236}">
                  <a16:creationId xmlns:a16="http://schemas.microsoft.com/office/drawing/2014/main" id="{6781E8E1-BA10-10BA-684D-6115ED86C7FB}"/>
                </a:ext>
              </a:extLst>
            </p:cNvPr>
            <p:cNvSpPr/>
            <p:nvPr/>
          </p:nvSpPr>
          <p:spPr>
            <a:xfrm>
              <a:off x="9842331" y="5543756"/>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12" name="object 233">
              <a:extLst>
                <a:ext uri="{FF2B5EF4-FFF2-40B4-BE49-F238E27FC236}">
                  <a16:creationId xmlns:a16="http://schemas.microsoft.com/office/drawing/2014/main" id="{F144CA32-C66F-A05A-FA3B-C038F4570B2B}"/>
                </a:ext>
              </a:extLst>
            </p:cNvPr>
            <p:cNvSpPr/>
            <p:nvPr/>
          </p:nvSpPr>
          <p:spPr>
            <a:xfrm>
              <a:off x="12238602" y="4505079"/>
              <a:ext cx="0" cy="103505"/>
            </a:xfrm>
            <a:custGeom>
              <a:avLst/>
              <a:gdLst/>
              <a:ahLst/>
              <a:cxnLst/>
              <a:rect l="l" t="t" r="r" b="b"/>
              <a:pathLst>
                <a:path h="103504">
                  <a:moveTo>
                    <a:pt x="0" y="0"/>
                  </a:moveTo>
                  <a:lnTo>
                    <a:pt x="0" y="10296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13" name="object 234">
              <a:extLst>
                <a:ext uri="{FF2B5EF4-FFF2-40B4-BE49-F238E27FC236}">
                  <a16:creationId xmlns:a16="http://schemas.microsoft.com/office/drawing/2014/main" id="{3174C470-63A5-15D9-0D8F-88A2F01865F7}"/>
                </a:ext>
              </a:extLst>
            </p:cNvPr>
            <p:cNvSpPr/>
            <p:nvPr/>
          </p:nvSpPr>
          <p:spPr>
            <a:xfrm>
              <a:off x="12201027" y="4501433"/>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14" name="object 235">
              <a:extLst>
                <a:ext uri="{FF2B5EF4-FFF2-40B4-BE49-F238E27FC236}">
                  <a16:creationId xmlns:a16="http://schemas.microsoft.com/office/drawing/2014/main" id="{F3A8FEE5-D24C-2283-CE8B-A82941EC0BE6}"/>
                </a:ext>
              </a:extLst>
            </p:cNvPr>
            <p:cNvSpPr/>
            <p:nvPr/>
          </p:nvSpPr>
          <p:spPr>
            <a:xfrm>
              <a:off x="12201027" y="4610093"/>
              <a:ext cx="76200" cy="0"/>
            </a:xfrm>
            <a:custGeom>
              <a:avLst/>
              <a:gdLst/>
              <a:ahLst/>
              <a:cxnLst/>
              <a:rect l="l" t="t" r="r" b="b"/>
              <a:pathLst>
                <a:path w="76200">
                  <a:moveTo>
                    <a:pt x="75610" y="0"/>
                  </a:moveTo>
                  <a:lnTo>
                    <a:pt x="0" y="0"/>
                  </a:lnTo>
                </a:path>
              </a:pathLst>
            </a:custGeom>
            <a:ln w="1258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15" name="object 236">
              <a:extLst>
                <a:ext uri="{FF2B5EF4-FFF2-40B4-BE49-F238E27FC236}">
                  <a16:creationId xmlns:a16="http://schemas.microsoft.com/office/drawing/2014/main" id="{ABDA9DF1-7440-86CB-2672-AF3A6C87DDFB}"/>
                </a:ext>
              </a:extLst>
            </p:cNvPr>
            <p:cNvSpPr/>
            <p:nvPr/>
          </p:nvSpPr>
          <p:spPr>
            <a:xfrm>
              <a:off x="9432764" y="4516444"/>
              <a:ext cx="3718560" cy="1600200"/>
            </a:xfrm>
            <a:custGeom>
              <a:avLst/>
              <a:gdLst/>
              <a:ahLst/>
              <a:cxnLst/>
              <a:rect l="l" t="t" r="r" b="b"/>
              <a:pathLst>
                <a:path w="3718559" h="1600200">
                  <a:moveTo>
                    <a:pt x="0" y="1600066"/>
                  </a:moveTo>
                  <a:lnTo>
                    <a:pt x="463116" y="969687"/>
                  </a:lnTo>
                  <a:lnTo>
                    <a:pt x="920338" y="522895"/>
                  </a:lnTo>
                  <a:lnTo>
                    <a:pt x="1372743" y="322053"/>
                  </a:lnTo>
                  <a:lnTo>
                    <a:pt x="1846352" y="216548"/>
                  </a:lnTo>
                  <a:lnTo>
                    <a:pt x="2329143" y="139482"/>
                  </a:lnTo>
                  <a:lnTo>
                    <a:pt x="2793527" y="45663"/>
                  </a:lnTo>
                  <a:lnTo>
                    <a:pt x="3255419" y="75285"/>
                  </a:lnTo>
                  <a:lnTo>
                    <a:pt x="3718357" y="0"/>
                  </a:lnTo>
                </a:path>
              </a:pathLst>
            </a:custGeom>
            <a:ln w="16030">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216" name="object 237">
            <a:extLst>
              <a:ext uri="{FF2B5EF4-FFF2-40B4-BE49-F238E27FC236}">
                <a16:creationId xmlns:a16="http://schemas.microsoft.com/office/drawing/2014/main" id="{FE2B7AD9-2D19-87DF-C82D-69B1E3CEDB47}"/>
              </a:ext>
            </a:extLst>
          </p:cNvPr>
          <p:cNvSpPr txBox="1"/>
          <p:nvPr/>
        </p:nvSpPr>
        <p:spPr>
          <a:xfrm>
            <a:off x="4947024" y="2569956"/>
            <a:ext cx="1257970" cy="170637"/>
          </a:xfrm>
          <a:prstGeom prst="rect">
            <a:avLst/>
          </a:prstGeom>
        </p:spPr>
        <p:txBody>
          <a:bodyPr vert="horz" wrap="square" lIns="0" tIns="7316" rIns="0" bIns="0" rtlCol="0">
            <a:spAutoFit/>
          </a:bodyPr>
          <a:lstStyle/>
          <a:p>
            <a:pPr marL="7701">
              <a:spcBef>
                <a:spcPts val="58"/>
              </a:spcBef>
            </a:pPr>
            <a:r>
              <a:rPr sz="1061" b="1" spc="-18">
                <a:solidFill>
                  <a:srgbClr val="22346A"/>
                </a:solidFill>
                <a:latin typeface="Arial" panose="020B0604020202020204" pitchFamily="34" charset="0"/>
                <a:cs typeface="Arial" panose="020B0604020202020204" pitchFamily="34" charset="0"/>
              </a:rPr>
              <a:t>ADvocate </a:t>
            </a:r>
            <a:r>
              <a:rPr sz="1061" b="1">
                <a:solidFill>
                  <a:srgbClr val="22346A"/>
                </a:solidFill>
                <a:latin typeface="Arial" panose="020B0604020202020204" pitchFamily="34" charset="0"/>
                <a:cs typeface="Arial" panose="020B0604020202020204" pitchFamily="34" charset="0"/>
              </a:rPr>
              <a:t>2</a:t>
            </a:r>
            <a:r>
              <a:rPr sz="1061" b="1" spc="-12">
                <a:solidFill>
                  <a:srgbClr val="22346A"/>
                </a:solidFill>
                <a:latin typeface="Arial" panose="020B0604020202020204" pitchFamily="34" charset="0"/>
                <a:cs typeface="Arial" panose="020B0604020202020204" pitchFamily="34" charset="0"/>
              </a:rPr>
              <a:t> </a:t>
            </a:r>
            <a:r>
              <a:rPr sz="1061" b="1" spc="-6">
                <a:solidFill>
                  <a:srgbClr val="22346A"/>
                </a:solidFill>
                <a:latin typeface="Arial" panose="020B0604020202020204" pitchFamily="34" charset="0"/>
                <a:cs typeface="Arial" panose="020B0604020202020204" pitchFamily="34" charset="0"/>
              </a:rPr>
              <a:t>(n=427)</a:t>
            </a:r>
            <a:endParaRPr sz="1061">
              <a:latin typeface="Arial" panose="020B0604020202020204" pitchFamily="34" charset="0"/>
              <a:cs typeface="Arial" panose="020B0604020202020204" pitchFamily="34" charset="0"/>
            </a:endParaRPr>
          </a:p>
        </p:txBody>
      </p:sp>
      <p:sp>
        <p:nvSpPr>
          <p:cNvPr id="217" name="object 240">
            <a:extLst>
              <a:ext uri="{FF2B5EF4-FFF2-40B4-BE49-F238E27FC236}">
                <a16:creationId xmlns:a16="http://schemas.microsoft.com/office/drawing/2014/main" id="{10665856-6138-4C88-7F91-A41B221139DB}"/>
              </a:ext>
            </a:extLst>
          </p:cNvPr>
          <p:cNvSpPr txBox="1"/>
          <p:nvPr/>
        </p:nvSpPr>
        <p:spPr>
          <a:xfrm>
            <a:off x="639916" y="1688572"/>
            <a:ext cx="10373967" cy="230975"/>
          </a:xfrm>
          <a:prstGeom prst="rect">
            <a:avLst/>
          </a:prstGeom>
        </p:spPr>
        <p:txBody>
          <a:bodyPr vert="horz" wrap="square" lIns="0" tIns="7316" rIns="0" bIns="0" rtlCol="0">
            <a:spAutoFit/>
          </a:bodyPr>
          <a:lstStyle/>
          <a:p>
            <a:pPr marL="23104" marR="18483">
              <a:lnSpc>
                <a:spcPct val="101000"/>
              </a:lnSpc>
              <a:spcBef>
                <a:spcPts val="58"/>
              </a:spcBef>
            </a:pPr>
            <a:r>
              <a:rPr sz="1486" err="1">
                <a:solidFill>
                  <a:srgbClr val="22346A"/>
                </a:solidFill>
                <a:latin typeface="Arial" panose="020B0604020202020204" pitchFamily="34" charset="0"/>
                <a:cs typeface="Arial" panose="020B0604020202020204" pitchFamily="34" charset="0"/>
              </a:rPr>
              <a:t>Aprox</a:t>
            </a:r>
            <a:r>
              <a:rPr sz="1486">
                <a:solidFill>
                  <a:srgbClr val="22346A"/>
                </a:solidFill>
                <a:latin typeface="Arial" panose="020B0604020202020204" pitchFamily="34" charset="0"/>
                <a:cs typeface="Arial" panose="020B0604020202020204" pitchFamily="34" charset="0"/>
              </a:rPr>
              <a:t>.</a:t>
            </a:r>
            <a:r>
              <a:rPr sz="1486" spc="-79">
                <a:solidFill>
                  <a:srgbClr val="22346A"/>
                </a:solidFill>
                <a:latin typeface="Arial" panose="020B0604020202020204" pitchFamily="34" charset="0"/>
                <a:cs typeface="Arial" panose="020B0604020202020204" pitchFamily="34" charset="0"/>
              </a:rPr>
              <a:t> </a:t>
            </a:r>
            <a:r>
              <a:rPr sz="1486" spc="-15" err="1">
                <a:solidFill>
                  <a:srgbClr val="22346A"/>
                </a:solidFill>
                <a:latin typeface="Arial" panose="020B0604020202020204" pitchFamily="34" charset="0"/>
                <a:cs typeface="Arial" panose="020B0604020202020204" pitchFamily="34" charset="0"/>
              </a:rPr>
              <a:t>el</a:t>
            </a:r>
            <a:r>
              <a:rPr sz="1486" spc="-15">
                <a:solidFill>
                  <a:srgbClr val="22346A"/>
                </a:solidFill>
                <a:latin typeface="Arial" panose="020B0604020202020204" pitchFamily="34" charset="0"/>
                <a:cs typeface="Arial" panose="020B0604020202020204" pitchFamily="34" charset="0"/>
              </a:rPr>
              <a:t> </a:t>
            </a:r>
            <a:r>
              <a:rPr sz="1486" b="1">
                <a:solidFill>
                  <a:srgbClr val="22346A"/>
                </a:solidFill>
                <a:latin typeface="Arial" panose="020B0604020202020204" pitchFamily="34" charset="0"/>
                <a:cs typeface="Arial" panose="020B0604020202020204" pitchFamily="34" charset="0"/>
              </a:rPr>
              <a:t>90%</a:t>
            </a:r>
            <a:r>
              <a:rPr sz="1486" b="1" spc="39">
                <a:solidFill>
                  <a:srgbClr val="22346A"/>
                </a:solidFill>
                <a:latin typeface="Arial" panose="020B0604020202020204" pitchFamily="34" charset="0"/>
                <a:cs typeface="Arial" panose="020B0604020202020204" pitchFamily="34" charset="0"/>
              </a:rPr>
              <a:t> </a:t>
            </a:r>
            <a:r>
              <a:rPr sz="1486">
                <a:solidFill>
                  <a:srgbClr val="22346A"/>
                </a:solidFill>
                <a:latin typeface="Arial" panose="020B0604020202020204" pitchFamily="34" charset="0"/>
                <a:cs typeface="Arial" panose="020B0604020202020204" pitchFamily="34" charset="0"/>
              </a:rPr>
              <a:t>de</a:t>
            </a:r>
            <a:r>
              <a:rPr sz="1486" spc="-12">
                <a:solidFill>
                  <a:srgbClr val="22346A"/>
                </a:solidFill>
                <a:latin typeface="Arial" panose="020B0604020202020204" pitchFamily="34" charset="0"/>
                <a:cs typeface="Arial" panose="020B0604020202020204" pitchFamily="34" charset="0"/>
              </a:rPr>
              <a:t> </a:t>
            </a:r>
            <a:r>
              <a:rPr sz="1486" spc="-15" err="1">
                <a:solidFill>
                  <a:srgbClr val="22346A"/>
                </a:solidFill>
                <a:latin typeface="Arial" panose="020B0604020202020204" pitchFamily="34" charset="0"/>
                <a:cs typeface="Arial" panose="020B0604020202020204" pitchFamily="34" charset="0"/>
              </a:rPr>
              <a:t>los</a:t>
            </a:r>
            <a:r>
              <a:rPr sz="1486" spc="-15">
                <a:solidFill>
                  <a:srgbClr val="22346A"/>
                </a:solidFill>
                <a:latin typeface="Arial" panose="020B0604020202020204" pitchFamily="34" charset="0"/>
                <a:cs typeface="Arial" panose="020B0604020202020204" pitchFamily="34" charset="0"/>
              </a:rPr>
              <a:t> </a:t>
            </a:r>
            <a:r>
              <a:rPr sz="1486" spc="-6" err="1">
                <a:solidFill>
                  <a:srgbClr val="22346A"/>
                </a:solidFill>
                <a:latin typeface="Arial" panose="020B0604020202020204" pitchFamily="34" charset="0"/>
                <a:cs typeface="Arial" panose="020B0604020202020204" pitchFamily="34" charset="0"/>
              </a:rPr>
              <a:t>participantes</a:t>
            </a:r>
            <a:r>
              <a:rPr sz="1486" spc="-6">
                <a:solidFill>
                  <a:srgbClr val="22346A"/>
                </a:solidFill>
                <a:latin typeface="Arial" panose="020B0604020202020204" pitchFamily="34" charset="0"/>
                <a:cs typeface="Arial" panose="020B0604020202020204" pitchFamily="34" charset="0"/>
              </a:rPr>
              <a:t> </a:t>
            </a:r>
            <a:r>
              <a:rPr sz="1486">
                <a:solidFill>
                  <a:srgbClr val="22346A"/>
                </a:solidFill>
                <a:latin typeface="Arial" panose="020B0604020202020204" pitchFamily="34" charset="0"/>
                <a:cs typeface="Arial" panose="020B0604020202020204" pitchFamily="34" charset="0"/>
              </a:rPr>
              <a:t>del</a:t>
            </a:r>
            <a:r>
              <a:rPr sz="1486" spc="-21">
                <a:solidFill>
                  <a:srgbClr val="22346A"/>
                </a:solidFill>
                <a:latin typeface="Arial" panose="020B0604020202020204" pitchFamily="34" charset="0"/>
                <a:cs typeface="Arial" panose="020B0604020202020204" pitchFamily="34" charset="0"/>
              </a:rPr>
              <a:t> </a:t>
            </a:r>
            <a:r>
              <a:rPr sz="1486" spc="-6" err="1">
                <a:solidFill>
                  <a:srgbClr val="22346A"/>
                </a:solidFill>
                <a:latin typeface="Arial" panose="020B0604020202020204" pitchFamily="34" charset="0"/>
                <a:cs typeface="Arial" panose="020B0604020202020204" pitchFamily="34" charset="0"/>
              </a:rPr>
              <a:t>estudio</a:t>
            </a:r>
            <a:r>
              <a:rPr sz="1486" spc="-6">
                <a:solidFill>
                  <a:srgbClr val="22346A"/>
                </a:solidFill>
                <a:latin typeface="Arial" panose="020B0604020202020204" pitchFamily="34" charset="0"/>
                <a:cs typeface="Arial" panose="020B0604020202020204" pitchFamily="34" charset="0"/>
              </a:rPr>
              <a:t> </a:t>
            </a:r>
            <a:r>
              <a:rPr sz="1486" err="1">
                <a:solidFill>
                  <a:srgbClr val="22346A"/>
                </a:solidFill>
                <a:latin typeface="Arial" panose="020B0604020202020204" pitchFamily="34" charset="0"/>
                <a:cs typeface="Arial" panose="020B0604020202020204" pitchFamily="34" charset="0"/>
              </a:rPr>
              <a:t>tratados</a:t>
            </a:r>
            <a:r>
              <a:rPr sz="1486" spc="-39">
                <a:solidFill>
                  <a:srgbClr val="22346A"/>
                </a:solidFill>
                <a:latin typeface="Arial" panose="020B0604020202020204" pitchFamily="34" charset="0"/>
                <a:cs typeface="Arial" panose="020B0604020202020204" pitchFamily="34" charset="0"/>
              </a:rPr>
              <a:t> </a:t>
            </a:r>
            <a:r>
              <a:rPr sz="1486" spc="-15">
                <a:solidFill>
                  <a:srgbClr val="22346A"/>
                </a:solidFill>
                <a:latin typeface="Arial" panose="020B0604020202020204" pitchFamily="34" charset="0"/>
                <a:cs typeface="Arial" panose="020B0604020202020204" pitchFamily="34" charset="0"/>
              </a:rPr>
              <a:t>con </a:t>
            </a:r>
            <a:r>
              <a:rPr sz="1486" spc="-6">
                <a:solidFill>
                  <a:srgbClr val="22346A"/>
                </a:solidFill>
                <a:latin typeface="Arial" panose="020B0604020202020204" pitchFamily="34" charset="0"/>
                <a:cs typeface="Arial" panose="020B0604020202020204" pitchFamily="34" charset="0"/>
              </a:rPr>
              <a:t>lebrikizumab </a:t>
            </a:r>
            <a:r>
              <a:rPr sz="1486" err="1">
                <a:solidFill>
                  <a:srgbClr val="22346A"/>
                </a:solidFill>
                <a:latin typeface="Arial" panose="020B0604020202020204" pitchFamily="34" charset="0"/>
                <a:cs typeface="Arial" panose="020B0604020202020204" pitchFamily="34" charset="0"/>
              </a:rPr>
              <a:t>tenía</a:t>
            </a:r>
            <a:r>
              <a:rPr sz="1486" spc="-61">
                <a:solidFill>
                  <a:srgbClr val="22346A"/>
                </a:solidFill>
                <a:latin typeface="Arial" panose="020B0604020202020204" pitchFamily="34" charset="0"/>
                <a:cs typeface="Arial" panose="020B0604020202020204" pitchFamily="34" charset="0"/>
              </a:rPr>
              <a:t> </a:t>
            </a:r>
            <a:r>
              <a:rPr sz="1486" b="1">
                <a:solidFill>
                  <a:srgbClr val="22346A"/>
                </a:solidFill>
                <a:latin typeface="Arial" panose="020B0604020202020204" pitchFamily="34" charset="0"/>
                <a:cs typeface="Arial" panose="020B0604020202020204" pitchFamily="34" charset="0"/>
              </a:rPr>
              <a:t>DA</a:t>
            </a:r>
            <a:r>
              <a:rPr sz="1486" b="1" spc="-55">
                <a:solidFill>
                  <a:srgbClr val="22346A"/>
                </a:solidFill>
                <a:latin typeface="Arial" panose="020B0604020202020204" pitchFamily="34" charset="0"/>
                <a:cs typeface="Arial" panose="020B0604020202020204" pitchFamily="34" charset="0"/>
              </a:rPr>
              <a:t> </a:t>
            </a:r>
            <a:r>
              <a:rPr sz="1486" b="1" spc="-15">
                <a:solidFill>
                  <a:srgbClr val="22346A"/>
                </a:solidFill>
                <a:latin typeface="Arial" panose="020B0604020202020204" pitchFamily="34" charset="0"/>
                <a:cs typeface="Arial" panose="020B0604020202020204" pitchFamily="34" charset="0"/>
              </a:rPr>
              <a:t>con </a:t>
            </a:r>
            <a:r>
              <a:rPr sz="1486" b="1" spc="-6" err="1">
                <a:solidFill>
                  <a:srgbClr val="22346A"/>
                </a:solidFill>
                <a:latin typeface="Arial" panose="020B0604020202020204" pitchFamily="34" charset="0"/>
                <a:cs typeface="Arial" panose="020B0604020202020204" pitchFamily="34" charset="0"/>
              </a:rPr>
              <a:t>afectación</a:t>
            </a:r>
            <a:r>
              <a:rPr sz="1486" b="1" spc="-6">
                <a:solidFill>
                  <a:srgbClr val="22346A"/>
                </a:solidFill>
                <a:latin typeface="Arial" panose="020B0604020202020204" pitchFamily="34" charset="0"/>
                <a:cs typeface="Arial" panose="020B0604020202020204" pitchFamily="34" charset="0"/>
              </a:rPr>
              <a:t> </a:t>
            </a:r>
            <a:r>
              <a:rPr sz="1486" b="1" err="1">
                <a:solidFill>
                  <a:srgbClr val="22346A"/>
                </a:solidFill>
                <a:latin typeface="Arial" panose="020B0604020202020204" pitchFamily="34" charset="0"/>
                <a:cs typeface="Arial" panose="020B0604020202020204" pitchFamily="34" charset="0"/>
              </a:rPr>
              <a:t>en</a:t>
            </a:r>
            <a:r>
              <a:rPr sz="1486" b="1" spc="-15">
                <a:solidFill>
                  <a:srgbClr val="22346A"/>
                </a:solidFill>
                <a:latin typeface="Arial" panose="020B0604020202020204" pitchFamily="34" charset="0"/>
                <a:cs typeface="Arial" panose="020B0604020202020204" pitchFamily="34" charset="0"/>
              </a:rPr>
              <a:t> </a:t>
            </a:r>
            <a:r>
              <a:rPr sz="1486" b="1">
                <a:solidFill>
                  <a:srgbClr val="22346A"/>
                </a:solidFill>
                <a:latin typeface="Arial" panose="020B0604020202020204" pitchFamily="34" charset="0"/>
                <a:cs typeface="Arial" panose="020B0604020202020204" pitchFamily="34" charset="0"/>
              </a:rPr>
              <a:t>cabeza</a:t>
            </a:r>
            <a:r>
              <a:rPr sz="1486" b="1" spc="-12">
                <a:solidFill>
                  <a:srgbClr val="22346A"/>
                </a:solidFill>
                <a:latin typeface="Arial" panose="020B0604020202020204" pitchFamily="34" charset="0"/>
                <a:cs typeface="Arial" panose="020B0604020202020204" pitchFamily="34" charset="0"/>
              </a:rPr>
              <a:t> </a:t>
            </a:r>
            <a:r>
              <a:rPr sz="1486" b="1" spc="-30">
                <a:solidFill>
                  <a:srgbClr val="22346A"/>
                </a:solidFill>
                <a:latin typeface="Arial" panose="020B0604020202020204" pitchFamily="34" charset="0"/>
                <a:cs typeface="Arial" panose="020B0604020202020204" pitchFamily="34" charset="0"/>
              </a:rPr>
              <a:t>y </a:t>
            </a:r>
            <a:r>
              <a:rPr sz="1486" b="1" spc="-6" err="1">
                <a:solidFill>
                  <a:srgbClr val="22346A"/>
                </a:solidFill>
                <a:latin typeface="Arial" panose="020B0604020202020204" pitchFamily="34" charset="0"/>
                <a:cs typeface="Arial" panose="020B0604020202020204" pitchFamily="34" charset="0"/>
              </a:rPr>
              <a:t>cuello</a:t>
            </a:r>
            <a:r>
              <a:rPr lang="es-ES" sz="1319" spc="-9" baseline="30651">
                <a:solidFill>
                  <a:srgbClr val="22346A"/>
                </a:solidFill>
                <a:latin typeface="Arial" panose="020B0604020202020204" pitchFamily="34" charset="0"/>
                <a:cs typeface="Arial" panose="020B0604020202020204" pitchFamily="34" charset="0"/>
              </a:rPr>
              <a:t>$1</a:t>
            </a:r>
            <a:endParaRPr sz="1319" baseline="30651">
              <a:latin typeface="Arial" panose="020B0604020202020204" pitchFamily="34" charset="0"/>
              <a:cs typeface="Arial" panose="020B0604020202020204" pitchFamily="34" charset="0"/>
            </a:endParaRPr>
          </a:p>
        </p:txBody>
      </p:sp>
      <p:sp>
        <p:nvSpPr>
          <p:cNvPr id="218" name="object 242">
            <a:extLst>
              <a:ext uri="{FF2B5EF4-FFF2-40B4-BE49-F238E27FC236}">
                <a16:creationId xmlns:a16="http://schemas.microsoft.com/office/drawing/2014/main" id="{57F38BC3-C44F-044C-E66F-63CC71C7ED65}"/>
              </a:ext>
            </a:extLst>
          </p:cNvPr>
          <p:cNvSpPr txBox="1"/>
          <p:nvPr/>
        </p:nvSpPr>
        <p:spPr>
          <a:xfrm>
            <a:off x="1077133" y="5201802"/>
            <a:ext cx="1437549" cy="107372"/>
          </a:xfrm>
          <a:prstGeom prst="rect">
            <a:avLst/>
          </a:prstGeom>
        </p:spPr>
        <p:txBody>
          <a:bodyPr vert="horz" wrap="square" lIns="0" tIns="9242" rIns="0" bIns="0" rtlCol="0">
            <a:spAutoFit/>
          </a:bodyPr>
          <a:lstStyle/>
          <a:p>
            <a:pPr marL="23104">
              <a:spcBef>
                <a:spcPts val="73"/>
              </a:spcBef>
            </a:pPr>
            <a:r>
              <a:rPr sz="637">
                <a:solidFill>
                  <a:srgbClr val="646464"/>
                </a:solidFill>
                <a:latin typeface="Arial" panose="020B0604020202020204" pitchFamily="34" charset="0"/>
                <a:cs typeface="Arial" panose="020B0604020202020204" pitchFamily="34" charset="0"/>
              </a:rPr>
              <a:t>Simpson</a:t>
            </a:r>
            <a:r>
              <a:rPr sz="637" spc="18">
                <a:solidFill>
                  <a:srgbClr val="646464"/>
                </a:solidFill>
                <a:latin typeface="Arial" panose="020B0604020202020204" pitchFamily="34" charset="0"/>
                <a:cs typeface="Arial" panose="020B0604020202020204" pitchFamily="34" charset="0"/>
              </a:rPr>
              <a:t> </a:t>
            </a:r>
            <a:r>
              <a:rPr sz="637" i="1">
                <a:solidFill>
                  <a:srgbClr val="646464"/>
                </a:solidFill>
                <a:latin typeface="Arial" panose="020B0604020202020204" pitchFamily="34" charset="0"/>
                <a:cs typeface="Arial" panose="020B0604020202020204" pitchFamily="34" charset="0"/>
              </a:rPr>
              <a:t>et</a:t>
            </a:r>
            <a:r>
              <a:rPr sz="637" i="1" spc="21">
                <a:solidFill>
                  <a:srgbClr val="646464"/>
                </a:solidFill>
                <a:latin typeface="Arial" panose="020B0604020202020204" pitchFamily="34" charset="0"/>
                <a:cs typeface="Arial" panose="020B0604020202020204" pitchFamily="34" charset="0"/>
              </a:rPr>
              <a:t> </a:t>
            </a:r>
            <a:r>
              <a:rPr sz="637" i="1">
                <a:solidFill>
                  <a:srgbClr val="646464"/>
                </a:solidFill>
                <a:latin typeface="Arial" panose="020B0604020202020204" pitchFamily="34" charset="0"/>
                <a:cs typeface="Arial" panose="020B0604020202020204" pitchFamily="34" charset="0"/>
              </a:rPr>
              <a:t>al.</a:t>
            </a:r>
            <a:r>
              <a:rPr sz="637" i="1" spc="-3">
                <a:solidFill>
                  <a:srgbClr val="646464"/>
                </a:solidFill>
                <a:latin typeface="Arial" panose="020B0604020202020204" pitchFamily="34" charset="0"/>
                <a:cs typeface="Arial" panose="020B0604020202020204" pitchFamily="34" charset="0"/>
              </a:rPr>
              <a:t> </a:t>
            </a:r>
            <a:r>
              <a:rPr sz="637" spc="-12">
                <a:solidFill>
                  <a:srgbClr val="646464"/>
                </a:solidFill>
                <a:latin typeface="Arial" panose="020B0604020202020204" pitchFamily="34" charset="0"/>
                <a:cs typeface="Arial" panose="020B0604020202020204" pitchFamily="34" charset="0"/>
              </a:rPr>
              <a:t>2024</a:t>
            </a:r>
            <a:r>
              <a:rPr sz="546" spc="-18" baseline="32407">
                <a:solidFill>
                  <a:srgbClr val="646464"/>
                </a:solidFill>
                <a:latin typeface="Arial" panose="020B0604020202020204" pitchFamily="34" charset="0"/>
                <a:cs typeface="Arial" panose="020B0604020202020204" pitchFamily="34" charset="0"/>
              </a:rPr>
              <a:t>1</a:t>
            </a:r>
            <a:endParaRPr sz="546" baseline="32407">
              <a:solidFill>
                <a:srgbClr val="646464"/>
              </a:solidFill>
              <a:latin typeface="Arial" panose="020B0604020202020204" pitchFamily="34" charset="0"/>
              <a:cs typeface="Arial" panose="020B0604020202020204" pitchFamily="34" charset="0"/>
            </a:endParaRPr>
          </a:p>
        </p:txBody>
      </p:sp>
      <p:sp>
        <p:nvSpPr>
          <p:cNvPr id="225" name="object 239">
            <a:extLst>
              <a:ext uri="{FF2B5EF4-FFF2-40B4-BE49-F238E27FC236}">
                <a16:creationId xmlns:a16="http://schemas.microsoft.com/office/drawing/2014/main" id="{7EB9C801-7153-1371-C28A-21A4F3586ED6}"/>
              </a:ext>
            </a:extLst>
          </p:cNvPr>
          <p:cNvSpPr txBox="1"/>
          <p:nvPr/>
        </p:nvSpPr>
        <p:spPr>
          <a:xfrm>
            <a:off x="7990873" y="3840204"/>
            <a:ext cx="2232181" cy="721433"/>
          </a:xfrm>
          <a:prstGeom prst="rect">
            <a:avLst/>
          </a:prstGeom>
        </p:spPr>
        <p:txBody>
          <a:bodyPr vert="horz" wrap="square" lIns="0" tIns="7701" rIns="0" bIns="0" rtlCol="0">
            <a:spAutoFit/>
          </a:bodyPr>
          <a:lstStyle/>
          <a:p>
            <a:pPr marL="23104" marR="18483">
              <a:spcBef>
                <a:spcPts val="61"/>
              </a:spcBef>
            </a:pPr>
            <a:r>
              <a:rPr sz="1546">
                <a:solidFill>
                  <a:srgbClr val="22346A"/>
                </a:solidFill>
                <a:latin typeface="Arial" panose="020B0604020202020204" pitchFamily="34" charset="0"/>
                <a:cs typeface="Arial" panose="020B0604020202020204" pitchFamily="34" charset="0"/>
              </a:rPr>
              <a:t>de</a:t>
            </a:r>
            <a:r>
              <a:rPr sz="1546" spc="-42">
                <a:solidFill>
                  <a:srgbClr val="22346A"/>
                </a:solidFill>
                <a:latin typeface="Arial" panose="020B0604020202020204" pitchFamily="34" charset="0"/>
                <a:cs typeface="Arial" panose="020B0604020202020204" pitchFamily="34" charset="0"/>
              </a:rPr>
              <a:t> </a:t>
            </a:r>
            <a:r>
              <a:rPr sz="1546" err="1">
                <a:solidFill>
                  <a:srgbClr val="22346A"/>
                </a:solidFill>
                <a:latin typeface="Arial" panose="020B0604020202020204" pitchFamily="34" charset="0"/>
                <a:cs typeface="Arial" panose="020B0604020202020204" pitchFamily="34" charset="0"/>
              </a:rPr>
              <a:t>mejora</a:t>
            </a:r>
            <a:r>
              <a:rPr sz="1546" spc="-42">
                <a:solidFill>
                  <a:srgbClr val="22346A"/>
                </a:solidFill>
                <a:latin typeface="Arial" panose="020B0604020202020204" pitchFamily="34" charset="0"/>
                <a:cs typeface="Arial" panose="020B0604020202020204" pitchFamily="34" charset="0"/>
              </a:rPr>
              <a:t> </a:t>
            </a:r>
            <a:r>
              <a:rPr sz="1546" err="1">
                <a:solidFill>
                  <a:srgbClr val="22346A"/>
                </a:solidFill>
                <a:latin typeface="Arial" panose="020B0604020202020204" pitchFamily="34" charset="0"/>
                <a:cs typeface="Arial" panose="020B0604020202020204" pitchFamily="34" charset="0"/>
              </a:rPr>
              <a:t>en</a:t>
            </a:r>
            <a:r>
              <a:rPr sz="1546" spc="-42">
                <a:solidFill>
                  <a:srgbClr val="22346A"/>
                </a:solidFill>
                <a:latin typeface="Arial" panose="020B0604020202020204" pitchFamily="34" charset="0"/>
                <a:cs typeface="Arial" panose="020B0604020202020204" pitchFamily="34" charset="0"/>
              </a:rPr>
              <a:t> </a:t>
            </a:r>
            <a:r>
              <a:rPr sz="1546" err="1">
                <a:solidFill>
                  <a:srgbClr val="22346A"/>
                </a:solidFill>
                <a:latin typeface="Arial" panose="020B0604020202020204" pitchFamily="34" charset="0"/>
                <a:cs typeface="Arial" panose="020B0604020202020204" pitchFamily="34" charset="0"/>
              </a:rPr>
              <a:t>el</a:t>
            </a:r>
            <a:r>
              <a:rPr sz="1546" spc="-42">
                <a:solidFill>
                  <a:srgbClr val="22346A"/>
                </a:solidFill>
                <a:latin typeface="Arial" panose="020B0604020202020204" pitchFamily="34" charset="0"/>
                <a:cs typeface="Arial" panose="020B0604020202020204" pitchFamily="34" charset="0"/>
              </a:rPr>
              <a:t> </a:t>
            </a:r>
            <a:r>
              <a:rPr sz="1546">
                <a:solidFill>
                  <a:srgbClr val="22346A"/>
                </a:solidFill>
                <a:latin typeface="Arial" panose="020B0604020202020204" pitchFamily="34" charset="0"/>
                <a:cs typeface="Arial" panose="020B0604020202020204" pitchFamily="34" charset="0"/>
              </a:rPr>
              <a:t>EASI</a:t>
            </a:r>
            <a:r>
              <a:rPr sz="1546" spc="-42">
                <a:solidFill>
                  <a:srgbClr val="22346A"/>
                </a:solidFill>
                <a:latin typeface="Arial" panose="020B0604020202020204" pitchFamily="34" charset="0"/>
                <a:cs typeface="Arial" panose="020B0604020202020204" pitchFamily="34" charset="0"/>
              </a:rPr>
              <a:t> </a:t>
            </a:r>
            <a:r>
              <a:rPr sz="1546">
                <a:solidFill>
                  <a:srgbClr val="22346A"/>
                </a:solidFill>
                <a:latin typeface="Arial" panose="020B0604020202020204" pitchFamily="34" charset="0"/>
                <a:cs typeface="Arial" panose="020B0604020202020204" pitchFamily="34" charset="0"/>
              </a:rPr>
              <a:t>con</a:t>
            </a:r>
            <a:r>
              <a:rPr sz="1546" spc="-42">
                <a:solidFill>
                  <a:srgbClr val="22346A"/>
                </a:solidFill>
                <a:latin typeface="Arial" panose="020B0604020202020204" pitchFamily="34" charset="0"/>
                <a:cs typeface="Arial" panose="020B0604020202020204" pitchFamily="34" charset="0"/>
              </a:rPr>
              <a:t> </a:t>
            </a:r>
            <a:r>
              <a:rPr sz="1546" spc="-6" err="1">
                <a:solidFill>
                  <a:srgbClr val="22346A"/>
                </a:solidFill>
                <a:latin typeface="Arial" panose="020B0604020202020204" pitchFamily="34" charset="0"/>
                <a:cs typeface="Arial" panose="020B0604020202020204" pitchFamily="34" charset="0"/>
              </a:rPr>
              <a:t>respecto</a:t>
            </a:r>
            <a:r>
              <a:rPr sz="1546" spc="-6">
                <a:solidFill>
                  <a:srgbClr val="22346A"/>
                </a:solidFill>
                <a:latin typeface="Arial" panose="020B0604020202020204" pitchFamily="34" charset="0"/>
                <a:cs typeface="Arial" panose="020B0604020202020204" pitchFamily="34" charset="0"/>
              </a:rPr>
              <a:t> </a:t>
            </a:r>
            <a:r>
              <a:rPr sz="1546">
                <a:solidFill>
                  <a:srgbClr val="22346A"/>
                </a:solidFill>
                <a:latin typeface="Arial" panose="020B0604020202020204" pitchFamily="34" charset="0"/>
                <a:cs typeface="Arial" panose="020B0604020202020204" pitchFamily="34" charset="0"/>
              </a:rPr>
              <a:t>al</a:t>
            </a:r>
            <a:r>
              <a:rPr sz="1546" spc="-55">
                <a:solidFill>
                  <a:srgbClr val="22346A"/>
                </a:solidFill>
                <a:latin typeface="Arial" panose="020B0604020202020204" pitchFamily="34" charset="0"/>
                <a:cs typeface="Arial" panose="020B0604020202020204" pitchFamily="34" charset="0"/>
              </a:rPr>
              <a:t> </a:t>
            </a:r>
            <a:r>
              <a:rPr sz="1546">
                <a:solidFill>
                  <a:srgbClr val="22346A"/>
                </a:solidFill>
                <a:latin typeface="Arial" panose="020B0604020202020204" pitchFamily="34" charset="0"/>
                <a:cs typeface="Arial" panose="020B0604020202020204" pitchFamily="34" charset="0"/>
              </a:rPr>
              <a:t>valor</a:t>
            </a:r>
            <a:r>
              <a:rPr sz="1546" spc="-52">
                <a:solidFill>
                  <a:srgbClr val="22346A"/>
                </a:solidFill>
                <a:latin typeface="Arial" panose="020B0604020202020204" pitchFamily="34" charset="0"/>
                <a:cs typeface="Arial" panose="020B0604020202020204" pitchFamily="34" charset="0"/>
              </a:rPr>
              <a:t> </a:t>
            </a:r>
            <a:r>
              <a:rPr sz="1546" spc="-12" err="1">
                <a:solidFill>
                  <a:srgbClr val="22346A"/>
                </a:solidFill>
                <a:latin typeface="Arial" panose="020B0604020202020204" pitchFamily="34" charset="0"/>
                <a:cs typeface="Arial" panose="020B0604020202020204" pitchFamily="34" charset="0"/>
              </a:rPr>
              <a:t>inicial</a:t>
            </a:r>
            <a:r>
              <a:rPr sz="1546" spc="-55">
                <a:solidFill>
                  <a:srgbClr val="22346A"/>
                </a:solidFill>
                <a:latin typeface="Arial" panose="020B0604020202020204" pitchFamily="34" charset="0"/>
                <a:cs typeface="Arial" panose="020B0604020202020204" pitchFamily="34" charset="0"/>
              </a:rPr>
              <a:t> </a:t>
            </a:r>
            <a:r>
              <a:rPr sz="1546" err="1">
                <a:solidFill>
                  <a:srgbClr val="22346A"/>
                </a:solidFill>
                <a:latin typeface="Arial" panose="020B0604020202020204" pitchFamily="34" charset="0"/>
                <a:cs typeface="Arial" panose="020B0604020202020204" pitchFamily="34" charset="0"/>
              </a:rPr>
              <a:t>en</a:t>
            </a:r>
            <a:r>
              <a:rPr sz="1546" spc="-52">
                <a:solidFill>
                  <a:srgbClr val="22346A"/>
                </a:solidFill>
                <a:latin typeface="Arial" panose="020B0604020202020204" pitchFamily="34" charset="0"/>
                <a:cs typeface="Arial" panose="020B0604020202020204" pitchFamily="34" charset="0"/>
              </a:rPr>
              <a:t> </a:t>
            </a:r>
            <a:r>
              <a:rPr sz="1546">
                <a:solidFill>
                  <a:srgbClr val="22346A"/>
                </a:solidFill>
                <a:latin typeface="Arial" panose="020B0604020202020204" pitchFamily="34" charset="0"/>
                <a:cs typeface="Arial" panose="020B0604020202020204" pitchFamily="34" charset="0"/>
              </a:rPr>
              <a:t>la</a:t>
            </a:r>
            <a:r>
              <a:rPr sz="1546" spc="-55">
                <a:solidFill>
                  <a:srgbClr val="22346A"/>
                </a:solidFill>
                <a:latin typeface="Arial" panose="020B0604020202020204" pitchFamily="34" charset="0"/>
                <a:cs typeface="Arial" panose="020B0604020202020204" pitchFamily="34" charset="0"/>
              </a:rPr>
              <a:t> </a:t>
            </a:r>
            <a:r>
              <a:rPr sz="1546" spc="-6" err="1">
                <a:solidFill>
                  <a:srgbClr val="22346A"/>
                </a:solidFill>
                <a:latin typeface="Arial" panose="020B0604020202020204" pitchFamily="34" charset="0"/>
                <a:cs typeface="Arial" panose="020B0604020202020204" pitchFamily="34" charset="0"/>
              </a:rPr>
              <a:t>semana</a:t>
            </a:r>
            <a:r>
              <a:rPr sz="1546" spc="-52">
                <a:solidFill>
                  <a:srgbClr val="22346A"/>
                </a:solidFill>
                <a:latin typeface="Arial" panose="020B0604020202020204" pitchFamily="34" charset="0"/>
                <a:cs typeface="Arial" panose="020B0604020202020204" pitchFamily="34" charset="0"/>
              </a:rPr>
              <a:t> </a:t>
            </a:r>
            <a:r>
              <a:rPr sz="1546" spc="-12">
                <a:solidFill>
                  <a:srgbClr val="22346A"/>
                </a:solidFill>
                <a:latin typeface="Arial" panose="020B0604020202020204" pitchFamily="34" charset="0"/>
                <a:cs typeface="Arial" panose="020B0604020202020204" pitchFamily="34" charset="0"/>
              </a:rPr>
              <a:t>16</a:t>
            </a:r>
            <a:r>
              <a:rPr lang="es-ES" sz="1319" spc="-18" baseline="32567">
                <a:solidFill>
                  <a:srgbClr val="22346A"/>
                </a:solidFill>
                <a:latin typeface="Arial" panose="020B0604020202020204" pitchFamily="34" charset="0"/>
                <a:cs typeface="Arial" panose="020B0604020202020204" pitchFamily="34" charset="0"/>
              </a:rPr>
              <a:t>$1</a:t>
            </a:r>
            <a:endParaRPr sz="1319" baseline="32567">
              <a:latin typeface="Arial" panose="020B0604020202020204" pitchFamily="34" charset="0"/>
              <a:cs typeface="Arial" panose="020B0604020202020204" pitchFamily="34" charset="0"/>
            </a:endParaRPr>
          </a:p>
        </p:txBody>
      </p:sp>
      <p:sp>
        <p:nvSpPr>
          <p:cNvPr id="226" name="object 241">
            <a:extLst>
              <a:ext uri="{FF2B5EF4-FFF2-40B4-BE49-F238E27FC236}">
                <a16:creationId xmlns:a16="http://schemas.microsoft.com/office/drawing/2014/main" id="{A2D39E58-0E5C-2821-05A8-DBDB4DA355B2}"/>
              </a:ext>
            </a:extLst>
          </p:cNvPr>
          <p:cNvSpPr txBox="1"/>
          <p:nvPr/>
        </p:nvSpPr>
        <p:spPr>
          <a:xfrm>
            <a:off x="7990873" y="2933891"/>
            <a:ext cx="2121646" cy="841884"/>
          </a:xfrm>
          <a:prstGeom prst="rect">
            <a:avLst/>
          </a:prstGeom>
        </p:spPr>
        <p:txBody>
          <a:bodyPr vert="horz" wrap="square" lIns="0" tIns="10782" rIns="0" bIns="0" rtlCol="0">
            <a:spAutoFit/>
          </a:bodyPr>
          <a:lstStyle/>
          <a:p>
            <a:pPr marL="7701">
              <a:spcBef>
                <a:spcPts val="85"/>
              </a:spcBef>
            </a:pPr>
            <a:r>
              <a:rPr sz="5400" b="1" spc="-12">
                <a:solidFill>
                  <a:srgbClr val="7A45B8"/>
                </a:solidFill>
                <a:latin typeface="Arial" panose="020B0604020202020204" pitchFamily="34" charset="0"/>
                <a:cs typeface="Arial" panose="020B0604020202020204" pitchFamily="34" charset="0"/>
              </a:rPr>
              <a:t>68,2</a:t>
            </a:r>
            <a:r>
              <a:rPr sz="5400" b="1" spc="-12">
                <a:solidFill>
                  <a:srgbClr val="7F9EDE"/>
                </a:solidFill>
                <a:latin typeface="Arial" panose="020B0604020202020204" pitchFamily="34" charset="0"/>
                <a:cs typeface="Arial" panose="020B0604020202020204" pitchFamily="34" charset="0"/>
              </a:rPr>
              <a:t>%</a:t>
            </a:r>
            <a:endParaRPr sz="5400">
              <a:solidFill>
                <a:srgbClr val="7F9EDE"/>
              </a:solidFill>
              <a:latin typeface="Arial" panose="020B0604020202020204" pitchFamily="34" charset="0"/>
              <a:cs typeface="Arial" panose="020B0604020202020204" pitchFamily="34" charset="0"/>
            </a:endParaRPr>
          </a:p>
        </p:txBody>
      </p:sp>
      <p:sp>
        <p:nvSpPr>
          <p:cNvPr id="220" name="CuadroTexto 219">
            <a:extLst>
              <a:ext uri="{FF2B5EF4-FFF2-40B4-BE49-F238E27FC236}">
                <a16:creationId xmlns:a16="http://schemas.microsoft.com/office/drawing/2014/main" id="{F3612ACA-1341-7329-8A51-0D1CBE1A1C05}"/>
              </a:ext>
            </a:extLst>
          </p:cNvPr>
          <p:cNvSpPr txBox="1"/>
          <p:nvPr/>
        </p:nvSpPr>
        <p:spPr>
          <a:xfrm>
            <a:off x="1632584" y="5952611"/>
            <a:ext cx="8590470" cy="692497"/>
          </a:xfrm>
          <a:prstGeom prst="rect">
            <a:avLst/>
          </a:prstGeom>
          <a:noFill/>
        </p:spPr>
        <p:txBody>
          <a:bodyPr wrap="square" rtlCol="0">
            <a:spAutoFit/>
          </a:bodyPr>
          <a:lstStyle/>
          <a:p>
            <a:r>
              <a:rPr lang="es-ES" sz="700">
                <a:solidFill>
                  <a:srgbClr val="646464"/>
                </a:solidFill>
              </a:rPr>
              <a:t> </a:t>
            </a:r>
            <a:r>
              <a:rPr lang="es-ES" sz="500">
                <a:solidFill>
                  <a:srgbClr val="646464"/>
                </a:solidFill>
              </a:rPr>
              <a:t>*** p&lt;0,001 vs. PBO. </a:t>
            </a:r>
            <a:r>
              <a:rPr lang="es-ES" sz="500" baseline="30000">
                <a:solidFill>
                  <a:srgbClr val="646464"/>
                </a:solidFill>
              </a:rPr>
              <a:t>#</a:t>
            </a:r>
            <a:r>
              <a:rPr lang="es-ES" sz="500">
                <a:solidFill>
                  <a:srgbClr val="646464"/>
                </a:solidFill>
              </a:rPr>
              <a:t>Mejora porcentual de MMC en el EASI en cabeza y cuello desde el inicio hasta la semana 16 en pacientes que tenían </a:t>
            </a:r>
            <a:r>
              <a:rPr lang="es-ES" sz="500" err="1">
                <a:solidFill>
                  <a:srgbClr val="646464"/>
                </a:solidFill>
              </a:rPr>
              <a:t>subpuntuaciones</a:t>
            </a:r>
            <a:r>
              <a:rPr lang="es-ES" sz="500">
                <a:solidFill>
                  <a:srgbClr val="646464"/>
                </a:solidFill>
              </a:rPr>
              <a:t> EASI en la región corporal &gt; 0 al inicio.</a:t>
            </a:r>
            <a:r>
              <a:rPr lang="es-ES" sz="500" baseline="30000">
                <a:solidFill>
                  <a:srgbClr val="646464"/>
                </a:solidFill>
              </a:rPr>
              <a:t>1</a:t>
            </a:r>
            <a:r>
              <a:rPr lang="es-ES" sz="500">
                <a:solidFill>
                  <a:srgbClr val="646464"/>
                </a:solidFill>
              </a:rPr>
              <a:t>;</a:t>
            </a:r>
            <a:r>
              <a:rPr lang="es-ES" sz="500" baseline="30000">
                <a:solidFill>
                  <a:srgbClr val="646464"/>
                </a:solidFill>
              </a:rPr>
              <a:t> $ </a:t>
            </a:r>
            <a:r>
              <a:rPr lang="es-ES" sz="500">
                <a:solidFill>
                  <a:srgbClr val="646464"/>
                </a:solidFill>
              </a:rPr>
              <a:t>Los análisis de eficacia en </a:t>
            </a:r>
            <a:r>
              <a:rPr lang="es-ES" sz="500" err="1">
                <a:solidFill>
                  <a:srgbClr val="646464"/>
                </a:solidFill>
              </a:rPr>
              <a:t>ADvocate</a:t>
            </a:r>
            <a:r>
              <a:rPr lang="es-ES" sz="500">
                <a:solidFill>
                  <a:srgbClr val="646464"/>
                </a:solidFill>
              </a:rPr>
              <a:t> 1 se basaron en la población por intención de tratar (todos los pacientes aleatorizados). En </a:t>
            </a:r>
            <a:r>
              <a:rPr lang="es-ES" sz="500" err="1">
                <a:solidFill>
                  <a:srgbClr val="646464"/>
                </a:solidFill>
              </a:rPr>
              <a:t>ADvocate</a:t>
            </a:r>
            <a:r>
              <a:rPr lang="es-ES" sz="500">
                <a:solidFill>
                  <a:srgbClr val="646464"/>
                </a:solidFill>
              </a:rPr>
              <a:t> 2, se excluyó a un total de 18 pacientes de un único centro de estudio de la población por intención de tratar, ya que no se pudo confirmar que algunos o todos los participantes en el estudio cumplieran los criterios de elegibilidad para tener EA de moderada a grave. Por lo tanto, los análisis de eficacia en </a:t>
            </a:r>
            <a:r>
              <a:rPr lang="es-ES" sz="500" err="1">
                <a:solidFill>
                  <a:srgbClr val="646464"/>
                </a:solidFill>
              </a:rPr>
              <a:t>ADvocate</a:t>
            </a:r>
            <a:r>
              <a:rPr lang="es-ES" sz="500">
                <a:solidFill>
                  <a:srgbClr val="646464"/>
                </a:solidFill>
              </a:rPr>
              <a:t> 2 se basaron en la población modificada con intención de tratar. Para comprender mejor la gravedad basal de la DA de los pacientes que participaron en los estudios, se presenta la distribución del EASI basal individual para la población modificada con intención de tratar agrupada de </a:t>
            </a:r>
            <a:r>
              <a:rPr lang="es-ES" sz="500" err="1">
                <a:solidFill>
                  <a:srgbClr val="646464"/>
                </a:solidFill>
              </a:rPr>
              <a:t>ADvocate</a:t>
            </a:r>
            <a:r>
              <a:rPr lang="es-ES" sz="500">
                <a:solidFill>
                  <a:srgbClr val="646464"/>
                </a:solidFill>
              </a:rPr>
              <a:t> 1 y </a:t>
            </a:r>
            <a:r>
              <a:rPr lang="es-ES" sz="500" err="1">
                <a:solidFill>
                  <a:srgbClr val="646464"/>
                </a:solidFill>
              </a:rPr>
              <a:t>ADvocate</a:t>
            </a:r>
            <a:r>
              <a:rPr lang="es-ES" sz="500">
                <a:solidFill>
                  <a:srgbClr val="646464"/>
                </a:solidFill>
              </a:rPr>
              <a:t> 2.</a:t>
            </a:r>
            <a:r>
              <a:rPr lang="es-ES" sz="500" baseline="30000">
                <a:solidFill>
                  <a:srgbClr val="646464"/>
                </a:solidFill>
              </a:rPr>
              <a:t>1</a:t>
            </a:r>
            <a:r>
              <a:rPr lang="es-ES" sz="500">
                <a:solidFill>
                  <a:srgbClr val="646464"/>
                </a:solidFill>
              </a:rPr>
              <a:t> </a:t>
            </a:r>
          </a:p>
          <a:p>
            <a:r>
              <a:rPr lang="es-ES" sz="500" b="1">
                <a:solidFill>
                  <a:srgbClr val="646464"/>
                </a:solidFill>
              </a:rPr>
              <a:t>BL</a:t>
            </a:r>
            <a:r>
              <a:rPr lang="es-ES" sz="500">
                <a:solidFill>
                  <a:srgbClr val="646464"/>
                </a:solidFill>
              </a:rPr>
              <a:t>: línea basal; </a:t>
            </a:r>
            <a:r>
              <a:rPr lang="es-ES" sz="500" b="1">
                <a:solidFill>
                  <a:srgbClr val="646464"/>
                </a:solidFill>
              </a:rPr>
              <a:t>C2S</a:t>
            </a:r>
            <a:r>
              <a:rPr lang="es-ES" sz="500">
                <a:solidFill>
                  <a:srgbClr val="646464"/>
                </a:solidFill>
              </a:rPr>
              <a:t>: cada dos semanas; </a:t>
            </a:r>
            <a:r>
              <a:rPr lang="es-ES" sz="500" b="1">
                <a:solidFill>
                  <a:srgbClr val="646464"/>
                </a:solidFill>
              </a:rPr>
              <a:t>EASI</a:t>
            </a:r>
            <a:r>
              <a:rPr lang="es-ES" sz="500">
                <a:solidFill>
                  <a:srgbClr val="646464"/>
                </a:solidFill>
              </a:rPr>
              <a:t>: índice de gravedad y área de eczema; </a:t>
            </a:r>
            <a:r>
              <a:rPr lang="es-ES" sz="500" b="1">
                <a:solidFill>
                  <a:srgbClr val="646464"/>
                </a:solidFill>
              </a:rPr>
              <a:t>MMC</a:t>
            </a:r>
            <a:r>
              <a:rPr lang="es-ES" sz="500">
                <a:solidFill>
                  <a:srgbClr val="646464"/>
                </a:solidFill>
              </a:rPr>
              <a:t>: media mínimos cuadrados; </a:t>
            </a:r>
            <a:r>
              <a:rPr lang="es-ES" sz="500" b="1">
                <a:solidFill>
                  <a:srgbClr val="646464"/>
                </a:solidFill>
              </a:rPr>
              <a:t>LEB</a:t>
            </a:r>
            <a:r>
              <a:rPr lang="es-ES" sz="500">
                <a:solidFill>
                  <a:srgbClr val="646464"/>
                </a:solidFill>
              </a:rPr>
              <a:t>: lebrikizumab; </a:t>
            </a:r>
            <a:r>
              <a:rPr lang="es-ES" sz="500" b="1">
                <a:solidFill>
                  <a:srgbClr val="646464"/>
                </a:solidFill>
              </a:rPr>
              <a:t>PBO</a:t>
            </a:r>
            <a:r>
              <a:rPr lang="es-ES" sz="500">
                <a:solidFill>
                  <a:srgbClr val="646464"/>
                </a:solidFill>
              </a:rPr>
              <a:t>: placebo; </a:t>
            </a:r>
            <a:r>
              <a:rPr lang="es-ES" sz="500" b="1">
                <a:solidFill>
                  <a:srgbClr val="646464"/>
                </a:solidFill>
              </a:rPr>
              <a:t>DA:</a:t>
            </a:r>
            <a:r>
              <a:rPr lang="es-ES" sz="500">
                <a:solidFill>
                  <a:srgbClr val="646464"/>
                </a:solidFill>
              </a:rPr>
              <a:t> dermatitis atópica</a:t>
            </a:r>
          </a:p>
          <a:p>
            <a:r>
              <a:rPr lang="es-ES" sz="500">
                <a:solidFill>
                  <a:srgbClr val="646464"/>
                </a:solidFill>
              </a:rPr>
              <a:t>1.Simpson EL, </a:t>
            </a:r>
            <a:r>
              <a:rPr lang="es-ES" sz="500" i="1">
                <a:solidFill>
                  <a:srgbClr val="646464"/>
                </a:solidFill>
              </a:rPr>
              <a:t>et al</a:t>
            </a:r>
            <a:r>
              <a:rPr lang="es-ES" sz="500">
                <a:solidFill>
                  <a:srgbClr val="646464"/>
                </a:solidFill>
              </a:rPr>
              <a:t>. Lebrikizumab </a:t>
            </a:r>
            <a:r>
              <a:rPr lang="es-ES" sz="500" err="1">
                <a:solidFill>
                  <a:srgbClr val="646464"/>
                </a:solidFill>
              </a:rPr>
              <a:t>Provides</a:t>
            </a:r>
            <a:r>
              <a:rPr lang="es-ES" sz="500">
                <a:solidFill>
                  <a:srgbClr val="646464"/>
                </a:solidFill>
              </a:rPr>
              <a:t> Rapid </a:t>
            </a:r>
            <a:r>
              <a:rPr lang="es-ES" sz="500" err="1">
                <a:solidFill>
                  <a:srgbClr val="646464"/>
                </a:solidFill>
              </a:rPr>
              <a:t>Clinical</a:t>
            </a:r>
            <a:r>
              <a:rPr lang="es-ES" sz="500">
                <a:solidFill>
                  <a:srgbClr val="646464"/>
                </a:solidFill>
              </a:rPr>
              <a:t> Responses </a:t>
            </a:r>
            <a:r>
              <a:rPr lang="es-ES" sz="500" err="1">
                <a:solidFill>
                  <a:srgbClr val="646464"/>
                </a:solidFill>
              </a:rPr>
              <a:t>Across</a:t>
            </a:r>
            <a:r>
              <a:rPr lang="es-ES" sz="500">
                <a:solidFill>
                  <a:srgbClr val="646464"/>
                </a:solidFill>
              </a:rPr>
              <a:t> </a:t>
            </a:r>
            <a:r>
              <a:rPr lang="es-ES" sz="500" err="1">
                <a:solidFill>
                  <a:srgbClr val="646464"/>
                </a:solidFill>
              </a:rPr>
              <a:t>All</a:t>
            </a:r>
            <a:r>
              <a:rPr lang="es-ES" sz="500">
                <a:solidFill>
                  <a:srgbClr val="646464"/>
                </a:solidFill>
              </a:rPr>
              <a:t> Eczema </a:t>
            </a:r>
            <a:r>
              <a:rPr lang="es-ES" sz="500" err="1">
                <a:solidFill>
                  <a:srgbClr val="646464"/>
                </a:solidFill>
              </a:rPr>
              <a:t>Area</a:t>
            </a:r>
            <a:r>
              <a:rPr lang="es-ES" sz="500">
                <a:solidFill>
                  <a:srgbClr val="646464"/>
                </a:solidFill>
              </a:rPr>
              <a:t> and </a:t>
            </a:r>
            <a:r>
              <a:rPr lang="es-ES" sz="500" err="1">
                <a:solidFill>
                  <a:srgbClr val="646464"/>
                </a:solidFill>
              </a:rPr>
              <a:t>Severity</a:t>
            </a:r>
            <a:r>
              <a:rPr lang="es-ES" sz="500">
                <a:solidFill>
                  <a:srgbClr val="646464"/>
                </a:solidFill>
              </a:rPr>
              <a:t> </a:t>
            </a:r>
            <a:r>
              <a:rPr lang="es-ES" sz="500" err="1">
                <a:solidFill>
                  <a:srgbClr val="646464"/>
                </a:solidFill>
              </a:rPr>
              <a:t>Index</a:t>
            </a:r>
            <a:r>
              <a:rPr lang="es-ES" sz="500">
                <a:solidFill>
                  <a:srgbClr val="646464"/>
                </a:solidFill>
              </a:rPr>
              <a:t> </a:t>
            </a:r>
            <a:r>
              <a:rPr lang="es-ES" sz="500" err="1">
                <a:solidFill>
                  <a:srgbClr val="646464"/>
                </a:solidFill>
              </a:rPr>
              <a:t>Body</a:t>
            </a:r>
            <a:r>
              <a:rPr lang="es-ES" sz="500">
                <a:solidFill>
                  <a:srgbClr val="646464"/>
                </a:solidFill>
              </a:rPr>
              <a:t> </a:t>
            </a:r>
            <a:r>
              <a:rPr lang="es-ES" sz="500" err="1">
                <a:solidFill>
                  <a:srgbClr val="646464"/>
                </a:solidFill>
              </a:rPr>
              <a:t>Regions</a:t>
            </a:r>
            <a:r>
              <a:rPr lang="es-ES" sz="500">
                <a:solidFill>
                  <a:srgbClr val="646464"/>
                </a:solidFill>
              </a:rPr>
              <a:t> and </a:t>
            </a:r>
            <a:r>
              <a:rPr lang="es-ES" sz="500" err="1">
                <a:solidFill>
                  <a:srgbClr val="646464"/>
                </a:solidFill>
              </a:rPr>
              <a:t>Clinical</a:t>
            </a:r>
            <a:r>
              <a:rPr lang="es-ES" sz="500">
                <a:solidFill>
                  <a:srgbClr val="646464"/>
                </a:solidFill>
              </a:rPr>
              <a:t> </a:t>
            </a:r>
            <a:r>
              <a:rPr lang="es-ES" sz="500" err="1">
                <a:solidFill>
                  <a:srgbClr val="646464"/>
                </a:solidFill>
              </a:rPr>
              <a:t>Signs</a:t>
            </a:r>
            <a:r>
              <a:rPr lang="es-ES" sz="500">
                <a:solidFill>
                  <a:srgbClr val="646464"/>
                </a:solidFill>
              </a:rPr>
              <a:t> in </a:t>
            </a:r>
            <a:r>
              <a:rPr lang="es-ES" sz="500" err="1">
                <a:solidFill>
                  <a:srgbClr val="646464"/>
                </a:solidFill>
              </a:rPr>
              <a:t>Adolescents</a:t>
            </a:r>
            <a:r>
              <a:rPr lang="es-ES" sz="500">
                <a:solidFill>
                  <a:srgbClr val="646464"/>
                </a:solidFill>
              </a:rPr>
              <a:t> and </a:t>
            </a:r>
            <a:r>
              <a:rPr lang="es-ES" sz="500" err="1">
                <a:solidFill>
                  <a:srgbClr val="646464"/>
                </a:solidFill>
              </a:rPr>
              <a:t>Adults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a:t>
            </a:r>
            <a:r>
              <a:rPr lang="es-ES" sz="500" err="1">
                <a:solidFill>
                  <a:srgbClr val="646464"/>
                </a:solidFill>
              </a:rPr>
              <a:t>Dermatol</a:t>
            </a:r>
            <a:r>
              <a:rPr lang="es-ES" sz="500">
                <a:solidFill>
                  <a:srgbClr val="646464"/>
                </a:solidFill>
              </a:rPr>
              <a:t> </a:t>
            </a:r>
            <a:r>
              <a:rPr lang="es-ES" sz="500" err="1">
                <a:solidFill>
                  <a:srgbClr val="646464"/>
                </a:solidFill>
              </a:rPr>
              <a:t>Ther</a:t>
            </a:r>
            <a:r>
              <a:rPr lang="es-ES" sz="500">
                <a:solidFill>
                  <a:srgbClr val="646464"/>
                </a:solidFill>
              </a:rPr>
              <a:t> (</a:t>
            </a:r>
            <a:r>
              <a:rPr lang="es-ES" sz="500" err="1">
                <a:solidFill>
                  <a:srgbClr val="646464"/>
                </a:solidFill>
              </a:rPr>
              <a:t>Heidelb</a:t>
            </a:r>
            <a:r>
              <a:rPr lang="es-ES" sz="500">
                <a:solidFill>
                  <a:srgbClr val="646464"/>
                </a:solidFill>
              </a:rPr>
              <a:t>). 2024 May;14(5):1145-1160.</a:t>
            </a:r>
          </a:p>
          <a:p>
            <a:endParaRPr lang="es-ES" sz="700">
              <a:solidFill>
                <a:srgbClr val="646464"/>
              </a:solidFill>
            </a:endParaRPr>
          </a:p>
        </p:txBody>
      </p:sp>
    </p:spTree>
    <p:extLst>
      <p:ext uri="{BB962C8B-B14F-4D97-AF65-F5344CB8AC3E}">
        <p14:creationId xmlns:p14="http://schemas.microsoft.com/office/powerpoint/2010/main" val="3570626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9C6D9-0BF6-4AF9-10B2-78F28D35A0B4}"/>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CEB1F536-A470-B2A5-AD44-503764BBFA44}"/>
              </a:ext>
            </a:extLst>
          </p:cNvPr>
          <p:cNvSpPr>
            <a:spLocks noGrp="1"/>
          </p:cNvSpPr>
          <p:nvPr>
            <p:ph type="title"/>
          </p:nvPr>
        </p:nvSpPr>
        <p:spPr>
          <a:xfrm>
            <a:off x="308113" y="211015"/>
            <a:ext cx="9382539" cy="961802"/>
          </a:xfrm>
        </p:spPr>
        <p:txBody>
          <a:bodyPr/>
          <a:lstStyle/>
          <a:p>
            <a:r>
              <a:rPr lang="es-ES"/>
              <a:t>Los pacientes tratados con lebrikizumab alcanzaron el EASI-100 en cabeza y cuello de forma rápida y significativa a la semana 4 en </a:t>
            </a:r>
            <a:r>
              <a:rPr lang="es-ES" err="1"/>
              <a:t>ADvocate</a:t>
            </a:r>
            <a:r>
              <a:rPr lang="es-ES"/>
              <a:t> 1</a:t>
            </a:r>
            <a:r>
              <a:rPr lang="es-ES" baseline="30000"/>
              <a:t>$1</a:t>
            </a:r>
          </a:p>
        </p:txBody>
      </p:sp>
      <p:sp>
        <p:nvSpPr>
          <p:cNvPr id="117" name="CuadroTexto 116">
            <a:extLst>
              <a:ext uri="{FF2B5EF4-FFF2-40B4-BE49-F238E27FC236}">
                <a16:creationId xmlns:a16="http://schemas.microsoft.com/office/drawing/2014/main" id="{374E0307-006B-16A5-4E23-7CADD8A3FF01}"/>
              </a:ext>
            </a:extLst>
          </p:cNvPr>
          <p:cNvSpPr txBox="1"/>
          <p:nvPr/>
        </p:nvSpPr>
        <p:spPr>
          <a:xfrm>
            <a:off x="1697279" y="6032332"/>
            <a:ext cx="8259239" cy="477054"/>
          </a:xfrm>
          <a:prstGeom prst="rect">
            <a:avLst/>
          </a:prstGeom>
          <a:noFill/>
        </p:spPr>
        <p:txBody>
          <a:bodyPr wrap="square" rtlCol="0">
            <a:spAutoFit/>
          </a:bodyPr>
          <a:lstStyle/>
          <a:p>
            <a:r>
              <a:rPr lang="es-ES" sz="500">
                <a:solidFill>
                  <a:srgbClr val="646464"/>
                </a:solidFill>
              </a:rPr>
              <a:t>***p&lt;0,001; **p&lt;0,01 vs. PBO;</a:t>
            </a:r>
            <a:r>
              <a:rPr lang="es-ES" sz="500" baseline="30000">
                <a:solidFill>
                  <a:srgbClr val="646464"/>
                </a:solidFill>
              </a:rPr>
              <a:t> $ </a:t>
            </a:r>
            <a:r>
              <a:rPr lang="es-ES" sz="500">
                <a:solidFill>
                  <a:srgbClr val="646464"/>
                </a:solidFill>
              </a:rPr>
              <a:t>Los análisis de eficacia en </a:t>
            </a:r>
            <a:r>
              <a:rPr lang="es-ES" sz="500" err="1">
                <a:solidFill>
                  <a:srgbClr val="646464"/>
                </a:solidFill>
              </a:rPr>
              <a:t>ADvocate</a:t>
            </a:r>
            <a:r>
              <a:rPr lang="es-ES" sz="500">
                <a:solidFill>
                  <a:srgbClr val="646464"/>
                </a:solidFill>
              </a:rPr>
              <a:t> 1 se basaron en la población por intención de tratar (todos los pacientes aleatorizados). En </a:t>
            </a:r>
            <a:r>
              <a:rPr lang="es-ES" sz="500" err="1">
                <a:solidFill>
                  <a:srgbClr val="646464"/>
                </a:solidFill>
              </a:rPr>
              <a:t>ADvocate</a:t>
            </a:r>
            <a:r>
              <a:rPr lang="es-ES" sz="500">
                <a:solidFill>
                  <a:srgbClr val="646464"/>
                </a:solidFill>
              </a:rPr>
              <a:t> 2, se excluyó a un total de 18 pacientes de un único centro de estudio de la población por intención de tratar, ya que no se pudo confirmar que algunos o todos los participantes en el estudio cumplieran los criterios de elegibilidad para tener EA de moderada a grave. Por lo tanto, los análisis de eficacia en </a:t>
            </a:r>
            <a:r>
              <a:rPr lang="es-ES" sz="500" err="1">
                <a:solidFill>
                  <a:srgbClr val="646464"/>
                </a:solidFill>
              </a:rPr>
              <a:t>ADvocate</a:t>
            </a:r>
            <a:r>
              <a:rPr lang="es-ES" sz="500">
                <a:solidFill>
                  <a:srgbClr val="646464"/>
                </a:solidFill>
              </a:rPr>
              <a:t> 2 se basaron en la población modificada con intención de tratar. Para comprender mejor la gravedad basal de la DA de los pacientes que participaron en los estudios, se presenta la distribución del EASI basal individual para la población modificada con intención de tratar agrupada de </a:t>
            </a:r>
            <a:r>
              <a:rPr lang="es-ES" sz="500" err="1">
                <a:solidFill>
                  <a:srgbClr val="646464"/>
                </a:solidFill>
              </a:rPr>
              <a:t>ADvocate</a:t>
            </a:r>
            <a:r>
              <a:rPr lang="es-ES" sz="500">
                <a:solidFill>
                  <a:srgbClr val="646464"/>
                </a:solidFill>
              </a:rPr>
              <a:t> 1 y </a:t>
            </a:r>
            <a:r>
              <a:rPr lang="es-ES" sz="500" err="1">
                <a:solidFill>
                  <a:srgbClr val="646464"/>
                </a:solidFill>
              </a:rPr>
              <a:t>ADvocate</a:t>
            </a:r>
            <a:r>
              <a:rPr lang="es-ES" sz="500">
                <a:solidFill>
                  <a:srgbClr val="646464"/>
                </a:solidFill>
              </a:rPr>
              <a:t> 2.</a:t>
            </a:r>
            <a:r>
              <a:rPr lang="es-ES" sz="500" baseline="30000">
                <a:solidFill>
                  <a:srgbClr val="646464"/>
                </a:solidFill>
              </a:rPr>
              <a:t>1</a:t>
            </a:r>
            <a:r>
              <a:rPr lang="es-ES" sz="500">
                <a:solidFill>
                  <a:srgbClr val="646464"/>
                </a:solidFill>
              </a:rPr>
              <a:t> </a:t>
            </a:r>
          </a:p>
          <a:p>
            <a:r>
              <a:rPr lang="es-ES" sz="500" b="1">
                <a:solidFill>
                  <a:srgbClr val="646464"/>
                </a:solidFill>
              </a:rPr>
              <a:t>C2S</a:t>
            </a:r>
            <a:r>
              <a:rPr lang="es-ES" sz="500">
                <a:solidFill>
                  <a:srgbClr val="646464"/>
                </a:solidFill>
              </a:rPr>
              <a:t>: cada dos semanas; </a:t>
            </a:r>
            <a:r>
              <a:rPr lang="es-ES" sz="500" b="1">
                <a:solidFill>
                  <a:srgbClr val="646464"/>
                </a:solidFill>
              </a:rPr>
              <a:t>EASI-100</a:t>
            </a:r>
            <a:r>
              <a:rPr lang="es-ES" sz="500">
                <a:solidFill>
                  <a:srgbClr val="646464"/>
                </a:solidFill>
              </a:rPr>
              <a:t>: mejora igual al 100% en el índice de área y severidad del eccema; </a:t>
            </a:r>
            <a:r>
              <a:rPr lang="es-ES" sz="500" b="1">
                <a:solidFill>
                  <a:srgbClr val="646464"/>
                </a:solidFill>
              </a:rPr>
              <a:t>LEB</a:t>
            </a:r>
            <a:r>
              <a:rPr lang="es-ES" sz="500">
                <a:solidFill>
                  <a:srgbClr val="646464"/>
                </a:solidFill>
              </a:rPr>
              <a:t>: lebrikizumab; </a:t>
            </a:r>
            <a:r>
              <a:rPr lang="es-ES" sz="500" b="1">
                <a:solidFill>
                  <a:srgbClr val="646464"/>
                </a:solidFill>
              </a:rPr>
              <a:t>PBO</a:t>
            </a:r>
            <a:r>
              <a:rPr lang="es-ES" sz="500">
                <a:solidFill>
                  <a:srgbClr val="646464"/>
                </a:solidFill>
              </a:rPr>
              <a:t>: placebo.</a:t>
            </a:r>
          </a:p>
          <a:p>
            <a:r>
              <a:rPr lang="es-ES" sz="500">
                <a:solidFill>
                  <a:srgbClr val="646464"/>
                </a:solidFill>
              </a:rPr>
              <a:t>1.Simpson EL, </a:t>
            </a:r>
            <a:r>
              <a:rPr lang="es-ES" sz="500" i="1">
                <a:solidFill>
                  <a:srgbClr val="646464"/>
                </a:solidFill>
              </a:rPr>
              <a:t>et al</a:t>
            </a:r>
            <a:r>
              <a:rPr lang="es-ES" sz="500">
                <a:solidFill>
                  <a:srgbClr val="646464"/>
                </a:solidFill>
              </a:rPr>
              <a:t>. Lebrikizumab </a:t>
            </a:r>
            <a:r>
              <a:rPr lang="es-ES" sz="500" err="1">
                <a:solidFill>
                  <a:srgbClr val="646464"/>
                </a:solidFill>
              </a:rPr>
              <a:t>Provides</a:t>
            </a:r>
            <a:r>
              <a:rPr lang="es-ES" sz="500">
                <a:solidFill>
                  <a:srgbClr val="646464"/>
                </a:solidFill>
              </a:rPr>
              <a:t> Rapid </a:t>
            </a:r>
            <a:r>
              <a:rPr lang="es-ES" sz="500" err="1">
                <a:solidFill>
                  <a:srgbClr val="646464"/>
                </a:solidFill>
              </a:rPr>
              <a:t>Clinical</a:t>
            </a:r>
            <a:r>
              <a:rPr lang="es-ES" sz="500">
                <a:solidFill>
                  <a:srgbClr val="646464"/>
                </a:solidFill>
              </a:rPr>
              <a:t> Responses </a:t>
            </a:r>
            <a:r>
              <a:rPr lang="es-ES" sz="500" err="1">
                <a:solidFill>
                  <a:srgbClr val="646464"/>
                </a:solidFill>
              </a:rPr>
              <a:t>Across</a:t>
            </a:r>
            <a:r>
              <a:rPr lang="es-ES" sz="500">
                <a:solidFill>
                  <a:srgbClr val="646464"/>
                </a:solidFill>
              </a:rPr>
              <a:t> </a:t>
            </a:r>
            <a:r>
              <a:rPr lang="es-ES" sz="500" err="1">
                <a:solidFill>
                  <a:srgbClr val="646464"/>
                </a:solidFill>
              </a:rPr>
              <a:t>All</a:t>
            </a:r>
            <a:r>
              <a:rPr lang="es-ES" sz="500">
                <a:solidFill>
                  <a:srgbClr val="646464"/>
                </a:solidFill>
              </a:rPr>
              <a:t> Eczema </a:t>
            </a:r>
            <a:r>
              <a:rPr lang="es-ES" sz="500" err="1">
                <a:solidFill>
                  <a:srgbClr val="646464"/>
                </a:solidFill>
              </a:rPr>
              <a:t>Area</a:t>
            </a:r>
            <a:r>
              <a:rPr lang="es-ES" sz="500">
                <a:solidFill>
                  <a:srgbClr val="646464"/>
                </a:solidFill>
              </a:rPr>
              <a:t> and </a:t>
            </a:r>
            <a:r>
              <a:rPr lang="es-ES" sz="500" err="1">
                <a:solidFill>
                  <a:srgbClr val="646464"/>
                </a:solidFill>
              </a:rPr>
              <a:t>Severity</a:t>
            </a:r>
            <a:r>
              <a:rPr lang="es-ES" sz="500">
                <a:solidFill>
                  <a:srgbClr val="646464"/>
                </a:solidFill>
              </a:rPr>
              <a:t> </a:t>
            </a:r>
            <a:r>
              <a:rPr lang="es-ES" sz="500" err="1">
                <a:solidFill>
                  <a:srgbClr val="646464"/>
                </a:solidFill>
              </a:rPr>
              <a:t>Index</a:t>
            </a:r>
            <a:r>
              <a:rPr lang="es-ES" sz="500">
                <a:solidFill>
                  <a:srgbClr val="646464"/>
                </a:solidFill>
              </a:rPr>
              <a:t> </a:t>
            </a:r>
            <a:r>
              <a:rPr lang="es-ES" sz="500" err="1">
                <a:solidFill>
                  <a:srgbClr val="646464"/>
                </a:solidFill>
              </a:rPr>
              <a:t>Body</a:t>
            </a:r>
            <a:r>
              <a:rPr lang="es-ES" sz="500">
                <a:solidFill>
                  <a:srgbClr val="646464"/>
                </a:solidFill>
              </a:rPr>
              <a:t> </a:t>
            </a:r>
            <a:r>
              <a:rPr lang="es-ES" sz="500" err="1">
                <a:solidFill>
                  <a:srgbClr val="646464"/>
                </a:solidFill>
              </a:rPr>
              <a:t>Regions</a:t>
            </a:r>
            <a:r>
              <a:rPr lang="es-ES" sz="500">
                <a:solidFill>
                  <a:srgbClr val="646464"/>
                </a:solidFill>
              </a:rPr>
              <a:t> and </a:t>
            </a:r>
            <a:r>
              <a:rPr lang="es-ES" sz="500" err="1">
                <a:solidFill>
                  <a:srgbClr val="646464"/>
                </a:solidFill>
              </a:rPr>
              <a:t>Clinical</a:t>
            </a:r>
            <a:r>
              <a:rPr lang="es-ES" sz="500">
                <a:solidFill>
                  <a:srgbClr val="646464"/>
                </a:solidFill>
              </a:rPr>
              <a:t> </a:t>
            </a:r>
            <a:r>
              <a:rPr lang="es-ES" sz="500" err="1">
                <a:solidFill>
                  <a:srgbClr val="646464"/>
                </a:solidFill>
              </a:rPr>
              <a:t>Signs</a:t>
            </a:r>
            <a:r>
              <a:rPr lang="es-ES" sz="500">
                <a:solidFill>
                  <a:srgbClr val="646464"/>
                </a:solidFill>
              </a:rPr>
              <a:t> in </a:t>
            </a:r>
            <a:r>
              <a:rPr lang="es-ES" sz="500" err="1">
                <a:solidFill>
                  <a:srgbClr val="646464"/>
                </a:solidFill>
              </a:rPr>
              <a:t>Adolescents</a:t>
            </a:r>
            <a:r>
              <a:rPr lang="es-ES" sz="500">
                <a:solidFill>
                  <a:srgbClr val="646464"/>
                </a:solidFill>
              </a:rPr>
              <a:t> and </a:t>
            </a:r>
            <a:r>
              <a:rPr lang="es-ES" sz="500" err="1">
                <a:solidFill>
                  <a:srgbClr val="646464"/>
                </a:solidFill>
              </a:rPr>
              <a:t>Adults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a:t>
            </a:r>
            <a:r>
              <a:rPr lang="es-ES" sz="500" err="1">
                <a:solidFill>
                  <a:srgbClr val="646464"/>
                </a:solidFill>
              </a:rPr>
              <a:t>Dermatol</a:t>
            </a:r>
            <a:r>
              <a:rPr lang="es-ES" sz="500">
                <a:solidFill>
                  <a:srgbClr val="646464"/>
                </a:solidFill>
              </a:rPr>
              <a:t> </a:t>
            </a:r>
            <a:r>
              <a:rPr lang="es-ES" sz="500" err="1">
                <a:solidFill>
                  <a:srgbClr val="646464"/>
                </a:solidFill>
              </a:rPr>
              <a:t>Ther</a:t>
            </a:r>
            <a:r>
              <a:rPr lang="es-ES" sz="500">
                <a:solidFill>
                  <a:srgbClr val="646464"/>
                </a:solidFill>
              </a:rPr>
              <a:t> (</a:t>
            </a:r>
            <a:r>
              <a:rPr lang="es-ES" sz="500" err="1">
                <a:solidFill>
                  <a:srgbClr val="646464"/>
                </a:solidFill>
              </a:rPr>
              <a:t>Heidelb</a:t>
            </a:r>
            <a:r>
              <a:rPr lang="es-ES" sz="500">
                <a:solidFill>
                  <a:srgbClr val="646464"/>
                </a:solidFill>
              </a:rPr>
              <a:t>). 2024 May;14(5):1145-1160.</a:t>
            </a:r>
          </a:p>
        </p:txBody>
      </p:sp>
      <p:sp>
        <p:nvSpPr>
          <p:cNvPr id="118" name="object 240">
            <a:extLst>
              <a:ext uri="{FF2B5EF4-FFF2-40B4-BE49-F238E27FC236}">
                <a16:creationId xmlns:a16="http://schemas.microsoft.com/office/drawing/2014/main" id="{82C01541-1F0A-E63A-1189-710511FAC029}"/>
              </a:ext>
            </a:extLst>
          </p:cNvPr>
          <p:cNvSpPr txBox="1"/>
          <p:nvPr/>
        </p:nvSpPr>
        <p:spPr>
          <a:xfrm>
            <a:off x="639916" y="1688572"/>
            <a:ext cx="10373967" cy="230975"/>
          </a:xfrm>
          <a:prstGeom prst="rect">
            <a:avLst/>
          </a:prstGeom>
        </p:spPr>
        <p:txBody>
          <a:bodyPr vert="horz" wrap="square" lIns="0" tIns="7316" rIns="0" bIns="0" rtlCol="0">
            <a:spAutoFit/>
          </a:bodyPr>
          <a:lstStyle/>
          <a:p>
            <a:pPr marL="23104" marR="18483">
              <a:lnSpc>
                <a:spcPct val="101000"/>
              </a:lnSpc>
              <a:spcBef>
                <a:spcPts val="58"/>
              </a:spcBef>
            </a:pPr>
            <a:r>
              <a:rPr sz="1486" err="1">
                <a:solidFill>
                  <a:srgbClr val="22346A"/>
                </a:solidFill>
                <a:latin typeface="Arial" panose="020B0604020202020204" pitchFamily="34" charset="0"/>
                <a:cs typeface="Arial" panose="020B0604020202020204" pitchFamily="34" charset="0"/>
              </a:rPr>
              <a:t>Aprox</a:t>
            </a:r>
            <a:r>
              <a:rPr sz="1486">
                <a:solidFill>
                  <a:srgbClr val="22346A"/>
                </a:solidFill>
                <a:latin typeface="Arial" panose="020B0604020202020204" pitchFamily="34" charset="0"/>
                <a:cs typeface="Arial" panose="020B0604020202020204" pitchFamily="34" charset="0"/>
              </a:rPr>
              <a:t>.</a:t>
            </a:r>
            <a:r>
              <a:rPr sz="1486" spc="-79">
                <a:solidFill>
                  <a:srgbClr val="22346A"/>
                </a:solidFill>
                <a:latin typeface="Arial" panose="020B0604020202020204" pitchFamily="34" charset="0"/>
                <a:cs typeface="Arial" panose="020B0604020202020204" pitchFamily="34" charset="0"/>
              </a:rPr>
              <a:t> </a:t>
            </a:r>
            <a:r>
              <a:rPr sz="1486" spc="-15" err="1">
                <a:solidFill>
                  <a:srgbClr val="22346A"/>
                </a:solidFill>
                <a:latin typeface="Arial" panose="020B0604020202020204" pitchFamily="34" charset="0"/>
                <a:cs typeface="Arial" panose="020B0604020202020204" pitchFamily="34" charset="0"/>
              </a:rPr>
              <a:t>el</a:t>
            </a:r>
            <a:r>
              <a:rPr sz="1486" spc="-15">
                <a:solidFill>
                  <a:srgbClr val="22346A"/>
                </a:solidFill>
                <a:latin typeface="Arial" panose="020B0604020202020204" pitchFamily="34" charset="0"/>
                <a:cs typeface="Arial" panose="020B0604020202020204" pitchFamily="34" charset="0"/>
              </a:rPr>
              <a:t> </a:t>
            </a:r>
            <a:r>
              <a:rPr sz="1486" b="1">
                <a:solidFill>
                  <a:srgbClr val="22346A"/>
                </a:solidFill>
                <a:latin typeface="Arial" panose="020B0604020202020204" pitchFamily="34" charset="0"/>
                <a:cs typeface="Arial" panose="020B0604020202020204" pitchFamily="34" charset="0"/>
              </a:rPr>
              <a:t>90%</a:t>
            </a:r>
            <a:r>
              <a:rPr sz="1486" b="1" spc="39">
                <a:solidFill>
                  <a:srgbClr val="22346A"/>
                </a:solidFill>
                <a:latin typeface="Arial" panose="020B0604020202020204" pitchFamily="34" charset="0"/>
                <a:cs typeface="Arial" panose="020B0604020202020204" pitchFamily="34" charset="0"/>
              </a:rPr>
              <a:t> </a:t>
            </a:r>
            <a:r>
              <a:rPr sz="1486">
                <a:solidFill>
                  <a:srgbClr val="22346A"/>
                </a:solidFill>
                <a:latin typeface="Arial" panose="020B0604020202020204" pitchFamily="34" charset="0"/>
                <a:cs typeface="Arial" panose="020B0604020202020204" pitchFamily="34" charset="0"/>
              </a:rPr>
              <a:t>de</a:t>
            </a:r>
            <a:r>
              <a:rPr sz="1486" spc="-12">
                <a:solidFill>
                  <a:srgbClr val="22346A"/>
                </a:solidFill>
                <a:latin typeface="Arial" panose="020B0604020202020204" pitchFamily="34" charset="0"/>
                <a:cs typeface="Arial" panose="020B0604020202020204" pitchFamily="34" charset="0"/>
              </a:rPr>
              <a:t> </a:t>
            </a:r>
            <a:r>
              <a:rPr sz="1486" spc="-15" err="1">
                <a:solidFill>
                  <a:srgbClr val="22346A"/>
                </a:solidFill>
                <a:latin typeface="Arial" panose="020B0604020202020204" pitchFamily="34" charset="0"/>
                <a:cs typeface="Arial" panose="020B0604020202020204" pitchFamily="34" charset="0"/>
              </a:rPr>
              <a:t>los</a:t>
            </a:r>
            <a:r>
              <a:rPr sz="1486" spc="-15">
                <a:solidFill>
                  <a:srgbClr val="22346A"/>
                </a:solidFill>
                <a:latin typeface="Arial" panose="020B0604020202020204" pitchFamily="34" charset="0"/>
                <a:cs typeface="Arial" panose="020B0604020202020204" pitchFamily="34" charset="0"/>
              </a:rPr>
              <a:t> </a:t>
            </a:r>
            <a:r>
              <a:rPr sz="1486" spc="-6" err="1">
                <a:solidFill>
                  <a:srgbClr val="22346A"/>
                </a:solidFill>
                <a:latin typeface="Arial" panose="020B0604020202020204" pitchFamily="34" charset="0"/>
                <a:cs typeface="Arial" panose="020B0604020202020204" pitchFamily="34" charset="0"/>
              </a:rPr>
              <a:t>participantes</a:t>
            </a:r>
            <a:r>
              <a:rPr sz="1486" spc="-6">
                <a:solidFill>
                  <a:srgbClr val="22346A"/>
                </a:solidFill>
                <a:latin typeface="Arial" panose="020B0604020202020204" pitchFamily="34" charset="0"/>
                <a:cs typeface="Arial" panose="020B0604020202020204" pitchFamily="34" charset="0"/>
              </a:rPr>
              <a:t> </a:t>
            </a:r>
            <a:r>
              <a:rPr sz="1486">
                <a:solidFill>
                  <a:srgbClr val="22346A"/>
                </a:solidFill>
                <a:latin typeface="Arial" panose="020B0604020202020204" pitchFamily="34" charset="0"/>
                <a:cs typeface="Arial" panose="020B0604020202020204" pitchFamily="34" charset="0"/>
              </a:rPr>
              <a:t>del</a:t>
            </a:r>
            <a:r>
              <a:rPr sz="1486" spc="-21">
                <a:solidFill>
                  <a:srgbClr val="22346A"/>
                </a:solidFill>
                <a:latin typeface="Arial" panose="020B0604020202020204" pitchFamily="34" charset="0"/>
                <a:cs typeface="Arial" panose="020B0604020202020204" pitchFamily="34" charset="0"/>
              </a:rPr>
              <a:t> </a:t>
            </a:r>
            <a:r>
              <a:rPr sz="1486" spc="-6" err="1">
                <a:solidFill>
                  <a:srgbClr val="22346A"/>
                </a:solidFill>
                <a:latin typeface="Arial" panose="020B0604020202020204" pitchFamily="34" charset="0"/>
                <a:cs typeface="Arial" panose="020B0604020202020204" pitchFamily="34" charset="0"/>
              </a:rPr>
              <a:t>estudio</a:t>
            </a:r>
            <a:r>
              <a:rPr sz="1486" spc="-6">
                <a:solidFill>
                  <a:srgbClr val="22346A"/>
                </a:solidFill>
                <a:latin typeface="Arial" panose="020B0604020202020204" pitchFamily="34" charset="0"/>
                <a:cs typeface="Arial" panose="020B0604020202020204" pitchFamily="34" charset="0"/>
              </a:rPr>
              <a:t> </a:t>
            </a:r>
            <a:r>
              <a:rPr sz="1486" err="1">
                <a:solidFill>
                  <a:srgbClr val="22346A"/>
                </a:solidFill>
                <a:latin typeface="Arial" panose="020B0604020202020204" pitchFamily="34" charset="0"/>
                <a:cs typeface="Arial" panose="020B0604020202020204" pitchFamily="34" charset="0"/>
              </a:rPr>
              <a:t>tratados</a:t>
            </a:r>
            <a:r>
              <a:rPr sz="1486" spc="-39">
                <a:solidFill>
                  <a:srgbClr val="22346A"/>
                </a:solidFill>
                <a:latin typeface="Arial" panose="020B0604020202020204" pitchFamily="34" charset="0"/>
                <a:cs typeface="Arial" panose="020B0604020202020204" pitchFamily="34" charset="0"/>
              </a:rPr>
              <a:t> </a:t>
            </a:r>
            <a:r>
              <a:rPr sz="1486" spc="-15">
                <a:solidFill>
                  <a:srgbClr val="22346A"/>
                </a:solidFill>
                <a:latin typeface="Arial" panose="020B0604020202020204" pitchFamily="34" charset="0"/>
                <a:cs typeface="Arial" panose="020B0604020202020204" pitchFamily="34" charset="0"/>
              </a:rPr>
              <a:t>con </a:t>
            </a:r>
            <a:r>
              <a:rPr sz="1486" spc="-6">
                <a:solidFill>
                  <a:srgbClr val="22346A"/>
                </a:solidFill>
                <a:latin typeface="Arial" panose="020B0604020202020204" pitchFamily="34" charset="0"/>
                <a:cs typeface="Arial" panose="020B0604020202020204" pitchFamily="34" charset="0"/>
              </a:rPr>
              <a:t>lebrikizumab </a:t>
            </a:r>
            <a:r>
              <a:rPr sz="1486" err="1">
                <a:solidFill>
                  <a:srgbClr val="22346A"/>
                </a:solidFill>
                <a:latin typeface="Arial" panose="020B0604020202020204" pitchFamily="34" charset="0"/>
                <a:cs typeface="Arial" panose="020B0604020202020204" pitchFamily="34" charset="0"/>
              </a:rPr>
              <a:t>tenía</a:t>
            </a:r>
            <a:r>
              <a:rPr sz="1486" spc="-61">
                <a:solidFill>
                  <a:srgbClr val="22346A"/>
                </a:solidFill>
                <a:latin typeface="Arial" panose="020B0604020202020204" pitchFamily="34" charset="0"/>
                <a:cs typeface="Arial" panose="020B0604020202020204" pitchFamily="34" charset="0"/>
              </a:rPr>
              <a:t> </a:t>
            </a:r>
            <a:r>
              <a:rPr sz="1486" b="1">
                <a:solidFill>
                  <a:srgbClr val="22346A"/>
                </a:solidFill>
                <a:latin typeface="Arial" panose="020B0604020202020204" pitchFamily="34" charset="0"/>
                <a:cs typeface="Arial" panose="020B0604020202020204" pitchFamily="34" charset="0"/>
              </a:rPr>
              <a:t>DA</a:t>
            </a:r>
            <a:r>
              <a:rPr sz="1486" b="1" spc="-55">
                <a:solidFill>
                  <a:srgbClr val="22346A"/>
                </a:solidFill>
                <a:latin typeface="Arial" panose="020B0604020202020204" pitchFamily="34" charset="0"/>
                <a:cs typeface="Arial" panose="020B0604020202020204" pitchFamily="34" charset="0"/>
              </a:rPr>
              <a:t> </a:t>
            </a:r>
            <a:r>
              <a:rPr sz="1486" b="1" spc="-15">
                <a:solidFill>
                  <a:srgbClr val="22346A"/>
                </a:solidFill>
                <a:latin typeface="Arial" panose="020B0604020202020204" pitchFamily="34" charset="0"/>
                <a:cs typeface="Arial" panose="020B0604020202020204" pitchFamily="34" charset="0"/>
              </a:rPr>
              <a:t>con </a:t>
            </a:r>
            <a:r>
              <a:rPr sz="1486" b="1" spc="-6" err="1">
                <a:solidFill>
                  <a:srgbClr val="22346A"/>
                </a:solidFill>
                <a:latin typeface="Arial" panose="020B0604020202020204" pitchFamily="34" charset="0"/>
                <a:cs typeface="Arial" panose="020B0604020202020204" pitchFamily="34" charset="0"/>
              </a:rPr>
              <a:t>afectación</a:t>
            </a:r>
            <a:r>
              <a:rPr sz="1486" b="1" spc="-6">
                <a:solidFill>
                  <a:srgbClr val="22346A"/>
                </a:solidFill>
                <a:latin typeface="Arial" panose="020B0604020202020204" pitchFamily="34" charset="0"/>
                <a:cs typeface="Arial" panose="020B0604020202020204" pitchFamily="34" charset="0"/>
              </a:rPr>
              <a:t> </a:t>
            </a:r>
            <a:r>
              <a:rPr sz="1486" b="1" err="1">
                <a:solidFill>
                  <a:srgbClr val="22346A"/>
                </a:solidFill>
                <a:latin typeface="Arial" panose="020B0604020202020204" pitchFamily="34" charset="0"/>
                <a:cs typeface="Arial" panose="020B0604020202020204" pitchFamily="34" charset="0"/>
              </a:rPr>
              <a:t>en</a:t>
            </a:r>
            <a:r>
              <a:rPr sz="1486" b="1" spc="-15">
                <a:solidFill>
                  <a:srgbClr val="22346A"/>
                </a:solidFill>
                <a:latin typeface="Arial" panose="020B0604020202020204" pitchFamily="34" charset="0"/>
                <a:cs typeface="Arial" panose="020B0604020202020204" pitchFamily="34" charset="0"/>
              </a:rPr>
              <a:t> </a:t>
            </a:r>
            <a:r>
              <a:rPr sz="1486" b="1">
                <a:solidFill>
                  <a:srgbClr val="22346A"/>
                </a:solidFill>
                <a:latin typeface="Arial" panose="020B0604020202020204" pitchFamily="34" charset="0"/>
                <a:cs typeface="Arial" panose="020B0604020202020204" pitchFamily="34" charset="0"/>
              </a:rPr>
              <a:t>cabeza</a:t>
            </a:r>
            <a:r>
              <a:rPr sz="1486" b="1" spc="-12">
                <a:solidFill>
                  <a:srgbClr val="22346A"/>
                </a:solidFill>
                <a:latin typeface="Arial" panose="020B0604020202020204" pitchFamily="34" charset="0"/>
                <a:cs typeface="Arial" panose="020B0604020202020204" pitchFamily="34" charset="0"/>
              </a:rPr>
              <a:t> </a:t>
            </a:r>
            <a:r>
              <a:rPr sz="1486" b="1" spc="-30">
                <a:solidFill>
                  <a:srgbClr val="22346A"/>
                </a:solidFill>
                <a:latin typeface="Arial" panose="020B0604020202020204" pitchFamily="34" charset="0"/>
                <a:cs typeface="Arial" panose="020B0604020202020204" pitchFamily="34" charset="0"/>
              </a:rPr>
              <a:t>y </a:t>
            </a:r>
            <a:r>
              <a:rPr sz="1486" b="1" spc="-6" err="1">
                <a:solidFill>
                  <a:srgbClr val="22346A"/>
                </a:solidFill>
                <a:latin typeface="Arial" panose="020B0604020202020204" pitchFamily="34" charset="0"/>
                <a:cs typeface="Arial" panose="020B0604020202020204" pitchFamily="34" charset="0"/>
              </a:rPr>
              <a:t>cuello</a:t>
            </a:r>
            <a:r>
              <a:rPr lang="es-ES" sz="1319" spc="-9" baseline="30651">
                <a:solidFill>
                  <a:srgbClr val="22346A"/>
                </a:solidFill>
                <a:latin typeface="Arial" panose="020B0604020202020204" pitchFamily="34" charset="0"/>
                <a:cs typeface="Arial" panose="020B0604020202020204" pitchFamily="34" charset="0"/>
              </a:rPr>
              <a:t>$1</a:t>
            </a:r>
            <a:endParaRPr sz="1319" baseline="30651">
              <a:latin typeface="Arial" panose="020B0604020202020204" pitchFamily="34" charset="0"/>
              <a:cs typeface="Arial" panose="020B0604020202020204" pitchFamily="34" charset="0"/>
            </a:endParaRPr>
          </a:p>
        </p:txBody>
      </p:sp>
      <p:sp>
        <p:nvSpPr>
          <p:cNvPr id="119" name="Rectángulo redondeado 118">
            <a:extLst>
              <a:ext uri="{FF2B5EF4-FFF2-40B4-BE49-F238E27FC236}">
                <a16:creationId xmlns:a16="http://schemas.microsoft.com/office/drawing/2014/main" id="{1A2DA319-C33B-8A48-8C8A-BA5B4FD89B92}"/>
              </a:ext>
            </a:extLst>
          </p:cNvPr>
          <p:cNvSpPr/>
          <p:nvPr/>
        </p:nvSpPr>
        <p:spPr>
          <a:xfrm>
            <a:off x="639916" y="2143220"/>
            <a:ext cx="6675284" cy="3473174"/>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0" name="Rectángulo redondeado 119">
            <a:extLst>
              <a:ext uri="{FF2B5EF4-FFF2-40B4-BE49-F238E27FC236}">
                <a16:creationId xmlns:a16="http://schemas.microsoft.com/office/drawing/2014/main" id="{E9939F7D-6DC7-6F98-857A-1BE55EC02B1D}"/>
              </a:ext>
            </a:extLst>
          </p:cNvPr>
          <p:cNvSpPr/>
          <p:nvPr/>
        </p:nvSpPr>
        <p:spPr>
          <a:xfrm>
            <a:off x="7506318" y="2143220"/>
            <a:ext cx="2925150" cy="3473174"/>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2" name="object 242">
            <a:extLst>
              <a:ext uri="{FF2B5EF4-FFF2-40B4-BE49-F238E27FC236}">
                <a16:creationId xmlns:a16="http://schemas.microsoft.com/office/drawing/2014/main" id="{1BDF4700-667E-18F7-ECE8-71334DF8E0D3}"/>
              </a:ext>
            </a:extLst>
          </p:cNvPr>
          <p:cNvSpPr txBox="1"/>
          <p:nvPr/>
        </p:nvSpPr>
        <p:spPr>
          <a:xfrm>
            <a:off x="1077133" y="5201802"/>
            <a:ext cx="1437549" cy="107372"/>
          </a:xfrm>
          <a:prstGeom prst="rect">
            <a:avLst/>
          </a:prstGeom>
        </p:spPr>
        <p:txBody>
          <a:bodyPr vert="horz" wrap="square" lIns="0" tIns="9242" rIns="0" bIns="0" rtlCol="0">
            <a:spAutoFit/>
          </a:bodyPr>
          <a:lstStyle/>
          <a:p>
            <a:pPr marL="23104">
              <a:spcBef>
                <a:spcPts val="73"/>
              </a:spcBef>
            </a:pPr>
            <a:r>
              <a:rPr sz="637">
                <a:solidFill>
                  <a:srgbClr val="646464"/>
                </a:solidFill>
                <a:latin typeface="Arial" panose="020B0604020202020204" pitchFamily="34" charset="0"/>
                <a:cs typeface="Arial" panose="020B0604020202020204" pitchFamily="34" charset="0"/>
              </a:rPr>
              <a:t>Simpson</a:t>
            </a:r>
            <a:r>
              <a:rPr sz="637" spc="18">
                <a:solidFill>
                  <a:srgbClr val="646464"/>
                </a:solidFill>
                <a:latin typeface="Arial" panose="020B0604020202020204" pitchFamily="34" charset="0"/>
                <a:cs typeface="Arial" panose="020B0604020202020204" pitchFamily="34" charset="0"/>
              </a:rPr>
              <a:t> </a:t>
            </a:r>
            <a:r>
              <a:rPr sz="637" i="1">
                <a:solidFill>
                  <a:srgbClr val="646464"/>
                </a:solidFill>
                <a:latin typeface="Arial" panose="020B0604020202020204" pitchFamily="34" charset="0"/>
                <a:cs typeface="Arial" panose="020B0604020202020204" pitchFamily="34" charset="0"/>
              </a:rPr>
              <a:t>et</a:t>
            </a:r>
            <a:r>
              <a:rPr sz="637" i="1" spc="21">
                <a:solidFill>
                  <a:srgbClr val="646464"/>
                </a:solidFill>
                <a:latin typeface="Arial" panose="020B0604020202020204" pitchFamily="34" charset="0"/>
                <a:cs typeface="Arial" panose="020B0604020202020204" pitchFamily="34" charset="0"/>
              </a:rPr>
              <a:t> </a:t>
            </a:r>
            <a:r>
              <a:rPr sz="637" i="1">
                <a:solidFill>
                  <a:srgbClr val="646464"/>
                </a:solidFill>
                <a:latin typeface="Arial" panose="020B0604020202020204" pitchFamily="34" charset="0"/>
                <a:cs typeface="Arial" panose="020B0604020202020204" pitchFamily="34" charset="0"/>
              </a:rPr>
              <a:t>al.</a:t>
            </a:r>
            <a:r>
              <a:rPr sz="637" i="1" spc="-3">
                <a:solidFill>
                  <a:srgbClr val="646464"/>
                </a:solidFill>
                <a:latin typeface="Arial" panose="020B0604020202020204" pitchFamily="34" charset="0"/>
                <a:cs typeface="Arial" panose="020B0604020202020204" pitchFamily="34" charset="0"/>
              </a:rPr>
              <a:t> </a:t>
            </a:r>
            <a:r>
              <a:rPr sz="637" spc="-12">
                <a:solidFill>
                  <a:srgbClr val="646464"/>
                </a:solidFill>
                <a:latin typeface="Arial" panose="020B0604020202020204" pitchFamily="34" charset="0"/>
                <a:cs typeface="Arial" panose="020B0604020202020204" pitchFamily="34" charset="0"/>
              </a:rPr>
              <a:t>2024</a:t>
            </a:r>
            <a:r>
              <a:rPr sz="546" spc="-18" baseline="32407">
                <a:solidFill>
                  <a:srgbClr val="646464"/>
                </a:solidFill>
                <a:latin typeface="Arial" panose="020B0604020202020204" pitchFamily="34" charset="0"/>
                <a:cs typeface="Arial" panose="020B0604020202020204" pitchFamily="34" charset="0"/>
              </a:rPr>
              <a:t>1</a:t>
            </a:r>
            <a:endParaRPr sz="546" baseline="32407">
              <a:solidFill>
                <a:srgbClr val="646464"/>
              </a:solidFill>
              <a:latin typeface="Arial" panose="020B0604020202020204" pitchFamily="34" charset="0"/>
              <a:cs typeface="Arial" panose="020B0604020202020204" pitchFamily="34" charset="0"/>
            </a:endParaRPr>
          </a:p>
        </p:txBody>
      </p:sp>
      <p:sp>
        <p:nvSpPr>
          <p:cNvPr id="333" name="object 239">
            <a:extLst>
              <a:ext uri="{FF2B5EF4-FFF2-40B4-BE49-F238E27FC236}">
                <a16:creationId xmlns:a16="http://schemas.microsoft.com/office/drawing/2014/main" id="{F5AD17BF-EA3D-0765-84B5-C7FFC121940C}"/>
              </a:ext>
            </a:extLst>
          </p:cNvPr>
          <p:cNvSpPr txBox="1"/>
          <p:nvPr/>
        </p:nvSpPr>
        <p:spPr>
          <a:xfrm>
            <a:off x="7990873" y="3840204"/>
            <a:ext cx="2232181" cy="721433"/>
          </a:xfrm>
          <a:prstGeom prst="rect">
            <a:avLst/>
          </a:prstGeom>
        </p:spPr>
        <p:txBody>
          <a:bodyPr vert="horz" wrap="square" lIns="0" tIns="7701" rIns="0" bIns="0" rtlCol="0">
            <a:spAutoFit/>
          </a:bodyPr>
          <a:lstStyle/>
          <a:p>
            <a:pPr marL="23104" marR="18483">
              <a:spcBef>
                <a:spcPts val="61"/>
              </a:spcBef>
            </a:pPr>
            <a:r>
              <a:rPr lang="es-ES" sz="1546">
                <a:solidFill>
                  <a:srgbClr val="22346A"/>
                </a:solidFill>
                <a:latin typeface="Arial" panose="020B0604020202020204" pitchFamily="34" charset="0"/>
                <a:cs typeface="Arial" panose="020B0604020202020204" pitchFamily="34" charset="0"/>
              </a:rPr>
              <a:t>de los pacientes lograron un EASI-100 en la semana 16</a:t>
            </a:r>
            <a:r>
              <a:rPr lang="es-ES" sz="1546" baseline="30000">
                <a:solidFill>
                  <a:srgbClr val="22346A"/>
                </a:solidFill>
                <a:latin typeface="Arial" panose="020B0604020202020204" pitchFamily="34" charset="0"/>
                <a:cs typeface="Arial" panose="020B0604020202020204" pitchFamily="34" charset="0"/>
              </a:rPr>
              <a:t>$1</a:t>
            </a:r>
          </a:p>
        </p:txBody>
      </p:sp>
      <p:sp>
        <p:nvSpPr>
          <p:cNvPr id="334" name="object 241">
            <a:extLst>
              <a:ext uri="{FF2B5EF4-FFF2-40B4-BE49-F238E27FC236}">
                <a16:creationId xmlns:a16="http://schemas.microsoft.com/office/drawing/2014/main" id="{D395C420-850E-B9E3-1CB0-5369943142E5}"/>
              </a:ext>
            </a:extLst>
          </p:cNvPr>
          <p:cNvSpPr txBox="1"/>
          <p:nvPr/>
        </p:nvSpPr>
        <p:spPr>
          <a:xfrm>
            <a:off x="7990873" y="2933891"/>
            <a:ext cx="2121646" cy="841884"/>
          </a:xfrm>
          <a:prstGeom prst="rect">
            <a:avLst/>
          </a:prstGeom>
        </p:spPr>
        <p:txBody>
          <a:bodyPr vert="horz" wrap="square" lIns="0" tIns="10782" rIns="0" bIns="0" rtlCol="0">
            <a:spAutoFit/>
          </a:bodyPr>
          <a:lstStyle/>
          <a:p>
            <a:pPr marL="7701">
              <a:spcBef>
                <a:spcPts val="85"/>
              </a:spcBef>
            </a:pPr>
            <a:r>
              <a:rPr lang="es-ES" sz="5400" b="1" spc="-12">
                <a:solidFill>
                  <a:srgbClr val="7A45B8"/>
                </a:solidFill>
                <a:latin typeface="Arial" panose="020B0604020202020204" pitchFamily="34" charset="0"/>
                <a:cs typeface="Arial" panose="020B0604020202020204" pitchFamily="34" charset="0"/>
              </a:rPr>
              <a:t>33</a:t>
            </a:r>
            <a:r>
              <a:rPr sz="5400" b="1" spc="-12">
                <a:solidFill>
                  <a:srgbClr val="7A45B8"/>
                </a:solidFill>
                <a:latin typeface="Arial" panose="020B0604020202020204" pitchFamily="34" charset="0"/>
                <a:cs typeface="Arial" panose="020B0604020202020204" pitchFamily="34" charset="0"/>
              </a:rPr>
              <a:t>,</a:t>
            </a:r>
            <a:r>
              <a:rPr lang="es-ES" sz="5400" b="1" spc="-12">
                <a:solidFill>
                  <a:srgbClr val="7A45B8"/>
                </a:solidFill>
                <a:latin typeface="Arial" panose="020B0604020202020204" pitchFamily="34" charset="0"/>
                <a:cs typeface="Arial" panose="020B0604020202020204" pitchFamily="34" charset="0"/>
              </a:rPr>
              <a:t>0</a:t>
            </a:r>
            <a:r>
              <a:rPr sz="5400" b="1" spc="-12">
                <a:solidFill>
                  <a:srgbClr val="7F9EDE"/>
                </a:solidFill>
                <a:latin typeface="Arial" panose="020B0604020202020204" pitchFamily="34" charset="0"/>
                <a:cs typeface="Arial" panose="020B0604020202020204" pitchFamily="34" charset="0"/>
              </a:rPr>
              <a:t>%</a:t>
            </a:r>
            <a:endParaRPr sz="5400">
              <a:solidFill>
                <a:srgbClr val="7F9EDE"/>
              </a:solidFill>
              <a:latin typeface="Arial" panose="020B0604020202020204" pitchFamily="34" charset="0"/>
              <a:cs typeface="Arial" panose="020B0604020202020204" pitchFamily="34" charset="0"/>
            </a:endParaRPr>
          </a:p>
        </p:txBody>
      </p:sp>
      <p:grpSp>
        <p:nvGrpSpPr>
          <p:cNvPr id="397" name="object 33">
            <a:extLst>
              <a:ext uri="{FF2B5EF4-FFF2-40B4-BE49-F238E27FC236}">
                <a16:creationId xmlns:a16="http://schemas.microsoft.com/office/drawing/2014/main" id="{F15E7338-FB32-E0E1-02E1-A6999D111ABC}"/>
              </a:ext>
            </a:extLst>
          </p:cNvPr>
          <p:cNvGrpSpPr/>
          <p:nvPr/>
        </p:nvGrpSpPr>
        <p:grpSpPr>
          <a:xfrm>
            <a:off x="1581265" y="4757972"/>
            <a:ext cx="4555698" cy="48903"/>
            <a:chOff x="4864444" y="6679943"/>
            <a:chExt cx="7512684" cy="80645"/>
          </a:xfrm>
        </p:grpSpPr>
        <p:sp>
          <p:nvSpPr>
            <p:cNvPr id="398" name="object 34">
              <a:extLst>
                <a:ext uri="{FF2B5EF4-FFF2-40B4-BE49-F238E27FC236}">
                  <a16:creationId xmlns:a16="http://schemas.microsoft.com/office/drawing/2014/main" id="{3B66AB0B-2F99-456F-5D84-DF0B53325315}"/>
                </a:ext>
              </a:extLst>
            </p:cNvPr>
            <p:cNvSpPr/>
            <p:nvPr/>
          </p:nvSpPr>
          <p:spPr>
            <a:xfrm>
              <a:off x="6886257" y="6679952"/>
              <a:ext cx="5337175" cy="80645"/>
            </a:xfrm>
            <a:custGeom>
              <a:avLst/>
              <a:gdLst/>
              <a:ahLst/>
              <a:cxnLst/>
              <a:rect l="l" t="t" r="r" b="b"/>
              <a:pathLst>
                <a:path w="5337175" h="80645">
                  <a:moveTo>
                    <a:pt x="80645" y="0"/>
                  </a:moveTo>
                  <a:lnTo>
                    <a:pt x="0" y="0"/>
                  </a:lnTo>
                  <a:lnTo>
                    <a:pt x="0" y="80645"/>
                  </a:lnTo>
                  <a:lnTo>
                    <a:pt x="80645" y="80645"/>
                  </a:lnTo>
                  <a:lnTo>
                    <a:pt x="80645" y="0"/>
                  </a:lnTo>
                  <a:close/>
                </a:path>
                <a:path w="5337175" h="80645">
                  <a:moveTo>
                    <a:pt x="5337035" y="0"/>
                  </a:moveTo>
                  <a:lnTo>
                    <a:pt x="5256377" y="0"/>
                  </a:lnTo>
                  <a:lnTo>
                    <a:pt x="5256377" y="80645"/>
                  </a:lnTo>
                  <a:lnTo>
                    <a:pt x="5337035" y="80645"/>
                  </a:lnTo>
                  <a:lnTo>
                    <a:pt x="5337035" y="0"/>
                  </a:lnTo>
                  <a:close/>
                </a:path>
              </a:pathLst>
            </a:custGeom>
            <a:solidFill>
              <a:srgbClr val="B1B1B1"/>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99" name="object 35">
              <a:extLst>
                <a:ext uri="{FF2B5EF4-FFF2-40B4-BE49-F238E27FC236}">
                  <a16:creationId xmlns:a16="http://schemas.microsoft.com/office/drawing/2014/main" id="{914ADE84-DF0C-7DC4-9F27-A3101D28726C}"/>
                </a:ext>
              </a:extLst>
            </p:cNvPr>
            <p:cNvSpPr/>
            <p:nvPr/>
          </p:nvSpPr>
          <p:spPr>
            <a:xfrm>
              <a:off x="6743668" y="6719777"/>
              <a:ext cx="370205" cy="0"/>
            </a:xfrm>
            <a:custGeom>
              <a:avLst/>
              <a:gdLst/>
              <a:ahLst/>
              <a:cxnLst/>
              <a:rect l="l" t="t" r="r" b="b"/>
              <a:pathLst>
                <a:path w="370204">
                  <a:moveTo>
                    <a:pt x="0" y="0"/>
                  </a:moveTo>
                  <a:lnTo>
                    <a:pt x="370145" y="0"/>
                  </a:lnTo>
                </a:path>
              </a:pathLst>
            </a:custGeom>
            <a:ln w="12261">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00" name="object 36">
              <a:extLst>
                <a:ext uri="{FF2B5EF4-FFF2-40B4-BE49-F238E27FC236}">
                  <a16:creationId xmlns:a16="http://schemas.microsoft.com/office/drawing/2014/main" id="{166B66D3-849D-2740-85A0-46F367602B7D}"/>
                </a:ext>
              </a:extLst>
            </p:cNvPr>
            <p:cNvSpPr/>
            <p:nvPr/>
          </p:nvSpPr>
          <p:spPr>
            <a:xfrm>
              <a:off x="12000053" y="6719777"/>
              <a:ext cx="370205" cy="0"/>
            </a:xfrm>
            <a:custGeom>
              <a:avLst/>
              <a:gdLst/>
              <a:ahLst/>
              <a:cxnLst/>
              <a:rect l="l" t="t" r="r" b="b"/>
              <a:pathLst>
                <a:path w="370204">
                  <a:moveTo>
                    <a:pt x="0" y="0"/>
                  </a:moveTo>
                  <a:lnTo>
                    <a:pt x="370145" y="0"/>
                  </a:lnTo>
                </a:path>
              </a:pathLst>
            </a:custGeom>
            <a:ln w="12261">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01" name="object 37">
              <a:extLst>
                <a:ext uri="{FF2B5EF4-FFF2-40B4-BE49-F238E27FC236}">
                  <a16:creationId xmlns:a16="http://schemas.microsoft.com/office/drawing/2014/main" id="{51D3E962-1C39-62FE-E50F-B26D68D4325C}"/>
                </a:ext>
              </a:extLst>
            </p:cNvPr>
            <p:cNvSpPr/>
            <p:nvPr/>
          </p:nvSpPr>
          <p:spPr>
            <a:xfrm>
              <a:off x="5013376" y="6679952"/>
              <a:ext cx="5337175" cy="80645"/>
            </a:xfrm>
            <a:custGeom>
              <a:avLst/>
              <a:gdLst/>
              <a:ahLst/>
              <a:cxnLst/>
              <a:rect l="l" t="t" r="r" b="b"/>
              <a:pathLst>
                <a:path w="5337175" h="80645">
                  <a:moveTo>
                    <a:pt x="80657" y="0"/>
                  </a:moveTo>
                  <a:lnTo>
                    <a:pt x="0" y="0"/>
                  </a:lnTo>
                  <a:lnTo>
                    <a:pt x="0" y="80645"/>
                  </a:lnTo>
                  <a:lnTo>
                    <a:pt x="80657" y="80645"/>
                  </a:lnTo>
                  <a:lnTo>
                    <a:pt x="80657" y="0"/>
                  </a:lnTo>
                  <a:close/>
                </a:path>
                <a:path w="5337175" h="80645">
                  <a:moveTo>
                    <a:pt x="5337035" y="0"/>
                  </a:moveTo>
                  <a:lnTo>
                    <a:pt x="5256390" y="0"/>
                  </a:lnTo>
                  <a:lnTo>
                    <a:pt x="5256390" y="80645"/>
                  </a:lnTo>
                  <a:lnTo>
                    <a:pt x="5337035" y="80645"/>
                  </a:lnTo>
                  <a:lnTo>
                    <a:pt x="5337035" y="0"/>
                  </a:lnTo>
                  <a:close/>
                </a:path>
              </a:pathLst>
            </a:custGeom>
            <a:solidFill>
              <a:srgbClr val="22346A"/>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02" name="object 38">
              <a:extLst>
                <a:ext uri="{FF2B5EF4-FFF2-40B4-BE49-F238E27FC236}">
                  <a16:creationId xmlns:a16="http://schemas.microsoft.com/office/drawing/2014/main" id="{AE4E334E-B3A4-F828-8635-56ED65D814BA}"/>
                </a:ext>
              </a:extLst>
            </p:cNvPr>
            <p:cNvSpPr/>
            <p:nvPr/>
          </p:nvSpPr>
          <p:spPr>
            <a:xfrm>
              <a:off x="4870794" y="6719778"/>
              <a:ext cx="370205" cy="0"/>
            </a:xfrm>
            <a:custGeom>
              <a:avLst/>
              <a:gdLst/>
              <a:ahLst/>
              <a:cxnLst/>
              <a:rect l="l" t="t" r="r" b="b"/>
              <a:pathLst>
                <a:path w="370204">
                  <a:moveTo>
                    <a:pt x="0" y="0"/>
                  </a:moveTo>
                  <a:lnTo>
                    <a:pt x="370145" y="0"/>
                  </a:lnTo>
                </a:path>
              </a:pathLst>
            </a:custGeom>
            <a:ln w="12229">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03" name="object 39">
              <a:extLst>
                <a:ext uri="{FF2B5EF4-FFF2-40B4-BE49-F238E27FC236}">
                  <a16:creationId xmlns:a16="http://schemas.microsoft.com/office/drawing/2014/main" id="{25570F43-79D6-F692-058E-7F206793358A}"/>
                </a:ext>
              </a:extLst>
            </p:cNvPr>
            <p:cNvSpPr/>
            <p:nvPr/>
          </p:nvSpPr>
          <p:spPr>
            <a:xfrm>
              <a:off x="10127177" y="6719778"/>
              <a:ext cx="370205" cy="0"/>
            </a:xfrm>
            <a:custGeom>
              <a:avLst/>
              <a:gdLst/>
              <a:ahLst/>
              <a:cxnLst/>
              <a:rect l="l" t="t" r="r" b="b"/>
              <a:pathLst>
                <a:path w="370204">
                  <a:moveTo>
                    <a:pt x="0" y="0"/>
                  </a:moveTo>
                  <a:lnTo>
                    <a:pt x="370145" y="0"/>
                  </a:lnTo>
                </a:path>
              </a:pathLst>
            </a:custGeom>
            <a:ln w="12229">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grpSp>
        <p:nvGrpSpPr>
          <p:cNvPr id="404" name="object 68">
            <a:extLst>
              <a:ext uri="{FF2B5EF4-FFF2-40B4-BE49-F238E27FC236}">
                <a16:creationId xmlns:a16="http://schemas.microsoft.com/office/drawing/2014/main" id="{B0E1AD66-F785-F437-C85B-75CA05311E42}"/>
              </a:ext>
            </a:extLst>
          </p:cNvPr>
          <p:cNvGrpSpPr/>
          <p:nvPr/>
        </p:nvGrpSpPr>
        <p:grpSpPr>
          <a:xfrm>
            <a:off x="1326747" y="2947168"/>
            <a:ext cx="3251485" cy="4621"/>
            <a:chOff x="4444725" y="3693794"/>
            <a:chExt cx="5361940" cy="7620"/>
          </a:xfrm>
        </p:grpSpPr>
        <p:sp>
          <p:nvSpPr>
            <p:cNvPr id="405" name="object 69">
              <a:extLst>
                <a:ext uri="{FF2B5EF4-FFF2-40B4-BE49-F238E27FC236}">
                  <a16:creationId xmlns:a16="http://schemas.microsoft.com/office/drawing/2014/main" id="{4178821B-0AA6-D46E-6FFB-8C70E4AA3AAB}"/>
                </a:ext>
              </a:extLst>
            </p:cNvPr>
            <p:cNvSpPr/>
            <p:nvPr/>
          </p:nvSpPr>
          <p:spPr>
            <a:xfrm>
              <a:off x="4448535" y="3697604"/>
              <a:ext cx="97790" cy="0"/>
            </a:xfrm>
            <a:custGeom>
              <a:avLst/>
              <a:gdLst/>
              <a:ahLst/>
              <a:cxnLst/>
              <a:rect l="l" t="t" r="r" b="b"/>
              <a:pathLst>
                <a:path w="97789">
                  <a:moveTo>
                    <a:pt x="0" y="0"/>
                  </a:moveTo>
                  <a:lnTo>
                    <a:pt x="97745"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06" name="object 70">
              <a:extLst>
                <a:ext uri="{FF2B5EF4-FFF2-40B4-BE49-F238E27FC236}">
                  <a16:creationId xmlns:a16="http://schemas.microsoft.com/office/drawing/2014/main" id="{5506EB70-E80B-7BDF-731C-E7D57254544D}"/>
                </a:ext>
              </a:extLst>
            </p:cNvPr>
            <p:cNvSpPr/>
            <p:nvPr/>
          </p:nvSpPr>
          <p:spPr>
            <a:xfrm>
              <a:off x="9704920" y="3697604"/>
              <a:ext cx="97790" cy="0"/>
            </a:xfrm>
            <a:custGeom>
              <a:avLst/>
              <a:gdLst/>
              <a:ahLst/>
              <a:cxnLst/>
              <a:rect l="l" t="t" r="r" b="b"/>
              <a:pathLst>
                <a:path w="97790">
                  <a:moveTo>
                    <a:pt x="0" y="0"/>
                  </a:moveTo>
                  <a:lnTo>
                    <a:pt x="97745" y="0"/>
                  </a:lnTo>
                </a:path>
              </a:pathLst>
            </a:custGeom>
            <a:ln w="7308">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grpSp>
        <p:nvGrpSpPr>
          <p:cNvPr id="407" name="Grupo 406">
            <a:extLst>
              <a:ext uri="{FF2B5EF4-FFF2-40B4-BE49-F238E27FC236}">
                <a16:creationId xmlns:a16="http://schemas.microsoft.com/office/drawing/2014/main" id="{6868C8E7-00C9-4F0B-398D-12D61C2EEC90}"/>
              </a:ext>
            </a:extLst>
          </p:cNvPr>
          <p:cNvGrpSpPr/>
          <p:nvPr/>
        </p:nvGrpSpPr>
        <p:grpSpPr>
          <a:xfrm>
            <a:off x="1077133" y="2619050"/>
            <a:ext cx="2610690" cy="2298259"/>
            <a:chOff x="-6499064" y="-963006"/>
            <a:chExt cx="2610690" cy="2298259"/>
          </a:xfrm>
        </p:grpSpPr>
        <p:sp>
          <p:nvSpPr>
            <p:cNvPr id="408" name="object 29">
              <a:extLst>
                <a:ext uri="{FF2B5EF4-FFF2-40B4-BE49-F238E27FC236}">
                  <a16:creationId xmlns:a16="http://schemas.microsoft.com/office/drawing/2014/main" id="{283BBC03-D133-9664-59EE-09C7DB8F2C82}"/>
                </a:ext>
              </a:extLst>
            </p:cNvPr>
            <p:cNvSpPr txBox="1"/>
            <p:nvPr/>
          </p:nvSpPr>
          <p:spPr>
            <a:xfrm>
              <a:off x="-4603140" y="1169361"/>
              <a:ext cx="492113" cy="165892"/>
            </a:xfrm>
            <a:prstGeom prst="rect">
              <a:avLst/>
            </a:prstGeom>
          </p:spPr>
          <p:txBody>
            <a:bodyPr vert="horz" wrap="square" lIns="0" tIns="7316" rIns="0" bIns="0" rtlCol="0">
              <a:spAutoFit/>
            </a:bodyPr>
            <a:lstStyle/>
            <a:p>
              <a:pPr marL="7701">
                <a:spcBef>
                  <a:spcPts val="58"/>
                </a:spcBef>
              </a:pPr>
              <a:r>
                <a:rPr sz="515">
                  <a:solidFill>
                    <a:srgbClr val="22346A"/>
                  </a:solidFill>
                  <a:latin typeface="Arial" panose="020B0604020202020204" pitchFamily="34" charset="0"/>
                  <a:cs typeface="Arial" panose="020B0604020202020204" pitchFamily="34" charset="0"/>
                </a:rPr>
                <a:t>PBO</a:t>
              </a:r>
              <a:r>
                <a:rPr sz="515" spc="-3">
                  <a:solidFill>
                    <a:srgbClr val="22346A"/>
                  </a:solidFill>
                  <a:latin typeface="Arial" panose="020B0604020202020204" pitchFamily="34" charset="0"/>
                  <a:cs typeface="Arial" panose="020B0604020202020204" pitchFamily="34" charset="0"/>
                </a:rPr>
                <a:t> </a:t>
              </a:r>
              <a:r>
                <a:rPr sz="515">
                  <a:solidFill>
                    <a:srgbClr val="22346A"/>
                  </a:solidFill>
                  <a:latin typeface="Arial" panose="020B0604020202020204" pitchFamily="34" charset="0"/>
                  <a:cs typeface="Arial" panose="020B0604020202020204" pitchFamily="34" charset="0"/>
                </a:rPr>
                <a:t>C2S</a:t>
              </a:r>
              <a:r>
                <a:rPr sz="515" spc="-3">
                  <a:solidFill>
                    <a:srgbClr val="22346A"/>
                  </a:solidFill>
                  <a:latin typeface="Arial" panose="020B0604020202020204" pitchFamily="34" charset="0"/>
                  <a:cs typeface="Arial" panose="020B0604020202020204" pitchFamily="34" charset="0"/>
                </a:rPr>
                <a:t> </a:t>
              </a:r>
              <a:r>
                <a:rPr sz="515" spc="-6">
                  <a:solidFill>
                    <a:srgbClr val="22346A"/>
                  </a:solidFill>
                  <a:latin typeface="Arial" panose="020B0604020202020204" pitchFamily="34" charset="0"/>
                  <a:cs typeface="Arial" panose="020B0604020202020204" pitchFamily="34" charset="0"/>
                </a:rPr>
                <a:t>(N=141)</a:t>
              </a:r>
              <a:endParaRPr sz="515">
                <a:latin typeface="Arial" panose="020B0604020202020204" pitchFamily="34" charset="0"/>
                <a:cs typeface="Arial" panose="020B0604020202020204" pitchFamily="34" charset="0"/>
              </a:endParaRPr>
            </a:p>
          </p:txBody>
        </p:sp>
        <p:sp>
          <p:nvSpPr>
            <p:cNvPr id="409" name="object 31">
              <a:extLst>
                <a:ext uri="{FF2B5EF4-FFF2-40B4-BE49-F238E27FC236}">
                  <a16:creationId xmlns:a16="http://schemas.microsoft.com/office/drawing/2014/main" id="{DFA91A99-0E19-3561-0855-E42635B0E5EA}"/>
                </a:ext>
              </a:extLst>
            </p:cNvPr>
            <p:cNvSpPr txBox="1"/>
            <p:nvPr/>
          </p:nvSpPr>
          <p:spPr>
            <a:xfrm>
              <a:off x="-5745876" y="1169361"/>
              <a:ext cx="745100" cy="165892"/>
            </a:xfrm>
            <a:prstGeom prst="rect">
              <a:avLst/>
            </a:prstGeom>
          </p:spPr>
          <p:txBody>
            <a:bodyPr vert="horz" wrap="square" lIns="0" tIns="7316" rIns="0" bIns="0" rtlCol="0">
              <a:spAutoFit/>
            </a:bodyPr>
            <a:lstStyle/>
            <a:p>
              <a:pPr marL="7701">
                <a:spcBef>
                  <a:spcPts val="58"/>
                </a:spcBef>
              </a:pPr>
              <a:r>
                <a:rPr sz="515">
                  <a:solidFill>
                    <a:srgbClr val="22346A"/>
                  </a:solidFill>
                  <a:latin typeface="Arial" panose="020B0604020202020204" pitchFamily="34" charset="0"/>
                  <a:cs typeface="Arial" panose="020B0604020202020204" pitchFamily="34" charset="0"/>
                </a:rPr>
                <a:t>LEB</a:t>
              </a:r>
              <a:r>
                <a:rPr sz="515" spc="-12">
                  <a:solidFill>
                    <a:srgbClr val="22346A"/>
                  </a:solidFill>
                  <a:latin typeface="Arial" panose="020B0604020202020204" pitchFamily="34" charset="0"/>
                  <a:cs typeface="Arial" panose="020B0604020202020204" pitchFamily="34" charset="0"/>
                </a:rPr>
                <a:t> </a:t>
              </a:r>
              <a:r>
                <a:rPr sz="515">
                  <a:solidFill>
                    <a:srgbClr val="22346A"/>
                  </a:solidFill>
                  <a:latin typeface="Arial" panose="020B0604020202020204" pitchFamily="34" charset="0"/>
                  <a:cs typeface="Arial" panose="020B0604020202020204" pitchFamily="34" charset="0"/>
                </a:rPr>
                <a:t>250</a:t>
              </a:r>
              <a:r>
                <a:rPr sz="515" spc="-9">
                  <a:solidFill>
                    <a:srgbClr val="22346A"/>
                  </a:solidFill>
                  <a:latin typeface="Arial" panose="020B0604020202020204" pitchFamily="34" charset="0"/>
                  <a:cs typeface="Arial" panose="020B0604020202020204" pitchFamily="34" charset="0"/>
                </a:rPr>
                <a:t> </a:t>
              </a:r>
              <a:r>
                <a:rPr sz="515">
                  <a:solidFill>
                    <a:srgbClr val="22346A"/>
                  </a:solidFill>
                  <a:latin typeface="Arial" panose="020B0604020202020204" pitchFamily="34" charset="0"/>
                  <a:cs typeface="Arial" panose="020B0604020202020204" pitchFamily="34" charset="0"/>
                </a:rPr>
                <a:t>mg</a:t>
              </a:r>
              <a:r>
                <a:rPr sz="515" spc="-9">
                  <a:solidFill>
                    <a:srgbClr val="22346A"/>
                  </a:solidFill>
                  <a:latin typeface="Arial" panose="020B0604020202020204" pitchFamily="34" charset="0"/>
                  <a:cs typeface="Arial" panose="020B0604020202020204" pitchFamily="34" charset="0"/>
                </a:rPr>
                <a:t> </a:t>
              </a:r>
              <a:r>
                <a:rPr sz="515">
                  <a:solidFill>
                    <a:srgbClr val="22346A"/>
                  </a:solidFill>
                  <a:latin typeface="Arial" panose="020B0604020202020204" pitchFamily="34" charset="0"/>
                  <a:cs typeface="Arial" panose="020B0604020202020204" pitchFamily="34" charset="0"/>
                </a:rPr>
                <a:t>C2S</a:t>
              </a:r>
              <a:r>
                <a:rPr sz="515" spc="-9">
                  <a:solidFill>
                    <a:srgbClr val="22346A"/>
                  </a:solidFill>
                  <a:latin typeface="Arial" panose="020B0604020202020204" pitchFamily="34" charset="0"/>
                  <a:cs typeface="Arial" panose="020B0604020202020204" pitchFamily="34" charset="0"/>
                </a:rPr>
                <a:t> </a:t>
              </a:r>
              <a:r>
                <a:rPr sz="515" spc="-6">
                  <a:solidFill>
                    <a:srgbClr val="22346A"/>
                  </a:solidFill>
                  <a:latin typeface="Arial" panose="020B0604020202020204" pitchFamily="34" charset="0"/>
                  <a:cs typeface="Arial" panose="020B0604020202020204" pitchFamily="34" charset="0"/>
                </a:rPr>
                <a:t>(N=283)</a:t>
              </a:r>
              <a:endParaRPr sz="515">
                <a:latin typeface="Arial" panose="020B0604020202020204" pitchFamily="34" charset="0"/>
                <a:cs typeface="Arial" panose="020B0604020202020204" pitchFamily="34" charset="0"/>
              </a:endParaRPr>
            </a:p>
          </p:txBody>
        </p:sp>
        <p:sp>
          <p:nvSpPr>
            <p:cNvPr id="410" name="object 40">
              <a:extLst>
                <a:ext uri="{FF2B5EF4-FFF2-40B4-BE49-F238E27FC236}">
                  <a16:creationId xmlns:a16="http://schemas.microsoft.com/office/drawing/2014/main" id="{F3098E93-68BB-9722-5B4D-310DC04C055B}"/>
                </a:ext>
              </a:extLst>
            </p:cNvPr>
            <p:cNvSpPr txBox="1"/>
            <p:nvPr/>
          </p:nvSpPr>
          <p:spPr>
            <a:xfrm>
              <a:off x="-5703287" y="788225"/>
              <a:ext cx="52369"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4</a:t>
              </a:r>
              <a:endParaRPr sz="546">
                <a:latin typeface="Arial" panose="020B0604020202020204" pitchFamily="34" charset="0"/>
                <a:cs typeface="Arial" panose="020B0604020202020204" pitchFamily="34" charset="0"/>
              </a:endParaRPr>
            </a:p>
          </p:txBody>
        </p:sp>
        <p:sp>
          <p:nvSpPr>
            <p:cNvPr id="411" name="object 42">
              <a:extLst>
                <a:ext uri="{FF2B5EF4-FFF2-40B4-BE49-F238E27FC236}">
                  <a16:creationId xmlns:a16="http://schemas.microsoft.com/office/drawing/2014/main" id="{DD08C3D2-C2D1-582F-89CE-23DA55B3E963}"/>
                </a:ext>
              </a:extLst>
            </p:cNvPr>
            <p:cNvSpPr txBox="1"/>
            <p:nvPr/>
          </p:nvSpPr>
          <p:spPr>
            <a:xfrm>
              <a:off x="-5448619" y="788225"/>
              <a:ext cx="53139"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6</a:t>
              </a:r>
              <a:endParaRPr sz="546">
                <a:latin typeface="Arial" panose="020B0604020202020204" pitchFamily="34" charset="0"/>
                <a:cs typeface="Arial" panose="020B0604020202020204" pitchFamily="34" charset="0"/>
              </a:endParaRPr>
            </a:p>
          </p:txBody>
        </p:sp>
        <p:sp>
          <p:nvSpPr>
            <p:cNvPr id="412" name="object 44">
              <a:extLst>
                <a:ext uri="{FF2B5EF4-FFF2-40B4-BE49-F238E27FC236}">
                  <a16:creationId xmlns:a16="http://schemas.microsoft.com/office/drawing/2014/main" id="{5C24B5CF-0146-6DB3-2087-0140E9E8D478}"/>
                </a:ext>
              </a:extLst>
            </p:cNvPr>
            <p:cNvSpPr txBox="1"/>
            <p:nvPr/>
          </p:nvSpPr>
          <p:spPr>
            <a:xfrm>
              <a:off x="-4950426" y="788225"/>
              <a:ext cx="146768"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10</a:t>
              </a:r>
              <a:endParaRPr sz="546">
                <a:latin typeface="Arial" panose="020B0604020202020204" pitchFamily="34" charset="0"/>
                <a:cs typeface="Arial" panose="020B0604020202020204" pitchFamily="34" charset="0"/>
              </a:endParaRPr>
            </a:p>
          </p:txBody>
        </p:sp>
        <p:sp>
          <p:nvSpPr>
            <p:cNvPr id="413" name="object 46">
              <a:extLst>
                <a:ext uri="{FF2B5EF4-FFF2-40B4-BE49-F238E27FC236}">
                  <a16:creationId xmlns:a16="http://schemas.microsoft.com/office/drawing/2014/main" id="{06975E70-DD06-78ED-0ACE-2359917C2B07}"/>
                </a:ext>
              </a:extLst>
            </p:cNvPr>
            <p:cNvSpPr txBox="1"/>
            <p:nvPr/>
          </p:nvSpPr>
          <p:spPr>
            <a:xfrm>
              <a:off x="-4692227" y="788225"/>
              <a:ext cx="137951"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12</a:t>
              </a:r>
              <a:endParaRPr sz="546">
                <a:latin typeface="Arial" panose="020B0604020202020204" pitchFamily="34" charset="0"/>
                <a:cs typeface="Arial" panose="020B0604020202020204" pitchFamily="34" charset="0"/>
              </a:endParaRPr>
            </a:p>
          </p:txBody>
        </p:sp>
        <p:sp>
          <p:nvSpPr>
            <p:cNvPr id="414" name="object 48">
              <a:extLst>
                <a:ext uri="{FF2B5EF4-FFF2-40B4-BE49-F238E27FC236}">
                  <a16:creationId xmlns:a16="http://schemas.microsoft.com/office/drawing/2014/main" id="{72C91F1D-600A-42BD-86B7-E5BDFD321BC1}"/>
                </a:ext>
              </a:extLst>
            </p:cNvPr>
            <p:cNvSpPr txBox="1"/>
            <p:nvPr/>
          </p:nvSpPr>
          <p:spPr>
            <a:xfrm>
              <a:off x="-4438044" y="788225"/>
              <a:ext cx="142929"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14</a:t>
              </a:r>
              <a:endParaRPr sz="546">
                <a:latin typeface="Arial" panose="020B0604020202020204" pitchFamily="34" charset="0"/>
                <a:cs typeface="Arial" panose="020B0604020202020204" pitchFamily="34" charset="0"/>
              </a:endParaRPr>
            </a:p>
          </p:txBody>
        </p:sp>
        <p:sp>
          <p:nvSpPr>
            <p:cNvPr id="415" name="object 50">
              <a:extLst>
                <a:ext uri="{FF2B5EF4-FFF2-40B4-BE49-F238E27FC236}">
                  <a16:creationId xmlns:a16="http://schemas.microsoft.com/office/drawing/2014/main" id="{5A2640F5-B7EE-F16C-B002-8ADA999574AB}"/>
                </a:ext>
              </a:extLst>
            </p:cNvPr>
            <p:cNvSpPr txBox="1"/>
            <p:nvPr/>
          </p:nvSpPr>
          <p:spPr>
            <a:xfrm>
              <a:off x="-4183375" y="788225"/>
              <a:ext cx="157202"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16</a:t>
              </a:r>
              <a:endParaRPr sz="546">
                <a:latin typeface="Arial" panose="020B0604020202020204" pitchFamily="34" charset="0"/>
                <a:cs typeface="Arial" panose="020B0604020202020204" pitchFamily="34" charset="0"/>
              </a:endParaRPr>
            </a:p>
          </p:txBody>
        </p:sp>
        <p:sp>
          <p:nvSpPr>
            <p:cNvPr id="416" name="object 52">
              <a:extLst>
                <a:ext uri="{FF2B5EF4-FFF2-40B4-BE49-F238E27FC236}">
                  <a16:creationId xmlns:a16="http://schemas.microsoft.com/office/drawing/2014/main" id="{4D8B205D-7640-ACA8-300F-BC64BF280384}"/>
                </a:ext>
              </a:extLst>
            </p:cNvPr>
            <p:cNvSpPr txBox="1"/>
            <p:nvPr/>
          </p:nvSpPr>
          <p:spPr>
            <a:xfrm>
              <a:off x="-5957402" y="788225"/>
              <a:ext cx="50829"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2</a:t>
              </a:r>
              <a:endParaRPr sz="546">
                <a:latin typeface="Arial" panose="020B0604020202020204" pitchFamily="34" charset="0"/>
                <a:cs typeface="Arial" panose="020B0604020202020204" pitchFamily="34" charset="0"/>
              </a:endParaRPr>
            </a:p>
          </p:txBody>
        </p:sp>
        <p:sp>
          <p:nvSpPr>
            <p:cNvPr id="417" name="object 54">
              <a:extLst>
                <a:ext uri="{FF2B5EF4-FFF2-40B4-BE49-F238E27FC236}">
                  <a16:creationId xmlns:a16="http://schemas.microsoft.com/office/drawing/2014/main" id="{B3DA1099-94DF-FFC5-122B-4164EE2B1CD2}"/>
                </a:ext>
              </a:extLst>
            </p:cNvPr>
            <p:cNvSpPr txBox="1"/>
            <p:nvPr/>
          </p:nvSpPr>
          <p:spPr>
            <a:xfrm>
              <a:off x="-6215601" y="788225"/>
              <a:ext cx="56990"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0</a:t>
              </a:r>
              <a:endParaRPr sz="546">
                <a:latin typeface="Arial" panose="020B0604020202020204" pitchFamily="34" charset="0"/>
                <a:cs typeface="Arial" panose="020B0604020202020204" pitchFamily="34" charset="0"/>
              </a:endParaRPr>
            </a:p>
          </p:txBody>
        </p:sp>
        <p:sp>
          <p:nvSpPr>
            <p:cNvPr id="418" name="object 56">
              <a:extLst>
                <a:ext uri="{FF2B5EF4-FFF2-40B4-BE49-F238E27FC236}">
                  <a16:creationId xmlns:a16="http://schemas.microsoft.com/office/drawing/2014/main" id="{AD5B8DB4-92B8-0CA0-1434-F5AC889921AF}"/>
                </a:ext>
              </a:extLst>
            </p:cNvPr>
            <p:cNvSpPr txBox="1"/>
            <p:nvPr/>
          </p:nvSpPr>
          <p:spPr>
            <a:xfrm>
              <a:off x="-6356329" y="-395268"/>
              <a:ext cx="93956"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40</a:t>
              </a:r>
              <a:endParaRPr sz="546">
                <a:latin typeface="Arial" panose="020B0604020202020204" pitchFamily="34" charset="0"/>
                <a:cs typeface="Arial" panose="020B0604020202020204" pitchFamily="34" charset="0"/>
              </a:endParaRPr>
            </a:p>
          </p:txBody>
        </p:sp>
        <p:sp>
          <p:nvSpPr>
            <p:cNvPr id="419" name="object 58">
              <a:extLst>
                <a:ext uri="{FF2B5EF4-FFF2-40B4-BE49-F238E27FC236}">
                  <a16:creationId xmlns:a16="http://schemas.microsoft.com/office/drawing/2014/main" id="{7815E0E0-62B8-1AE0-6A92-9010A48700BA}"/>
                </a:ext>
              </a:extLst>
            </p:cNvPr>
            <p:cNvSpPr txBox="1"/>
            <p:nvPr/>
          </p:nvSpPr>
          <p:spPr>
            <a:xfrm>
              <a:off x="-6356191" y="-662535"/>
              <a:ext cx="93956"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50</a:t>
              </a:r>
              <a:endParaRPr sz="546">
                <a:latin typeface="Arial" panose="020B0604020202020204" pitchFamily="34" charset="0"/>
                <a:cs typeface="Arial" panose="020B0604020202020204" pitchFamily="34" charset="0"/>
              </a:endParaRPr>
            </a:p>
          </p:txBody>
        </p:sp>
        <p:sp>
          <p:nvSpPr>
            <p:cNvPr id="420" name="object 60">
              <a:extLst>
                <a:ext uri="{FF2B5EF4-FFF2-40B4-BE49-F238E27FC236}">
                  <a16:creationId xmlns:a16="http://schemas.microsoft.com/office/drawing/2014/main" id="{B9D57FC7-F732-3499-55B3-706421D931CF}"/>
                </a:ext>
              </a:extLst>
            </p:cNvPr>
            <p:cNvSpPr txBox="1"/>
            <p:nvPr/>
          </p:nvSpPr>
          <p:spPr>
            <a:xfrm>
              <a:off x="-6355084" y="-127931"/>
              <a:ext cx="92801"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30</a:t>
              </a:r>
              <a:endParaRPr sz="546">
                <a:latin typeface="Arial" panose="020B0604020202020204" pitchFamily="34" charset="0"/>
                <a:cs typeface="Arial" panose="020B0604020202020204" pitchFamily="34" charset="0"/>
              </a:endParaRPr>
            </a:p>
          </p:txBody>
        </p:sp>
        <p:sp>
          <p:nvSpPr>
            <p:cNvPr id="421" name="object 62">
              <a:extLst>
                <a:ext uri="{FF2B5EF4-FFF2-40B4-BE49-F238E27FC236}">
                  <a16:creationId xmlns:a16="http://schemas.microsoft.com/office/drawing/2014/main" id="{5862A858-93EF-F2B9-15E2-F5D1A1029D64}"/>
                </a:ext>
              </a:extLst>
            </p:cNvPr>
            <p:cNvSpPr txBox="1"/>
            <p:nvPr/>
          </p:nvSpPr>
          <p:spPr>
            <a:xfrm>
              <a:off x="-6354529" y="139335"/>
              <a:ext cx="92030"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20</a:t>
              </a:r>
              <a:endParaRPr sz="546">
                <a:latin typeface="Arial" panose="020B0604020202020204" pitchFamily="34" charset="0"/>
                <a:cs typeface="Arial" panose="020B0604020202020204" pitchFamily="34" charset="0"/>
              </a:endParaRPr>
            </a:p>
          </p:txBody>
        </p:sp>
        <p:sp>
          <p:nvSpPr>
            <p:cNvPr id="422" name="object 64">
              <a:extLst>
                <a:ext uri="{FF2B5EF4-FFF2-40B4-BE49-F238E27FC236}">
                  <a16:creationId xmlns:a16="http://schemas.microsoft.com/office/drawing/2014/main" id="{5B479A7E-13B9-C9F2-2E4E-62C478730317}"/>
                </a:ext>
              </a:extLst>
            </p:cNvPr>
            <p:cNvSpPr txBox="1"/>
            <p:nvPr/>
          </p:nvSpPr>
          <p:spPr>
            <a:xfrm>
              <a:off x="-6339647" y="406602"/>
              <a:ext cx="77398" cy="175382"/>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10</a:t>
              </a:r>
              <a:endParaRPr sz="546">
                <a:latin typeface="Arial" panose="020B0604020202020204" pitchFamily="34" charset="0"/>
                <a:cs typeface="Arial" panose="020B0604020202020204" pitchFamily="34" charset="0"/>
              </a:endParaRPr>
            </a:p>
          </p:txBody>
        </p:sp>
        <p:sp>
          <p:nvSpPr>
            <p:cNvPr id="423" name="object 66">
              <a:extLst>
                <a:ext uri="{FF2B5EF4-FFF2-40B4-BE49-F238E27FC236}">
                  <a16:creationId xmlns:a16="http://schemas.microsoft.com/office/drawing/2014/main" id="{464322B8-FBA2-36EF-D4A3-29AB40AA02F4}"/>
                </a:ext>
              </a:extLst>
            </p:cNvPr>
            <p:cNvSpPr txBox="1"/>
            <p:nvPr/>
          </p:nvSpPr>
          <p:spPr>
            <a:xfrm>
              <a:off x="-6316873" y="673870"/>
              <a:ext cx="56990"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0</a:t>
              </a:r>
              <a:endParaRPr sz="546">
                <a:latin typeface="Arial" panose="020B0604020202020204" pitchFamily="34" charset="0"/>
                <a:cs typeface="Arial" panose="020B0604020202020204" pitchFamily="34" charset="0"/>
              </a:endParaRPr>
            </a:p>
          </p:txBody>
        </p:sp>
        <p:sp>
          <p:nvSpPr>
            <p:cNvPr id="424" name="object 71">
              <a:extLst>
                <a:ext uri="{FF2B5EF4-FFF2-40B4-BE49-F238E27FC236}">
                  <a16:creationId xmlns:a16="http://schemas.microsoft.com/office/drawing/2014/main" id="{BF85611A-ABDE-699E-1B0E-54B27BEA49BF}"/>
                </a:ext>
              </a:extLst>
            </p:cNvPr>
            <p:cNvSpPr txBox="1"/>
            <p:nvPr/>
          </p:nvSpPr>
          <p:spPr>
            <a:xfrm>
              <a:off x="-6499064" y="-106267"/>
              <a:ext cx="102592" cy="503664"/>
            </a:xfrm>
            <a:prstGeom prst="rect">
              <a:avLst/>
            </a:prstGeom>
          </p:spPr>
          <p:txBody>
            <a:bodyPr vert="vert270" wrap="square" lIns="0" tIns="0" rIns="0" bIns="0" rtlCol="0">
              <a:spAutoFit/>
            </a:bodyPr>
            <a:lstStyle/>
            <a:p>
              <a:pPr marL="7701">
                <a:lnSpc>
                  <a:spcPts val="834"/>
                </a:lnSpc>
              </a:pPr>
              <a:r>
                <a:rPr sz="697">
                  <a:solidFill>
                    <a:srgbClr val="22346A"/>
                  </a:solidFill>
                  <a:latin typeface="Arial" panose="020B0604020202020204" pitchFamily="34" charset="0"/>
                  <a:cs typeface="Arial" panose="020B0604020202020204" pitchFamily="34" charset="0"/>
                </a:rPr>
                <a:t>%</a:t>
              </a:r>
              <a:r>
                <a:rPr sz="697" spc="-6">
                  <a:solidFill>
                    <a:srgbClr val="22346A"/>
                  </a:solidFill>
                  <a:latin typeface="Arial" panose="020B0604020202020204" pitchFamily="34" charset="0"/>
                  <a:cs typeface="Arial" panose="020B0604020202020204" pitchFamily="34" charset="0"/>
                </a:rPr>
                <a:t> Pacientes</a:t>
              </a:r>
              <a:endParaRPr sz="697">
                <a:latin typeface="Arial" panose="020B0604020202020204" pitchFamily="34" charset="0"/>
                <a:cs typeface="Arial" panose="020B0604020202020204" pitchFamily="34" charset="0"/>
              </a:endParaRPr>
            </a:p>
          </p:txBody>
        </p:sp>
        <p:sp>
          <p:nvSpPr>
            <p:cNvPr id="425" name="object 73">
              <a:extLst>
                <a:ext uri="{FF2B5EF4-FFF2-40B4-BE49-F238E27FC236}">
                  <a16:creationId xmlns:a16="http://schemas.microsoft.com/office/drawing/2014/main" id="{35751D34-281C-08A8-8AB6-1F2FB766402E}"/>
                </a:ext>
              </a:extLst>
            </p:cNvPr>
            <p:cNvSpPr txBox="1"/>
            <p:nvPr/>
          </p:nvSpPr>
          <p:spPr>
            <a:xfrm>
              <a:off x="-5356159" y="776486"/>
              <a:ext cx="356185" cy="214303"/>
            </a:xfrm>
            <a:prstGeom prst="rect">
              <a:avLst/>
            </a:prstGeom>
          </p:spPr>
          <p:txBody>
            <a:bodyPr vert="horz" wrap="square" lIns="0" tIns="19253" rIns="0" bIns="0" rtlCol="0">
              <a:spAutoFit/>
            </a:bodyPr>
            <a:lstStyle/>
            <a:p>
              <a:pPr marL="22334" algn="ctr">
                <a:spcBef>
                  <a:spcPts val="152"/>
                </a:spcBef>
              </a:pPr>
              <a:r>
                <a:rPr sz="546" spc="-30">
                  <a:solidFill>
                    <a:srgbClr val="414042"/>
                  </a:solidFill>
                  <a:latin typeface="Arial" panose="020B0604020202020204" pitchFamily="34" charset="0"/>
                  <a:cs typeface="Arial" panose="020B0604020202020204" pitchFamily="34" charset="0"/>
                </a:rPr>
                <a:t>8</a:t>
              </a:r>
              <a:endParaRPr sz="546">
                <a:latin typeface="Arial" panose="020B0604020202020204" pitchFamily="34" charset="0"/>
                <a:cs typeface="Arial" panose="020B0604020202020204" pitchFamily="34" charset="0"/>
              </a:endParaRPr>
            </a:p>
            <a:p>
              <a:pPr algn="ctr">
                <a:spcBef>
                  <a:spcPts val="109"/>
                </a:spcBef>
              </a:pPr>
              <a:r>
                <a:rPr sz="637" spc="-6">
                  <a:solidFill>
                    <a:srgbClr val="22346A"/>
                  </a:solidFill>
                  <a:latin typeface="Arial" panose="020B0604020202020204" pitchFamily="34" charset="0"/>
                  <a:cs typeface="Arial" panose="020B0604020202020204" pitchFamily="34" charset="0"/>
                </a:rPr>
                <a:t>Semanas</a:t>
              </a:r>
              <a:endParaRPr sz="637">
                <a:latin typeface="Arial" panose="020B0604020202020204" pitchFamily="34" charset="0"/>
                <a:cs typeface="Arial" panose="020B0604020202020204" pitchFamily="34" charset="0"/>
              </a:endParaRPr>
            </a:p>
          </p:txBody>
        </p:sp>
        <p:sp>
          <p:nvSpPr>
            <p:cNvPr id="426" name="object 75">
              <a:extLst>
                <a:ext uri="{FF2B5EF4-FFF2-40B4-BE49-F238E27FC236}">
                  <a16:creationId xmlns:a16="http://schemas.microsoft.com/office/drawing/2014/main" id="{B6BB525B-6C7D-6316-1565-51E06B78D2F4}"/>
                </a:ext>
              </a:extLst>
            </p:cNvPr>
            <p:cNvSpPr txBox="1"/>
            <p:nvPr/>
          </p:nvSpPr>
          <p:spPr>
            <a:xfrm>
              <a:off x="-5680507" y="-963006"/>
              <a:ext cx="1237983" cy="170637"/>
            </a:xfrm>
            <a:prstGeom prst="rect">
              <a:avLst/>
            </a:prstGeom>
          </p:spPr>
          <p:txBody>
            <a:bodyPr vert="horz" wrap="square" lIns="0" tIns="7316" rIns="0" bIns="0" rtlCol="0">
              <a:spAutoFit/>
            </a:bodyPr>
            <a:lstStyle/>
            <a:p>
              <a:pPr marL="7701">
                <a:spcBef>
                  <a:spcPts val="58"/>
                </a:spcBef>
              </a:pPr>
              <a:r>
                <a:rPr sz="1061" b="1" spc="-6">
                  <a:solidFill>
                    <a:srgbClr val="22346A"/>
                  </a:solidFill>
                  <a:latin typeface="Arial" panose="020B0604020202020204" pitchFamily="34" charset="0"/>
                  <a:cs typeface="Arial" panose="020B0604020202020204" pitchFamily="34" charset="0"/>
                </a:rPr>
                <a:t>ADvocate</a:t>
              </a:r>
              <a:r>
                <a:rPr sz="1061" b="1" spc="-24">
                  <a:solidFill>
                    <a:srgbClr val="22346A"/>
                  </a:solidFill>
                  <a:latin typeface="Arial" panose="020B0604020202020204" pitchFamily="34" charset="0"/>
                  <a:cs typeface="Arial" panose="020B0604020202020204" pitchFamily="34" charset="0"/>
                </a:rPr>
                <a:t> </a:t>
              </a:r>
              <a:r>
                <a:rPr sz="1061" b="1">
                  <a:solidFill>
                    <a:srgbClr val="22346A"/>
                  </a:solidFill>
                  <a:latin typeface="Arial" panose="020B0604020202020204" pitchFamily="34" charset="0"/>
                  <a:cs typeface="Arial" panose="020B0604020202020204" pitchFamily="34" charset="0"/>
                </a:rPr>
                <a:t>1</a:t>
              </a:r>
              <a:r>
                <a:rPr sz="1061" b="1" spc="-24">
                  <a:solidFill>
                    <a:srgbClr val="22346A"/>
                  </a:solidFill>
                  <a:latin typeface="Arial" panose="020B0604020202020204" pitchFamily="34" charset="0"/>
                  <a:cs typeface="Arial" panose="020B0604020202020204" pitchFamily="34" charset="0"/>
                </a:rPr>
                <a:t> </a:t>
              </a:r>
              <a:r>
                <a:rPr sz="1061" b="1" spc="-12">
                  <a:solidFill>
                    <a:srgbClr val="22346A"/>
                  </a:solidFill>
                  <a:latin typeface="Arial" panose="020B0604020202020204" pitchFamily="34" charset="0"/>
                  <a:cs typeface="Arial" panose="020B0604020202020204" pitchFamily="34" charset="0"/>
                </a:rPr>
                <a:t>(n=424)</a:t>
              </a:r>
              <a:endParaRPr sz="1061">
                <a:latin typeface="Arial" panose="020B0604020202020204" pitchFamily="34" charset="0"/>
                <a:cs typeface="Arial" panose="020B0604020202020204" pitchFamily="34" charset="0"/>
              </a:endParaRPr>
            </a:p>
          </p:txBody>
        </p:sp>
        <p:grpSp>
          <p:nvGrpSpPr>
            <p:cNvPr id="427" name="object 80">
              <a:extLst>
                <a:ext uri="{FF2B5EF4-FFF2-40B4-BE49-F238E27FC236}">
                  <a16:creationId xmlns:a16="http://schemas.microsoft.com/office/drawing/2014/main" id="{BA7D50B5-862D-0F15-9FAA-FCCD8DBCE3DE}"/>
                </a:ext>
              </a:extLst>
            </p:cNvPr>
            <p:cNvGrpSpPr/>
            <p:nvPr/>
          </p:nvGrpSpPr>
          <p:grpSpPr>
            <a:xfrm>
              <a:off x="-6249065" y="-634885"/>
              <a:ext cx="2105918" cy="1402790"/>
              <a:chOff x="4445359" y="3693798"/>
              <a:chExt cx="3472815" cy="2313305"/>
            </a:xfrm>
          </p:grpSpPr>
          <p:sp>
            <p:nvSpPr>
              <p:cNvPr id="437" name="object 81">
                <a:extLst>
                  <a:ext uri="{FF2B5EF4-FFF2-40B4-BE49-F238E27FC236}">
                    <a16:creationId xmlns:a16="http://schemas.microsoft.com/office/drawing/2014/main" id="{C894295C-8B4C-B798-BB46-E93E22B04D10}"/>
                  </a:ext>
                </a:extLst>
              </p:cNvPr>
              <p:cNvSpPr/>
              <p:nvPr/>
            </p:nvSpPr>
            <p:spPr>
              <a:xfrm>
                <a:off x="4537580" y="3702557"/>
                <a:ext cx="0" cy="2181225"/>
              </a:xfrm>
              <a:custGeom>
                <a:avLst/>
                <a:gdLst/>
                <a:ahLst/>
                <a:cxnLst/>
                <a:rect l="l" t="t" r="r" b="b"/>
                <a:pathLst>
                  <a:path h="2181225">
                    <a:moveTo>
                      <a:pt x="0" y="0"/>
                    </a:moveTo>
                    <a:lnTo>
                      <a:pt x="0" y="2181137"/>
                    </a:lnTo>
                  </a:path>
                </a:pathLst>
              </a:custGeom>
              <a:ln w="6230">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38" name="object 82">
                <a:extLst>
                  <a:ext uri="{FF2B5EF4-FFF2-40B4-BE49-F238E27FC236}">
                    <a16:creationId xmlns:a16="http://schemas.microsoft.com/office/drawing/2014/main" id="{BDF22688-FCDF-9D8E-E99F-771ED1592674}"/>
                  </a:ext>
                </a:extLst>
              </p:cNvPr>
              <p:cNvSpPr/>
              <p:nvPr/>
            </p:nvSpPr>
            <p:spPr>
              <a:xfrm>
                <a:off x="4592771" y="5912343"/>
                <a:ext cx="3322320" cy="0"/>
              </a:xfrm>
              <a:custGeom>
                <a:avLst/>
                <a:gdLst/>
                <a:ahLst/>
                <a:cxnLst/>
                <a:rect l="l" t="t" r="r" b="b"/>
                <a:pathLst>
                  <a:path w="3322320">
                    <a:moveTo>
                      <a:pt x="0" y="0"/>
                    </a:moveTo>
                    <a:lnTo>
                      <a:pt x="3322025" y="0"/>
                    </a:lnTo>
                  </a:path>
                </a:pathLst>
              </a:custGeom>
              <a:ln w="6125">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39" name="object 83">
                <a:extLst>
                  <a:ext uri="{FF2B5EF4-FFF2-40B4-BE49-F238E27FC236}">
                    <a16:creationId xmlns:a16="http://schemas.microsoft.com/office/drawing/2014/main" id="{5601459D-F164-287A-79FC-6808BFB60A55}"/>
                  </a:ext>
                </a:extLst>
              </p:cNvPr>
              <p:cNvSpPr/>
              <p:nvPr/>
            </p:nvSpPr>
            <p:spPr>
              <a:xfrm>
                <a:off x="5390903" y="5915728"/>
                <a:ext cx="0" cy="88265"/>
              </a:xfrm>
              <a:custGeom>
                <a:avLst/>
                <a:gdLst/>
                <a:ahLst/>
                <a:cxnLst/>
                <a:rect l="l" t="t" r="r" b="b"/>
                <a:pathLst>
                  <a:path h="88264">
                    <a:moveTo>
                      <a:pt x="0" y="88143"/>
                    </a:moveTo>
                    <a:lnTo>
                      <a:pt x="0"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40" name="object 84">
                <a:extLst>
                  <a:ext uri="{FF2B5EF4-FFF2-40B4-BE49-F238E27FC236}">
                    <a16:creationId xmlns:a16="http://schemas.microsoft.com/office/drawing/2014/main" id="{C205B5FF-C1E0-2B8F-4338-56A45343180F}"/>
                  </a:ext>
                </a:extLst>
              </p:cNvPr>
              <p:cNvSpPr/>
              <p:nvPr/>
            </p:nvSpPr>
            <p:spPr>
              <a:xfrm>
                <a:off x="5809469" y="5915728"/>
                <a:ext cx="0" cy="88265"/>
              </a:xfrm>
              <a:custGeom>
                <a:avLst/>
                <a:gdLst/>
                <a:ahLst/>
                <a:cxnLst/>
                <a:rect l="l" t="t" r="r" b="b"/>
                <a:pathLst>
                  <a:path h="88264">
                    <a:moveTo>
                      <a:pt x="0" y="88143"/>
                    </a:moveTo>
                    <a:lnTo>
                      <a:pt x="0"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41" name="object 85">
                <a:extLst>
                  <a:ext uri="{FF2B5EF4-FFF2-40B4-BE49-F238E27FC236}">
                    <a16:creationId xmlns:a16="http://schemas.microsoft.com/office/drawing/2014/main" id="{6AE2C768-A58C-0590-0735-E96F57708199}"/>
                  </a:ext>
                </a:extLst>
              </p:cNvPr>
              <p:cNvSpPr/>
              <p:nvPr/>
            </p:nvSpPr>
            <p:spPr>
              <a:xfrm>
                <a:off x="6232891" y="5915728"/>
                <a:ext cx="0" cy="88265"/>
              </a:xfrm>
              <a:custGeom>
                <a:avLst/>
                <a:gdLst/>
                <a:ahLst/>
                <a:cxnLst/>
                <a:rect l="l" t="t" r="r" b="b"/>
                <a:pathLst>
                  <a:path h="88264">
                    <a:moveTo>
                      <a:pt x="0" y="88143"/>
                    </a:moveTo>
                    <a:lnTo>
                      <a:pt x="0"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42" name="object 86">
                <a:extLst>
                  <a:ext uri="{FF2B5EF4-FFF2-40B4-BE49-F238E27FC236}">
                    <a16:creationId xmlns:a16="http://schemas.microsoft.com/office/drawing/2014/main" id="{BA23F189-A19C-A39F-DFB1-53AA502961E9}"/>
                  </a:ext>
                </a:extLst>
              </p:cNvPr>
              <p:cNvSpPr/>
              <p:nvPr/>
            </p:nvSpPr>
            <p:spPr>
              <a:xfrm>
                <a:off x="6653742" y="5915728"/>
                <a:ext cx="0" cy="88265"/>
              </a:xfrm>
              <a:custGeom>
                <a:avLst/>
                <a:gdLst/>
                <a:ahLst/>
                <a:cxnLst/>
                <a:rect l="l" t="t" r="r" b="b"/>
                <a:pathLst>
                  <a:path h="88264">
                    <a:moveTo>
                      <a:pt x="0" y="88143"/>
                    </a:moveTo>
                    <a:lnTo>
                      <a:pt x="0"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43" name="object 87">
                <a:extLst>
                  <a:ext uri="{FF2B5EF4-FFF2-40B4-BE49-F238E27FC236}">
                    <a16:creationId xmlns:a16="http://schemas.microsoft.com/office/drawing/2014/main" id="{1FD4163A-ED98-584E-8904-D92B9988931F}"/>
                  </a:ext>
                </a:extLst>
              </p:cNvPr>
              <p:cNvSpPr/>
              <p:nvPr/>
            </p:nvSpPr>
            <p:spPr>
              <a:xfrm>
                <a:off x="7080575" y="5915728"/>
                <a:ext cx="0" cy="88265"/>
              </a:xfrm>
              <a:custGeom>
                <a:avLst/>
                <a:gdLst/>
                <a:ahLst/>
                <a:cxnLst/>
                <a:rect l="l" t="t" r="r" b="b"/>
                <a:pathLst>
                  <a:path h="88264">
                    <a:moveTo>
                      <a:pt x="0" y="88143"/>
                    </a:moveTo>
                    <a:lnTo>
                      <a:pt x="0"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44" name="object 88">
                <a:extLst>
                  <a:ext uri="{FF2B5EF4-FFF2-40B4-BE49-F238E27FC236}">
                    <a16:creationId xmlns:a16="http://schemas.microsoft.com/office/drawing/2014/main" id="{E2E7D79E-8055-4F06-8ECD-A28D0E9A1752}"/>
                  </a:ext>
                </a:extLst>
              </p:cNvPr>
              <p:cNvSpPr/>
              <p:nvPr/>
            </p:nvSpPr>
            <p:spPr>
              <a:xfrm>
                <a:off x="7497900" y="5915728"/>
                <a:ext cx="0" cy="88265"/>
              </a:xfrm>
              <a:custGeom>
                <a:avLst/>
                <a:gdLst/>
                <a:ahLst/>
                <a:cxnLst/>
                <a:rect l="l" t="t" r="r" b="b"/>
                <a:pathLst>
                  <a:path h="88264">
                    <a:moveTo>
                      <a:pt x="0" y="88143"/>
                    </a:moveTo>
                    <a:lnTo>
                      <a:pt x="0"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45" name="object 89">
                <a:extLst>
                  <a:ext uri="{FF2B5EF4-FFF2-40B4-BE49-F238E27FC236}">
                    <a16:creationId xmlns:a16="http://schemas.microsoft.com/office/drawing/2014/main" id="{161C48EF-CB64-73AF-9AF2-0ABE4C2122D2}"/>
                  </a:ext>
                </a:extLst>
              </p:cNvPr>
              <p:cNvSpPr/>
              <p:nvPr/>
            </p:nvSpPr>
            <p:spPr>
              <a:xfrm>
                <a:off x="7914802" y="5915728"/>
                <a:ext cx="0" cy="88265"/>
              </a:xfrm>
              <a:custGeom>
                <a:avLst/>
                <a:gdLst/>
                <a:ahLst/>
                <a:cxnLst/>
                <a:rect l="l" t="t" r="r" b="b"/>
                <a:pathLst>
                  <a:path h="88264">
                    <a:moveTo>
                      <a:pt x="0" y="88143"/>
                    </a:moveTo>
                    <a:lnTo>
                      <a:pt x="0"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46" name="object 90">
                <a:extLst>
                  <a:ext uri="{FF2B5EF4-FFF2-40B4-BE49-F238E27FC236}">
                    <a16:creationId xmlns:a16="http://schemas.microsoft.com/office/drawing/2014/main" id="{98953154-ACAD-C7D9-5C71-DC0FA8324B28}"/>
                  </a:ext>
                </a:extLst>
              </p:cNvPr>
              <p:cNvSpPr/>
              <p:nvPr/>
            </p:nvSpPr>
            <p:spPr>
              <a:xfrm>
                <a:off x="4958453" y="5915728"/>
                <a:ext cx="0" cy="88265"/>
              </a:xfrm>
              <a:custGeom>
                <a:avLst/>
                <a:gdLst/>
                <a:ahLst/>
                <a:cxnLst/>
                <a:rect l="l" t="t" r="r" b="b"/>
                <a:pathLst>
                  <a:path h="88264">
                    <a:moveTo>
                      <a:pt x="0" y="88143"/>
                    </a:moveTo>
                    <a:lnTo>
                      <a:pt x="0"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47" name="object 91">
                <a:extLst>
                  <a:ext uri="{FF2B5EF4-FFF2-40B4-BE49-F238E27FC236}">
                    <a16:creationId xmlns:a16="http://schemas.microsoft.com/office/drawing/2014/main" id="{48170F40-369C-EF97-304B-B555ACB9600F}"/>
                  </a:ext>
                </a:extLst>
              </p:cNvPr>
              <p:cNvSpPr/>
              <p:nvPr/>
            </p:nvSpPr>
            <p:spPr>
              <a:xfrm>
                <a:off x="4448534" y="5472066"/>
                <a:ext cx="88265" cy="0"/>
              </a:xfrm>
              <a:custGeom>
                <a:avLst/>
                <a:gdLst/>
                <a:ahLst/>
                <a:cxnLst/>
                <a:rect l="l" t="t" r="r" b="b"/>
                <a:pathLst>
                  <a:path w="88264">
                    <a:moveTo>
                      <a:pt x="0" y="0"/>
                    </a:moveTo>
                    <a:lnTo>
                      <a:pt x="88133"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48" name="object 92">
                <a:extLst>
                  <a:ext uri="{FF2B5EF4-FFF2-40B4-BE49-F238E27FC236}">
                    <a16:creationId xmlns:a16="http://schemas.microsoft.com/office/drawing/2014/main" id="{8A53BB76-A373-C2FA-0C8C-7E3DD468D4CE}"/>
                  </a:ext>
                </a:extLst>
              </p:cNvPr>
              <p:cNvSpPr/>
              <p:nvPr/>
            </p:nvSpPr>
            <p:spPr>
              <a:xfrm>
                <a:off x="4448534" y="5030457"/>
                <a:ext cx="88265" cy="0"/>
              </a:xfrm>
              <a:custGeom>
                <a:avLst/>
                <a:gdLst/>
                <a:ahLst/>
                <a:cxnLst/>
                <a:rect l="l" t="t" r="r" b="b"/>
                <a:pathLst>
                  <a:path w="88264">
                    <a:moveTo>
                      <a:pt x="0" y="0"/>
                    </a:moveTo>
                    <a:lnTo>
                      <a:pt x="88133"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49" name="object 93">
                <a:extLst>
                  <a:ext uri="{FF2B5EF4-FFF2-40B4-BE49-F238E27FC236}">
                    <a16:creationId xmlns:a16="http://schemas.microsoft.com/office/drawing/2014/main" id="{2911F2E3-0630-5841-0042-72FDCB57C4F1}"/>
                  </a:ext>
                </a:extLst>
              </p:cNvPr>
              <p:cNvSpPr/>
              <p:nvPr/>
            </p:nvSpPr>
            <p:spPr>
              <a:xfrm>
                <a:off x="4448534" y="4588848"/>
                <a:ext cx="88265" cy="0"/>
              </a:xfrm>
              <a:custGeom>
                <a:avLst/>
                <a:gdLst/>
                <a:ahLst/>
                <a:cxnLst/>
                <a:rect l="l" t="t" r="r" b="b"/>
                <a:pathLst>
                  <a:path w="88264">
                    <a:moveTo>
                      <a:pt x="0" y="0"/>
                    </a:moveTo>
                    <a:lnTo>
                      <a:pt x="88133"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50" name="object 94">
                <a:extLst>
                  <a:ext uri="{FF2B5EF4-FFF2-40B4-BE49-F238E27FC236}">
                    <a16:creationId xmlns:a16="http://schemas.microsoft.com/office/drawing/2014/main" id="{10F2DC10-17B6-3FF4-11E7-BCE723D19F64}"/>
                  </a:ext>
                </a:extLst>
              </p:cNvPr>
              <p:cNvSpPr/>
              <p:nvPr/>
            </p:nvSpPr>
            <p:spPr>
              <a:xfrm>
                <a:off x="4448534" y="4147241"/>
                <a:ext cx="88265" cy="0"/>
              </a:xfrm>
              <a:custGeom>
                <a:avLst/>
                <a:gdLst/>
                <a:ahLst/>
                <a:cxnLst/>
                <a:rect l="l" t="t" r="r" b="b"/>
                <a:pathLst>
                  <a:path w="88264">
                    <a:moveTo>
                      <a:pt x="0" y="0"/>
                    </a:moveTo>
                    <a:lnTo>
                      <a:pt x="88133"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51" name="object 95">
                <a:extLst>
                  <a:ext uri="{FF2B5EF4-FFF2-40B4-BE49-F238E27FC236}">
                    <a16:creationId xmlns:a16="http://schemas.microsoft.com/office/drawing/2014/main" id="{1098D1AC-83A6-C92B-F933-2BA01E81B694}"/>
                  </a:ext>
                </a:extLst>
              </p:cNvPr>
              <p:cNvSpPr/>
              <p:nvPr/>
            </p:nvSpPr>
            <p:spPr>
              <a:xfrm>
                <a:off x="4448534" y="3696973"/>
                <a:ext cx="88265" cy="0"/>
              </a:xfrm>
              <a:custGeom>
                <a:avLst/>
                <a:gdLst/>
                <a:ahLst/>
                <a:cxnLst/>
                <a:rect l="l" t="t" r="r" b="b"/>
                <a:pathLst>
                  <a:path w="88264">
                    <a:moveTo>
                      <a:pt x="0" y="0"/>
                    </a:moveTo>
                    <a:lnTo>
                      <a:pt x="88133"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428" name="object 96">
              <a:extLst>
                <a:ext uri="{FF2B5EF4-FFF2-40B4-BE49-F238E27FC236}">
                  <a16:creationId xmlns:a16="http://schemas.microsoft.com/office/drawing/2014/main" id="{27582EA6-60CF-39DA-F1F9-5A57F7D0D95C}"/>
                </a:ext>
              </a:extLst>
            </p:cNvPr>
            <p:cNvSpPr txBox="1"/>
            <p:nvPr/>
          </p:nvSpPr>
          <p:spPr>
            <a:xfrm>
              <a:off x="-4379716" y="-575332"/>
              <a:ext cx="491342" cy="284664"/>
            </a:xfrm>
            <a:prstGeom prst="rect">
              <a:avLst/>
            </a:prstGeom>
          </p:spPr>
          <p:txBody>
            <a:bodyPr vert="horz" wrap="square" lIns="0" tIns="9242" rIns="0" bIns="0" rtlCol="0">
              <a:spAutoFit/>
            </a:bodyPr>
            <a:lstStyle/>
            <a:p>
              <a:pPr marL="7701">
                <a:spcBef>
                  <a:spcPts val="73"/>
                </a:spcBef>
              </a:pPr>
              <a:r>
                <a:rPr sz="1789" b="1" spc="-12">
                  <a:solidFill>
                    <a:srgbClr val="22346A"/>
                  </a:solidFill>
                  <a:latin typeface="Arial" panose="020B0604020202020204" pitchFamily="34" charset="0"/>
                  <a:cs typeface="Arial" panose="020B0604020202020204" pitchFamily="34" charset="0"/>
                </a:rPr>
                <a:t>33,0</a:t>
              </a:r>
              <a:endParaRPr sz="1789">
                <a:latin typeface="Arial" panose="020B0604020202020204" pitchFamily="34" charset="0"/>
                <a:cs typeface="Arial" panose="020B0604020202020204" pitchFamily="34" charset="0"/>
              </a:endParaRPr>
            </a:p>
          </p:txBody>
        </p:sp>
        <p:sp>
          <p:nvSpPr>
            <p:cNvPr id="429" name="object 97">
              <a:extLst>
                <a:ext uri="{FF2B5EF4-FFF2-40B4-BE49-F238E27FC236}">
                  <a16:creationId xmlns:a16="http://schemas.microsoft.com/office/drawing/2014/main" id="{81790E9F-3EB7-B309-3C6F-4667E83B9F4E}"/>
                </a:ext>
              </a:extLst>
            </p:cNvPr>
            <p:cNvSpPr txBox="1"/>
            <p:nvPr/>
          </p:nvSpPr>
          <p:spPr>
            <a:xfrm>
              <a:off x="-4201350" y="-284907"/>
              <a:ext cx="98962" cy="84357"/>
            </a:xfrm>
            <a:prstGeom prst="rect">
              <a:avLst/>
            </a:prstGeom>
          </p:spPr>
          <p:txBody>
            <a:bodyPr vert="horz" wrap="square" lIns="0" tIns="9627" rIns="0" bIns="0" rtlCol="0">
              <a:spAutoFit/>
            </a:bodyPr>
            <a:lstStyle/>
            <a:p>
              <a:pPr marL="7701">
                <a:spcBef>
                  <a:spcPts val="76"/>
                </a:spcBef>
              </a:pPr>
              <a:r>
                <a:rPr sz="485" spc="-15">
                  <a:solidFill>
                    <a:srgbClr val="22346A"/>
                  </a:solidFill>
                  <a:latin typeface="Arial" panose="020B0604020202020204" pitchFamily="34" charset="0"/>
                  <a:cs typeface="Arial" panose="020B0604020202020204" pitchFamily="34" charset="0"/>
                </a:rPr>
                <a:t>***</a:t>
              </a:r>
              <a:endParaRPr sz="485">
                <a:latin typeface="Arial" panose="020B0604020202020204" pitchFamily="34" charset="0"/>
                <a:cs typeface="Arial" panose="020B0604020202020204" pitchFamily="34" charset="0"/>
              </a:endParaRPr>
            </a:p>
          </p:txBody>
        </p:sp>
        <p:sp>
          <p:nvSpPr>
            <p:cNvPr id="430" name="object 98">
              <a:extLst>
                <a:ext uri="{FF2B5EF4-FFF2-40B4-BE49-F238E27FC236}">
                  <a16:creationId xmlns:a16="http://schemas.microsoft.com/office/drawing/2014/main" id="{FAE07225-4CFA-C85C-897E-D5D39EFD548D}"/>
                </a:ext>
              </a:extLst>
            </p:cNvPr>
            <p:cNvSpPr txBox="1"/>
            <p:nvPr/>
          </p:nvSpPr>
          <p:spPr>
            <a:xfrm>
              <a:off x="-4451205" y="-316655"/>
              <a:ext cx="98962" cy="84357"/>
            </a:xfrm>
            <a:prstGeom prst="rect">
              <a:avLst/>
            </a:prstGeom>
          </p:spPr>
          <p:txBody>
            <a:bodyPr vert="horz" wrap="square" lIns="0" tIns="9627" rIns="0" bIns="0" rtlCol="0">
              <a:spAutoFit/>
            </a:bodyPr>
            <a:lstStyle/>
            <a:p>
              <a:pPr marL="7701">
                <a:spcBef>
                  <a:spcPts val="76"/>
                </a:spcBef>
              </a:pPr>
              <a:r>
                <a:rPr sz="485" spc="-15">
                  <a:solidFill>
                    <a:srgbClr val="22346A"/>
                  </a:solidFill>
                  <a:latin typeface="Arial" panose="020B0604020202020204" pitchFamily="34" charset="0"/>
                  <a:cs typeface="Arial" panose="020B0604020202020204" pitchFamily="34" charset="0"/>
                </a:rPr>
                <a:t>***</a:t>
              </a:r>
              <a:endParaRPr sz="485">
                <a:latin typeface="Arial" panose="020B0604020202020204" pitchFamily="34" charset="0"/>
                <a:cs typeface="Arial" panose="020B0604020202020204" pitchFamily="34" charset="0"/>
              </a:endParaRPr>
            </a:p>
          </p:txBody>
        </p:sp>
        <p:sp>
          <p:nvSpPr>
            <p:cNvPr id="431" name="object 99">
              <a:extLst>
                <a:ext uri="{FF2B5EF4-FFF2-40B4-BE49-F238E27FC236}">
                  <a16:creationId xmlns:a16="http://schemas.microsoft.com/office/drawing/2014/main" id="{267AC947-114A-3E36-9E8B-BBA8FD133BC1}"/>
                </a:ext>
              </a:extLst>
            </p:cNvPr>
            <p:cNvSpPr txBox="1"/>
            <p:nvPr/>
          </p:nvSpPr>
          <p:spPr>
            <a:xfrm>
              <a:off x="-4707917" y="-272208"/>
              <a:ext cx="98962" cy="84357"/>
            </a:xfrm>
            <a:prstGeom prst="rect">
              <a:avLst/>
            </a:prstGeom>
          </p:spPr>
          <p:txBody>
            <a:bodyPr vert="horz" wrap="square" lIns="0" tIns="9627" rIns="0" bIns="0" rtlCol="0">
              <a:spAutoFit/>
            </a:bodyPr>
            <a:lstStyle/>
            <a:p>
              <a:pPr marL="7701">
                <a:spcBef>
                  <a:spcPts val="76"/>
                </a:spcBef>
              </a:pPr>
              <a:r>
                <a:rPr sz="485" spc="-15">
                  <a:solidFill>
                    <a:srgbClr val="22346A"/>
                  </a:solidFill>
                  <a:latin typeface="Arial" panose="020B0604020202020204" pitchFamily="34" charset="0"/>
                  <a:cs typeface="Arial" panose="020B0604020202020204" pitchFamily="34" charset="0"/>
                </a:rPr>
                <a:t>***</a:t>
              </a:r>
              <a:endParaRPr sz="485">
                <a:latin typeface="Arial" panose="020B0604020202020204" pitchFamily="34" charset="0"/>
                <a:cs typeface="Arial" panose="020B0604020202020204" pitchFamily="34" charset="0"/>
              </a:endParaRPr>
            </a:p>
          </p:txBody>
        </p:sp>
        <p:sp>
          <p:nvSpPr>
            <p:cNvPr id="432" name="object 100">
              <a:extLst>
                <a:ext uri="{FF2B5EF4-FFF2-40B4-BE49-F238E27FC236}">
                  <a16:creationId xmlns:a16="http://schemas.microsoft.com/office/drawing/2014/main" id="{8E3727F4-BB2A-03DE-3385-530AD802A93C}"/>
                </a:ext>
              </a:extLst>
            </p:cNvPr>
            <p:cNvSpPr txBox="1"/>
            <p:nvPr/>
          </p:nvSpPr>
          <p:spPr>
            <a:xfrm>
              <a:off x="-4954724" y="-323004"/>
              <a:ext cx="98962" cy="84357"/>
            </a:xfrm>
            <a:prstGeom prst="rect">
              <a:avLst/>
            </a:prstGeom>
          </p:spPr>
          <p:txBody>
            <a:bodyPr vert="horz" wrap="square" lIns="0" tIns="9627" rIns="0" bIns="0" rtlCol="0">
              <a:spAutoFit/>
            </a:bodyPr>
            <a:lstStyle/>
            <a:p>
              <a:pPr marL="7701">
                <a:spcBef>
                  <a:spcPts val="76"/>
                </a:spcBef>
              </a:pPr>
              <a:r>
                <a:rPr sz="485" spc="-15">
                  <a:solidFill>
                    <a:srgbClr val="22346A"/>
                  </a:solidFill>
                  <a:latin typeface="Arial" panose="020B0604020202020204" pitchFamily="34" charset="0"/>
                  <a:cs typeface="Arial" panose="020B0604020202020204" pitchFamily="34" charset="0"/>
                </a:rPr>
                <a:t>***</a:t>
              </a:r>
              <a:endParaRPr sz="485">
                <a:latin typeface="Arial" panose="020B0604020202020204" pitchFamily="34" charset="0"/>
                <a:cs typeface="Arial" panose="020B0604020202020204" pitchFamily="34" charset="0"/>
              </a:endParaRPr>
            </a:p>
          </p:txBody>
        </p:sp>
        <p:sp>
          <p:nvSpPr>
            <p:cNvPr id="433" name="object 101">
              <a:extLst>
                <a:ext uri="{FF2B5EF4-FFF2-40B4-BE49-F238E27FC236}">
                  <a16:creationId xmlns:a16="http://schemas.microsoft.com/office/drawing/2014/main" id="{62C6D5F8-3F83-AE88-D82A-601A29D5D1E3}"/>
                </a:ext>
              </a:extLst>
            </p:cNvPr>
            <p:cNvSpPr txBox="1"/>
            <p:nvPr/>
          </p:nvSpPr>
          <p:spPr>
            <a:xfrm>
              <a:off x="-5211754" y="-157916"/>
              <a:ext cx="98962" cy="84357"/>
            </a:xfrm>
            <a:prstGeom prst="rect">
              <a:avLst/>
            </a:prstGeom>
          </p:spPr>
          <p:txBody>
            <a:bodyPr vert="horz" wrap="square" lIns="0" tIns="9627" rIns="0" bIns="0" rtlCol="0">
              <a:spAutoFit/>
            </a:bodyPr>
            <a:lstStyle/>
            <a:p>
              <a:pPr marL="7701">
                <a:spcBef>
                  <a:spcPts val="76"/>
                </a:spcBef>
              </a:pPr>
              <a:r>
                <a:rPr sz="485" spc="-15">
                  <a:solidFill>
                    <a:srgbClr val="22346A"/>
                  </a:solidFill>
                  <a:latin typeface="Arial" panose="020B0604020202020204" pitchFamily="34" charset="0"/>
                  <a:cs typeface="Arial" panose="020B0604020202020204" pitchFamily="34" charset="0"/>
                </a:rPr>
                <a:t>***</a:t>
              </a:r>
              <a:endParaRPr sz="485">
                <a:latin typeface="Arial" panose="020B0604020202020204" pitchFamily="34" charset="0"/>
                <a:cs typeface="Arial" panose="020B0604020202020204" pitchFamily="34" charset="0"/>
              </a:endParaRPr>
            </a:p>
          </p:txBody>
        </p:sp>
        <p:sp>
          <p:nvSpPr>
            <p:cNvPr id="434" name="object 102">
              <a:extLst>
                <a:ext uri="{FF2B5EF4-FFF2-40B4-BE49-F238E27FC236}">
                  <a16:creationId xmlns:a16="http://schemas.microsoft.com/office/drawing/2014/main" id="{999046A5-ADAE-5E1B-2CF5-21CC52F67732}"/>
                </a:ext>
              </a:extLst>
            </p:cNvPr>
            <p:cNvSpPr txBox="1"/>
            <p:nvPr/>
          </p:nvSpPr>
          <p:spPr>
            <a:xfrm>
              <a:off x="-5471514" y="32571"/>
              <a:ext cx="98962" cy="84357"/>
            </a:xfrm>
            <a:prstGeom prst="rect">
              <a:avLst/>
            </a:prstGeom>
          </p:spPr>
          <p:txBody>
            <a:bodyPr vert="horz" wrap="square" lIns="0" tIns="9627" rIns="0" bIns="0" rtlCol="0">
              <a:spAutoFit/>
            </a:bodyPr>
            <a:lstStyle/>
            <a:p>
              <a:pPr marL="7701">
                <a:spcBef>
                  <a:spcPts val="76"/>
                </a:spcBef>
              </a:pPr>
              <a:r>
                <a:rPr sz="485" spc="-15">
                  <a:solidFill>
                    <a:srgbClr val="22346A"/>
                  </a:solidFill>
                  <a:latin typeface="Arial" panose="020B0604020202020204" pitchFamily="34" charset="0"/>
                  <a:cs typeface="Arial" panose="020B0604020202020204" pitchFamily="34" charset="0"/>
                </a:rPr>
                <a:t>***</a:t>
              </a:r>
              <a:endParaRPr sz="485">
                <a:latin typeface="Arial" panose="020B0604020202020204" pitchFamily="34" charset="0"/>
                <a:cs typeface="Arial" panose="020B0604020202020204" pitchFamily="34" charset="0"/>
              </a:endParaRPr>
            </a:p>
          </p:txBody>
        </p:sp>
        <p:sp>
          <p:nvSpPr>
            <p:cNvPr id="435" name="object 103">
              <a:extLst>
                <a:ext uri="{FF2B5EF4-FFF2-40B4-BE49-F238E27FC236}">
                  <a16:creationId xmlns:a16="http://schemas.microsoft.com/office/drawing/2014/main" id="{68B91CD5-61BF-DCC8-156B-4F5B3C8A91A8}"/>
                </a:ext>
              </a:extLst>
            </p:cNvPr>
            <p:cNvSpPr txBox="1"/>
            <p:nvPr/>
          </p:nvSpPr>
          <p:spPr>
            <a:xfrm>
              <a:off x="-5725370" y="159562"/>
              <a:ext cx="98962" cy="84357"/>
            </a:xfrm>
            <a:prstGeom prst="rect">
              <a:avLst/>
            </a:prstGeom>
          </p:spPr>
          <p:txBody>
            <a:bodyPr vert="horz" wrap="square" lIns="0" tIns="9627" rIns="0" bIns="0" rtlCol="0">
              <a:spAutoFit/>
            </a:bodyPr>
            <a:lstStyle/>
            <a:p>
              <a:pPr marL="7701">
                <a:spcBef>
                  <a:spcPts val="76"/>
                </a:spcBef>
              </a:pPr>
              <a:r>
                <a:rPr sz="485" spc="-15">
                  <a:solidFill>
                    <a:srgbClr val="22346A"/>
                  </a:solidFill>
                  <a:latin typeface="Arial" panose="020B0604020202020204" pitchFamily="34" charset="0"/>
                  <a:cs typeface="Arial" panose="020B0604020202020204" pitchFamily="34" charset="0"/>
                </a:rPr>
                <a:t>***</a:t>
              </a:r>
              <a:endParaRPr sz="485">
                <a:latin typeface="Arial" panose="020B0604020202020204" pitchFamily="34" charset="0"/>
                <a:cs typeface="Arial" panose="020B0604020202020204" pitchFamily="34" charset="0"/>
              </a:endParaRPr>
            </a:p>
          </p:txBody>
        </p:sp>
        <p:sp>
          <p:nvSpPr>
            <p:cNvPr id="436" name="object 104">
              <a:extLst>
                <a:ext uri="{FF2B5EF4-FFF2-40B4-BE49-F238E27FC236}">
                  <a16:creationId xmlns:a16="http://schemas.microsoft.com/office/drawing/2014/main" id="{1641A928-2F77-8E58-DE71-77CD5740AEC8}"/>
                </a:ext>
              </a:extLst>
            </p:cNvPr>
            <p:cNvSpPr txBox="1"/>
            <p:nvPr/>
          </p:nvSpPr>
          <p:spPr>
            <a:xfrm>
              <a:off x="-4304563" y="228215"/>
              <a:ext cx="223723" cy="138453"/>
            </a:xfrm>
            <a:prstGeom prst="rect">
              <a:avLst/>
            </a:prstGeom>
          </p:spPr>
          <p:txBody>
            <a:bodyPr vert="horz" wrap="square" lIns="0" tIns="7701" rIns="0" bIns="0" rtlCol="0">
              <a:spAutoFit/>
            </a:bodyPr>
            <a:lstStyle/>
            <a:p>
              <a:pPr marL="7701">
                <a:spcBef>
                  <a:spcPts val="61"/>
                </a:spcBef>
              </a:pPr>
              <a:r>
                <a:rPr sz="849" b="1" spc="-12">
                  <a:solidFill>
                    <a:srgbClr val="B1B1B1"/>
                  </a:solidFill>
                  <a:latin typeface="Arial" panose="020B0604020202020204" pitchFamily="34" charset="0"/>
                  <a:cs typeface="Arial" panose="020B0604020202020204" pitchFamily="34" charset="0"/>
                </a:rPr>
                <a:t>10,6</a:t>
              </a:r>
              <a:endParaRPr sz="849">
                <a:latin typeface="Arial" panose="020B0604020202020204" pitchFamily="34" charset="0"/>
                <a:cs typeface="Arial" panose="020B0604020202020204" pitchFamily="34" charset="0"/>
              </a:endParaRPr>
            </a:p>
          </p:txBody>
        </p:sp>
      </p:grpSp>
      <p:grpSp>
        <p:nvGrpSpPr>
          <p:cNvPr id="452" name="object 105">
            <a:extLst>
              <a:ext uri="{FF2B5EF4-FFF2-40B4-BE49-F238E27FC236}">
                <a16:creationId xmlns:a16="http://schemas.microsoft.com/office/drawing/2014/main" id="{84472260-AD83-6890-11AB-C40D32B528BC}"/>
              </a:ext>
            </a:extLst>
          </p:cNvPr>
          <p:cNvGrpSpPr/>
          <p:nvPr/>
        </p:nvGrpSpPr>
        <p:grpSpPr>
          <a:xfrm>
            <a:off x="1377658" y="2949095"/>
            <a:ext cx="5214429" cy="1398984"/>
            <a:chOff x="4528680" y="3696973"/>
            <a:chExt cx="8598979" cy="2307030"/>
          </a:xfrm>
        </p:grpSpPr>
        <p:sp>
          <p:nvSpPr>
            <p:cNvPr id="453" name="object 106">
              <a:extLst>
                <a:ext uri="{FF2B5EF4-FFF2-40B4-BE49-F238E27FC236}">
                  <a16:creationId xmlns:a16="http://schemas.microsoft.com/office/drawing/2014/main" id="{875D0B15-9A62-E04A-8C20-FF78575F496A}"/>
                </a:ext>
              </a:extLst>
            </p:cNvPr>
            <p:cNvSpPr/>
            <p:nvPr/>
          </p:nvSpPr>
          <p:spPr>
            <a:xfrm>
              <a:off x="4560732" y="4408072"/>
              <a:ext cx="3354070" cy="1508125"/>
            </a:xfrm>
            <a:custGeom>
              <a:avLst/>
              <a:gdLst/>
              <a:ahLst/>
              <a:cxnLst/>
              <a:rect l="l" t="t" r="r" b="b"/>
              <a:pathLst>
                <a:path w="3354070" h="1508125">
                  <a:moveTo>
                    <a:pt x="0" y="1507660"/>
                  </a:moveTo>
                  <a:lnTo>
                    <a:pt x="403998" y="1277081"/>
                  </a:lnTo>
                  <a:lnTo>
                    <a:pt x="830173" y="809839"/>
                  </a:lnTo>
                  <a:lnTo>
                    <a:pt x="1248736" y="584097"/>
                  </a:lnTo>
                  <a:lnTo>
                    <a:pt x="1677037" y="273834"/>
                  </a:lnTo>
                  <a:lnTo>
                    <a:pt x="2100176" y="9999"/>
                  </a:lnTo>
                  <a:lnTo>
                    <a:pt x="2507975" y="73296"/>
                  </a:lnTo>
                  <a:lnTo>
                    <a:pt x="2939041" y="0"/>
                  </a:lnTo>
                  <a:lnTo>
                    <a:pt x="3354065" y="30061"/>
                  </a:lnTo>
                </a:path>
              </a:pathLst>
            </a:custGeom>
            <a:ln w="1326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54" name="object 107">
              <a:extLst>
                <a:ext uri="{FF2B5EF4-FFF2-40B4-BE49-F238E27FC236}">
                  <a16:creationId xmlns:a16="http://schemas.microsoft.com/office/drawing/2014/main" id="{1748C12B-C9BE-FA2E-AC45-76C8E45E3AF0}"/>
                </a:ext>
              </a:extLst>
            </p:cNvPr>
            <p:cNvSpPr/>
            <p:nvPr/>
          </p:nvSpPr>
          <p:spPr>
            <a:xfrm>
              <a:off x="4528680" y="5422537"/>
              <a:ext cx="3418204" cy="525780"/>
            </a:xfrm>
            <a:custGeom>
              <a:avLst/>
              <a:gdLst/>
              <a:ahLst/>
              <a:cxnLst/>
              <a:rect l="l" t="t" r="r" b="b"/>
              <a:pathLst>
                <a:path w="3418204" h="525779">
                  <a:moveTo>
                    <a:pt x="64084" y="461162"/>
                  </a:moveTo>
                  <a:lnTo>
                    <a:pt x="0" y="461162"/>
                  </a:lnTo>
                  <a:lnTo>
                    <a:pt x="0" y="525246"/>
                  </a:lnTo>
                  <a:lnTo>
                    <a:pt x="64084" y="525246"/>
                  </a:lnTo>
                  <a:lnTo>
                    <a:pt x="64084" y="461162"/>
                  </a:lnTo>
                  <a:close/>
                </a:path>
                <a:path w="3418204" h="525779">
                  <a:moveTo>
                    <a:pt x="468083" y="363588"/>
                  </a:moveTo>
                  <a:lnTo>
                    <a:pt x="403999" y="363588"/>
                  </a:lnTo>
                  <a:lnTo>
                    <a:pt x="403999" y="427672"/>
                  </a:lnTo>
                  <a:lnTo>
                    <a:pt x="468083" y="427672"/>
                  </a:lnTo>
                  <a:lnTo>
                    <a:pt x="468083" y="363588"/>
                  </a:lnTo>
                  <a:close/>
                </a:path>
                <a:path w="3418204" h="525779">
                  <a:moveTo>
                    <a:pt x="894257" y="299504"/>
                  </a:moveTo>
                  <a:lnTo>
                    <a:pt x="830173" y="299504"/>
                  </a:lnTo>
                  <a:lnTo>
                    <a:pt x="830173" y="363588"/>
                  </a:lnTo>
                  <a:lnTo>
                    <a:pt x="894257" y="363588"/>
                  </a:lnTo>
                  <a:lnTo>
                    <a:pt x="894257" y="299504"/>
                  </a:lnTo>
                  <a:close/>
                </a:path>
                <a:path w="3418204" h="525779">
                  <a:moveTo>
                    <a:pt x="1312824" y="235432"/>
                  </a:moveTo>
                  <a:lnTo>
                    <a:pt x="1248740" y="235432"/>
                  </a:lnTo>
                  <a:lnTo>
                    <a:pt x="1248740" y="299516"/>
                  </a:lnTo>
                  <a:lnTo>
                    <a:pt x="1312824" y="299516"/>
                  </a:lnTo>
                  <a:lnTo>
                    <a:pt x="1312824" y="235432"/>
                  </a:lnTo>
                  <a:close/>
                </a:path>
                <a:path w="3418204" h="525779">
                  <a:moveTo>
                    <a:pt x="1736242" y="91592"/>
                  </a:moveTo>
                  <a:lnTo>
                    <a:pt x="1672158" y="91592"/>
                  </a:lnTo>
                  <a:lnTo>
                    <a:pt x="1672158" y="155676"/>
                  </a:lnTo>
                  <a:lnTo>
                    <a:pt x="1736242" y="155676"/>
                  </a:lnTo>
                  <a:lnTo>
                    <a:pt x="1736242" y="91592"/>
                  </a:lnTo>
                  <a:close/>
                </a:path>
                <a:path w="3418204" h="525779">
                  <a:moveTo>
                    <a:pt x="2165032" y="46926"/>
                  </a:moveTo>
                  <a:lnTo>
                    <a:pt x="2100948" y="46926"/>
                  </a:lnTo>
                  <a:lnTo>
                    <a:pt x="2100948" y="111010"/>
                  </a:lnTo>
                  <a:lnTo>
                    <a:pt x="2165032" y="111010"/>
                  </a:lnTo>
                  <a:lnTo>
                    <a:pt x="2165032" y="46926"/>
                  </a:lnTo>
                  <a:close/>
                </a:path>
                <a:path w="3418204" h="525779">
                  <a:moveTo>
                    <a:pt x="2573274" y="58394"/>
                  </a:moveTo>
                  <a:lnTo>
                    <a:pt x="2509189" y="58394"/>
                  </a:lnTo>
                  <a:lnTo>
                    <a:pt x="2509189" y="122478"/>
                  </a:lnTo>
                  <a:lnTo>
                    <a:pt x="2573274" y="122478"/>
                  </a:lnTo>
                  <a:lnTo>
                    <a:pt x="2573274" y="58394"/>
                  </a:lnTo>
                  <a:close/>
                </a:path>
                <a:path w="3418204" h="525779">
                  <a:moveTo>
                    <a:pt x="2995371" y="91592"/>
                  </a:moveTo>
                  <a:lnTo>
                    <a:pt x="2931287" y="91592"/>
                  </a:lnTo>
                  <a:lnTo>
                    <a:pt x="2931287" y="155676"/>
                  </a:lnTo>
                  <a:lnTo>
                    <a:pt x="2995371" y="155676"/>
                  </a:lnTo>
                  <a:lnTo>
                    <a:pt x="2995371" y="91592"/>
                  </a:lnTo>
                  <a:close/>
                </a:path>
                <a:path w="3418204" h="525779">
                  <a:moveTo>
                    <a:pt x="3418167" y="0"/>
                  </a:moveTo>
                  <a:lnTo>
                    <a:pt x="3354082" y="0"/>
                  </a:lnTo>
                  <a:lnTo>
                    <a:pt x="3354082" y="64071"/>
                  </a:lnTo>
                  <a:lnTo>
                    <a:pt x="3418167" y="64071"/>
                  </a:lnTo>
                  <a:lnTo>
                    <a:pt x="3418167" y="0"/>
                  </a:lnTo>
                  <a:close/>
                </a:path>
              </a:pathLst>
            </a:custGeom>
            <a:solidFill>
              <a:srgbClr val="B1B1B1"/>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55" name="object 108">
              <a:extLst>
                <a:ext uri="{FF2B5EF4-FFF2-40B4-BE49-F238E27FC236}">
                  <a16:creationId xmlns:a16="http://schemas.microsoft.com/office/drawing/2014/main" id="{C1B7089F-8336-D707-4632-136BF5FB790D}"/>
                </a:ext>
              </a:extLst>
            </p:cNvPr>
            <p:cNvSpPr/>
            <p:nvPr/>
          </p:nvSpPr>
          <p:spPr>
            <a:xfrm>
              <a:off x="4932680" y="4376032"/>
              <a:ext cx="3014345" cy="1341755"/>
            </a:xfrm>
            <a:custGeom>
              <a:avLst/>
              <a:gdLst/>
              <a:ahLst/>
              <a:cxnLst/>
              <a:rect l="l" t="t" r="r" b="b"/>
              <a:pathLst>
                <a:path w="3014345" h="1341754">
                  <a:moveTo>
                    <a:pt x="64084" y="1277086"/>
                  </a:moveTo>
                  <a:lnTo>
                    <a:pt x="0" y="1277086"/>
                  </a:lnTo>
                  <a:lnTo>
                    <a:pt x="0" y="1341170"/>
                  </a:lnTo>
                  <a:lnTo>
                    <a:pt x="64084" y="1341170"/>
                  </a:lnTo>
                  <a:lnTo>
                    <a:pt x="64084" y="1277086"/>
                  </a:lnTo>
                  <a:close/>
                </a:path>
                <a:path w="3014345" h="1341754">
                  <a:moveTo>
                    <a:pt x="490258" y="809840"/>
                  </a:moveTo>
                  <a:lnTo>
                    <a:pt x="426173" y="809840"/>
                  </a:lnTo>
                  <a:lnTo>
                    <a:pt x="426173" y="873912"/>
                  </a:lnTo>
                  <a:lnTo>
                    <a:pt x="490258" y="873912"/>
                  </a:lnTo>
                  <a:lnTo>
                    <a:pt x="490258" y="809840"/>
                  </a:lnTo>
                  <a:close/>
                </a:path>
                <a:path w="3014345" h="1341754">
                  <a:moveTo>
                    <a:pt x="908824" y="584098"/>
                  </a:moveTo>
                  <a:lnTo>
                    <a:pt x="844740" y="584098"/>
                  </a:lnTo>
                  <a:lnTo>
                    <a:pt x="844740" y="648182"/>
                  </a:lnTo>
                  <a:lnTo>
                    <a:pt x="908824" y="648182"/>
                  </a:lnTo>
                  <a:lnTo>
                    <a:pt x="908824" y="584098"/>
                  </a:lnTo>
                  <a:close/>
                </a:path>
                <a:path w="3014345" h="1341754">
                  <a:moveTo>
                    <a:pt x="1337119" y="273837"/>
                  </a:moveTo>
                  <a:lnTo>
                    <a:pt x="1273035" y="273837"/>
                  </a:lnTo>
                  <a:lnTo>
                    <a:pt x="1273035" y="337921"/>
                  </a:lnTo>
                  <a:lnTo>
                    <a:pt x="1337119" y="337921"/>
                  </a:lnTo>
                  <a:lnTo>
                    <a:pt x="1337119" y="273837"/>
                  </a:lnTo>
                  <a:close/>
                </a:path>
                <a:path w="3014345" h="1341754">
                  <a:moveTo>
                    <a:pt x="1761032" y="4013"/>
                  </a:moveTo>
                  <a:lnTo>
                    <a:pt x="1696948" y="4013"/>
                  </a:lnTo>
                  <a:lnTo>
                    <a:pt x="1696948" y="68097"/>
                  </a:lnTo>
                  <a:lnTo>
                    <a:pt x="1761032" y="68097"/>
                  </a:lnTo>
                  <a:lnTo>
                    <a:pt x="1761032" y="4013"/>
                  </a:lnTo>
                  <a:close/>
                </a:path>
                <a:path w="3014345" h="1341754">
                  <a:moveTo>
                    <a:pt x="2168055" y="73304"/>
                  </a:moveTo>
                  <a:lnTo>
                    <a:pt x="2103983" y="73304"/>
                  </a:lnTo>
                  <a:lnTo>
                    <a:pt x="2103983" y="137388"/>
                  </a:lnTo>
                  <a:lnTo>
                    <a:pt x="2168055" y="137388"/>
                  </a:lnTo>
                  <a:lnTo>
                    <a:pt x="2168055" y="73304"/>
                  </a:lnTo>
                  <a:close/>
                </a:path>
                <a:path w="3014345" h="1341754">
                  <a:moveTo>
                    <a:pt x="2599131" y="0"/>
                  </a:moveTo>
                  <a:lnTo>
                    <a:pt x="2535047" y="0"/>
                  </a:lnTo>
                  <a:lnTo>
                    <a:pt x="2535047" y="64084"/>
                  </a:lnTo>
                  <a:lnTo>
                    <a:pt x="2599131" y="64084"/>
                  </a:lnTo>
                  <a:lnTo>
                    <a:pt x="2599131" y="0"/>
                  </a:lnTo>
                  <a:close/>
                </a:path>
                <a:path w="3014345" h="1341754">
                  <a:moveTo>
                    <a:pt x="3014167" y="30073"/>
                  </a:moveTo>
                  <a:lnTo>
                    <a:pt x="2950083" y="30073"/>
                  </a:lnTo>
                  <a:lnTo>
                    <a:pt x="2950083" y="94157"/>
                  </a:lnTo>
                  <a:lnTo>
                    <a:pt x="3014167" y="94157"/>
                  </a:lnTo>
                  <a:lnTo>
                    <a:pt x="3014167" y="30073"/>
                  </a:lnTo>
                  <a:close/>
                </a:path>
              </a:pathLst>
            </a:custGeom>
            <a:solidFill>
              <a:srgbClr val="22346A"/>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56" name="object 109">
              <a:extLst>
                <a:ext uri="{FF2B5EF4-FFF2-40B4-BE49-F238E27FC236}">
                  <a16:creationId xmlns:a16="http://schemas.microsoft.com/office/drawing/2014/main" id="{027282EE-D314-5555-A99E-47F917E18853}"/>
                </a:ext>
              </a:extLst>
            </p:cNvPr>
            <p:cNvSpPr/>
            <p:nvPr/>
          </p:nvSpPr>
          <p:spPr>
            <a:xfrm>
              <a:off x="4560736" y="5454575"/>
              <a:ext cx="3354070" cy="461645"/>
            </a:xfrm>
            <a:custGeom>
              <a:avLst/>
              <a:gdLst/>
              <a:ahLst/>
              <a:cxnLst/>
              <a:rect l="l" t="t" r="r" b="b"/>
              <a:pathLst>
                <a:path w="3354070" h="461645">
                  <a:moveTo>
                    <a:pt x="3354065" y="0"/>
                  </a:moveTo>
                  <a:lnTo>
                    <a:pt x="2931272" y="91599"/>
                  </a:lnTo>
                  <a:lnTo>
                    <a:pt x="2509190" y="58406"/>
                  </a:lnTo>
                  <a:lnTo>
                    <a:pt x="2100941" y="46930"/>
                  </a:lnTo>
                  <a:lnTo>
                    <a:pt x="1672148" y="91599"/>
                  </a:lnTo>
                  <a:lnTo>
                    <a:pt x="1248726" y="235427"/>
                  </a:lnTo>
                  <a:lnTo>
                    <a:pt x="830163" y="299509"/>
                  </a:lnTo>
                  <a:lnTo>
                    <a:pt x="403987" y="363580"/>
                  </a:lnTo>
                  <a:lnTo>
                    <a:pt x="0" y="461158"/>
                  </a:lnTo>
                </a:path>
              </a:pathLst>
            </a:custGeom>
            <a:ln w="13298">
              <a:solidFill>
                <a:srgbClr val="B1B1B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57" name="object 110">
              <a:extLst>
                <a:ext uri="{FF2B5EF4-FFF2-40B4-BE49-F238E27FC236}">
                  <a16:creationId xmlns:a16="http://schemas.microsoft.com/office/drawing/2014/main" id="{1501C8C6-9A18-78B9-2C97-A0ECDBF3722E}"/>
                </a:ext>
              </a:extLst>
            </p:cNvPr>
            <p:cNvSpPr/>
            <p:nvPr/>
          </p:nvSpPr>
          <p:spPr>
            <a:xfrm>
              <a:off x="9793965" y="3702557"/>
              <a:ext cx="0" cy="2181225"/>
            </a:xfrm>
            <a:custGeom>
              <a:avLst/>
              <a:gdLst/>
              <a:ahLst/>
              <a:cxnLst/>
              <a:rect l="l" t="t" r="r" b="b"/>
              <a:pathLst>
                <a:path h="2181225">
                  <a:moveTo>
                    <a:pt x="0" y="0"/>
                  </a:moveTo>
                  <a:lnTo>
                    <a:pt x="0" y="2181137"/>
                  </a:lnTo>
                </a:path>
              </a:pathLst>
            </a:custGeom>
            <a:ln w="6230">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58" name="object 111">
              <a:extLst>
                <a:ext uri="{FF2B5EF4-FFF2-40B4-BE49-F238E27FC236}">
                  <a16:creationId xmlns:a16="http://schemas.microsoft.com/office/drawing/2014/main" id="{CDA42245-6C2A-4873-3A72-3FFEC41AF784}"/>
                </a:ext>
              </a:extLst>
            </p:cNvPr>
            <p:cNvSpPr/>
            <p:nvPr/>
          </p:nvSpPr>
          <p:spPr>
            <a:xfrm>
              <a:off x="9849155" y="5912342"/>
              <a:ext cx="3278504" cy="0"/>
            </a:xfrm>
            <a:custGeom>
              <a:avLst/>
              <a:gdLst/>
              <a:ahLst/>
              <a:cxnLst/>
              <a:rect l="l" t="t" r="r" b="b"/>
              <a:pathLst>
                <a:path w="3278505">
                  <a:moveTo>
                    <a:pt x="0" y="0"/>
                  </a:moveTo>
                  <a:lnTo>
                    <a:pt x="3278279" y="0"/>
                  </a:lnTo>
                </a:path>
              </a:pathLst>
            </a:custGeom>
            <a:ln w="6125">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59" name="object 112">
              <a:extLst>
                <a:ext uri="{FF2B5EF4-FFF2-40B4-BE49-F238E27FC236}">
                  <a16:creationId xmlns:a16="http://schemas.microsoft.com/office/drawing/2014/main" id="{42F9AC6E-2163-28E7-2AC2-907165B8AAEE}"/>
                </a:ext>
              </a:extLst>
            </p:cNvPr>
            <p:cNvSpPr/>
            <p:nvPr/>
          </p:nvSpPr>
          <p:spPr>
            <a:xfrm>
              <a:off x="10630296" y="5915738"/>
              <a:ext cx="0" cy="88265"/>
            </a:xfrm>
            <a:custGeom>
              <a:avLst/>
              <a:gdLst/>
              <a:ahLst/>
              <a:cxnLst/>
              <a:rect l="l" t="t" r="r" b="b"/>
              <a:pathLst>
                <a:path h="88264">
                  <a:moveTo>
                    <a:pt x="0" y="88133"/>
                  </a:moveTo>
                  <a:lnTo>
                    <a:pt x="0"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60" name="object 113">
              <a:extLst>
                <a:ext uri="{FF2B5EF4-FFF2-40B4-BE49-F238E27FC236}">
                  <a16:creationId xmlns:a16="http://schemas.microsoft.com/office/drawing/2014/main" id="{F0C30116-6020-ACA6-11E7-093B4FFA3021}"/>
                </a:ext>
              </a:extLst>
            </p:cNvPr>
            <p:cNvSpPr/>
            <p:nvPr/>
          </p:nvSpPr>
          <p:spPr>
            <a:xfrm>
              <a:off x="11045755" y="5915738"/>
              <a:ext cx="0" cy="88265"/>
            </a:xfrm>
            <a:custGeom>
              <a:avLst/>
              <a:gdLst/>
              <a:ahLst/>
              <a:cxnLst/>
              <a:rect l="l" t="t" r="r" b="b"/>
              <a:pathLst>
                <a:path h="88264">
                  <a:moveTo>
                    <a:pt x="0" y="88133"/>
                  </a:moveTo>
                  <a:lnTo>
                    <a:pt x="0"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61" name="object 114">
              <a:extLst>
                <a:ext uri="{FF2B5EF4-FFF2-40B4-BE49-F238E27FC236}">
                  <a16:creationId xmlns:a16="http://schemas.microsoft.com/office/drawing/2014/main" id="{1DABAD7D-EAFB-9593-7A7B-024B80C5717E}"/>
                </a:ext>
              </a:extLst>
            </p:cNvPr>
            <p:cNvSpPr/>
            <p:nvPr/>
          </p:nvSpPr>
          <p:spPr>
            <a:xfrm>
              <a:off x="11461212" y="5915738"/>
              <a:ext cx="0" cy="88265"/>
            </a:xfrm>
            <a:custGeom>
              <a:avLst/>
              <a:gdLst/>
              <a:ahLst/>
              <a:cxnLst/>
              <a:rect l="l" t="t" r="r" b="b"/>
              <a:pathLst>
                <a:path h="88264">
                  <a:moveTo>
                    <a:pt x="0" y="88133"/>
                  </a:moveTo>
                  <a:lnTo>
                    <a:pt x="0"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62" name="object 115">
              <a:extLst>
                <a:ext uri="{FF2B5EF4-FFF2-40B4-BE49-F238E27FC236}">
                  <a16:creationId xmlns:a16="http://schemas.microsoft.com/office/drawing/2014/main" id="{DE01D460-E3C1-6D2E-5D48-D42D0BBA68F3}"/>
                </a:ext>
              </a:extLst>
            </p:cNvPr>
            <p:cNvSpPr/>
            <p:nvPr/>
          </p:nvSpPr>
          <p:spPr>
            <a:xfrm>
              <a:off x="11876671" y="5915738"/>
              <a:ext cx="0" cy="88265"/>
            </a:xfrm>
            <a:custGeom>
              <a:avLst/>
              <a:gdLst/>
              <a:ahLst/>
              <a:cxnLst/>
              <a:rect l="l" t="t" r="r" b="b"/>
              <a:pathLst>
                <a:path h="88264">
                  <a:moveTo>
                    <a:pt x="0" y="88133"/>
                  </a:moveTo>
                  <a:lnTo>
                    <a:pt x="0"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63" name="object 116">
              <a:extLst>
                <a:ext uri="{FF2B5EF4-FFF2-40B4-BE49-F238E27FC236}">
                  <a16:creationId xmlns:a16="http://schemas.microsoft.com/office/drawing/2014/main" id="{9453C82C-2321-1862-A9F4-D2992D8EF9AF}"/>
                </a:ext>
              </a:extLst>
            </p:cNvPr>
            <p:cNvSpPr/>
            <p:nvPr/>
          </p:nvSpPr>
          <p:spPr>
            <a:xfrm>
              <a:off x="12292129" y="5915738"/>
              <a:ext cx="0" cy="88265"/>
            </a:xfrm>
            <a:custGeom>
              <a:avLst/>
              <a:gdLst/>
              <a:ahLst/>
              <a:cxnLst/>
              <a:rect l="l" t="t" r="r" b="b"/>
              <a:pathLst>
                <a:path h="88264">
                  <a:moveTo>
                    <a:pt x="0" y="88133"/>
                  </a:moveTo>
                  <a:lnTo>
                    <a:pt x="0"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64" name="object 117">
              <a:extLst>
                <a:ext uri="{FF2B5EF4-FFF2-40B4-BE49-F238E27FC236}">
                  <a16:creationId xmlns:a16="http://schemas.microsoft.com/office/drawing/2014/main" id="{7FCF5E1C-BF3A-729C-2CAC-6A06F1697366}"/>
                </a:ext>
              </a:extLst>
            </p:cNvPr>
            <p:cNvSpPr/>
            <p:nvPr/>
          </p:nvSpPr>
          <p:spPr>
            <a:xfrm>
              <a:off x="12707587" y="5915738"/>
              <a:ext cx="0" cy="88265"/>
            </a:xfrm>
            <a:custGeom>
              <a:avLst/>
              <a:gdLst/>
              <a:ahLst/>
              <a:cxnLst/>
              <a:rect l="l" t="t" r="r" b="b"/>
              <a:pathLst>
                <a:path h="88264">
                  <a:moveTo>
                    <a:pt x="0" y="88133"/>
                  </a:moveTo>
                  <a:lnTo>
                    <a:pt x="0"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65" name="object 118">
              <a:extLst>
                <a:ext uri="{FF2B5EF4-FFF2-40B4-BE49-F238E27FC236}">
                  <a16:creationId xmlns:a16="http://schemas.microsoft.com/office/drawing/2014/main" id="{3D3F6CAC-43B6-3B87-27B8-DD95A397C9C1}"/>
                </a:ext>
              </a:extLst>
            </p:cNvPr>
            <p:cNvSpPr/>
            <p:nvPr/>
          </p:nvSpPr>
          <p:spPr>
            <a:xfrm>
              <a:off x="13123047" y="5915738"/>
              <a:ext cx="0" cy="88265"/>
            </a:xfrm>
            <a:custGeom>
              <a:avLst/>
              <a:gdLst/>
              <a:ahLst/>
              <a:cxnLst/>
              <a:rect l="l" t="t" r="r" b="b"/>
              <a:pathLst>
                <a:path h="88264">
                  <a:moveTo>
                    <a:pt x="0" y="88133"/>
                  </a:moveTo>
                  <a:lnTo>
                    <a:pt x="0"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66" name="object 119">
              <a:extLst>
                <a:ext uri="{FF2B5EF4-FFF2-40B4-BE49-F238E27FC236}">
                  <a16:creationId xmlns:a16="http://schemas.microsoft.com/office/drawing/2014/main" id="{7761DBD4-8569-3423-8E4B-7AA1448BB8EE}"/>
                </a:ext>
              </a:extLst>
            </p:cNvPr>
            <p:cNvSpPr/>
            <p:nvPr/>
          </p:nvSpPr>
          <p:spPr>
            <a:xfrm>
              <a:off x="10214838" y="5915738"/>
              <a:ext cx="0" cy="88265"/>
            </a:xfrm>
            <a:custGeom>
              <a:avLst/>
              <a:gdLst/>
              <a:ahLst/>
              <a:cxnLst/>
              <a:rect l="l" t="t" r="r" b="b"/>
              <a:pathLst>
                <a:path h="88264">
                  <a:moveTo>
                    <a:pt x="0" y="88133"/>
                  </a:moveTo>
                  <a:lnTo>
                    <a:pt x="0"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67" name="object 120">
              <a:extLst>
                <a:ext uri="{FF2B5EF4-FFF2-40B4-BE49-F238E27FC236}">
                  <a16:creationId xmlns:a16="http://schemas.microsoft.com/office/drawing/2014/main" id="{D96AA94D-F5EF-7605-215C-419A4172B09D}"/>
                </a:ext>
              </a:extLst>
            </p:cNvPr>
            <p:cNvSpPr/>
            <p:nvPr/>
          </p:nvSpPr>
          <p:spPr>
            <a:xfrm>
              <a:off x="9704920" y="5472066"/>
              <a:ext cx="88265" cy="0"/>
            </a:xfrm>
            <a:custGeom>
              <a:avLst/>
              <a:gdLst/>
              <a:ahLst/>
              <a:cxnLst/>
              <a:rect l="l" t="t" r="r" b="b"/>
              <a:pathLst>
                <a:path w="88265">
                  <a:moveTo>
                    <a:pt x="0" y="0"/>
                  </a:moveTo>
                  <a:lnTo>
                    <a:pt x="88133"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68" name="object 121">
              <a:extLst>
                <a:ext uri="{FF2B5EF4-FFF2-40B4-BE49-F238E27FC236}">
                  <a16:creationId xmlns:a16="http://schemas.microsoft.com/office/drawing/2014/main" id="{A4B6D1EB-5073-0EE3-49CF-1A5D41198609}"/>
                </a:ext>
              </a:extLst>
            </p:cNvPr>
            <p:cNvSpPr/>
            <p:nvPr/>
          </p:nvSpPr>
          <p:spPr>
            <a:xfrm>
              <a:off x="9704920" y="5030457"/>
              <a:ext cx="88265" cy="0"/>
            </a:xfrm>
            <a:custGeom>
              <a:avLst/>
              <a:gdLst/>
              <a:ahLst/>
              <a:cxnLst/>
              <a:rect l="l" t="t" r="r" b="b"/>
              <a:pathLst>
                <a:path w="88265">
                  <a:moveTo>
                    <a:pt x="0" y="0"/>
                  </a:moveTo>
                  <a:lnTo>
                    <a:pt x="88133"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69" name="object 122">
              <a:extLst>
                <a:ext uri="{FF2B5EF4-FFF2-40B4-BE49-F238E27FC236}">
                  <a16:creationId xmlns:a16="http://schemas.microsoft.com/office/drawing/2014/main" id="{6867483B-E5B5-FFA4-A841-7DEC5ED0D7F7}"/>
                </a:ext>
              </a:extLst>
            </p:cNvPr>
            <p:cNvSpPr/>
            <p:nvPr/>
          </p:nvSpPr>
          <p:spPr>
            <a:xfrm>
              <a:off x="9704920" y="4588848"/>
              <a:ext cx="88265" cy="0"/>
            </a:xfrm>
            <a:custGeom>
              <a:avLst/>
              <a:gdLst/>
              <a:ahLst/>
              <a:cxnLst/>
              <a:rect l="l" t="t" r="r" b="b"/>
              <a:pathLst>
                <a:path w="88265">
                  <a:moveTo>
                    <a:pt x="0" y="0"/>
                  </a:moveTo>
                  <a:lnTo>
                    <a:pt x="88133"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70" name="object 123">
              <a:extLst>
                <a:ext uri="{FF2B5EF4-FFF2-40B4-BE49-F238E27FC236}">
                  <a16:creationId xmlns:a16="http://schemas.microsoft.com/office/drawing/2014/main" id="{12E3C8DB-B075-6D1E-C98F-210215920FFF}"/>
                </a:ext>
              </a:extLst>
            </p:cNvPr>
            <p:cNvSpPr/>
            <p:nvPr/>
          </p:nvSpPr>
          <p:spPr>
            <a:xfrm>
              <a:off x="9704920" y="4147240"/>
              <a:ext cx="88265" cy="0"/>
            </a:xfrm>
            <a:custGeom>
              <a:avLst/>
              <a:gdLst/>
              <a:ahLst/>
              <a:cxnLst/>
              <a:rect l="l" t="t" r="r" b="b"/>
              <a:pathLst>
                <a:path w="88265">
                  <a:moveTo>
                    <a:pt x="0" y="0"/>
                  </a:moveTo>
                  <a:lnTo>
                    <a:pt x="88133"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71" name="object 124">
              <a:extLst>
                <a:ext uri="{FF2B5EF4-FFF2-40B4-BE49-F238E27FC236}">
                  <a16:creationId xmlns:a16="http://schemas.microsoft.com/office/drawing/2014/main" id="{D7181B24-CC93-2B8C-156F-967DD37FDF6E}"/>
                </a:ext>
              </a:extLst>
            </p:cNvPr>
            <p:cNvSpPr/>
            <p:nvPr/>
          </p:nvSpPr>
          <p:spPr>
            <a:xfrm>
              <a:off x="9704920" y="3696973"/>
              <a:ext cx="88265" cy="0"/>
            </a:xfrm>
            <a:custGeom>
              <a:avLst/>
              <a:gdLst/>
              <a:ahLst/>
              <a:cxnLst/>
              <a:rect l="l" t="t" r="r" b="b"/>
              <a:pathLst>
                <a:path w="88265">
                  <a:moveTo>
                    <a:pt x="0" y="0"/>
                  </a:moveTo>
                  <a:lnTo>
                    <a:pt x="88133" y="0"/>
                  </a:lnTo>
                </a:path>
              </a:pathLst>
            </a:custGeom>
            <a:ln w="6052">
              <a:solidFill>
                <a:srgbClr val="41404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grpSp>
        <p:nvGrpSpPr>
          <p:cNvPr id="472" name="Grupo 471">
            <a:extLst>
              <a:ext uri="{FF2B5EF4-FFF2-40B4-BE49-F238E27FC236}">
                <a16:creationId xmlns:a16="http://schemas.microsoft.com/office/drawing/2014/main" id="{725E0DEB-8CE3-1EB8-65A3-451FED651EDF}"/>
              </a:ext>
            </a:extLst>
          </p:cNvPr>
          <p:cNvGrpSpPr/>
          <p:nvPr/>
        </p:nvGrpSpPr>
        <p:grpSpPr>
          <a:xfrm>
            <a:off x="4264620" y="2619051"/>
            <a:ext cx="2702116" cy="2298258"/>
            <a:chOff x="-3311577" y="-963005"/>
            <a:chExt cx="2702116" cy="2298258"/>
          </a:xfrm>
        </p:grpSpPr>
        <p:sp>
          <p:nvSpPr>
            <p:cNvPr id="473" name="object 30">
              <a:extLst>
                <a:ext uri="{FF2B5EF4-FFF2-40B4-BE49-F238E27FC236}">
                  <a16:creationId xmlns:a16="http://schemas.microsoft.com/office/drawing/2014/main" id="{8937C778-EC63-D0FE-D470-E9474FC3F39B}"/>
                </a:ext>
              </a:extLst>
            </p:cNvPr>
            <p:cNvSpPr txBox="1"/>
            <p:nvPr/>
          </p:nvSpPr>
          <p:spPr>
            <a:xfrm>
              <a:off x="-1415694" y="1169361"/>
              <a:ext cx="492113" cy="165892"/>
            </a:xfrm>
            <a:prstGeom prst="rect">
              <a:avLst/>
            </a:prstGeom>
          </p:spPr>
          <p:txBody>
            <a:bodyPr vert="horz" wrap="square" lIns="0" tIns="7316" rIns="0" bIns="0" rtlCol="0">
              <a:spAutoFit/>
            </a:bodyPr>
            <a:lstStyle/>
            <a:p>
              <a:pPr marL="7701">
                <a:spcBef>
                  <a:spcPts val="58"/>
                </a:spcBef>
              </a:pPr>
              <a:r>
                <a:rPr sz="515">
                  <a:solidFill>
                    <a:srgbClr val="22346A"/>
                  </a:solidFill>
                  <a:latin typeface="Arial" panose="020B0604020202020204" pitchFamily="34" charset="0"/>
                  <a:cs typeface="Arial" panose="020B0604020202020204" pitchFamily="34" charset="0"/>
                </a:rPr>
                <a:t>PBO</a:t>
              </a:r>
              <a:r>
                <a:rPr sz="515" spc="-3">
                  <a:solidFill>
                    <a:srgbClr val="22346A"/>
                  </a:solidFill>
                  <a:latin typeface="Arial" panose="020B0604020202020204" pitchFamily="34" charset="0"/>
                  <a:cs typeface="Arial" panose="020B0604020202020204" pitchFamily="34" charset="0"/>
                </a:rPr>
                <a:t> </a:t>
              </a:r>
              <a:r>
                <a:rPr sz="515">
                  <a:solidFill>
                    <a:srgbClr val="22346A"/>
                  </a:solidFill>
                  <a:latin typeface="Arial" panose="020B0604020202020204" pitchFamily="34" charset="0"/>
                  <a:cs typeface="Arial" panose="020B0604020202020204" pitchFamily="34" charset="0"/>
                </a:rPr>
                <a:t>C2S</a:t>
              </a:r>
              <a:r>
                <a:rPr sz="515" spc="-3">
                  <a:solidFill>
                    <a:srgbClr val="22346A"/>
                  </a:solidFill>
                  <a:latin typeface="Arial" panose="020B0604020202020204" pitchFamily="34" charset="0"/>
                  <a:cs typeface="Arial" panose="020B0604020202020204" pitchFamily="34" charset="0"/>
                </a:rPr>
                <a:t> </a:t>
              </a:r>
              <a:r>
                <a:rPr sz="515" spc="-6">
                  <a:solidFill>
                    <a:srgbClr val="22346A"/>
                  </a:solidFill>
                  <a:latin typeface="Arial" panose="020B0604020202020204" pitchFamily="34" charset="0"/>
                  <a:cs typeface="Arial" panose="020B0604020202020204" pitchFamily="34" charset="0"/>
                </a:rPr>
                <a:t>(N=141)</a:t>
              </a:r>
              <a:endParaRPr sz="515">
                <a:latin typeface="Arial" panose="020B0604020202020204" pitchFamily="34" charset="0"/>
                <a:cs typeface="Arial" panose="020B0604020202020204" pitchFamily="34" charset="0"/>
              </a:endParaRPr>
            </a:p>
          </p:txBody>
        </p:sp>
        <p:sp>
          <p:nvSpPr>
            <p:cNvPr id="474" name="object 32">
              <a:extLst>
                <a:ext uri="{FF2B5EF4-FFF2-40B4-BE49-F238E27FC236}">
                  <a16:creationId xmlns:a16="http://schemas.microsoft.com/office/drawing/2014/main" id="{0B5E1185-714C-BBF3-1FE4-EC13609C31E5}"/>
                </a:ext>
              </a:extLst>
            </p:cNvPr>
            <p:cNvSpPr txBox="1"/>
            <p:nvPr/>
          </p:nvSpPr>
          <p:spPr>
            <a:xfrm>
              <a:off x="-2558429" y="1169361"/>
              <a:ext cx="745100" cy="165892"/>
            </a:xfrm>
            <a:prstGeom prst="rect">
              <a:avLst/>
            </a:prstGeom>
          </p:spPr>
          <p:txBody>
            <a:bodyPr vert="horz" wrap="square" lIns="0" tIns="7316" rIns="0" bIns="0" rtlCol="0">
              <a:spAutoFit/>
            </a:bodyPr>
            <a:lstStyle/>
            <a:p>
              <a:pPr marL="7701">
                <a:spcBef>
                  <a:spcPts val="58"/>
                </a:spcBef>
              </a:pPr>
              <a:r>
                <a:rPr sz="515">
                  <a:solidFill>
                    <a:srgbClr val="22346A"/>
                  </a:solidFill>
                  <a:latin typeface="Arial" panose="020B0604020202020204" pitchFamily="34" charset="0"/>
                  <a:cs typeface="Arial" panose="020B0604020202020204" pitchFamily="34" charset="0"/>
                </a:rPr>
                <a:t>LEB</a:t>
              </a:r>
              <a:r>
                <a:rPr sz="515" spc="-12">
                  <a:solidFill>
                    <a:srgbClr val="22346A"/>
                  </a:solidFill>
                  <a:latin typeface="Arial" panose="020B0604020202020204" pitchFamily="34" charset="0"/>
                  <a:cs typeface="Arial" panose="020B0604020202020204" pitchFamily="34" charset="0"/>
                </a:rPr>
                <a:t> </a:t>
              </a:r>
              <a:r>
                <a:rPr sz="515">
                  <a:solidFill>
                    <a:srgbClr val="22346A"/>
                  </a:solidFill>
                  <a:latin typeface="Arial" panose="020B0604020202020204" pitchFamily="34" charset="0"/>
                  <a:cs typeface="Arial" panose="020B0604020202020204" pitchFamily="34" charset="0"/>
                </a:rPr>
                <a:t>250</a:t>
              </a:r>
              <a:r>
                <a:rPr sz="515" spc="-9">
                  <a:solidFill>
                    <a:srgbClr val="22346A"/>
                  </a:solidFill>
                  <a:latin typeface="Arial" panose="020B0604020202020204" pitchFamily="34" charset="0"/>
                  <a:cs typeface="Arial" panose="020B0604020202020204" pitchFamily="34" charset="0"/>
                </a:rPr>
                <a:t> </a:t>
              </a:r>
              <a:r>
                <a:rPr sz="515">
                  <a:solidFill>
                    <a:srgbClr val="22346A"/>
                  </a:solidFill>
                  <a:latin typeface="Arial" panose="020B0604020202020204" pitchFamily="34" charset="0"/>
                  <a:cs typeface="Arial" panose="020B0604020202020204" pitchFamily="34" charset="0"/>
                </a:rPr>
                <a:t>mg</a:t>
              </a:r>
              <a:r>
                <a:rPr sz="515" spc="-9">
                  <a:solidFill>
                    <a:srgbClr val="22346A"/>
                  </a:solidFill>
                  <a:latin typeface="Arial" panose="020B0604020202020204" pitchFamily="34" charset="0"/>
                  <a:cs typeface="Arial" panose="020B0604020202020204" pitchFamily="34" charset="0"/>
                </a:rPr>
                <a:t> </a:t>
              </a:r>
              <a:r>
                <a:rPr sz="515">
                  <a:solidFill>
                    <a:srgbClr val="22346A"/>
                  </a:solidFill>
                  <a:latin typeface="Arial" panose="020B0604020202020204" pitchFamily="34" charset="0"/>
                  <a:cs typeface="Arial" panose="020B0604020202020204" pitchFamily="34" charset="0"/>
                </a:rPr>
                <a:t>C2S</a:t>
              </a:r>
              <a:r>
                <a:rPr sz="515" spc="-9">
                  <a:solidFill>
                    <a:srgbClr val="22346A"/>
                  </a:solidFill>
                  <a:latin typeface="Arial" panose="020B0604020202020204" pitchFamily="34" charset="0"/>
                  <a:cs typeface="Arial" panose="020B0604020202020204" pitchFamily="34" charset="0"/>
                </a:rPr>
                <a:t> </a:t>
              </a:r>
              <a:r>
                <a:rPr sz="515" spc="-6">
                  <a:solidFill>
                    <a:srgbClr val="22346A"/>
                  </a:solidFill>
                  <a:latin typeface="Arial" panose="020B0604020202020204" pitchFamily="34" charset="0"/>
                  <a:cs typeface="Arial" panose="020B0604020202020204" pitchFamily="34" charset="0"/>
                </a:rPr>
                <a:t>(N=283)</a:t>
              </a:r>
              <a:endParaRPr sz="515">
                <a:latin typeface="Arial" panose="020B0604020202020204" pitchFamily="34" charset="0"/>
                <a:cs typeface="Arial" panose="020B0604020202020204" pitchFamily="34" charset="0"/>
              </a:endParaRPr>
            </a:p>
          </p:txBody>
        </p:sp>
        <p:sp>
          <p:nvSpPr>
            <p:cNvPr id="475" name="object 41">
              <a:extLst>
                <a:ext uri="{FF2B5EF4-FFF2-40B4-BE49-F238E27FC236}">
                  <a16:creationId xmlns:a16="http://schemas.microsoft.com/office/drawing/2014/main" id="{6B8BA1D0-15A0-BF85-460A-F91662BE3039}"/>
                </a:ext>
              </a:extLst>
            </p:cNvPr>
            <p:cNvSpPr txBox="1"/>
            <p:nvPr/>
          </p:nvSpPr>
          <p:spPr>
            <a:xfrm>
              <a:off x="-2523150" y="788225"/>
              <a:ext cx="52369"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4</a:t>
              </a:r>
              <a:endParaRPr sz="546">
                <a:latin typeface="Arial" panose="020B0604020202020204" pitchFamily="34" charset="0"/>
                <a:cs typeface="Arial" panose="020B0604020202020204" pitchFamily="34" charset="0"/>
              </a:endParaRPr>
            </a:p>
          </p:txBody>
        </p:sp>
        <p:sp>
          <p:nvSpPr>
            <p:cNvPr id="476" name="object 43">
              <a:extLst>
                <a:ext uri="{FF2B5EF4-FFF2-40B4-BE49-F238E27FC236}">
                  <a16:creationId xmlns:a16="http://schemas.microsoft.com/office/drawing/2014/main" id="{13065D9A-7965-6530-F423-B2FF626466D5}"/>
                </a:ext>
              </a:extLst>
            </p:cNvPr>
            <p:cNvSpPr txBox="1"/>
            <p:nvPr/>
          </p:nvSpPr>
          <p:spPr>
            <a:xfrm>
              <a:off x="-2272150" y="788225"/>
              <a:ext cx="53139"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6</a:t>
              </a:r>
              <a:endParaRPr sz="546">
                <a:latin typeface="Arial" panose="020B0604020202020204" pitchFamily="34" charset="0"/>
                <a:cs typeface="Arial" panose="020B0604020202020204" pitchFamily="34" charset="0"/>
              </a:endParaRPr>
            </a:p>
          </p:txBody>
        </p:sp>
        <p:sp>
          <p:nvSpPr>
            <p:cNvPr id="477" name="object 45">
              <a:extLst>
                <a:ext uri="{FF2B5EF4-FFF2-40B4-BE49-F238E27FC236}">
                  <a16:creationId xmlns:a16="http://schemas.microsoft.com/office/drawing/2014/main" id="{849720B5-C88C-3AA4-A708-42129A22E1DF}"/>
                </a:ext>
              </a:extLst>
            </p:cNvPr>
            <p:cNvSpPr txBox="1"/>
            <p:nvPr/>
          </p:nvSpPr>
          <p:spPr>
            <a:xfrm>
              <a:off x="-1781296" y="788225"/>
              <a:ext cx="156033"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10</a:t>
              </a:r>
              <a:endParaRPr sz="546">
                <a:latin typeface="Arial" panose="020B0604020202020204" pitchFamily="34" charset="0"/>
                <a:cs typeface="Arial" panose="020B0604020202020204" pitchFamily="34" charset="0"/>
              </a:endParaRPr>
            </a:p>
          </p:txBody>
        </p:sp>
        <p:sp>
          <p:nvSpPr>
            <p:cNvPr id="478" name="object 47">
              <a:extLst>
                <a:ext uri="{FF2B5EF4-FFF2-40B4-BE49-F238E27FC236}">
                  <a16:creationId xmlns:a16="http://schemas.microsoft.com/office/drawing/2014/main" id="{9E9A0B3B-A896-A7BA-CA5E-479E373A453F}"/>
                </a:ext>
              </a:extLst>
            </p:cNvPr>
            <p:cNvSpPr txBox="1"/>
            <p:nvPr/>
          </p:nvSpPr>
          <p:spPr>
            <a:xfrm>
              <a:off x="-1526765" y="788225"/>
              <a:ext cx="131325"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12</a:t>
              </a:r>
              <a:endParaRPr sz="546">
                <a:latin typeface="Arial" panose="020B0604020202020204" pitchFamily="34" charset="0"/>
                <a:cs typeface="Arial" panose="020B0604020202020204" pitchFamily="34" charset="0"/>
              </a:endParaRPr>
            </a:p>
          </p:txBody>
        </p:sp>
        <p:sp>
          <p:nvSpPr>
            <p:cNvPr id="479" name="object 49">
              <a:extLst>
                <a:ext uri="{FF2B5EF4-FFF2-40B4-BE49-F238E27FC236}">
                  <a16:creationId xmlns:a16="http://schemas.microsoft.com/office/drawing/2014/main" id="{D14F03F5-3453-7E69-8DE2-33FA46FEF9C6}"/>
                </a:ext>
              </a:extLst>
            </p:cNvPr>
            <p:cNvSpPr txBox="1"/>
            <p:nvPr/>
          </p:nvSpPr>
          <p:spPr>
            <a:xfrm>
              <a:off x="-1276250" y="788225"/>
              <a:ext cx="139972"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14</a:t>
              </a:r>
              <a:endParaRPr sz="546">
                <a:latin typeface="Arial" panose="020B0604020202020204" pitchFamily="34" charset="0"/>
                <a:cs typeface="Arial" panose="020B0604020202020204" pitchFamily="34" charset="0"/>
              </a:endParaRPr>
            </a:p>
          </p:txBody>
        </p:sp>
        <p:sp>
          <p:nvSpPr>
            <p:cNvPr id="480" name="object 51">
              <a:extLst>
                <a:ext uri="{FF2B5EF4-FFF2-40B4-BE49-F238E27FC236}">
                  <a16:creationId xmlns:a16="http://schemas.microsoft.com/office/drawing/2014/main" id="{A4345938-FF54-E002-52D4-4574F8A1967B}"/>
                </a:ext>
              </a:extLst>
            </p:cNvPr>
            <p:cNvSpPr txBox="1"/>
            <p:nvPr/>
          </p:nvSpPr>
          <p:spPr>
            <a:xfrm>
              <a:off x="-1025251" y="788225"/>
              <a:ext cx="143244"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16</a:t>
              </a:r>
              <a:endParaRPr sz="546">
                <a:latin typeface="Arial" panose="020B0604020202020204" pitchFamily="34" charset="0"/>
                <a:cs typeface="Arial" panose="020B0604020202020204" pitchFamily="34" charset="0"/>
              </a:endParaRPr>
            </a:p>
          </p:txBody>
        </p:sp>
        <p:sp>
          <p:nvSpPr>
            <p:cNvPr id="481" name="object 53">
              <a:extLst>
                <a:ext uri="{FF2B5EF4-FFF2-40B4-BE49-F238E27FC236}">
                  <a16:creationId xmlns:a16="http://schemas.microsoft.com/office/drawing/2014/main" id="{3AC5984C-B363-8F48-0D0A-DD91C419735A}"/>
                </a:ext>
              </a:extLst>
            </p:cNvPr>
            <p:cNvSpPr txBox="1"/>
            <p:nvPr/>
          </p:nvSpPr>
          <p:spPr>
            <a:xfrm>
              <a:off x="-2773596" y="788225"/>
              <a:ext cx="50829"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2</a:t>
              </a:r>
              <a:endParaRPr sz="546">
                <a:latin typeface="Arial" panose="020B0604020202020204" pitchFamily="34" charset="0"/>
                <a:cs typeface="Arial" panose="020B0604020202020204" pitchFamily="34" charset="0"/>
              </a:endParaRPr>
            </a:p>
          </p:txBody>
        </p:sp>
        <p:sp>
          <p:nvSpPr>
            <p:cNvPr id="482" name="object 55">
              <a:extLst>
                <a:ext uri="{FF2B5EF4-FFF2-40B4-BE49-F238E27FC236}">
                  <a16:creationId xmlns:a16="http://schemas.microsoft.com/office/drawing/2014/main" id="{A50E8072-AD6F-EB16-E236-34118EAD1503}"/>
                </a:ext>
              </a:extLst>
            </p:cNvPr>
            <p:cNvSpPr txBox="1"/>
            <p:nvPr/>
          </p:nvSpPr>
          <p:spPr>
            <a:xfrm>
              <a:off x="-3028126" y="788225"/>
              <a:ext cx="56990"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0</a:t>
              </a:r>
              <a:endParaRPr sz="546">
                <a:latin typeface="Arial" panose="020B0604020202020204" pitchFamily="34" charset="0"/>
                <a:cs typeface="Arial" panose="020B0604020202020204" pitchFamily="34" charset="0"/>
              </a:endParaRPr>
            </a:p>
          </p:txBody>
        </p:sp>
        <p:sp>
          <p:nvSpPr>
            <p:cNvPr id="483" name="object 57">
              <a:extLst>
                <a:ext uri="{FF2B5EF4-FFF2-40B4-BE49-F238E27FC236}">
                  <a16:creationId xmlns:a16="http://schemas.microsoft.com/office/drawing/2014/main" id="{32D38F7E-B3C5-E0E8-9FDA-8340460CA7E8}"/>
                </a:ext>
              </a:extLst>
            </p:cNvPr>
            <p:cNvSpPr txBox="1"/>
            <p:nvPr/>
          </p:nvSpPr>
          <p:spPr>
            <a:xfrm>
              <a:off x="-3168855" y="-395268"/>
              <a:ext cx="93956"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40</a:t>
              </a:r>
              <a:endParaRPr sz="546">
                <a:latin typeface="Arial" panose="020B0604020202020204" pitchFamily="34" charset="0"/>
                <a:cs typeface="Arial" panose="020B0604020202020204" pitchFamily="34" charset="0"/>
              </a:endParaRPr>
            </a:p>
          </p:txBody>
        </p:sp>
        <p:sp>
          <p:nvSpPr>
            <p:cNvPr id="484" name="object 59">
              <a:extLst>
                <a:ext uri="{FF2B5EF4-FFF2-40B4-BE49-F238E27FC236}">
                  <a16:creationId xmlns:a16="http://schemas.microsoft.com/office/drawing/2014/main" id="{D1F65233-E20B-082D-FAE2-EFFA8D9580DF}"/>
                </a:ext>
              </a:extLst>
            </p:cNvPr>
            <p:cNvSpPr txBox="1"/>
            <p:nvPr/>
          </p:nvSpPr>
          <p:spPr>
            <a:xfrm>
              <a:off x="-3168716" y="-662535"/>
              <a:ext cx="93956"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50</a:t>
              </a:r>
              <a:endParaRPr sz="546">
                <a:latin typeface="Arial" panose="020B0604020202020204" pitchFamily="34" charset="0"/>
                <a:cs typeface="Arial" panose="020B0604020202020204" pitchFamily="34" charset="0"/>
              </a:endParaRPr>
            </a:p>
          </p:txBody>
        </p:sp>
        <p:sp>
          <p:nvSpPr>
            <p:cNvPr id="485" name="object 61">
              <a:extLst>
                <a:ext uri="{FF2B5EF4-FFF2-40B4-BE49-F238E27FC236}">
                  <a16:creationId xmlns:a16="http://schemas.microsoft.com/office/drawing/2014/main" id="{D4BAF132-5A5F-CF41-F9F2-D672823B11FB}"/>
                </a:ext>
              </a:extLst>
            </p:cNvPr>
            <p:cNvSpPr txBox="1"/>
            <p:nvPr/>
          </p:nvSpPr>
          <p:spPr>
            <a:xfrm>
              <a:off x="-3167609" y="-127931"/>
              <a:ext cx="92801"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30</a:t>
              </a:r>
              <a:endParaRPr sz="546">
                <a:latin typeface="Arial" panose="020B0604020202020204" pitchFamily="34" charset="0"/>
                <a:cs typeface="Arial" panose="020B0604020202020204" pitchFamily="34" charset="0"/>
              </a:endParaRPr>
            </a:p>
          </p:txBody>
        </p:sp>
        <p:sp>
          <p:nvSpPr>
            <p:cNvPr id="486" name="object 63">
              <a:extLst>
                <a:ext uri="{FF2B5EF4-FFF2-40B4-BE49-F238E27FC236}">
                  <a16:creationId xmlns:a16="http://schemas.microsoft.com/office/drawing/2014/main" id="{9DB45218-51D9-81F8-A78E-B33DC31B7483}"/>
                </a:ext>
              </a:extLst>
            </p:cNvPr>
            <p:cNvSpPr txBox="1"/>
            <p:nvPr/>
          </p:nvSpPr>
          <p:spPr>
            <a:xfrm>
              <a:off x="-3167054" y="139335"/>
              <a:ext cx="92030" cy="91385"/>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20</a:t>
              </a:r>
              <a:endParaRPr sz="546">
                <a:latin typeface="Arial" panose="020B0604020202020204" pitchFamily="34" charset="0"/>
                <a:cs typeface="Arial" panose="020B0604020202020204" pitchFamily="34" charset="0"/>
              </a:endParaRPr>
            </a:p>
          </p:txBody>
        </p:sp>
        <p:sp>
          <p:nvSpPr>
            <p:cNvPr id="487" name="object 65">
              <a:extLst>
                <a:ext uri="{FF2B5EF4-FFF2-40B4-BE49-F238E27FC236}">
                  <a16:creationId xmlns:a16="http://schemas.microsoft.com/office/drawing/2014/main" id="{EE7D1D9E-2C74-4321-C5F6-4F8FAAB8DD41}"/>
                </a:ext>
              </a:extLst>
            </p:cNvPr>
            <p:cNvSpPr txBox="1"/>
            <p:nvPr/>
          </p:nvSpPr>
          <p:spPr>
            <a:xfrm>
              <a:off x="-3152172" y="406602"/>
              <a:ext cx="77398" cy="175382"/>
            </a:xfrm>
            <a:prstGeom prst="rect">
              <a:avLst/>
            </a:prstGeom>
          </p:spPr>
          <p:txBody>
            <a:bodyPr vert="horz" wrap="square" lIns="0" tIns="7316" rIns="0" bIns="0" rtlCol="0">
              <a:spAutoFit/>
            </a:bodyPr>
            <a:lstStyle/>
            <a:p>
              <a:pPr marL="7701">
                <a:spcBef>
                  <a:spcPts val="58"/>
                </a:spcBef>
              </a:pPr>
              <a:r>
                <a:rPr sz="546" spc="-15">
                  <a:solidFill>
                    <a:srgbClr val="414042"/>
                  </a:solidFill>
                  <a:latin typeface="Arial" panose="020B0604020202020204" pitchFamily="34" charset="0"/>
                  <a:cs typeface="Arial" panose="020B0604020202020204" pitchFamily="34" charset="0"/>
                </a:rPr>
                <a:t>10</a:t>
              </a:r>
              <a:endParaRPr sz="546">
                <a:latin typeface="Arial" panose="020B0604020202020204" pitchFamily="34" charset="0"/>
                <a:cs typeface="Arial" panose="020B0604020202020204" pitchFamily="34" charset="0"/>
              </a:endParaRPr>
            </a:p>
          </p:txBody>
        </p:sp>
        <p:sp>
          <p:nvSpPr>
            <p:cNvPr id="488" name="object 67">
              <a:extLst>
                <a:ext uri="{FF2B5EF4-FFF2-40B4-BE49-F238E27FC236}">
                  <a16:creationId xmlns:a16="http://schemas.microsoft.com/office/drawing/2014/main" id="{BBEECF17-17C8-6940-1484-00E1F0B32DA7}"/>
                </a:ext>
              </a:extLst>
            </p:cNvPr>
            <p:cNvSpPr txBox="1"/>
            <p:nvPr/>
          </p:nvSpPr>
          <p:spPr>
            <a:xfrm>
              <a:off x="-3129398" y="673870"/>
              <a:ext cx="56990" cy="91385"/>
            </a:xfrm>
            <a:prstGeom prst="rect">
              <a:avLst/>
            </a:prstGeom>
          </p:spPr>
          <p:txBody>
            <a:bodyPr vert="horz" wrap="square" lIns="0" tIns="7316" rIns="0" bIns="0" rtlCol="0">
              <a:spAutoFit/>
            </a:bodyPr>
            <a:lstStyle/>
            <a:p>
              <a:pPr marL="7701">
                <a:spcBef>
                  <a:spcPts val="58"/>
                </a:spcBef>
              </a:pPr>
              <a:r>
                <a:rPr sz="546" spc="-30">
                  <a:solidFill>
                    <a:srgbClr val="414042"/>
                  </a:solidFill>
                  <a:latin typeface="Arial" panose="020B0604020202020204" pitchFamily="34" charset="0"/>
                  <a:cs typeface="Arial" panose="020B0604020202020204" pitchFamily="34" charset="0"/>
                </a:rPr>
                <a:t>0</a:t>
              </a:r>
              <a:endParaRPr sz="546">
                <a:latin typeface="Arial" panose="020B0604020202020204" pitchFamily="34" charset="0"/>
                <a:cs typeface="Arial" panose="020B0604020202020204" pitchFamily="34" charset="0"/>
              </a:endParaRPr>
            </a:p>
          </p:txBody>
        </p:sp>
        <p:sp>
          <p:nvSpPr>
            <p:cNvPr id="489" name="object 72">
              <a:extLst>
                <a:ext uri="{FF2B5EF4-FFF2-40B4-BE49-F238E27FC236}">
                  <a16:creationId xmlns:a16="http://schemas.microsoft.com/office/drawing/2014/main" id="{873B8A9F-C8BB-5E2D-DC0C-311E8623566C}"/>
                </a:ext>
              </a:extLst>
            </p:cNvPr>
            <p:cNvSpPr txBox="1"/>
            <p:nvPr/>
          </p:nvSpPr>
          <p:spPr>
            <a:xfrm>
              <a:off x="-3311577" y="-106267"/>
              <a:ext cx="102592" cy="503664"/>
            </a:xfrm>
            <a:prstGeom prst="rect">
              <a:avLst/>
            </a:prstGeom>
          </p:spPr>
          <p:txBody>
            <a:bodyPr vert="vert270" wrap="square" lIns="0" tIns="0" rIns="0" bIns="0" rtlCol="0">
              <a:spAutoFit/>
            </a:bodyPr>
            <a:lstStyle/>
            <a:p>
              <a:pPr marL="7701">
                <a:lnSpc>
                  <a:spcPts val="834"/>
                </a:lnSpc>
              </a:pPr>
              <a:r>
                <a:rPr sz="697">
                  <a:solidFill>
                    <a:srgbClr val="22346A"/>
                  </a:solidFill>
                  <a:latin typeface="Arial" panose="020B0604020202020204" pitchFamily="34" charset="0"/>
                  <a:cs typeface="Arial" panose="020B0604020202020204" pitchFamily="34" charset="0"/>
                </a:rPr>
                <a:t>%</a:t>
              </a:r>
              <a:r>
                <a:rPr sz="697" spc="-6">
                  <a:solidFill>
                    <a:srgbClr val="22346A"/>
                  </a:solidFill>
                  <a:latin typeface="Arial" panose="020B0604020202020204" pitchFamily="34" charset="0"/>
                  <a:cs typeface="Arial" panose="020B0604020202020204" pitchFamily="34" charset="0"/>
                </a:rPr>
                <a:t> Pacientes</a:t>
              </a:r>
              <a:endParaRPr sz="697">
                <a:latin typeface="Arial" panose="020B0604020202020204" pitchFamily="34" charset="0"/>
                <a:cs typeface="Arial" panose="020B0604020202020204" pitchFamily="34" charset="0"/>
              </a:endParaRPr>
            </a:p>
          </p:txBody>
        </p:sp>
        <p:sp>
          <p:nvSpPr>
            <p:cNvPr id="490" name="object 74">
              <a:extLst>
                <a:ext uri="{FF2B5EF4-FFF2-40B4-BE49-F238E27FC236}">
                  <a16:creationId xmlns:a16="http://schemas.microsoft.com/office/drawing/2014/main" id="{0D1C9383-6A34-DEC4-0719-68E765EAC12C}"/>
                </a:ext>
              </a:extLst>
            </p:cNvPr>
            <p:cNvSpPr txBox="1"/>
            <p:nvPr/>
          </p:nvSpPr>
          <p:spPr>
            <a:xfrm>
              <a:off x="-2175033" y="776486"/>
              <a:ext cx="356185" cy="214303"/>
            </a:xfrm>
            <a:prstGeom prst="rect">
              <a:avLst/>
            </a:prstGeom>
          </p:spPr>
          <p:txBody>
            <a:bodyPr vert="horz" wrap="square" lIns="0" tIns="19253" rIns="0" bIns="0" rtlCol="0">
              <a:spAutoFit/>
            </a:bodyPr>
            <a:lstStyle/>
            <a:p>
              <a:pPr marL="5776" algn="ctr">
                <a:spcBef>
                  <a:spcPts val="152"/>
                </a:spcBef>
              </a:pPr>
              <a:r>
                <a:rPr sz="546" spc="-30">
                  <a:solidFill>
                    <a:srgbClr val="414042"/>
                  </a:solidFill>
                  <a:latin typeface="Arial" panose="020B0604020202020204" pitchFamily="34" charset="0"/>
                  <a:cs typeface="Arial" panose="020B0604020202020204" pitchFamily="34" charset="0"/>
                </a:rPr>
                <a:t>8</a:t>
              </a:r>
              <a:endParaRPr sz="546">
                <a:latin typeface="Arial" panose="020B0604020202020204" pitchFamily="34" charset="0"/>
                <a:cs typeface="Arial" panose="020B0604020202020204" pitchFamily="34" charset="0"/>
              </a:endParaRPr>
            </a:p>
            <a:p>
              <a:pPr algn="ctr">
                <a:spcBef>
                  <a:spcPts val="109"/>
                </a:spcBef>
              </a:pPr>
              <a:r>
                <a:rPr sz="637" spc="-6">
                  <a:solidFill>
                    <a:srgbClr val="22346A"/>
                  </a:solidFill>
                  <a:latin typeface="Arial" panose="020B0604020202020204" pitchFamily="34" charset="0"/>
                  <a:cs typeface="Arial" panose="020B0604020202020204" pitchFamily="34" charset="0"/>
                </a:rPr>
                <a:t>Semanas</a:t>
              </a:r>
              <a:endParaRPr sz="637">
                <a:latin typeface="Arial" panose="020B0604020202020204" pitchFamily="34" charset="0"/>
                <a:cs typeface="Arial" panose="020B0604020202020204" pitchFamily="34" charset="0"/>
              </a:endParaRPr>
            </a:p>
          </p:txBody>
        </p:sp>
        <p:sp>
          <p:nvSpPr>
            <p:cNvPr id="491" name="object 76">
              <a:extLst>
                <a:ext uri="{FF2B5EF4-FFF2-40B4-BE49-F238E27FC236}">
                  <a16:creationId xmlns:a16="http://schemas.microsoft.com/office/drawing/2014/main" id="{9A01ABDC-B8B2-4C83-C788-9E072991D29A}"/>
                </a:ext>
              </a:extLst>
            </p:cNvPr>
            <p:cNvSpPr txBox="1"/>
            <p:nvPr/>
          </p:nvSpPr>
          <p:spPr>
            <a:xfrm>
              <a:off x="-2719719" y="-963005"/>
              <a:ext cx="1239522" cy="170637"/>
            </a:xfrm>
            <a:prstGeom prst="rect">
              <a:avLst/>
            </a:prstGeom>
          </p:spPr>
          <p:txBody>
            <a:bodyPr vert="horz" wrap="square" lIns="0" tIns="7316" rIns="0" bIns="0" rtlCol="0">
              <a:spAutoFit/>
            </a:bodyPr>
            <a:lstStyle/>
            <a:p>
              <a:pPr marL="7701">
                <a:spcBef>
                  <a:spcPts val="58"/>
                </a:spcBef>
              </a:pPr>
              <a:r>
                <a:rPr sz="1061" b="1" spc="-18">
                  <a:solidFill>
                    <a:srgbClr val="22346A"/>
                  </a:solidFill>
                  <a:latin typeface="Arial" panose="020B0604020202020204" pitchFamily="34" charset="0"/>
                  <a:cs typeface="Arial" panose="020B0604020202020204" pitchFamily="34" charset="0"/>
                </a:rPr>
                <a:t>ADvocate </a:t>
              </a:r>
              <a:r>
                <a:rPr sz="1061" b="1">
                  <a:solidFill>
                    <a:srgbClr val="22346A"/>
                  </a:solidFill>
                  <a:latin typeface="Arial" panose="020B0604020202020204" pitchFamily="34" charset="0"/>
                  <a:cs typeface="Arial" panose="020B0604020202020204" pitchFamily="34" charset="0"/>
                </a:rPr>
                <a:t>2</a:t>
              </a:r>
              <a:r>
                <a:rPr sz="1061" b="1" spc="-12">
                  <a:solidFill>
                    <a:srgbClr val="22346A"/>
                  </a:solidFill>
                  <a:latin typeface="Arial" panose="020B0604020202020204" pitchFamily="34" charset="0"/>
                  <a:cs typeface="Arial" panose="020B0604020202020204" pitchFamily="34" charset="0"/>
                </a:rPr>
                <a:t> </a:t>
              </a:r>
              <a:r>
                <a:rPr sz="1061" b="1" spc="-6">
                  <a:solidFill>
                    <a:srgbClr val="22346A"/>
                  </a:solidFill>
                  <a:latin typeface="Arial" panose="020B0604020202020204" pitchFamily="34" charset="0"/>
                  <a:cs typeface="Arial" panose="020B0604020202020204" pitchFamily="34" charset="0"/>
                </a:rPr>
                <a:t>(n=427)</a:t>
              </a:r>
              <a:endParaRPr sz="1061">
                <a:latin typeface="Arial" panose="020B0604020202020204" pitchFamily="34" charset="0"/>
                <a:cs typeface="Arial" panose="020B0604020202020204" pitchFamily="34" charset="0"/>
              </a:endParaRPr>
            </a:p>
          </p:txBody>
        </p:sp>
        <p:sp>
          <p:nvSpPr>
            <p:cNvPr id="492" name="object 125">
              <a:extLst>
                <a:ext uri="{FF2B5EF4-FFF2-40B4-BE49-F238E27FC236}">
                  <a16:creationId xmlns:a16="http://schemas.microsoft.com/office/drawing/2014/main" id="{DFEF36F2-642C-09FC-1AE4-1CBACE0B4428}"/>
                </a:ext>
              </a:extLst>
            </p:cNvPr>
            <p:cNvSpPr txBox="1"/>
            <p:nvPr/>
          </p:nvSpPr>
          <p:spPr>
            <a:xfrm>
              <a:off x="-1171959" y="-553152"/>
              <a:ext cx="562498" cy="478265"/>
            </a:xfrm>
            <a:prstGeom prst="rect">
              <a:avLst/>
            </a:prstGeom>
          </p:spPr>
          <p:txBody>
            <a:bodyPr vert="horz" wrap="square" lIns="0" tIns="101657" rIns="0" bIns="0" rtlCol="0">
              <a:spAutoFit/>
            </a:bodyPr>
            <a:lstStyle/>
            <a:p>
              <a:pPr algn="ctr">
                <a:spcBef>
                  <a:spcPts val="800"/>
                </a:spcBef>
              </a:pPr>
              <a:r>
                <a:rPr sz="1789" b="1" spc="-24">
                  <a:solidFill>
                    <a:srgbClr val="22346A"/>
                  </a:solidFill>
                  <a:latin typeface="Arial" panose="020B0604020202020204" pitchFamily="34" charset="0"/>
                  <a:cs typeface="Arial" panose="020B0604020202020204" pitchFamily="34" charset="0"/>
                </a:rPr>
                <a:t>29,1</a:t>
              </a:r>
              <a:endParaRPr sz="1789">
                <a:latin typeface="Arial" panose="020B0604020202020204" pitchFamily="34" charset="0"/>
                <a:cs typeface="Arial" panose="020B0604020202020204" pitchFamily="34" charset="0"/>
              </a:endParaRPr>
            </a:p>
            <a:p>
              <a:pPr marR="31575" algn="ctr">
                <a:spcBef>
                  <a:spcPts val="218"/>
                </a:spcBef>
              </a:pPr>
              <a:r>
                <a:rPr sz="485" spc="-15">
                  <a:solidFill>
                    <a:srgbClr val="22346A"/>
                  </a:solidFill>
                  <a:latin typeface="Arial" panose="020B0604020202020204" pitchFamily="34" charset="0"/>
                  <a:cs typeface="Arial" panose="020B0604020202020204" pitchFamily="34" charset="0"/>
                </a:rPr>
                <a:t>***</a:t>
              </a:r>
              <a:endParaRPr sz="485">
                <a:latin typeface="Arial" panose="020B0604020202020204" pitchFamily="34" charset="0"/>
                <a:cs typeface="Arial" panose="020B0604020202020204" pitchFamily="34" charset="0"/>
              </a:endParaRPr>
            </a:p>
          </p:txBody>
        </p:sp>
        <p:sp>
          <p:nvSpPr>
            <p:cNvPr id="493" name="object 126">
              <a:extLst>
                <a:ext uri="{FF2B5EF4-FFF2-40B4-BE49-F238E27FC236}">
                  <a16:creationId xmlns:a16="http://schemas.microsoft.com/office/drawing/2014/main" id="{4486200F-B8A1-FA88-C32E-0368216A26AB}"/>
                </a:ext>
              </a:extLst>
            </p:cNvPr>
            <p:cNvSpPr txBox="1"/>
            <p:nvPr/>
          </p:nvSpPr>
          <p:spPr>
            <a:xfrm>
              <a:off x="-1282776" y="-115932"/>
              <a:ext cx="98962" cy="84357"/>
            </a:xfrm>
            <a:prstGeom prst="rect">
              <a:avLst/>
            </a:prstGeom>
          </p:spPr>
          <p:txBody>
            <a:bodyPr vert="horz" wrap="square" lIns="0" tIns="9627" rIns="0" bIns="0" rtlCol="0">
              <a:spAutoFit/>
            </a:bodyPr>
            <a:lstStyle/>
            <a:p>
              <a:pPr marL="7701">
                <a:spcBef>
                  <a:spcPts val="76"/>
                </a:spcBef>
              </a:pPr>
              <a:r>
                <a:rPr sz="485" spc="-15">
                  <a:solidFill>
                    <a:srgbClr val="22346A"/>
                  </a:solidFill>
                  <a:latin typeface="Arial" panose="020B0604020202020204" pitchFamily="34" charset="0"/>
                  <a:cs typeface="Arial" panose="020B0604020202020204" pitchFamily="34" charset="0"/>
                </a:rPr>
                <a:t>***</a:t>
              </a:r>
              <a:endParaRPr sz="485">
                <a:latin typeface="Arial" panose="020B0604020202020204" pitchFamily="34" charset="0"/>
                <a:cs typeface="Arial" panose="020B0604020202020204" pitchFamily="34" charset="0"/>
              </a:endParaRPr>
            </a:p>
          </p:txBody>
        </p:sp>
        <p:sp>
          <p:nvSpPr>
            <p:cNvPr id="494" name="object 127">
              <a:extLst>
                <a:ext uri="{FF2B5EF4-FFF2-40B4-BE49-F238E27FC236}">
                  <a16:creationId xmlns:a16="http://schemas.microsoft.com/office/drawing/2014/main" id="{3F39CB7A-03B8-DCCA-784E-ACA99EEB0977}"/>
                </a:ext>
              </a:extLst>
            </p:cNvPr>
            <p:cNvSpPr txBox="1"/>
            <p:nvPr/>
          </p:nvSpPr>
          <p:spPr>
            <a:xfrm>
              <a:off x="-1540567" y="-24562"/>
              <a:ext cx="98962" cy="84357"/>
            </a:xfrm>
            <a:prstGeom prst="rect">
              <a:avLst/>
            </a:prstGeom>
          </p:spPr>
          <p:txBody>
            <a:bodyPr vert="horz" wrap="square" lIns="0" tIns="9627" rIns="0" bIns="0" rtlCol="0">
              <a:spAutoFit/>
            </a:bodyPr>
            <a:lstStyle/>
            <a:p>
              <a:pPr marL="7701">
                <a:spcBef>
                  <a:spcPts val="76"/>
                </a:spcBef>
              </a:pPr>
              <a:r>
                <a:rPr sz="485" spc="-15">
                  <a:solidFill>
                    <a:srgbClr val="22346A"/>
                  </a:solidFill>
                  <a:latin typeface="Arial" panose="020B0604020202020204" pitchFamily="34" charset="0"/>
                  <a:cs typeface="Arial" panose="020B0604020202020204" pitchFamily="34" charset="0"/>
                </a:rPr>
                <a:t>***</a:t>
              </a:r>
              <a:endParaRPr sz="485">
                <a:latin typeface="Arial" panose="020B0604020202020204" pitchFamily="34" charset="0"/>
                <a:cs typeface="Arial" panose="020B0604020202020204" pitchFamily="34" charset="0"/>
              </a:endParaRPr>
            </a:p>
          </p:txBody>
        </p:sp>
        <p:sp>
          <p:nvSpPr>
            <p:cNvPr id="495" name="object 128">
              <a:extLst>
                <a:ext uri="{FF2B5EF4-FFF2-40B4-BE49-F238E27FC236}">
                  <a16:creationId xmlns:a16="http://schemas.microsoft.com/office/drawing/2014/main" id="{E1119FAD-0DCA-0A68-769C-E88B62801C2F}"/>
                </a:ext>
              </a:extLst>
            </p:cNvPr>
            <p:cNvSpPr txBox="1"/>
            <p:nvPr/>
          </p:nvSpPr>
          <p:spPr>
            <a:xfrm>
              <a:off x="-1789026" y="7186"/>
              <a:ext cx="98962" cy="84357"/>
            </a:xfrm>
            <a:prstGeom prst="rect">
              <a:avLst/>
            </a:prstGeom>
          </p:spPr>
          <p:txBody>
            <a:bodyPr vert="horz" wrap="square" lIns="0" tIns="9627" rIns="0" bIns="0" rtlCol="0">
              <a:spAutoFit/>
            </a:bodyPr>
            <a:lstStyle/>
            <a:p>
              <a:pPr marL="7701">
                <a:spcBef>
                  <a:spcPts val="76"/>
                </a:spcBef>
              </a:pPr>
              <a:r>
                <a:rPr sz="485" spc="-15">
                  <a:solidFill>
                    <a:srgbClr val="22346A"/>
                  </a:solidFill>
                  <a:latin typeface="Arial" panose="020B0604020202020204" pitchFamily="34" charset="0"/>
                  <a:cs typeface="Arial" panose="020B0604020202020204" pitchFamily="34" charset="0"/>
                </a:rPr>
                <a:t>***</a:t>
              </a:r>
              <a:endParaRPr sz="485">
                <a:latin typeface="Arial" panose="020B0604020202020204" pitchFamily="34" charset="0"/>
                <a:cs typeface="Arial" panose="020B0604020202020204" pitchFamily="34" charset="0"/>
              </a:endParaRPr>
            </a:p>
          </p:txBody>
        </p:sp>
        <p:sp>
          <p:nvSpPr>
            <p:cNvPr id="496" name="object 129">
              <a:extLst>
                <a:ext uri="{FF2B5EF4-FFF2-40B4-BE49-F238E27FC236}">
                  <a16:creationId xmlns:a16="http://schemas.microsoft.com/office/drawing/2014/main" id="{83165A79-2095-C0E0-E538-046D0C01C813}"/>
                </a:ext>
              </a:extLst>
            </p:cNvPr>
            <p:cNvSpPr txBox="1"/>
            <p:nvPr/>
          </p:nvSpPr>
          <p:spPr>
            <a:xfrm>
              <a:off x="-2029420" y="102429"/>
              <a:ext cx="71237" cy="84357"/>
            </a:xfrm>
            <a:prstGeom prst="rect">
              <a:avLst/>
            </a:prstGeom>
          </p:spPr>
          <p:txBody>
            <a:bodyPr vert="horz" wrap="square" lIns="0" tIns="9627" rIns="0" bIns="0" rtlCol="0">
              <a:spAutoFit/>
            </a:bodyPr>
            <a:lstStyle/>
            <a:p>
              <a:pPr marL="7701">
                <a:spcBef>
                  <a:spcPts val="76"/>
                </a:spcBef>
              </a:pPr>
              <a:r>
                <a:rPr sz="485" spc="-15">
                  <a:solidFill>
                    <a:srgbClr val="22346A"/>
                  </a:solidFill>
                  <a:latin typeface="Arial" panose="020B0604020202020204" pitchFamily="34" charset="0"/>
                  <a:cs typeface="Arial" panose="020B0604020202020204" pitchFamily="34" charset="0"/>
                </a:rPr>
                <a:t>**</a:t>
              </a:r>
              <a:endParaRPr sz="485">
                <a:latin typeface="Arial" panose="020B0604020202020204" pitchFamily="34" charset="0"/>
                <a:cs typeface="Arial" panose="020B0604020202020204" pitchFamily="34" charset="0"/>
              </a:endParaRPr>
            </a:p>
          </p:txBody>
        </p:sp>
        <p:sp>
          <p:nvSpPr>
            <p:cNvPr id="497" name="object 130">
              <a:extLst>
                <a:ext uri="{FF2B5EF4-FFF2-40B4-BE49-F238E27FC236}">
                  <a16:creationId xmlns:a16="http://schemas.microsoft.com/office/drawing/2014/main" id="{94F9045B-5297-E5A3-F7A6-57C09634E2EE}"/>
                </a:ext>
              </a:extLst>
            </p:cNvPr>
            <p:cNvSpPr txBox="1"/>
            <p:nvPr/>
          </p:nvSpPr>
          <p:spPr>
            <a:xfrm>
              <a:off x="-1117086" y="228215"/>
              <a:ext cx="215636" cy="138453"/>
            </a:xfrm>
            <a:prstGeom prst="rect">
              <a:avLst/>
            </a:prstGeom>
          </p:spPr>
          <p:txBody>
            <a:bodyPr vert="horz" wrap="square" lIns="0" tIns="7701" rIns="0" bIns="0" rtlCol="0">
              <a:spAutoFit/>
            </a:bodyPr>
            <a:lstStyle/>
            <a:p>
              <a:pPr marL="7701">
                <a:spcBef>
                  <a:spcPts val="61"/>
                </a:spcBef>
              </a:pPr>
              <a:r>
                <a:rPr sz="849" b="1" spc="-15">
                  <a:solidFill>
                    <a:srgbClr val="B1B1B1"/>
                  </a:solidFill>
                  <a:latin typeface="Arial" panose="020B0604020202020204" pitchFamily="34" charset="0"/>
                  <a:cs typeface="Arial" panose="020B0604020202020204" pitchFamily="34" charset="0"/>
                </a:rPr>
                <a:t>10,9</a:t>
              </a:r>
              <a:endParaRPr sz="849">
                <a:latin typeface="Arial" panose="020B0604020202020204" pitchFamily="34" charset="0"/>
                <a:cs typeface="Arial" panose="020B0604020202020204" pitchFamily="34" charset="0"/>
              </a:endParaRPr>
            </a:p>
          </p:txBody>
        </p:sp>
        <p:grpSp>
          <p:nvGrpSpPr>
            <p:cNvPr id="498" name="object 131">
              <a:extLst>
                <a:ext uri="{FF2B5EF4-FFF2-40B4-BE49-F238E27FC236}">
                  <a16:creationId xmlns:a16="http://schemas.microsoft.com/office/drawing/2014/main" id="{53CFBA88-CE71-6360-33E1-59CFEF05FBBF}"/>
                </a:ext>
              </a:extLst>
            </p:cNvPr>
            <p:cNvGrpSpPr/>
            <p:nvPr/>
          </p:nvGrpSpPr>
          <p:grpSpPr>
            <a:xfrm>
              <a:off x="-3011057" y="-81004"/>
              <a:ext cx="2043922" cy="813256"/>
              <a:chOff x="9785074" y="4607189"/>
              <a:chExt cx="3370579" cy="1341120"/>
            </a:xfrm>
          </p:grpSpPr>
          <p:sp>
            <p:nvSpPr>
              <p:cNvPr id="499" name="object 132">
                <a:extLst>
                  <a:ext uri="{FF2B5EF4-FFF2-40B4-BE49-F238E27FC236}">
                    <a16:creationId xmlns:a16="http://schemas.microsoft.com/office/drawing/2014/main" id="{3A262A89-95C6-2025-8E42-1CD3606D9620}"/>
                  </a:ext>
                </a:extLst>
              </p:cNvPr>
              <p:cNvSpPr/>
              <p:nvPr/>
            </p:nvSpPr>
            <p:spPr>
              <a:xfrm>
                <a:off x="9817118" y="4638600"/>
                <a:ext cx="3303270" cy="1277620"/>
              </a:xfrm>
              <a:custGeom>
                <a:avLst/>
                <a:gdLst/>
                <a:ahLst/>
                <a:cxnLst/>
                <a:rect l="l" t="t" r="r" b="b"/>
                <a:pathLst>
                  <a:path w="3303269" h="1277620">
                    <a:moveTo>
                      <a:pt x="0" y="1277133"/>
                    </a:moveTo>
                    <a:lnTo>
                      <a:pt x="391998" y="1172739"/>
                    </a:lnTo>
                    <a:lnTo>
                      <a:pt x="831775" y="837670"/>
                    </a:lnTo>
                    <a:lnTo>
                      <a:pt x="1240140" y="649194"/>
                    </a:lnTo>
                    <a:lnTo>
                      <a:pt x="1648504" y="429306"/>
                    </a:lnTo>
                    <a:lnTo>
                      <a:pt x="2056869" y="282713"/>
                    </a:lnTo>
                    <a:lnTo>
                      <a:pt x="2475704" y="240830"/>
                    </a:lnTo>
                    <a:lnTo>
                      <a:pt x="2884069" y="94237"/>
                    </a:lnTo>
                    <a:lnTo>
                      <a:pt x="3302904" y="0"/>
                    </a:lnTo>
                  </a:path>
                </a:pathLst>
              </a:custGeom>
              <a:ln w="13266">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00" name="object 133">
                <a:extLst>
                  <a:ext uri="{FF2B5EF4-FFF2-40B4-BE49-F238E27FC236}">
                    <a16:creationId xmlns:a16="http://schemas.microsoft.com/office/drawing/2014/main" id="{077DB5A2-DFF3-A05F-D1C3-BC0DEA1E4BD3}"/>
                  </a:ext>
                </a:extLst>
              </p:cNvPr>
              <p:cNvSpPr/>
              <p:nvPr/>
            </p:nvSpPr>
            <p:spPr>
              <a:xfrm>
                <a:off x="9785071" y="5422537"/>
                <a:ext cx="3370579" cy="525780"/>
              </a:xfrm>
              <a:custGeom>
                <a:avLst/>
                <a:gdLst/>
                <a:ahLst/>
                <a:cxnLst/>
                <a:rect l="l" t="t" r="r" b="b"/>
                <a:pathLst>
                  <a:path w="3370580" h="525779">
                    <a:moveTo>
                      <a:pt x="64084" y="461162"/>
                    </a:moveTo>
                    <a:lnTo>
                      <a:pt x="0" y="461162"/>
                    </a:lnTo>
                    <a:lnTo>
                      <a:pt x="0" y="525246"/>
                    </a:lnTo>
                    <a:lnTo>
                      <a:pt x="64084" y="525246"/>
                    </a:lnTo>
                    <a:lnTo>
                      <a:pt x="64084" y="461162"/>
                    </a:lnTo>
                    <a:close/>
                  </a:path>
                  <a:path w="3370580" h="525779">
                    <a:moveTo>
                      <a:pt x="461810" y="336461"/>
                    </a:moveTo>
                    <a:lnTo>
                      <a:pt x="397725" y="336461"/>
                    </a:lnTo>
                    <a:lnTo>
                      <a:pt x="397725" y="367868"/>
                    </a:lnTo>
                    <a:lnTo>
                      <a:pt x="461810" y="367868"/>
                    </a:lnTo>
                    <a:lnTo>
                      <a:pt x="461810" y="336461"/>
                    </a:lnTo>
                    <a:close/>
                  </a:path>
                  <a:path w="3370580" h="525779">
                    <a:moveTo>
                      <a:pt x="877252" y="168922"/>
                    </a:moveTo>
                    <a:lnTo>
                      <a:pt x="813181" y="168922"/>
                    </a:lnTo>
                    <a:lnTo>
                      <a:pt x="813181" y="233006"/>
                    </a:lnTo>
                    <a:lnTo>
                      <a:pt x="877252" y="233006"/>
                    </a:lnTo>
                    <a:lnTo>
                      <a:pt x="877252" y="168922"/>
                    </a:lnTo>
                    <a:close/>
                  </a:path>
                  <a:path w="3370580" h="525779">
                    <a:moveTo>
                      <a:pt x="1292707" y="74688"/>
                    </a:moveTo>
                    <a:lnTo>
                      <a:pt x="1228636" y="74688"/>
                    </a:lnTo>
                    <a:lnTo>
                      <a:pt x="1228636" y="138760"/>
                    </a:lnTo>
                    <a:lnTo>
                      <a:pt x="1292707" y="138760"/>
                    </a:lnTo>
                    <a:lnTo>
                      <a:pt x="1292707" y="74688"/>
                    </a:lnTo>
                    <a:close/>
                  </a:path>
                  <a:path w="3370580" h="525779">
                    <a:moveTo>
                      <a:pt x="1708175" y="64211"/>
                    </a:moveTo>
                    <a:lnTo>
                      <a:pt x="1644091" y="64211"/>
                    </a:lnTo>
                    <a:lnTo>
                      <a:pt x="1644091" y="128295"/>
                    </a:lnTo>
                    <a:lnTo>
                      <a:pt x="1708175" y="128295"/>
                    </a:lnTo>
                    <a:lnTo>
                      <a:pt x="1708175" y="64211"/>
                    </a:lnTo>
                    <a:close/>
                  </a:path>
                  <a:path w="3370580" h="525779">
                    <a:moveTo>
                      <a:pt x="2123630" y="74688"/>
                    </a:moveTo>
                    <a:lnTo>
                      <a:pt x="2059546" y="74688"/>
                    </a:lnTo>
                    <a:lnTo>
                      <a:pt x="2059546" y="138760"/>
                    </a:lnTo>
                    <a:lnTo>
                      <a:pt x="2123630" y="138760"/>
                    </a:lnTo>
                    <a:lnTo>
                      <a:pt x="2123630" y="74688"/>
                    </a:lnTo>
                    <a:close/>
                  </a:path>
                  <a:path w="3370580" h="525779">
                    <a:moveTo>
                      <a:pt x="2539098" y="106095"/>
                    </a:moveTo>
                    <a:lnTo>
                      <a:pt x="2475014" y="106095"/>
                    </a:lnTo>
                    <a:lnTo>
                      <a:pt x="2475014" y="170180"/>
                    </a:lnTo>
                    <a:lnTo>
                      <a:pt x="2539098" y="170180"/>
                    </a:lnTo>
                    <a:lnTo>
                      <a:pt x="2539098" y="106095"/>
                    </a:lnTo>
                    <a:close/>
                  </a:path>
                  <a:path w="3370580" h="525779">
                    <a:moveTo>
                      <a:pt x="2954540" y="91592"/>
                    </a:moveTo>
                    <a:lnTo>
                      <a:pt x="2890469" y="91592"/>
                    </a:lnTo>
                    <a:lnTo>
                      <a:pt x="2890469" y="155676"/>
                    </a:lnTo>
                    <a:lnTo>
                      <a:pt x="2954540" y="155676"/>
                    </a:lnTo>
                    <a:lnTo>
                      <a:pt x="2954540" y="91592"/>
                    </a:lnTo>
                    <a:close/>
                  </a:path>
                  <a:path w="3370580" h="525779">
                    <a:moveTo>
                      <a:pt x="3370008" y="0"/>
                    </a:moveTo>
                    <a:lnTo>
                      <a:pt x="3305924" y="0"/>
                    </a:lnTo>
                    <a:lnTo>
                      <a:pt x="3305924" y="64071"/>
                    </a:lnTo>
                    <a:lnTo>
                      <a:pt x="3370008" y="64071"/>
                    </a:lnTo>
                    <a:lnTo>
                      <a:pt x="3370008" y="0"/>
                    </a:lnTo>
                    <a:close/>
                  </a:path>
                </a:pathLst>
              </a:custGeom>
              <a:solidFill>
                <a:srgbClr val="B1B1B1"/>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01" name="object 134">
                <a:extLst>
                  <a:ext uri="{FF2B5EF4-FFF2-40B4-BE49-F238E27FC236}">
                    <a16:creationId xmlns:a16="http://schemas.microsoft.com/office/drawing/2014/main" id="{94C8E6C3-36B1-449F-4D0F-1E8CC4EFF4E8}"/>
                  </a:ext>
                </a:extLst>
              </p:cNvPr>
              <p:cNvSpPr/>
              <p:nvPr/>
            </p:nvSpPr>
            <p:spPr>
              <a:xfrm>
                <a:off x="10182797" y="4607197"/>
                <a:ext cx="2972435" cy="1247775"/>
              </a:xfrm>
              <a:custGeom>
                <a:avLst/>
                <a:gdLst/>
                <a:ahLst/>
                <a:cxnLst/>
                <a:rect l="l" t="t" r="r" b="b"/>
                <a:pathLst>
                  <a:path w="2972434" h="1247775">
                    <a:moveTo>
                      <a:pt x="64084" y="1183208"/>
                    </a:moveTo>
                    <a:lnTo>
                      <a:pt x="0" y="1183208"/>
                    </a:lnTo>
                    <a:lnTo>
                      <a:pt x="0" y="1247292"/>
                    </a:lnTo>
                    <a:lnTo>
                      <a:pt x="64084" y="1247292"/>
                    </a:lnTo>
                    <a:lnTo>
                      <a:pt x="64084" y="1183208"/>
                    </a:lnTo>
                    <a:close/>
                  </a:path>
                  <a:path w="2972434" h="1247775">
                    <a:moveTo>
                      <a:pt x="479526" y="848144"/>
                    </a:moveTo>
                    <a:lnTo>
                      <a:pt x="415455" y="848144"/>
                    </a:lnTo>
                    <a:lnTo>
                      <a:pt x="415455" y="912215"/>
                    </a:lnTo>
                    <a:lnTo>
                      <a:pt x="479526" y="912215"/>
                    </a:lnTo>
                    <a:lnTo>
                      <a:pt x="479526" y="848144"/>
                    </a:lnTo>
                    <a:close/>
                  </a:path>
                  <a:path w="2972434" h="1247775">
                    <a:moveTo>
                      <a:pt x="894981" y="659663"/>
                    </a:moveTo>
                    <a:lnTo>
                      <a:pt x="830910" y="659663"/>
                    </a:lnTo>
                    <a:lnTo>
                      <a:pt x="830910" y="723747"/>
                    </a:lnTo>
                    <a:lnTo>
                      <a:pt x="894981" y="723747"/>
                    </a:lnTo>
                    <a:lnTo>
                      <a:pt x="894981" y="659663"/>
                    </a:lnTo>
                    <a:close/>
                  </a:path>
                  <a:path w="2972434" h="1247775">
                    <a:moveTo>
                      <a:pt x="1310449" y="439775"/>
                    </a:moveTo>
                    <a:lnTo>
                      <a:pt x="1246365" y="439775"/>
                    </a:lnTo>
                    <a:lnTo>
                      <a:pt x="1246365" y="503859"/>
                    </a:lnTo>
                    <a:lnTo>
                      <a:pt x="1310449" y="503859"/>
                    </a:lnTo>
                    <a:lnTo>
                      <a:pt x="1310449" y="439775"/>
                    </a:lnTo>
                    <a:close/>
                  </a:path>
                  <a:path w="2972434" h="1247775">
                    <a:moveTo>
                      <a:pt x="1725904" y="282714"/>
                    </a:moveTo>
                    <a:lnTo>
                      <a:pt x="1661820" y="282714"/>
                    </a:lnTo>
                    <a:lnTo>
                      <a:pt x="1661820" y="346798"/>
                    </a:lnTo>
                    <a:lnTo>
                      <a:pt x="1725904" y="346798"/>
                    </a:lnTo>
                    <a:lnTo>
                      <a:pt x="1725904" y="282714"/>
                    </a:lnTo>
                    <a:close/>
                  </a:path>
                  <a:path w="2972434" h="1247775">
                    <a:moveTo>
                      <a:pt x="2141372" y="240830"/>
                    </a:moveTo>
                    <a:lnTo>
                      <a:pt x="2077288" y="240830"/>
                    </a:lnTo>
                    <a:lnTo>
                      <a:pt x="2077288" y="304914"/>
                    </a:lnTo>
                    <a:lnTo>
                      <a:pt x="2141372" y="304914"/>
                    </a:lnTo>
                    <a:lnTo>
                      <a:pt x="2141372" y="240830"/>
                    </a:lnTo>
                    <a:close/>
                  </a:path>
                  <a:path w="2972434" h="1247775">
                    <a:moveTo>
                      <a:pt x="2556814" y="83769"/>
                    </a:moveTo>
                    <a:lnTo>
                      <a:pt x="2492743" y="83769"/>
                    </a:lnTo>
                    <a:lnTo>
                      <a:pt x="2492743" y="147840"/>
                    </a:lnTo>
                    <a:lnTo>
                      <a:pt x="2556814" y="147840"/>
                    </a:lnTo>
                    <a:lnTo>
                      <a:pt x="2556814" y="83769"/>
                    </a:lnTo>
                    <a:close/>
                  </a:path>
                  <a:path w="2972434" h="1247775">
                    <a:moveTo>
                      <a:pt x="2972282" y="0"/>
                    </a:moveTo>
                    <a:lnTo>
                      <a:pt x="2908198" y="0"/>
                    </a:lnTo>
                    <a:lnTo>
                      <a:pt x="2908198" y="64084"/>
                    </a:lnTo>
                    <a:lnTo>
                      <a:pt x="2972282" y="64084"/>
                    </a:lnTo>
                    <a:lnTo>
                      <a:pt x="2972282" y="0"/>
                    </a:lnTo>
                    <a:close/>
                  </a:path>
                </a:pathLst>
              </a:custGeom>
              <a:solidFill>
                <a:srgbClr val="22346A"/>
              </a:solidFill>
            </p:spPr>
            <p:txBody>
              <a:bodyPr wrap="square" lIns="0" tIns="0" rIns="0" bIns="0" rtlCol="0"/>
              <a:lstStyle/>
              <a:p>
                <a:endParaRPr sz="1092">
                  <a:latin typeface="Arial" panose="020B0604020202020204" pitchFamily="34" charset="0"/>
                  <a:cs typeface="Arial" panose="020B0604020202020204" pitchFamily="34" charset="0"/>
                </a:endParaRPr>
              </a:p>
            </p:txBody>
          </p:sp>
        </p:grpSp>
      </p:grpSp>
      <p:pic>
        <p:nvPicPr>
          <p:cNvPr id="5" name="Imagen 4">
            <a:extLst>
              <a:ext uri="{FF2B5EF4-FFF2-40B4-BE49-F238E27FC236}">
                <a16:creationId xmlns:a16="http://schemas.microsoft.com/office/drawing/2014/main" id="{0851F03F-0560-8BA8-E7DE-DE6550EE1C6A}"/>
              </a:ext>
            </a:extLst>
          </p:cNvPr>
          <p:cNvPicPr>
            <a:picLocks noChangeAspect="1"/>
          </p:cNvPicPr>
          <p:nvPr/>
        </p:nvPicPr>
        <p:blipFill>
          <a:blip r:embed="rId3"/>
          <a:stretch>
            <a:fillRect/>
          </a:stretch>
        </p:blipFill>
        <p:spPr>
          <a:xfrm>
            <a:off x="4560618" y="4006667"/>
            <a:ext cx="2022304" cy="295788"/>
          </a:xfrm>
          <a:prstGeom prst="rect">
            <a:avLst/>
          </a:prstGeom>
        </p:spPr>
      </p:pic>
    </p:spTree>
    <p:extLst>
      <p:ext uri="{BB962C8B-B14F-4D97-AF65-F5344CB8AC3E}">
        <p14:creationId xmlns:p14="http://schemas.microsoft.com/office/powerpoint/2010/main" val="2541424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BD660-E5E9-5682-45E2-7613568335CA}"/>
            </a:ext>
          </a:extLst>
        </p:cNvPr>
        <p:cNvGrpSpPr/>
        <p:nvPr/>
      </p:nvGrpSpPr>
      <p:grpSpPr>
        <a:xfrm>
          <a:off x="0" y="0"/>
          <a:ext cx="0" cy="0"/>
          <a:chOff x="0" y="0"/>
          <a:chExt cx="0" cy="0"/>
        </a:xfrm>
      </p:grpSpPr>
      <p:sp>
        <p:nvSpPr>
          <p:cNvPr id="113" name="Rectángulo redondeado 112">
            <a:extLst>
              <a:ext uri="{FF2B5EF4-FFF2-40B4-BE49-F238E27FC236}">
                <a16:creationId xmlns:a16="http://schemas.microsoft.com/office/drawing/2014/main" id="{B03A2BE2-A68B-C180-E8EF-87D0B92F9B8B}"/>
              </a:ext>
            </a:extLst>
          </p:cNvPr>
          <p:cNvSpPr/>
          <p:nvPr/>
        </p:nvSpPr>
        <p:spPr>
          <a:xfrm>
            <a:off x="639916" y="1690547"/>
            <a:ext cx="6675284" cy="3473174"/>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Rectángulo redondeado 113">
            <a:extLst>
              <a:ext uri="{FF2B5EF4-FFF2-40B4-BE49-F238E27FC236}">
                <a16:creationId xmlns:a16="http://schemas.microsoft.com/office/drawing/2014/main" id="{9B8ECCA5-29EF-0C0B-7A45-55A590C0D4EB}"/>
              </a:ext>
            </a:extLst>
          </p:cNvPr>
          <p:cNvSpPr/>
          <p:nvPr/>
        </p:nvSpPr>
        <p:spPr>
          <a:xfrm>
            <a:off x="7506318" y="1690547"/>
            <a:ext cx="2925150" cy="3473174"/>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object 239">
            <a:extLst>
              <a:ext uri="{FF2B5EF4-FFF2-40B4-BE49-F238E27FC236}">
                <a16:creationId xmlns:a16="http://schemas.microsoft.com/office/drawing/2014/main" id="{B40611CA-960C-8F6A-8737-B263E25C86E1}"/>
              </a:ext>
            </a:extLst>
          </p:cNvPr>
          <p:cNvSpPr txBox="1"/>
          <p:nvPr/>
        </p:nvSpPr>
        <p:spPr>
          <a:xfrm>
            <a:off x="7990873" y="3387531"/>
            <a:ext cx="2121645" cy="1197204"/>
          </a:xfrm>
          <a:prstGeom prst="rect">
            <a:avLst/>
          </a:prstGeom>
        </p:spPr>
        <p:txBody>
          <a:bodyPr vert="horz" wrap="square" lIns="0" tIns="7701" rIns="0" bIns="0" rtlCol="0">
            <a:spAutoFit/>
          </a:bodyPr>
          <a:lstStyle/>
          <a:p>
            <a:pPr marL="23104" marR="18483">
              <a:spcBef>
                <a:spcPts val="61"/>
              </a:spcBef>
            </a:pPr>
            <a:r>
              <a:rPr lang="es-ES" sz="1546">
                <a:solidFill>
                  <a:srgbClr val="22346A"/>
                </a:solidFill>
                <a:latin typeface="Arial" panose="020B0604020202020204" pitchFamily="34" charset="0"/>
                <a:cs typeface="Arial" panose="020B0604020202020204" pitchFamily="34" charset="0"/>
              </a:rPr>
              <a:t>Reducción del EASI de cabeza y cuello desde el inicio del estudio a la semana 52 con LEB C4S</a:t>
            </a:r>
            <a:r>
              <a:rPr lang="es-ES" sz="1546" baseline="30000">
                <a:solidFill>
                  <a:srgbClr val="22346A"/>
                </a:solidFill>
                <a:latin typeface="Arial" panose="020B0604020202020204" pitchFamily="34" charset="0"/>
                <a:cs typeface="Arial" panose="020B0604020202020204" pitchFamily="34" charset="0"/>
              </a:rPr>
              <a:t>1</a:t>
            </a:r>
          </a:p>
        </p:txBody>
      </p:sp>
      <p:sp>
        <p:nvSpPr>
          <p:cNvPr id="116" name="object 241">
            <a:extLst>
              <a:ext uri="{FF2B5EF4-FFF2-40B4-BE49-F238E27FC236}">
                <a16:creationId xmlns:a16="http://schemas.microsoft.com/office/drawing/2014/main" id="{8D79F2F4-2DD2-B781-6C93-3A33EC1B3D79}"/>
              </a:ext>
            </a:extLst>
          </p:cNvPr>
          <p:cNvSpPr txBox="1"/>
          <p:nvPr/>
        </p:nvSpPr>
        <p:spPr>
          <a:xfrm>
            <a:off x="7990873" y="2481218"/>
            <a:ext cx="2121646" cy="841884"/>
          </a:xfrm>
          <a:prstGeom prst="rect">
            <a:avLst/>
          </a:prstGeom>
        </p:spPr>
        <p:txBody>
          <a:bodyPr vert="horz" wrap="square" lIns="0" tIns="10782" rIns="0" bIns="0" rtlCol="0">
            <a:spAutoFit/>
          </a:bodyPr>
          <a:lstStyle/>
          <a:p>
            <a:pPr marL="7701">
              <a:spcBef>
                <a:spcPts val="85"/>
              </a:spcBef>
            </a:pPr>
            <a:r>
              <a:rPr lang="es-ES" sz="5400" b="1" spc="-12">
                <a:solidFill>
                  <a:srgbClr val="7A45B8"/>
                </a:solidFill>
                <a:latin typeface="Arial" panose="020B0604020202020204" pitchFamily="34" charset="0"/>
                <a:cs typeface="Arial" panose="020B0604020202020204" pitchFamily="34" charset="0"/>
              </a:rPr>
              <a:t>81</a:t>
            </a:r>
            <a:r>
              <a:rPr sz="5400" b="1" spc="-12">
                <a:solidFill>
                  <a:srgbClr val="7A45B8"/>
                </a:solidFill>
                <a:latin typeface="Arial" panose="020B0604020202020204" pitchFamily="34" charset="0"/>
                <a:cs typeface="Arial" panose="020B0604020202020204" pitchFamily="34" charset="0"/>
              </a:rPr>
              <a:t>,</a:t>
            </a:r>
            <a:r>
              <a:rPr lang="es-ES" sz="5400" b="1" spc="-12">
                <a:solidFill>
                  <a:srgbClr val="7A45B8"/>
                </a:solidFill>
                <a:latin typeface="Arial" panose="020B0604020202020204" pitchFamily="34" charset="0"/>
                <a:cs typeface="Arial" panose="020B0604020202020204" pitchFamily="34" charset="0"/>
              </a:rPr>
              <a:t>6</a:t>
            </a:r>
            <a:r>
              <a:rPr sz="5400" b="1" spc="-12">
                <a:solidFill>
                  <a:srgbClr val="7F9EDE"/>
                </a:solidFill>
                <a:latin typeface="Arial" panose="020B0604020202020204" pitchFamily="34" charset="0"/>
                <a:cs typeface="Arial" panose="020B0604020202020204" pitchFamily="34" charset="0"/>
              </a:rPr>
              <a:t>%</a:t>
            </a:r>
            <a:endParaRPr sz="5400">
              <a:solidFill>
                <a:srgbClr val="7F9EDE"/>
              </a:solidFill>
              <a:latin typeface="Arial" panose="020B0604020202020204" pitchFamily="34" charset="0"/>
              <a:cs typeface="Arial" panose="020B0604020202020204" pitchFamily="34" charset="0"/>
            </a:endParaRPr>
          </a:p>
        </p:txBody>
      </p:sp>
      <p:sp>
        <p:nvSpPr>
          <p:cNvPr id="3" name="Título 2">
            <a:extLst>
              <a:ext uri="{FF2B5EF4-FFF2-40B4-BE49-F238E27FC236}">
                <a16:creationId xmlns:a16="http://schemas.microsoft.com/office/drawing/2014/main" id="{4C359BDF-BF86-F4D1-65AB-07E6F5C7BC80}"/>
              </a:ext>
            </a:extLst>
          </p:cNvPr>
          <p:cNvSpPr>
            <a:spLocks noGrp="1"/>
          </p:cNvSpPr>
          <p:nvPr>
            <p:ph type="title"/>
          </p:nvPr>
        </p:nvSpPr>
        <p:spPr>
          <a:xfrm>
            <a:off x="308113" y="211015"/>
            <a:ext cx="9382539" cy="961802"/>
          </a:xfrm>
        </p:spPr>
        <p:txBody>
          <a:bodyPr/>
          <a:lstStyle/>
          <a:p>
            <a:r>
              <a:rPr lang="es-ES"/>
              <a:t>Lebrikizumab redujo el EASI en todas las regiones del cuerpo, incluida la cabeza y el cuello</a:t>
            </a:r>
            <a:r>
              <a:rPr lang="es-ES" baseline="30000"/>
              <a:t>‡$#1</a:t>
            </a:r>
          </a:p>
        </p:txBody>
      </p:sp>
      <p:graphicFrame>
        <p:nvGraphicFramePr>
          <p:cNvPr id="6" name="Tabla 5">
            <a:extLst>
              <a:ext uri="{FF2B5EF4-FFF2-40B4-BE49-F238E27FC236}">
                <a16:creationId xmlns:a16="http://schemas.microsoft.com/office/drawing/2014/main" id="{1FE7EEAD-E0E5-63DE-DD30-E38C2CBA4586}"/>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8" name="object 27">
            <a:extLst>
              <a:ext uri="{FF2B5EF4-FFF2-40B4-BE49-F238E27FC236}">
                <a16:creationId xmlns:a16="http://schemas.microsoft.com/office/drawing/2014/main" id="{2FF16747-43BC-4547-766D-C30BF8ADA07E}"/>
              </a:ext>
            </a:extLst>
          </p:cNvPr>
          <p:cNvSpPr txBox="1"/>
          <p:nvPr/>
        </p:nvSpPr>
        <p:spPr>
          <a:xfrm>
            <a:off x="2522052" y="1976438"/>
            <a:ext cx="3111166" cy="192053"/>
          </a:xfrm>
          <a:prstGeom prst="rect">
            <a:avLst/>
          </a:prstGeom>
        </p:spPr>
        <p:txBody>
          <a:bodyPr vert="horz" wrap="square" lIns="0" tIns="7316" rIns="0" bIns="0" rtlCol="0">
            <a:spAutoFit/>
          </a:bodyPr>
          <a:lstStyle/>
          <a:p>
            <a:pPr marL="7701" algn="ctr">
              <a:spcBef>
                <a:spcPts val="58"/>
              </a:spcBef>
            </a:pPr>
            <a:r>
              <a:rPr sz="1200" b="1">
                <a:solidFill>
                  <a:srgbClr val="22346A"/>
                </a:solidFill>
                <a:latin typeface="Arial" panose="020B0604020202020204" pitchFamily="34" charset="0"/>
                <a:cs typeface="Arial" panose="020B0604020202020204" pitchFamily="34" charset="0"/>
              </a:rPr>
              <a:t>Datos conjuntos </a:t>
            </a:r>
            <a:r>
              <a:rPr sz="1200" b="1" err="1">
                <a:solidFill>
                  <a:srgbClr val="22346A"/>
                </a:solidFill>
                <a:latin typeface="Arial" panose="020B0604020202020204" pitchFamily="34" charset="0"/>
                <a:cs typeface="Arial" panose="020B0604020202020204" pitchFamily="34" charset="0"/>
              </a:rPr>
              <a:t>ADvocate</a:t>
            </a:r>
            <a:r>
              <a:rPr sz="1200" b="1">
                <a:solidFill>
                  <a:srgbClr val="22346A"/>
                </a:solidFill>
                <a:latin typeface="Arial" panose="020B0604020202020204" pitchFamily="34" charset="0"/>
                <a:cs typeface="Arial" panose="020B0604020202020204" pitchFamily="34" charset="0"/>
              </a:rPr>
              <a:t> 1&amp;2 (N=291)</a:t>
            </a:r>
            <a:endParaRPr sz="1200">
              <a:latin typeface="Arial" panose="020B0604020202020204" pitchFamily="34" charset="0"/>
              <a:cs typeface="Arial" panose="020B0604020202020204" pitchFamily="34" charset="0"/>
            </a:endParaRPr>
          </a:p>
        </p:txBody>
      </p:sp>
      <p:grpSp>
        <p:nvGrpSpPr>
          <p:cNvPr id="12" name="object 31">
            <a:extLst>
              <a:ext uri="{FF2B5EF4-FFF2-40B4-BE49-F238E27FC236}">
                <a16:creationId xmlns:a16="http://schemas.microsoft.com/office/drawing/2014/main" id="{08BCCCAA-96F5-5700-B8B9-0E6A2BBEDC2B}"/>
              </a:ext>
            </a:extLst>
          </p:cNvPr>
          <p:cNvGrpSpPr/>
          <p:nvPr/>
        </p:nvGrpSpPr>
        <p:grpSpPr>
          <a:xfrm>
            <a:off x="2352997" y="2366692"/>
            <a:ext cx="3239475" cy="1978730"/>
            <a:chOff x="6670547" y="3501202"/>
            <a:chExt cx="5342134" cy="3263072"/>
          </a:xfrm>
        </p:grpSpPr>
        <p:sp>
          <p:nvSpPr>
            <p:cNvPr id="13" name="object 32">
              <a:extLst>
                <a:ext uri="{FF2B5EF4-FFF2-40B4-BE49-F238E27FC236}">
                  <a16:creationId xmlns:a16="http://schemas.microsoft.com/office/drawing/2014/main" id="{2A7C462A-FEAB-AB0F-77B5-3AB4C47A8424}"/>
                </a:ext>
              </a:extLst>
            </p:cNvPr>
            <p:cNvSpPr/>
            <p:nvPr/>
          </p:nvSpPr>
          <p:spPr>
            <a:xfrm>
              <a:off x="8535775" y="3800781"/>
              <a:ext cx="0" cy="2904491"/>
            </a:xfrm>
            <a:custGeom>
              <a:avLst/>
              <a:gdLst/>
              <a:ahLst/>
              <a:cxnLst/>
              <a:rect l="l" t="t" r="r" b="b"/>
              <a:pathLst>
                <a:path h="2904490">
                  <a:moveTo>
                    <a:pt x="0" y="2904058"/>
                  </a:moveTo>
                  <a:lnTo>
                    <a:pt x="0" y="0"/>
                  </a:lnTo>
                </a:path>
              </a:pathLst>
            </a:custGeom>
            <a:ln w="5235">
              <a:solidFill>
                <a:srgbClr val="000000"/>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 name="object 33">
              <a:extLst>
                <a:ext uri="{FF2B5EF4-FFF2-40B4-BE49-F238E27FC236}">
                  <a16:creationId xmlns:a16="http://schemas.microsoft.com/office/drawing/2014/main" id="{979F7A1E-D391-0028-81B3-C4C233530719}"/>
                </a:ext>
              </a:extLst>
            </p:cNvPr>
            <p:cNvSpPr/>
            <p:nvPr/>
          </p:nvSpPr>
          <p:spPr>
            <a:xfrm>
              <a:off x="6670547" y="3538474"/>
              <a:ext cx="5307330" cy="3225800"/>
            </a:xfrm>
            <a:custGeom>
              <a:avLst/>
              <a:gdLst/>
              <a:ahLst/>
              <a:cxnLst/>
              <a:rect l="l" t="t" r="r" b="b"/>
              <a:pathLst>
                <a:path w="5307330" h="3225800">
                  <a:moveTo>
                    <a:pt x="48134" y="3189609"/>
                  </a:moveTo>
                  <a:lnTo>
                    <a:pt x="48134" y="0"/>
                  </a:lnTo>
                </a:path>
                <a:path w="5307330" h="3225800">
                  <a:moveTo>
                    <a:pt x="0" y="0"/>
                  </a:moveTo>
                  <a:lnTo>
                    <a:pt x="48134" y="0"/>
                  </a:lnTo>
                </a:path>
                <a:path w="5307330" h="3225800">
                  <a:moveTo>
                    <a:pt x="0" y="638053"/>
                  </a:moveTo>
                  <a:lnTo>
                    <a:pt x="48134" y="638053"/>
                  </a:lnTo>
                </a:path>
                <a:path w="5307330" h="3225800">
                  <a:moveTo>
                    <a:pt x="0" y="1275940"/>
                  </a:moveTo>
                  <a:lnTo>
                    <a:pt x="48134" y="1275940"/>
                  </a:lnTo>
                </a:path>
                <a:path w="5307330" h="3225800">
                  <a:moveTo>
                    <a:pt x="0" y="1913994"/>
                  </a:moveTo>
                  <a:lnTo>
                    <a:pt x="48134" y="1913994"/>
                  </a:lnTo>
                </a:path>
                <a:path w="5307330" h="3225800">
                  <a:moveTo>
                    <a:pt x="0" y="2551880"/>
                  </a:moveTo>
                  <a:lnTo>
                    <a:pt x="48134" y="2551880"/>
                  </a:lnTo>
                </a:path>
                <a:path w="5307330" h="3225800">
                  <a:moveTo>
                    <a:pt x="0" y="3189609"/>
                  </a:moveTo>
                  <a:lnTo>
                    <a:pt x="48134" y="3189609"/>
                  </a:lnTo>
                </a:path>
                <a:path w="5307330" h="3225800">
                  <a:moveTo>
                    <a:pt x="48134" y="3189609"/>
                  </a:moveTo>
                  <a:lnTo>
                    <a:pt x="5306822" y="3189609"/>
                  </a:lnTo>
                </a:path>
                <a:path w="5307330" h="3225800">
                  <a:moveTo>
                    <a:pt x="5306822" y="3189609"/>
                  </a:moveTo>
                  <a:lnTo>
                    <a:pt x="5306822" y="3225713"/>
                  </a:lnTo>
                </a:path>
                <a:path w="5307330" h="3225800">
                  <a:moveTo>
                    <a:pt x="5102734" y="3189609"/>
                  </a:moveTo>
                  <a:lnTo>
                    <a:pt x="5102734" y="3225713"/>
                  </a:lnTo>
                </a:path>
                <a:path w="5307330" h="3225800">
                  <a:moveTo>
                    <a:pt x="4910038" y="3189609"/>
                  </a:moveTo>
                  <a:lnTo>
                    <a:pt x="4910038" y="3225713"/>
                  </a:lnTo>
                </a:path>
                <a:path w="5307330" h="3225800">
                  <a:moveTo>
                    <a:pt x="4705469" y="3189609"/>
                  </a:moveTo>
                  <a:lnTo>
                    <a:pt x="4705469" y="3225713"/>
                  </a:lnTo>
                </a:path>
                <a:path w="5307330" h="3225800">
                  <a:moveTo>
                    <a:pt x="4500899" y="3189609"/>
                  </a:moveTo>
                  <a:lnTo>
                    <a:pt x="4500899" y="3225713"/>
                  </a:lnTo>
                </a:path>
                <a:path w="5307330" h="3225800">
                  <a:moveTo>
                    <a:pt x="4296319" y="3189609"/>
                  </a:moveTo>
                  <a:lnTo>
                    <a:pt x="4296319" y="3225713"/>
                  </a:lnTo>
                </a:path>
                <a:path w="5307330" h="3225800">
                  <a:moveTo>
                    <a:pt x="4091749" y="3189609"/>
                  </a:moveTo>
                  <a:lnTo>
                    <a:pt x="4091749" y="3225713"/>
                  </a:lnTo>
                </a:path>
                <a:path w="5307330" h="3225800">
                  <a:moveTo>
                    <a:pt x="3887180" y="3189609"/>
                  </a:moveTo>
                  <a:lnTo>
                    <a:pt x="3887180" y="3225713"/>
                  </a:lnTo>
                </a:path>
                <a:path w="5307330" h="3225800">
                  <a:moveTo>
                    <a:pt x="3694641" y="3189609"/>
                  </a:moveTo>
                  <a:lnTo>
                    <a:pt x="3694641" y="3225713"/>
                  </a:lnTo>
                </a:path>
                <a:path w="5307330" h="3225800">
                  <a:moveTo>
                    <a:pt x="3490071" y="3189609"/>
                  </a:moveTo>
                  <a:lnTo>
                    <a:pt x="3490071" y="3225713"/>
                  </a:lnTo>
                </a:path>
                <a:path w="5307330" h="3225800">
                  <a:moveTo>
                    <a:pt x="3285502" y="3189609"/>
                  </a:moveTo>
                  <a:lnTo>
                    <a:pt x="3285502" y="3225713"/>
                  </a:lnTo>
                </a:path>
                <a:path w="5307330" h="3225800">
                  <a:moveTo>
                    <a:pt x="3080932" y="3189609"/>
                  </a:moveTo>
                  <a:lnTo>
                    <a:pt x="3080932" y="3225713"/>
                  </a:lnTo>
                </a:path>
                <a:path w="5307330" h="3225800">
                  <a:moveTo>
                    <a:pt x="2876352" y="3189609"/>
                  </a:moveTo>
                  <a:lnTo>
                    <a:pt x="2876352" y="3225713"/>
                  </a:lnTo>
                </a:path>
                <a:path w="5307330" h="3225800">
                  <a:moveTo>
                    <a:pt x="2671782" y="3189609"/>
                  </a:moveTo>
                  <a:lnTo>
                    <a:pt x="2671782" y="3225713"/>
                  </a:lnTo>
                </a:path>
                <a:path w="5307330" h="3225800">
                  <a:moveTo>
                    <a:pt x="2479243" y="3189609"/>
                  </a:moveTo>
                  <a:lnTo>
                    <a:pt x="2479243" y="3225713"/>
                  </a:lnTo>
                </a:path>
                <a:path w="5307330" h="3225800">
                  <a:moveTo>
                    <a:pt x="2274674" y="3189609"/>
                  </a:moveTo>
                  <a:lnTo>
                    <a:pt x="2274674" y="3225713"/>
                  </a:lnTo>
                </a:path>
                <a:path w="5307330" h="3225800">
                  <a:moveTo>
                    <a:pt x="2070104" y="3189609"/>
                  </a:moveTo>
                  <a:lnTo>
                    <a:pt x="2070104" y="3225713"/>
                  </a:lnTo>
                </a:path>
                <a:path w="5307330" h="3225800">
                  <a:moveTo>
                    <a:pt x="1865534" y="3189609"/>
                  </a:moveTo>
                  <a:lnTo>
                    <a:pt x="1865534" y="3225713"/>
                  </a:lnTo>
                </a:path>
                <a:path w="5307330" h="3225800">
                  <a:moveTo>
                    <a:pt x="1660965" y="3189609"/>
                  </a:moveTo>
                  <a:lnTo>
                    <a:pt x="1660965" y="3225713"/>
                  </a:lnTo>
                </a:path>
                <a:path w="5307330" h="3225800">
                  <a:moveTo>
                    <a:pt x="1456384" y="3189609"/>
                  </a:moveTo>
                  <a:lnTo>
                    <a:pt x="1456384" y="3225713"/>
                  </a:lnTo>
                </a:path>
                <a:path w="5307330" h="3225800">
                  <a:moveTo>
                    <a:pt x="1263846" y="3189609"/>
                  </a:moveTo>
                  <a:lnTo>
                    <a:pt x="1263846" y="3225713"/>
                  </a:lnTo>
                </a:path>
                <a:path w="5307330" h="3225800">
                  <a:moveTo>
                    <a:pt x="1059276" y="3189609"/>
                  </a:moveTo>
                  <a:lnTo>
                    <a:pt x="1059276" y="3225713"/>
                  </a:lnTo>
                </a:path>
                <a:path w="5307330" h="3225800">
                  <a:moveTo>
                    <a:pt x="854706" y="3189609"/>
                  </a:moveTo>
                  <a:lnTo>
                    <a:pt x="854706" y="3225713"/>
                  </a:lnTo>
                </a:path>
                <a:path w="5307330" h="3225800">
                  <a:moveTo>
                    <a:pt x="650137" y="3189609"/>
                  </a:moveTo>
                  <a:lnTo>
                    <a:pt x="650137" y="3225713"/>
                  </a:lnTo>
                </a:path>
                <a:path w="5307330" h="3225800">
                  <a:moveTo>
                    <a:pt x="445567" y="3189609"/>
                  </a:moveTo>
                  <a:lnTo>
                    <a:pt x="445567" y="3225713"/>
                  </a:lnTo>
                </a:path>
                <a:path w="5307330" h="3225800">
                  <a:moveTo>
                    <a:pt x="240997" y="3189609"/>
                  </a:moveTo>
                  <a:lnTo>
                    <a:pt x="240997" y="3225713"/>
                  </a:lnTo>
                </a:path>
                <a:path w="5307330" h="3225800">
                  <a:moveTo>
                    <a:pt x="48134" y="3189609"/>
                  </a:moveTo>
                  <a:lnTo>
                    <a:pt x="48134" y="3225713"/>
                  </a:lnTo>
                </a:path>
              </a:pathLst>
            </a:custGeom>
            <a:ln w="5235">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5" name="object 34">
              <a:extLst>
                <a:ext uri="{FF2B5EF4-FFF2-40B4-BE49-F238E27FC236}">
                  <a16:creationId xmlns:a16="http://schemas.microsoft.com/office/drawing/2014/main" id="{902527B5-2C53-6D30-62E0-9D55946E7670}"/>
                </a:ext>
              </a:extLst>
            </p:cNvPr>
            <p:cNvSpPr/>
            <p:nvPr/>
          </p:nvSpPr>
          <p:spPr>
            <a:xfrm>
              <a:off x="6682578" y="3537779"/>
              <a:ext cx="5329555" cy="2723515"/>
            </a:xfrm>
            <a:custGeom>
              <a:avLst/>
              <a:gdLst/>
              <a:ahLst/>
              <a:cxnLst/>
              <a:rect l="l" t="t" r="r" b="b"/>
              <a:pathLst>
                <a:path w="5329555" h="2723515">
                  <a:moveTo>
                    <a:pt x="0" y="0"/>
                  </a:moveTo>
                  <a:lnTo>
                    <a:pt x="72018" y="0"/>
                  </a:lnTo>
                </a:path>
                <a:path w="5329555" h="2723515">
                  <a:moveTo>
                    <a:pt x="0" y="0"/>
                  </a:moveTo>
                  <a:lnTo>
                    <a:pt x="72018" y="0"/>
                  </a:lnTo>
                </a:path>
                <a:path w="5329555" h="2723515">
                  <a:moveTo>
                    <a:pt x="204517" y="963918"/>
                  </a:moveTo>
                  <a:lnTo>
                    <a:pt x="276703" y="963918"/>
                  </a:lnTo>
                </a:path>
                <a:path w="5329555" h="2723515">
                  <a:moveTo>
                    <a:pt x="204517" y="722941"/>
                  </a:moveTo>
                  <a:lnTo>
                    <a:pt x="276703" y="722941"/>
                  </a:lnTo>
                </a:path>
                <a:path w="5329555" h="2723515">
                  <a:moveTo>
                    <a:pt x="228904" y="843586"/>
                  </a:moveTo>
                  <a:lnTo>
                    <a:pt x="228904" y="963918"/>
                  </a:lnTo>
                </a:path>
                <a:path w="5329555" h="2723515">
                  <a:moveTo>
                    <a:pt x="228904" y="843586"/>
                  </a:moveTo>
                  <a:lnTo>
                    <a:pt x="228904" y="722941"/>
                  </a:lnTo>
                </a:path>
                <a:path w="5329555" h="2723515">
                  <a:moveTo>
                    <a:pt x="397003" y="1699058"/>
                  </a:moveTo>
                  <a:lnTo>
                    <a:pt x="469189" y="1699058"/>
                  </a:lnTo>
                </a:path>
                <a:path w="5329555" h="2723515">
                  <a:moveTo>
                    <a:pt x="397003" y="1433820"/>
                  </a:moveTo>
                  <a:lnTo>
                    <a:pt x="469189" y="1433820"/>
                  </a:lnTo>
                </a:path>
                <a:path w="5329555" h="2723515">
                  <a:moveTo>
                    <a:pt x="433421" y="1566685"/>
                  </a:moveTo>
                  <a:lnTo>
                    <a:pt x="433421" y="1699058"/>
                  </a:lnTo>
                </a:path>
                <a:path w="5329555" h="2723515">
                  <a:moveTo>
                    <a:pt x="433421" y="1566685"/>
                  </a:moveTo>
                  <a:lnTo>
                    <a:pt x="433421" y="1433820"/>
                  </a:lnTo>
                </a:path>
                <a:path w="5329555" h="2723515">
                  <a:moveTo>
                    <a:pt x="601520" y="2096679"/>
                  </a:moveTo>
                  <a:lnTo>
                    <a:pt x="673550" y="2096679"/>
                  </a:lnTo>
                </a:path>
                <a:path w="5329555" h="2723515">
                  <a:moveTo>
                    <a:pt x="601520" y="1831598"/>
                  </a:moveTo>
                  <a:lnTo>
                    <a:pt x="673550" y="1831598"/>
                  </a:lnTo>
                </a:path>
                <a:path w="5329555" h="2723515">
                  <a:moveTo>
                    <a:pt x="637938" y="1964296"/>
                  </a:moveTo>
                  <a:lnTo>
                    <a:pt x="637938" y="2096679"/>
                  </a:lnTo>
                </a:path>
                <a:path w="5329555" h="2723515">
                  <a:moveTo>
                    <a:pt x="637938" y="1964296"/>
                  </a:moveTo>
                  <a:lnTo>
                    <a:pt x="637938" y="1831598"/>
                  </a:lnTo>
                </a:path>
                <a:path w="5329555" h="2723515">
                  <a:moveTo>
                    <a:pt x="806038" y="2277407"/>
                  </a:moveTo>
                  <a:lnTo>
                    <a:pt x="878067" y="2277407"/>
                  </a:lnTo>
                </a:path>
                <a:path w="5329555" h="2723515">
                  <a:moveTo>
                    <a:pt x="806038" y="2000284"/>
                  </a:moveTo>
                  <a:lnTo>
                    <a:pt x="878067" y="2000284"/>
                  </a:lnTo>
                </a:path>
                <a:path w="5329555" h="2723515">
                  <a:moveTo>
                    <a:pt x="842456" y="2145034"/>
                  </a:moveTo>
                  <a:lnTo>
                    <a:pt x="842456" y="2277407"/>
                  </a:lnTo>
                </a:path>
                <a:path w="5329555" h="2723515">
                  <a:moveTo>
                    <a:pt x="842456" y="2145034"/>
                  </a:moveTo>
                  <a:lnTo>
                    <a:pt x="842456" y="2000284"/>
                  </a:lnTo>
                </a:path>
                <a:path w="5329555" h="2723515">
                  <a:moveTo>
                    <a:pt x="1010555" y="2446093"/>
                  </a:moveTo>
                  <a:lnTo>
                    <a:pt x="1082741" y="2446093"/>
                  </a:lnTo>
                </a:path>
                <a:path w="5329555" h="2723515">
                  <a:moveTo>
                    <a:pt x="1010555" y="2193064"/>
                  </a:moveTo>
                  <a:lnTo>
                    <a:pt x="1082741" y="2193064"/>
                  </a:lnTo>
                </a:path>
                <a:path w="5329555" h="2723515">
                  <a:moveTo>
                    <a:pt x="1046973" y="2313720"/>
                  </a:moveTo>
                  <a:lnTo>
                    <a:pt x="1046973" y="2446093"/>
                  </a:lnTo>
                </a:path>
                <a:path w="5329555" h="2723515">
                  <a:moveTo>
                    <a:pt x="1046973" y="2313720"/>
                  </a:moveTo>
                  <a:lnTo>
                    <a:pt x="1046973" y="2193064"/>
                  </a:lnTo>
                </a:path>
                <a:path w="5329555" h="2723515">
                  <a:moveTo>
                    <a:pt x="1215072" y="2482249"/>
                  </a:moveTo>
                  <a:lnTo>
                    <a:pt x="1287259" y="2482249"/>
                  </a:lnTo>
                </a:path>
                <a:path w="5329555" h="2723515">
                  <a:moveTo>
                    <a:pt x="1215072" y="2253313"/>
                  </a:moveTo>
                  <a:lnTo>
                    <a:pt x="1287259" y="2253313"/>
                  </a:lnTo>
                </a:path>
                <a:path w="5329555" h="2723515">
                  <a:moveTo>
                    <a:pt x="1251490" y="2373959"/>
                  </a:moveTo>
                  <a:lnTo>
                    <a:pt x="1251490" y="2482249"/>
                  </a:lnTo>
                </a:path>
                <a:path w="5329555" h="2723515">
                  <a:moveTo>
                    <a:pt x="1251490" y="2373959"/>
                  </a:moveTo>
                  <a:lnTo>
                    <a:pt x="1251490" y="2253313"/>
                  </a:lnTo>
                </a:path>
                <a:path w="5329555" h="2723515">
                  <a:moveTo>
                    <a:pt x="1407559" y="2578633"/>
                  </a:moveTo>
                  <a:lnTo>
                    <a:pt x="1479745" y="2578633"/>
                  </a:lnTo>
                </a:path>
                <a:path w="5329555" h="2723515">
                  <a:moveTo>
                    <a:pt x="1407559" y="2349708"/>
                  </a:moveTo>
                  <a:lnTo>
                    <a:pt x="1479745" y="2349708"/>
                  </a:lnTo>
                </a:path>
                <a:path w="5329555" h="2723515">
                  <a:moveTo>
                    <a:pt x="1443976" y="2458302"/>
                  </a:moveTo>
                  <a:lnTo>
                    <a:pt x="1443976" y="2578633"/>
                  </a:lnTo>
                </a:path>
                <a:path w="5329555" h="2723515">
                  <a:moveTo>
                    <a:pt x="1443976" y="2458302"/>
                  </a:moveTo>
                  <a:lnTo>
                    <a:pt x="1443976" y="2349708"/>
                  </a:lnTo>
                </a:path>
                <a:path w="5329555" h="2723515">
                  <a:moveTo>
                    <a:pt x="1612076" y="2626831"/>
                  </a:moveTo>
                  <a:lnTo>
                    <a:pt x="1684262" y="2626831"/>
                  </a:lnTo>
                </a:path>
                <a:path w="5329555" h="2723515">
                  <a:moveTo>
                    <a:pt x="1612076" y="2409947"/>
                  </a:moveTo>
                  <a:lnTo>
                    <a:pt x="1684262" y="2409947"/>
                  </a:lnTo>
                </a:path>
                <a:path w="5329555" h="2723515">
                  <a:moveTo>
                    <a:pt x="1648494" y="2518551"/>
                  </a:moveTo>
                  <a:lnTo>
                    <a:pt x="1648494" y="2626831"/>
                  </a:lnTo>
                </a:path>
                <a:path w="5329555" h="2723515">
                  <a:moveTo>
                    <a:pt x="1648494" y="2518551"/>
                  </a:moveTo>
                  <a:lnTo>
                    <a:pt x="1648494" y="2409947"/>
                  </a:lnTo>
                </a:path>
                <a:path w="5329555" h="2723515">
                  <a:moveTo>
                    <a:pt x="2021121" y="2638883"/>
                  </a:moveTo>
                  <a:lnTo>
                    <a:pt x="2093297" y="2638883"/>
                  </a:lnTo>
                </a:path>
                <a:path w="5329555" h="2723515">
                  <a:moveTo>
                    <a:pt x="2021121" y="2301511"/>
                  </a:moveTo>
                  <a:lnTo>
                    <a:pt x="2093297" y="2301511"/>
                  </a:lnTo>
                </a:path>
                <a:path w="5329555" h="2723515">
                  <a:moveTo>
                    <a:pt x="2057528" y="2470354"/>
                  </a:moveTo>
                  <a:lnTo>
                    <a:pt x="2057528" y="2638883"/>
                  </a:lnTo>
                </a:path>
                <a:path w="5329555" h="2723515">
                  <a:moveTo>
                    <a:pt x="2057528" y="2470354"/>
                  </a:moveTo>
                  <a:lnTo>
                    <a:pt x="2057528" y="2301511"/>
                  </a:lnTo>
                </a:path>
                <a:path w="5329555" h="2723515">
                  <a:moveTo>
                    <a:pt x="2430156" y="2626831"/>
                  </a:moveTo>
                  <a:lnTo>
                    <a:pt x="2502332" y="2626831"/>
                  </a:lnTo>
                </a:path>
                <a:path w="5329555" h="2723515">
                  <a:moveTo>
                    <a:pt x="2430156" y="2301511"/>
                  </a:moveTo>
                  <a:lnTo>
                    <a:pt x="2502332" y="2301511"/>
                  </a:lnTo>
                </a:path>
                <a:path w="5329555" h="2723515">
                  <a:moveTo>
                    <a:pt x="2466563" y="2470354"/>
                  </a:moveTo>
                  <a:lnTo>
                    <a:pt x="2466563" y="2626831"/>
                  </a:lnTo>
                </a:path>
                <a:path w="5329555" h="2723515">
                  <a:moveTo>
                    <a:pt x="2466563" y="2470354"/>
                  </a:moveTo>
                  <a:lnTo>
                    <a:pt x="2466563" y="2301511"/>
                  </a:lnTo>
                </a:path>
                <a:path w="5329555" h="2723515">
                  <a:moveTo>
                    <a:pt x="2827159" y="2602737"/>
                  </a:moveTo>
                  <a:lnTo>
                    <a:pt x="2899346" y="2602737"/>
                  </a:lnTo>
                </a:path>
                <a:path w="5329555" h="2723515">
                  <a:moveTo>
                    <a:pt x="2827159" y="2241261"/>
                  </a:moveTo>
                  <a:lnTo>
                    <a:pt x="2899346" y="2241261"/>
                  </a:lnTo>
                </a:path>
                <a:path w="5329555" h="2723515">
                  <a:moveTo>
                    <a:pt x="2863567" y="2422156"/>
                  </a:moveTo>
                  <a:lnTo>
                    <a:pt x="2863567" y="2602737"/>
                  </a:lnTo>
                </a:path>
                <a:path w="5329555" h="2723515">
                  <a:moveTo>
                    <a:pt x="2863567" y="2422156"/>
                  </a:moveTo>
                  <a:lnTo>
                    <a:pt x="2863567" y="2241261"/>
                  </a:lnTo>
                </a:path>
                <a:path w="5329555" h="2723515">
                  <a:moveTo>
                    <a:pt x="3236194" y="2614779"/>
                  </a:moveTo>
                  <a:lnTo>
                    <a:pt x="3308380" y="2614779"/>
                  </a:lnTo>
                </a:path>
                <a:path w="5329555" h="2723515">
                  <a:moveTo>
                    <a:pt x="3236194" y="2253313"/>
                  </a:moveTo>
                  <a:lnTo>
                    <a:pt x="3308380" y="2253313"/>
                  </a:lnTo>
                </a:path>
                <a:path w="5329555" h="2723515">
                  <a:moveTo>
                    <a:pt x="3272601" y="2434208"/>
                  </a:moveTo>
                  <a:lnTo>
                    <a:pt x="3272601" y="2614779"/>
                  </a:lnTo>
                </a:path>
                <a:path w="5329555" h="2723515">
                  <a:moveTo>
                    <a:pt x="3272601" y="2434208"/>
                  </a:moveTo>
                  <a:lnTo>
                    <a:pt x="3272601" y="2253313"/>
                  </a:lnTo>
                </a:path>
                <a:path w="5329555" h="2723515">
                  <a:moveTo>
                    <a:pt x="3645229" y="2723225"/>
                  </a:moveTo>
                  <a:lnTo>
                    <a:pt x="3717415" y="2723225"/>
                  </a:lnTo>
                </a:path>
                <a:path w="5329555" h="2723515">
                  <a:moveTo>
                    <a:pt x="3645229" y="2385854"/>
                  </a:moveTo>
                  <a:lnTo>
                    <a:pt x="3717415" y="2385854"/>
                  </a:lnTo>
                </a:path>
                <a:path w="5329555" h="2723515">
                  <a:moveTo>
                    <a:pt x="3681647" y="2554697"/>
                  </a:moveTo>
                  <a:lnTo>
                    <a:pt x="3681647" y="2723225"/>
                  </a:lnTo>
                </a:path>
                <a:path w="5329555" h="2723515">
                  <a:moveTo>
                    <a:pt x="3681647" y="2554697"/>
                  </a:moveTo>
                  <a:lnTo>
                    <a:pt x="3681647" y="2385854"/>
                  </a:lnTo>
                </a:path>
                <a:path w="5329555" h="2723515">
                  <a:moveTo>
                    <a:pt x="4042232" y="2614779"/>
                  </a:moveTo>
                  <a:lnTo>
                    <a:pt x="4114419" y="2614779"/>
                  </a:lnTo>
                </a:path>
                <a:path w="5329555" h="2723515">
                  <a:moveTo>
                    <a:pt x="4042232" y="2253313"/>
                  </a:moveTo>
                  <a:lnTo>
                    <a:pt x="4114419" y="2253313"/>
                  </a:lnTo>
                </a:path>
                <a:path w="5329555" h="2723515">
                  <a:moveTo>
                    <a:pt x="4078650" y="2434208"/>
                  </a:moveTo>
                  <a:lnTo>
                    <a:pt x="4078650" y="2614779"/>
                  </a:lnTo>
                </a:path>
                <a:path w="5329555" h="2723515">
                  <a:moveTo>
                    <a:pt x="4078650" y="2434208"/>
                  </a:moveTo>
                  <a:lnTo>
                    <a:pt x="4078650" y="2253313"/>
                  </a:lnTo>
                </a:path>
                <a:path w="5329555" h="2723515">
                  <a:moveTo>
                    <a:pt x="4451267" y="2626831"/>
                  </a:moveTo>
                  <a:lnTo>
                    <a:pt x="4523453" y="2626831"/>
                  </a:lnTo>
                </a:path>
                <a:path w="5329555" h="2723515">
                  <a:moveTo>
                    <a:pt x="4451267" y="2277407"/>
                  </a:moveTo>
                  <a:lnTo>
                    <a:pt x="4523453" y="2277407"/>
                  </a:lnTo>
                </a:path>
                <a:path w="5329555" h="2723515">
                  <a:moveTo>
                    <a:pt x="4487685" y="2458302"/>
                  </a:moveTo>
                  <a:lnTo>
                    <a:pt x="4487685" y="2626831"/>
                  </a:lnTo>
                </a:path>
                <a:path w="5329555" h="2723515">
                  <a:moveTo>
                    <a:pt x="4487685" y="2458302"/>
                  </a:moveTo>
                  <a:lnTo>
                    <a:pt x="4487685" y="2277407"/>
                  </a:lnTo>
                </a:path>
                <a:path w="5329555" h="2723515">
                  <a:moveTo>
                    <a:pt x="4860302" y="2711173"/>
                  </a:moveTo>
                  <a:lnTo>
                    <a:pt x="4932488" y="2711173"/>
                  </a:lnTo>
                </a:path>
                <a:path w="5329555" h="2723515">
                  <a:moveTo>
                    <a:pt x="4860302" y="2361750"/>
                  </a:moveTo>
                  <a:lnTo>
                    <a:pt x="4932488" y="2361750"/>
                  </a:lnTo>
                </a:path>
                <a:path w="5329555" h="2723515">
                  <a:moveTo>
                    <a:pt x="4896720" y="2530603"/>
                  </a:moveTo>
                  <a:lnTo>
                    <a:pt x="4896720" y="2711173"/>
                  </a:lnTo>
                </a:path>
                <a:path w="5329555" h="2723515">
                  <a:moveTo>
                    <a:pt x="4896720" y="2530603"/>
                  </a:moveTo>
                  <a:lnTo>
                    <a:pt x="4896720" y="2361750"/>
                  </a:lnTo>
                </a:path>
                <a:path w="5329555" h="2723515">
                  <a:moveTo>
                    <a:pt x="5257316" y="2711173"/>
                  </a:moveTo>
                  <a:lnTo>
                    <a:pt x="5329492" y="2711173"/>
                  </a:lnTo>
                </a:path>
                <a:path w="5329555" h="2723515">
                  <a:moveTo>
                    <a:pt x="5257316" y="2349708"/>
                  </a:moveTo>
                  <a:lnTo>
                    <a:pt x="5329492" y="2349708"/>
                  </a:lnTo>
                </a:path>
                <a:path w="5329555" h="2723515">
                  <a:moveTo>
                    <a:pt x="5293880" y="2530603"/>
                  </a:moveTo>
                  <a:lnTo>
                    <a:pt x="5293880" y="2711173"/>
                  </a:lnTo>
                </a:path>
                <a:path w="5329555" h="2723515">
                  <a:moveTo>
                    <a:pt x="5293880" y="2530603"/>
                  </a:moveTo>
                  <a:lnTo>
                    <a:pt x="5293880" y="2349708"/>
                  </a:lnTo>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6" name="object 35">
              <a:extLst>
                <a:ext uri="{FF2B5EF4-FFF2-40B4-BE49-F238E27FC236}">
                  <a16:creationId xmlns:a16="http://schemas.microsoft.com/office/drawing/2014/main" id="{DEF30E26-8886-058E-DD30-749AE6E5B871}"/>
                </a:ext>
              </a:extLst>
            </p:cNvPr>
            <p:cNvSpPr/>
            <p:nvPr/>
          </p:nvSpPr>
          <p:spPr>
            <a:xfrm>
              <a:off x="8703696" y="5847786"/>
              <a:ext cx="3308985" cy="605790"/>
            </a:xfrm>
            <a:custGeom>
              <a:avLst/>
              <a:gdLst/>
              <a:ahLst/>
              <a:cxnLst/>
              <a:rect l="l" t="t" r="r" b="b"/>
              <a:pathLst>
                <a:path w="3308984" h="605789">
                  <a:moveTo>
                    <a:pt x="0" y="339193"/>
                  </a:moveTo>
                  <a:lnTo>
                    <a:pt x="72186" y="339193"/>
                  </a:lnTo>
                </a:path>
                <a:path w="3308984" h="605789">
                  <a:moveTo>
                    <a:pt x="0" y="0"/>
                  </a:moveTo>
                  <a:lnTo>
                    <a:pt x="72186" y="0"/>
                  </a:lnTo>
                </a:path>
                <a:path w="3308984" h="605789">
                  <a:moveTo>
                    <a:pt x="36417" y="169753"/>
                  </a:moveTo>
                  <a:lnTo>
                    <a:pt x="36417" y="339193"/>
                  </a:lnTo>
                </a:path>
                <a:path w="3308984" h="605789">
                  <a:moveTo>
                    <a:pt x="36417" y="169753"/>
                  </a:moveTo>
                  <a:lnTo>
                    <a:pt x="36417" y="0"/>
                  </a:lnTo>
                </a:path>
                <a:path w="3308984" h="605789">
                  <a:moveTo>
                    <a:pt x="409034" y="472446"/>
                  </a:moveTo>
                  <a:lnTo>
                    <a:pt x="481220" y="472446"/>
                  </a:lnTo>
                </a:path>
                <a:path w="3308984" h="605789">
                  <a:moveTo>
                    <a:pt x="409034" y="145367"/>
                  </a:moveTo>
                  <a:lnTo>
                    <a:pt x="481220" y="145367"/>
                  </a:lnTo>
                </a:path>
                <a:path w="3308984" h="605789">
                  <a:moveTo>
                    <a:pt x="445452" y="303016"/>
                  </a:moveTo>
                  <a:lnTo>
                    <a:pt x="445452" y="472446"/>
                  </a:lnTo>
                </a:path>
                <a:path w="3308984" h="605789">
                  <a:moveTo>
                    <a:pt x="445452" y="303016"/>
                  </a:moveTo>
                  <a:lnTo>
                    <a:pt x="445452" y="145367"/>
                  </a:lnTo>
                </a:path>
                <a:path w="3308984" h="605789">
                  <a:moveTo>
                    <a:pt x="806038" y="375538"/>
                  </a:moveTo>
                  <a:lnTo>
                    <a:pt x="878224" y="375538"/>
                  </a:lnTo>
                </a:path>
                <a:path w="3308984" h="605789">
                  <a:moveTo>
                    <a:pt x="806038" y="12114"/>
                  </a:moveTo>
                  <a:lnTo>
                    <a:pt x="878224" y="12114"/>
                  </a:lnTo>
                </a:path>
                <a:path w="3308984" h="605789">
                  <a:moveTo>
                    <a:pt x="842456" y="193983"/>
                  </a:moveTo>
                  <a:lnTo>
                    <a:pt x="842456" y="375538"/>
                  </a:lnTo>
                </a:path>
                <a:path w="3308984" h="605789">
                  <a:moveTo>
                    <a:pt x="842456" y="193983"/>
                  </a:moveTo>
                  <a:lnTo>
                    <a:pt x="842456" y="12114"/>
                  </a:lnTo>
                </a:path>
                <a:path w="3308984" h="605789">
                  <a:moveTo>
                    <a:pt x="1215072" y="472446"/>
                  </a:moveTo>
                  <a:lnTo>
                    <a:pt x="1287259" y="472446"/>
                  </a:lnTo>
                </a:path>
                <a:path w="3308984" h="605789">
                  <a:moveTo>
                    <a:pt x="1215072" y="109022"/>
                  </a:moveTo>
                  <a:lnTo>
                    <a:pt x="1287259" y="109022"/>
                  </a:lnTo>
                </a:path>
                <a:path w="3308984" h="605789">
                  <a:moveTo>
                    <a:pt x="1251490" y="290902"/>
                  </a:moveTo>
                  <a:lnTo>
                    <a:pt x="1251490" y="472446"/>
                  </a:lnTo>
                </a:path>
                <a:path w="3308984" h="605789">
                  <a:moveTo>
                    <a:pt x="1251490" y="290902"/>
                  </a:moveTo>
                  <a:lnTo>
                    <a:pt x="1251490" y="109022"/>
                  </a:lnTo>
                </a:path>
                <a:path w="3308984" h="605789">
                  <a:moveTo>
                    <a:pt x="1624107" y="508790"/>
                  </a:moveTo>
                  <a:lnTo>
                    <a:pt x="1696293" y="508790"/>
                  </a:lnTo>
                </a:path>
                <a:path w="3308984" h="605789">
                  <a:moveTo>
                    <a:pt x="1624107" y="169596"/>
                  </a:moveTo>
                  <a:lnTo>
                    <a:pt x="1696293" y="169596"/>
                  </a:lnTo>
                </a:path>
                <a:path w="3308984" h="605789">
                  <a:moveTo>
                    <a:pt x="1660525" y="339350"/>
                  </a:moveTo>
                  <a:lnTo>
                    <a:pt x="1660525" y="508790"/>
                  </a:lnTo>
                </a:path>
                <a:path w="3308984" h="605789">
                  <a:moveTo>
                    <a:pt x="1660525" y="339350"/>
                  </a:moveTo>
                  <a:lnTo>
                    <a:pt x="1660525" y="169596"/>
                  </a:lnTo>
                </a:path>
                <a:path w="3308984" h="605789">
                  <a:moveTo>
                    <a:pt x="2021121" y="605698"/>
                  </a:moveTo>
                  <a:lnTo>
                    <a:pt x="2093297" y="605698"/>
                  </a:lnTo>
                </a:path>
                <a:path w="3308984" h="605789">
                  <a:moveTo>
                    <a:pt x="2021121" y="242285"/>
                  </a:moveTo>
                  <a:lnTo>
                    <a:pt x="2093297" y="242285"/>
                  </a:lnTo>
                </a:path>
                <a:path w="3308984" h="605789">
                  <a:moveTo>
                    <a:pt x="2057528" y="424154"/>
                  </a:moveTo>
                  <a:lnTo>
                    <a:pt x="2057528" y="605698"/>
                  </a:lnTo>
                </a:path>
                <a:path w="3308984" h="605789">
                  <a:moveTo>
                    <a:pt x="2057528" y="424154"/>
                  </a:moveTo>
                  <a:lnTo>
                    <a:pt x="2057528" y="242285"/>
                  </a:lnTo>
                </a:path>
                <a:path w="3308984" h="605789">
                  <a:moveTo>
                    <a:pt x="2430156" y="508790"/>
                  </a:moveTo>
                  <a:lnTo>
                    <a:pt x="2502332" y="508790"/>
                  </a:lnTo>
                </a:path>
                <a:path w="3308984" h="605789">
                  <a:moveTo>
                    <a:pt x="2430156" y="169596"/>
                  </a:moveTo>
                  <a:lnTo>
                    <a:pt x="2502332" y="169596"/>
                  </a:lnTo>
                </a:path>
                <a:path w="3308984" h="605789">
                  <a:moveTo>
                    <a:pt x="2466563" y="339350"/>
                  </a:moveTo>
                  <a:lnTo>
                    <a:pt x="2466563" y="508790"/>
                  </a:lnTo>
                </a:path>
                <a:path w="3308984" h="605789">
                  <a:moveTo>
                    <a:pt x="2466563" y="339350"/>
                  </a:moveTo>
                  <a:lnTo>
                    <a:pt x="2466563" y="169596"/>
                  </a:lnTo>
                </a:path>
                <a:path w="3308984" h="605789">
                  <a:moveTo>
                    <a:pt x="2839191" y="569364"/>
                  </a:moveTo>
                  <a:lnTo>
                    <a:pt x="2911366" y="569364"/>
                  </a:lnTo>
                </a:path>
                <a:path w="3308984" h="605789">
                  <a:moveTo>
                    <a:pt x="2839191" y="230171"/>
                  </a:moveTo>
                  <a:lnTo>
                    <a:pt x="2911366" y="230171"/>
                  </a:lnTo>
                </a:path>
                <a:path w="3308984" h="605789">
                  <a:moveTo>
                    <a:pt x="2875598" y="399924"/>
                  </a:moveTo>
                  <a:lnTo>
                    <a:pt x="2875598" y="569364"/>
                  </a:lnTo>
                </a:path>
                <a:path w="3308984" h="605789">
                  <a:moveTo>
                    <a:pt x="2875598" y="399924"/>
                  </a:moveTo>
                  <a:lnTo>
                    <a:pt x="2875598" y="230171"/>
                  </a:lnTo>
                </a:path>
                <a:path w="3308984" h="605789">
                  <a:moveTo>
                    <a:pt x="3236194" y="472446"/>
                  </a:moveTo>
                  <a:lnTo>
                    <a:pt x="3308380" y="472446"/>
                  </a:lnTo>
                </a:path>
                <a:path w="3308984" h="605789">
                  <a:moveTo>
                    <a:pt x="3236194" y="121137"/>
                  </a:moveTo>
                  <a:lnTo>
                    <a:pt x="3308380" y="121137"/>
                  </a:lnTo>
                </a:path>
                <a:path w="3308984" h="605789">
                  <a:moveTo>
                    <a:pt x="3272769" y="290902"/>
                  </a:moveTo>
                  <a:lnTo>
                    <a:pt x="3272769" y="472446"/>
                  </a:lnTo>
                </a:path>
                <a:path w="3308984" h="605789">
                  <a:moveTo>
                    <a:pt x="3272769" y="290902"/>
                  </a:moveTo>
                  <a:lnTo>
                    <a:pt x="3272769" y="121137"/>
                  </a:lnTo>
                </a:path>
              </a:pathLst>
            </a:custGeom>
            <a:ln w="7853">
              <a:solidFill>
                <a:srgbClr val="576185"/>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 name="object 36">
              <a:extLst>
                <a:ext uri="{FF2B5EF4-FFF2-40B4-BE49-F238E27FC236}">
                  <a16:creationId xmlns:a16="http://schemas.microsoft.com/office/drawing/2014/main" id="{C396F0B8-E578-474A-318A-1652E7850F79}"/>
                </a:ext>
              </a:extLst>
            </p:cNvPr>
            <p:cNvSpPr/>
            <p:nvPr/>
          </p:nvSpPr>
          <p:spPr>
            <a:xfrm>
              <a:off x="8703696" y="5534996"/>
              <a:ext cx="3308985" cy="690245"/>
            </a:xfrm>
            <a:custGeom>
              <a:avLst/>
              <a:gdLst/>
              <a:ahLst/>
              <a:cxnLst/>
              <a:rect l="l" t="t" r="r" b="b"/>
              <a:pathLst>
                <a:path w="3308984" h="690245">
                  <a:moveTo>
                    <a:pt x="0" y="629394"/>
                  </a:moveTo>
                  <a:lnTo>
                    <a:pt x="72186" y="629394"/>
                  </a:lnTo>
                </a:path>
                <a:path w="3308984" h="690245">
                  <a:moveTo>
                    <a:pt x="0" y="169450"/>
                  </a:moveTo>
                  <a:lnTo>
                    <a:pt x="72186" y="169450"/>
                  </a:lnTo>
                </a:path>
                <a:path w="3308984" h="690245">
                  <a:moveTo>
                    <a:pt x="36417" y="399579"/>
                  </a:moveTo>
                  <a:lnTo>
                    <a:pt x="36417" y="629394"/>
                  </a:lnTo>
                </a:path>
                <a:path w="3308984" h="690245">
                  <a:moveTo>
                    <a:pt x="36417" y="399579"/>
                  </a:moveTo>
                  <a:lnTo>
                    <a:pt x="36417" y="169450"/>
                  </a:lnTo>
                </a:path>
                <a:path w="3308984" h="690245">
                  <a:moveTo>
                    <a:pt x="409034" y="605185"/>
                  </a:moveTo>
                  <a:lnTo>
                    <a:pt x="481220" y="605185"/>
                  </a:lnTo>
                </a:path>
                <a:path w="3308984" h="690245">
                  <a:moveTo>
                    <a:pt x="409034" y="169450"/>
                  </a:moveTo>
                  <a:lnTo>
                    <a:pt x="481220" y="169450"/>
                  </a:lnTo>
                </a:path>
                <a:path w="3308984" h="690245">
                  <a:moveTo>
                    <a:pt x="445452" y="387485"/>
                  </a:moveTo>
                  <a:lnTo>
                    <a:pt x="445452" y="605185"/>
                  </a:lnTo>
                </a:path>
                <a:path w="3308984" h="690245">
                  <a:moveTo>
                    <a:pt x="445452" y="387485"/>
                  </a:moveTo>
                  <a:lnTo>
                    <a:pt x="445452" y="169450"/>
                  </a:lnTo>
                </a:path>
                <a:path w="3308984" h="690245">
                  <a:moveTo>
                    <a:pt x="806038" y="689916"/>
                  </a:moveTo>
                  <a:lnTo>
                    <a:pt x="878224" y="689916"/>
                  </a:lnTo>
                </a:path>
                <a:path w="3308984" h="690245">
                  <a:moveTo>
                    <a:pt x="806038" y="193659"/>
                  </a:moveTo>
                  <a:lnTo>
                    <a:pt x="878224" y="193659"/>
                  </a:lnTo>
                </a:path>
                <a:path w="3308984" h="690245">
                  <a:moveTo>
                    <a:pt x="842456" y="447996"/>
                  </a:moveTo>
                  <a:lnTo>
                    <a:pt x="842456" y="689916"/>
                  </a:lnTo>
                </a:path>
                <a:path w="3308984" h="690245">
                  <a:moveTo>
                    <a:pt x="842456" y="447996"/>
                  </a:moveTo>
                  <a:lnTo>
                    <a:pt x="842456" y="193659"/>
                  </a:lnTo>
                </a:path>
                <a:path w="3308984" h="690245">
                  <a:moveTo>
                    <a:pt x="1215072" y="593081"/>
                  </a:moveTo>
                  <a:lnTo>
                    <a:pt x="1287259" y="593081"/>
                  </a:lnTo>
                </a:path>
                <a:path w="3308984" h="690245">
                  <a:moveTo>
                    <a:pt x="1215072" y="96834"/>
                  </a:moveTo>
                  <a:lnTo>
                    <a:pt x="1287259" y="96834"/>
                  </a:lnTo>
                </a:path>
                <a:path w="3308984" h="690245">
                  <a:moveTo>
                    <a:pt x="1251490" y="339068"/>
                  </a:moveTo>
                  <a:lnTo>
                    <a:pt x="1251490" y="593081"/>
                  </a:lnTo>
                </a:path>
                <a:path w="3308984" h="690245">
                  <a:moveTo>
                    <a:pt x="1251490" y="339068"/>
                  </a:moveTo>
                  <a:lnTo>
                    <a:pt x="1251490" y="96834"/>
                  </a:lnTo>
                </a:path>
                <a:path w="3308984" h="690245">
                  <a:moveTo>
                    <a:pt x="1624107" y="629394"/>
                  </a:moveTo>
                  <a:lnTo>
                    <a:pt x="1696293" y="629394"/>
                  </a:lnTo>
                </a:path>
                <a:path w="3308984" h="690245">
                  <a:moveTo>
                    <a:pt x="1624107" y="157345"/>
                  </a:moveTo>
                  <a:lnTo>
                    <a:pt x="1696293" y="157345"/>
                  </a:lnTo>
                </a:path>
                <a:path w="3308984" h="690245">
                  <a:moveTo>
                    <a:pt x="1660525" y="387485"/>
                  </a:moveTo>
                  <a:lnTo>
                    <a:pt x="1660525" y="629394"/>
                  </a:lnTo>
                </a:path>
                <a:path w="3308984" h="690245">
                  <a:moveTo>
                    <a:pt x="1660525" y="387485"/>
                  </a:moveTo>
                  <a:lnTo>
                    <a:pt x="1660525" y="157345"/>
                  </a:lnTo>
                </a:path>
                <a:path w="3308984" h="690245">
                  <a:moveTo>
                    <a:pt x="2021121" y="484152"/>
                  </a:moveTo>
                  <a:lnTo>
                    <a:pt x="2093297" y="484152"/>
                  </a:lnTo>
                </a:path>
                <a:path w="3308984" h="690245">
                  <a:moveTo>
                    <a:pt x="2021121" y="0"/>
                  </a:moveTo>
                  <a:lnTo>
                    <a:pt x="2093297" y="0"/>
                  </a:lnTo>
                </a:path>
                <a:path w="3308984" h="690245">
                  <a:moveTo>
                    <a:pt x="2057528" y="242233"/>
                  </a:moveTo>
                  <a:lnTo>
                    <a:pt x="2057528" y="484152"/>
                  </a:lnTo>
                </a:path>
                <a:path w="3308984" h="690245">
                  <a:moveTo>
                    <a:pt x="2057528" y="242233"/>
                  </a:moveTo>
                  <a:lnTo>
                    <a:pt x="2057528" y="0"/>
                  </a:lnTo>
                </a:path>
                <a:path w="3308984" h="690245">
                  <a:moveTo>
                    <a:pt x="2430156" y="568872"/>
                  </a:moveTo>
                  <a:lnTo>
                    <a:pt x="2502332" y="568872"/>
                  </a:lnTo>
                </a:path>
                <a:path w="3308984" h="690245">
                  <a:moveTo>
                    <a:pt x="2430156" y="72626"/>
                  </a:moveTo>
                  <a:lnTo>
                    <a:pt x="2502332" y="72626"/>
                  </a:lnTo>
                </a:path>
                <a:path w="3308984" h="690245">
                  <a:moveTo>
                    <a:pt x="2466563" y="326963"/>
                  </a:moveTo>
                  <a:lnTo>
                    <a:pt x="2466563" y="568872"/>
                  </a:lnTo>
                </a:path>
                <a:path w="3308984" h="690245">
                  <a:moveTo>
                    <a:pt x="2466563" y="326963"/>
                  </a:moveTo>
                  <a:lnTo>
                    <a:pt x="2466563" y="72626"/>
                  </a:lnTo>
                </a:path>
                <a:path w="3308984" h="690245">
                  <a:moveTo>
                    <a:pt x="2839191" y="617290"/>
                  </a:moveTo>
                  <a:lnTo>
                    <a:pt x="2911366" y="617290"/>
                  </a:lnTo>
                </a:path>
                <a:path w="3308984" h="690245">
                  <a:moveTo>
                    <a:pt x="2839191" y="121032"/>
                  </a:moveTo>
                  <a:lnTo>
                    <a:pt x="2911366" y="121032"/>
                  </a:lnTo>
                </a:path>
                <a:path w="3308984" h="690245">
                  <a:moveTo>
                    <a:pt x="2875598" y="363276"/>
                  </a:moveTo>
                  <a:lnTo>
                    <a:pt x="2875598" y="617290"/>
                  </a:lnTo>
                </a:path>
                <a:path w="3308984" h="690245">
                  <a:moveTo>
                    <a:pt x="2875598" y="363276"/>
                  </a:moveTo>
                  <a:lnTo>
                    <a:pt x="2875598" y="121032"/>
                  </a:lnTo>
                </a:path>
                <a:path w="3308984" h="690245">
                  <a:moveTo>
                    <a:pt x="3236194" y="617290"/>
                  </a:moveTo>
                  <a:lnTo>
                    <a:pt x="3308380" y="617290"/>
                  </a:lnTo>
                </a:path>
                <a:path w="3308984" h="690245">
                  <a:moveTo>
                    <a:pt x="3236194" y="108928"/>
                  </a:moveTo>
                  <a:lnTo>
                    <a:pt x="3308380" y="108928"/>
                  </a:lnTo>
                </a:path>
                <a:path w="3308984" h="690245">
                  <a:moveTo>
                    <a:pt x="3272769" y="363276"/>
                  </a:moveTo>
                  <a:lnTo>
                    <a:pt x="3272769" y="617290"/>
                  </a:lnTo>
                </a:path>
                <a:path w="3308984" h="690245">
                  <a:moveTo>
                    <a:pt x="3272769" y="363276"/>
                  </a:moveTo>
                  <a:lnTo>
                    <a:pt x="3272769" y="108928"/>
                  </a:lnTo>
                </a:path>
              </a:pathLst>
            </a:custGeom>
            <a:ln w="7853">
              <a:solidFill>
                <a:srgbClr val="A69E96"/>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 name="object 37">
              <a:extLst>
                <a:ext uri="{FF2B5EF4-FFF2-40B4-BE49-F238E27FC236}">
                  <a16:creationId xmlns:a16="http://schemas.microsoft.com/office/drawing/2014/main" id="{7DF40678-D093-C490-25D9-E056873ACB44}"/>
                </a:ext>
              </a:extLst>
            </p:cNvPr>
            <p:cNvSpPr/>
            <p:nvPr/>
          </p:nvSpPr>
          <p:spPr>
            <a:xfrm>
              <a:off x="6716582" y="3537779"/>
              <a:ext cx="1616710" cy="2519045"/>
            </a:xfrm>
            <a:custGeom>
              <a:avLst/>
              <a:gdLst/>
              <a:ahLst/>
              <a:cxnLst/>
              <a:rect l="l" t="t" r="r" b="b"/>
              <a:pathLst>
                <a:path w="1616709" h="2519045">
                  <a:moveTo>
                    <a:pt x="0" y="0"/>
                  </a:moveTo>
                  <a:lnTo>
                    <a:pt x="205051" y="843534"/>
                  </a:lnTo>
                </a:path>
                <a:path w="1616709" h="2519045">
                  <a:moveTo>
                    <a:pt x="205051" y="843534"/>
                  </a:moveTo>
                  <a:lnTo>
                    <a:pt x="398029" y="1566559"/>
                  </a:lnTo>
                </a:path>
                <a:path w="1616709" h="2519045">
                  <a:moveTo>
                    <a:pt x="398029" y="1566559"/>
                  </a:moveTo>
                  <a:lnTo>
                    <a:pt x="603081" y="1964379"/>
                  </a:lnTo>
                </a:path>
                <a:path w="1616709" h="2519045">
                  <a:moveTo>
                    <a:pt x="603081" y="1964379"/>
                  </a:moveTo>
                  <a:lnTo>
                    <a:pt x="808132" y="2145138"/>
                  </a:lnTo>
                </a:path>
                <a:path w="1616709" h="2519045">
                  <a:moveTo>
                    <a:pt x="808132" y="2145138"/>
                  </a:moveTo>
                  <a:lnTo>
                    <a:pt x="1013173" y="2313845"/>
                  </a:lnTo>
                </a:path>
                <a:path w="1616709" h="2519045">
                  <a:moveTo>
                    <a:pt x="1013173" y="2313845"/>
                  </a:moveTo>
                  <a:lnTo>
                    <a:pt x="1218224" y="2374095"/>
                  </a:lnTo>
                </a:path>
                <a:path w="1616709" h="2519045">
                  <a:moveTo>
                    <a:pt x="1218224" y="2374095"/>
                  </a:moveTo>
                  <a:lnTo>
                    <a:pt x="1411213" y="2458448"/>
                  </a:lnTo>
                </a:path>
                <a:path w="1616709" h="2519045">
                  <a:moveTo>
                    <a:pt x="1411213" y="2458448"/>
                  </a:moveTo>
                  <a:lnTo>
                    <a:pt x="1616254" y="2518708"/>
                  </a:lnTo>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 name="object 38">
              <a:extLst>
                <a:ext uri="{FF2B5EF4-FFF2-40B4-BE49-F238E27FC236}">
                  <a16:creationId xmlns:a16="http://schemas.microsoft.com/office/drawing/2014/main" id="{22B20191-68F2-92F8-2B08-40D902585F32}"/>
                </a:ext>
              </a:extLst>
            </p:cNvPr>
            <p:cNvSpPr/>
            <p:nvPr/>
          </p:nvSpPr>
          <p:spPr>
            <a:xfrm>
              <a:off x="6687388" y="3503296"/>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0" name="object 39">
              <a:extLst>
                <a:ext uri="{FF2B5EF4-FFF2-40B4-BE49-F238E27FC236}">
                  <a16:creationId xmlns:a16="http://schemas.microsoft.com/office/drawing/2014/main" id="{B45677CC-5530-FFD1-5293-A13BBF8C4EB8}"/>
                </a:ext>
              </a:extLst>
            </p:cNvPr>
            <p:cNvSpPr/>
            <p:nvPr/>
          </p:nvSpPr>
          <p:spPr>
            <a:xfrm>
              <a:off x="6685304" y="3501202"/>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1" name="object 40">
              <a:extLst>
                <a:ext uri="{FF2B5EF4-FFF2-40B4-BE49-F238E27FC236}">
                  <a16:creationId xmlns:a16="http://schemas.microsoft.com/office/drawing/2014/main" id="{F19B4112-029B-81E6-B294-2085B701E418}"/>
                </a:ext>
              </a:extLst>
            </p:cNvPr>
            <p:cNvSpPr/>
            <p:nvPr/>
          </p:nvSpPr>
          <p:spPr>
            <a:xfrm>
              <a:off x="6891905" y="4345427"/>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2" name="object 41">
              <a:extLst>
                <a:ext uri="{FF2B5EF4-FFF2-40B4-BE49-F238E27FC236}">
                  <a16:creationId xmlns:a16="http://schemas.microsoft.com/office/drawing/2014/main" id="{D2DEC9AB-7F2C-F9C6-3012-30916BFF7BEE}"/>
                </a:ext>
              </a:extLst>
            </p:cNvPr>
            <p:cNvSpPr/>
            <p:nvPr/>
          </p:nvSpPr>
          <p:spPr>
            <a:xfrm>
              <a:off x="6889821" y="4343333"/>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3" name="object 42">
              <a:extLst>
                <a:ext uri="{FF2B5EF4-FFF2-40B4-BE49-F238E27FC236}">
                  <a16:creationId xmlns:a16="http://schemas.microsoft.com/office/drawing/2014/main" id="{17506338-CEF0-4949-4231-C7659D914D07}"/>
                </a:ext>
              </a:extLst>
            </p:cNvPr>
            <p:cNvSpPr/>
            <p:nvPr/>
          </p:nvSpPr>
          <p:spPr>
            <a:xfrm>
              <a:off x="7084391" y="5067416"/>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4" name="object 43">
              <a:extLst>
                <a:ext uri="{FF2B5EF4-FFF2-40B4-BE49-F238E27FC236}">
                  <a16:creationId xmlns:a16="http://schemas.microsoft.com/office/drawing/2014/main" id="{D12C791A-1497-7875-D284-150F71C2340C}"/>
                </a:ext>
              </a:extLst>
            </p:cNvPr>
            <p:cNvSpPr/>
            <p:nvPr/>
          </p:nvSpPr>
          <p:spPr>
            <a:xfrm>
              <a:off x="7082308" y="5065322"/>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5" name="object 44">
              <a:extLst>
                <a:ext uri="{FF2B5EF4-FFF2-40B4-BE49-F238E27FC236}">
                  <a16:creationId xmlns:a16="http://schemas.microsoft.com/office/drawing/2014/main" id="{404890F9-F157-E55B-DF34-3C2602D7BA28}"/>
                </a:ext>
              </a:extLst>
            </p:cNvPr>
            <p:cNvSpPr/>
            <p:nvPr/>
          </p:nvSpPr>
          <p:spPr>
            <a:xfrm>
              <a:off x="7288909" y="5464419"/>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6" name="object 45">
              <a:extLst>
                <a:ext uri="{FF2B5EF4-FFF2-40B4-BE49-F238E27FC236}">
                  <a16:creationId xmlns:a16="http://schemas.microsoft.com/office/drawing/2014/main" id="{7E5C6F54-4A65-0419-E416-4A7729BE5FF5}"/>
                </a:ext>
              </a:extLst>
            </p:cNvPr>
            <p:cNvSpPr/>
            <p:nvPr/>
          </p:nvSpPr>
          <p:spPr>
            <a:xfrm>
              <a:off x="7286825" y="5462325"/>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7" name="object 46">
              <a:extLst>
                <a:ext uri="{FF2B5EF4-FFF2-40B4-BE49-F238E27FC236}">
                  <a16:creationId xmlns:a16="http://schemas.microsoft.com/office/drawing/2014/main" id="{DCBEF3ED-5D18-3F08-93CA-D87AEED44B54}"/>
                </a:ext>
              </a:extLst>
            </p:cNvPr>
            <p:cNvSpPr/>
            <p:nvPr/>
          </p:nvSpPr>
          <p:spPr>
            <a:xfrm>
              <a:off x="7493436" y="5644875"/>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8" name="object 47">
              <a:extLst>
                <a:ext uri="{FF2B5EF4-FFF2-40B4-BE49-F238E27FC236}">
                  <a16:creationId xmlns:a16="http://schemas.microsoft.com/office/drawing/2014/main" id="{8EC49F14-AF22-B41A-BEA5-D69D3A2765F0}"/>
                </a:ext>
              </a:extLst>
            </p:cNvPr>
            <p:cNvSpPr/>
            <p:nvPr/>
          </p:nvSpPr>
          <p:spPr>
            <a:xfrm>
              <a:off x="7491342" y="5642780"/>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9" name="object 48">
              <a:extLst>
                <a:ext uri="{FF2B5EF4-FFF2-40B4-BE49-F238E27FC236}">
                  <a16:creationId xmlns:a16="http://schemas.microsoft.com/office/drawing/2014/main" id="{425F1056-4B8C-73B1-60B3-2DADAF0BC943}"/>
                </a:ext>
              </a:extLst>
            </p:cNvPr>
            <p:cNvSpPr/>
            <p:nvPr/>
          </p:nvSpPr>
          <p:spPr>
            <a:xfrm>
              <a:off x="7697954" y="5813299"/>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0" name="object 49">
              <a:extLst>
                <a:ext uri="{FF2B5EF4-FFF2-40B4-BE49-F238E27FC236}">
                  <a16:creationId xmlns:a16="http://schemas.microsoft.com/office/drawing/2014/main" id="{D3A6FED8-534A-0290-657A-57F44B48760C}"/>
                </a:ext>
              </a:extLst>
            </p:cNvPr>
            <p:cNvSpPr/>
            <p:nvPr/>
          </p:nvSpPr>
          <p:spPr>
            <a:xfrm>
              <a:off x="7695860" y="5811215"/>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1" name="object 50">
              <a:extLst>
                <a:ext uri="{FF2B5EF4-FFF2-40B4-BE49-F238E27FC236}">
                  <a16:creationId xmlns:a16="http://schemas.microsoft.com/office/drawing/2014/main" id="{4F4F528A-863E-BFEF-F9A2-8D432AE32623}"/>
                </a:ext>
              </a:extLst>
            </p:cNvPr>
            <p:cNvSpPr/>
            <p:nvPr/>
          </p:nvSpPr>
          <p:spPr>
            <a:xfrm>
              <a:off x="7902471" y="5873454"/>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2" name="object 51">
              <a:extLst>
                <a:ext uri="{FF2B5EF4-FFF2-40B4-BE49-F238E27FC236}">
                  <a16:creationId xmlns:a16="http://schemas.microsoft.com/office/drawing/2014/main" id="{4E890492-B08B-4E32-389B-19AB69BCAC3A}"/>
                </a:ext>
              </a:extLst>
            </p:cNvPr>
            <p:cNvSpPr/>
            <p:nvPr/>
          </p:nvSpPr>
          <p:spPr>
            <a:xfrm>
              <a:off x="7900377" y="5871360"/>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3" name="object 52">
              <a:extLst>
                <a:ext uri="{FF2B5EF4-FFF2-40B4-BE49-F238E27FC236}">
                  <a16:creationId xmlns:a16="http://schemas.microsoft.com/office/drawing/2014/main" id="{E0F9F5AA-C3C5-77E7-64F4-7F3B883B45B7}"/>
                </a:ext>
              </a:extLst>
            </p:cNvPr>
            <p:cNvSpPr/>
            <p:nvPr/>
          </p:nvSpPr>
          <p:spPr>
            <a:xfrm>
              <a:off x="8094957" y="5957672"/>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4" name="object 53">
              <a:extLst>
                <a:ext uri="{FF2B5EF4-FFF2-40B4-BE49-F238E27FC236}">
                  <a16:creationId xmlns:a16="http://schemas.microsoft.com/office/drawing/2014/main" id="{D734911E-0459-0FE3-4462-35F138A0302E}"/>
                </a:ext>
              </a:extLst>
            </p:cNvPr>
            <p:cNvSpPr/>
            <p:nvPr/>
          </p:nvSpPr>
          <p:spPr>
            <a:xfrm>
              <a:off x="8092863" y="5955577"/>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5" name="object 54">
              <a:extLst>
                <a:ext uri="{FF2B5EF4-FFF2-40B4-BE49-F238E27FC236}">
                  <a16:creationId xmlns:a16="http://schemas.microsoft.com/office/drawing/2014/main" id="{2881BF43-A927-D76E-807A-0F43374296C6}"/>
                </a:ext>
              </a:extLst>
            </p:cNvPr>
            <p:cNvSpPr/>
            <p:nvPr/>
          </p:nvSpPr>
          <p:spPr>
            <a:xfrm>
              <a:off x="8299475" y="6017816"/>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6" name="object 55">
              <a:extLst>
                <a:ext uri="{FF2B5EF4-FFF2-40B4-BE49-F238E27FC236}">
                  <a16:creationId xmlns:a16="http://schemas.microsoft.com/office/drawing/2014/main" id="{EBCA91E2-B92E-C019-B909-7A1CE0DA2725}"/>
                </a:ext>
              </a:extLst>
            </p:cNvPr>
            <p:cNvSpPr/>
            <p:nvPr/>
          </p:nvSpPr>
          <p:spPr>
            <a:xfrm>
              <a:off x="8297380" y="6015733"/>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7" name="object 56">
              <a:extLst>
                <a:ext uri="{FF2B5EF4-FFF2-40B4-BE49-F238E27FC236}">
                  <a16:creationId xmlns:a16="http://schemas.microsoft.com/office/drawing/2014/main" id="{D763D46F-1B4C-1220-7218-E257880D1335}"/>
                </a:ext>
              </a:extLst>
            </p:cNvPr>
            <p:cNvSpPr/>
            <p:nvPr/>
          </p:nvSpPr>
          <p:spPr>
            <a:xfrm>
              <a:off x="8328663" y="5956059"/>
              <a:ext cx="3649979" cy="136525"/>
            </a:xfrm>
            <a:custGeom>
              <a:avLst/>
              <a:gdLst/>
              <a:ahLst/>
              <a:cxnLst/>
              <a:rect l="l" t="t" r="r" b="b"/>
              <a:pathLst>
                <a:path w="3649979" h="136525">
                  <a:moveTo>
                    <a:pt x="0" y="99284"/>
                  </a:moveTo>
                  <a:lnTo>
                    <a:pt x="409505" y="49642"/>
                  </a:lnTo>
                </a:path>
                <a:path w="3649979" h="136525">
                  <a:moveTo>
                    <a:pt x="409505" y="62050"/>
                  </a:moveTo>
                  <a:lnTo>
                    <a:pt x="819011" y="49642"/>
                  </a:lnTo>
                </a:path>
                <a:path w="3649979" h="136525">
                  <a:moveTo>
                    <a:pt x="819011" y="49642"/>
                  </a:moveTo>
                  <a:lnTo>
                    <a:pt x="1216465" y="0"/>
                  </a:lnTo>
                </a:path>
                <a:path w="3649979" h="136525">
                  <a:moveTo>
                    <a:pt x="1216465" y="0"/>
                  </a:moveTo>
                  <a:lnTo>
                    <a:pt x="1625971" y="12407"/>
                  </a:lnTo>
                </a:path>
                <a:path w="3649979" h="136525">
                  <a:moveTo>
                    <a:pt x="1625971" y="12407"/>
                  </a:moveTo>
                  <a:lnTo>
                    <a:pt x="2035477" y="136519"/>
                  </a:lnTo>
                </a:path>
                <a:path w="3649979" h="136525">
                  <a:moveTo>
                    <a:pt x="2035477" y="136519"/>
                  </a:moveTo>
                  <a:lnTo>
                    <a:pt x="2432941" y="12407"/>
                  </a:lnTo>
                </a:path>
                <a:path w="3649979" h="136525">
                  <a:moveTo>
                    <a:pt x="2432941" y="12407"/>
                  </a:moveTo>
                  <a:lnTo>
                    <a:pt x="2842437" y="37234"/>
                  </a:lnTo>
                </a:path>
                <a:path w="3649979" h="136525">
                  <a:moveTo>
                    <a:pt x="2842437" y="37234"/>
                  </a:moveTo>
                  <a:lnTo>
                    <a:pt x="3251942" y="111692"/>
                  </a:lnTo>
                </a:path>
                <a:path w="3649979" h="136525">
                  <a:moveTo>
                    <a:pt x="3251942" y="124100"/>
                  </a:moveTo>
                  <a:lnTo>
                    <a:pt x="3649407" y="111692"/>
                  </a:lnTo>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8" name="object 57">
              <a:extLst>
                <a:ext uri="{FF2B5EF4-FFF2-40B4-BE49-F238E27FC236}">
                  <a16:creationId xmlns:a16="http://schemas.microsoft.com/office/drawing/2014/main" id="{5E80406B-AADA-90AE-F755-CD0238F2903B}"/>
                </a:ext>
              </a:extLst>
            </p:cNvPr>
            <p:cNvSpPr/>
            <p:nvPr/>
          </p:nvSpPr>
          <p:spPr>
            <a:xfrm>
              <a:off x="8299475" y="6017816"/>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9" name="object 58">
              <a:extLst>
                <a:ext uri="{FF2B5EF4-FFF2-40B4-BE49-F238E27FC236}">
                  <a16:creationId xmlns:a16="http://schemas.microsoft.com/office/drawing/2014/main" id="{E70AE6C5-B3B6-DC39-3D52-035BAFB92853}"/>
                </a:ext>
              </a:extLst>
            </p:cNvPr>
            <p:cNvSpPr/>
            <p:nvPr/>
          </p:nvSpPr>
          <p:spPr>
            <a:xfrm>
              <a:off x="8297380" y="6015733"/>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0" name="object 59">
              <a:extLst>
                <a:ext uri="{FF2B5EF4-FFF2-40B4-BE49-F238E27FC236}">
                  <a16:creationId xmlns:a16="http://schemas.microsoft.com/office/drawing/2014/main" id="{7BFBD362-733F-AE55-A75B-C598B47A2B8B}"/>
                </a:ext>
              </a:extLst>
            </p:cNvPr>
            <p:cNvSpPr/>
            <p:nvPr/>
          </p:nvSpPr>
          <p:spPr>
            <a:xfrm>
              <a:off x="8708509" y="5969692"/>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1" name="object 60">
              <a:extLst>
                <a:ext uri="{FF2B5EF4-FFF2-40B4-BE49-F238E27FC236}">
                  <a16:creationId xmlns:a16="http://schemas.microsoft.com/office/drawing/2014/main" id="{D4C38B6A-097E-61A0-DDBC-08A92455558C}"/>
                </a:ext>
              </a:extLst>
            </p:cNvPr>
            <p:cNvSpPr/>
            <p:nvPr/>
          </p:nvSpPr>
          <p:spPr>
            <a:xfrm>
              <a:off x="8706426" y="5967608"/>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2" name="object 61">
              <a:extLst>
                <a:ext uri="{FF2B5EF4-FFF2-40B4-BE49-F238E27FC236}">
                  <a16:creationId xmlns:a16="http://schemas.microsoft.com/office/drawing/2014/main" id="{81556935-DEED-11D7-0E1F-97D47D572FA8}"/>
                </a:ext>
              </a:extLst>
            </p:cNvPr>
            <p:cNvSpPr/>
            <p:nvPr/>
          </p:nvSpPr>
          <p:spPr>
            <a:xfrm>
              <a:off x="9117544" y="5969692"/>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3" name="object 62">
              <a:extLst>
                <a:ext uri="{FF2B5EF4-FFF2-40B4-BE49-F238E27FC236}">
                  <a16:creationId xmlns:a16="http://schemas.microsoft.com/office/drawing/2014/main" id="{69AC3F83-2364-561C-DB1E-EE91F16842E0}"/>
                </a:ext>
              </a:extLst>
            </p:cNvPr>
            <p:cNvSpPr/>
            <p:nvPr/>
          </p:nvSpPr>
          <p:spPr>
            <a:xfrm>
              <a:off x="9115460" y="5967608"/>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4" name="object 63">
              <a:extLst>
                <a:ext uri="{FF2B5EF4-FFF2-40B4-BE49-F238E27FC236}">
                  <a16:creationId xmlns:a16="http://schemas.microsoft.com/office/drawing/2014/main" id="{B2BC295B-261A-749D-8B24-216FDE618D0E}"/>
                </a:ext>
              </a:extLst>
            </p:cNvPr>
            <p:cNvSpPr/>
            <p:nvPr/>
          </p:nvSpPr>
          <p:spPr>
            <a:xfrm>
              <a:off x="9514548" y="5921578"/>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5" name="object 64">
              <a:extLst>
                <a:ext uri="{FF2B5EF4-FFF2-40B4-BE49-F238E27FC236}">
                  <a16:creationId xmlns:a16="http://schemas.microsoft.com/office/drawing/2014/main" id="{22A41553-1CD4-5A6A-C345-063077BA71C1}"/>
                </a:ext>
              </a:extLst>
            </p:cNvPr>
            <p:cNvSpPr/>
            <p:nvPr/>
          </p:nvSpPr>
          <p:spPr>
            <a:xfrm>
              <a:off x="9512464" y="5919484"/>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6" name="object 65">
              <a:extLst>
                <a:ext uri="{FF2B5EF4-FFF2-40B4-BE49-F238E27FC236}">
                  <a16:creationId xmlns:a16="http://schemas.microsoft.com/office/drawing/2014/main" id="{39B42157-B955-A0F5-BD69-979D6DB7C05D}"/>
                </a:ext>
              </a:extLst>
            </p:cNvPr>
            <p:cNvSpPr/>
            <p:nvPr/>
          </p:nvSpPr>
          <p:spPr>
            <a:xfrm>
              <a:off x="9923582" y="5933609"/>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7" name="object 66">
              <a:extLst>
                <a:ext uri="{FF2B5EF4-FFF2-40B4-BE49-F238E27FC236}">
                  <a16:creationId xmlns:a16="http://schemas.microsoft.com/office/drawing/2014/main" id="{0ABF8ED5-2497-6361-CA11-8C434104681F}"/>
                </a:ext>
              </a:extLst>
            </p:cNvPr>
            <p:cNvSpPr/>
            <p:nvPr/>
          </p:nvSpPr>
          <p:spPr>
            <a:xfrm>
              <a:off x="9921499" y="5931515"/>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8" name="object 67">
              <a:extLst>
                <a:ext uri="{FF2B5EF4-FFF2-40B4-BE49-F238E27FC236}">
                  <a16:creationId xmlns:a16="http://schemas.microsoft.com/office/drawing/2014/main" id="{FD3E95FA-7EE2-006C-7D5C-81CD3400BB03}"/>
                </a:ext>
              </a:extLst>
            </p:cNvPr>
            <p:cNvSpPr/>
            <p:nvPr/>
          </p:nvSpPr>
          <p:spPr>
            <a:xfrm>
              <a:off x="10332617" y="6053909"/>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9" name="object 68">
              <a:extLst>
                <a:ext uri="{FF2B5EF4-FFF2-40B4-BE49-F238E27FC236}">
                  <a16:creationId xmlns:a16="http://schemas.microsoft.com/office/drawing/2014/main" id="{2A182E92-1D99-1C23-38D8-E31CB0AC4F75}"/>
                </a:ext>
              </a:extLst>
            </p:cNvPr>
            <p:cNvSpPr/>
            <p:nvPr/>
          </p:nvSpPr>
          <p:spPr>
            <a:xfrm>
              <a:off x="10330533" y="6051826"/>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0" name="object 69">
              <a:extLst>
                <a:ext uri="{FF2B5EF4-FFF2-40B4-BE49-F238E27FC236}">
                  <a16:creationId xmlns:a16="http://schemas.microsoft.com/office/drawing/2014/main" id="{EC32AAD3-75B1-7D27-F5B3-F3F2E275BFF9}"/>
                </a:ext>
              </a:extLst>
            </p:cNvPr>
            <p:cNvSpPr/>
            <p:nvPr/>
          </p:nvSpPr>
          <p:spPr>
            <a:xfrm>
              <a:off x="10729631" y="5933609"/>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1" name="object 70">
              <a:extLst>
                <a:ext uri="{FF2B5EF4-FFF2-40B4-BE49-F238E27FC236}">
                  <a16:creationId xmlns:a16="http://schemas.microsoft.com/office/drawing/2014/main" id="{26175994-2AE2-4ABE-A715-B1433EFD9252}"/>
                </a:ext>
              </a:extLst>
            </p:cNvPr>
            <p:cNvSpPr/>
            <p:nvPr/>
          </p:nvSpPr>
          <p:spPr>
            <a:xfrm>
              <a:off x="10727537" y="5931515"/>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2" name="object 71">
              <a:extLst>
                <a:ext uri="{FF2B5EF4-FFF2-40B4-BE49-F238E27FC236}">
                  <a16:creationId xmlns:a16="http://schemas.microsoft.com/office/drawing/2014/main" id="{3D909AC9-31AE-D826-EF18-267E060D56CB}"/>
                </a:ext>
              </a:extLst>
            </p:cNvPr>
            <p:cNvSpPr/>
            <p:nvPr/>
          </p:nvSpPr>
          <p:spPr>
            <a:xfrm>
              <a:off x="11138666" y="5957672"/>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3" name="object 72">
              <a:extLst>
                <a:ext uri="{FF2B5EF4-FFF2-40B4-BE49-F238E27FC236}">
                  <a16:creationId xmlns:a16="http://schemas.microsoft.com/office/drawing/2014/main" id="{65F52FCA-93FF-0D0E-6B34-03AF148AA606}"/>
                </a:ext>
              </a:extLst>
            </p:cNvPr>
            <p:cNvSpPr/>
            <p:nvPr/>
          </p:nvSpPr>
          <p:spPr>
            <a:xfrm>
              <a:off x="11136572" y="5955577"/>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4" name="object 73">
              <a:extLst>
                <a:ext uri="{FF2B5EF4-FFF2-40B4-BE49-F238E27FC236}">
                  <a16:creationId xmlns:a16="http://schemas.microsoft.com/office/drawing/2014/main" id="{38DA348A-AAB8-E60E-2ACB-F527992B4973}"/>
                </a:ext>
              </a:extLst>
            </p:cNvPr>
            <p:cNvSpPr/>
            <p:nvPr/>
          </p:nvSpPr>
          <p:spPr>
            <a:xfrm>
              <a:off x="11547700" y="6029847"/>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5" name="object 74">
              <a:extLst>
                <a:ext uri="{FF2B5EF4-FFF2-40B4-BE49-F238E27FC236}">
                  <a16:creationId xmlns:a16="http://schemas.microsoft.com/office/drawing/2014/main" id="{1A1167A6-441B-D05F-82FF-96042C182073}"/>
                </a:ext>
              </a:extLst>
            </p:cNvPr>
            <p:cNvSpPr/>
            <p:nvPr/>
          </p:nvSpPr>
          <p:spPr>
            <a:xfrm>
              <a:off x="11545606" y="6027764"/>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6" name="object 75">
              <a:extLst>
                <a:ext uri="{FF2B5EF4-FFF2-40B4-BE49-F238E27FC236}">
                  <a16:creationId xmlns:a16="http://schemas.microsoft.com/office/drawing/2014/main" id="{2DED9B45-4617-C033-B3D5-133E117E061B}"/>
                </a:ext>
              </a:extLst>
            </p:cNvPr>
            <p:cNvSpPr/>
            <p:nvPr/>
          </p:nvSpPr>
          <p:spPr>
            <a:xfrm>
              <a:off x="11944704" y="6029847"/>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7" name="object 76">
              <a:extLst>
                <a:ext uri="{FF2B5EF4-FFF2-40B4-BE49-F238E27FC236}">
                  <a16:creationId xmlns:a16="http://schemas.microsoft.com/office/drawing/2014/main" id="{AC2365DC-289E-ACB5-C259-2D571ED1AA31}"/>
                </a:ext>
              </a:extLst>
            </p:cNvPr>
            <p:cNvSpPr/>
            <p:nvPr/>
          </p:nvSpPr>
          <p:spPr>
            <a:xfrm>
              <a:off x="11942610" y="6027764"/>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8" name="object 77">
              <a:extLst>
                <a:ext uri="{FF2B5EF4-FFF2-40B4-BE49-F238E27FC236}">
                  <a16:creationId xmlns:a16="http://schemas.microsoft.com/office/drawing/2014/main" id="{293B5403-DA3F-C293-6788-204C6C6ACEBE}"/>
                </a:ext>
              </a:extLst>
            </p:cNvPr>
            <p:cNvSpPr/>
            <p:nvPr/>
          </p:nvSpPr>
          <p:spPr>
            <a:xfrm>
              <a:off x="8328663" y="6016212"/>
              <a:ext cx="3649979" cy="257175"/>
            </a:xfrm>
            <a:custGeom>
              <a:avLst/>
              <a:gdLst/>
              <a:ahLst/>
              <a:cxnLst/>
              <a:rect l="l" t="t" r="r" b="b"/>
              <a:pathLst>
                <a:path w="3649979" h="257175">
                  <a:moveTo>
                    <a:pt x="0" y="36689"/>
                  </a:moveTo>
                  <a:lnTo>
                    <a:pt x="409505" y="0"/>
                  </a:lnTo>
                </a:path>
                <a:path w="3649979" h="257175">
                  <a:moveTo>
                    <a:pt x="409505" y="0"/>
                  </a:moveTo>
                  <a:lnTo>
                    <a:pt x="819011" y="134529"/>
                  </a:lnTo>
                </a:path>
                <a:path w="3649979" h="257175">
                  <a:moveTo>
                    <a:pt x="819011" y="134529"/>
                  </a:moveTo>
                  <a:lnTo>
                    <a:pt x="1216465" y="24459"/>
                  </a:lnTo>
                </a:path>
                <a:path w="3649979" h="257175">
                  <a:moveTo>
                    <a:pt x="1216465" y="24459"/>
                  </a:moveTo>
                  <a:lnTo>
                    <a:pt x="1625971" y="122299"/>
                  </a:lnTo>
                </a:path>
                <a:path w="3649979" h="257175">
                  <a:moveTo>
                    <a:pt x="1625971" y="122299"/>
                  </a:moveTo>
                  <a:lnTo>
                    <a:pt x="2035477" y="171209"/>
                  </a:lnTo>
                </a:path>
                <a:path w="3649979" h="257175">
                  <a:moveTo>
                    <a:pt x="2035477" y="171209"/>
                  </a:moveTo>
                  <a:lnTo>
                    <a:pt x="2432941" y="256819"/>
                  </a:lnTo>
                </a:path>
                <a:path w="3649979" h="257175">
                  <a:moveTo>
                    <a:pt x="2432941" y="256819"/>
                  </a:moveTo>
                  <a:lnTo>
                    <a:pt x="2842437" y="171209"/>
                  </a:lnTo>
                </a:path>
                <a:path w="3649979" h="257175">
                  <a:moveTo>
                    <a:pt x="2842437" y="171209"/>
                  </a:moveTo>
                  <a:lnTo>
                    <a:pt x="3251942" y="232359"/>
                  </a:lnTo>
                </a:path>
                <a:path w="3649979" h="257175">
                  <a:moveTo>
                    <a:pt x="3251942" y="232359"/>
                  </a:moveTo>
                  <a:lnTo>
                    <a:pt x="3649407" y="122299"/>
                  </a:lnTo>
                </a:path>
              </a:pathLst>
            </a:custGeom>
            <a:ln w="7853">
              <a:solidFill>
                <a:srgbClr val="576185"/>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9" name="object 78">
              <a:extLst>
                <a:ext uri="{FF2B5EF4-FFF2-40B4-BE49-F238E27FC236}">
                  <a16:creationId xmlns:a16="http://schemas.microsoft.com/office/drawing/2014/main" id="{EE1E4FC7-75AA-89C9-AEA4-7AEC94961C34}"/>
                </a:ext>
              </a:extLst>
            </p:cNvPr>
            <p:cNvSpPr/>
            <p:nvPr/>
          </p:nvSpPr>
          <p:spPr>
            <a:xfrm>
              <a:off x="8708509" y="5981723"/>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576185"/>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0" name="object 79">
              <a:extLst>
                <a:ext uri="{FF2B5EF4-FFF2-40B4-BE49-F238E27FC236}">
                  <a16:creationId xmlns:a16="http://schemas.microsoft.com/office/drawing/2014/main" id="{C4A48779-0919-D3F4-FB38-05205511094C}"/>
                </a:ext>
              </a:extLst>
            </p:cNvPr>
            <p:cNvSpPr/>
            <p:nvPr/>
          </p:nvSpPr>
          <p:spPr>
            <a:xfrm>
              <a:off x="8706426" y="5979639"/>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576185"/>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1" name="object 80">
              <a:extLst>
                <a:ext uri="{FF2B5EF4-FFF2-40B4-BE49-F238E27FC236}">
                  <a16:creationId xmlns:a16="http://schemas.microsoft.com/office/drawing/2014/main" id="{5E934992-8E30-C441-6D21-60317A08A7F1}"/>
                </a:ext>
              </a:extLst>
            </p:cNvPr>
            <p:cNvSpPr/>
            <p:nvPr/>
          </p:nvSpPr>
          <p:spPr>
            <a:xfrm>
              <a:off x="9117544" y="6114065"/>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576185"/>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2" name="object 81">
              <a:extLst>
                <a:ext uri="{FF2B5EF4-FFF2-40B4-BE49-F238E27FC236}">
                  <a16:creationId xmlns:a16="http://schemas.microsoft.com/office/drawing/2014/main" id="{CF088DAD-3F19-72E6-28B9-306B3CE3EA65}"/>
                </a:ext>
              </a:extLst>
            </p:cNvPr>
            <p:cNvSpPr/>
            <p:nvPr/>
          </p:nvSpPr>
          <p:spPr>
            <a:xfrm>
              <a:off x="9115460" y="6111970"/>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576185"/>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3" name="object 82">
              <a:extLst>
                <a:ext uri="{FF2B5EF4-FFF2-40B4-BE49-F238E27FC236}">
                  <a16:creationId xmlns:a16="http://schemas.microsoft.com/office/drawing/2014/main" id="{C3230738-4209-8189-ABF2-A41DC0AC1AC9}"/>
                </a:ext>
              </a:extLst>
            </p:cNvPr>
            <p:cNvSpPr/>
            <p:nvPr/>
          </p:nvSpPr>
          <p:spPr>
            <a:xfrm>
              <a:off x="9514548" y="6005785"/>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576185"/>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4" name="object 83">
              <a:extLst>
                <a:ext uri="{FF2B5EF4-FFF2-40B4-BE49-F238E27FC236}">
                  <a16:creationId xmlns:a16="http://schemas.microsoft.com/office/drawing/2014/main" id="{C326CB04-0A60-6733-162A-BBE417F5E100}"/>
                </a:ext>
              </a:extLst>
            </p:cNvPr>
            <p:cNvSpPr/>
            <p:nvPr/>
          </p:nvSpPr>
          <p:spPr>
            <a:xfrm>
              <a:off x="9512464" y="6003701"/>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576185"/>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5" name="object 84">
              <a:extLst>
                <a:ext uri="{FF2B5EF4-FFF2-40B4-BE49-F238E27FC236}">
                  <a16:creationId xmlns:a16="http://schemas.microsoft.com/office/drawing/2014/main" id="{420172CF-773C-143B-5078-878E0E7CC1B4}"/>
                </a:ext>
              </a:extLst>
            </p:cNvPr>
            <p:cNvSpPr/>
            <p:nvPr/>
          </p:nvSpPr>
          <p:spPr>
            <a:xfrm>
              <a:off x="9923582" y="6102034"/>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576185"/>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6" name="object 85">
              <a:extLst>
                <a:ext uri="{FF2B5EF4-FFF2-40B4-BE49-F238E27FC236}">
                  <a16:creationId xmlns:a16="http://schemas.microsoft.com/office/drawing/2014/main" id="{E89A03BC-2C21-CA97-47D3-AAE5AF9B933F}"/>
                </a:ext>
              </a:extLst>
            </p:cNvPr>
            <p:cNvSpPr/>
            <p:nvPr/>
          </p:nvSpPr>
          <p:spPr>
            <a:xfrm>
              <a:off x="9921499" y="6099939"/>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576185"/>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7" name="object 86">
              <a:extLst>
                <a:ext uri="{FF2B5EF4-FFF2-40B4-BE49-F238E27FC236}">
                  <a16:creationId xmlns:a16="http://schemas.microsoft.com/office/drawing/2014/main" id="{4C2BA714-719E-7EE2-05EB-FDE1E5D41CFE}"/>
                </a:ext>
              </a:extLst>
            </p:cNvPr>
            <p:cNvSpPr/>
            <p:nvPr/>
          </p:nvSpPr>
          <p:spPr>
            <a:xfrm>
              <a:off x="10332617" y="6150158"/>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576185"/>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8" name="object 87">
              <a:extLst>
                <a:ext uri="{FF2B5EF4-FFF2-40B4-BE49-F238E27FC236}">
                  <a16:creationId xmlns:a16="http://schemas.microsoft.com/office/drawing/2014/main" id="{B2B6A05D-4475-54CD-4323-D9C3C997DD62}"/>
                </a:ext>
              </a:extLst>
            </p:cNvPr>
            <p:cNvSpPr/>
            <p:nvPr/>
          </p:nvSpPr>
          <p:spPr>
            <a:xfrm>
              <a:off x="10330533" y="6148064"/>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576185"/>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9" name="object 88">
              <a:extLst>
                <a:ext uri="{FF2B5EF4-FFF2-40B4-BE49-F238E27FC236}">
                  <a16:creationId xmlns:a16="http://schemas.microsoft.com/office/drawing/2014/main" id="{C7784D70-0597-5AA1-6ACF-F5EFC4262CD1}"/>
                </a:ext>
              </a:extLst>
            </p:cNvPr>
            <p:cNvSpPr/>
            <p:nvPr/>
          </p:nvSpPr>
          <p:spPr>
            <a:xfrm>
              <a:off x="10729631" y="6234365"/>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576185"/>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0" name="object 89">
              <a:extLst>
                <a:ext uri="{FF2B5EF4-FFF2-40B4-BE49-F238E27FC236}">
                  <a16:creationId xmlns:a16="http://schemas.microsoft.com/office/drawing/2014/main" id="{AD4AE2F7-D2A4-DC3B-5B55-58AB748DE699}"/>
                </a:ext>
              </a:extLst>
            </p:cNvPr>
            <p:cNvSpPr/>
            <p:nvPr/>
          </p:nvSpPr>
          <p:spPr>
            <a:xfrm>
              <a:off x="10727537" y="6232281"/>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576185"/>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1" name="object 90">
              <a:extLst>
                <a:ext uri="{FF2B5EF4-FFF2-40B4-BE49-F238E27FC236}">
                  <a16:creationId xmlns:a16="http://schemas.microsoft.com/office/drawing/2014/main" id="{EC59AB6C-691C-7AB0-D7D3-1D5F19AFF742}"/>
                </a:ext>
              </a:extLst>
            </p:cNvPr>
            <p:cNvSpPr/>
            <p:nvPr/>
          </p:nvSpPr>
          <p:spPr>
            <a:xfrm>
              <a:off x="11138666" y="6150158"/>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576185"/>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2" name="object 91">
              <a:extLst>
                <a:ext uri="{FF2B5EF4-FFF2-40B4-BE49-F238E27FC236}">
                  <a16:creationId xmlns:a16="http://schemas.microsoft.com/office/drawing/2014/main" id="{DEBB1772-2BCF-47C4-983A-902FA1D5BFE9}"/>
                </a:ext>
              </a:extLst>
            </p:cNvPr>
            <p:cNvSpPr/>
            <p:nvPr/>
          </p:nvSpPr>
          <p:spPr>
            <a:xfrm>
              <a:off x="11136572" y="6148064"/>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576185"/>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3" name="object 92">
              <a:extLst>
                <a:ext uri="{FF2B5EF4-FFF2-40B4-BE49-F238E27FC236}">
                  <a16:creationId xmlns:a16="http://schemas.microsoft.com/office/drawing/2014/main" id="{1B5FF3C9-F0ED-4B9A-1343-83CC58E9B79F}"/>
                </a:ext>
              </a:extLst>
            </p:cNvPr>
            <p:cNvSpPr/>
            <p:nvPr/>
          </p:nvSpPr>
          <p:spPr>
            <a:xfrm>
              <a:off x="11547700" y="6210303"/>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576185"/>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4" name="object 93">
              <a:extLst>
                <a:ext uri="{FF2B5EF4-FFF2-40B4-BE49-F238E27FC236}">
                  <a16:creationId xmlns:a16="http://schemas.microsoft.com/office/drawing/2014/main" id="{3750C826-39D8-2ED4-FC34-0D7851F6DE7C}"/>
                </a:ext>
              </a:extLst>
            </p:cNvPr>
            <p:cNvSpPr/>
            <p:nvPr/>
          </p:nvSpPr>
          <p:spPr>
            <a:xfrm>
              <a:off x="11545606" y="6208219"/>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576185"/>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5" name="object 94">
              <a:extLst>
                <a:ext uri="{FF2B5EF4-FFF2-40B4-BE49-F238E27FC236}">
                  <a16:creationId xmlns:a16="http://schemas.microsoft.com/office/drawing/2014/main" id="{7E3C8299-F2DD-46CB-59F4-8452569A4644}"/>
                </a:ext>
              </a:extLst>
            </p:cNvPr>
            <p:cNvSpPr/>
            <p:nvPr/>
          </p:nvSpPr>
          <p:spPr>
            <a:xfrm>
              <a:off x="11944704" y="6102034"/>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576185"/>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6" name="object 95">
              <a:extLst>
                <a:ext uri="{FF2B5EF4-FFF2-40B4-BE49-F238E27FC236}">
                  <a16:creationId xmlns:a16="http://schemas.microsoft.com/office/drawing/2014/main" id="{288B13F0-A316-F04A-D5AA-3AD82EC85363}"/>
                </a:ext>
              </a:extLst>
            </p:cNvPr>
            <p:cNvSpPr/>
            <p:nvPr/>
          </p:nvSpPr>
          <p:spPr>
            <a:xfrm>
              <a:off x="11942610" y="6099939"/>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576185"/>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7" name="object 96">
              <a:extLst>
                <a:ext uri="{FF2B5EF4-FFF2-40B4-BE49-F238E27FC236}">
                  <a16:creationId xmlns:a16="http://schemas.microsoft.com/office/drawing/2014/main" id="{D055BC17-4CCA-616A-C244-7E2D3C3D6FFE}"/>
                </a:ext>
              </a:extLst>
            </p:cNvPr>
            <p:cNvSpPr/>
            <p:nvPr/>
          </p:nvSpPr>
          <p:spPr>
            <a:xfrm>
              <a:off x="8294983" y="6018465"/>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8" name="object 97">
              <a:extLst>
                <a:ext uri="{FF2B5EF4-FFF2-40B4-BE49-F238E27FC236}">
                  <a16:creationId xmlns:a16="http://schemas.microsoft.com/office/drawing/2014/main" id="{AE21533F-0008-181E-9051-3FD58539A573}"/>
                </a:ext>
              </a:extLst>
            </p:cNvPr>
            <p:cNvSpPr/>
            <p:nvPr/>
          </p:nvSpPr>
          <p:spPr>
            <a:xfrm>
              <a:off x="8292889" y="6016371"/>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9" name="object 98">
              <a:extLst>
                <a:ext uri="{FF2B5EF4-FFF2-40B4-BE49-F238E27FC236}">
                  <a16:creationId xmlns:a16="http://schemas.microsoft.com/office/drawing/2014/main" id="{B4876F46-B42D-CE47-AFA1-6D69F4623A22}"/>
                </a:ext>
              </a:extLst>
            </p:cNvPr>
            <p:cNvSpPr/>
            <p:nvPr/>
          </p:nvSpPr>
          <p:spPr>
            <a:xfrm>
              <a:off x="8327967" y="5774905"/>
              <a:ext cx="3651250" cy="282575"/>
            </a:xfrm>
            <a:custGeom>
              <a:avLst/>
              <a:gdLst/>
              <a:ahLst/>
              <a:cxnLst/>
              <a:rect l="l" t="t" r="r" b="b"/>
              <a:pathLst>
                <a:path w="3651250" h="282575">
                  <a:moveTo>
                    <a:pt x="0" y="282274"/>
                  </a:moveTo>
                  <a:lnTo>
                    <a:pt x="409662" y="159544"/>
                  </a:lnTo>
                </a:path>
                <a:path w="3651250" h="282575">
                  <a:moveTo>
                    <a:pt x="409662" y="159544"/>
                  </a:moveTo>
                  <a:lnTo>
                    <a:pt x="819325" y="147273"/>
                  </a:lnTo>
                </a:path>
                <a:path w="3651250" h="282575">
                  <a:moveTo>
                    <a:pt x="819325" y="147273"/>
                  </a:moveTo>
                  <a:lnTo>
                    <a:pt x="1216936" y="208642"/>
                  </a:lnTo>
                </a:path>
                <a:path w="3651250" h="282575">
                  <a:moveTo>
                    <a:pt x="1216936" y="208642"/>
                  </a:moveTo>
                  <a:lnTo>
                    <a:pt x="1626589" y="98185"/>
                  </a:lnTo>
                </a:path>
                <a:path w="3651250" h="282575">
                  <a:moveTo>
                    <a:pt x="1626589" y="98185"/>
                  </a:moveTo>
                  <a:lnTo>
                    <a:pt x="2036252" y="147273"/>
                  </a:lnTo>
                </a:path>
                <a:path w="3651250" h="282575">
                  <a:moveTo>
                    <a:pt x="2036252" y="147273"/>
                  </a:moveTo>
                  <a:lnTo>
                    <a:pt x="2433863" y="0"/>
                  </a:lnTo>
                </a:path>
                <a:path w="3651250" h="282575">
                  <a:moveTo>
                    <a:pt x="2433863" y="0"/>
                  </a:moveTo>
                  <a:lnTo>
                    <a:pt x="2843525" y="85913"/>
                  </a:lnTo>
                </a:path>
                <a:path w="3651250" h="282575">
                  <a:moveTo>
                    <a:pt x="2843525" y="85913"/>
                  </a:moveTo>
                  <a:lnTo>
                    <a:pt x="3253188" y="122729"/>
                  </a:lnTo>
                </a:path>
                <a:path w="3651250" h="282575">
                  <a:moveTo>
                    <a:pt x="3253188" y="135001"/>
                  </a:moveTo>
                  <a:lnTo>
                    <a:pt x="3650799" y="122729"/>
                  </a:lnTo>
                </a:path>
              </a:pathLst>
            </a:custGeom>
            <a:ln w="10470">
              <a:solidFill>
                <a:srgbClr val="A69E96"/>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0" name="object 99">
              <a:extLst>
                <a:ext uri="{FF2B5EF4-FFF2-40B4-BE49-F238E27FC236}">
                  <a16:creationId xmlns:a16="http://schemas.microsoft.com/office/drawing/2014/main" id="{E0BB478F-FE8D-A2DD-6D94-55C9ADD7FCA4}"/>
                </a:ext>
              </a:extLst>
            </p:cNvPr>
            <p:cNvSpPr/>
            <p:nvPr/>
          </p:nvSpPr>
          <p:spPr>
            <a:xfrm>
              <a:off x="8708509" y="5897516"/>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A69E96"/>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1" name="object 100">
              <a:extLst>
                <a:ext uri="{FF2B5EF4-FFF2-40B4-BE49-F238E27FC236}">
                  <a16:creationId xmlns:a16="http://schemas.microsoft.com/office/drawing/2014/main" id="{E4CEA2D3-06C9-E8F8-30D5-BD8102BA8347}"/>
                </a:ext>
              </a:extLst>
            </p:cNvPr>
            <p:cNvSpPr/>
            <p:nvPr/>
          </p:nvSpPr>
          <p:spPr>
            <a:xfrm>
              <a:off x="8706426" y="5895422"/>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A69E96"/>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2" name="object 101">
              <a:extLst>
                <a:ext uri="{FF2B5EF4-FFF2-40B4-BE49-F238E27FC236}">
                  <a16:creationId xmlns:a16="http://schemas.microsoft.com/office/drawing/2014/main" id="{B7CCF5EF-D019-183F-EC68-4321FAD1D0B1}"/>
                </a:ext>
              </a:extLst>
            </p:cNvPr>
            <p:cNvSpPr/>
            <p:nvPr/>
          </p:nvSpPr>
          <p:spPr>
            <a:xfrm>
              <a:off x="9117544" y="5885485"/>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A69E96"/>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3" name="object 102">
              <a:extLst>
                <a:ext uri="{FF2B5EF4-FFF2-40B4-BE49-F238E27FC236}">
                  <a16:creationId xmlns:a16="http://schemas.microsoft.com/office/drawing/2014/main" id="{1D497646-81A5-B37D-3A3D-6EC781F2BA35}"/>
                </a:ext>
              </a:extLst>
            </p:cNvPr>
            <p:cNvSpPr/>
            <p:nvPr/>
          </p:nvSpPr>
          <p:spPr>
            <a:xfrm>
              <a:off x="9115460" y="5883391"/>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A69E96"/>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4" name="object 103">
              <a:extLst>
                <a:ext uri="{FF2B5EF4-FFF2-40B4-BE49-F238E27FC236}">
                  <a16:creationId xmlns:a16="http://schemas.microsoft.com/office/drawing/2014/main" id="{902D5591-981B-3CCE-D79B-65A6BCE46204}"/>
                </a:ext>
              </a:extLst>
            </p:cNvPr>
            <p:cNvSpPr/>
            <p:nvPr/>
          </p:nvSpPr>
          <p:spPr>
            <a:xfrm>
              <a:off x="9514548" y="5945640"/>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A69E96"/>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5" name="object 104">
              <a:extLst>
                <a:ext uri="{FF2B5EF4-FFF2-40B4-BE49-F238E27FC236}">
                  <a16:creationId xmlns:a16="http://schemas.microsoft.com/office/drawing/2014/main" id="{C6D5C7DD-E574-DE54-CA1A-0ABB91280116}"/>
                </a:ext>
              </a:extLst>
            </p:cNvPr>
            <p:cNvSpPr/>
            <p:nvPr/>
          </p:nvSpPr>
          <p:spPr>
            <a:xfrm>
              <a:off x="9512464" y="5943546"/>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A69E96"/>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6" name="object 105">
              <a:extLst>
                <a:ext uri="{FF2B5EF4-FFF2-40B4-BE49-F238E27FC236}">
                  <a16:creationId xmlns:a16="http://schemas.microsoft.com/office/drawing/2014/main" id="{D8F6BC36-EB86-A463-7D08-8F2C5BDEC993}"/>
                </a:ext>
              </a:extLst>
            </p:cNvPr>
            <p:cNvSpPr/>
            <p:nvPr/>
          </p:nvSpPr>
          <p:spPr>
            <a:xfrm>
              <a:off x="9923582" y="5837361"/>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A69E96"/>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7" name="object 106">
              <a:extLst>
                <a:ext uri="{FF2B5EF4-FFF2-40B4-BE49-F238E27FC236}">
                  <a16:creationId xmlns:a16="http://schemas.microsoft.com/office/drawing/2014/main" id="{79983A14-95D6-5DE9-B40D-7215A0330A8B}"/>
                </a:ext>
              </a:extLst>
            </p:cNvPr>
            <p:cNvSpPr/>
            <p:nvPr/>
          </p:nvSpPr>
          <p:spPr>
            <a:xfrm>
              <a:off x="9921499" y="5835277"/>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A69E96"/>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8" name="object 107">
              <a:extLst>
                <a:ext uri="{FF2B5EF4-FFF2-40B4-BE49-F238E27FC236}">
                  <a16:creationId xmlns:a16="http://schemas.microsoft.com/office/drawing/2014/main" id="{7A1516F6-559D-1072-203F-376B07A1C975}"/>
                </a:ext>
              </a:extLst>
            </p:cNvPr>
            <p:cNvSpPr/>
            <p:nvPr/>
          </p:nvSpPr>
          <p:spPr>
            <a:xfrm>
              <a:off x="10332617" y="5885485"/>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A69E96"/>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9" name="object 108">
              <a:extLst>
                <a:ext uri="{FF2B5EF4-FFF2-40B4-BE49-F238E27FC236}">
                  <a16:creationId xmlns:a16="http://schemas.microsoft.com/office/drawing/2014/main" id="{685CC97D-B498-D57C-F2B1-108FB565CDF7}"/>
                </a:ext>
              </a:extLst>
            </p:cNvPr>
            <p:cNvSpPr/>
            <p:nvPr/>
          </p:nvSpPr>
          <p:spPr>
            <a:xfrm>
              <a:off x="10330533" y="5883391"/>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A69E96"/>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0" name="object 109">
              <a:extLst>
                <a:ext uri="{FF2B5EF4-FFF2-40B4-BE49-F238E27FC236}">
                  <a16:creationId xmlns:a16="http://schemas.microsoft.com/office/drawing/2014/main" id="{5FD66AA1-5B46-9787-4EA8-37419AFE0413}"/>
                </a:ext>
              </a:extLst>
            </p:cNvPr>
            <p:cNvSpPr/>
            <p:nvPr/>
          </p:nvSpPr>
          <p:spPr>
            <a:xfrm>
              <a:off x="10729631" y="5741123"/>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A69E96"/>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1" name="object 110">
              <a:extLst>
                <a:ext uri="{FF2B5EF4-FFF2-40B4-BE49-F238E27FC236}">
                  <a16:creationId xmlns:a16="http://schemas.microsoft.com/office/drawing/2014/main" id="{84BD6DBF-AB33-050F-ADC5-68A8027D3926}"/>
                </a:ext>
              </a:extLst>
            </p:cNvPr>
            <p:cNvSpPr/>
            <p:nvPr/>
          </p:nvSpPr>
          <p:spPr>
            <a:xfrm>
              <a:off x="10727537" y="5739029"/>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A69E96"/>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2" name="object 111">
              <a:extLst>
                <a:ext uri="{FF2B5EF4-FFF2-40B4-BE49-F238E27FC236}">
                  <a16:creationId xmlns:a16="http://schemas.microsoft.com/office/drawing/2014/main" id="{B5BE7DF0-0E36-461E-1D3D-31FA709255F5}"/>
                </a:ext>
              </a:extLst>
            </p:cNvPr>
            <p:cNvSpPr/>
            <p:nvPr/>
          </p:nvSpPr>
          <p:spPr>
            <a:xfrm>
              <a:off x="11138666" y="5825330"/>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A69E96"/>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3" name="object 112">
              <a:extLst>
                <a:ext uri="{FF2B5EF4-FFF2-40B4-BE49-F238E27FC236}">
                  <a16:creationId xmlns:a16="http://schemas.microsoft.com/office/drawing/2014/main" id="{6377E6DB-C72D-46A5-B407-BA44772CCD23}"/>
                </a:ext>
              </a:extLst>
            </p:cNvPr>
            <p:cNvSpPr/>
            <p:nvPr/>
          </p:nvSpPr>
          <p:spPr>
            <a:xfrm>
              <a:off x="11136572" y="5823246"/>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A69E96"/>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4" name="object 113">
              <a:extLst>
                <a:ext uri="{FF2B5EF4-FFF2-40B4-BE49-F238E27FC236}">
                  <a16:creationId xmlns:a16="http://schemas.microsoft.com/office/drawing/2014/main" id="{91708057-1AF2-32BE-5877-B665B0144BBE}"/>
                </a:ext>
              </a:extLst>
            </p:cNvPr>
            <p:cNvSpPr/>
            <p:nvPr/>
          </p:nvSpPr>
          <p:spPr>
            <a:xfrm>
              <a:off x="11547700" y="5861423"/>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A69E96"/>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5" name="object 114">
              <a:extLst>
                <a:ext uri="{FF2B5EF4-FFF2-40B4-BE49-F238E27FC236}">
                  <a16:creationId xmlns:a16="http://schemas.microsoft.com/office/drawing/2014/main" id="{0B9C4309-CD51-5733-F0E0-5740A9489CFA}"/>
                </a:ext>
              </a:extLst>
            </p:cNvPr>
            <p:cNvSpPr/>
            <p:nvPr/>
          </p:nvSpPr>
          <p:spPr>
            <a:xfrm>
              <a:off x="11545606" y="5859329"/>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A69E96"/>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6" name="object 115">
              <a:extLst>
                <a:ext uri="{FF2B5EF4-FFF2-40B4-BE49-F238E27FC236}">
                  <a16:creationId xmlns:a16="http://schemas.microsoft.com/office/drawing/2014/main" id="{C0C06F63-8CB7-2F33-55EA-FBCFAAC78D74}"/>
                </a:ext>
              </a:extLst>
            </p:cNvPr>
            <p:cNvSpPr/>
            <p:nvPr/>
          </p:nvSpPr>
          <p:spPr>
            <a:xfrm>
              <a:off x="11944704" y="5861423"/>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A69E96"/>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7" name="object 116">
              <a:extLst>
                <a:ext uri="{FF2B5EF4-FFF2-40B4-BE49-F238E27FC236}">
                  <a16:creationId xmlns:a16="http://schemas.microsoft.com/office/drawing/2014/main" id="{793DF2ED-CE05-6351-6932-35ECE905D635}"/>
                </a:ext>
              </a:extLst>
            </p:cNvPr>
            <p:cNvSpPr/>
            <p:nvPr/>
          </p:nvSpPr>
          <p:spPr>
            <a:xfrm>
              <a:off x="11942610" y="5859329"/>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A69E96"/>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8" name="object 117">
              <a:extLst>
                <a:ext uri="{FF2B5EF4-FFF2-40B4-BE49-F238E27FC236}">
                  <a16:creationId xmlns:a16="http://schemas.microsoft.com/office/drawing/2014/main" id="{F3773629-6EF3-A2CF-6B80-AF471155AD67}"/>
                </a:ext>
              </a:extLst>
            </p:cNvPr>
            <p:cNvSpPr/>
            <p:nvPr/>
          </p:nvSpPr>
          <p:spPr>
            <a:xfrm>
              <a:off x="8294983" y="6018465"/>
              <a:ext cx="48260" cy="48260"/>
            </a:xfrm>
            <a:custGeom>
              <a:avLst/>
              <a:gdLst/>
              <a:ahLst/>
              <a:cxnLst/>
              <a:rect l="l" t="t" r="r" b="b"/>
              <a:pathLst>
                <a:path w="48259" h="48260">
                  <a:moveTo>
                    <a:pt x="48124" y="0"/>
                  </a:moveTo>
                  <a:lnTo>
                    <a:pt x="0" y="0"/>
                  </a:lnTo>
                  <a:lnTo>
                    <a:pt x="0" y="48124"/>
                  </a:lnTo>
                  <a:lnTo>
                    <a:pt x="48124" y="48124"/>
                  </a:lnTo>
                  <a:lnTo>
                    <a:pt x="4812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99" name="object 118">
              <a:extLst>
                <a:ext uri="{FF2B5EF4-FFF2-40B4-BE49-F238E27FC236}">
                  <a16:creationId xmlns:a16="http://schemas.microsoft.com/office/drawing/2014/main" id="{9FC9E737-B5C4-C527-B107-9A4DEE1F53ED}"/>
                </a:ext>
              </a:extLst>
            </p:cNvPr>
            <p:cNvSpPr/>
            <p:nvPr/>
          </p:nvSpPr>
          <p:spPr>
            <a:xfrm>
              <a:off x="8292889" y="6016371"/>
              <a:ext cx="52705" cy="52705"/>
            </a:xfrm>
            <a:custGeom>
              <a:avLst/>
              <a:gdLst/>
              <a:ahLst/>
              <a:cxnLst/>
              <a:rect l="l" t="t" r="r" b="b"/>
              <a:pathLst>
                <a:path w="52704" h="52704">
                  <a:moveTo>
                    <a:pt x="0" y="52302"/>
                  </a:moveTo>
                  <a:lnTo>
                    <a:pt x="52302" y="52302"/>
                  </a:lnTo>
                  <a:lnTo>
                    <a:pt x="52302" y="0"/>
                  </a:lnTo>
                  <a:lnTo>
                    <a:pt x="0" y="0"/>
                  </a:lnTo>
                  <a:lnTo>
                    <a:pt x="0" y="52302"/>
                  </a:lnTo>
                  <a:close/>
                </a:path>
              </a:pathLst>
            </a:custGeom>
            <a:ln w="7853">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100" name="object 119">
            <a:extLst>
              <a:ext uri="{FF2B5EF4-FFF2-40B4-BE49-F238E27FC236}">
                <a16:creationId xmlns:a16="http://schemas.microsoft.com/office/drawing/2014/main" id="{C75EA832-18C4-0F40-EFC5-400D34A196C3}"/>
              </a:ext>
            </a:extLst>
          </p:cNvPr>
          <p:cNvSpPr/>
          <p:nvPr/>
        </p:nvSpPr>
        <p:spPr>
          <a:xfrm>
            <a:off x="3833425" y="4774455"/>
            <a:ext cx="63150" cy="58530"/>
          </a:xfrm>
          <a:custGeom>
            <a:avLst/>
            <a:gdLst/>
            <a:ahLst/>
            <a:cxnLst/>
            <a:rect l="l" t="t" r="r" b="b"/>
            <a:pathLst>
              <a:path w="104140" h="96520">
                <a:moveTo>
                  <a:pt x="104112" y="0"/>
                </a:moveTo>
                <a:lnTo>
                  <a:pt x="0" y="0"/>
                </a:lnTo>
                <a:lnTo>
                  <a:pt x="0" y="96248"/>
                </a:lnTo>
                <a:lnTo>
                  <a:pt x="104112" y="96248"/>
                </a:lnTo>
                <a:lnTo>
                  <a:pt x="104112"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01" name="object 120">
            <a:extLst>
              <a:ext uri="{FF2B5EF4-FFF2-40B4-BE49-F238E27FC236}">
                <a16:creationId xmlns:a16="http://schemas.microsoft.com/office/drawing/2014/main" id="{8282127A-660F-8D84-E23A-6880672D0229}"/>
              </a:ext>
            </a:extLst>
          </p:cNvPr>
          <p:cNvSpPr/>
          <p:nvPr/>
        </p:nvSpPr>
        <p:spPr>
          <a:xfrm>
            <a:off x="2927863" y="4774455"/>
            <a:ext cx="63150" cy="58530"/>
          </a:xfrm>
          <a:custGeom>
            <a:avLst/>
            <a:gdLst/>
            <a:ahLst/>
            <a:cxnLst/>
            <a:rect l="l" t="t" r="r" b="b"/>
            <a:pathLst>
              <a:path w="104140" h="96520">
                <a:moveTo>
                  <a:pt x="104112" y="0"/>
                </a:moveTo>
                <a:lnTo>
                  <a:pt x="0" y="0"/>
                </a:lnTo>
                <a:lnTo>
                  <a:pt x="0" y="96248"/>
                </a:lnTo>
                <a:lnTo>
                  <a:pt x="104112" y="96248"/>
                </a:lnTo>
                <a:lnTo>
                  <a:pt x="104112" y="0"/>
                </a:lnTo>
                <a:close/>
              </a:path>
            </a:pathLst>
          </a:custGeom>
          <a:solidFill>
            <a:srgbClr val="A69E96"/>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02" name="object 121">
            <a:extLst>
              <a:ext uri="{FF2B5EF4-FFF2-40B4-BE49-F238E27FC236}">
                <a16:creationId xmlns:a16="http://schemas.microsoft.com/office/drawing/2014/main" id="{B7C7D16C-8247-E69F-E516-F3AFCF73CD43}"/>
              </a:ext>
            </a:extLst>
          </p:cNvPr>
          <p:cNvSpPr/>
          <p:nvPr/>
        </p:nvSpPr>
        <p:spPr>
          <a:xfrm>
            <a:off x="4750562" y="4770797"/>
            <a:ext cx="63150" cy="65846"/>
          </a:xfrm>
          <a:custGeom>
            <a:avLst/>
            <a:gdLst/>
            <a:ahLst/>
            <a:cxnLst/>
            <a:rect l="l" t="t" r="r" b="b"/>
            <a:pathLst>
              <a:path w="104140" h="108585">
                <a:moveTo>
                  <a:pt x="104112" y="0"/>
                </a:moveTo>
                <a:lnTo>
                  <a:pt x="0" y="0"/>
                </a:lnTo>
                <a:lnTo>
                  <a:pt x="0" y="108279"/>
                </a:lnTo>
                <a:lnTo>
                  <a:pt x="104112" y="108279"/>
                </a:lnTo>
                <a:lnTo>
                  <a:pt x="104112" y="0"/>
                </a:lnTo>
                <a:close/>
              </a:path>
            </a:pathLst>
          </a:custGeom>
          <a:solidFill>
            <a:srgbClr val="576185"/>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03" name="object 122">
            <a:extLst>
              <a:ext uri="{FF2B5EF4-FFF2-40B4-BE49-F238E27FC236}">
                <a16:creationId xmlns:a16="http://schemas.microsoft.com/office/drawing/2014/main" id="{2D599E07-2A6F-7402-A4AD-0F3292F0EC29}"/>
              </a:ext>
            </a:extLst>
          </p:cNvPr>
          <p:cNvSpPr txBox="1"/>
          <p:nvPr/>
        </p:nvSpPr>
        <p:spPr>
          <a:xfrm>
            <a:off x="3011697" y="4739210"/>
            <a:ext cx="2314808" cy="129020"/>
          </a:xfrm>
          <a:prstGeom prst="rect">
            <a:avLst/>
          </a:prstGeom>
        </p:spPr>
        <p:txBody>
          <a:bodyPr vert="horz" wrap="square" lIns="0" tIns="6931" rIns="0" bIns="0" rtlCol="0">
            <a:spAutoFit/>
          </a:bodyPr>
          <a:lstStyle/>
          <a:p>
            <a:pPr marL="7701" marR="3081">
              <a:lnSpc>
                <a:spcPct val="120200"/>
              </a:lnSpc>
              <a:spcBef>
                <a:spcPts val="55"/>
              </a:spcBef>
            </a:pPr>
            <a:r>
              <a:rPr sz="728">
                <a:solidFill>
                  <a:srgbClr val="22346A"/>
                </a:solidFill>
                <a:latin typeface="Arial" panose="020B0604020202020204" pitchFamily="34" charset="0"/>
                <a:cs typeface="Arial" panose="020B0604020202020204" pitchFamily="34" charset="0"/>
              </a:rPr>
              <a:t>PBO</a:t>
            </a:r>
            <a:r>
              <a:rPr sz="728" spc="45">
                <a:solidFill>
                  <a:srgbClr val="22346A"/>
                </a:solidFill>
                <a:latin typeface="Arial" panose="020B0604020202020204" pitchFamily="34" charset="0"/>
                <a:cs typeface="Arial" panose="020B0604020202020204" pitchFamily="34" charset="0"/>
              </a:rPr>
              <a:t> </a:t>
            </a:r>
            <a:r>
              <a:rPr sz="728" spc="-6" err="1">
                <a:solidFill>
                  <a:srgbClr val="22346A"/>
                </a:solidFill>
                <a:latin typeface="Arial" panose="020B0604020202020204" pitchFamily="34" charset="0"/>
                <a:cs typeface="Arial" panose="020B0604020202020204" pitchFamily="34" charset="0"/>
              </a:rPr>
              <a:t>retirada</a:t>
            </a:r>
            <a:r>
              <a:rPr lang="es-ES" sz="728" spc="-6">
                <a:solidFill>
                  <a:srgbClr val="22346A"/>
                </a:solidFill>
                <a:latin typeface="Arial" panose="020B0604020202020204" pitchFamily="34" charset="0"/>
                <a:cs typeface="Arial" panose="020B0604020202020204" pitchFamily="34" charset="0"/>
              </a:rPr>
              <a:t>	</a:t>
            </a:r>
            <a:r>
              <a:rPr sz="728">
                <a:solidFill>
                  <a:srgbClr val="22346A"/>
                </a:solidFill>
                <a:latin typeface="Arial" panose="020B0604020202020204" pitchFamily="34" charset="0"/>
                <a:cs typeface="Arial" panose="020B0604020202020204" pitchFamily="34" charset="0"/>
              </a:rPr>
              <a:t>LEB</a:t>
            </a:r>
            <a:r>
              <a:rPr sz="728" spc="27">
                <a:solidFill>
                  <a:srgbClr val="22346A"/>
                </a:solidFill>
                <a:latin typeface="Arial" panose="020B0604020202020204" pitchFamily="34" charset="0"/>
                <a:cs typeface="Arial" panose="020B0604020202020204" pitchFamily="34" charset="0"/>
              </a:rPr>
              <a:t> </a:t>
            </a:r>
            <a:r>
              <a:rPr sz="728" spc="-15">
                <a:solidFill>
                  <a:srgbClr val="22346A"/>
                </a:solidFill>
                <a:latin typeface="Arial" panose="020B0604020202020204" pitchFamily="34" charset="0"/>
                <a:cs typeface="Arial" panose="020B0604020202020204" pitchFamily="34" charset="0"/>
              </a:rPr>
              <a:t>C2S</a:t>
            </a:r>
            <a:r>
              <a:rPr lang="es-ES" sz="728" spc="-15">
                <a:latin typeface="Arial" panose="020B0604020202020204" pitchFamily="34" charset="0"/>
                <a:cs typeface="Arial" panose="020B0604020202020204" pitchFamily="34" charset="0"/>
              </a:rPr>
              <a:t>	</a:t>
            </a:r>
            <a:r>
              <a:rPr sz="728">
                <a:solidFill>
                  <a:srgbClr val="22346A"/>
                </a:solidFill>
                <a:latin typeface="Arial" panose="020B0604020202020204" pitchFamily="34" charset="0"/>
                <a:cs typeface="Arial" panose="020B0604020202020204" pitchFamily="34" charset="0"/>
              </a:rPr>
              <a:t>LEB</a:t>
            </a:r>
            <a:r>
              <a:rPr sz="728" spc="27">
                <a:solidFill>
                  <a:srgbClr val="22346A"/>
                </a:solidFill>
                <a:latin typeface="Arial" panose="020B0604020202020204" pitchFamily="34" charset="0"/>
                <a:cs typeface="Arial" panose="020B0604020202020204" pitchFamily="34" charset="0"/>
              </a:rPr>
              <a:t> </a:t>
            </a:r>
            <a:r>
              <a:rPr sz="728" spc="-15">
                <a:solidFill>
                  <a:srgbClr val="22346A"/>
                </a:solidFill>
                <a:latin typeface="Arial" panose="020B0604020202020204" pitchFamily="34" charset="0"/>
                <a:cs typeface="Arial" panose="020B0604020202020204" pitchFamily="34" charset="0"/>
              </a:rPr>
              <a:t>C4S</a:t>
            </a:r>
            <a:endParaRPr sz="728">
              <a:latin typeface="Arial" panose="020B0604020202020204" pitchFamily="34" charset="0"/>
              <a:cs typeface="Arial" panose="020B0604020202020204" pitchFamily="34" charset="0"/>
            </a:endParaRPr>
          </a:p>
        </p:txBody>
      </p:sp>
      <p:sp>
        <p:nvSpPr>
          <p:cNvPr id="104" name="object 123">
            <a:extLst>
              <a:ext uri="{FF2B5EF4-FFF2-40B4-BE49-F238E27FC236}">
                <a16:creationId xmlns:a16="http://schemas.microsoft.com/office/drawing/2014/main" id="{7213C52F-44A7-204C-187F-77E65C582719}"/>
              </a:ext>
            </a:extLst>
          </p:cNvPr>
          <p:cNvSpPr txBox="1"/>
          <p:nvPr/>
        </p:nvSpPr>
        <p:spPr>
          <a:xfrm>
            <a:off x="2252874" y="2319495"/>
            <a:ext cx="73932" cy="122517"/>
          </a:xfrm>
          <a:prstGeom prst="rect">
            <a:avLst/>
          </a:prstGeom>
        </p:spPr>
        <p:txBody>
          <a:bodyPr vert="horz" wrap="square" lIns="0" tIns="10397" rIns="0" bIns="0" rtlCol="0">
            <a:spAutoFit/>
          </a:bodyPr>
          <a:lstStyle/>
          <a:p>
            <a:pPr marL="7701">
              <a:spcBef>
                <a:spcPts val="82"/>
              </a:spcBef>
            </a:pPr>
            <a:r>
              <a:rPr sz="728" spc="-30">
                <a:solidFill>
                  <a:srgbClr val="22346A"/>
                </a:solidFill>
                <a:latin typeface="Arial" panose="020B0604020202020204" pitchFamily="34" charset="0"/>
                <a:cs typeface="Arial" panose="020B0604020202020204" pitchFamily="34" charset="0"/>
              </a:rPr>
              <a:t>0</a:t>
            </a:r>
            <a:endParaRPr sz="728">
              <a:latin typeface="Arial" panose="020B0604020202020204" pitchFamily="34" charset="0"/>
              <a:cs typeface="Arial" panose="020B0604020202020204" pitchFamily="34" charset="0"/>
            </a:endParaRPr>
          </a:p>
        </p:txBody>
      </p:sp>
      <p:sp>
        <p:nvSpPr>
          <p:cNvPr id="105" name="object 124">
            <a:extLst>
              <a:ext uri="{FF2B5EF4-FFF2-40B4-BE49-F238E27FC236}">
                <a16:creationId xmlns:a16="http://schemas.microsoft.com/office/drawing/2014/main" id="{A099DEF8-0AD3-2B42-9EE3-80A375E9C61E}"/>
              </a:ext>
            </a:extLst>
          </p:cNvPr>
          <p:cNvSpPr txBox="1"/>
          <p:nvPr/>
        </p:nvSpPr>
        <p:spPr>
          <a:xfrm>
            <a:off x="2156201" y="2706659"/>
            <a:ext cx="170584" cy="484218"/>
          </a:xfrm>
          <a:prstGeom prst="rect">
            <a:avLst/>
          </a:prstGeom>
        </p:spPr>
        <p:txBody>
          <a:bodyPr vert="horz" wrap="square" lIns="0" tIns="10397" rIns="0" bIns="0" rtlCol="0">
            <a:spAutoFit/>
          </a:bodyPr>
          <a:lstStyle/>
          <a:p>
            <a:pPr marL="12707">
              <a:spcBef>
                <a:spcPts val="82"/>
              </a:spcBef>
            </a:pPr>
            <a:r>
              <a:rPr sz="728" spc="-24">
                <a:solidFill>
                  <a:srgbClr val="22346A"/>
                </a:solidFill>
                <a:latin typeface="Arial" panose="020B0604020202020204" pitchFamily="34" charset="0"/>
                <a:cs typeface="Arial" panose="020B0604020202020204" pitchFamily="34" charset="0"/>
              </a:rPr>
              <a:t>-</a:t>
            </a:r>
            <a:r>
              <a:rPr sz="728" spc="-15">
                <a:solidFill>
                  <a:srgbClr val="22346A"/>
                </a:solidFill>
                <a:latin typeface="Arial" panose="020B0604020202020204" pitchFamily="34" charset="0"/>
                <a:cs typeface="Arial" panose="020B0604020202020204" pitchFamily="34" charset="0"/>
              </a:rPr>
              <a:t>20</a:t>
            </a:r>
            <a:endParaRPr sz="728">
              <a:latin typeface="Arial" panose="020B0604020202020204" pitchFamily="34" charset="0"/>
              <a:cs typeface="Arial" panose="020B0604020202020204" pitchFamily="34" charset="0"/>
            </a:endParaRPr>
          </a:p>
          <a:p>
            <a:pPr>
              <a:lnSpc>
                <a:spcPct val="100000"/>
              </a:lnSpc>
            </a:pPr>
            <a:endParaRPr sz="728">
              <a:latin typeface="Arial" panose="020B0604020202020204" pitchFamily="34" charset="0"/>
              <a:cs typeface="Arial" panose="020B0604020202020204" pitchFamily="34" charset="0"/>
            </a:endParaRPr>
          </a:p>
          <a:p>
            <a:pPr>
              <a:spcBef>
                <a:spcPts val="240"/>
              </a:spcBef>
            </a:pPr>
            <a:endParaRPr sz="728">
              <a:latin typeface="Arial" panose="020B0604020202020204" pitchFamily="34" charset="0"/>
              <a:cs typeface="Arial" panose="020B0604020202020204" pitchFamily="34" charset="0"/>
            </a:endParaRPr>
          </a:p>
          <a:p>
            <a:pPr marL="7701"/>
            <a:r>
              <a:rPr sz="728">
                <a:solidFill>
                  <a:srgbClr val="22346A"/>
                </a:solidFill>
                <a:latin typeface="Arial" panose="020B0604020202020204" pitchFamily="34" charset="0"/>
                <a:cs typeface="Arial" panose="020B0604020202020204" pitchFamily="34" charset="0"/>
              </a:rPr>
              <a:t>-</a:t>
            </a:r>
            <a:r>
              <a:rPr sz="728" spc="-15">
                <a:solidFill>
                  <a:srgbClr val="22346A"/>
                </a:solidFill>
                <a:latin typeface="Arial" panose="020B0604020202020204" pitchFamily="34" charset="0"/>
                <a:cs typeface="Arial" panose="020B0604020202020204" pitchFamily="34" charset="0"/>
              </a:rPr>
              <a:t>40</a:t>
            </a:r>
            <a:endParaRPr sz="728">
              <a:latin typeface="Arial" panose="020B0604020202020204" pitchFamily="34" charset="0"/>
              <a:cs typeface="Arial" panose="020B0604020202020204" pitchFamily="34" charset="0"/>
            </a:endParaRPr>
          </a:p>
        </p:txBody>
      </p:sp>
      <p:sp>
        <p:nvSpPr>
          <p:cNvPr id="106" name="object 125">
            <a:extLst>
              <a:ext uri="{FF2B5EF4-FFF2-40B4-BE49-F238E27FC236}">
                <a16:creationId xmlns:a16="http://schemas.microsoft.com/office/drawing/2014/main" id="{7CF5236F-F7EE-EE43-AB5C-0B1090BAB1EF}"/>
              </a:ext>
            </a:extLst>
          </p:cNvPr>
          <p:cNvSpPr txBox="1"/>
          <p:nvPr/>
        </p:nvSpPr>
        <p:spPr>
          <a:xfrm>
            <a:off x="2155725" y="3480988"/>
            <a:ext cx="170969" cy="122517"/>
          </a:xfrm>
          <a:prstGeom prst="rect">
            <a:avLst/>
          </a:prstGeom>
        </p:spPr>
        <p:txBody>
          <a:bodyPr vert="horz" wrap="square" lIns="0" tIns="10397" rIns="0" bIns="0" rtlCol="0">
            <a:spAutoFit/>
          </a:bodyPr>
          <a:lstStyle/>
          <a:p>
            <a:pPr marL="7701">
              <a:spcBef>
                <a:spcPts val="82"/>
              </a:spcBef>
            </a:pPr>
            <a:r>
              <a:rPr sz="728">
                <a:solidFill>
                  <a:srgbClr val="22346A"/>
                </a:solidFill>
                <a:latin typeface="Arial" panose="020B0604020202020204" pitchFamily="34" charset="0"/>
                <a:cs typeface="Arial" panose="020B0604020202020204" pitchFamily="34" charset="0"/>
              </a:rPr>
              <a:t>-</a:t>
            </a:r>
            <a:r>
              <a:rPr sz="728" spc="-15">
                <a:solidFill>
                  <a:srgbClr val="22346A"/>
                </a:solidFill>
                <a:latin typeface="Arial" panose="020B0604020202020204" pitchFamily="34" charset="0"/>
                <a:cs typeface="Arial" panose="020B0604020202020204" pitchFamily="34" charset="0"/>
              </a:rPr>
              <a:t>60</a:t>
            </a:r>
            <a:endParaRPr sz="728">
              <a:latin typeface="Arial" panose="020B0604020202020204" pitchFamily="34" charset="0"/>
              <a:cs typeface="Arial" panose="020B0604020202020204" pitchFamily="34" charset="0"/>
            </a:endParaRPr>
          </a:p>
        </p:txBody>
      </p:sp>
      <p:sp>
        <p:nvSpPr>
          <p:cNvPr id="107" name="object 126">
            <a:extLst>
              <a:ext uri="{FF2B5EF4-FFF2-40B4-BE49-F238E27FC236}">
                <a16:creationId xmlns:a16="http://schemas.microsoft.com/office/drawing/2014/main" id="{F00F1AD0-FD3B-06C7-FAA6-87E68D729063}"/>
              </a:ext>
            </a:extLst>
          </p:cNvPr>
          <p:cNvSpPr txBox="1"/>
          <p:nvPr/>
        </p:nvSpPr>
        <p:spPr>
          <a:xfrm>
            <a:off x="2153630" y="3868152"/>
            <a:ext cx="172894" cy="122517"/>
          </a:xfrm>
          <a:prstGeom prst="rect">
            <a:avLst/>
          </a:prstGeom>
        </p:spPr>
        <p:txBody>
          <a:bodyPr vert="horz" wrap="square" lIns="0" tIns="10397" rIns="0" bIns="0" rtlCol="0">
            <a:spAutoFit/>
          </a:bodyPr>
          <a:lstStyle/>
          <a:p>
            <a:pPr marL="7701">
              <a:spcBef>
                <a:spcPts val="82"/>
              </a:spcBef>
            </a:pPr>
            <a:r>
              <a:rPr sz="728">
                <a:solidFill>
                  <a:srgbClr val="22346A"/>
                </a:solidFill>
                <a:latin typeface="Arial" panose="020B0604020202020204" pitchFamily="34" charset="0"/>
                <a:cs typeface="Arial" panose="020B0604020202020204" pitchFamily="34" charset="0"/>
              </a:rPr>
              <a:t>-</a:t>
            </a:r>
            <a:r>
              <a:rPr sz="728" spc="-15">
                <a:solidFill>
                  <a:srgbClr val="22346A"/>
                </a:solidFill>
                <a:latin typeface="Arial" panose="020B0604020202020204" pitchFamily="34" charset="0"/>
                <a:cs typeface="Arial" panose="020B0604020202020204" pitchFamily="34" charset="0"/>
              </a:rPr>
              <a:t>80</a:t>
            </a:r>
            <a:endParaRPr sz="728">
              <a:latin typeface="Arial" panose="020B0604020202020204" pitchFamily="34" charset="0"/>
              <a:cs typeface="Arial" panose="020B0604020202020204" pitchFamily="34" charset="0"/>
            </a:endParaRPr>
          </a:p>
        </p:txBody>
      </p:sp>
      <p:sp>
        <p:nvSpPr>
          <p:cNvPr id="108" name="object 127">
            <a:extLst>
              <a:ext uri="{FF2B5EF4-FFF2-40B4-BE49-F238E27FC236}">
                <a16:creationId xmlns:a16="http://schemas.microsoft.com/office/drawing/2014/main" id="{243F8F10-84C0-71C0-61B2-501EFBFBCBAB}"/>
              </a:ext>
            </a:extLst>
          </p:cNvPr>
          <p:cNvSpPr txBox="1"/>
          <p:nvPr/>
        </p:nvSpPr>
        <p:spPr>
          <a:xfrm>
            <a:off x="2122199" y="4255315"/>
            <a:ext cx="3511019" cy="389448"/>
          </a:xfrm>
          <a:prstGeom prst="rect">
            <a:avLst/>
          </a:prstGeom>
        </p:spPr>
        <p:txBody>
          <a:bodyPr vert="horz" wrap="square" lIns="0" tIns="10397" rIns="0" bIns="0" rtlCol="0">
            <a:spAutoFit/>
          </a:bodyPr>
          <a:lstStyle/>
          <a:p>
            <a:pPr marL="7701">
              <a:lnSpc>
                <a:spcPts val="752"/>
              </a:lnSpc>
              <a:spcBef>
                <a:spcPts val="82"/>
              </a:spcBef>
            </a:pPr>
            <a:r>
              <a:rPr sz="728" spc="-15">
                <a:solidFill>
                  <a:srgbClr val="22346A"/>
                </a:solidFill>
                <a:latin typeface="Arial" panose="020B0604020202020204" pitchFamily="34" charset="0"/>
                <a:cs typeface="Arial" panose="020B0604020202020204" pitchFamily="34" charset="0"/>
              </a:rPr>
              <a:t>-100</a:t>
            </a:r>
            <a:endParaRPr sz="728">
              <a:latin typeface="Arial" panose="020B0604020202020204" pitchFamily="34" charset="0"/>
              <a:cs typeface="Arial" panose="020B0604020202020204" pitchFamily="34" charset="0"/>
            </a:endParaRPr>
          </a:p>
          <a:p>
            <a:pPr marL="222182">
              <a:lnSpc>
                <a:spcPts val="788"/>
              </a:lnSpc>
              <a:tabLst>
                <a:tab pos="1428587" algn="l"/>
                <a:tab pos="1678494" algn="l"/>
                <a:tab pos="1922625" algn="l"/>
                <a:tab pos="2170990" algn="l"/>
                <a:tab pos="2415506" algn="l"/>
                <a:tab pos="2658097" algn="l"/>
                <a:tab pos="2907233" algn="l"/>
                <a:tab pos="3151749" algn="l"/>
                <a:tab pos="3400885" algn="l"/>
              </a:tabLst>
            </a:pPr>
            <a:r>
              <a:rPr sz="758">
                <a:solidFill>
                  <a:srgbClr val="22346A"/>
                </a:solidFill>
                <a:latin typeface="Arial" panose="020B0604020202020204" pitchFamily="34" charset="0"/>
                <a:cs typeface="Arial" panose="020B0604020202020204" pitchFamily="34" charset="0"/>
              </a:rPr>
              <a:t>0</a:t>
            </a:r>
            <a:r>
              <a:rPr sz="758" spc="82">
                <a:solidFill>
                  <a:srgbClr val="22346A"/>
                </a:solidFill>
                <a:latin typeface="Arial" panose="020B0604020202020204" pitchFamily="34" charset="0"/>
                <a:cs typeface="Arial" panose="020B0604020202020204" pitchFamily="34" charset="0"/>
              </a:rPr>
              <a:t>  </a:t>
            </a:r>
            <a:r>
              <a:rPr sz="758">
                <a:solidFill>
                  <a:srgbClr val="22346A"/>
                </a:solidFill>
                <a:latin typeface="Arial" panose="020B0604020202020204" pitchFamily="34" charset="0"/>
                <a:cs typeface="Arial" panose="020B0604020202020204" pitchFamily="34" charset="0"/>
              </a:rPr>
              <a:t>2</a:t>
            </a:r>
            <a:r>
              <a:rPr sz="758" spc="91">
                <a:solidFill>
                  <a:srgbClr val="22346A"/>
                </a:solidFill>
                <a:latin typeface="Arial" panose="020B0604020202020204" pitchFamily="34" charset="0"/>
                <a:cs typeface="Arial" panose="020B0604020202020204" pitchFamily="34" charset="0"/>
              </a:rPr>
              <a:t>  </a:t>
            </a:r>
            <a:r>
              <a:rPr sz="758">
                <a:solidFill>
                  <a:srgbClr val="22346A"/>
                </a:solidFill>
                <a:latin typeface="Arial" panose="020B0604020202020204" pitchFamily="34" charset="0"/>
                <a:cs typeface="Arial" panose="020B0604020202020204" pitchFamily="34" charset="0"/>
              </a:rPr>
              <a:t>4</a:t>
            </a:r>
            <a:r>
              <a:rPr sz="758" spc="91">
                <a:solidFill>
                  <a:srgbClr val="22346A"/>
                </a:solidFill>
                <a:latin typeface="Arial" panose="020B0604020202020204" pitchFamily="34" charset="0"/>
                <a:cs typeface="Arial" panose="020B0604020202020204" pitchFamily="34" charset="0"/>
              </a:rPr>
              <a:t>  </a:t>
            </a:r>
            <a:r>
              <a:rPr sz="758">
                <a:solidFill>
                  <a:srgbClr val="22346A"/>
                </a:solidFill>
                <a:latin typeface="Arial" panose="020B0604020202020204" pitchFamily="34" charset="0"/>
                <a:cs typeface="Arial" panose="020B0604020202020204" pitchFamily="34" charset="0"/>
              </a:rPr>
              <a:t>6</a:t>
            </a:r>
            <a:r>
              <a:rPr sz="758" spc="82">
                <a:solidFill>
                  <a:srgbClr val="22346A"/>
                </a:solidFill>
                <a:latin typeface="Arial" panose="020B0604020202020204" pitchFamily="34" charset="0"/>
                <a:cs typeface="Arial" panose="020B0604020202020204" pitchFamily="34" charset="0"/>
              </a:rPr>
              <a:t>  </a:t>
            </a:r>
            <a:r>
              <a:rPr sz="758">
                <a:solidFill>
                  <a:srgbClr val="22346A"/>
                </a:solidFill>
                <a:latin typeface="Arial" panose="020B0604020202020204" pitchFamily="34" charset="0"/>
                <a:cs typeface="Arial" panose="020B0604020202020204" pitchFamily="34" charset="0"/>
              </a:rPr>
              <a:t>8</a:t>
            </a:r>
            <a:r>
              <a:rPr sz="758" spc="215">
                <a:solidFill>
                  <a:srgbClr val="22346A"/>
                </a:solidFill>
                <a:latin typeface="Arial" panose="020B0604020202020204" pitchFamily="34" charset="0"/>
                <a:cs typeface="Arial" panose="020B0604020202020204" pitchFamily="34" charset="0"/>
              </a:rPr>
              <a:t> </a:t>
            </a:r>
            <a:r>
              <a:rPr sz="758">
                <a:solidFill>
                  <a:srgbClr val="22346A"/>
                </a:solidFill>
                <a:latin typeface="Arial" panose="020B0604020202020204" pitchFamily="34" charset="0"/>
                <a:cs typeface="Arial" panose="020B0604020202020204" pitchFamily="34" charset="0"/>
              </a:rPr>
              <a:t>10</a:t>
            </a:r>
            <a:r>
              <a:rPr sz="758" spc="109">
                <a:solidFill>
                  <a:srgbClr val="22346A"/>
                </a:solidFill>
                <a:latin typeface="Arial" panose="020B0604020202020204" pitchFamily="34" charset="0"/>
                <a:cs typeface="Arial" panose="020B0604020202020204" pitchFamily="34" charset="0"/>
              </a:rPr>
              <a:t> </a:t>
            </a:r>
            <a:r>
              <a:rPr sz="758">
                <a:solidFill>
                  <a:srgbClr val="22346A"/>
                </a:solidFill>
                <a:latin typeface="Arial" panose="020B0604020202020204" pitchFamily="34" charset="0"/>
                <a:cs typeface="Arial" panose="020B0604020202020204" pitchFamily="34" charset="0"/>
              </a:rPr>
              <a:t>12</a:t>
            </a:r>
            <a:r>
              <a:rPr sz="758" spc="133">
                <a:solidFill>
                  <a:srgbClr val="22346A"/>
                </a:solidFill>
                <a:latin typeface="Arial" panose="020B0604020202020204" pitchFamily="34" charset="0"/>
                <a:cs typeface="Arial" panose="020B0604020202020204" pitchFamily="34" charset="0"/>
              </a:rPr>
              <a:t> </a:t>
            </a:r>
            <a:r>
              <a:rPr sz="758">
                <a:solidFill>
                  <a:srgbClr val="22346A"/>
                </a:solidFill>
                <a:latin typeface="Arial" panose="020B0604020202020204" pitchFamily="34" charset="0"/>
                <a:cs typeface="Arial" panose="020B0604020202020204" pitchFamily="34" charset="0"/>
              </a:rPr>
              <a:t>14</a:t>
            </a:r>
            <a:r>
              <a:rPr sz="758" spc="121">
                <a:solidFill>
                  <a:srgbClr val="22346A"/>
                </a:solidFill>
                <a:latin typeface="Arial" panose="020B0604020202020204" pitchFamily="34" charset="0"/>
                <a:cs typeface="Arial" panose="020B0604020202020204" pitchFamily="34" charset="0"/>
              </a:rPr>
              <a:t> </a:t>
            </a:r>
            <a:r>
              <a:rPr sz="758" spc="-15">
                <a:solidFill>
                  <a:srgbClr val="22346A"/>
                </a:solidFill>
                <a:latin typeface="Arial" panose="020B0604020202020204" pitchFamily="34" charset="0"/>
                <a:cs typeface="Arial" panose="020B0604020202020204" pitchFamily="34" charset="0"/>
              </a:rPr>
              <a:t>16</a:t>
            </a:r>
            <a:r>
              <a:rPr sz="758">
                <a:solidFill>
                  <a:srgbClr val="22346A"/>
                </a:solidFill>
                <a:latin typeface="Arial" panose="020B0604020202020204" pitchFamily="34" charset="0"/>
                <a:cs typeface="Arial" panose="020B0604020202020204" pitchFamily="34" charset="0"/>
              </a:rPr>
              <a:t>	</a:t>
            </a:r>
            <a:r>
              <a:rPr sz="758" spc="-15">
                <a:solidFill>
                  <a:srgbClr val="22346A"/>
                </a:solidFill>
                <a:latin typeface="Arial" panose="020B0604020202020204" pitchFamily="34" charset="0"/>
                <a:cs typeface="Arial" panose="020B0604020202020204" pitchFamily="34" charset="0"/>
              </a:rPr>
              <a:t>20</a:t>
            </a:r>
            <a:r>
              <a:rPr sz="758">
                <a:solidFill>
                  <a:srgbClr val="22346A"/>
                </a:solidFill>
                <a:latin typeface="Arial" panose="020B0604020202020204" pitchFamily="34" charset="0"/>
                <a:cs typeface="Arial" panose="020B0604020202020204" pitchFamily="34" charset="0"/>
              </a:rPr>
              <a:t>	</a:t>
            </a:r>
            <a:r>
              <a:rPr sz="758" spc="-15">
                <a:solidFill>
                  <a:srgbClr val="22346A"/>
                </a:solidFill>
                <a:latin typeface="Arial" panose="020B0604020202020204" pitchFamily="34" charset="0"/>
                <a:cs typeface="Arial" panose="020B0604020202020204" pitchFamily="34" charset="0"/>
              </a:rPr>
              <a:t>24</a:t>
            </a:r>
            <a:r>
              <a:rPr sz="758">
                <a:solidFill>
                  <a:srgbClr val="22346A"/>
                </a:solidFill>
                <a:latin typeface="Arial" panose="020B0604020202020204" pitchFamily="34" charset="0"/>
                <a:cs typeface="Arial" panose="020B0604020202020204" pitchFamily="34" charset="0"/>
              </a:rPr>
              <a:t>	</a:t>
            </a:r>
            <a:r>
              <a:rPr sz="758" spc="-15">
                <a:solidFill>
                  <a:srgbClr val="22346A"/>
                </a:solidFill>
                <a:latin typeface="Arial" panose="020B0604020202020204" pitchFamily="34" charset="0"/>
                <a:cs typeface="Arial" panose="020B0604020202020204" pitchFamily="34" charset="0"/>
              </a:rPr>
              <a:t>28</a:t>
            </a:r>
            <a:r>
              <a:rPr sz="758">
                <a:solidFill>
                  <a:srgbClr val="22346A"/>
                </a:solidFill>
                <a:latin typeface="Arial" panose="020B0604020202020204" pitchFamily="34" charset="0"/>
                <a:cs typeface="Arial" panose="020B0604020202020204" pitchFamily="34" charset="0"/>
              </a:rPr>
              <a:t>	</a:t>
            </a:r>
            <a:r>
              <a:rPr sz="758" spc="-15">
                <a:solidFill>
                  <a:srgbClr val="22346A"/>
                </a:solidFill>
                <a:latin typeface="Arial" panose="020B0604020202020204" pitchFamily="34" charset="0"/>
                <a:cs typeface="Arial" panose="020B0604020202020204" pitchFamily="34" charset="0"/>
              </a:rPr>
              <a:t>32</a:t>
            </a:r>
            <a:r>
              <a:rPr sz="758">
                <a:solidFill>
                  <a:srgbClr val="22346A"/>
                </a:solidFill>
                <a:latin typeface="Arial" panose="020B0604020202020204" pitchFamily="34" charset="0"/>
                <a:cs typeface="Arial" panose="020B0604020202020204" pitchFamily="34" charset="0"/>
              </a:rPr>
              <a:t>	</a:t>
            </a:r>
            <a:r>
              <a:rPr sz="758" spc="-15">
                <a:solidFill>
                  <a:srgbClr val="22346A"/>
                </a:solidFill>
                <a:latin typeface="Arial" panose="020B0604020202020204" pitchFamily="34" charset="0"/>
                <a:cs typeface="Arial" panose="020B0604020202020204" pitchFamily="34" charset="0"/>
              </a:rPr>
              <a:t>36</a:t>
            </a:r>
            <a:r>
              <a:rPr sz="758">
                <a:solidFill>
                  <a:srgbClr val="22346A"/>
                </a:solidFill>
                <a:latin typeface="Arial" panose="020B0604020202020204" pitchFamily="34" charset="0"/>
                <a:cs typeface="Arial" panose="020B0604020202020204" pitchFamily="34" charset="0"/>
              </a:rPr>
              <a:t>	</a:t>
            </a:r>
            <a:r>
              <a:rPr sz="758" spc="-15">
                <a:solidFill>
                  <a:srgbClr val="22346A"/>
                </a:solidFill>
                <a:latin typeface="Arial" panose="020B0604020202020204" pitchFamily="34" charset="0"/>
                <a:cs typeface="Arial" panose="020B0604020202020204" pitchFamily="34" charset="0"/>
              </a:rPr>
              <a:t>40</a:t>
            </a:r>
            <a:r>
              <a:rPr sz="758">
                <a:solidFill>
                  <a:srgbClr val="22346A"/>
                </a:solidFill>
                <a:latin typeface="Arial" panose="020B0604020202020204" pitchFamily="34" charset="0"/>
                <a:cs typeface="Arial" panose="020B0604020202020204" pitchFamily="34" charset="0"/>
              </a:rPr>
              <a:t>	</a:t>
            </a:r>
            <a:r>
              <a:rPr sz="758" spc="-15">
                <a:solidFill>
                  <a:srgbClr val="22346A"/>
                </a:solidFill>
                <a:latin typeface="Arial" panose="020B0604020202020204" pitchFamily="34" charset="0"/>
                <a:cs typeface="Arial" panose="020B0604020202020204" pitchFamily="34" charset="0"/>
              </a:rPr>
              <a:t>44</a:t>
            </a:r>
            <a:r>
              <a:rPr sz="758">
                <a:solidFill>
                  <a:srgbClr val="22346A"/>
                </a:solidFill>
                <a:latin typeface="Arial" panose="020B0604020202020204" pitchFamily="34" charset="0"/>
                <a:cs typeface="Arial" panose="020B0604020202020204" pitchFamily="34" charset="0"/>
              </a:rPr>
              <a:t>	</a:t>
            </a:r>
            <a:r>
              <a:rPr sz="758" spc="-15">
                <a:solidFill>
                  <a:srgbClr val="22346A"/>
                </a:solidFill>
                <a:latin typeface="Arial" panose="020B0604020202020204" pitchFamily="34" charset="0"/>
                <a:cs typeface="Arial" panose="020B0604020202020204" pitchFamily="34" charset="0"/>
              </a:rPr>
              <a:t>48</a:t>
            </a:r>
            <a:r>
              <a:rPr sz="758">
                <a:solidFill>
                  <a:srgbClr val="22346A"/>
                </a:solidFill>
                <a:latin typeface="Arial" panose="020B0604020202020204" pitchFamily="34" charset="0"/>
                <a:cs typeface="Arial" panose="020B0604020202020204" pitchFamily="34" charset="0"/>
              </a:rPr>
              <a:t>	</a:t>
            </a:r>
            <a:r>
              <a:rPr sz="758" spc="-15">
                <a:solidFill>
                  <a:srgbClr val="22346A"/>
                </a:solidFill>
                <a:latin typeface="Arial" panose="020B0604020202020204" pitchFamily="34" charset="0"/>
                <a:cs typeface="Arial" panose="020B0604020202020204" pitchFamily="34" charset="0"/>
              </a:rPr>
              <a:t>52</a:t>
            </a:r>
            <a:endParaRPr sz="758">
              <a:latin typeface="Arial" panose="020B0604020202020204" pitchFamily="34" charset="0"/>
              <a:cs typeface="Arial" panose="020B0604020202020204" pitchFamily="34" charset="0"/>
            </a:endParaRPr>
          </a:p>
          <a:p>
            <a:pPr marL="1494433">
              <a:spcBef>
                <a:spcPts val="337"/>
              </a:spcBef>
            </a:pPr>
            <a:r>
              <a:rPr sz="879">
                <a:solidFill>
                  <a:srgbClr val="22346A"/>
                </a:solidFill>
                <a:latin typeface="Arial" panose="020B0604020202020204" pitchFamily="34" charset="0"/>
                <a:cs typeface="Arial" panose="020B0604020202020204" pitchFamily="34" charset="0"/>
              </a:rPr>
              <a:t>Tiempo</a:t>
            </a:r>
            <a:r>
              <a:rPr sz="879" spc="-42">
                <a:solidFill>
                  <a:srgbClr val="22346A"/>
                </a:solidFill>
                <a:latin typeface="Arial" panose="020B0604020202020204" pitchFamily="34" charset="0"/>
                <a:cs typeface="Arial" panose="020B0604020202020204" pitchFamily="34" charset="0"/>
              </a:rPr>
              <a:t> </a:t>
            </a:r>
            <a:r>
              <a:rPr sz="879" spc="-6">
                <a:solidFill>
                  <a:srgbClr val="22346A"/>
                </a:solidFill>
                <a:latin typeface="Arial" panose="020B0604020202020204" pitchFamily="34" charset="0"/>
                <a:cs typeface="Arial" panose="020B0604020202020204" pitchFamily="34" charset="0"/>
              </a:rPr>
              <a:t>(semanas)</a:t>
            </a:r>
            <a:endParaRPr sz="879">
              <a:latin typeface="Arial" panose="020B0604020202020204" pitchFamily="34" charset="0"/>
              <a:cs typeface="Arial" panose="020B0604020202020204" pitchFamily="34" charset="0"/>
            </a:endParaRPr>
          </a:p>
        </p:txBody>
      </p:sp>
      <p:sp>
        <p:nvSpPr>
          <p:cNvPr id="109" name="object 128">
            <a:extLst>
              <a:ext uri="{FF2B5EF4-FFF2-40B4-BE49-F238E27FC236}">
                <a16:creationId xmlns:a16="http://schemas.microsoft.com/office/drawing/2014/main" id="{D65382B8-B182-23A7-9C1D-40437EEFBEAC}"/>
              </a:ext>
            </a:extLst>
          </p:cNvPr>
          <p:cNvSpPr txBox="1"/>
          <p:nvPr/>
        </p:nvSpPr>
        <p:spPr>
          <a:xfrm>
            <a:off x="1933516" y="2319495"/>
            <a:ext cx="128240" cy="2202751"/>
          </a:xfrm>
          <a:prstGeom prst="rect">
            <a:avLst/>
          </a:prstGeom>
        </p:spPr>
        <p:txBody>
          <a:bodyPr vert="vert270" wrap="square" lIns="0" tIns="0" rIns="0" bIns="0" rtlCol="0">
            <a:spAutoFit/>
          </a:bodyPr>
          <a:lstStyle/>
          <a:p>
            <a:pPr marL="7701" algn="ctr">
              <a:lnSpc>
                <a:spcPts val="1031"/>
              </a:lnSpc>
            </a:pPr>
            <a:r>
              <a:rPr lang="es-ES" sz="879">
                <a:solidFill>
                  <a:srgbClr val="22346A"/>
                </a:solidFill>
                <a:latin typeface="Arial" panose="020B0604020202020204" pitchFamily="34" charset="0"/>
                <a:cs typeface="Arial" panose="020B0604020202020204" pitchFamily="34" charset="0"/>
              </a:rPr>
              <a:t>% de cambio desde basal (</a:t>
            </a:r>
            <a:r>
              <a:rPr sz="879">
                <a:solidFill>
                  <a:srgbClr val="22346A"/>
                </a:solidFill>
                <a:latin typeface="Arial" panose="020B0604020202020204" pitchFamily="34" charset="0"/>
                <a:cs typeface="Arial" panose="020B0604020202020204" pitchFamily="34" charset="0"/>
              </a:rPr>
              <a:t>MMC</a:t>
            </a:r>
            <a:r>
              <a:rPr sz="879" spc="-21">
                <a:solidFill>
                  <a:srgbClr val="22346A"/>
                </a:solidFill>
                <a:latin typeface="Arial" panose="020B0604020202020204" pitchFamily="34" charset="0"/>
                <a:cs typeface="Arial" panose="020B0604020202020204" pitchFamily="34" charset="0"/>
              </a:rPr>
              <a:t> </a:t>
            </a:r>
            <a:r>
              <a:rPr sz="879">
                <a:solidFill>
                  <a:srgbClr val="22346A"/>
                </a:solidFill>
                <a:latin typeface="Arial" panose="020B0604020202020204" pitchFamily="34" charset="0"/>
                <a:cs typeface="Arial" panose="020B0604020202020204" pitchFamily="34" charset="0"/>
              </a:rPr>
              <a:t>%</a:t>
            </a:r>
            <a:r>
              <a:rPr sz="879" spc="-18">
                <a:solidFill>
                  <a:srgbClr val="22346A"/>
                </a:solidFill>
                <a:latin typeface="Arial" panose="020B0604020202020204" pitchFamily="34" charset="0"/>
                <a:cs typeface="Arial" panose="020B0604020202020204" pitchFamily="34" charset="0"/>
              </a:rPr>
              <a:t> </a:t>
            </a:r>
            <a:r>
              <a:rPr sz="879" spc="-15">
                <a:solidFill>
                  <a:srgbClr val="22346A"/>
                </a:solidFill>
                <a:latin typeface="Arial" panose="020B0604020202020204" pitchFamily="34" charset="0"/>
                <a:cs typeface="Arial" panose="020B0604020202020204" pitchFamily="34" charset="0"/>
              </a:rPr>
              <a:t>CFB</a:t>
            </a:r>
            <a:r>
              <a:rPr lang="es-ES" sz="879" spc="-15">
                <a:solidFill>
                  <a:srgbClr val="22346A"/>
                </a:solidFill>
                <a:latin typeface="Arial" panose="020B0604020202020204" pitchFamily="34" charset="0"/>
                <a:cs typeface="Arial" panose="020B0604020202020204" pitchFamily="34" charset="0"/>
              </a:rPr>
              <a:t>)</a:t>
            </a:r>
            <a:endParaRPr sz="879">
              <a:latin typeface="Arial" panose="020B0604020202020204" pitchFamily="34" charset="0"/>
              <a:cs typeface="Arial" panose="020B0604020202020204" pitchFamily="34" charset="0"/>
            </a:endParaRPr>
          </a:p>
        </p:txBody>
      </p:sp>
      <p:sp>
        <p:nvSpPr>
          <p:cNvPr id="110" name="object 129">
            <a:extLst>
              <a:ext uri="{FF2B5EF4-FFF2-40B4-BE49-F238E27FC236}">
                <a16:creationId xmlns:a16="http://schemas.microsoft.com/office/drawing/2014/main" id="{8DECEA09-D344-2036-57FE-8EDA6B351700}"/>
              </a:ext>
            </a:extLst>
          </p:cNvPr>
          <p:cNvSpPr txBox="1"/>
          <p:nvPr/>
        </p:nvSpPr>
        <p:spPr>
          <a:xfrm>
            <a:off x="5633986" y="3508033"/>
            <a:ext cx="517912" cy="728255"/>
          </a:xfrm>
          <a:prstGeom prst="rect">
            <a:avLst/>
          </a:prstGeom>
        </p:spPr>
        <p:txBody>
          <a:bodyPr vert="horz" wrap="square" lIns="0" tIns="10012" rIns="0" bIns="0" rtlCol="0">
            <a:spAutoFit/>
          </a:bodyPr>
          <a:lstStyle/>
          <a:p>
            <a:pPr marL="7701">
              <a:lnSpc>
                <a:spcPts val="1901"/>
              </a:lnSpc>
              <a:spcBef>
                <a:spcPts val="79"/>
              </a:spcBef>
            </a:pPr>
            <a:r>
              <a:rPr sz="1668" b="1" spc="-61">
                <a:solidFill>
                  <a:srgbClr val="A3A3A3"/>
                </a:solidFill>
                <a:latin typeface="Arial" panose="020B0604020202020204" pitchFamily="34" charset="0"/>
                <a:cs typeface="Arial" panose="020B0604020202020204" pitchFamily="34" charset="0"/>
              </a:rPr>
              <a:t>-</a:t>
            </a:r>
            <a:r>
              <a:rPr sz="1668" b="1" spc="-12">
                <a:solidFill>
                  <a:srgbClr val="A3A3A3"/>
                </a:solidFill>
                <a:latin typeface="Arial" panose="020B0604020202020204" pitchFamily="34" charset="0"/>
                <a:cs typeface="Arial" panose="020B0604020202020204" pitchFamily="34" charset="0"/>
              </a:rPr>
              <a:t>74,0</a:t>
            </a:r>
            <a:endParaRPr sz="1668">
              <a:latin typeface="Arial" panose="020B0604020202020204" pitchFamily="34" charset="0"/>
              <a:cs typeface="Arial" panose="020B0604020202020204" pitchFamily="34" charset="0"/>
            </a:endParaRPr>
          </a:p>
          <a:p>
            <a:pPr marL="7701">
              <a:lnSpc>
                <a:spcPts val="1801"/>
              </a:lnSpc>
            </a:pPr>
            <a:r>
              <a:rPr sz="1668" b="1" spc="-61">
                <a:solidFill>
                  <a:srgbClr val="B0059E"/>
                </a:solidFill>
                <a:latin typeface="Arial" panose="020B0604020202020204" pitchFamily="34" charset="0"/>
                <a:cs typeface="Arial" panose="020B0604020202020204" pitchFamily="34" charset="0"/>
              </a:rPr>
              <a:t>-</a:t>
            </a:r>
            <a:r>
              <a:rPr sz="1668" b="1" spc="-12">
                <a:solidFill>
                  <a:srgbClr val="B0059E"/>
                </a:solidFill>
                <a:latin typeface="Arial" panose="020B0604020202020204" pitchFamily="34" charset="0"/>
                <a:cs typeface="Arial" panose="020B0604020202020204" pitchFamily="34" charset="0"/>
              </a:rPr>
              <a:t>79,3</a:t>
            </a:r>
            <a:endParaRPr sz="1668">
              <a:latin typeface="Arial" panose="020B0604020202020204" pitchFamily="34" charset="0"/>
              <a:cs typeface="Arial" panose="020B0604020202020204" pitchFamily="34" charset="0"/>
            </a:endParaRPr>
          </a:p>
          <a:p>
            <a:pPr marL="7701">
              <a:lnSpc>
                <a:spcPts val="1901"/>
              </a:lnSpc>
            </a:pPr>
            <a:r>
              <a:rPr sz="1668" b="1">
                <a:solidFill>
                  <a:srgbClr val="576185"/>
                </a:solidFill>
                <a:latin typeface="Arial" panose="020B0604020202020204" pitchFamily="34" charset="0"/>
                <a:cs typeface="Arial" panose="020B0604020202020204" pitchFamily="34" charset="0"/>
              </a:rPr>
              <a:t>-</a:t>
            </a:r>
            <a:r>
              <a:rPr sz="1668" b="1" spc="-12">
                <a:solidFill>
                  <a:srgbClr val="576185"/>
                </a:solidFill>
                <a:latin typeface="Arial" panose="020B0604020202020204" pitchFamily="34" charset="0"/>
                <a:cs typeface="Arial" panose="020B0604020202020204" pitchFamily="34" charset="0"/>
              </a:rPr>
              <a:t>81,6</a:t>
            </a:r>
            <a:endParaRPr sz="1668">
              <a:latin typeface="Arial" panose="020B0604020202020204" pitchFamily="34" charset="0"/>
              <a:cs typeface="Arial" panose="020B0604020202020204" pitchFamily="34" charset="0"/>
            </a:endParaRPr>
          </a:p>
        </p:txBody>
      </p:sp>
      <p:sp>
        <p:nvSpPr>
          <p:cNvPr id="111" name="object 130">
            <a:extLst>
              <a:ext uri="{FF2B5EF4-FFF2-40B4-BE49-F238E27FC236}">
                <a16:creationId xmlns:a16="http://schemas.microsoft.com/office/drawing/2014/main" id="{C2623D83-19E1-D5A4-132F-D735506AC7EE}"/>
              </a:ext>
            </a:extLst>
          </p:cNvPr>
          <p:cNvSpPr txBox="1"/>
          <p:nvPr/>
        </p:nvSpPr>
        <p:spPr>
          <a:xfrm>
            <a:off x="3011697" y="3488975"/>
            <a:ext cx="522148" cy="266783"/>
          </a:xfrm>
          <a:prstGeom prst="rect">
            <a:avLst/>
          </a:prstGeom>
        </p:spPr>
        <p:txBody>
          <a:bodyPr vert="horz" wrap="square" lIns="0" tIns="10012" rIns="0" bIns="0" rtlCol="0">
            <a:spAutoFit/>
          </a:bodyPr>
          <a:lstStyle/>
          <a:p>
            <a:pPr marL="7701">
              <a:spcBef>
                <a:spcPts val="79"/>
              </a:spcBef>
            </a:pPr>
            <a:r>
              <a:rPr sz="1668" b="1" spc="-61">
                <a:solidFill>
                  <a:srgbClr val="B0059E"/>
                </a:solidFill>
                <a:latin typeface="Arial" panose="020B0604020202020204" pitchFamily="34" charset="0"/>
                <a:cs typeface="Arial" panose="020B0604020202020204" pitchFamily="34" charset="0"/>
              </a:rPr>
              <a:t>-</a:t>
            </a:r>
            <a:r>
              <a:rPr sz="1668" b="1" spc="-12">
                <a:solidFill>
                  <a:srgbClr val="B0059E"/>
                </a:solidFill>
                <a:latin typeface="Arial" panose="020B0604020202020204" pitchFamily="34" charset="0"/>
                <a:cs typeface="Arial" panose="020B0604020202020204" pitchFamily="34" charset="0"/>
              </a:rPr>
              <a:t>78,8</a:t>
            </a:r>
            <a:endParaRPr sz="1668">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EC268318-9704-0B10-B132-71B1DF903DD9}"/>
              </a:ext>
            </a:extLst>
          </p:cNvPr>
          <p:cNvSpPr txBox="1"/>
          <p:nvPr/>
        </p:nvSpPr>
        <p:spPr>
          <a:xfrm>
            <a:off x="1795907" y="5840996"/>
            <a:ext cx="8316611" cy="815608"/>
          </a:xfrm>
          <a:prstGeom prst="rect">
            <a:avLst/>
          </a:prstGeom>
          <a:noFill/>
        </p:spPr>
        <p:txBody>
          <a:bodyPr wrap="square" rtlCol="0">
            <a:spAutoFit/>
          </a:bodyPr>
          <a:lstStyle/>
          <a:p>
            <a:r>
              <a:rPr lang="es-ES" sz="500">
                <a:solidFill>
                  <a:srgbClr val="646464"/>
                </a:solidFill>
              </a:rPr>
              <a:t> ***p&lt;0,001; **p&lt;0,01 vs. PBO; </a:t>
            </a:r>
            <a:r>
              <a:rPr lang="es-ES" sz="500" baseline="30000">
                <a:solidFill>
                  <a:srgbClr val="646464"/>
                </a:solidFill>
              </a:rPr>
              <a:t>‡</a:t>
            </a:r>
            <a:r>
              <a:rPr lang="es-ES" sz="500">
                <a:solidFill>
                  <a:srgbClr val="646464"/>
                </a:solidFill>
              </a:rPr>
              <a:t>En pacientes respondedores. Se consideró que los pacientes respondían al tratamiento si alcanzaban un EASI-75 o un IGA 0/1 con una mejora ≥2 puntos con respecto al valor inicial en la semana 16, sin necesidad de utilizar medicación de rescate. Los datos de la semana 0 a la semana 16 reflejan los resultados obtenidos por los grupos reasignados aleatoriamente que respondieron al tratamiento en la semana 16, desde la semana 0 hasta la semana 16.</a:t>
            </a:r>
            <a:r>
              <a:rPr lang="es-ES" sz="500" baseline="30000">
                <a:solidFill>
                  <a:srgbClr val="646464"/>
                </a:solidFill>
              </a:rPr>
              <a:t>1</a:t>
            </a:r>
            <a:r>
              <a:rPr lang="es-ES" sz="500">
                <a:solidFill>
                  <a:srgbClr val="646464"/>
                </a:solidFill>
              </a:rPr>
              <a:t>; </a:t>
            </a:r>
            <a:r>
              <a:rPr lang="es-ES" sz="500" baseline="30000">
                <a:solidFill>
                  <a:srgbClr val="646464"/>
                </a:solidFill>
              </a:rPr>
              <a:t>$</a:t>
            </a:r>
            <a:r>
              <a:rPr lang="es-ES" sz="500">
                <a:solidFill>
                  <a:srgbClr val="646464"/>
                </a:solidFill>
              </a:rPr>
              <a:t>El MMRM se utilizó para evaluar el CFB del EASI por regiones corporales. Los resultados se convirtieron a porcentaje de cambio desde el basal dividiendo la MMC del CFB del EASI entre la media basal total del EASI para cada </a:t>
            </a:r>
            <a:r>
              <a:rPr lang="es-ES" sz="500" err="1">
                <a:solidFill>
                  <a:srgbClr val="646464"/>
                </a:solidFill>
              </a:rPr>
              <a:t>subpuntuación</a:t>
            </a:r>
            <a:r>
              <a:rPr lang="es-ES" sz="500">
                <a:solidFill>
                  <a:srgbClr val="646464"/>
                </a:solidFill>
              </a:rPr>
              <a:t> de región corporal.</a:t>
            </a:r>
            <a:r>
              <a:rPr lang="es-ES" sz="500" baseline="30000">
                <a:solidFill>
                  <a:srgbClr val="646464"/>
                </a:solidFill>
              </a:rPr>
              <a:t>1</a:t>
            </a:r>
            <a:r>
              <a:rPr lang="es-ES" sz="500">
                <a:solidFill>
                  <a:srgbClr val="646464"/>
                </a:solidFill>
              </a:rPr>
              <a:t>; </a:t>
            </a:r>
            <a:r>
              <a:rPr lang="es-ES" sz="500" baseline="30000">
                <a:solidFill>
                  <a:srgbClr val="646464"/>
                </a:solidFill>
              </a:rPr>
              <a:t>#</a:t>
            </a:r>
            <a:r>
              <a:rPr lang="es-ES" sz="500">
                <a:solidFill>
                  <a:srgbClr val="646464"/>
                </a:solidFill>
              </a:rPr>
              <a:t>Los datos posteriores al uso de medicación de rescate o a la suspensión del tratamiento se consideraron como faltantes. Los análisis de eficacia en el estudio ADvocate1 utilizaron la población por intención de tratar (ITT; todos los pacientes aleatorizados). En ADvocate2, un total de 18 pacientes de un único centro de estudio fueron excluidos de la población ITT, ya que no se pudo confirmar su elegibilidad. Por lo tanto, los análisis de eficacia en ADvocate2 se realizaron utilizando la población por intención de tratar</a:t>
            </a:r>
          </a:p>
          <a:p>
            <a:r>
              <a:rPr lang="es-ES" sz="500">
                <a:solidFill>
                  <a:srgbClr val="646464"/>
                </a:solidFill>
              </a:rPr>
              <a:t>modificada (</a:t>
            </a:r>
            <a:r>
              <a:rPr lang="es-ES" sz="500" err="1">
                <a:solidFill>
                  <a:srgbClr val="646464"/>
                </a:solidFill>
              </a:rPr>
              <a:t>mITT</a:t>
            </a:r>
            <a:r>
              <a:rPr lang="es-ES" sz="500">
                <a:solidFill>
                  <a:srgbClr val="646464"/>
                </a:solidFill>
              </a:rPr>
              <a:t>).</a:t>
            </a:r>
            <a:r>
              <a:rPr lang="es-ES" sz="500" baseline="30000">
                <a:solidFill>
                  <a:srgbClr val="646464"/>
                </a:solidFill>
              </a:rPr>
              <a:t>1</a:t>
            </a:r>
          </a:p>
          <a:p>
            <a:r>
              <a:rPr lang="es-ES" sz="500" b="1">
                <a:solidFill>
                  <a:srgbClr val="646464"/>
                </a:solidFill>
              </a:rPr>
              <a:t>C2S</a:t>
            </a:r>
            <a:r>
              <a:rPr lang="es-ES" sz="500">
                <a:solidFill>
                  <a:srgbClr val="646464"/>
                </a:solidFill>
              </a:rPr>
              <a:t>: cada dos semanas; </a:t>
            </a:r>
            <a:r>
              <a:rPr lang="es-ES" sz="500" b="1">
                <a:solidFill>
                  <a:srgbClr val="646464"/>
                </a:solidFill>
              </a:rPr>
              <a:t>C4S</a:t>
            </a:r>
            <a:r>
              <a:rPr lang="es-ES" sz="500">
                <a:solidFill>
                  <a:srgbClr val="646464"/>
                </a:solidFill>
              </a:rPr>
              <a:t>: cada cuatro semanas; </a:t>
            </a:r>
            <a:r>
              <a:rPr lang="es-ES" sz="500" b="1">
                <a:solidFill>
                  <a:srgbClr val="646464"/>
                </a:solidFill>
              </a:rPr>
              <a:t>LEB</a:t>
            </a:r>
            <a:r>
              <a:rPr lang="es-ES" sz="500">
                <a:solidFill>
                  <a:srgbClr val="646464"/>
                </a:solidFill>
              </a:rPr>
              <a:t>: lebrikizumab; </a:t>
            </a:r>
            <a:r>
              <a:rPr lang="es-ES" sz="500" b="1">
                <a:solidFill>
                  <a:srgbClr val="646464"/>
                </a:solidFill>
              </a:rPr>
              <a:t>PBO</a:t>
            </a:r>
            <a:r>
              <a:rPr lang="es-ES" sz="500">
                <a:solidFill>
                  <a:srgbClr val="646464"/>
                </a:solidFill>
              </a:rPr>
              <a:t>: placebo; </a:t>
            </a:r>
            <a:r>
              <a:rPr lang="es-ES" sz="500" b="1">
                <a:solidFill>
                  <a:srgbClr val="646464"/>
                </a:solidFill>
              </a:rPr>
              <a:t>EASI</a:t>
            </a:r>
            <a:r>
              <a:rPr lang="es-ES" sz="500">
                <a:solidFill>
                  <a:srgbClr val="646464"/>
                </a:solidFill>
              </a:rPr>
              <a:t>: eczema área and </a:t>
            </a:r>
            <a:r>
              <a:rPr lang="es-ES" sz="500" err="1">
                <a:solidFill>
                  <a:srgbClr val="646464"/>
                </a:solidFill>
              </a:rPr>
              <a:t>severity</a:t>
            </a:r>
            <a:r>
              <a:rPr lang="es-ES" sz="500">
                <a:solidFill>
                  <a:srgbClr val="646464"/>
                </a:solidFill>
              </a:rPr>
              <a:t> </a:t>
            </a:r>
            <a:r>
              <a:rPr lang="es-ES" sz="500" err="1">
                <a:solidFill>
                  <a:srgbClr val="646464"/>
                </a:solidFill>
              </a:rPr>
              <a:t>index</a:t>
            </a:r>
            <a:r>
              <a:rPr lang="es-ES" sz="500">
                <a:solidFill>
                  <a:srgbClr val="646464"/>
                </a:solidFill>
              </a:rPr>
              <a:t>; </a:t>
            </a:r>
            <a:r>
              <a:rPr lang="es-ES" sz="500" b="1">
                <a:solidFill>
                  <a:srgbClr val="646464"/>
                </a:solidFill>
              </a:rPr>
              <a:t>CFB</a:t>
            </a:r>
            <a:r>
              <a:rPr lang="es-ES" sz="500">
                <a:solidFill>
                  <a:srgbClr val="646464"/>
                </a:solidFill>
              </a:rPr>
              <a:t>: cambio desde basal</a:t>
            </a:r>
          </a:p>
          <a:p>
            <a:r>
              <a:rPr lang="en-US" sz="500">
                <a:solidFill>
                  <a:srgbClr val="646464"/>
                </a:solidFill>
              </a:rPr>
              <a:t>1.Simpson EL, </a:t>
            </a:r>
            <a:r>
              <a:rPr lang="en-US" sz="500" i="1">
                <a:solidFill>
                  <a:srgbClr val="646464"/>
                </a:solidFill>
              </a:rPr>
              <a:t>et al</a:t>
            </a:r>
            <a:r>
              <a:rPr lang="en-US" sz="500">
                <a:solidFill>
                  <a:srgbClr val="646464"/>
                </a:solidFill>
              </a:rPr>
              <a:t>. Lebrikizumab reduces the extent of atopic dermatitis signs across body regions at 52/56 Weeks. Poster presented at: EADV; Berlin, Germany; October 11-14, 2023. P0561.</a:t>
            </a:r>
            <a:endParaRPr lang="es-ES" sz="500">
              <a:solidFill>
                <a:srgbClr val="646464"/>
              </a:solidFill>
            </a:endParaRPr>
          </a:p>
          <a:p>
            <a:endParaRPr lang="en-US" sz="700">
              <a:solidFill>
                <a:srgbClr val="646464"/>
              </a:solidFill>
            </a:endParaRPr>
          </a:p>
        </p:txBody>
      </p:sp>
      <p:sp>
        <p:nvSpPr>
          <p:cNvPr id="117" name="object 242">
            <a:extLst>
              <a:ext uri="{FF2B5EF4-FFF2-40B4-BE49-F238E27FC236}">
                <a16:creationId xmlns:a16="http://schemas.microsoft.com/office/drawing/2014/main" id="{07C2F94F-514B-833F-3315-2078E0684576}"/>
              </a:ext>
            </a:extLst>
          </p:cNvPr>
          <p:cNvSpPr txBox="1"/>
          <p:nvPr/>
        </p:nvSpPr>
        <p:spPr>
          <a:xfrm>
            <a:off x="1077133" y="4899078"/>
            <a:ext cx="1437549" cy="107372"/>
          </a:xfrm>
          <a:prstGeom prst="rect">
            <a:avLst/>
          </a:prstGeom>
        </p:spPr>
        <p:txBody>
          <a:bodyPr vert="horz" wrap="square" lIns="0" tIns="9242" rIns="0" bIns="0" rtlCol="0">
            <a:spAutoFit/>
          </a:bodyPr>
          <a:lstStyle/>
          <a:p>
            <a:pPr marL="23104">
              <a:spcBef>
                <a:spcPts val="73"/>
              </a:spcBef>
            </a:pPr>
            <a:r>
              <a:rPr sz="637">
                <a:solidFill>
                  <a:srgbClr val="646464"/>
                </a:solidFill>
                <a:latin typeface="Arial" panose="020B0604020202020204" pitchFamily="34" charset="0"/>
                <a:cs typeface="Arial" panose="020B0604020202020204" pitchFamily="34" charset="0"/>
              </a:rPr>
              <a:t>Simpson</a:t>
            </a:r>
            <a:r>
              <a:rPr sz="637" spc="18">
                <a:solidFill>
                  <a:srgbClr val="646464"/>
                </a:solidFill>
                <a:latin typeface="Arial" panose="020B0604020202020204" pitchFamily="34" charset="0"/>
                <a:cs typeface="Arial" panose="020B0604020202020204" pitchFamily="34" charset="0"/>
              </a:rPr>
              <a:t> </a:t>
            </a:r>
            <a:r>
              <a:rPr sz="637" i="1">
                <a:solidFill>
                  <a:srgbClr val="646464"/>
                </a:solidFill>
                <a:latin typeface="Arial" panose="020B0604020202020204" pitchFamily="34" charset="0"/>
                <a:cs typeface="Arial" panose="020B0604020202020204" pitchFamily="34" charset="0"/>
              </a:rPr>
              <a:t>et</a:t>
            </a:r>
            <a:r>
              <a:rPr sz="637" i="1" spc="21">
                <a:solidFill>
                  <a:srgbClr val="646464"/>
                </a:solidFill>
                <a:latin typeface="Arial" panose="020B0604020202020204" pitchFamily="34" charset="0"/>
                <a:cs typeface="Arial" panose="020B0604020202020204" pitchFamily="34" charset="0"/>
              </a:rPr>
              <a:t> </a:t>
            </a:r>
            <a:r>
              <a:rPr sz="637" i="1">
                <a:solidFill>
                  <a:srgbClr val="646464"/>
                </a:solidFill>
                <a:latin typeface="Arial" panose="020B0604020202020204" pitchFamily="34" charset="0"/>
                <a:cs typeface="Arial" panose="020B0604020202020204" pitchFamily="34" charset="0"/>
              </a:rPr>
              <a:t>al.</a:t>
            </a:r>
            <a:r>
              <a:rPr sz="637" i="1" spc="-3">
                <a:solidFill>
                  <a:srgbClr val="646464"/>
                </a:solidFill>
                <a:latin typeface="Arial" panose="020B0604020202020204" pitchFamily="34" charset="0"/>
                <a:cs typeface="Arial" panose="020B0604020202020204" pitchFamily="34" charset="0"/>
              </a:rPr>
              <a:t> </a:t>
            </a:r>
            <a:r>
              <a:rPr sz="637" spc="-12">
                <a:solidFill>
                  <a:srgbClr val="646464"/>
                </a:solidFill>
                <a:latin typeface="Arial" panose="020B0604020202020204" pitchFamily="34" charset="0"/>
                <a:cs typeface="Arial" panose="020B0604020202020204" pitchFamily="34" charset="0"/>
              </a:rPr>
              <a:t>202</a:t>
            </a:r>
            <a:r>
              <a:rPr lang="es-ES" sz="637" spc="-12">
                <a:solidFill>
                  <a:srgbClr val="646464"/>
                </a:solidFill>
                <a:latin typeface="Arial" panose="020B0604020202020204" pitchFamily="34" charset="0"/>
                <a:cs typeface="Arial" panose="020B0604020202020204" pitchFamily="34" charset="0"/>
              </a:rPr>
              <a:t>3</a:t>
            </a:r>
            <a:r>
              <a:rPr sz="546" spc="-18" baseline="32407">
                <a:solidFill>
                  <a:srgbClr val="646464"/>
                </a:solidFill>
                <a:latin typeface="Arial" panose="020B0604020202020204" pitchFamily="34" charset="0"/>
                <a:cs typeface="Arial" panose="020B0604020202020204" pitchFamily="34" charset="0"/>
              </a:rPr>
              <a:t>1</a:t>
            </a:r>
            <a:endParaRPr sz="546" baseline="32407">
              <a:solidFill>
                <a:srgbClr val="6464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4789145"/>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BD64400-8AD6-58BD-D6B9-B5AD869773F7}"/>
            </a:ext>
          </a:extLst>
        </p:cNvPr>
        <p:cNvGrpSpPr/>
        <p:nvPr/>
      </p:nvGrpSpPr>
      <p:grpSpPr>
        <a:xfrm>
          <a:off x="0" y="0"/>
          <a:ext cx="0" cy="0"/>
          <a:chOff x="0" y="0"/>
          <a:chExt cx="0" cy="0"/>
        </a:xfrm>
      </p:grpSpPr>
      <p:sp>
        <p:nvSpPr>
          <p:cNvPr id="54" name="Rectángulo redondeado 53">
            <a:extLst>
              <a:ext uri="{FF2B5EF4-FFF2-40B4-BE49-F238E27FC236}">
                <a16:creationId xmlns:a16="http://schemas.microsoft.com/office/drawing/2014/main" id="{3C1D0794-871F-EF50-3C26-F29530464850}"/>
              </a:ext>
            </a:extLst>
          </p:cNvPr>
          <p:cNvSpPr/>
          <p:nvPr/>
        </p:nvSpPr>
        <p:spPr>
          <a:xfrm>
            <a:off x="2168935" y="2143220"/>
            <a:ext cx="7579442" cy="3473174"/>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a:extLst>
              <a:ext uri="{FF2B5EF4-FFF2-40B4-BE49-F238E27FC236}">
                <a16:creationId xmlns:a16="http://schemas.microsoft.com/office/drawing/2014/main" id="{9E0C159C-4ED3-4D2B-9C10-2EFE05B3A97E}"/>
              </a:ext>
            </a:extLst>
          </p:cNvPr>
          <p:cNvSpPr>
            <a:spLocks noGrp="1"/>
          </p:cNvSpPr>
          <p:nvPr>
            <p:ph type="title"/>
          </p:nvPr>
        </p:nvSpPr>
        <p:spPr>
          <a:xfrm>
            <a:off x="307975" y="211138"/>
            <a:ext cx="8988425" cy="962025"/>
          </a:xfrm>
        </p:spPr>
        <p:txBody>
          <a:bodyPr/>
          <a:lstStyle/>
          <a:p>
            <a:r>
              <a:rPr lang="es-ES"/>
              <a:t>Lebrikizumab reduce de forma sostenida la gravedad y extensión de la DA en cara y cuello en los cuatro signos desde la semana 16 hasta la semana 52</a:t>
            </a:r>
            <a:r>
              <a:rPr lang="es-ES" baseline="30000"/>
              <a:t>‡</a:t>
            </a:r>
            <a:r>
              <a:rPr lang="es-ES"/>
              <a:t>*</a:t>
            </a:r>
            <a:r>
              <a:rPr lang="es-ES" baseline="30000"/>
              <a:t>1</a:t>
            </a:r>
          </a:p>
        </p:txBody>
      </p:sp>
      <p:graphicFrame>
        <p:nvGraphicFramePr>
          <p:cNvPr id="6" name="Tabla 5">
            <a:extLst>
              <a:ext uri="{FF2B5EF4-FFF2-40B4-BE49-F238E27FC236}">
                <a16:creationId xmlns:a16="http://schemas.microsoft.com/office/drawing/2014/main" id="{77E85565-93D9-D808-A759-D7F89A6EC03E}"/>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113" name="object 22" descr="$PPTXTitle">
            <a:extLst>
              <a:ext uri="{FF2B5EF4-FFF2-40B4-BE49-F238E27FC236}">
                <a16:creationId xmlns:a16="http://schemas.microsoft.com/office/drawing/2014/main" id="{E576AA3C-D0AC-935F-DCD0-B939C4F4F84B}"/>
              </a:ext>
            </a:extLst>
          </p:cNvPr>
          <p:cNvSpPr txBox="1">
            <a:spLocks/>
          </p:cNvSpPr>
          <p:nvPr/>
        </p:nvSpPr>
        <p:spPr>
          <a:xfrm>
            <a:off x="2417814" y="1695256"/>
            <a:ext cx="7183284" cy="258404"/>
          </a:xfrm>
          <a:prstGeom prst="rect">
            <a:avLst/>
          </a:prstGeom>
        </p:spPr>
        <p:txBody>
          <a:bodyPr vert="horz" wrap="square" lIns="0" tIns="12065" rIns="0" bIns="0" rtlCol="0" anchor="ctr">
            <a:sp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38100" marR="30480" algn="ctr">
              <a:spcBef>
                <a:spcPts val="95"/>
              </a:spcBef>
            </a:pPr>
            <a:r>
              <a:rPr lang="es-ES" sz="1600">
                <a:solidFill>
                  <a:srgbClr val="22346A"/>
                </a:solidFill>
              </a:rPr>
              <a:t>%</a:t>
            </a:r>
            <a:r>
              <a:rPr lang="es-ES" sz="1600" spc="-75">
                <a:solidFill>
                  <a:srgbClr val="22346A"/>
                </a:solidFill>
              </a:rPr>
              <a:t> </a:t>
            </a:r>
            <a:r>
              <a:rPr lang="es-ES" sz="1600">
                <a:solidFill>
                  <a:srgbClr val="22346A"/>
                </a:solidFill>
              </a:rPr>
              <a:t>cambio</a:t>
            </a:r>
            <a:r>
              <a:rPr lang="es-ES" sz="1600" spc="-75">
                <a:solidFill>
                  <a:srgbClr val="22346A"/>
                </a:solidFill>
              </a:rPr>
              <a:t> </a:t>
            </a:r>
            <a:r>
              <a:rPr lang="es-ES" sz="1600">
                <a:solidFill>
                  <a:srgbClr val="22346A"/>
                </a:solidFill>
              </a:rPr>
              <a:t>desde</a:t>
            </a:r>
            <a:r>
              <a:rPr lang="es-ES" sz="1600" spc="-75">
                <a:solidFill>
                  <a:srgbClr val="22346A"/>
                </a:solidFill>
              </a:rPr>
              <a:t> </a:t>
            </a:r>
            <a:r>
              <a:rPr lang="es-ES" sz="1600">
                <a:solidFill>
                  <a:srgbClr val="22346A"/>
                </a:solidFill>
              </a:rPr>
              <a:t>el</a:t>
            </a:r>
            <a:r>
              <a:rPr lang="es-ES" sz="1600" spc="-130">
                <a:solidFill>
                  <a:srgbClr val="22346A"/>
                </a:solidFill>
              </a:rPr>
              <a:t> </a:t>
            </a:r>
            <a:r>
              <a:rPr lang="es-ES" sz="1600">
                <a:solidFill>
                  <a:srgbClr val="22346A"/>
                </a:solidFill>
              </a:rPr>
              <a:t>valor</a:t>
            </a:r>
            <a:r>
              <a:rPr lang="es-ES" sz="1600" spc="-145">
                <a:solidFill>
                  <a:srgbClr val="22346A"/>
                </a:solidFill>
              </a:rPr>
              <a:t> </a:t>
            </a:r>
            <a:r>
              <a:rPr lang="es-ES" sz="1600">
                <a:solidFill>
                  <a:srgbClr val="22346A"/>
                </a:solidFill>
              </a:rPr>
              <a:t>inicial</a:t>
            </a:r>
            <a:r>
              <a:rPr lang="es-ES" sz="1600" spc="-75">
                <a:solidFill>
                  <a:srgbClr val="22346A"/>
                </a:solidFill>
              </a:rPr>
              <a:t> </a:t>
            </a:r>
            <a:r>
              <a:rPr lang="es-ES" sz="1600">
                <a:solidFill>
                  <a:srgbClr val="22346A"/>
                </a:solidFill>
              </a:rPr>
              <a:t>en</a:t>
            </a:r>
            <a:r>
              <a:rPr lang="es-ES" sz="1600" spc="-75">
                <a:solidFill>
                  <a:srgbClr val="22346A"/>
                </a:solidFill>
              </a:rPr>
              <a:t> </a:t>
            </a:r>
            <a:r>
              <a:rPr lang="es-ES" sz="1600">
                <a:solidFill>
                  <a:srgbClr val="22346A"/>
                </a:solidFill>
              </a:rPr>
              <a:t>el</a:t>
            </a:r>
            <a:r>
              <a:rPr lang="es-ES" sz="1600" spc="-70">
                <a:solidFill>
                  <a:srgbClr val="22346A"/>
                </a:solidFill>
              </a:rPr>
              <a:t> </a:t>
            </a:r>
            <a:r>
              <a:rPr lang="es-ES" sz="1600" spc="-20">
                <a:solidFill>
                  <a:srgbClr val="22346A"/>
                </a:solidFill>
              </a:rPr>
              <a:t>EASI </a:t>
            </a:r>
            <a:r>
              <a:rPr lang="es-ES" sz="1600">
                <a:solidFill>
                  <a:srgbClr val="22346A"/>
                </a:solidFill>
              </a:rPr>
              <a:t>por</a:t>
            </a:r>
            <a:r>
              <a:rPr lang="es-ES" sz="1600" spc="-105">
                <a:solidFill>
                  <a:srgbClr val="22346A"/>
                </a:solidFill>
              </a:rPr>
              <a:t> </a:t>
            </a:r>
            <a:r>
              <a:rPr lang="es-ES" sz="1600">
                <a:solidFill>
                  <a:srgbClr val="22346A"/>
                </a:solidFill>
              </a:rPr>
              <a:t>signo</a:t>
            </a:r>
            <a:r>
              <a:rPr lang="es-ES" sz="1600" spc="-30">
                <a:solidFill>
                  <a:srgbClr val="22346A"/>
                </a:solidFill>
              </a:rPr>
              <a:t> </a:t>
            </a:r>
            <a:r>
              <a:rPr lang="es-ES" sz="1600">
                <a:solidFill>
                  <a:srgbClr val="22346A"/>
                </a:solidFill>
              </a:rPr>
              <a:t>hasta</a:t>
            </a:r>
            <a:r>
              <a:rPr lang="es-ES" sz="1600" spc="-25">
                <a:solidFill>
                  <a:srgbClr val="22346A"/>
                </a:solidFill>
              </a:rPr>
              <a:t> </a:t>
            </a:r>
            <a:r>
              <a:rPr lang="es-ES" sz="1600">
                <a:solidFill>
                  <a:srgbClr val="22346A"/>
                </a:solidFill>
              </a:rPr>
              <a:t>la</a:t>
            </a:r>
            <a:r>
              <a:rPr lang="es-ES" sz="1600" spc="-30">
                <a:solidFill>
                  <a:srgbClr val="22346A"/>
                </a:solidFill>
              </a:rPr>
              <a:t> </a:t>
            </a:r>
            <a:r>
              <a:rPr lang="es-ES" sz="1600">
                <a:solidFill>
                  <a:srgbClr val="22346A"/>
                </a:solidFill>
              </a:rPr>
              <a:t>semana</a:t>
            </a:r>
            <a:r>
              <a:rPr lang="es-ES" sz="1600" spc="-25">
                <a:solidFill>
                  <a:srgbClr val="22346A"/>
                </a:solidFill>
              </a:rPr>
              <a:t> </a:t>
            </a:r>
            <a:r>
              <a:rPr lang="es-ES" sz="1600" spc="-20">
                <a:solidFill>
                  <a:srgbClr val="22346A"/>
                </a:solidFill>
              </a:rPr>
              <a:t>52</a:t>
            </a:r>
            <a:r>
              <a:rPr lang="es-ES" sz="1400" spc="-30" baseline="32163">
                <a:solidFill>
                  <a:srgbClr val="22346A"/>
                </a:solidFill>
              </a:rPr>
              <a:t>1</a:t>
            </a:r>
            <a:endParaRPr lang="es-ES" sz="1400" baseline="32163"/>
          </a:p>
        </p:txBody>
      </p:sp>
      <p:sp>
        <p:nvSpPr>
          <p:cNvPr id="7" name="CuadroTexto 6">
            <a:extLst>
              <a:ext uri="{FF2B5EF4-FFF2-40B4-BE49-F238E27FC236}">
                <a16:creationId xmlns:a16="http://schemas.microsoft.com/office/drawing/2014/main" id="{52B5874C-50C9-A8DB-81B0-6C8C5BD32794}"/>
              </a:ext>
            </a:extLst>
          </p:cNvPr>
          <p:cNvSpPr txBox="1"/>
          <p:nvPr/>
        </p:nvSpPr>
        <p:spPr>
          <a:xfrm>
            <a:off x="1762553" y="5976040"/>
            <a:ext cx="8493806" cy="661720"/>
          </a:xfrm>
          <a:prstGeom prst="rect">
            <a:avLst/>
          </a:prstGeom>
          <a:noFill/>
        </p:spPr>
        <p:txBody>
          <a:bodyPr wrap="square" rtlCol="0">
            <a:spAutoFit/>
          </a:bodyPr>
          <a:lstStyle/>
          <a:p>
            <a:r>
              <a:rPr lang="es-ES" sz="500" baseline="30000">
                <a:solidFill>
                  <a:srgbClr val="646464"/>
                </a:solidFill>
              </a:rPr>
              <a:t>‡</a:t>
            </a:r>
            <a:r>
              <a:rPr lang="es-ES" sz="500">
                <a:solidFill>
                  <a:srgbClr val="646464"/>
                </a:solidFill>
              </a:rPr>
              <a:t>En pacientes respondedores. Se consideró que los pacientes respondían al tratamiento si alcanzaban un EASI-75 o un IGA 0/1 con una mejora ≥2 puntos con respecto al valor inicial en la semana 16, sin necesidad de utilizar medicación de rescate. Los datos de la semana 0 a la semana 16 reflejan los resultados obtenidos por los grupos reasignados aleatoriamente que respondieron al tratamiento en la semana 16, desde la semana 0 hasta la semana 16.</a:t>
            </a:r>
            <a:r>
              <a:rPr lang="es-ES" sz="500" baseline="30000">
                <a:solidFill>
                  <a:srgbClr val="646464"/>
                </a:solidFill>
              </a:rPr>
              <a:t>1 </a:t>
            </a:r>
            <a:r>
              <a:rPr lang="es-ES" sz="500">
                <a:solidFill>
                  <a:srgbClr val="646464"/>
                </a:solidFill>
              </a:rPr>
              <a:t>*Media de mínimos cuadrados % CFB: % de cambio con respecto al valor inicial (CFB) en el EASI obtenido dividiendo el CFB medio del mínimo cuadrado por la media total del valor inicial en cada signo clínico para cada región anatómica.</a:t>
            </a:r>
            <a:r>
              <a:rPr lang="es-ES" sz="500" baseline="30000">
                <a:solidFill>
                  <a:srgbClr val="646464"/>
                </a:solidFill>
              </a:rPr>
              <a:t>1</a:t>
            </a:r>
            <a:r>
              <a:rPr lang="es-ES" sz="500">
                <a:solidFill>
                  <a:srgbClr val="646464"/>
                </a:solidFill>
              </a:rPr>
              <a:t> Se utilizó el modelo de efectos mixtos de medidas repetidas (MMRM) para evaluar la CFB en la semana 52 en los signos clínicos de DA por regiones anatómicas. Los datos tras el uso de la terapia de rescate o la interrupción del tratamiento se consideraron ausentes y se manejaron mediante MMRM.</a:t>
            </a:r>
            <a:r>
              <a:rPr lang="es-ES" sz="500" baseline="30000">
                <a:solidFill>
                  <a:srgbClr val="646464"/>
                </a:solidFill>
              </a:rPr>
              <a:t>1</a:t>
            </a:r>
          </a:p>
          <a:p>
            <a:r>
              <a:rPr lang="es-ES" sz="500" b="1">
                <a:solidFill>
                  <a:srgbClr val="646464"/>
                </a:solidFill>
              </a:rPr>
              <a:t>C2S</a:t>
            </a:r>
            <a:r>
              <a:rPr lang="es-ES" sz="500">
                <a:solidFill>
                  <a:srgbClr val="646464"/>
                </a:solidFill>
              </a:rPr>
              <a:t>: cada dos semanas; </a:t>
            </a:r>
            <a:r>
              <a:rPr lang="es-ES" sz="500" b="1">
                <a:solidFill>
                  <a:srgbClr val="646464"/>
                </a:solidFill>
              </a:rPr>
              <a:t>C4S</a:t>
            </a:r>
            <a:r>
              <a:rPr lang="es-ES" sz="500">
                <a:solidFill>
                  <a:srgbClr val="646464"/>
                </a:solidFill>
              </a:rPr>
              <a:t>: cada cuatro semanas; </a:t>
            </a:r>
            <a:r>
              <a:rPr lang="es-ES" sz="500" b="1">
                <a:solidFill>
                  <a:srgbClr val="646464"/>
                </a:solidFill>
              </a:rPr>
              <a:t>DA</a:t>
            </a:r>
            <a:r>
              <a:rPr lang="es-ES" sz="500">
                <a:solidFill>
                  <a:srgbClr val="646464"/>
                </a:solidFill>
              </a:rPr>
              <a:t>: dermatitis atópica; </a:t>
            </a:r>
            <a:r>
              <a:rPr lang="es-ES" sz="500" b="1">
                <a:solidFill>
                  <a:srgbClr val="646464"/>
                </a:solidFill>
              </a:rPr>
              <a:t>EASI</a:t>
            </a:r>
            <a:r>
              <a:rPr lang="es-ES" sz="500">
                <a:solidFill>
                  <a:srgbClr val="646464"/>
                </a:solidFill>
              </a:rPr>
              <a:t>: eczema </a:t>
            </a:r>
            <a:r>
              <a:rPr lang="es-ES" sz="500" err="1">
                <a:solidFill>
                  <a:srgbClr val="646464"/>
                </a:solidFill>
              </a:rPr>
              <a:t>area</a:t>
            </a:r>
            <a:r>
              <a:rPr lang="es-ES" sz="500">
                <a:solidFill>
                  <a:srgbClr val="646464"/>
                </a:solidFill>
              </a:rPr>
              <a:t> and </a:t>
            </a:r>
            <a:r>
              <a:rPr lang="es-ES" sz="500" err="1">
                <a:solidFill>
                  <a:srgbClr val="646464"/>
                </a:solidFill>
              </a:rPr>
              <a:t>severity</a:t>
            </a:r>
            <a:r>
              <a:rPr lang="es-ES" sz="500">
                <a:solidFill>
                  <a:srgbClr val="646464"/>
                </a:solidFill>
              </a:rPr>
              <a:t> </a:t>
            </a:r>
            <a:r>
              <a:rPr lang="es-ES" sz="500" err="1">
                <a:solidFill>
                  <a:srgbClr val="646464"/>
                </a:solidFill>
              </a:rPr>
              <a:t>index</a:t>
            </a:r>
            <a:r>
              <a:rPr lang="es-ES" sz="500">
                <a:solidFill>
                  <a:srgbClr val="646464"/>
                </a:solidFill>
              </a:rPr>
              <a:t>.</a:t>
            </a:r>
          </a:p>
          <a:p>
            <a:r>
              <a:rPr lang="en-US" sz="500">
                <a:solidFill>
                  <a:srgbClr val="646464"/>
                </a:solidFill>
              </a:rPr>
              <a:t>1.Eyerich K, </a:t>
            </a:r>
            <a:r>
              <a:rPr lang="en-US" sz="500" i="1">
                <a:solidFill>
                  <a:srgbClr val="646464"/>
                </a:solidFill>
              </a:rPr>
              <a:t>et al</a:t>
            </a:r>
            <a:r>
              <a:rPr lang="en-US" sz="500">
                <a:solidFill>
                  <a:srgbClr val="646464"/>
                </a:solidFill>
              </a:rPr>
              <a:t>. Lebrikizumab in monotherapy improves the signs of moderate-to-severe atopic dermatitis across different body regions including head and neck over one year of treatment. EADV Congress; Amsterdam, Netherlands; September 25 – 28, 2024. </a:t>
            </a:r>
            <a:r>
              <a:rPr lang="en-US" sz="500" err="1">
                <a:solidFill>
                  <a:srgbClr val="646464"/>
                </a:solidFill>
              </a:rPr>
              <a:t>Póster</a:t>
            </a:r>
            <a:r>
              <a:rPr lang="en-US" sz="500">
                <a:solidFill>
                  <a:srgbClr val="646464"/>
                </a:solidFill>
              </a:rPr>
              <a:t> </a:t>
            </a:r>
            <a:r>
              <a:rPr lang="en-US" sz="500" err="1">
                <a:solidFill>
                  <a:srgbClr val="646464"/>
                </a:solidFill>
              </a:rPr>
              <a:t>número</a:t>
            </a:r>
            <a:r>
              <a:rPr lang="en-US" sz="500">
                <a:solidFill>
                  <a:srgbClr val="646464"/>
                </a:solidFill>
              </a:rPr>
              <a:t> 0447.</a:t>
            </a:r>
            <a:endParaRPr lang="es-ES" sz="500" baseline="30000">
              <a:solidFill>
                <a:srgbClr val="646464"/>
              </a:solidFill>
            </a:endParaRPr>
          </a:p>
          <a:p>
            <a:endParaRPr lang="en-US" sz="700">
              <a:solidFill>
                <a:srgbClr val="646464"/>
              </a:solidFill>
            </a:endParaRPr>
          </a:p>
        </p:txBody>
      </p:sp>
      <p:sp>
        <p:nvSpPr>
          <p:cNvPr id="8" name="object 242">
            <a:extLst>
              <a:ext uri="{FF2B5EF4-FFF2-40B4-BE49-F238E27FC236}">
                <a16:creationId xmlns:a16="http://schemas.microsoft.com/office/drawing/2014/main" id="{AF6104DD-76D2-3D88-F5A2-AA307591D0EF}"/>
              </a:ext>
            </a:extLst>
          </p:cNvPr>
          <p:cNvSpPr txBox="1"/>
          <p:nvPr/>
        </p:nvSpPr>
        <p:spPr>
          <a:xfrm>
            <a:off x="2537633" y="5350913"/>
            <a:ext cx="1437549" cy="107372"/>
          </a:xfrm>
          <a:prstGeom prst="rect">
            <a:avLst/>
          </a:prstGeom>
        </p:spPr>
        <p:txBody>
          <a:bodyPr vert="horz" wrap="square" lIns="0" tIns="9242" rIns="0" bIns="0" rtlCol="0">
            <a:spAutoFit/>
          </a:bodyPr>
          <a:lstStyle/>
          <a:p>
            <a:pPr marL="23104">
              <a:spcBef>
                <a:spcPts val="73"/>
              </a:spcBef>
            </a:pPr>
            <a:r>
              <a:rPr lang="es-ES" sz="637">
                <a:solidFill>
                  <a:srgbClr val="646464"/>
                </a:solidFill>
                <a:latin typeface="Arial" panose="020B0604020202020204" pitchFamily="34" charset="0"/>
                <a:cs typeface="Arial" panose="020B0604020202020204" pitchFamily="34" charset="0"/>
              </a:rPr>
              <a:t>Adaptado de </a:t>
            </a:r>
            <a:r>
              <a:rPr lang="es-ES" sz="637" err="1">
                <a:solidFill>
                  <a:srgbClr val="646464"/>
                </a:solidFill>
                <a:latin typeface="Arial" panose="020B0604020202020204" pitchFamily="34" charset="0"/>
                <a:cs typeface="Arial" panose="020B0604020202020204" pitchFamily="34" charset="0"/>
              </a:rPr>
              <a:t>Eyerich</a:t>
            </a:r>
            <a:r>
              <a:rPr lang="es-ES" sz="637">
                <a:solidFill>
                  <a:srgbClr val="646464"/>
                </a:solidFill>
                <a:latin typeface="Arial" panose="020B0604020202020204" pitchFamily="34" charset="0"/>
                <a:cs typeface="Arial" panose="020B0604020202020204" pitchFamily="34" charset="0"/>
              </a:rPr>
              <a:t> K et al. 2024</a:t>
            </a:r>
            <a:r>
              <a:rPr lang="es-ES" sz="637" baseline="30000">
                <a:solidFill>
                  <a:srgbClr val="646464"/>
                </a:solidFill>
                <a:latin typeface="Arial" panose="020B0604020202020204" pitchFamily="34" charset="0"/>
                <a:cs typeface="Arial" panose="020B0604020202020204" pitchFamily="34" charset="0"/>
              </a:rPr>
              <a:t>1</a:t>
            </a:r>
          </a:p>
        </p:txBody>
      </p:sp>
      <p:grpSp>
        <p:nvGrpSpPr>
          <p:cNvPr id="53" name="Grupo 52">
            <a:extLst>
              <a:ext uri="{FF2B5EF4-FFF2-40B4-BE49-F238E27FC236}">
                <a16:creationId xmlns:a16="http://schemas.microsoft.com/office/drawing/2014/main" id="{41F1622E-E746-0B3B-3FD0-B51FF540CB54}"/>
              </a:ext>
            </a:extLst>
          </p:cNvPr>
          <p:cNvGrpSpPr/>
          <p:nvPr/>
        </p:nvGrpSpPr>
        <p:grpSpPr>
          <a:xfrm>
            <a:off x="2711999" y="2362202"/>
            <a:ext cx="6495501" cy="2658911"/>
            <a:chOff x="4752773" y="5387430"/>
            <a:chExt cx="10279278" cy="4207787"/>
          </a:xfrm>
        </p:grpSpPr>
        <p:sp>
          <p:nvSpPr>
            <p:cNvPr id="9" name="object 2">
              <a:extLst>
                <a:ext uri="{FF2B5EF4-FFF2-40B4-BE49-F238E27FC236}">
                  <a16:creationId xmlns:a16="http://schemas.microsoft.com/office/drawing/2014/main" id="{2B440CD4-A9D6-D561-AC28-514EAB13F62C}"/>
                </a:ext>
              </a:extLst>
            </p:cNvPr>
            <p:cNvSpPr txBox="1"/>
            <p:nvPr/>
          </p:nvSpPr>
          <p:spPr>
            <a:xfrm>
              <a:off x="7135416" y="5387430"/>
              <a:ext cx="1105535" cy="264842"/>
            </a:xfrm>
            <a:prstGeom prst="rect">
              <a:avLst/>
            </a:prstGeom>
          </p:spPr>
          <p:txBody>
            <a:bodyPr vert="horz" wrap="square" lIns="0" tIns="13335" rIns="0" bIns="0" rtlCol="0">
              <a:spAutoFit/>
            </a:bodyPr>
            <a:lstStyle/>
            <a:p>
              <a:pPr marL="12700" algn="ctr">
                <a:lnSpc>
                  <a:spcPct val="100000"/>
                </a:lnSpc>
                <a:spcBef>
                  <a:spcPts val="105"/>
                </a:spcBef>
              </a:pPr>
              <a:r>
                <a:rPr sz="1000" b="1" spc="-10">
                  <a:solidFill>
                    <a:srgbClr val="22346A"/>
                  </a:solidFill>
                  <a:latin typeface="Arial"/>
                  <a:cs typeface="Arial"/>
                </a:rPr>
                <a:t>Eritema</a:t>
              </a:r>
              <a:endParaRPr sz="1000">
                <a:latin typeface="Arial"/>
                <a:cs typeface="Arial"/>
              </a:endParaRPr>
            </a:p>
          </p:txBody>
        </p:sp>
        <p:sp>
          <p:nvSpPr>
            <p:cNvPr id="10" name="object 3">
              <a:extLst>
                <a:ext uri="{FF2B5EF4-FFF2-40B4-BE49-F238E27FC236}">
                  <a16:creationId xmlns:a16="http://schemas.microsoft.com/office/drawing/2014/main" id="{2F333801-16C3-DCF8-C664-801450D947A3}"/>
                </a:ext>
              </a:extLst>
            </p:cNvPr>
            <p:cNvSpPr txBox="1"/>
            <p:nvPr/>
          </p:nvSpPr>
          <p:spPr>
            <a:xfrm>
              <a:off x="11323888" y="5387430"/>
              <a:ext cx="1407793" cy="264842"/>
            </a:xfrm>
            <a:prstGeom prst="rect">
              <a:avLst/>
            </a:prstGeom>
          </p:spPr>
          <p:txBody>
            <a:bodyPr vert="horz" wrap="square" lIns="0" tIns="13335" rIns="0" bIns="0" rtlCol="0">
              <a:spAutoFit/>
            </a:bodyPr>
            <a:lstStyle/>
            <a:p>
              <a:pPr marL="12700" algn="ctr">
                <a:lnSpc>
                  <a:spcPct val="100000"/>
                </a:lnSpc>
                <a:spcBef>
                  <a:spcPts val="105"/>
                </a:spcBef>
              </a:pPr>
              <a:r>
                <a:rPr sz="1000" b="1" spc="-10">
                  <a:solidFill>
                    <a:srgbClr val="22346A"/>
                  </a:solidFill>
                  <a:latin typeface="Arial"/>
                  <a:cs typeface="Arial"/>
                </a:rPr>
                <a:t>Excoriación</a:t>
              </a:r>
              <a:endParaRPr sz="1000">
                <a:latin typeface="Arial"/>
                <a:cs typeface="Arial"/>
              </a:endParaRPr>
            </a:p>
          </p:txBody>
        </p:sp>
        <p:sp>
          <p:nvSpPr>
            <p:cNvPr id="11" name="object 4">
              <a:extLst>
                <a:ext uri="{FF2B5EF4-FFF2-40B4-BE49-F238E27FC236}">
                  <a16:creationId xmlns:a16="http://schemas.microsoft.com/office/drawing/2014/main" id="{161697A0-5B77-6B7B-ABF0-B1D450C703CE}"/>
                </a:ext>
              </a:extLst>
            </p:cNvPr>
            <p:cNvSpPr txBox="1"/>
            <p:nvPr/>
          </p:nvSpPr>
          <p:spPr>
            <a:xfrm>
              <a:off x="8848579" y="5387430"/>
              <a:ext cx="1982982" cy="264842"/>
            </a:xfrm>
            <a:prstGeom prst="rect">
              <a:avLst/>
            </a:prstGeom>
          </p:spPr>
          <p:txBody>
            <a:bodyPr vert="horz" wrap="square" lIns="0" tIns="13335" rIns="0" bIns="0" rtlCol="0">
              <a:spAutoFit/>
            </a:bodyPr>
            <a:lstStyle/>
            <a:p>
              <a:pPr marL="12700" algn="ctr">
                <a:lnSpc>
                  <a:spcPct val="100000"/>
                </a:lnSpc>
                <a:spcBef>
                  <a:spcPts val="105"/>
                </a:spcBef>
              </a:pPr>
              <a:r>
                <a:rPr sz="1000" b="1" spc="-10">
                  <a:solidFill>
                    <a:srgbClr val="22346A"/>
                  </a:solidFill>
                  <a:latin typeface="Arial"/>
                  <a:cs typeface="Arial"/>
                </a:rPr>
                <a:t>Edema/papulación</a:t>
              </a:r>
              <a:endParaRPr sz="1000">
                <a:latin typeface="Arial"/>
                <a:cs typeface="Arial"/>
              </a:endParaRPr>
            </a:p>
          </p:txBody>
        </p:sp>
        <p:sp>
          <p:nvSpPr>
            <p:cNvPr id="12" name="object 5">
              <a:extLst>
                <a:ext uri="{FF2B5EF4-FFF2-40B4-BE49-F238E27FC236}">
                  <a16:creationId xmlns:a16="http://schemas.microsoft.com/office/drawing/2014/main" id="{5B148975-3152-EE3B-7F30-B53FD6B13B3C}"/>
                </a:ext>
              </a:extLst>
            </p:cNvPr>
            <p:cNvSpPr txBox="1"/>
            <p:nvPr/>
          </p:nvSpPr>
          <p:spPr>
            <a:xfrm>
              <a:off x="13367704" y="5387430"/>
              <a:ext cx="1664347" cy="264842"/>
            </a:xfrm>
            <a:prstGeom prst="rect">
              <a:avLst/>
            </a:prstGeom>
          </p:spPr>
          <p:txBody>
            <a:bodyPr vert="horz" wrap="square" lIns="0" tIns="13335" rIns="0" bIns="0" rtlCol="0">
              <a:spAutoFit/>
            </a:bodyPr>
            <a:lstStyle/>
            <a:p>
              <a:pPr marL="12700" algn="ctr">
                <a:lnSpc>
                  <a:spcPct val="100000"/>
                </a:lnSpc>
                <a:spcBef>
                  <a:spcPts val="105"/>
                </a:spcBef>
              </a:pPr>
              <a:r>
                <a:rPr sz="1000" b="1" spc="-10">
                  <a:solidFill>
                    <a:srgbClr val="22346A"/>
                  </a:solidFill>
                  <a:latin typeface="Arial"/>
                  <a:cs typeface="Arial"/>
                </a:rPr>
                <a:t>Liquenificación</a:t>
              </a:r>
              <a:endParaRPr sz="1000">
                <a:latin typeface="Arial"/>
                <a:cs typeface="Arial"/>
              </a:endParaRPr>
            </a:p>
          </p:txBody>
        </p:sp>
        <p:sp>
          <p:nvSpPr>
            <p:cNvPr id="13" name="object 6">
              <a:extLst>
                <a:ext uri="{FF2B5EF4-FFF2-40B4-BE49-F238E27FC236}">
                  <a16:creationId xmlns:a16="http://schemas.microsoft.com/office/drawing/2014/main" id="{2264A48B-047C-7746-AE02-0D43BEDDEE39}"/>
                </a:ext>
              </a:extLst>
            </p:cNvPr>
            <p:cNvSpPr txBox="1"/>
            <p:nvPr/>
          </p:nvSpPr>
          <p:spPr>
            <a:xfrm>
              <a:off x="4752773" y="6157981"/>
              <a:ext cx="1730375" cy="595435"/>
            </a:xfrm>
            <a:prstGeom prst="rect">
              <a:avLst/>
            </a:prstGeom>
          </p:spPr>
          <p:txBody>
            <a:bodyPr vert="horz" wrap="square" lIns="0" tIns="11430" rIns="0" bIns="0" rtlCol="0">
              <a:spAutoFit/>
            </a:bodyPr>
            <a:lstStyle/>
            <a:p>
              <a:pPr marL="38100" marR="30480">
                <a:lnSpc>
                  <a:spcPct val="101699"/>
                </a:lnSpc>
                <a:spcBef>
                  <a:spcPts val="90"/>
                </a:spcBef>
              </a:pPr>
              <a:r>
                <a:rPr sz="1200" b="1" spc="-45">
                  <a:solidFill>
                    <a:srgbClr val="21336B"/>
                  </a:solidFill>
                  <a:latin typeface="Arial"/>
                  <a:cs typeface="Arial"/>
                </a:rPr>
                <a:t>Ebglyss</a:t>
              </a:r>
              <a:r>
                <a:rPr sz="1100" b="1" spc="-67" baseline="31111">
                  <a:solidFill>
                    <a:srgbClr val="21336B"/>
                  </a:solidFill>
                  <a:latin typeface="Arial"/>
                  <a:cs typeface="Arial"/>
                </a:rPr>
                <a:t>®</a:t>
              </a:r>
              <a:r>
                <a:rPr sz="1100" b="1" spc="104" baseline="31111">
                  <a:solidFill>
                    <a:srgbClr val="21336B"/>
                  </a:solidFill>
                  <a:latin typeface="Arial"/>
                  <a:cs typeface="Arial"/>
                </a:rPr>
                <a:t> </a:t>
              </a:r>
              <a:r>
                <a:rPr sz="1200" b="1" spc="-50">
                  <a:solidFill>
                    <a:srgbClr val="21336B"/>
                  </a:solidFill>
                  <a:latin typeface="Arial"/>
                  <a:cs typeface="Arial"/>
                </a:rPr>
                <a:t>C4S </a:t>
              </a:r>
              <a:r>
                <a:rPr sz="1200" b="1" spc="-10">
                  <a:solidFill>
                    <a:srgbClr val="21336B"/>
                  </a:solidFill>
                  <a:latin typeface="Arial"/>
                  <a:cs typeface="Arial"/>
                </a:rPr>
                <a:t>(N=118)</a:t>
              </a:r>
              <a:endParaRPr sz="1200">
                <a:latin typeface="Arial"/>
                <a:cs typeface="Arial"/>
              </a:endParaRPr>
            </a:p>
          </p:txBody>
        </p:sp>
        <p:sp>
          <p:nvSpPr>
            <p:cNvPr id="14" name="object 7">
              <a:extLst>
                <a:ext uri="{FF2B5EF4-FFF2-40B4-BE49-F238E27FC236}">
                  <a16:creationId xmlns:a16="http://schemas.microsoft.com/office/drawing/2014/main" id="{AD1F129A-E028-F62C-91C5-E2839FA1A0D0}"/>
                </a:ext>
              </a:extLst>
            </p:cNvPr>
            <p:cNvSpPr txBox="1"/>
            <p:nvPr/>
          </p:nvSpPr>
          <p:spPr>
            <a:xfrm>
              <a:off x="4752773" y="7568704"/>
              <a:ext cx="1730375" cy="595435"/>
            </a:xfrm>
            <a:prstGeom prst="rect">
              <a:avLst/>
            </a:prstGeom>
          </p:spPr>
          <p:txBody>
            <a:bodyPr vert="horz" wrap="square" lIns="0" tIns="11430" rIns="0" bIns="0" rtlCol="0">
              <a:spAutoFit/>
            </a:bodyPr>
            <a:lstStyle/>
            <a:p>
              <a:pPr marL="38100" marR="30480">
                <a:lnSpc>
                  <a:spcPct val="101699"/>
                </a:lnSpc>
                <a:spcBef>
                  <a:spcPts val="90"/>
                </a:spcBef>
              </a:pPr>
              <a:r>
                <a:rPr sz="1200" b="1" spc="-45">
                  <a:solidFill>
                    <a:srgbClr val="7A45B8"/>
                  </a:solidFill>
                  <a:latin typeface="Arial"/>
                  <a:cs typeface="Arial"/>
                </a:rPr>
                <a:t>Ebglyss</a:t>
              </a:r>
              <a:r>
                <a:rPr sz="1100" b="1" spc="-67" baseline="31111">
                  <a:solidFill>
                    <a:srgbClr val="7A45B8"/>
                  </a:solidFill>
                  <a:latin typeface="Arial"/>
                  <a:cs typeface="Arial"/>
                </a:rPr>
                <a:t>®</a:t>
              </a:r>
              <a:r>
                <a:rPr sz="1100" b="1" spc="104" baseline="31111">
                  <a:solidFill>
                    <a:srgbClr val="7A45B8"/>
                  </a:solidFill>
                  <a:latin typeface="Arial"/>
                  <a:cs typeface="Arial"/>
                </a:rPr>
                <a:t> </a:t>
              </a:r>
              <a:r>
                <a:rPr sz="1200" b="1" spc="-50">
                  <a:solidFill>
                    <a:srgbClr val="7A45B8"/>
                  </a:solidFill>
                  <a:latin typeface="Arial"/>
                  <a:cs typeface="Arial"/>
                </a:rPr>
                <a:t>C2S </a:t>
              </a:r>
              <a:r>
                <a:rPr sz="1200" b="1" spc="-10">
                  <a:solidFill>
                    <a:srgbClr val="7A45B8"/>
                  </a:solidFill>
                  <a:latin typeface="Arial"/>
                  <a:cs typeface="Arial"/>
                </a:rPr>
                <a:t>(N=113)</a:t>
              </a:r>
              <a:endParaRPr sz="1200">
                <a:latin typeface="Arial"/>
                <a:cs typeface="Arial"/>
              </a:endParaRPr>
            </a:p>
          </p:txBody>
        </p:sp>
        <p:sp>
          <p:nvSpPr>
            <p:cNvPr id="15" name="object 8">
              <a:extLst>
                <a:ext uri="{FF2B5EF4-FFF2-40B4-BE49-F238E27FC236}">
                  <a16:creationId xmlns:a16="http://schemas.microsoft.com/office/drawing/2014/main" id="{DACC1149-A579-7933-19FB-F591E2CA5963}"/>
                </a:ext>
              </a:extLst>
            </p:cNvPr>
            <p:cNvSpPr txBox="1"/>
            <p:nvPr/>
          </p:nvSpPr>
          <p:spPr>
            <a:xfrm>
              <a:off x="4752773" y="8850509"/>
              <a:ext cx="2254884" cy="595435"/>
            </a:xfrm>
            <a:prstGeom prst="rect">
              <a:avLst/>
            </a:prstGeom>
          </p:spPr>
          <p:txBody>
            <a:bodyPr vert="horz" wrap="square" lIns="0" tIns="11430" rIns="0" bIns="0" rtlCol="0">
              <a:spAutoFit/>
            </a:bodyPr>
            <a:lstStyle/>
            <a:p>
              <a:pPr marL="38100" marR="30480" indent="-635">
                <a:lnSpc>
                  <a:spcPct val="101699"/>
                </a:lnSpc>
                <a:spcBef>
                  <a:spcPts val="90"/>
                </a:spcBef>
              </a:pPr>
              <a:r>
                <a:rPr sz="1200" b="1" spc="-50">
                  <a:solidFill>
                    <a:srgbClr val="A3A3A3"/>
                  </a:solidFill>
                  <a:latin typeface="Arial"/>
                  <a:cs typeface="Arial"/>
                </a:rPr>
                <a:t>Retirada</a:t>
              </a:r>
              <a:r>
                <a:rPr sz="1200" b="1" spc="-85">
                  <a:solidFill>
                    <a:srgbClr val="A3A3A3"/>
                  </a:solidFill>
                  <a:latin typeface="Arial"/>
                  <a:cs typeface="Arial"/>
                </a:rPr>
                <a:t> </a:t>
              </a:r>
              <a:r>
                <a:rPr sz="1200" b="1" spc="-50">
                  <a:solidFill>
                    <a:srgbClr val="A3A3A3"/>
                  </a:solidFill>
                  <a:latin typeface="Arial"/>
                  <a:cs typeface="Arial"/>
                </a:rPr>
                <a:t>Ebglyss</a:t>
              </a:r>
              <a:r>
                <a:rPr sz="1100" b="1" spc="-75" baseline="31111">
                  <a:solidFill>
                    <a:srgbClr val="A3A3A3"/>
                  </a:solidFill>
                  <a:latin typeface="Arial"/>
                  <a:cs typeface="Arial"/>
                </a:rPr>
                <a:t>® </a:t>
              </a:r>
              <a:r>
                <a:rPr sz="1200" b="1" spc="-10">
                  <a:solidFill>
                    <a:srgbClr val="A3A3A3"/>
                  </a:solidFill>
                  <a:latin typeface="Arial"/>
                  <a:cs typeface="Arial"/>
                </a:rPr>
                <a:t>(N=60)</a:t>
              </a:r>
              <a:endParaRPr sz="1200">
                <a:latin typeface="Arial"/>
                <a:cs typeface="Arial"/>
              </a:endParaRPr>
            </a:p>
          </p:txBody>
        </p:sp>
        <p:sp>
          <p:nvSpPr>
            <p:cNvPr id="16" name="object 10">
              <a:extLst>
                <a:ext uri="{FF2B5EF4-FFF2-40B4-BE49-F238E27FC236}">
                  <a16:creationId xmlns:a16="http://schemas.microsoft.com/office/drawing/2014/main" id="{4292D83F-FEBC-93A3-E1C6-F71D45A90D25}"/>
                </a:ext>
              </a:extLst>
            </p:cNvPr>
            <p:cNvSpPr/>
            <p:nvPr/>
          </p:nvSpPr>
          <p:spPr>
            <a:xfrm>
              <a:off x="13995658" y="8745698"/>
              <a:ext cx="604520" cy="844550"/>
            </a:xfrm>
            <a:custGeom>
              <a:avLst/>
              <a:gdLst/>
              <a:ahLst/>
              <a:cxnLst/>
              <a:rect l="l" t="t" r="r" b="b"/>
              <a:pathLst>
                <a:path w="604519" h="844550">
                  <a:moveTo>
                    <a:pt x="0" y="802654"/>
                  </a:moveTo>
                  <a:lnTo>
                    <a:pt x="43976" y="821447"/>
                  </a:lnTo>
                  <a:lnTo>
                    <a:pt x="87825" y="834306"/>
                  </a:lnTo>
                  <a:lnTo>
                    <a:pt x="133377" y="841687"/>
                  </a:lnTo>
                  <a:lnTo>
                    <a:pt x="182464" y="844046"/>
                  </a:lnTo>
                  <a:lnTo>
                    <a:pt x="231681" y="841207"/>
                  </a:lnTo>
                  <a:lnTo>
                    <a:pt x="279230" y="832900"/>
                  </a:lnTo>
                  <a:lnTo>
                    <a:pt x="324795" y="819443"/>
                  </a:lnTo>
                  <a:lnTo>
                    <a:pt x="368059" y="801151"/>
                  </a:lnTo>
                  <a:lnTo>
                    <a:pt x="408706" y="778342"/>
                  </a:lnTo>
                  <a:lnTo>
                    <a:pt x="446418" y="751333"/>
                  </a:lnTo>
                  <a:lnTo>
                    <a:pt x="480880" y="720439"/>
                  </a:lnTo>
                  <a:lnTo>
                    <a:pt x="511774" y="685977"/>
                  </a:lnTo>
                  <a:lnTo>
                    <a:pt x="538784" y="648265"/>
                  </a:lnTo>
                  <a:lnTo>
                    <a:pt x="561593" y="607618"/>
                  </a:lnTo>
                  <a:lnTo>
                    <a:pt x="579884" y="564354"/>
                  </a:lnTo>
                  <a:lnTo>
                    <a:pt x="593342" y="518789"/>
                  </a:lnTo>
                  <a:lnTo>
                    <a:pt x="601648" y="471240"/>
                  </a:lnTo>
                  <a:lnTo>
                    <a:pt x="604487" y="422023"/>
                  </a:lnTo>
                  <a:lnTo>
                    <a:pt x="601648" y="372806"/>
                  </a:lnTo>
                  <a:lnTo>
                    <a:pt x="593342" y="325257"/>
                  </a:lnTo>
                  <a:lnTo>
                    <a:pt x="579884" y="279692"/>
                  </a:lnTo>
                  <a:lnTo>
                    <a:pt x="561593" y="236428"/>
                  </a:lnTo>
                  <a:lnTo>
                    <a:pt x="538784" y="195781"/>
                  </a:lnTo>
                  <a:lnTo>
                    <a:pt x="511774" y="158069"/>
                  </a:lnTo>
                  <a:lnTo>
                    <a:pt x="480880" y="123607"/>
                  </a:lnTo>
                  <a:lnTo>
                    <a:pt x="446418" y="92713"/>
                  </a:lnTo>
                  <a:lnTo>
                    <a:pt x="408706" y="65703"/>
                  </a:lnTo>
                  <a:lnTo>
                    <a:pt x="368059" y="42894"/>
                  </a:lnTo>
                  <a:lnTo>
                    <a:pt x="324795" y="24603"/>
                  </a:lnTo>
                  <a:lnTo>
                    <a:pt x="279230" y="11145"/>
                  </a:lnTo>
                  <a:lnTo>
                    <a:pt x="231681" y="2839"/>
                  </a:lnTo>
                  <a:lnTo>
                    <a:pt x="182464" y="0"/>
                  </a:lnTo>
                </a:path>
              </a:pathLst>
            </a:custGeom>
            <a:ln w="144633">
              <a:solidFill>
                <a:srgbClr val="A3A3A3"/>
              </a:solidFill>
            </a:ln>
          </p:spPr>
          <p:txBody>
            <a:bodyPr wrap="square" lIns="0" tIns="0" rIns="0" bIns="0" rtlCol="0"/>
            <a:lstStyle/>
            <a:p>
              <a:endParaRPr sz="1050"/>
            </a:p>
          </p:txBody>
        </p:sp>
        <p:sp>
          <p:nvSpPr>
            <p:cNvPr id="17" name="object 11">
              <a:extLst>
                <a:ext uri="{FF2B5EF4-FFF2-40B4-BE49-F238E27FC236}">
                  <a16:creationId xmlns:a16="http://schemas.microsoft.com/office/drawing/2014/main" id="{5C884F70-CF72-99D8-B7F4-35C53CD4B7CA}"/>
                </a:ext>
              </a:extLst>
            </p:cNvPr>
            <p:cNvSpPr/>
            <p:nvPr/>
          </p:nvSpPr>
          <p:spPr>
            <a:xfrm>
              <a:off x="13756246" y="8745702"/>
              <a:ext cx="843915" cy="844550"/>
            </a:xfrm>
            <a:custGeom>
              <a:avLst/>
              <a:gdLst/>
              <a:ahLst/>
              <a:cxnLst/>
              <a:rect l="l" t="t" r="r" b="b"/>
              <a:pathLst>
                <a:path w="843915" h="844550">
                  <a:moveTo>
                    <a:pt x="421879" y="0"/>
                  </a:moveTo>
                  <a:lnTo>
                    <a:pt x="369808" y="3070"/>
                  </a:lnTo>
                  <a:lnTo>
                    <a:pt x="319509" y="12130"/>
                  </a:lnTo>
                  <a:lnTo>
                    <a:pt x="271367" y="26948"/>
                  </a:lnTo>
                  <a:lnTo>
                    <a:pt x="225765" y="47294"/>
                  </a:lnTo>
                  <a:lnTo>
                    <a:pt x="183085" y="72938"/>
                  </a:lnTo>
                  <a:lnTo>
                    <a:pt x="143712" y="103650"/>
                  </a:lnTo>
                  <a:lnTo>
                    <a:pt x="108027" y="139200"/>
                  </a:lnTo>
                  <a:lnTo>
                    <a:pt x="76414" y="179357"/>
                  </a:lnTo>
                  <a:lnTo>
                    <a:pt x="49257" y="223893"/>
                  </a:lnTo>
                  <a:lnTo>
                    <a:pt x="28658" y="268682"/>
                  </a:lnTo>
                  <a:lnTo>
                    <a:pt x="13669" y="314565"/>
                  </a:lnTo>
                  <a:lnTo>
                    <a:pt x="4160" y="361114"/>
                  </a:lnTo>
                  <a:lnTo>
                    <a:pt x="0" y="407901"/>
                  </a:lnTo>
                  <a:lnTo>
                    <a:pt x="1056" y="454498"/>
                  </a:lnTo>
                  <a:lnTo>
                    <a:pt x="7200" y="500476"/>
                  </a:lnTo>
                  <a:lnTo>
                    <a:pt x="18299" y="545407"/>
                  </a:lnTo>
                  <a:lnTo>
                    <a:pt x="34223" y="588863"/>
                  </a:lnTo>
                  <a:lnTo>
                    <a:pt x="54840" y="630415"/>
                  </a:lnTo>
                  <a:lnTo>
                    <a:pt x="80020" y="669635"/>
                  </a:lnTo>
                  <a:lnTo>
                    <a:pt x="109632" y="706096"/>
                  </a:lnTo>
                  <a:lnTo>
                    <a:pt x="143545" y="739368"/>
                  </a:lnTo>
                  <a:lnTo>
                    <a:pt x="181628" y="769024"/>
                  </a:lnTo>
                  <a:lnTo>
                    <a:pt x="223749" y="794636"/>
                  </a:lnTo>
                  <a:lnTo>
                    <a:pt x="272000" y="817129"/>
                  </a:lnTo>
                  <a:lnTo>
                    <a:pt x="319540" y="832469"/>
                  </a:lnTo>
                  <a:lnTo>
                    <a:pt x="368716" y="841243"/>
                  </a:lnTo>
                  <a:lnTo>
                    <a:pt x="421879" y="844037"/>
                  </a:lnTo>
                  <a:lnTo>
                    <a:pt x="471096" y="841198"/>
                  </a:lnTo>
                  <a:lnTo>
                    <a:pt x="518645" y="832891"/>
                  </a:lnTo>
                  <a:lnTo>
                    <a:pt x="564210" y="819434"/>
                  </a:lnTo>
                  <a:lnTo>
                    <a:pt x="607475" y="801142"/>
                  </a:lnTo>
                  <a:lnTo>
                    <a:pt x="648121" y="778333"/>
                  </a:lnTo>
                  <a:lnTo>
                    <a:pt x="685833" y="751324"/>
                  </a:lnTo>
                  <a:lnTo>
                    <a:pt x="720295" y="720430"/>
                  </a:lnTo>
                  <a:lnTo>
                    <a:pt x="751189" y="685968"/>
                  </a:lnTo>
                  <a:lnTo>
                    <a:pt x="778199" y="648256"/>
                  </a:lnTo>
                  <a:lnTo>
                    <a:pt x="801008" y="607609"/>
                  </a:lnTo>
                  <a:lnTo>
                    <a:pt x="819299" y="564345"/>
                  </a:lnTo>
                  <a:lnTo>
                    <a:pt x="832757" y="518780"/>
                  </a:lnTo>
                  <a:lnTo>
                    <a:pt x="841063" y="471231"/>
                  </a:lnTo>
                  <a:lnTo>
                    <a:pt x="843903" y="422014"/>
                  </a:lnTo>
                  <a:lnTo>
                    <a:pt x="841063" y="372799"/>
                  </a:lnTo>
                  <a:lnTo>
                    <a:pt x="832757" y="325251"/>
                  </a:lnTo>
                  <a:lnTo>
                    <a:pt x="819299" y="279687"/>
                  </a:lnTo>
                  <a:lnTo>
                    <a:pt x="801008" y="236424"/>
                  </a:lnTo>
                  <a:lnTo>
                    <a:pt x="778199" y="195779"/>
                  </a:lnTo>
                  <a:lnTo>
                    <a:pt x="751189" y="158067"/>
                  </a:lnTo>
                  <a:lnTo>
                    <a:pt x="720295" y="123606"/>
                  </a:lnTo>
                  <a:lnTo>
                    <a:pt x="685833" y="92712"/>
                  </a:lnTo>
                  <a:lnTo>
                    <a:pt x="648121" y="65703"/>
                  </a:lnTo>
                  <a:lnTo>
                    <a:pt x="607475" y="42894"/>
                  </a:lnTo>
                  <a:lnTo>
                    <a:pt x="564210" y="24603"/>
                  </a:lnTo>
                  <a:lnTo>
                    <a:pt x="518645" y="11145"/>
                  </a:lnTo>
                  <a:lnTo>
                    <a:pt x="471096" y="2839"/>
                  </a:lnTo>
                  <a:lnTo>
                    <a:pt x="421879" y="0"/>
                  </a:lnTo>
                  <a:close/>
                </a:path>
              </a:pathLst>
            </a:custGeom>
            <a:ln w="9039">
              <a:solidFill>
                <a:srgbClr val="A3A3A3"/>
              </a:solidFill>
            </a:ln>
          </p:spPr>
          <p:txBody>
            <a:bodyPr wrap="square" lIns="0" tIns="0" rIns="0" bIns="0" rtlCol="0"/>
            <a:lstStyle/>
            <a:p>
              <a:endParaRPr sz="1050"/>
            </a:p>
          </p:txBody>
        </p:sp>
        <p:sp>
          <p:nvSpPr>
            <p:cNvPr id="18" name="object 12">
              <a:extLst>
                <a:ext uri="{FF2B5EF4-FFF2-40B4-BE49-F238E27FC236}">
                  <a16:creationId xmlns:a16="http://schemas.microsoft.com/office/drawing/2014/main" id="{CF28C3AF-55EA-B83B-357A-CA8167C128A5}"/>
                </a:ext>
              </a:extLst>
            </p:cNvPr>
            <p:cNvSpPr txBox="1"/>
            <p:nvPr/>
          </p:nvSpPr>
          <p:spPr>
            <a:xfrm>
              <a:off x="13844653" y="8984669"/>
              <a:ext cx="624206" cy="315576"/>
            </a:xfrm>
            <a:prstGeom prst="rect">
              <a:avLst/>
            </a:prstGeom>
          </p:spPr>
          <p:txBody>
            <a:bodyPr vert="horz" wrap="square" lIns="0" tIns="14604" rIns="0" bIns="0" rtlCol="0">
              <a:spAutoFit/>
            </a:bodyPr>
            <a:lstStyle/>
            <a:p>
              <a:pPr marL="12700">
                <a:lnSpc>
                  <a:spcPct val="100000"/>
                </a:lnSpc>
                <a:spcBef>
                  <a:spcPts val="114"/>
                </a:spcBef>
              </a:pPr>
              <a:r>
                <a:rPr sz="1200" b="1" spc="-10">
                  <a:solidFill>
                    <a:srgbClr val="A3A3A3"/>
                  </a:solidFill>
                  <a:latin typeface="Arial"/>
                  <a:cs typeface="Arial"/>
                </a:rPr>
                <a:t>-</a:t>
              </a:r>
              <a:r>
                <a:rPr sz="1200" b="1" spc="-20">
                  <a:solidFill>
                    <a:srgbClr val="A3A3A3"/>
                  </a:solidFill>
                  <a:latin typeface="Arial"/>
                  <a:cs typeface="Arial"/>
                </a:rPr>
                <a:t>58,5</a:t>
              </a:r>
              <a:endParaRPr sz="1200">
                <a:latin typeface="Arial"/>
                <a:cs typeface="Arial"/>
              </a:endParaRPr>
            </a:p>
          </p:txBody>
        </p:sp>
        <p:sp>
          <p:nvSpPr>
            <p:cNvPr id="19" name="object 13">
              <a:extLst>
                <a:ext uri="{FF2B5EF4-FFF2-40B4-BE49-F238E27FC236}">
                  <a16:creationId xmlns:a16="http://schemas.microsoft.com/office/drawing/2014/main" id="{2DA2E736-8D3F-1D6D-4226-83897FBFA85F}"/>
                </a:ext>
              </a:extLst>
            </p:cNvPr>
            <p:cNvSpPr/>
            <p:nvPr/>
          </p:nvSpPr>
          <p:spPr>
            <a:xfrm>
              <a:off x="7184545" y="8750666"/>
              <a:ext cx="843915" cy="844550"/>
            </a:xfrm>
            <a:custGeom>
              <a:avLst/>
              <a:gdLst/>
              <a:ahLst/>
              <a:cxnLst/>
              <a:rect l="l" t="t" r="r" b="b"/>
              <a:pathLst>
                <a:path w="843915" h="844550">
                  <a:moveTo>
                    <a:pt x="421879" y="0"/>
                  </a:moveTo>
                  <a:lnTo>
                    <a:pt x="369808" y="3070"/>
                  </a:lnTo>
                  <a:lnTo>
                    <a:pt x="319509" y="12130"/>
                  </a:lnTo>
                  <a:lnTo>
                    <a:pt x="271367" y="26948"/>
                  </a:lnTo>
                  <a:lnTo>
                    <a:pt x="225765" y="47294"/>
                  </a:lnTo>
                  <a:lnTo>
                    <a:pt x="183085" y="72938"/>
                  </a:lnTo>
                  <a:lnTo>
                    <a:pt x="143712" y="103650"/>
                  </a:lnTo>
                  <a:lnTo>
                    <a:pt x="108027" y="139200"/>
                  </a:lnTo>
                  <a:lnTo>
                    <a:pt x="76414" y="179357"/>
                  </a:lnTo>
                  <a:lnTo>
                    <a:pt x="49257" y="223893"/>
                  </a:lnTo>
                  <a:lnTo>
                    <a:pt x="28658" y="268682"/>
                  </a:lnTo>
                  <a:lnTo>
                    <a:pt x="13669" y="314565"/>
                  </a:lnTo>
                  <a:lnTo>
                    <a:pt x="4160" y="361114"/>
                  </a:lnTo>
                  <a:lnTo>
                    <a:pt x="0" y="407901"/>
                  </a:lnTo>
                  <a:lnTo>
                    <a:pt x="1056" y="454498"/>
                  </a:lnTo>
                  <a:lnTo>
                    <a:pt x="7200" y="500476"/>
                  </a:lnTo>
                  <a:lnTo>
                    <a:pt x="18299" y="545407"/>
                  </a:lnTo>
                  <a:lnTo>
                    <a:pt x="34223" y="588863"/>
                  </a:lnTo>
                  <a:lnTo>
                    <a:pt x="54840" y="630415"/>
                  </a:lnTo>
                  <a:lnTo>
                    <a:pt x="80020" y="669635"/>
                  </a:lnTo>
                  <a:lnTo>
                    <a:pt x="109632" y="706096"/>
                  </a:lnTo>
                  <a:lnTo>
                    <a:pt x="143545" y="739368"/>
                  </a:lnTo>
                  <a:lnTo>
                    <a:pt x="181628" y="769024"/>
                  </a:lnTo>
                  <a:lnTo>
                    <a:pt x="223749" y="794636"/>
                  </a:lnTo>
                  <a:lnTo>
                    <a:pt x="272000" y="817129"/>
                  </a:lnTo>
                  <a:lnTo>
                    <a:pt x="319540" y="832469"/>
                  </a:lnTo>
                  <a:lnTo>
                    <a:pt x="368716" y="841243"/>
                  </a:lnTo>
                  <a:lnTo>
                    <a:pt x="421879" y="844037"/>
                  </a:lnTo>
                  <a:lnTo>
                    <a:pt x="471096" y="841198"/>
                  </a:lnTo>
                  <a:lnTo>
                    <a:pt x="518645" y="832891"/>
                  </a:lnTo>
                  <a:lnTo>
                    <a:pt x="564210" y="819434"/>
                  </a:lnTo>
                  <a:lnTo>
                    <a:pt x="607475" y="801142"/>
                  </a:lnTo>
                  <a:lnTo>
                    <a:pt x="648121" y="778333"/>
                  </a:lnTo>
                  <a:lnTo>
                    <a:pt x="685833" y="751324"/>
                  </a:lnTo>
                  <a:lnTo>
                    <a:pt x="720295" y="720430"/>
                  </a:lnTo>
                  <a:lnTo>
                    <a:pt x="751189" y="685968"/>
                  </a:lnTo>
                  <a:lnTo>
                    <a:pt x="778199" y="648256"/>
                  </a:lnTo>
                  <a:lnTo>
                    <a:pt x="801008" y="607609"/>
                  </a:lnTo>
                  <a:lnTo>
                    <a:pt x="819299" y="564345"/>
                  </a:lnTo>
                  <a:lnTo>
                    <a:pt x="832757" y="518780"/>
                  </a:lnTo>
                  <a:lnTo>
                    <a:pt x="841063" y="471231"/>
                  </a:lnTo>
                  <a:lnTo>
                    <a:pt x="843903" y="422014"/>
                  </a:lnTo>
                  <a:lnTo>
                    <a:pt x="841063" y="372799"/>
                  </a:lnTo>
                  <a:lnTo>
                    <a:pt x="832757" y="325251"/>
                  </a:lnTo>
                  <a:lnTo>
                    <a:pt x="819299" y="279687"/>
                  </a:lnTo>
                  <a:lnTo>
                    <a:pt x="801008" y="236424"/>
                  </a:lnTo>
                  <a:lnTo>
                    <a:pt x="778199" y="195779"/>
                  </a:lnTo>
                  <a:lnTo>
                    <a:pt x="751189" y="158067"/>
                  </a:lnTo>
                  <a:lnTo>
                    <a:pt x="720295" y="123606"/>
                  </a:lnTo>
                  <a:lnTo>
                    <a:pt x="685833" y="92712"/>
                  </a:lnTo>
                  <a:lnTo>
                    <a:pt x="648121" y="65703"/>
                  </a:lnTo>
                  <a:lnTo>
                    <a:pt x="607475" y="42894"/>
                  </a:lnTo>
                  <a:lnTo>
                    <a:pt x="564210" y="24603"/>
                  </a:lnTo>
                  <a:lnTo>
                    <a:pt x="518645" y="11145"/>
                  </a:lnTo>
                  <a:lnTo>
                    <a:pt x="471096" y="2839"/>
                  </a:lnTo>
                  <a:lnTo>
                    <a:pt x="421879" y="0"/>
                  </a:lnTo>
                  <a:close/>
                </a:path>
              </a:pathLst>
            </a:custGeom>
            <a:ln w="9039">
              <a:solidFill>
                <a:srgbClr val="A3A3A3"/>
              </a:solidFill>
            </a:ln>
          </p:spPr>
          <p:txBody>
            <a:bodyPr wrap="square" lIns="0" tIns="0" rIns="0" bIns="0" rtlCol="0"/>
            <a:lstStyle/>
            <a:p>
              <a:endParaRPr sz="1050"/>
            </a:p>
          </p:txBody>
        </p:sp>
        <p:sp>
          <p:nvSpPr>
            <p:cNvPr id="20" name="object 14">
              <a:extLst>
                <a:ext uri="{FF2B5EF4-FFF2-40B4-BE49-F238E27FC236}">
                  <a16:creationId xmlns:a16="http://schemas.microsoft.com/office/drawing/2014/main" id="{1F82AEB7-BBD0-0F9D-15E8-8049B8166A9A}"/>
                </a:ext>
              </a:extLst>
            </p:cNvPr>
            <p:cNvSpPr txBox="1"/>
            <p:nvPr/>
          </p:nvSpPr>
          <p:spPr>
            <a:xfrm>
              <a:off x="7272950" y="8989635"/>
              <a:ext cx="624206" cy="315576"/>
            </a:xfrm>
            <a:prstGeom prst="rect">
              <a:avLst/>
            </a:prstGeom>
          </p:spPr>
          <p:txBody>
            <a:bodyPr vert="horz" wrap="square" lIns="0" tIns="14604" rIns="0" bIns="0" rtlCol="0">
              <a:spAutoFit/>
            </a:bodyPr>
            <a:lstStyle/>
            <a:p>
              <a:pPr marL="12700">
                <a:lnSpc>
                  <a:spcPct val="100000"/>
                </a:lnSpc>
                <a:spcBef>
                  <a:spcPts val="114"/>
                </a:spcBef>
              </a:pPr>
              <a:r>
                <a:rPr sz="1200" b="1" spc="-10">
                  <a:solidFill>
                    <a:srgbClr val="A3A3A3"/>
                  </a:solidFill>
                  <a:latin typeface="Arial"/>
                  <a:cs typeface="Arial"/>
                </a:rPr>
                <a:t>-</a:t>
              </a:r>
              <a:r>
                <a:rPr sz="1200" b="1" spc="-20">
                  <a:solidFill>
                    <a:srgbClr val="A3A3A3"/>
                  </a:solidFill>
                  <a:latin typeface="Arial"/>
                  <a:cs typeface="Arial"/>
                </a:rPr>
                <a:t>48,0</a:t>
              </a:r>
              <a:endParaRPr sz="1200">
                <a:latin typeface="Arial"/>
                <a:cs typeface="Arial"/>
              </a:endParaRPr>
            </a:p>
          </p:txBody>
        </p:sp>
        <p:sp>
          <p:nvSpPr>
            <p:cNvPr id="21" name="object 15">
              <a:extLst>
                <a:ext uri="{FF2B5EF4-FFF2-40B4-BE49-F238E27FC236}">
                  <a16:creationId xmlns:a16="http://schemas.microsoft.com/office/drawing/2014/main" id="{62414F86-89B0-4C86-4004-A61128B814CB}"/>
                </a:ext>
              </a:extLst>
            </p:cNvPr>
            <p:cNvSpPr/>
            <p:nvPr/>
          </p:nvSpPr>
          <p:spPr>
            <a:xfrm>
              <a:off x="7606423" y="8750668"/>
              <a:ext cx="422275" cy="839469"/>
            </a:xfrm>
            <a:custGeom>
              <a:avLst/>
              <a:gdLst/>
              <a:ahLst/>
              <a:cxnLst/>
              <a:rect l="l" t="t" r="r" b="b"/>
              <a:pathLst>
                <a:path w="422275" h="839470">
                  <a:moveTo>
                    <a:pt x="65329" y="839011"/>
                  </a:moveTo>
                  <a:lnTo>
                    <a:pt x="111066" y="829270"/>
                  </a:lnTo>
                  <a:lnTo>
                    <a:pt x="154827" y="814733"/>
                  </a:lnTo>
                  <a:lnTo>
                    <a:pt x="196319" y="795692"/>
                  </a:lnTo>
                  <a:lnTo>
                    <a:pt x="235250" y="772441"/>
                  </a:lnTo>
                  <a:lnTo>
                    <a:pt x="271325" y="745271"/>
                  </a:lnTo>
                  <a:lnTo>
                    <a:pt x="304254" y="714476"/>
                  </a:lnTo>
                  <a:lnTo>
                    <a:pt x="333741" y="680350"/>
                  </a:lnTo>
                  <a:lnTo>
                    <a:pt x="359496" y="643184"/>
                  </a:lnTo>
                  <a:lnTo>
                    <a:pt x="381225" y="603271"/>
                  </a:lnTo>
                  <a:lnTo>
                    <a:pt x="398635" y="560905"/>
                  </a:lnTo>
                  <a:lnTo>
                    <a:pt x="411433" y="516378"/>
                  </a:lnTo>
                  <a:lnTo>
                    <a:pt x="419327" y="469983"/>
                  </a:lnTo>
                  <a:lnTo>
                    <a:pt x="422023" y="422014"/>
                  </a:lnTo>
                  <a:lnTo>
                    <a:pt x="419184" y="372799"/>
                  </a:lnTo>
                  <a:lnTo>
                    <a:pt x="410877" y="325251"/>
                  </a:lnTo>
                  <a:lnTo>
                    <a:pt x="397420" y="279687"/>
                  </a:lnTo>
                  <a:lnTo>
                    <a:pt x="379128" y="236424"/>
                  </a:lnTo>
                  <a:lnTo>
                    <a:pt x="356319" y="195779"/>
                  </a:lnTo>
                  <a:lnTo>
                    <a:pt x="329309" y="158067"/>
                  </a:lnTo>
                  <a:lnTo>
                    <a:pt x="298415" y="123606"/>
                  </a:lnTo>
                  <a:lnTo>
                    <a:pt x="263954" y="92712"/>
                  </a:lnTo>
                  <a:lnTo>
                    <a:pt x="226241" y="65703"/>
                  </a:lnTo>
                  <a:lnTo>
                    <a:pt x="185595" y="42894"/>
                  </a:lnTo>
                  <a:lnTo>
                    <a:pt x="142331" y="24603"/>
                  </a:lnTo>
                  <a:lnTo>
                    <a:pt x="96766" y="11145"/>
                  </a:lnTo>
                  <a:lnTo>
                    <a:pt x="49216" y="2839"/>
                  </a:lnTo>
                  <a:lnTo>
                    <a:pt x="0" y="0"/>
                  </a:lnTo>
                </a:path>
              </a:pathLst>
            </a:custGeom>
            <a:ln w="144633">
              <a:solidFill>
                <a:srgbClr val="A3A3A3"/>
              </a:solidFill>
            </a:ln>
          </p:spPr>
          <p:txBody>
            <a:bodyPr wrap="square" lIns="0" tIns="0" rIns="0" bIns="0" rtlCol="0"/>
            <a:lstStyle/>
            <a:p>
              <a:endParaRPr sz="1050"/>
            </a:p>
          </p:txBody>
        </p:sp>
        <p:sp>
          <p:nvSpPr>
            <p:cNvPr id="22" name="object 16">
              <a:extLst>
                <a:ext uri="{FF2B5EF4-FFF2-40B4-BE49-F238E27FC236}">
                  <a16:creationId xmlns:a16="http://schemas.microsoft.com/office/drawing/2014/main" id="{22A0A56B-2486-71AC-7143-C8148F8BFCE5}"/>
                </a:ext>
              </a:extLst>
            </p:cNvPr>
            <p:cNvSpPr/>
            <p:nvPr/>
          </p:nvSpPr>
          <p:spPr>
            <a:xfrm>
              <a:off x="9379460" y="8750666"/>
              <a:ext cx="843915" cy="844550"/>
            </a:xfrm>
            <a:custGeom>
              <a:avLst/>
              <a:gdLst/>
              <a:ahLst/>
              <a:cxnLst/>
              <a:rect l="l" t="t" r="r" b="b"/>
              <a:pathLst>
                <a:path w="843915" h="844550">
                  <a:moveTo>
                    <a:pt x="421879" y="0"/>
                  </a:moveTo>
                  <a:lnTo>
                    <a:pt x="369808" y="3070"/>
                  </a:lnTo>
                  <a:lnTo>
                    <a:pt x="319509" y="12130"/>
                  </a:lnTo>
                  <a:lnTo>
                    <a:pt x="271367" y="26948"/>
                  </a:lnTo>
                  <a:lnTo>
                    <a:pt x="225765" y="47294"/>
                  </a:lnTo>
                  <a:lnTo>
                    <a:pt x="183085" y="72938"/>
                  </a:lnTo>
                  <a:lnTo>
                    <a:pt x="143712" y="103650"/>
                  </a:lnTo>
                  <a:lnTo>
                    <a:pt x="108027" y="139200"/>
                  </a:lnTo>
                  <a:lnTo>
                    <a:pt x="76414" y="179357"/>
                  </a:lnTo>
                  <a:lnTo>
                    <a:pt x="49257" y="223893"/>
                  </a:lnTo>
                  <a:lnTo>
                    <a:pt x="28658" y="268682"/>
                  </a:lnTo>
                  <a:lnTo>
                    <a:pt x="13669" y="314565"/>
                  </a:lnTo>
                  <a:lnTo>
                    <a:pt x="4160" y="361114"/>
                  </a:lnTo>
                  <a:lnTo>
                    <a:pt x="0" y="407901"/>
                  </a:lnTo>
                  <a:lnTo>
                    <a:pt x="1056" y="454498"/>
                  </a:lnTo>
                  <a:lnTo>
                    <a:pt x="7200" y="500476"/>
                  </a:lnTo>
                  <a:lnTo>
                    <a:pt x="18299" y="545407"/>
                  </a:lnTo>
                  <a:lnTo>
                    <a:pt x="34223" y="588863"/>
                  </a:lnTo>
                  <a:lnTo>
                    <a:pt x="54840" y="630415"/>
                  </a:lnTo>
                  <a:lnTo>
                    <a:pt x="80020" y="669635"/>
                  </a:lnTo>
                  <a:lnTo>
                    <a:pt x="109632" y="706096"/>
                  </a:lnTo>
                  <a:lnTo>
                    <a:pt x="143545" y="739368"/>
                  </a:lnTo>
                  <a:lnTo>
                    <a:pt x="181628" y="769024"/>
                  </a:lnTo>
                  <a:lnTo>
                    <a:pt x="223749" y="794636"/>
                  </a:lnTo>
                  <a:lnTo>
                    <a:pt x="272000" y="817129"/>
                  </a:lnTo>
                  <a:lnTo>
                    <a:pt x="319540" y="832469"/>
                  </a:lnTo>
                  <a:lnTo>
                    <a:pt x="368716" y="841243"/>
                  </a:lnTo>
                  <a:lnTo>
                    <a:pt x="421879" y="844037"/>
                  </a:lnTo>
                  <a:lnTo>
                    <a:pt x="471096" y="841198"/>
                  </a:lnTo>
                  <a:lnTo>
                    <a:pt x="518645" y="832891"/>
                  </a:lnTo>
                  <a:lnTo>
                    <a:pt x="564210" y="819434"/>
                  </a:lnTo>
                  <a:lnTo>
                    <a:pt x="607475" y="801142"/>
                  </a:lnTo>
                  <a:lnTo>
                    <a:pt x="648121" y="778333"/>
                  </a:lnTo>
                  <a:lnTo>
                    <a:pt x="685833" y="751324"/>
                  </a:lnTo>
                  <a:lnTo>
                    <a:pt x="720295" y="720430"/>
                  </a:lnTo>
                  <a:lnTo>
                    <a:pt x="751189" y="685968"/>
                  </a:lnTo>
                  <a:lnTo>
                    <a:pt x="778199" y="648256"/>
                  </a:lnTo>
                  <a:lnTo>
                    <a:pt x="801008" y="607609"/>
                  </a:lnTo>
                  <a:lnTo>
                    <a:pt x="819299" y="564345"/>
                  </a:lnTo>
                  <a:lnTo>
                    <a:pt x="832757" y="518780"/>
                  </a:lnTo>
                  <a:lnTo>
                    <a:pt x="841063" y="471231"/>
                  </a:lnTo>
                  <a:lnTo>
                    <a:pt x="843903" y="422014"/>
                  </a:lnTo>
                  <a:lnTo>
                    <a:pt x="841063" y="372799"/>
                  </a:lnTo>
                  <a:lnTo>
                    <a:pt x="832757" y="325251"/>
                  </a:lnTo>
                  <a:lnTo>
                    <a:pt x="819299" y="279687"/>
                  </a:lnTo>
                  <a:lnTo>
                    <a:pt x="801008" y="236424"/>
                  </a:lnTo>
                  <a:lnTo>
                    <a:pt x="778199" y="195779"/>
                  </a:lnTo>
                  <a:lnTo>
                    <a:pt x="751189" y="158067"/>
                  </a:lnTo>
                  <a:lnTo>
                    <a:pt x="720295" y="123606"/>
                  </a:lnTo>
                  <a:lnTo>
                    <a:pt x="685833" y="92712"/>
                  </a:lnTo>
                  <a:lnTo>
                    <a:pt x="648121" y="65703"/>
                  </a:lnTo>
                  <a:lnTo>
                    <a:pt x="607475" y="42894"/>
                  </a:lnTo>
                  <a:lnTo>
                    <a:pt x="564210" y="24603"/>
                  </a:lnTo>
                  <a:lnTo>
                    <a:pt x="518645" y="11145"/>
                  </a:lnTo>
                  <a:lnTo>
                    <a:pt x="471096" y="2839"/>
                  </a:lnTo>
                  <a:lnTo>
                    <a:pt x="421879" y="0"/>
                  </a:lnTo>
                  <a:close/>
                </a:path>
              </a:pathLst>
            </a:custGeom>
            <a:ln w="9039">
              <a:solidFill>
                <a:srgbClr val="A3A3A3"/>
              </a:solidFill>
            </a:ln>
          </p:spPr>
          <p:txBody>
            <a:bodyPr wrap="square" lIns="0" tIns="0" rIns="0" bIns="0" rtlCol="0"/>
            <a:lstStyle/>
            <a:p>
              <a:endParaRPr sz="1050"/>
            </a:p>
          </p:txBody>
        </p:sp>
        <p:sp>
          <p:nvSpPr>
            <p:cNvPr id="23" name="object 17">
              <a:extLst>
                <a:ext uri="{FF2B5EF4-FFF2-40B4-BE49-F238E27FC236}">
                  <a16:creationId xmlns:a16="http://schemas.microsoft.com/office/drawing/2014/main" id="{8FF1B691-3B2F-95E2-AC17-00420C63CAA1}"/>
                </a:ext>
              </a:extLst>
            </p:cNvPr>
            <p:cNvSpPr txBox="1"/>
            <p:nvPr/>
          </p:nvSpPr>
          <p:spPr>
            <a:xfrm>
              <a:off x="9467866" y="8989634"/>
              <a:ext cx="624206" cy="315576"/>
            </a:xfrm>
            <a:prstGeom prst="rect">
              <a:avLst/>
            </a:prstGeom>
          </p:spPr>
          <p:txBody>
            <a:bodyPr vert="horz" wrap="square" lIns="0" tIns="14604" rIns="0" bIns="0" rtlCol="0">
              <a:spAutoFit/>
            </a:bodyPr>
            <a:lstStyle/>
            <a:p>
              <a:pPr marL="12700">
                <a:lnSpc>
                  <a:spcPct val="100000"/>
                </a:lnSpc>
                <a:spcBef>
                  <a:spcPts val="114"/>
                </a:spcBef>
              </a:pPr>
              <a:r>
                <a:rPr sz="1200" b="1" spc="-10">
                  <a:solidFill>
                    <a:srgbClr val="A3A3A3"/>
                  </a:solidFill>
                  <a:latin typeface="Arial"/>
                  <a:cs typeface="Arial"/>
                </a:rPr>
                <a:t>-</a:t>
              </a:r>
              <a:r>
                <a:rPr sz="1200" b="1" spc="-20">
                  <a:solidFill>
                    <a:srgbClr val="A3A3A3"/>
                  </a:solidFill>
                  <a:latin typeface="Arial"/>
                  <a:cs typeface="Arial"/>
                </a:rPr>
                <a:t>52,2</a:t>
              </a:r>
              <a:endParaRPr sz="1200">
                <a:latin typeface="Arial"/>
                <a:cs typeface="Arial"/>
              </a:endParaRPr>
            </a:p>
          </p:txBody>
        </p:sp>
        <p:sp>
          <p:nvSpPr>
            <p:cNvPr id="24" name="object 18">
              <a:extLst>
                <a:ext uri="{FF2B5EF4-FFF2-40B4-BE49-F238E27FC236}">
                  <a16:creationId xmlns:a16="http://schemas.microsoft.com/office/drawing/2014/main" id="{B43D2695-7F9A-4CE7-0937-875BA210ED84}"/>
                </a:ext>
              </a:extLst>
            </p:cNvPr>
            <p:cNvSpPr/>
            <p:nvPr/>
          </p:nvSpPr>
          <p:spPr>
            <a:xfrm>
              <a:off x="9718344" y="8750667"/>
              <a:ext cx="505459" cy="844550"/>
            </a:xfrm>
            <a:custGeom>
              <a:avLst/>
              <a:gdLst/>
              <a:ahLst/>
              <a:cxnLst/>
              <a:rect l="l" t="t" r="r" b="b"/>
              <a:pathLst>
                <a:path w="505459" h="844550">
                  <a:moveTo>
                    <a:pt x="0" y="836733"/>
                  </a:moveTo>
                  <a:lnTo>
                    <a:pt x="19755" y="839983"/>
                  </a:lnTo>
                  <a:lnTo>
                    <a:pt x="40072" y="842260"/>
                  </a:lnTo>
                  <a:lnTo>
                    <a:pt x="61101" y="843599"/>
                  </a:lnTo>
                  <a:lnTo>
                    <a:pt x="82992" y="844037"/>
                  </a:lnTo>
                  <a:lnTo>
                    <a:pt x="132209" y="841198"/>
                  </a:lnTo>
                  <a:lnTo>
                    <a:pt x="179758" y="832891"/>
                  </a:lnTo>
                  <a:lnTo>
                    <a:pt x="225323" y="819434"/>
                  </a:lnTo>
                  <a:lnTo>
                    <a:pt x="268588" y="801142"/>
                  </a:lnTo>
                  <a:lnTo>
                    <a:pt x="309234" y="778333"/>
                  </a:lnTo>
                  <a:lnTo>
                    <a:pt x="346946" y="751324"/>
                  </a:lnTo>
                  <a:lnTo>
                    <a:pt x="381408" y="720430"/>
                  </a:lnTo>
                  <a:lnTo>
                    <a:pt x="412302" y="685968"/>
                  </a:lnTo>
                  <a:lnTo>
                    <a:pt x="439312" y="648256"/>
                  </a:lnTo>
                  <a:lnTo>
                    <a:pt x="462121" y="607609"/>
                  </a:lnTo>
                  <a:lnTo>
                    <a:pt x="480412" y="564345"/>
                  </a:lnTo>
                  <a:lnTo>
                    <a:pt x="493870" y="518780"/>
                  </a:lnTo>
                  <a:lnTo>
                    <a:pt x="502176" y="471231"/>
                  </a:lnTo>
                  <a:lnTo>
                    <a:pt x="505016" y="422014"/>
                  </a:lnTo>
                  <a:lnTo>
                    <a:pt x="502176" y="372799"/>
                  </a:lnTo>
                  <a:lnTo>
                    <a:pt x="493870" y="325251"/>
                  </a:lnTo>
                  <a:lnTo>
                    <a:pt x="480412" y="279687"/>
                  </a:lnTo>
                  <a:lnTo>
                    <a:pt x="462121" y="236424"/>
                  </a:lnTo>
                  <a:lnTo>
                    <a:pt x="439312" y="195779"/>
                  </a:lnTo>
                  <a:lnTo>
                    <a:pt x="412302" y="158067"/>
                  </a:lnTo>
                  <a:lnTo>
                    <a:pt x="381408" y="123606"/>
                  </a:lnTo>
                  <a:lnTo>
                    <a:pt x="346946" y="92712"/>
                  </a:lnTo>
                  <a:lnTo>
                    <a:pt x="309234" y="65703"/>
                  </a:lnTo>
                  <a:lnTo>
                    <a:pt x="268588" y="42894"/>
                  </a:lnTo>
                  <a:lnTo>
                    <a:pt x="225323" y="24603"/>
                  </a:lnTo>
                  <a:lnTo>
                    <a:pt x="179758" y="11145"/>
                  </a:lnTo>
                  <a:lnTo>
                    <a:pt x="132209" y="2839"/>
                  </a:lnTo>
                  <a:lnTo>
                    <a:pt x="82992" y="0"/>
                  </a:lnTo>
                </a:path>
              </a:pathLst>
            </a:custGeom>
            <a:ln w="144633">
              <a:solidFill>
                <a:srgbClr val="A3A3A3"/>
              </a:solidFill>
            </a:ln>
          </p:spPr>
          <p:txBody>
            <a:bodyPr wrap="square" lIns="0" tIns="0" rIns="0" bIns="0" rtlCol="0"/>
            <a:lstStyle/>
            <a:p>
              <a:endParaRPr sz="1050"/>
            </a:p>
          </p:txBody>
        </p:sp>
        <p:sp>
          <p:nvSpPr>
            <p:cNvPr id="25" name="object 20">
              <a:extLst>
                <a:ext uri="{FF2B5EF4-FFF2-40B4-BE49-F238E27FC236}">
                  <a16:creationId xmlns:a16="http://schemas.microsoft.com/office/drawing/2014/main" id="{A5C7F975-4E35-0A5C-147F-C96E39C4042D}"/>
                </a:ext>
              </a:extLst>
            </p:cNvPr>
            <p:cNvSpPr/>
            <p:nvPr/>
          </p:nvSpPr>
          <p:spPr>
            <a:xfrm>
              <a:off x="11561330" y="8714551"/>
              <a:ext cx="843915" cy="844550"/>
            </a:xfrm>
            <a:custGeom>
              <a:avLst/>
              <a:gdLst/>
              <a:ahLst/>
              <a:cxnLst/>
              <a:rect l="l" t="t" r="r" b="b"/>
              <a:pathLst>
                <a:path w="843915" h="844550">
                  <a:moveTo>
                    <a:pt x="421879" y="0"/>
                  </a:moveTo>
                  <a:lnTo>
                    <a:pt x="369808" y="3070"/>
                  </a:lnTo>
                  <a:lnTo>
                    <a:pt x="319509" y="12130"/>
                  </a:lnTo>
                  <a:lnTo>
                    <a:pt x="271367" y="26948"/>
                  </a:lnTo>
                  <a:lnTo>
                    <a:pt x="225765" y="47294"/>
                  </a:lnTo>
                  <a:lnTo>
                    <a:pt x="183085" y="72938"/>
                  </a:lnTo>
                  <a:lnTo>
                    <a:pt x="143712" y="103650"/>
                  </a:lnTo>
                  <a:lnTo>
                    <a:pt x="108027" y="139200"/>
                  </a:lnTo>
                  <a:lnTo>
                    <a:pt x="76414" y="179357"/>
                  </a:lnTo>
                  <a:lnTo>
                    <a:pt x="49257" y="223893"/>
                  </a:lnTo>
                  <a:lnTo>
                    <a:pt x="28658" y="268682"/>
                  </a:lnTo>
                  <a:lnTo>
                    <a:pt x="13669" y="314565"/>
                  </a:lnTo>
                  <a:lnTo>
                    <a:pt x="4160" y="361114"/>
                  </a:lnTo>
                  <a:lnTo>
                    <a:pt x="0" y="407901"/>
                  </a:lnTo>
                  <a:lnTo>
                    <a:pt x="1056" y="454498"/>
                  </a:lnTo>
                  <a:lnTo>
                    <a:pt x="7200" y="500476"/>
                  </a:lnTo>
                  <a:lnTo>
                    <a:pt x="18299" y="545407"/>
                  </a:lnTo>
                  <a:lnTo>
                    <a:pt x="34223" y="588863"/>
                  </a:lnTo>
                  <a:lnTo>
                    <a:pt x="54840" y="630415"/>
                  </a:lnTo>
                  <a:lnTo>
                    <a:pt x="80020" y="669635"/>
                  </a:lnTo>
                  <a:lnTo>
                    <a:pt x="109632" y="706096"/>
                  </a:lnTo>
                  <a:lnTo>
                    <a:pt x="143545" y="739368"/>
                  </a:lnTo>
                  <a:lnTo>
                    <a:pt x="181628" y="769024"/>
                  </a:lnTo>
                  <a:lnTo>
                    <a:pt x="223749" y="794636"/>
                  </a:lnTo>
                  <a:lnTo>
                    <a:pt x="272000" y="817129"/>
                  </a:lnTo>
                  <a:lnTo>
                    <a:pt x="319540" y="832469"/>
                  </a:lnTo>
                  <a:lnTo>
                    <a:pt x="368716" y="841243"/>
                  </a:lnTo>
                  <a:lnTo>
                    <a:pt x="421879" y="844037"/>
                  </a:lnTo>
                  <a:lnTo>
                    <a:pt x="471096" y="841198"/>
                  </a:lnTo>
                  <a:lnTo>
                    <a:pt x="518645" y="832891"/>
                  </a:lnTo>
                  <a:lnTo>
                    <a:pt x="564210" y="819434"/>
                  </a:lnTo>
                  <a:lnTo>
                    <a:pt x="607475" y="801142"/>
                  </a:lnTo>
                  <a:lnTo>
                    <a:pt x="648121" y="778333"/>
                  </a:lnTo>
                  <a:lnTo>
                    <a:pt x="685833" y="751324"/>
                  </a:lnTo>
                  <a:lnTo>
                    <a:pt x="720295" y="720430"/>
                  </a:lnTo>
                  <a:lnTo>
                    <a:pt x="751189" y="685968"/>
                  </a:lnTo>
                  <a:lnTo>
                    <a:pt x="778199" y="648256"/>
                  </a:lnTo>
                  <a:lnTo>
                    <a:pt x="801008" y="607609"/>
                  </a:lnTo>
                  <a:lnTo>
                    <a:pt x="819299" y="564345"/>
                  </a:lnTo>
                  <a:lnTo>
                    <a:pt x="832757" y="518780"/>
                  </a:lnTo>
                  <a:lnTo>
                    <a:pt x="841063" y="471231"/>
                  </a:lnTo>
                  <a:lnTo>
                    <a:pt x="843903" y="422014"/>
                  </a:lnTo>
                  <a:lnTo>
                    <a:pt x="841063" y="372799"/>
                  </a:lnTo>
                  <a:lnTo>
                    <a:pt x="832757" y="325251"/>
                  </a:lnTo>
                  <a:lnTo>
                    <a:pt x="819299" y="279687"/>
                  </a:lnTo>
                  <a:lnTo>
                    <a:pt x="801008" y="236424"/>
                  </a:lnTo>
                  <a:lnTo>
                    <a:pt x="778199" y="195779"/>
                  </a:lnTo>
                  <a:lnTo>
                    <a:pt x="751189" y="158067"/>
                  </a:lnTo>
                  <a:lnTo>
                    <a:pt x="720295" y="123606"/>
                  </a:lnTo>
                  <a:lnTo>
                    <a:pt x="685833" y="92712"/>
                  </a:lnTo>
                  <a:lnTo>
                    <a:pt x="648121" y="65703"/>
                  </a:lnTo>
                  <a:lnTo>
                    <a:pt x="607475" y="42894"/>
                  </a:lnTo>
                  <a:lnTo>
                    <a:pt x="564210" y="24603"/>
                  </a:lnTo>
                  <a:lnTo>
                    <a:pt x="518645" y="11145"/>
                  </a:lnTo>
                  <a:lnTo>
                    <a:pt x="471096" y="2839"/>
                  </a:lnTo>
                  <a:lnTo>
                    <a:pt x="421879" y="0"/>
                  </a:lnTo>
                  <a:close/>
                </a:path>
              </a:pathLst>
            </a:custGeom>
            <a:ln w="9039">
              <a:solidFill>
                <a:srgbClr val="A3A3A3"/>
              </a:solidFill>
            </a:ln>
          </p:spPr>
          <p:txBody>
            <a:bodyPr wrap="square" lIns="0" tIns="0" rIns="0" bIns="0" rtlCol="0"/>
            <a:lstStyle/>
            <a:p>
              <a:endParaRPr sz="1050"/>
            </a:p>
          </p:txBody>
        </p:sp>
        <p:sp>
          <p:nvSpPr>
            <p:cNvPr id="26" name="object 21">
              <a:extLst>
                <a:ext uri="{FF2B5EF4-FFF2-40B4-BE49-F238E27FC236}">
                  <a16:creationId xmlns:a16="http://schemas.microsoft.com/office/drawing/2014/main" id="{547C6CFC-22C2-7C9D-B445-E66CEF04C6B9}"/>
                </a:ext>
              </a:extLst>
            </p:cNvPr>
            <p:cNvSpPr/>
            <p:nvPr/>
          </p:nvSpPr>
          <p:spPr>
            <a:xfrm>
              <a:off x="11621801" y="8714553"/>
              <a:ext cx="783590" cy="844550"/>
            </a:xfrm>
            <a:custGeom>
              <a:avLst/>
              <a:gdLst/>
              <a:ahLst/>
              <a:cxnLst/>
              <a:rect l="l" t="t" r="r" b="b"/>
              <a:pathLst>
                <a:path w="783590" h="844550">
                  <a:moveTo>
                    <a:pt x="0" y="640049"/>
                  </a:moveTo>
                  <a:lnTo>
                    <a:pt x="24895" y="676857"/>
                  </a:lnTo>
                  <a:lnTo>
                    <a:pt x="53785" y="711090"/>
                  </a:lnTo>
                  <a:lnTo>
                    <a:pt x="86554" y="742378"/>
                  </a:lnTo>
                  <a:lnTo>
                    <a:pt x="123091" y="770350"/>
                  </a:lnTo>
                  <a:lnTo>
                    <a:pt x="163282" y="794636"/>
                  </a:lnTo>
                  <a:lnTo>
                    <a:pt x="211533" y="817129"/>
                  </a:lnTo>
                  <a:lnTo>
                    <a:pt x="259073" y="832469"/>
                  </a:lnTo>
                  <a:lnTo>
                    <a:pt x="308249" y="841243"/>
                  </a:lnTo>
                  <a:lnTo>
                    <a:pt x="361412" y="844037"/>
                  </a:lnTo>
                  <a:lnTo>
                    <a:pt x="410627" y="841198"/>
                  </a:lnTo>
                  <a:lnTo>
                    <a:pt x="458175" y="832891"/>
                  </a:lnTo>
                  <a:lnTo>
                    <a:pt x="503739" y="819434"/>
                  </a:lnTo>
                  <a:lnTo>
                    <a:pt x="547002" y="801142"/>
                  </a:lnTo>
                  <a:lnTo>
                    <a:pt x="587648" y="778333"/>
                  </a:lnTo>
                  <a:lnTo>
                    <a:pt x="625359" y="751324"/>
                  </a:lnTo>
                  <a:lnTo>
                    <a:pt x="659820" y="720430"/>
                  </a:lnTo>
                  <a:lnTo>
                    <a:pt x="690714" y="685968"/>
                  </a:lnTo>
                  <a:lnTo>
                    <a:pt x="717723" y="648256"/>
                  </a:lnTo>
                  <a:lnTo>
                    <a:pt x="740532" y="607609"/>
                  </a:lnTo>
                  <a:lnTo>
                    <a:pt x="758823" y="564345"/>
                  </a:lnTo>
                  <a:lnTo>
                    <a:pt x="772281" y="518780"/>
                  </a:lnTo>
                  <a:lnTo>
                    <a:pt x="780587" y="471231"/>
                  </a:lnTo>
                  <a:lnTo>
                    <a:pt x="783427" y="422014"/>
                  </a:lnTo>
                  <a:lnTo>
                    <a:pt x="780587" y="372799"/>
                  </a:lnTo>
                  <a:lnTo>
                    <a:pt x="772281" y="325251"/>
                  </a:lnTo>
                  <a:lnTo>
                    <a:pt x="758823" y="279687"/>
                  </a:lnTo>
                  <a:lnTo>
                    <a:pt x="740532" y="236424"/>
                  </a:lnTo>
                  <a:lnTo>
                    <a:pt x="717723" y="195779"/>
                  </a:lnTo>
                  <a:lnTo>
                    <a:pt x="690714" y="158067"/>
                  </a:lnTo>
                  <a:lnTo>
                    <a:pt x="659820" y="123606"/>
                  </a:lnTo>
                  <a:lnTo>
                    <a:pt x="625359" y="92712"/>
                  </a:lnTo>
                  <a:lnTo>
                    <a:pt x="587648" y="65703"/>
                  </a:lnTo>
                  <a:lnTo>
                    <a:pt x="547002" y="42894"/>
                  </a:lnTo>
                  <a:lnTo>
                    <a:pt x="503739" y="24603"/>
                  </a:lnTo>
                  <a:lnTo>
                    <a:pt x="458175" y="11145"/>
                  </a:lnTo>
                  <a:lnTo>
                    <a:pt x="410627" y="2839"/>
                  </a:lnTo>
                  <a:lnTo>
                    <a:pt x="361412" y="0"/>
                  </a:lnTo>
                </a:path>
              </a:pathLst>
            </a:custGeom>
            <a:ln w="9039">
              <a:solidFill>
                <a:srgbClr val="A3A3A3"/>
              </a:solidFill>
            </a:ln>
          </p:spPr>
          <p:txBody>
            <a:bodyPr wrap="square" lIns="0" tIns="0" rIns="0" bIns="0" rtlCol="0"/>
            <a:lstStyle/>
            <a:p>
              <a:endParaRPr sz="1050"/>
            </a:p>
          </p:txBody>
        </p:sp>
        <p:sp>
          <p:nvSpPr>
            <p:cNvPr id="27" name="object 22">
              <a:extLst>
                <a:ext uri="{FF2B5EF4-FFF2-40B4-BE49-F238E27FC236}">
                  <a16:creationId xmlns:a16="http://schemas.microsoft.com/office/drawing/2014/main" id="{DFDCFD69-4C6F-464C-4BD9-E3F9DE0577FA}"/>
                </a:ext>
              </a:extLst>
            </p:cNvPr>
            <p:cNvSpPr txBox="1"/>
            <p:nvPr/>
          </p:nvSpPr>
          <p:spPr>
            <a:xfrm>
              <a:off x="11649736" y="8953519"/>
              <a:ext cx="624206" cy="315576"/>
            </a:xfrm>
            <a:prstGeom prst="rect">
              <a:avLst/>
            </a:prstGeom>
          </p:spPr>
          <p:txBody>
            <a:bodyPr vert="horz" wrap="square" lIns="0" tIns="14604" rIns="0" bIns="0" rtlCol="0">
              <a:spAutoFit/>
            </a:bodyPr>
            <a:lstStyle/>
            <a:p>
              <a:pPr marL="12700">
                <a:lnSpc>
                  <a:spcPct val="100000"/>
                </a:lnSpc>
                <a:spcBef>
                  <a:spcPts val="114"/>
                </a:spcBef>
              </a:pPr>
              <a:r>
                <a:rPr sz="1200" b="1" spc="-10">
                  <a:solidFill>
                    <a:srgbClr val="A3A3A3"/>
                  </a:solidFill>
                  <a:latin typeface="Arial"/>
                  <a:cs typeface="Arial"/>
                </a:rPr>
                <a:t>-</a:t>
              </a:r>
              <a:r>
                <a:rPr sz="1200" b="1" spc="-20">
                  <a:solidFill>
                    <a:srgbClr val="A3A3A3"/>
                  </a:solidFill>
                  <a:latin typeface="Arial"/>
                  <a:cs typeface="Arial"/>
                </a:rPr>
                <a:t>69,7</a:t>
              </a:r>
              <a:endParaRPr sz="1200">
                <a:latin typeface="Arial"/>
                <a:cs typeface="Arial"/>
              </a:endParaRPr>
            </a:p>
          </p:txBody>
        </p:sp>
        <p:sp>
          <p:nvSpPr>
            <p:cNvPr id="28" name="object 23">
              <a:extLst>
                <a:ext uri="{FF2B5EF4-FFF2-40B4-BE49-F238E27FC236}">
                  <a16:creationId xmlns:a16="http://schemas.microsoft.com/office/drawing/2014/main" id="{7DB02CD0-0E58-CAC8-B971-BDBE9542275E}"/>
                </a:ext>
              </a:extLst>
            </p:cNvPr>
            <p:cNvSpPr/>
            <p:nvPr/>
          </p:nvSpPr>
          <p:spPr>
            <a:xfrm>
              <a:off x="11621801" y="8714553"/>
              <a:ext cx="783590" cy="844550"/>
            </a:xfrm>
            <a:custGeom>
              <a:avLst/>
              <a:gdLst/>
              <a:ahLst/>
              <a:cxnLst/>
              <a:rect l="l" t="t" r="r" b="b"/>
              <a:pathLst>
                <a:path w="783590" h="844550">
                  <a:moveTo>
                    <a:pt x="0" y="640049"/>
                  </a:moveTo>
                  <a:lnTo>
                    <a:pt x="24895" y="676857"/>
                  </a:lnTo>
                  <a:lnTo>
                    <a:pt x="53785" y="711090"/>
                  </a:lnTo>
                  <a:lnTo>
                    <a:pt x="86554" y="742378"/>
                  </a:lnTo>
                  <a:lnTo>
                    <a:pt x="123091" y="770350"/>
                  </a:lnTo>
                  <a:lnTo>
                    <a:pt x="163282" y="794636"/>
                  </a:lnTo>
                  <a:lnTo>
                    <a:pt x="211533" y="817129"/>
                  </a:lnTo>
                  <a:lnTo>
                    <a:pt x="259073" y="832469"/>
                  </a:lnTo>
                  <a:lnTo>
                    <a:pt x="308249" y="841243"/>
                  </a:lnTo>
                  <a:lnTo>
                    <a:pt x="361412" y="844037"/>
                  </a:lnTo>
                  <a:lnTo>
                    <a:pt x="410627" y="841198"/>
                  </a:lnTo>
                  <a:lnTo>
                    <a:pt x="458175" y="832891"/>
                  </a:lnTo>
                  <a:lnTo>
                    <a:pt x="503739" y="819434"/>
                  </a:lnTo>
                  <a:lnTo>
                    <a:pt x="547002" y="801142"/>
                  </a:lnTo>
                  <a:lnTo>
                    <a:pt x="587648" y="778333"/>
                  </a:lnTo>
                  <a:lnTo>
                    <a:pt x="625359" y="751324"/>
                  </a:lnTo>
                  <a:lnTo>
                    <a:pt x="659820" y="720430"/>
                  </a:lnTo>
                  <a:lnTo>
                    <a:pt x="690714" y="685968"/>
                  </a:lnTo>
                  <a:lnTo>
                    <a:pt x="717723" y="648256"/>
                  </a:lnTo>
                  <a:lnTo>
                    <a:pt x="740532" y="607609"/>
                  </a:lnTo>
                  <a:lnTo>
                    <a:pt x="758823" y="564345"/>
                  </a:lnTo>
                  <a:lnTo>
                    <a:pt x="772281" y="518780"/>
                  </a:lnTo>
                  <a:lnTo>
                    <a:pt x="780587" y="471231"/>
                  </a:lnTo>
                  <a:lnTo>
                    <a:pt x="783427" y="422014"/>
                  </a:lnTo>
                  <a:lnTo>
                    <a:pt x="780587" y="372799"/>
                  </a:lnTo>
                  <a:lnTo>
                    <a:pt x="772281" y="325251"/>
                  </a:lnTo>
                  <a:lnTo>
                    <a:pt x="758823" y="279687"/>
                  </a:lnTo>
                  <a:lnTo>
                    <a:pt x="740532" y="236424"/>
                  </a:lnTo>
                  <a:lnTo>
                    <a:pt x="717723" y="195779"/>
                  </a:lnTo>
                  <a:lnTo>
                    <a:pt x="690714" y="158067"/>
                  </a:lnTo>
                  <a:lnTo>
                    <a:pt x="659820" y="123606"/>
                  </a:lnTo>
                  <a:lnTo>
                    <a:pt x="625359" y="92712"/>
                  </a:lnTo>
                  <a:lnTo>
                    <a:pt x="587648" y="65703"/>
                  </a:lnTo>
                  <a:lnTo>
                    <a:pt x="547002" y="42894"/>
                  </a:lnTo>
                  <a:lnTo>
                    <a:pt x="503739" y="24603"/>
                  </a:lnTo>
                  <a:lnTo>
                    <a:pt x="458175" y="11145"/>
                  </a:lnTo>
                  <a:lnTo>
                    <a:pt x="410627" y="2839"/>
                  </a:lnTo>
                  <a:lnTo>
                    <a:pt x="361412" y="0"/>
                  </a:lnTo>
                </a:path>
              </a:pathLst>
            </a:custGeom>
            <a:ln w="144633">
              <a:solidFill>
                <a:srgbClr val="A3A3A3"/>
              </a:solidFill>
            </a:ln>
          </p:spPr>
          <p:txBody>
            <a:bodyPr wrap="square" lIns="0" tIns="0" rIns="0" bIns="0" rtlCol="0"/>
            <a:lstStyle/>
            <a:p>
              <a:endParaRPr sz="1050"/>
            </a:p>
          </p:txBody>
        </p:sp>
        <p:sp>
          <p:nvSpPr>
            <p:cNvPr id="29" name="object 24">
              <a:extLst>
                <a:ext uri="{FF2B5EF4-FFF2-40B4-BE49-F238E27FC236}">
                  <a16:creationId xmlns:a16="http://schemas.microsoft.com/office/drawing/2014/main" id="{276FFD7C-6A79-9D12-6B05-5E90B68380F8}"/>
                </a:ext>
              </a:extLst>
            </p:cNvPr>
            <p:cNvSpPr/>
            <p:nvPr/>
          </p:nvSpPr>
          <p:spPr>
            <a:xfrm>
              <a:off x="7184545" y="7457398"/>
              <a:ext cx="843915" cy="844550"/>
            </a:xfrm>
            <a:custGeom>
              <a:avLst/>
              <a:gdLst/>
              <a:ahLst/>
              <a:cxnLst/>
              <a:rect l="l" t="t" r="r" b="b"/>
              <a:pathLst>
                <a:path w="843915" h="844550">
                  <a:moveTo>
                    <a:pt x="421879" y="0"/>
                  </a:moveTo>
                  <a:lnTo>
                    <a:pt x="369808" y="3070"/>
                  </a:lnTo>
                  <a:lnTo>
                    <a:pt x="319509" y="12130"/>
                  </a:lnTo>
                  <a:lnTo>
                    <a:pt x="271367" y="26948"/>
                  </a:lnTo>
                  <a:lnTo>
                    <a:pt x="225765" y="47294"/>
                  </a:lnTo>
                  <a:lnTo>
                    <a:pt x="183085" y="72938"/>
                  </a:lnTo>
                  <a:lnTo>
                    <a:pt x="143712" y="103650"/>
                  </a:lnTo>
                  <a:lnTo>
                    <a:pt x="108027" y="139200"/>
                  </a:lnTo>
                  <a:lnTo>
                    <a:pt x="76414" y="179357"/>
                  </a:lnTo>
                  <a:lnTo>
                    <a:pt x="49257" y="223893"/>
                  </a:lnTo>
                  <a:lnTo>
                    <a:pt x="28658" y="268682"/>
                  </a:lnTo>
                  <a:lnTo>
                    <a:pt x="13669" y="314565"/>
                  </a:lnTo>
                  <a:lnTo>
                    <a:pt x="4160" y="361114"/>
                  </a:lnTo>
                  <a:lnTo>
                    <a:pt x="0" y="407901"/>
                  </a:lnTo>
                  <a:lnTo>
                    <a:pt x="1056" y="454498"/>
                  </a:lnTo>
                  <a:lnTo>
                    <a:pt x="7200" y="500476"/>
                  </a:lnTo>
                  <a:lnTo>
                    <a:pt x="18299" y="545407"/>
                  </a:lnTo>
                  <a:lnTo>
                    <a:pt x="34223" y="588863"/>
                  </a:lnTo>
                  <a:lnTo>
                    <a:pt x="54840" y="630415"/>
                  </a:lnTo>
                  <a:lnTo>
                    <a:pt x="80020" y="669635"/>
                  </a:lnTo>
                  <a:lnTo>
                    <a:pt x="109632" y="706096"/>
                  </a:lnTo>
                  <a:lnTo>
                    <a:pt x="143545" y="739368"/>
                  </a:lnTo>
                  <a:lnTo>
                    <a:pt x="181628" y="769024"/>
                  </a:lnTo>
                  <a:lnTo>
                    <a:pt x="223749" y="794636"/>
                  </a:lnTo>
                  <a:lnTo>
                    <a:pt x="272000" y="817129"/>
                  </a:lnTo>
                  <a:lnTo>
                    <a:pt x="319540" y="832469"/>
                  </a:lnTo>
                  <a:lnTo>
                    <a:pt x="368716" y="841243"/>
                  </a:lnTo>
                  <a:lnTo>
                    <a:pt x="421879" y="844037"/>
                  </a:lnTo>
                  <a:lnTo>
                    <a:pt x="471096" y="841198"/>
                  </a:lnTo>
                  <a:lnTo>
                    <a:pt x="518645" y="832891"/>
                  </a:lnTo>
                  <a:lnTo>
                    <a:pt x="564210" y="819434"/>
                  </a:lnTo>
                  <a:lnTo>
                    <a:pt x="607475" y="801142"/>
                  </a:lnTo>
                  <a:lnTo>
                    <a:pt x="648121" y="778333"/>
                  </a:lnTo>
                  <a:lnTo>
                    <a:pt x="685833" y="751324"/>
                  </a:lnTo>
                  <a:lnTo>
                    <a:pt x="720295" y="720430"/>
                  </a:lnTo>
                  <a:lnTo>
                    <a:pt x="751189" y="685968"/>
                  </a:lnTo>
                  <a:lnTo>
                    <a:pt x="778199" y="648256"/>
                  </a:lnTo>
                  <a:lnTo>
                    <a:pt x="801008" y="607609"/>
                  </a:lnTo>
                  <a:lnTo>
                    <a:pt x="819299" y="564345"/>
                  </a:lnTo>
                  <a:lnTo>
                    <a:pt x="832757" y="518780"/>
                  </a:lnTo>
                  <a:lnTo>
                    <a:pt x="841063" y="471231"/>
                  </a:lnTo>
                  <a:lnTo>
                    <a:pt x="843903" y="422014"/>
                  </a:lnTo>
                  <a:lnTo>
                    <a:pt x="841063" y="372799"/>
                  </a:lnTo>
                  <a:lnTo>
                    <a:pt x="832757" y="325251"/>
                  </a:lnTo>
                  <a:lnTo>
                    <a:pt x="819299" y="279687"/>
                  </a:lnTo>
                  <a:lnTo>
                    <a:pt x="801008" y="236424"/>
                  </a:lnTo>
                  <a:lnTo>
                    <a:pt x="778199" y="195779"/>
                  </a:lnTo>
                  <a:lnTo>
                    <a:pt x="751189" y="158067"/>
                  </a:lnTo>
                  <a:lnTo>
                    <a:pt x="720295" y="123606"/>
                  </a:lnTo>
                  <a:lnTo>
                    <a:pt x="685833" y="92712"/>
                  </a:lnTo>
                  <a:lnTo>
                    <a:pt x="648121" y="65703"/>
                  </a:lnTo>
                  <a:lnTo>
                    <a:pt x="607475" y="42894"/>
                  </a:lnTo>
                  <a:lnTo>
                    <a:pt x="564210" y="24603"/>
                  </a:lnTo>
                  <a:lnTo>
                    <a:pt x="518645" y="11145"/>
                  </a:lnTo>
                  <a:lnTo>
                    <a:pt x="471096" y="2839"/>
                  </a:lnTo>
                  <a:lnTo>
                    <a:pt x="421879" y="0"/>
                  </a:lnTo>
                  <a:close/>
                </a:path>
              </a:pathLst>
            </a:custGeom>
            <a:ln w="9039">
              <a:solidFill>
                <a:srgbClr val="8242BD"/>
              </a:solidFill>
            </a:ln>
          </p:spPr>
          <p:txBody>
            <a:bodyPr wrap="square" lIns="0" tIns="0" rIns="0" bIns="0" rtlCol="0"/>
            <a:lstStyle/>
            <a:p>
              <a:endParaRPr sz="1050"/>
            </a:p>
          </p:txBody>
        </p:sp>
        <p:sp>
          <p:nvSpPr>
            <p:cNvPr id="30" name="object 25">
              <a:extLst>
                <a:ext uri="{FF2B5EF4-FFF2-40B4-BE49-F238E27FC236}">
                  <a16:creationId xmlns:a16="http://schemas.microsoft.com/office/drawing/2014/main" id="{6232B61B-4741-40C2-9C75-68D712BDEC1F}"/>
                </a:ext>
              </a:extLst>
            </p:cNvPr>
            <p:cNvSpPr txBox="1"/>
            <p:nvPr/>
          </p:nvSpPr>
          <p:spPr>
            <a:xfrm>
              <a:off x="7272950" y="7696364"/>
              <a:ext cx="624206" cy="315576"/>
            </a:xfrm>
            <a:prstGeom prst="rect">
              <a:avLst/>
            </a:prstGeom>
          </p:spPr>
          <p:txBody>
            <a:bodyPr vert="horz" wrap="square" lIns="0" tIns="14604" rIns="0" bIns="0" rtlCol="0">
              <a:spAutoFit/>
            </a:bodyPr>
            <a:lstStyle/>
            <a:p>
              <a:pPr marL="12700">
                <a:lnSpc>
                  <a:spcPct val="100000"/>
                </a:lnSpc>
                <a:spcBef>
                  <a:spcPts val="114"/>
                </a:spcBef>
              </a:pPr>
              <a:r>
                <a:rPr sz="1200" b="1" spc="-10">
                  <a:solidFill>
                    <a:srgbClr val="7A45B8"/>
                  </a:solidFill>
                  <a:latin typeface="Arial"/>
                  <a:cs typeface="Arial"/>
                </a:rPr>
                <a:t>-</a:t>
              </a:r>
              <a:r>
                <a:rPr sz="1200" b="1" spc="-20">
                  <a:solidFill>
                    <a:srgbClr val="7A45B8"/>
                  </a:solidFill>
                  <a:latin typeface="Arial"/>
                  <a:cs typeface="Arial"/>
                </a:rPr>
                <a:t>47,9</a:t>
              </a:r>
              <a:endParaRPr sz="1200">
                <a:latin typeface="Arial"/>
                <a:cs typeface="Arial"/>
              </a:endParaRPr>
            </a:p>
          </p:txBody>
        </p:sp>
        <p:sp>
          <p:nvSpPr>
            <p:cNvPr id="31" name="object 26">
              <a:extLst>
                <a:ext uri="{FF2B5EF4-FFF2-40B4-BE49-F238E27FC236}">
                  <a16:creationId xmlns:a16="http://schemas.microsoft.com/office/drawing/2014/main" id="{FFB76E5D-7B00-F781-E1C4-F1FB87FA1F00}"/>
                </a:ext>
              </a:extLst>
            </p:cNvPr>
            <p:cNvSpPr/>
            <p:nvPr/>
          </p:nvSpPr>
          <p:spPr>
            <a:xfrm>
              <a:off x="7606422" y="7457401"/>
              <a:ext cx="422275" cy="841375"/>
            </a:xfrm>
            <a:custGeom>
              <a:avLst/>
              <a:gdLst/>
              <a:ahLst/>
              <a:cxnLst/>
              <a:rect l="l" t="t" r="r" b="b"/>
              <a:pathLst>
                <a:path w="422275" h="841375">
                  <a:moveTo>
                    <a:pt x="47846" y="841352"/>
                  </a:moveTo>
                  <a:lnTo>
                    <a:pt x="95549" y="833173"/>
                  </a:lnTo>
                  <a:lnTo>
                    <a:pt x="141267" y="819812"/>
                  </a:lnTo>
                  <a:lnTo>
                    <a:pt x="184681" y="801588"/>
                  </a:lnTo>
                  <a:lnTo>
                    <a:pt x="225473" y="778820"/>
                  </a:lnTo>
                  <a:lnTo>
                    <a:pt x="263325" y="751827"/>
                  </a:lnTo>
                  <a:lnTo>
                    <a:pt x="297917" y="720926"/>
                  </a:lnTo>
                  <a:lnTo>
                    <a:pt x="328931" y="686438"/>
                  </a:lnTo>
                  <a:lnTo>
                    <a:pt x="356048" y="648681"/>
                  </a:lnTo>
                  <a:lnTo>
                    <a:pt x="378949" y="607973"/>
                  </a:lnTo>
                  <a:lnTo>
                    <a:pt x="397316" y="564634"/>
                  </a:lnTo>
                  <a:lnTo>
                    <a:pt x="410829" y="518982"/>
                  </a:lnTo>
                  <a:lnTo>
                    <a:pt x="419171" y="471335"/>
                  </a:lnTo>
                  <a:lnTo>
                    <a:pt x="422023" y="422014"/>
                  </a:lnTo>
                  <a:lnTo>
                    <a:pt x="419184" y="372797"/>
                  </a:lnTo>
                  <a:lnTo>
                    <a:pt x="410877" y="325248"/>
                  </a:lnTo>
                  <a:lnTo>
                    <a:pt x="397420" y="279684"/>
                  </a:lnTo>
                  <a:lnTo>
                    <a:pt x="379128" y="236420"/>
                  </a:lnTo>
                  <a:lnTo>
                    <a:pt x="356319" y="195775"/>
                  </a:lnTo>
                  <a:lnTo>
                    <a:pt x="329309" y="158063"/>
                  </a:lnTo>
                  <a:lnTo>
                    <a:pt x="298415" y="123603"/>
                  </a:lnTo>
                  <a:lnTo>
                    <a:pt x="263954" y="92710"/>
                  </a:lnTo>
                  <a:lnTo>
                    <a:pt x="226241" y="65701"/>
                  </a:lnTo>
                  <a:lnTo>
                    <a:pt x="185595" y="42893"/>
                  </a:lnTo>
                  <a:lnTo>
                    <a:pt x="142331" y="24602"/>
                  </a:lnTo>
                  <a:lnTo>
                    <a:pt x="96766" y="11145"/>
                  </a:lnTo>
                  <a:lnTo>
                    <a:pt x="49216" y="2839"/>
                  </a:lnTo>
                  <a:lnTo>
                    <a:pt x="0" y="0"/>
                  </a:lnTo>
                </a:path>
              </a:pathLst>
            </a:custGeom>
            <a:ln w="144633">
              <a:solidFill>
                <a:srgbClr val="7A45B8"/>
              </a:solidFill>
            </a:ln>
          </p:spPr>
          <p:txBody>
            <a:bodyPr wrap="square" lIns="0" tIns="0" rIns="0" bIns="0" rtlCol="0"/>
            <a:lstStyle/>
            <a:p>
              <a:endParaRPr sz="1050"/>
            </a:p>
          </p:txBody>
        </p:sp>
        <p:sp>
          <p:nvSpPr>
            <p:cNvPr id="32" name="object 27">
              <a:extLst>
                <a:ext uri="{FF2B5EF4-FFF2-40B4-BE49-F238E27FC236}">
                  <a16:creationId xmlns:a16="http://schemas.microsoft.com/office/drawing/2014/main" id="{49F1C464-58B0-F086-7F0D-8FE89BC5300C}"/>
                </a:ext>
              </a:extLst>
            </p:cNvPr>
            <p:cNvSpPr/>
            <p:nvPr/>
          </p:nvSpPr>
          <p:spPr>
            <a:xfrm>
              <a:off x="9379460" y="7455828"/>
              <a:ext cx="843915" cy="844550"/>
            </a:xfrm>
            <a:custGeom>
              <a:avLst/>
              <a:gdLst/>
              <a:ahLst/>
              <a:cxnLst/>
              <a:rect l="l" t="t" r="r" b="b"/>
              <a:pathLst>
                <a:path w="843915" h="844550">
                  <a:moveTo>
                    <a:pt x="421879" y="0"/>
                  </a:moveTo>
                  <a:lnTo>
                    <a:pt x="369808" y="3070"/>
                  </a:lnTo>
                  <a:lnTo>
                    <a:pt x="319509" y="12130"/>
                  </a:lnTo>
                  <a:lnTo>
                    <a:pt x="271367" y="26948"/>
                  </a:lnTo>
                  <a:lnTo>
                    <a:pt x="225765" y="47294"/>
                  </a:lnTo>
                  <a:lnTo>
                    <a:pt x="183085" y="72938"/>
                  </a:lnTo>
                  <a:lnTo>
                    <a:pt x="143712" y="103650"/>
                  </a:lnTo>
                  <a:lnTo>
                    <a:pt x="108027" y="139200"/>
                  </a:lnTo>
                  <a:lnTo>
                    <a:pt x="76414" y="179357"/>
                  </a:lnTo>
                  <a:lnTo>
                    <a:pt x="49257" y="223893"/>
                  </a:lnTo>
                  <a:lnTo>
                    <a:pt x="28658" y="268682"/>
                  </a:lnTo>
                  <a:lnTo>
                    <a:pt x="13669" y="314565"/>
                  </a:lnTo>
                  <a:lnTo>
                    <a:pt x="4160" y="361114"/>
                  </a:lnTo>
                  <a:lnTo>
                    <a:pt x="0" y="407901"/>
                  </a:lnTo>
                  <a:lnTo>
                    <a:pt x="1056" y="454498"/>
                  </a:lnTo>
                  <a:lnTo>
                    <a:pt x="7200" y="500476"/>
                  </a:lnTo>
                  <a:lnTo>
                    <a:pt x="18299" y="545407"/>
                  </a:lnTo>
                  <a:lnTo>
                    <a:pt x="34223" y="588863"/>
                  </a:lnTo>
                  <a:lnTo>
                    <a:pt x="54840" y="630415"/>
                  </a:lnTo>
                  <a:lnTo>
                    <a:pt x="80020" y="669635"/>
                  </a:lnTo>
                  <a:lnTo>
                    <a:pt x="109632" y="706096"/>
                  </a:lnTo>
                  <a:lnTo>
                    <a:pt x="143545" y="739368"/>
                  </a:lnTo>
                  <a:lnTo>
                    <a:pt x="181628" y="769024"/>
                  </a:lnTo>
                  <a:lnTo>
                    <a:pt x="223749" y="794636"/>
                  </a:lnTo>
                  <a:lnTo>
                    <a:pt x="272000" y="817129"/>
                  </a:lnTo>
                  <a:lnTo>
                    <a:pt x="319540" y="832469"/>
                  </a:lnTo>
                  <a:lnTo>
                    <a:pt x="368716" y="841243"/>
                  </a:lnTo>
                  <a:lnTo>
                    <a:pt x="421879" y="844037"/>
                  </a:lnTo>
                  <a:lnTo>
                    <a:pt x="471096" y="841198"/>
                  </a:lnTo>
                  <a:lnTo>
                    <a:pt x="518645" y="832891"/>
                  </a:lnTo>
                  <a:lnTo>
                    <a:pt x="564210" y="819434"/>
                  </a:lnTo>
                  <a:lnTo>
                    <a:pt x="607475" y="801142"/>
                  </a:lnTo>
                  <a:lnTo>
                    <a:pt x="648121" y="778333"/>
                  </a:lnTo>
                  <a:lnTo>
                    <a:pt x="685833" y="751324"/>
                  </a:lnTo>
                  <a:lnTo>
                    <a:pt x="720295" y="720430"/>
                  </a:lnTo>
                  <a:lnTo>
                    <a:pt x="751189" y="685968"/>
                  </a:lnTo>
                  <a:lnTo>
                    <a:pt x="778199" y="648256"/>
                  </a:lnTo>
                  <a:lnTo>
                    <a:pt x="801008" y="607609"/>
                  </a:lnTo>
                  <a:lnTo>
                    <a:pt x="819299" y="564345"/>
                  </a:lnTo>
                  <a:lnTo>
                    <a:pt x="832757" y="518780"/>
                  </a:lnTo>
                  <a:lnTo>
                    <a:pt x="841063" y="471231"/>
                  </a:lnTo>
                  <a:lnTo>
                    <a:pt x="843903" y="422014"/>
                  </a:lnTo>
                  <a:lnTo>
                    <a:pt x="841063" y="372799"/>
                  </a:lnTo>
                  <a:lnTo>
                    <a:pt x="832757" y="325251"/>
                  </a:lnTo>
                  <a:lnTo>
                    <a:pt x="819299" y="279687"/>
                  </a:lnTo>
                  <a:lnTo>
                    <a:pt x="801008" y="236424"/>
                  </a:lnTo>
                  <a:lnTo>
                    <a:pt x="778199" y="195779"/>
                  </a:lnTo>
                  <a:lnTo>
                    <a:pt x="751189" y="158067"/>
                  </a:lnTo>
                  <a:lnTo>
                    <a:pt x="720295" y="123606"/>
                  </a:lnTo>
                  <a:lnTo>
                    <a:pt x="685833" y="92712"/>
                  </a:lnTo>
                  <a:lnTo>
                    <a:pt x="648121" y="65703"/>
                  </a:lnTo>
                  <a:lnTo>
                    <a:pt x="607475" y="42894"/>
                  </a:lnTo>
                  <a:lnTo>
                    <a:pt x="564210" y="24603"/>
                  </a:lnTo>
                  <a:lnTo>
                    <a:pt x="518645" y="11145"/>
                  </a:lnTo>
                  <a:lnTo>
                    <a:pt x="471096" y="2839"/>
                  </a:lnTo>
                  <a:lnTo>
                    <a:pt x="421879" y="0"/>
                  </a:lnTo>
                  <a:close/>
                </a:path>
              </a:pathLst>
            </a:custGeom>
            <a:ln w="9039">
              <a:solidFill>
                <a:srgbClr val="7A45B8"/>
              </a:solidFill>
            </a:ln>
          </p:spPr>
          <p:txBody>
            <a:bodyPr wrap="square" lIns="0" tIns="0" rIns="0" bIns="0" rtlCol="0"/>
            <a:lstStyle/>
            <a:p>
              <a:endParaRPr sz="1050"/>
            </a:p>
          </p:txBody>
        </p:sp>
        <p:sp>
          <p:nvSpPr>
            <p:cNvPr id="33" name="object 28">
              <a:extLst>
                <a:ext uri="{FF2B5EF4-FFF2-40B4-BE49-F238E27FC236}">
                  <a16:creationId xmlns:a16="http://schemas.microsoft.com/office/drawing/2014/main" id="{B5DC45DC-A8A9-EC76-43F4-66581FF41BB1}"/>
                </a:ext>
              </a:extLst>
            </p:cNvPr>
            <p:cNvSpPr txBox="1"/>
            <p:nvPr/>
          </p:nvSpPr>
          <p:spPr>
            <a:xfrm>
              <a:off x="9467866" y="7694796"/>
              <a:ext cx="624206" cy="315576"/>
            </a:xfrm>
            <a:prstGeom prst="rect">
              <a:avLst/>
            </a:prstGeom>
          </p:spPr>
          <p:txBody>
            <a:bodyPr vert="horz" wrap="square" lIns="0" tIns="14604" rIns="0" bIns="0" rtlCol="0">
              <a:spAutoFit/>
            </a:bodyPr>
            <a:lstStyle/>
            <a:p>
              <a:pPr marL="12700">
                <a:lnSpc>
                  <a:spcPct val="100000"/>
                </a:lnSpc>
                <a:spcBef>
                  <a:spcPts val="114"/>
                </a:spcBef>
              </a:pPr>
              <a:r>
                <a:rPr sz="1200" b="1" spc="-10">
                  <a:solidFill>
                    <a:srgbClr val="7A45B8"/>
                  </a:solidFill>
                  <a:latin typeface="Arial"/>
                  <a:cs typeface="Arial"/>
                </a:rPr>
                <a:t>-</a:t>
              </a:r>
              <a:r>
                <a:rPr sz="1200" b="1" spc="-20">
                  <a:solidFill>
                    <a:srgbClr val="7A45B8"/>
                  </a:solidFill>
                  <a:latin typeface="Arial"/>
                  <a:cs typeface="Arial"/>
                </a:rPr>
                <a:t>57,3</a:t>
              </a:r>
              <a:endParaRPr sz="1200">
                <a:latin typeface="Arial"/>
                <a:cs typeface="Arial"/>
              </a:endParaRPr>
            </a:p>
          </p:txBody>
        </p:sp>
        <p:sp>
          <p:nvSpPr>
            <p:cNvPr id="34" name="object 29">
              <a:extLst>
                <a:ext uri="{FF2B5EF4-FFF2-40B4-BE49-F238E27FC236}">
                  <a16:creationId xmlns:a16="http://schemas.microsoft.com/office/drawing/2014/main" id="{E35AF296-BF19-B54D-C5B9-F15B52C1FC76}"/>
                </a:ext>
              </a:extLst>
            </p:cNvPr>
            <p:cNvSpPr/>
            <p:nvPr/>
          </p:nvSpPr>
          <p:spPr>
            <a:xfrm>
              <a:off x="9603213" y="7455833"/>
              <a:ext cx="620395" cy="844550"/>
            </a:xfrm>
            <a:custGeom>
              <a:avLst/>
              <a:gdLst/>
              <a:ahLst/>
              <a:cxnLst/>
              <a:rect l="l" t="t" r="r" b="b"/>
              <a:pathLst>
                <a:path w="620395" h="844550">
                  <a:moveTo>
                    <a:pt x="0" y="794636"/>
                  </a:moveTo>
                  <a:lnTo>
                    <a:pt x="48251" y="817129"/>
                  </a:lnTo>
                  <a:lnTo>
                    <a:pt x="95790" y="832469"/>
                  </a:lnTo>
                  <a:lnTo>
                    <a:pt x="144967" y="841243"/>
                  </a:lnTo>
                  <a:lnTo>
                    <a:pt x="198130" y="844037"/>
                  </a:lnTo>
                  <a:lnTo>
                    <a:pt x="247345" y="841198"/>
                  </a:lnTo>
                  <a:lnTo>
                    <a:pt x="294893" y="832891"/>
                  </a:lnTo>
                  <a:lnTo>
                    <a:pt x="340456" y="819434"/>
                  </a:lnTo>
                  <a:lnTo>
                    <a:pt x="383719" y="801142"/>
                  </a:lnTo>
                  <a:lnTo>
                    <a:pt x="424365" y="778333"/>
                  </a:lnTo>
                  <a:lnTo>
                    <a:pt x="462077" y="751324"/>
                  </a:lnTo>
                  <a:lnTo>
                    <a:pt x="496538" y="720430"/>
                  </a:lnTo>
                  <a:lnTo>
                    <a:pt x="527431" y="685968"/>
                  </a:lnTo>
                  <a:lnTo>
                    <a:pt x="554441" y="648256"/>
                  </a:lnTo>
                  <a:lnTo>
                    <a:pt x="577249" y="607609"/>
                  </a:lnTo>
                  <a:lnTo>
                    <a:pt x="595541" y="564345"/>
                  </a:lnTo>
                  <a:lnTo>
                    <a:pt x="608998" y="518780"/>
                  </a:lnTo>
                  <a:lnTo>
                    <a:pt x="617305" y="471231"/>
                  </a:lnTo>
                  <a:lnTo>
                    <a:pt x="620144" y="422014"/>
                  </a:lnTo>
                  <a:lnTo>
                    <a:pt x="617305" y="372797"/>
                  </a:lnTo>
                  <a:lnTo>
                    <a:pt x="608998" y="325248"/>
                  </a:lnTo>
                  <a:lnTo>
                    <a:pt x="595541" y="279684"/>
                  </a:lnTo>
                  <a:lnTo>
                    <a:pt x="577249" y="236420"/>
                  </a:lnTo>
                  <a:lnTo>
                    <a:pt x="554441" y="195775"/>
                  </a:lnTo>
                  <a:lnTo>
                    <a:pt x="527431" y="158063"/>
                  </a:lnTo>
                  <a:lnTo>
                    <a:pt x="496538" y="123603"/>
                  </a:lnTo>
                  <a:lnTo>
                    <a:pt x="462077" y="92710"/>
                  </a:lnTo>
                  <a:lnTo>
                    <a:pt x="424365" y="65701"/>
                  </a:lnTo>
                  <a:lnTo>
                    <a:pt x="383719" y="42893"/>
                  </a:lnTo>
                  <a:lnTo>
                    <a:pt x="340456" y="24602"/>
                  </a:lnTo>
                  <a:lnTo>
                    <a:pt x="294893" y="11145"/>
                  </a:lnTo>
                  <a:lnTo>
                    <a:pt x="247345" y="2839"/>
                  </a:lnTo>
                  <a:lnTo>
                    <a:pt x="198130" y="0"/>
                  </a:lnTo>
                </a:path>
              </a:pathLst>
            </a:custGeom>
            <a:ln w="144633">
              <a:solidFill>
                <a:srgbClr val="7A45B8"/>
              </a:solidFill>
            </a:ln>
          </p:spPr>
          <p:txBody>
            <a:bodyPr wrap="square" lIns="0" tIns="0" rIns="0" bIns="0" rtlCol="0"/>
            <a:lstStyle/>
            <a:p>
              <a:endParaRPr sz="1050"/>
            </a:p>
          </p:txBody>
        </p:sp>
        <p:sp>
          <p:nvSpPr>
            <p:cNvPr id="35" name="object 30">
              <a:extLst>
                <a:ext uri="{FF2B5EF4-FFF2-40B4-BE49-F238E27FC236}">
                  <a16:creationId xmlns:a16="http://schemas.microsoft.com/office/drawing/2014/main" id="{4C242DB3-CC85-AC8C-6FC6-BC1A66BC2D64}"/>
                </a:ext>
              </a:extLst>
            </p:cNvPr>
            <p:cNvSpPr/>
            <p:nvPr/>
          </p:nvSpPr>
          <p:spPr>
            <a:xfrm>
              <a:off x="11561330" y="7455828"/>
              <a:ext cx="843915" cy="844550"/>
            </a:xfrm>
            <a:custGeom>
              <a:avLst/>
              <a:gdLst/>
              <a:ahLst/>
              <a:cxnLst/>
              <a:rect l="l" t="t" r="r" b="b"/>
              <a:pathLst>
                <a:path w="843915" h="844550">
                  <a:moveTo>
                    <a:pt x="421879" y="0"/>
                  </a:moveTo>
                  <a:lnTo>
                    <a:pt x="369808" y="3070"/>
                  </a:lnTo>
                  <a:lnTo>
                    <a:pt x="319509" y="12130"/>
                  </a:lnTo>
                  <a:lnTo>
                    <a:pt x="271367" y="26948"/>
                  </a:lnTo>
                  <a:lnTo>
                    <a:pt x="225765" y="47294"/>
                  </a:lnTo>
                  <a:lnTo>
                    <a:pt x="183085" y="72938"/>
                  </a:lnTo>
                  <a:lnTo>
                    <a:pt x="143712" y="103650"/>
                  </a:lnTo>
                  <a:lnTo>
                    <a:pt x="108027" y="139200"/>
                  </a:lnTo>
                  <a:lnTo>
                    <a:pt x="76414" y="179357"/>
                  </a:lnTo>
                  <a:lnTo>
                    <a:pt x="49257" y="223893"/>
                  </a:lnTo>
                  <a:lnTo>
                    <a:pt x="28658" y="268682"/>
                  </a:lnTo>
                  <a:lnTo>
                    <a:pt x="13669" y="314565"/>
                  </a:lnTo>
                  <a:lnTo>
                    <a:pt x="4160" y="361114"/>
                  </a:lnTo>
                  <a:lnTo>
                    <a:pt x="0" y="407901"/>
                  </a:lnTo>
                  <a:lnTo>
                    <a:pt x="1056" y="454498"/>
                  </a:lnTo>
                  <a:lnTo>
                    <a:pt x="7200" y="500476"/>
                  </a:lnTo>
                  <a:lnTo>
                    <a:pt x="18299" y="545407"/>
                  </a:lnTo>
                  <a:lnTo>
                    <a:pt x="34223" y="588863"/>
                  </a:lnTo>
                  <a:lnTo>
                    <a:pt x="54840" y="630415"/>
                  </a:lnTo>
                  <a:lnTo>
                    <a:pt x="80020" y="669635"/>
                  </a:lnTo>
                  <a:lnTo>
                    <a:pt x="109632" y="706096"/>
                  </a:lnTo>
                  <a:lnTo>
                    <a:pt x="143545" y="739368"/>
                  </a:lnTo>
                  <a:lnTo>
                    <a:pt x="181628" y="769024"/>
                  </a:lnTo>
                  <a:lnTo>
                    <a:pt x="223749" y="794636"/>
                  </a:lnTo>
                  <a:lnTo>
                    <a:pt x="272000" y="817129"/>
                  </a:lnTo>
                  <a:lnTo>
                    <a:pt x="319540" y="832469"/>
                  </a:lnTo>
                  <a:lnTo>
                    <a:pt x="368716" y="841243"/>
                  </a:lnTo>
                  <a:lnTo>
                    <a:pt x="421879" y="844037"/>
                  </a:lnTo>
                  <a:lnTo>
                    <a:pt x="471096" y="841198"/>
                  </a:lnTo>
                  <a:lnTo>
                    <a:pt x="518645" y="832891"/>
                  </a:lnTo>
                  <a:lnTo>
                    <a:pt x="564210" y="819434"/>
                  </a:lnTo>
                  <a:lnTo>
                    <a:pt x="607475" y="801142"/>
                  </a:lnTo>
                  <a:lnTo>
                    <a:pt x="648121" y="778333"/>
                  </a:lnTo>
                  <a:lnTo>
                    <a:pt x="685833" y="751324"/>
                  </a:lnTo>
                  <a:lnTo>
                    <a:pt x="720295" y="720430"/>
                  </a:lnTo>
                  <a:lnTo>
                    <a:pt x="751189" y="685968"/>
                  </a:lnTo>
                  <a:lnTo>
                    <a:pt x="778199" y="648256"/>
                  </a:lnTo>
                  <a:lnTo>
                    <a:pt x="801008" y="607609"/>
                  </a:lnTo>
                  <a:lnTo>
                    <a:pt x="819299" y="564345"/>
                  </a:lnTo>
                  <a:lnTo>
                    <a:pt x="832757" y="518780"/>
                  </a:lnTo>
                  <a:lnTo>
                    <a:pt x="841063" y="471231"/>
                  </a:lnTo>
                  <a:lnTo>
                    <a:pt x="843903" y="422014"/>
                  </a:lnTo>
                  <a:lnTo>
                    <a:pt x="841063" y="372799"/>
                  </a:lnTo>
                  <a:lnTo>
                    <a:pt x="832757" y="325251"/>
                  </a:lnTo>
                  <a:lnTo>
                    <a:pt x="819299" y="279687"/>
                  </a:lnTo>
                  <a:lnTo>
                    <a:pt x="801008" y="236424"/>
                  </a:lnTo>
                  <a:lnTo>
                    <a:pt x="778199" y="195779"/>
                  </a:lnTo>
                  <a:lnTo>
                    <a:pt x="751189" y="158067"/>
                  </a:lnTo>
                  <a:lnTo>
                    <a:pt x="720295" y="123606"/>
                  </a:lnTo>
                  <a:lnTo>
                    <a:pt x="685833" y="92712"/>
                  </a:lnTo>
                  <a:lnTo>
                    <a:pt x="648121" y="65703"/>
                  </a:lnTo>
                  <a:lnTo>
                    <a:pt x="607475" y="42894"/>
                  </a:lnTo>
                  <a:lnTo>
                    <a:pt x="564210" y="24603"/>
                  </a:lnTo>
                  <a:lnTo>
                    <a:pt x="518645" y="11145"/>
                  </a:lnTo>
                  <a:lnTo>
                    <a:pt x="471096" y="2839"/>
                  </a:lnTo>
                  <a:lnTo>
                    <a:pt x="421879" y="0"/>
                  </a:lnTo>
                  <a:close/>
                </a:path>
              </a:pathLst>
            </a:custGeom>
            <a:ln w="9039">
              <a:solidFill>
                <a:srgbClr val="7A45B8"/>
              </a:solidFill>
            </a:ln>
          </p:spPr>
          <p:txBody>
            <a:bodyPr wrap="square" lIns="0" tIns="0" rIns="0" bIns="0" rtlCol="0"/>
            <a:lstStyle/>
            <a:p>
              <a:endParaRPr sz="1050"/>
            </a:p>
          </p:txBody>
        </p:sp>
        <p:sp>
          <p:nvSpPr>
            <p:cNvPr id="36" name="object 31">
              <a:extLst>
                <a:ext uri="{FF2B5EF4-FFF2-40B4-BE49-F238E27FC236}">
                  <a16:creationId xmlns:a16="http://schemas.microsoft.com/office/drawing/2014/main" id="{91749847-64C9-E46D-E64F-6F49A4BF81CD}"/>
                </a:ext>
              </a:extLst>
            </p:cNvPr>
            <p:cNvSpPr txBox="1"/>
            <p:nvPr/>
          </p:nvSpPr>
          <p:spPr>
            <a:xfrm>
              <a:off x="11689932" y="7694796"/>
              <a:ext cx="624206" cy="315576"/>
            </a:xfrm>
            <a:prstGeom prst="rect">
              <a:avLst/>
            </a:prstGeom>
          </p:spPr>
          <p:txBody>
            <a:bodyPr vert="horz" wrap="square" lIns="0" tIns="14604" rIns="0" bIns="0" rtlCol="0">
              <a:spAutoFit/>
            </a:bodyPr>
            <a:lstStyle/>
            <a:p>
              <a:pPr marL="12700">
                <a:lnSpc>
                  <a:spcPct val="100000"/>
                </a:lnSpc>
                <a:spcBef>
                  <a:spcPts val="114"/>
                </a:spcBef>
              </a:pPr>
              <a:r>
                <a:rPr sz="1200" b="1" spc="-10">
                  <a:solidFill>
                    <a:srgbClr val="7A45B8"/>
                  </a:solidFill>
                  <a:latin typeface="Arial"/>
                  <a:cs typeface="Arial"/>
                </a:rPr>
                <a:t>-</a:t>
              </a:r>
              <a:r>
                <a:rPr sz="1200" b="1" spc="-20">
                  <a:solidFill>
                    <a:srgbClr val="7A45B8"/>
                  </a:solidFill>
                  <a:latin typeface="Arial"/>
                  <a:cs typeface="Arial"/>
                </a:rPr>
                <a:t>74,1</a:t>
              </a:r>
              <a:endParaRPr sz="1200">
                <a:latin typeface="Arial"/>
                <a:cs typeface="Arial"/>
              </a:endParaRPr>
            </a:p>
          </p:txBody>
        </p:sp>
        <p:sp>
          <p:nvSpPr>
            <p:cNvPr id="37" name="object 32">
              <a:extLst>
                <a:ext uri="{FF2B5EF4-FFF2-40B4-BE49-F238E27FC236}">
                  <a16:creationId xmlns:a16="http://schemas.microsoft.com/office/drawing/2014/main" id="{D39EF445-F060-05DB-686F-3CE8C4D55AA1}"/>
                </a:ext>
              </a:extLst>
            </p:cNvPr>
            <p:cNvSpPr/>
            <p:nvPr/>
          </p:nvSpPr>
          <p:spPr>
            <a:xfrm>
              <a:off x="11561184" y="7455825"/>
              <a:ext cx="844550" cy="844550"/>
            </a:xfrm>
            <a:custGeom>
              <a:avLst/>
              <a:gdLst/>
              <a:ahLst/>
              <a:cxnLst/>
              <a:rect l="l" t="t" r="r" b="b"/>
              <a:pathLst>
                <a:path w="844550" h="844550">
                  <a:moveTo>
                    <a:pt x="0" y="429734"/>
                  </a:moveTo>
                  <a:lnTo>
                    <a:pt x="3812" y="478816"/>
                  </a:lnTo>
                  <a:lnTo>
                    <a:pt x="13255" y="526952"/>
                  </a:lnTo>
                  <a:lnTo>
                    <a:pt x="28171" y="573632"/>
                  </a:lnTo>
                  <a:lnTo>
                    <a:pt x="48406" y="618348"/>
                  </a:lnTo>
                  <a:lnTo>
                    <a:pt x="73803" y="660590"/>
                  </a:lnTo>
                  <a:lnTo>
                    <a:pt x="104207" y="699849"/>
                  </a:lnTo>
                  <a:lnTo>
                    <a:pt x="139462" y="735618"/>
                  </a:lnTo>
                  <a:lnTo>
                    <a:pt x="179412" y="767386"/>
                  </a:lnTo>
                  <a:lnTo>
                    <a:pt x="223902" y="794645"/>
                  </a:lnTo>
                  <a:lnTo>
                    <a:pt x="272153" y="817134"/>
                  </a:lnTo>
                  <a:lnTo>
                    <a:pt x="319691" y="832474"/>
                  </a:lnTo>
                  <a:lnTo>
                    <a:pt x="368865" y="841251"/>
                  </a:lnTo>
                  <a:lnTo>
                    <a:pt x="422023" y="844046"/>
                  </a:lnTo>
                  <a:lnTo>
                    <a:pt x="471240" y="841207"/>
                  </a:lnTo>
                  <a:lnTo>
                    <a:pt x="518789" y="832900"/>
                  </a:lnTo>
                  <a:lnTo>
                    <a:pt x="564354" y="819443"/>
                  </a:lnTo>
                  <a:lnTo>
                    <a:pt x="607618" y="801151"/>
                  </a:lnTo>
                  <a:lnTo>
                    <a:pt x="648265" y="778342"/>
                  </a:lnTo>
                  <a:lnTo>
                    <a:pt x="685977" y="751333"/>
                  </a:lnTo>
                  <a:lnTo>
                    <a:pt x="720439" y="720439"/>
                  </a:lnTo>
                  <a:lnTo>
                    <a:pt x="751333" y="685977"/>
                  </a:lnTo>
                  <a:lnTo>
                    <a:pt x="778342" y="648265"/>
                  </a:lnTo>
                  <a:lnTo>
                    <a:pt x="801151" y="607618"/>
                  </a:lnTo>
                  <a:lnTo>
                    <a:pt x="819443" y="564354"/>
                  </a:lnTo>
                  <a:lnTo>
                    <a:pt x="832900" y="518789"/>
                  </a:lnTo>
                  <a:lnTo>
                    <a:pt x="841207" y="471240"/>
                  </a:lnTo>
                  <a:lnTo>
                    <a:pt x="844046" y="422023"/>
                  </a:lnTo>
                  <a:lnTo>
                    <a:pt x="841207" y="372806"/>
                  </a:lnTo>
                  <a:lnTo>
                    <a:pt x="832900" y="325257"/>
                  </a:lnTo>
                  <a:lnTo>
                    <a:pt x="819443" y="279692"/>
                  </a:lnTo>
                  <a:lnTo>
                    <a:pt x="801151" y="236428"/>
                  </a:lnTo>
                  <a:lnTo>
                    <a:pt x="778342" y="195781"/>
                  </a:lnTo>
                  <a:lnTo>
                    <a:pt x="751333" y="158069"/>
                  </a:lnTo>
                  <a:lnTo>
                    <a:pt x="720439" y="123607"/>
                  </a:lnTo>
                  <a:lnTo>
                    <a:pt x="685977" y="92713"/>
                  </a:lnTo>
                  <a:lnTo>
                    <a:pt x="648265" y="65703"/>
                  </a:lnTo>
                  <a:lnTo>
                    <a:pt x="607618" y="42894"/>
                  </a:lnTo>
                  <a:lnTo>
                    <a:pt x="564354" y="24603"/>
                  </a:lnTo>
                  <a:lnTo>
                    <a:pt x="518789" y="11145"/>
                  </a:lnTo>
                  <a:lnTo>
                    <a:pt x="471240" y="2839"/>
                  </a:lnTo>
                  <a:lnTo>
                    <a:pt x="422023" y="0"/>
                  </a:lnTo>
                </a:path>
              </a:pathLst>
            </a:custGeom>
            <a:ln w="144633">
              <a:solidFill>
                <a:srgbClr val="7A45B8"/>
              </a:solidFill>
            </a:ln>
          </p:spPr>
          <p:txBody>
            <a:bodyPr wrap="square" lIns="0" tIns="0" rIns="0" bIns="0" rtlCol="0"/>
            <a:lstStyle/>
            <a:p>
              <a:endParaRPr sz="1050"/>
            </a:p>
          </p:txBody>
        </p:sp>
        <p:sp>
          <p:nvSpPr>
            <p:cNvPr id="38" name="object 33">
              <a:extLst>
                <a:ext uri="{FF2B5EF4-FFF2-40B4-BE49-F238E27FC236}">
                  <a16:creationId xmlns:a16="http://schemas.microsoft.com/office/drawing/2014/main" id="{8639EBD1-D629-0C3E-38E6-4BC73D7D12E4}"/>
                </a:ext>
              </a:extLst>
            </p:cNvPr>
            <p:cNvSpPr/>
            <p:nvPr/>
          </p:nvSpPr>
          <p:spPr>
            <a:xfrm>
              <a:off x="13756245" y="7455828"/>
              <a:ext cx="843915" cy="844550"/>
            </a:xfrm>
            <a:custGeom>
              <a:avLst/>
              <a:gdLst/>
              <a:ahLst/>
              <a:cxnLst/>
              <a:rect l="l" t="t" r="r" b="b"/>
              <a:pathLst>
                <a:path w="843915" h="844550">
                  <a:moveTo>
                    <a:pt x="421879" y="0"/>
                  </a:moveTo>
                  <a:lnTo>
                    <a:pt x="369808" y="3070"/>
                  </a:lnTo>
                  <a:lnTo>
                    <a:pt x="319509" y="12130"/>
                  </a:lnTo>
                  <a:lnTo>
                    <a:pt x="271367" y="26948"/>
                  </a:lnTo>
                  <a:lnTo>
                    <a:pt x="225765" y="47294"/>
                  </a:lnTo>
                  <a:lnTo>
                    <a:pt x="183085" y="72938"/>
                  </a:lnTo>
                  <a:lnTo>
                    <a:pt x="143712" y="103650"/>
                  </a:lnTo>
                  <a:lnTo>
                    <a:pt x="108027" y="139200"/>
                  </a:lnTo>
                  <a:lnTo>
                    <a:pt x="76414" y="179357"/>
                  </a:lnTo>
                  <a:lnTo>
                    <a:pt x="49257" y="223893"/>
                  </a:lnTo>
                  <a:lnTo>
                    <a:pt x="28658" y="268682"/>
                  </a:lnTo>
                  <a:lnTo>
                    <a:pt x="13669" y="314565"/>
                  </a:lnTo>
                  <a:lnTo>
                    <a:pt x="4160" y="361114"/>
                  </a:lnTo>
                  <a:lnTo>
                    <a:pt x="0" y="407901"/>
                  </a:lnTo>
                  <a:lnTo>
                    <a:pt x="1056" y="454498"/>
                  </a:lnTo>
                  <a:lnTo>
                    <a:pt x="7200" y="500476"/>
                  </a:lnTo>
                  <a:lnTo>
                    <a:pt x="18299" y="545407"/>
                  </a:lnTo>
                  <a:lnTo>
                    <a:pt x="34223" y="588863"/>
                  </a:lnTo>
                  <a:lnTo>
                    <a:pt x="54840" y="630415"/>
                  </a:lnTo>
                  <a:lnTo>
                    <a:pt x="80020" y="669635"/>
                  </a:lnTo>
                  <a:lnTo>
                    <a:pt x="109632" y="706096"/>
                  </a:lnTo>
                  <a:lnTo>
                    <a:pt x="143545" y="739368"/>
                  </a:lnTo>
                  <a:lnTo>
                    <a:pt x="181628" y="769024"/>
                  </a:lnTo>
                  <a:lnTo>
                    <a:pt x="223749" y="794636"/>
                  </a:lnTo>
                  <a:lnTo>
                    <a:pt x="272000" y="817129"/>
                  </a:lnTo>
                  <a:lnTo>
                    <a:pt x="319540" y="832469"/>
                  </a:lnTo>
                  <a:lnTo>
                    <a:pt x="368716" y="841243"/>
                  </a:lnTo>
                  <a:lnTo>
                    <a:pt x="421879" y="844037"/>
                  </a:lnTo>
                  <a:lnTo>
                    <a:pt x="471096" y="841198"/>
                  </a:lnTo>
                  <a:lnTo>
                    <a:pt x="518645" y="832891"/>
                  </a:lnTo>
                  <a:lnTo>
                    <a:pt x="564210" y="819434"/>
                  </a:lnTo>
                  <a:lnTo>
                    <a:pt x="607475" y="801142"/>
                  </a:lnTo>
                  <a:lnTo>
                    <a:pt x="648121" y="778333"/>
                  </a:lnTo>
                  <a:lnTo>
                    <a:pt x="685833" y="751324"/>
                  </a:lnTo>
                  <a:lnTo>
                    <a:pt x="720295" y="720430"/>
                  </a:lnTo>
                  <a:lnTo>
                    <a:pt x="751189" y="685968"/>
                  </a:lnTo>
                  <a:lnTo>
                    <a:pt x="778199" y="648256"/>
                  </a:lnTo>
                  <a:lnTo>
                    <a:pt x="801008" y="607609"/>
                  </a:lnTo>
                  <a:lnTo>
                    <a:pt x="819299" y="564345"/>
                  </a:lnTo>
                  <a:lnTo>
                    <a:pt x="832757" y="518780"/>
                  </a:lnTo>
                  <a:lnTo>
                    <a:pt x="841063" y="471231"/>
                  </a:lnTo>
                  <a:lnTo>
                    <a:pt x="843903" y="422014"/>
                  </a:lnTo>
                  <a:lnTo>
                    <a:pt x="841063" y="372799"/>
                  </a:lnTo>
                  <a:lnTo>
                    <a:pt x="832757" y="325251"/>
                  </a:lnTo>
                  <a:lnTo>
                    <a:pt x="819299" y="279687"/>
                  </a:lnTo>
                  <a:lnTo>
                    <a:pt x="801008" y="236424"/>
                  </a:lnTo>
                  <a:lnTo>
                    <a:pt x="778199" y="195779"/>
                  </a:lnTo>
                  <a:lnTo>
                    <a:pt x="751189" y="158067"/>
                  </a:lnTo>
                  <a:lnTo>
                    <a:pt x="720295" y="123606"/>
                  </a:lnTo>
                  <a:lnTo>
                    <a:pt x="685833" y="92712"/>
                  </a:lnTo>
                  <a:lnTo>
                    <a:pt x="648121" y="65703"/>
                  </a:lnTo>
                  <a:lnTo>
                    <a:pt x="607475" y="42894"/>
                  </a:lnTo>
                  <a:lnTo>
                    <a:pt x="564210" y="24603"/>
                  </a:lnTo>
                  <a:lnTo>
                    <a:pt x="518645" y="11145"/>
                  </a:lnTo>
                  <a:lnTo>
                    <a:pt x="471096" y="2839"/>
                  </a:lnTo>
                  <a:lnTo>
                    <a:pt x="421879" y="0"/>
                  </a:lnTo>
                  <a:close/>
                </a:path>
              </a:pathLst>
            </a:custGeom>
            <a:ln w="9039">
              <a:solidFill>
                <a:srgbClr val="7A45B8"/>
              </a:solidFill>
            </a:ln>
          </p:spPr>
          <p:txBody>
            <a:bodyPr wrap="square" lIns="0" tIns="0" rIns="0" bIns="0" rtlCol="0"/>
            <a:lstStyle/>
            <a:p>
              <a:endParaRPr sz="1050"/>
            </a:p>
          </p:txBody>
        </p:sp>
        <p:sp>
          <p:nvSpPr>
            <p:cNvPr id="39" name="object 34">
              <a:extLst>
                <a:ext uri="{FF2B5EF4-FFF2-40B4-BE49-F238E27FC236}">
                  <a16:creationId xmlns:a16="http://schemas.microsoft.com/office/drawing/2014/main" id="{E459463F-DE06-C586-2FCC-B13C3C0AC9CF}"/>
                </a:ext>
              </a:extLst>
            </p:cNvPr>
            <p:cNvSpPr txBox="1"/>
            <p:nvPr/>
          </p:nvSpPr>
          <p:spPr>
            <a:xfrm>
              <a:off x="13844653" y="7694796"/>
              <a:ext cx="624206" cy="315576"/>
            </a:xfrm>
            <a:prstGeom prst="rect">
              <a:avLst/>
            </a:prstGeom>
          </p:spPr>
          <p:txBody>
            <a:bodyPr vert="horz" wrap="square" lIns="0" tIns="14604" rIns="0" bIns="0" rtlCol="0">
              <a:spAutoFit/>
            </a:bodyPr>
            <a:lstStyle/>
            <a:p>
              <a:pPr marL="12700">
                <a:lnSpc>
                  <a:spcPct val="100000"/>
                </a:lnSpc>
                <a:spcBef>
                  <a:spcPts val="114"/>
                </a:spcBef>
              </a:pPr>
              <a:r>
                <a:rPr sz="1200" b="1" spc="-10">
                  <a:solidFill>
                    <a:srgbClr val="7A45B8"/>
                  </a:solidFill>
                  <a:latin typeface="Arial"/>
                  <a:cs typeface="Arial"/>
                </a:rPr>
                <a:t>-</a:t>
              </a:r>
              <a:r>
                <a:rPr sz="1200" b="1" spc="-20">
                  <a:solidFill>
                    <a:srgbClr val="7A45B8"/>
                  </a:solidFill>
                  <a:latin typeface="Arial"/>
                  <a:cs typeface="Arial"/>
                </a:rPr>
                <a:t>65,6</a:t>
              </a:r>
              <a:endParaRPr sz="1200">
                <a:latin typeface="Arial"/>
                <a:cs typeface="Arial"/>
              </a:endParaRPr>
            </a:p>
          </p:txBody>
        </p:sp>
        <p:sp>
          <p:nvSpPr>
            <p:cNvPr id="40" name="object 35">
              <a:extLst>
                <a:ext uri="{FF2B5EF4-FFF2-40B4-BE49-F238E27FC236}">
                  <a16:creationId xmlns:a16="http://schemas.microsoft.com/office/drawing/2014/main" id="{53ACC53B-78F4-04DC-88DE-5F9A5741ABD3}"/>
                </a:ext>
              </a:extLst>
            </p:cNvPr>
            <p:cNvSpPr/>
            <p:nvPr/>
          </p:nvSpPr>
          <p:spPr>
            <a:xfrm>
              <a:off x="13830868" y="7455833"/>
              <a:ext cx="769620" cy="844550"/>
            </a:xfrm>
            <a:custGeom>
              <a:avLst/>
              <a:gdLst/>
              <a:ahLst/>
              <a:cxnLst/>
              <a:rect l="l" t="t" r="r" b="b"/>
              <a:pathLst>
                <a:path w="769619" h="844550">
                  <a:moveTo>
                    <a:pt x="0" y="661988"/>
                  </a:moveTo>
                  <a:lnTo>
                    <a:pt x="30288" y="700811"/>
                  </a:lnTo>
                  <a:lnTo>
                    <a:pt x="65339" y="736190"/>
                  </a:lnTo>
                  <a:lnTo>
                    <a:pt x="105002" y="767630"/>
                  </a:lnTo>
                  <a:lnTo>
                    <a:pt x="149126" y="794636"/>
                  </a:lnTo>
                  <a:lnTo>
                    <a:pt x="197377" y="817129"/>
                  </a:lnTo>
                  <a:lnTo>
                    <a:pt x="244917" y="832469"/>
                  </a:lnTo>
                  <a:lnTo>
                    <a:pt x="294093" y="841243"/>
                  </a:lnTo>
                  <a:lnTo>
                    <a:pt x="347256" y="844037"/>
                  </a:lnTo>
                  <a:lnTo>
                    <a:pt x="396473" y="841198"/>
                  </a:lnTo>
                  <a:lnTo>
                    <a:pt x="444022" y="832891"/>
                  </a:lnTo>
                  <a:lnTo>
                    <a:pt x="489586" y="819434"/>
                  </a:lnTo>
                  <a:lnTo>
                    <a:pt x="532850" y="801142"/>
                  </a:lnTo>
                  <a:lnTo>
                    <a:pt x="573495" y="778333"/>
                  </a:lnTo>
                  <a:lnTo>
                    <a:pt x="611207" y="751324"/>
                  </a:lnTo>
                  <a:lnTo>
                    <a:pt x="645667" y="720430"/>
                  </a:lnTo>
                  <a:lnTo>
                    <a:pt x="676560" y="685968"/>
                  </a:lnTo>
                  <a:lnTo>
                    <a:pt x="703569" y="648256"/>
                  </a:lnTo>
                  <a:lnTo>
                    <a:pt x="726377" y="607609"/>
                  </a:lnTo>
                  <a:lnTo>
                    <a:pt x="744668" y="564345"/>
                  </a:lnTo>
                  <a:lnTo>
                    <a:pt x="758125" y="518780"/>
                  </a:lnTo>
                  <a:lnTo>
                    <a:pt x="766431" y="471231"/>
                  </a:lnTo>
                  <a:lnTo>
                    <a:pt x="769271" y="422014"/>
                  </a:lnTo>
                  <a:lnTo>
                    <a:pt x="766431" y="372797"/>
                  </a:lnTo>
                  <a:lnTo>
                    <a:pt x="758125" y="325248"/>
                  </a:lnTo>
                  <a:lnTo>
                    <a:pt x="744668" y="279684"/>
                  </a:lnTo>
                  <a:lnTo>
                    <a:pt x="726377" y="236420"/>
                  </a:lnTo>
                  <a:lnTo>
                    <a:pt x="703569" y="195775"/>
                  </a:lnTo>
                  <a:lnTo>
                    <a:pt x="676560" y="158063"/>
                  </a:lnTo>
                  <a:lnTo>
                    <a:pt x="645667" y="123603"/>
                  </a:lnTo>
                  <a:lnTo>
                    <a:pt x="611207" y="92710"/>
                  </a:lnTo>
                  <a:lnTo>
                    <a:pt x="573495" y="65701"/>
                  </a:lnTo>
                  <a:lnTo>
                    <a:pt x="532850" y="42893"/>
                  </a:lnTo>
                  <a:lnTo>
                    <a:pt x="489586" y="24602"/>
                  </a:lnTo>
                  <a:lnTo>
                    <a:pt x="444022" y="11145"/>
                  </a:lnTo>
                  <a:lnTo>
                    <a:pt x="396473" y="2839"/>
                  </a:lnTo>
                  <a:lnTo>
                    <a:pt x="347256" y="0"/>
                  </a:lnTo>
                </a:path>
              </a:pathLst>
            </a:custGeom>
            <a:ln w="144633">
              <a:solidFill>
                <a:srgbClr val="7A45B8"/>
              </a:solidFill>
            </a:ln>
          </p:spPr>
          <p:txBody>
            <a:bodyPr wrap="square" lIns="0" tIns="0" rIns="0" bIns="0" rtlCol="0"/>
            <a:lstStyle/>
            <a:p>
              <a:endParaRPr sz="1050"/>
            </a:p>
          </p:txBody>
        </p:sp>
        <p:sp>
          <p:nvSpPr>
            <p:cNvPr id="41" name="object 36">
              <a:extLst>
                <a:ext uri="{FF2B5EF4-FFF2-40B4-BE49-F238E27FC236}">
                  <a16:creationId xmlns:a16="http://schemas.microsoft.com/office/drawing/2014/main" id="{E661A097-C1FC-750D-2107-618C138FD7C7}"/>
                </a:ext>
              </a:extLst>
            </p:cNvPr>
            <p:cNvSpPr txBox="1"/>
            <p:nvPr/>
          </p:nvSpPr>
          <p:spPr>
            <a:xfrm>
              <a:off x="7119480" y="6332854"/>
              <a:ext cx="823594" cy="362254"/>
            </a:xfrm>
            <a:prstGeom prst="rect">
              <a:avLst/>
            </a:prstGeom>
          </p:spPr>
          <p:txBody>
            <a:bodyPr vert="horz" wrap="square" lIns="0" tIns="13335" rIns="0" bIns="0" rtlCol="0">
              <a:spAutoFit/>
            </a:bodyPr>
            <a:lstStyle/>
            <a:p>
              <a:pPr marL="12700">
                <a:lnSpc>
                  <a:spcPct val="100000"/>
                </a:lnSpc>
                <a:spcBef>
                  <a:spcPts val="105"/>
                </a:spcBef>
              </a:pPr>
              <a:r>
                <a:rPr sz="1400" b="1" spc="-10">
                  <a:solidFill>
                    <a:srgbClr val="22346A"/>
                  </a:solidFill>
                  <a:latin typeface="Arial"/>
                  <a:cs typeface="Arial"/>
                </a:rPr>
                <a:t>-</a:t>
              </a:r>
              <a:r>
                <a:rPr sz="1400" b="1" spc="-20">
                  <a:solidFill>
                    <a:srgbClr val="22346A"/>
                  </a:solidFill>
                  <a:latin typeface="Arial"/>
                  <a:cs typeface="Arial"/>
                </a:rPr>
                <a:t>57,8</a:t>
              </a:r>
              <a:endParaRPr sz="1400">
                <a:latin typeface="Arial"/>
                <a:cs typeface="Arial"/>
              </a:endParaRPr>
            </a:p>
          </p:txBody>
        </p:sp>
        <p:sp>
          <p:nvSpPr>
            <p:cNvPr id="42" name="object 38">
              <a:extLst>
                <a:ext uri="{FF2B5EF4-FFF2-40B4-BE49-F238E27FC236}">
                  <a16:creationId xmlns:a16="http://schemas.microsoft.com/office/drawing/2014/main" id="{D99B6B82-9CB4-B143-0142-5853F9C27E4D}"/>
                </a:ext>
              </a:extLst>
            </p:cNvPr>
            <p:cNvSpPr/>
            <p:nvPr/>
          </p:nvSpPr>
          <p:spPr>
            <a:xfrm>
              <a:off x="6936835" y="5979697"/>
              <a:ext cx="1125855" cy="1125855"/>
            </a:xfrm>
            <a:custGeom>
              <a:avLst/>
              <a:gdLst/>
              <a:ahLst/>
              <a:cxnLst/>
              <a:rect l="l" t="t" r="r" b="b"/>
              <a:pathLst>
                <a:path w="1125854" h="1125854">
                  <a:moveTo>
                    <a:pt x="562749" y="0"/>
                  </a:moveTo>
                  <a:lnTo>
                    <a:pt x="514455" y="1970"/>
                  </a:lnTo>
                  <a:lnTo>
                    <a:pt x="467220" y="7812"/>
                  </a:lnTo>
                  <a:lnTo>
                    <a:pt x="421212" y="17425"/>
                  </a:lnTo>
                  <a:lnTo>
                    <a:pt x="376600" y="30706"/>
                  </a:lnTo>
                  <a:lnTo>
                    <a:pt x="333555" y="47554"/>
                  </a:lnTo>
                  <a:lnTo>
                    <a:pt x="292246" y="67867"/>
                  </a:lnTo>
                  <a:lnTo>
                    <a:pt x="252842" y="91544"/>
                  </a:lnTo>
                  <a:lnTo>
                    <a:pt x="215513" y="118481"/>
                  </a:lnTo>
                  <a:lnTo>
                    <a:pt x="180428" y="148578"/>
                  </a:lnTo>
                  <a:lnTo>
                    <a:pt x="147757" y="181733"/>
                  </a:lnTo>
                  <a:lnTo>
                    <a:pt x="117670" y="217843"/>
                  </a:lnTo>
                  <a:lnTo>
                    <a:pt x="90335" y="256807"/>
                  </a:lnTo>
                  <a:lnTo>
                    <a:pt x="65923" y="298524"/>
                  </a:lnTo>
                  <a:lnTo>
                    <a:pt x="44953" y="342361"/>
                  </a:lnTo>
                  <a:lnTo>
                    <a:pt x="28069" y="387073"/>
                  </a:lnTo>
                  <a:lnTo>
                    <a:pt x="15201" y="432430"/>
                  </a:lnTo>
                  <a:lnTo>
                    <a:pt x="6280" y="478204"/>
                  </a:lnTo>
                  <a:lnTo>
                    <a:pt x="1236" y="524166"/>
                  </a:lnTo>
                  <a:lnTo>
                    <a:pt x="0" y="570089"/>
                  </a:lnTo>
                  <a:lnTo>
                    <a:pt x="2500" y="615743"/>
                  </a:lnTo>
                  <a:lnTo>
                    <a:pt x="8667" y="660901"/>
                  </a:lnTo>
                  <a:lnTo>
                    <a:pt x="18432" y="705334"/>
                  </a:lnTo>
                  <a:lnTo>
                    <a:pt x="31725" y="748813"/>
                  </a:lnTo>
                  <a:lnTo>
                    <a:pt x="48476" y="791110"/>
                  </a:lnTo>
                  <a:lnTo>
                    <a:pt x="68615" y="831997"/>
                  </a:lnTo>
                  <a:lnTo>
                    <a:pt x="92072" y="871245"/>
                  </a:lnTo>
                  <a:lnTo>
                    <a:pt x="118777" y="908625"/>
                  </a:lnTo>
                  <a:lnTo>
                    <a:pt x="148661" y="943910"/>
                  </a:lnTo>
                  <a:lnTo>
                    <a:pt x="181653" y="976871"/>
                  </a:lnTo>
                  <a:lnTo>
                    <a:pt x="217684" y="1007279"/>
                  </a:lnTo>
                  <a:lnTo>
                    <a:pt x="256685" y="1034906"/>
                  </a:lnTo>
                  <a:lnTo>
                    <a:pt x="298584" y="1059523"/>
                  </a:lnTo>
                  <a:lnTo>
                    <a:pt x="350227" y="1084299"/>
                  </a:lnTo>
                  <a:lnTo>
                    <a:pt x="400861" y="1102873"/>
                  </a:lnTo>
                  <a:lnTo>
                    <a:pt x="452090" y="1115646"/>
                  </a:lnTo>
                  <a:lnTo>
                    <a:pt x="505518" y="1123018"/>
                  </a:lnTo>
                  <a:lnTo>
                    <a:pt x="562749" y="1125386"/>
                  </a:lnTo>
                  <a:lnTo>
                    <a:pt x="611300" y="1123321"/>
                  </a:lnTo>
                  <a:lnTo>
                    <a:pt x="658704" y="1117237"/>
                  </a:lnTo>
                  <a:lnTo>
                    <a:pt x="704792" y="1107304"/>
                  </a:lnTo>
                  <a:lnTo>
                    <a:pt x="749396" y="1093691"/>
                  </a:lnTo>
                  <a:lnTo>
                    <a:pt x="792346" y="1076566"/>
                  </a:lnTo>
                  <a:lnTo>
                    <a:pt x="833474" y="1056098"/>
                  </a:lnTo>
                  <a:lnTo>
                    <a:pt x="872610" y="1032457"/>
                  </a:lnTo>
                  <a:lnTo>
                    <a:pt x="909586" y="1005811"/>
                  </a:lnTo>
                  <a:lnTo>
                    <a:pt x="944233" y="976329"/>
                  </a:lnTo>
                  <a:lnTo>
                    <a:pt x="976381" y="944180"/>
                  </a:lnTo>
                  <a:lnTo>
                    <a:pt x="1005863" y="909532"/>
                  </a:lnTo>
                  <a:lnTo>
                    <a:pt x="1032509" y="872556"/>
                  </a:lnTo>
                  <a:lnTo>
                    <a:pt x="1056150" y="833419"/>
                  </a:lnTo>
                  <a:lnTo>
                    <a:pt x="1076618" y="792291"/>
                  </a:lnTo>
                  <a:lnTo>
                    <a:pt x="1093742" y="749340"/>
                  </a:lnTo>
                  <a:lnTo>
                    <a:pt x="1107356" y="704735"/>
                  </a:lnTo>
                  <a:lnTo>
                    <a:pt x="1117289" y="658646"/>
                  </a:lnTo>
                  <a:lnTo>
                    <a:pt x="1123372" y="611240"/>
                  </a:lnTo>
                  <a:lnTo>
                    <a:pt x="1125438" y="562688"/>
                  </a:lnTo>
                  <a:lnTo>
                    <a:pt x="1123372" y="514137"/>
                  </a:lnTo>
                  <a:lnTo>
                    <a:pt x="1117289" y="466733"/>
                  </a:lnTo>
                  <a:lnTo>
                    <a:pt x="1107356" y="420645"/>
                  </a:lnTo>
                  <a:lnTo>
                    <a:pt x="1093742" y="376042"/>
                  </a:lnTo>
                  <a:lnTo>
                    <a:pt x="1076618" y="333091"/>
                  </a:lnTo>
                  <a:lnTo>
                    <a:pt x="1056150" y="291964"/>
                  </a:lnTo>
                  <a:lnTo>
                    <a:pt x="1032509" y="252828"/>
                  </a:lnTo>
                  <a:lnTo>
                    <a:pt x="1005863" y="215852"/>
                  </a:lnTo>
                  <a:lnTo>
                    <a:pt x="976381" y="181205"/>
                  </a:lnTo>
                  <a:lnTo>
                    <a:pt x="944233" y="149056"/>
                  </a:lnTo>
                  <a:lnTo>
                    <a:pt x="909586" y="119574"/>
                  </a:lnTo>
                  <a:lnTo>
                    <a:pt x="872610" y="92928"/>
                  </a:lnTo>
                  <a:lnTo>
                    <a:pt x="833474" y="69287"/>
                  </a:lnTo>
                  <a:lnTo>
                    <a:pt x="792346" y="48820"/>
                  </a:lnTo>
                  <a:lnTo>
                    <a:pt x="749396" y="31695"/>
                  </a:lnTo>
                  <a:lnTo>
                    <a:pt x="704792" y="18081"/>
                  </a:lnTo>
                  <a:lnTo>
                    <a:pt x="658704" y="8149"/>
                  </a:lnTo>
                  <a:lnTo>
                    <a:pt x="611300" y="2065"/>
                  </a:lnTo>
                  <a:lnTo>
                    <a:pt x="562749" y="0"/>
                  </a:lnTo>
                  <a:close/>
                </a:path>
              </a:pathLst>
            </a:custGeom>
            <a:ln w="9039">
              <a:solidFill>
                <a:srgbClr val="21336B"/>
              </a:solidFill>
            </a:ln>
          </p:spPr>
          <p:txBody>
            <a:bodyPr wrap="square" lIns="0" tIns="0" rIns="0" bIns="0" rtlCol="0"/>
            <a:lstStyle/>
            <a:p>
              <a:endParaRPr sz="1050"/>
            </a:p>
          </p:txBody>
        </p:sp>
        <p:sp>
          <p:nvSpPr>
            <p:cNvPr id="43" name="object 39">
              <a:extLst>
                <a:ext uri="{FF2B5EF4-FFF2-40B4-BE49-F238E27FC236}">
                  <a16:creationId xmlns:a16="http://schemas.microsoft.com/office/drawing/2014/main" id="{2E3B0A53-5F1D-F485-382F-7403D1F7CE93}"/>
                </a:ext>
              </a:extLst>
            </p:cNvPr>
            <p:cNvSpPr/>
            <p:nvPr/>
          </p:nvSpPr>
          <p:spPr>
            <a:xfrm>
              <a:off x="7235416" y="5979694"/>
              <a:ext cx="827405" cy="1125855"/>
            </a:xfrm>
            <a:custGeom>
              <a:avLst/>
              <a:gdLst/>
              <a:ahLst/>
              <a:cxnLst/>
              <a:rect l="l" t="t" r="r" b="b"/>
              <a:pathLst>
                <a:path w="827404" h="1125854">
                  <a:moveTo>
                    <a:pt x="0" y="1059523"/>
                  </a:moveTo>
                  <a:lnTo>
                    <a:pt x="51642" y="1084302"/>
                  </a:lnTo>
                  <a:lnTo>
                    <a:pt x="102276" y="1102877"/>
                  </a:lnTo>
                  <a:lnTo>
                    <a:pt x="153505" y="1115649"/>
                  </a:lnTo>
                  <a:lnTo>
                    <a:pt x="206933" y="1123019"/>
                  </a:lnTo>
                  <a:lnTo>
                    <a:pt x="264164" y="1125386"/>
                  </a:lnTo>
                  <a:lnTo>
                    <a:pt x="312716" y="1123321"/>
                  </a:lnTo>
                  <a:lnTo>
                    <a:pt x="360122" y="1117237"/>
                  </a:lnTo>
                  <a:lnTo>
                    <a:pt x="406211" y="1107304"/>
                  </a:lnTo>
                  <a:lnTo>
                    <a:pt x="450815" y="1093691"/>
                  </a:lnTo>
                  <a:lnTo>
                    <a:pt x="493766" y="1076566"/>
                  </a:lnTo>
                  <a:lnTo>
                    <a:pt x="534895" y="1056099"/>
                  </a:lnTo>
                  <a:lnTo>
                    <a:pt x="574032" y="1032457"/>
                  </a:lnTo>
                  <a:lnTo>
                    <a:pt x="611008" y="1005812"/>
                  </a:lnTo>
                  <a:lnTo>
                    <a:pt x="645655" y="976330"/>
                  </a:lnTo>
                  <a:lnTo>
                    <a:pt x="677805" y="944181"/>
                  </a:lnTo>
                  <a:lnTo>
                    <a:pt x="707287" y="909534"/>
                  </a:lnTo>
                  <a:lnTo>
                    <a:pt x="733933" y="872558"/>
                  </a:lnTo>
                  <a:lnTo>
                    <a:pt x="757574" y="833422"/>
                  </a:lnTo>
                  <a:lnTo>
                    <a:pt x="778042" y="792294"/>
                  </a:lnTo>
                  <a:lnTo>
                    <a:pt x="795167" y="749344"/>
                  </a:lnTo>
                  <a:lnTo>
                    <a:pt x="808780" y="704740"/>
                  </a:lnTo>
                  <a:lnTo>
                    <a:pt x="818713" y="658652"/>
                  </a:lnTo>
                  <a:lnTo>
                    <a:pt x="824797" y="611248"/>
                  </a:lnTo>
                  <a:lnTo>
                    <a:pt x="826862" y="562697"/>
                  </a:lnTo>
                  <a:lnTo>
                    <a:pt x="824797" y="514145"/>
                  </a:lnTo>
                  <a:lnTo>
                    <a:pt x="818713" y="466740"/>
                  </a:lnTo>
                  <a:lnTo>
                    <a:pt x="808780" y="420651"/>
                  </a:lnTo>
                  <a:lnTo>
                    <a:pt x="795167" y="376046"/>
                  </a:lnTo>
                  <a:lnTo>
                    <a:pt x="778042" y="333095"/>
                  </a:lnTo>
                  <a:lnTo>
                    <a:pt x="757574" y="291967"/>
                  </a:lnTo>
                  <a:lnTo>
                    <a:pt x="733933" y="252830"/>
                  </a:lnTo>
                  <a:lnTo>
                    <a:pt x="707287" y="215853"/>
                  </a:lnTo>
                  <a:lnTo>
                    <a:pt x="677805" y="181206"/>
                  </a:lnTo>
                  <a:lnTo>
                    <a:pt x="645655" y="149057"/>
                  </a:lnTo>
                  <a:lnTo>
                    <a:pt x="611008" y="119575"/>
                  </a:lnTo>
                  <a:lnTo>
                    <a:pt x="574032" y="92929"/>
                  </a:lnTo>
                  <a:lnTo>
                    <a:pt x="534895" y="69287"/>
                  </a:lnTo>
                  <a:lnTo>
                    <a:pt x="493766" y="48820"/>
                  </a:lnTo>
                  <a:lnTo>
                    <a:pt x="450815" y="31695"/>
                  </a:lnTo>
                  <a:lnTo>
                    <a:pt x="406211" y="18081"/>
                  </a:lnTo>
                  <a:lnTo>
                    <a:pt x="360122" y="8149"/>
                  </a:lnTo>
                  <a:lnTo>
                    <a:pt x="312716" y="2065"/>
                  </a:lnTo>
                  <a:lnTo>
                    <a:pt x="264164" y="0"/>
                  </a:lnTo>
                </a:path>
              </a:pathLst>
            </a:custGeom>
            <a:ln w="144633">
              <a:solidFill>
                <a:srgbClr val="22346A"/>
              </a:solidFill>
            </a:ln>
          </p:spPr>
          <p:txBody>
            <a:bodyPr wrap="square" lIns="0" tIns="0" rIns="0" bIns="0" rtlCol="0"/>
            <a:lstStyle/>
            <a:p>
              <a:endParaRPr sz="1050"/>
            </a:p>
          </p:txBody>
        </p:sp>
        <p:sp>
          <p:nvSpPr>
            <p:cNvPr id="44" name="object 40">
              <a:extLst>
                <a:ext uri="{FF2B5EF4-FFF2-40B4-BE49-F238E27FC236}">
                  <a16:creationId xmlns:a16="http://schemas.microsoft.com/office/drawing/2014/main" id="{1993076F-A50E-EEFD-98D9-C8B0E7C92FE1}"/>
                </a:ext>
              </a:extLst>
            </p:cNvPr>
            <p:cNvSpPr txBox="1"/>
            <p:nvPr/>
          </p:nvSpPr>
          <p:spPr>
            <a:xfrm>
              <a:off x="9406855" y="6332854"/>
              <a:ext cx="823594" cy="362254"/>
            </a:xfrm>
            <a:prstGeom prst="rect">
              <a:avLst/>
            </a:prstGeom>
          </p:spPr>
          <p:txBody>
            <a:bodyPr vert="horz" wrap="square" lIns="0" tIns="13335" rIns="0" bIns="0" rtlCol="0">
              <a:spAutoFit/>
            </a:bodyPr>
            <a:lstStyle/>
            <a:p>
              <a:pPr marL="12700">
                <a:lnSpc>
                  <a:spcPct val="100000"/>
                </a:lnSpc>
                <a:spcBef>
                  <a:spcPts val="105"/>
                </a:spcBef>
              </a:pPr>
              <a:r>
                <a:rPr sz="1400" b="1" spc="-10">
                  <a:solidFill>
                    <a:srgbClr val="22346A"/>
                  </a:solidFill>
                  <a:latin typeface="Arial"/>
                  <a:cs typeface="Arial"/>
                </a:rPr>
                <a:t>-</a:t>
              </a:r>
              <a:r>
                <a:rPr sz="1400" b="1" spc="-20">
                  <a:solidFill>
                    <a:srgbClr val="22346A"/>
                  </a:solidFill>
                  <a:latin typeface="Arial"/>
                  <a:cs typeface="Arial"/>
                </a:rPr>
                <a:t>67,2</a:t>
              </a:r>
              <a:endParaRPr sz="1400">
                <a:latin typeface="Arial"/>
                <a:cs typeface="Arial"/>
              </a:endParaRPr>
            </a:p>
          </p:txBody>
        </p:sp>
        <p:sp>
          <p:nvSpPr>
            <p:cNvPr id="45" name="object 42">
              <a:extLst>
                <a:ext uri="{FF2B5EF4-FFF2-40B4-BE49-F238E27FC236}">
                  <a16:creationId xmlns:a16="http://schemas.microsoft.com/office/drawing/2014/main" id="{B7EE2395-128C-EA34-80BB-BAB2529E569C}"/>
                </a:ext>
              </a:extLst>
            </p:cNvPr>
            <p:cNvSpPr/>
            <p:nvPr/>
          </p:nvSpPr>
          <p:spPr>
            <a:xfrm>
              <a:off x="9224211" y="5981443"/>
              <a:ext cx="1125855" cy="1125855"/>
            </a:xfrm>
            <a:custGeom>
              <a:avLst/>
              <a:gdLst/>
              <a:ahLst/>
              <a:cxnLst/>
              <a:rect l="l" t="t" r="r" b="b"/>
              <a:pathLst>
                <a:path w="1125854" h="1125854">
                  <a:moveTo>
                    <a:pt x="562749" y="0"/>
                  </a:moveTo>
                  <a:lnTo>
                    <a:pt x="514455" y="1970"/>
                  </a:lnTo>
                  <a:lnTo>
                    <a:pt x="467220" y="7812"/>
                  </a:lnTo>
                  <a:lnTo>
                    <a:pt x="421212" y="17425"/>
                  </a:lnTo>
                  <a:lnTo>
                    <a:pt x="376600" y="30706"/>
                  </a:lnTo>
                  <a:lnTo>
                    <a:pt x="333555" y="47554"/>
                  </a:lnTo>
                  <a:lnTo>
                    <a:pt x="292246" y="67867"/>
                  </a:lnTo>
                  <a:lnTo>
                    <a:pt x="252842" y="91544"/>
                  </a:lnTo>
                  <a:lnTo>
                    <a:pt x="215513" y="118481"/>
                  </a:lnTo>
                  <a:lnTo>
                    <a:pt x="180428" y="148578"/>
                  </a:lnTo>
                  <a:lnTo>
                    <a:pt x="147757" y="181733"/>
                  </a:lnTo>
                  <a:lnTo>
                    <a:pt x="117670" y="217843"/>
                  </a:lnTo>
                  <a:lnTo>
                    <a:pt x="90335" y="256807"/>
                  </a:lnTo>
                  <a:lnTo>
                    <a:pt x="65923" y="298524"/>
                  </a:lnTo>
                  <a:lnTo>
                    <a:pt x="44953" y="342361"/>
                  </a:lnTo>
                  <a:lnTo>
                    <a:pt x="28069" y="387073"/>
                  </a:lnTo>
                  <a:lnTo>
                    <a:pt x="15201" y="432430"/>
                  </a:lnTo>
                  <a:lnTo>
                    <a:pt x="6280" y="478204"/>
                  </a:lnTo>
                  <a:lnTo>
                    <a:pt x="1236" y="524166"/>
                  </a:lnTo>
                  <a:lnTo>
                    <a:pt x="0" y="570089"/>
                  </a:lnTo>
                  <a:lnTo>
                    <a:pt x="2500" y="615743"/>
                  </a:lnTo>
                  <a:lnTo>
                    <a:pt x="8667" y="660901"/>
                  </a:lnTo>
                  <a:lnTo>
                    <a:pt x="18432" y="705334"/>
                  </a:lnTo>
                  <a:lnTo>
                    <a:pt x="31725" y="748813"/>
                  </a:lnTo>
                  <a:lnTo>
                    <a:pt x="48476" y="791110"/>
                  </a:lnTo>
                  <a:lnTo>
                    <a:pt x="68615" y="831997"/>
                  </a:lnTo>
                  <a:lnTo>
                    <a:pt x="92072" y="871245"/>
                  </a:lnTo>
                  <a:lnTo>
                    <a:pt x="118777" y="908625"/>
                  </a:lnTo>
                  <a:lnTo>
                    <a:pt x="148661" y="943910"/>
                  </a:lnTo>
                  <a:lnTo>
                    <a:pt x="181653" y="976871"/>
                  </a:lnTo>
                  <a:lnTo>
                    <a:pt x="217684" y="1007279"/>
                  </a:lnTo>
                  <a:lnTo>
                    <a:pt x="256685" y="1034906"/>
                  </a:lnTo>
                  <a:lnTo>
                    <a:pt x="298584" y="1059523"/>
                  </a:lnTo>
                  <a:lnTo>
                    <a:pt x="350227" y="1084299"/>
                  </a:lnTo>
                  <a:lnTo>
                    <a:pt x="400861" y="1102873"/>
                  </a:lnTo>
                  <a:lnTo>
                    <a:pt x="452090" y="1115646"/>
                  </a:lnTo>
                  <a:lnTo>
                    <a:pt x="505518" y="1123018"/>
                  </a:lnTo>
                  <a:lnTo>
                    <a:pt x="562749" y="1125386"/>
                  </a:lnTo>
                  <a:lnTo>
                    <a:pt x="611300" y="1123321"/>
                  </a:lnTo>
                  <a:lnTo>
                    <a:pt x="658704" y="1117237"/>
                  </a:lnTo>
                  <a:lnTo>
                    <a:pt x="704792" y="1107304"/>
                  </a:lnTo>
                  <a:lnTo>
                    <a:pt x="749396" y="1093691"/>
                  </a:lnTo>
                  <a:lnTo>
                    <a:pt x="792346" y="1076566"/>
                  </a:lnTo>
                  <a:lnTo>
                    <a:pt x="833474" y="1056098"/>
                  </a:lnTo>
                  <a:lnTo>
                    <a:pt x="872610" y="1032457"/>
                  </a:lnTo>
                  <a:lnTo>
                    <a:pt x="909586" y="1005811"/>
                  </a:lnTo>
                  <a:lnTo>
                    <a:pt x="944233" y="976329"/>
                  </a:lnTo>
                  <a:lnTo>
                    <a:pt x="976381" y="944180"/>
                  </a:lnTo>
                  <a:lnTo>
                    <a:pt x="1005863" y="909532"/>
                  </a:lnTo>
                  <a:lnTo>
                    <a:pt x="1032509" y="872556"/>
                  </a:lnTo>
                  <a:lnTo>
                    <a:pt x="1056150" y="833419"/>
                  </a:lnTo>
                  <a:lnTo>
                    <a:pt x="1076618" y="792291"/>
                  </a:lnTo>
                  <a:lnTo>
                    <a:pt x="1093742" y="749340"/>
                  </a:lnTo>
                  <a:lnTo>
                    <a:pt x="1107356" y="704735"/>
                  </a:lnTo>
                  <a:lnTo>
                    <a:pt x="1117289" y="658646"/>
                  </a:lnTo>
                  <a:lnTo>
                    <a:pt x="1123372" y="611240"/>
                  </a:lnTo>
                  <a:lnTo>
                    <a:pt x="1125438" y="562688"/>
                  </a:lnTo>
                  <a:lnTo>
                    <a:pt x="1123372" y="514137"/>
                  </a:lnTo>
                  <a:lnTo>
                    <a:pt x="1117289" y="466733"/>
                  </a:lnTo>
                  <a:lnTo>
                    <a:pt x="1107356" y="420645"/>
                  </a:lnTo>
                  <a:lnTo>
                    <a:pt x="1093742" y="376042"/>
                  </a:lnTo>
                  <a:lnTo>
                    <a:pt x="1076618" y="333091"/>
                  </a:lnTo>
                  <a:lnTo>
                    <a:pt x="1056150" y="291964"/>
                  </a:lnTo>
                  <a:lnTo>
                    <a:pt x="1032509" y="252828"/>
                  </a:lnTo>
                  <a:lnTo>
                    <a:pt x="1005863" y="215852"/>
                  </a:lnTo>
                  <a:lnTo>
                    <a:pt x="976381" y="181205"/>
                  </a:lnTo>
                  <a:lnTo>
                    <a:pt x="944233" y="149056"/>
                  </a:lnTo>
                  <a:lnTo>
                    <a:pt x="909586" y="119574"/>
                  </a:lnTo>
                  <a:lnTo>
                    <a:pt x="872610" y="92928"/>
                  </a:lnTo>
                  <a:lnTo>
                    <a:pt x="833474" y="69287"/>
                  </a:lnTo>
                  <a:lnTo>
                    <a:pt x="792346" y="48820"/>
                  </a:lnTo>
                  <a:lnTo>
                    <a:pt x="749396" y="31695"/>
                  </a:lnTo>
                  <a:lnTo>
                    <a:pt x="704792" y="18081"/>
                  </a:lnTo>
                  <a:lnTo>
                    <a:pt x="658704" y="8149"/>
                  </a:lnTo>
                  <a:lnTo>
                    <a:pt x="611300" y="2065"/>
                  </a:lnTo>
                  <a:lnTo>
                    <a:pt x="562749" y="0"/>
                  </a:lnTo>
                  <a:close/>
                </a:path>
              </a:pathLst>
            </a:custGeom>
            <a:ln w="9039">
              <a:solidFill>
                <a:srgbClr val="21336B"/>
              </a:solidFill>
            </a:ln>
          </p:spPr>
          <p:txBody>
            <a:bodyPr wrap="square" lIns="0" tIns="0" rIns="0" bIns="0" rtlCol="0"/>
            <a:lstStyle/>
            <a:p>
              <a:endParaRPr sz="1050"/>
            </a:p>
          </p:txBody>
        </p:sp>
        <p:sp>
          <p:nvSpPr>
            <p:cNvPr id="46" name="object 43">
              <a:extLst>
                <a:ext uri="{FF2B5EF4-FFF2-40B4-BE49-F238E27FC236}">
                  <a16:creationId xmlns:a16="http://schemas.microsoft.com/office/drawing/2014/main" id="{261C2DFF-9B2C-728F-902D-2AA705C4FF61}"/>
                </a:ext>
              </a:extLst>
            </p:cNvPr>
            <p:cNvSpPr/>
            <p:nvPr/>
          </p:nvSpPr>
          <p:spPr>
            <a:xfrm>
              <a:off x="9304423" y="5981440"/>
              <a:ext cx="1045844" cy="1125855"/>
            </a:xfrm>
            <a:custGeom>
              <a:avLst/>
              <a:gdLst/>
              <a:ahLst/>
              <a:cxnLst/>
              <a:rect l="l" t="t" r="r" b="b"/>
              <a:pathLst>
                <a:path w="1045845" h="1125854">
                  <a:moveTo>
                    <a:pt x="0" y="852308"/>
                  </a:moveTo>
                  <a:lnTo>
                    <a:pt x="27314" y="893662"/>
                  </a:lnTo>
                  <a:lnTo>
                    <a:pt x="58380" y="932674"/>
                  </a:lnTo>
                  <a:lnTo>
                    <a:pt x="93106" y="969055"/>
                  </a:lnTo>
                  <a:lnTo>
                    <a:pt x="131406" y="1002517"/>
                  </a:lnTo>
                  <a:lnTo>
                    <a:pt x="173190" y="1032769"/>
                  </a:lnTo>
                  <a:lnTo>
                    <a:pt x="218369" y="1059523"/>
                  </a:lnTo>
                  <a:lnTo>
                    <a:pt x="270012" y="1084302"/>
                  </a:lnTo>
                  <a:lnTo>
                    <a:pt x="320646" y="1102877"/>
                  </a:lnTo>
                  <a:lnTo>
                    <a:pt x="371875" y="1115649"/>
                  </a:lnTo>
                  <a:lnTo>
                    <a:pt x="425303" y="1123019"/>
                  </a:lnTo>
                  <a:lnTo>
                    <a:pt x="482534" y="1125386"/>
                  </a:lnTo>
                  <a:lnTo>
                    <a:pt x="531086" y="1123321"/>
                  </a:lnTo>
                  <a:lnTo>
                    <a:pt x="578491" y="1117237"/>
                  </a:lnTo>
                  <a:lnTo>
                    <a:pt x="624581" y="1107304"/>
                  </a:lnTo>
                  <a:lnTo>
                    <a:pt x="669185" y="1093691"/>
                  </a:lnTo>
                  <a:lnTo>
                    <a:pt x="712136" y="1076566"/>
                  </a:lnTo>
                  <a:lnTo>
                    <a:pt x="753265" y="1056099"/>
                  </a:lnTo>
                  <a:lnTo>
                    <a:pt x="792402" y="1032457"/>
                  </a:lnTo>
                  <a:lnTo>
                    <a:pt x="829378" y="1005812"/>
                  </a:lnTo>
                  <a:lnTo>
                    <a:pt x="864025" y="976330"/>
                  </a:lnTo>
                  <a:lnTo>
                    <a:pt x="896175" y="944181"/>
                  </a:lnTo>
                  <a:lnTo>
                    <a:pt x="925657" y="909534"/>
                  </a:lnTo>
                  <a:lnTo>
                    <a:pt x="952303" y="872558"/>
                  </a:lnTo>
                  <a:lnTo>
                    <a:pt x="975944" y="833422"/>
                  </a:lnTo>
                  <a:lnTo>
                    <a:pt x="996412" y="792294"/>
                  </a:lnTo>
                  <a:lnTo>
                    <a:pt x="1013536" y="749344"/>
                  </a:lnTo>
                  <a:lnTo>
                    <a:pt x="1027150" y="704740"/>
                  </a:lnTo>
                  <a:lnTo>
                    <a:pt x="1037083" y="658652"/>
                  </a:lnTo>
                  <a:lnTo>
                    <a:pt x="1043166" y="611248"/>
                  </a:lnTo>
                  <a:lnTo>
                    <a:pt x="1045232" y="562697"/>
                  </a:lnTo>
                  <a:lnTo>
                    <a:pt x="1043166" y="514145"/>
                  </a:lnTo>
                  <a:lnTo>
                    <a:pt x="1037083" y="466740"/>
                  </a:lnTo>
                  <a:lnTo>
                    <a:pt x="1027150" y="420651"/>
                  </a:lnTo>
                  <a:lnTo>
                    <a:pt x="1013536" y="376046"/>
                  </a:lnTo>
                  <a:lnTo>
                    <a:pt x="996412" y="333095"/>
                  </a:lnTo>
                  <a:lnTo>
                    <a:pt x="975944" y="291967"/>
                  </a:lnTo>
                  <a:lnTo>
                    <a:pt x="952303" y="252830"/>
                  </a:lnTo>
                  <a:lnTo>
                    <a:pt x="925657" y="215853"/>
                  </a:lnTo>
                  <a:lnTo>
                    <a:pt x="896175" y="181206"/>
                  </a:lnTo>
                  <a:lnTo>
                    <a:pt x="864025" y="149057"/>
                  </a:lnTo>
                  <a:lnTo>
                    <a:pt x="829378" y="119575"/>
                  </a:lnTo>
                  <a:lnTo>
                    <a:pt x="792402" y="92929"/>
                  </a:lnTo>
                  <a:lnTo>
                    <a:pt x="753265" y="69287"/>
                  </a:lnTo>
                  <a:lnTo>
                    <a:pt x="712136" y="48820"/>
                  </a:lnTo>
                  <a:lnTo>
                    <a:pt x="669185" y="31695"/>
                  </a:lnTo>
                  <a:lnTo>
                    <a:pt x="624581" y="18081"/>
                  </a:lnTo>
                  <a:lnTo>
                    <a:pt x="578491" y="8149"/>
                  </a:lnTo>
                  <a:lnTo>
                    <a:pt x="531086" y="2065"/>
                  </a:lnTo>
                  <a:lnTo>
                    <a:pt x="482534" y="0"/>
                  </a:lnTo>
                </a:path>
              </a:pathLst>
            </a:custGeom>
            <a:ln w="144633">
              <a:solidFill>
                <a:srgbClr val="22346A"/>
              </a:solidFill>
            </a:ln>
          </p:spPr>
          <p:txBody>
            <a:bodyPr wrap="square" lIns="0" tIns="0" rIns="0" bIns="0" rtlCol="0"/>
            <a:lstStyle/>
            <a:p>
              <a:endParaRPr sz="1050"/>
            </a:p>
          </p:txBody>
        </p:sp>
        <p:sp>
          <p:nvSpPr>
            <p:cNvPr id="47" name="object 44">
              <a:extLst>
                <a:ext uri="{FF2B5EF4-FFF2-40B4-BE49-F238E27FC236}">
                  <a16:creationId xmlns:a16="http://schemas.microsoft.com/office/drawing/2014/main" id="{4EB036F9-DAA1-031D-7D18-63A36F392D7A}"/>
                </a:ext>
              </a:extLst>
            </p:cNvPr>
            <p:cNvSpPr txBox="1"/>
            <p:nvPr/>
          </p:nvSpPr>
          <p:spPr>
            <a:xfrm>
              <a:off x="11665625" y="6332854"/>
              <a:ext cx="823594" cy="362254"/>
            </a:xfrm>
            <a:prstGeom prst="rect">
              <a:avLst/>
            </a:prstGeom>
          </p:spPr>
          <p:txBody>
            <a:bodyPr vert="horz" wrap="square" lIns="0" tIns="13335" rIns="0" bIns="0" rtlCol="0">
              <a:spAutoFit/>
            </a:bodyPr>
            <a:lstStyle/>
            <a:p>
              <a:pPr marL="12700">
                <a:lnSpc>
                  <a:spcPct val="100000"/>
                </a:lnSpc>
                <a:spcBef>
                  <a:spcPts val="105"/>
                </a:spcBef>
              </a:pPr>
              <a:r>
                <a:rPr sz="1400" b="1" spc="-10">
                  <a:solidFill>
                    <a:srgbClr val="22346A"/>
                  </a:solidFill>
                  <a:latin typeface="Arial"/>
                  <a:cs typeface="Arial"/>
                </a:rPr>
                <a:t>-</a:t>
              </a:r>
              <a:r>
                <a:rPr sz="1400" b="1" spc="-20">
                  <a:solidFill>
                    <a:srgbClr val="22346A"/>
                  </a:solidFill>
                  <a:latin typeface="Arial"/>
                  <a:cs typeface="Arial"/>
                </a:rPr>
                <a:t>90,0</a:t>
              </a:r>
              <a:endParaRPr sz="1400">
                <a:latin typeface="Arial"/>
                <a:cs typeface="Arial"/>
              </a:endParaRPr>
            </a:p>
          </p:txBody>
        </p:sp>
        <p:sp>
          <p:nvSpPr>
            <p:cNvPr id="48" name="object 46">
              <a:extLst>
                <a:ext uri="{FF2B5EF4-FFF2-40B4-BE49-F238E27FC236}">
                  <a16:creationId xmlns:a16="http://schemas.microsoft.com/office/drawing/2014/main" id="{9E393A12-CDCD-4153-5D39-399B0891285C}"/>
                </a:ext>
              </a:extLst>
            </p:cNvPr>
            <p:cNvSpPr/>
            <p:nvPr/>
          </p:nvSpPr>
          <p:spPr>
            <a:xfrm>
              <a:off x="11454372" y="5978392"/>
              <a:ext cx="1125855" cy="1125855"/>
            </a:xfrm>
            <a:custGeom>
              <a:avLst/>
              <a:gdLst/>
              <a:ahLst/>
              <a:cxnLst/>
              <a:rect l="l" t="t" r="r" b="b"/>
              <a:pathLst>
                <a:path w="1125854" h="1125854">
                  <a:moveTo>
                    <a:pt x="562749" y="0"/>
                  </a:moveTo>
                  <a:lnTo>
                    <a:pt x="514455" y="1970"/>
                  </a:lnTo>
                  <a:lnTo>
                    <a:pt x="467220" y="7812"/>
                  </a:lnTo>
                  <a:lnTo>
                    <a:pt x="421212" y="17425"/>
                  </a:lnTo>
                  <a:lnTo>
                    <a:pt x="376600" y="30706"/>
                  </a:lnTo>
                  <a:lnTo>
                    <a:pt x="333555" y="47554"/>
                  </a:lnTo>
                  <a:lnTo>
                    <a:pt x="292246" y="67867"/>
                  </a:lnTo>
                  <a:lnTo>
                    <a:pt x="252842" y="91544"/>
                  </a:lnTo>
                  <a:lnTo>
                    <a:pt x="215513" y="118481"/>
                  </a:lnTo>
                  <a:lnTo>
                    <a:pt x="180428" y="148578"/>
                  </a:lnTo>
                  <a:lnTo>
                    <a:pt x="147757" y="181733"/>
                  </a:lnTo>
                  <a:lnTo>
                    <a:pt x="117670" y="217843"/>
                  </a:lnTo>
                  <a:lnTo>
                    <a:pt x="90335" y="256807"/>
                  </a:lnTo>
                  <a:lnTo>
                    <a:pt x="65923" y="298524"/>
                  </a:lnTo>
                  <a:lnTo>
                    <a:pt x="44953" y="342361"/>
                  </a:lnTo>
                  <a:lnTo>
                    <a:pt x="28069" y="387073"/>
                  </a:lnTo>
                  <a:lnTo>
                    <a:pt x="15201" y="432430"/>
                  </a:lnTo>
                  <a:lnTo>
                    <a:pt x="6280" y="478204"/>
                  </a:lnTo>
                  <a:lnTo>
                    <a:pt x="1236" y="524166"/>
                  </a:lnTo>
                  <a:lnTo>
                    <a:pt x="0" y="570089"/>
                  </a:lnTo>
                  <a:lnTo>
                    <a:pt x="2500" y="615743"/>
                  </a:lnTo>
                  <a:lnTo>
                    <a:pt x="8667" y="660901"/>
                  </a:lnTo>
                  <a:lnTo>
                    <a:pt x="18432" y="705334"/>
                  </a:lnTo>
                  <a:lnTo>
                    <a:pt x="31725" y="748813"/>
                  </a:lnTo>
                  <a:lnTo>
                    <a:pt x="48476" y="791110"/>
                  </a:lnTo>
                  <a:lnTo>
                    <a:pt x="68615" y="831997"/>
                  </a:lnTo>
                  <a:lnTo>
                    <a:pt x="92072" y="871245"/>
                  </a:lnTo>
                  <a:lnTo>
                    <a:pt x="118777" y="908625"/>
                  </a:lnTo>
                  <a:lnTo>
                    <a:pt x="148661" y="943910"/>
                  </a:lnTo>
                  <a:lnTo>
                    <a:pt x="181653" y="976871"/>
                  </a:lnTo>
                  <a:lnTo>
                    <a:pt x="217684" y="1007279"/>
                  </a:lnTo>
                  <a:lnTo>
                    <a:pt x="256685" y="1034906"/>
                  </a:lnTo>
                  <a:lnTo>
                    <a:pt x="298584" y="1059523"/>
                  </a:lnTo>
                  <a:lnTo>
                    <a:pt x="350227" y="1084299"/>
                  </a:lnTo>
                  <a:lnTo>
                    <a:pt x="400861" y="1102873"/>
                  </a:lnTo>
                  <a:lnTo>
                    <a:pt x="452090" y="1115646"/>
                  </a:lnTo>
                  <a:lnTo>
                    <a:pt x="505518" y="1123018"/>
                  </a:lnTo>
                  <a:lnTo>
                    <a:pt x="562749" y="1125386"/>
                  </a:lnTo>
                  <a:lnTo>
                    <a:pt x="611300" y="1123321"/>
                  </a:lnTo>
                  <a:lnTo>
                    <a:pt x="658704" y="1117237"/>
                  </a:lnTo>
                  <a:lnTo>
                    <a:pt x="704792" y="1107304"/>
                  </a:lnTo>
                  <a:lnTo>
                    <a:pt x="749396" y="1093691"/>
                  </a:lnTo>
                  <a:lnTo>
                    <a:pt x="792346" y="1076566"/>
                  </a:lnTo>
                  <a:lnTo>
                    <a:pt x="833474" y="1056098"/>
                  </a:lnTo>
                  <a:lnTo>
                    <a:pt x="872610" y="1032457"/>
                  </a:lnTo>
                  <a:lnTo>
                    <a:pt x="909586" y="1005811"/>
                  </a:lnTo>
                  <a:lnTo>
                    <a:pt x="944233" y="976329"/>
                  </a:lnTo>
                  <a:lnTo>
                    <a:pt x="976381" y="944180"/>
                  </a:lnTo>
                  <a:lnTo>
                    <a:pt x="1005863" y="909532"/>
                  </a:lnTo>
                  <a:lnTo>
                    <a:pt x="1032509" y="872556"/>
                  </a:lnTo>
                  <a:lnTo>
                    <a:pt x="1056150" y="833419"/>
                  </a:lnTo>
                  <a:lnTo>
                    <a:pt x="1076618" y="792291"/>
                  </a:lnTo>
                  <a:lnTo>
                    <a:pt x="1093742" y="749340"/>
                  </a:lnTo>
                  <a:lnTo>
                    <a:pt x="1107356" y="704735"/>
                  </a:lnTo>
                  <a:lnTo>
                    <a:pt x="1117289" y="658646"/>
                  </a:lnTo>
                  <a:lnTo>
                    <a:pt x="1123372" y="611240"/>
                  </a:lnTo>
                  <a:lnTo>
                    <a:pt x="1125438" y="562688"/>
                  </a:lnTo>
                  <a:lnTo>
                    <a:pt x="1123372" y="514137"/>
                  </a:lnTo>
                  <a:lnTo>
                    <a:pt x="1117289" y="466733"/>
                  </a:lnTo>
                  <a:lnTo>
                    <a:pt x="1107356" y="420645"/>
                  </a:lnTo>
                  <a:lnTo>
                    <a:pt x="1093742" y="376042"/>
                  </a:lnTo>
                  <a:lnTo>
                    <a:pt x="1076618" y="333091"/>
                  </a:lnTo>
                  <a:lnTo>
                    <a:pt x="1056150" y="291964"/>
                  </a:lnTo>
                  <a:lnTo>
                    <a:pt x="1032509" y="252828"/>
                  </a:lnTo>
                  <a:lnTo>
                    <a:pt x="1005863" y="215852"/>
                  </a:lnTo>
                  <a:lnTo>
                    <a:pt x="976381" y="181205"/>
                  </a:lnTo>
                  <a:lnTo>
                    <a:pt x="944233" y="149056"/>
                  </a:lnTo>
                  <a:lnTo>
                    <a:pt x="909586" y="119574"/>
                  </a:lnTo>
                  <a:lnTo>
                    <a:pt x="872610" y="92928"/>
                  </a:lnTo>
                  <a:lnTo>
                    <a:pt x="833474" y="69287"/>
                  </a:lnTo>
                  <a:lnTo>
                    <a:pt x="792346" y="48820"/>
                  </a:lnTo>
                  <a:lnTo>
                    <a:pt x="749396" y="31695"/>
                  </a:lnTo>
                  <a:lnTo>
                    <a:pt x="704792" y="18081"/>
                  </a:lnTo>
                  <a:lnTo>
                    <a:pt x="658704" y="8149"/>
                  </a:lnTo>
                  <a:lnTo>
                    <a:pt x="611300" y="2065"/>
                  </a:lnTo>
                  <a:lnTo>
                    <a:pt x="562749" y="0"/>
                  </a:lnTo>
                  <a:close/>
                </a:path>
              </a:pathLst>
            </a:custGeom>
            <a:ln w="9039">
              <a:solidFill>
                <a:srgbClr val="21336B"/>
              </a:solidFill>
            </a:ln>
          </p:spPr>
          <p:txBody>
            <a:bodyPr wrap="square" lIns="0" tIns="0" rIns="0" bIns="0" rtlCol="0"/>
            <a:lstStyle/>
            <a:p>
              <a:endParaRPr sz="1050"/>
            </a:p>
          </p:txBody>
        </p:sp>
        <p:sp>
          <p:nvSpPr>
            <p:cNvPr id="49" name="object 47">
              <a:extLst>
                <a:ext uri="{FF2B5EF4-FFF2-40B4-BE49-F238E27FC236}">
                  <a16:creationId xmlns:a16="http://schemas.microsoft.com/office/drawing/2014/main" id="{98396AEB-D40E-06B7-9AF5-E94B8695DE06}"/>
                </a:ext>
              </a:extLst>
            </p:cNvPr>
            <p:cNvSpPr/>
            <p:nvPr/>
          </p:nvSpPr>
          <p:spPr>
            <a:xfrm>
              <a:off x="11454372" y="5978388"/>
              <a:ext cx="1125855" cy="1125855"/>
            </a:xfrm>
            <a:custGeom>
              <a:avLst/>
              <a:gdLst/>
              <a:ahLst/>
              <a:cxnLst/>
              <a:rect l="l" t="t" r="r" b="b"/>
              <a:pathLst>
                <a:path w="1125854" h="1125854">
                  <a:moveTo>
                    <a:pt x="310488" y="58368"/>
                  </a:moveTo>
                  <a:lnTo>
                    <a:pt x="267706" y="82084"/>
                  </a:lnTo>
                  <a:lnTo>
                    <a:pt x="227198" y="109535"/>
                  </a:lnTo>
                  <a:lnTo>
                    <a:pt x="189168" y="140598"/>
                  </a:lnTo>
                  <a:lnTo>
                    <a:pt x="153821" y="175151"/>
                  </a:lnTo>
                  <a:lnTo>
                    <a:pt x="121362" y="213071"/>
                  </a:lnTo>
                  <a:lnTo>
                    <a:pt x="91994" y="254236"/>
                  </a:lnTo>
                  <a:lnTo>
                    <a:pt x="65921" y="298524"/>
                  </a:lnTo>
                  <a:lnTo>
                    <a:pt x="44951" y="342363"/>
                  </a:lnTo>
                  <a:lnTo>
                    <a:pt x="28067" y="387075"/>
                  </a:lnTo>
                  <a:lnTo>
                    <a:pt x="15200" y="432433"/>
                  </a:lnTo>
                  <a:lnTo>
                    <a:pt x="6279" y="478207"/>
                  </a:lnTo>
                  <a:lnTo>
                    <a:pt x="1236" y="524170"/>
                  </a:lnTo>
                  <a:lnTo>
                    <a:pt x="0" y="570093"/>
                  </a:lnTo>
                  <a:lnTo>
                    <a:pt x="2500" y="615747"/>
                  </a:lnTo>
                  <a:lnTo>
                    <a:pt x="8668" y="660905"/>
                  </a:lnTo>
                  <a:lnTo>
                    <a:pt x="18434" y="705338"/>
                  </a:lnTo>
                  <a:lnTo>
                    <a:pt x="31727" y="748816"/>
                  </a:lnTo>
                  <a:lnTo>
                    <a:pt x="48478" y="791113"/>
                  </a:lnTo>
                  <a:lnTo>
                    <a:pt x="68617" y="831999"/>
                  </a:lnTo>
                  <a:lnTo>
                    <a:pt x="92074" y="871247"/>
                  </a:lnTo>
                  <a:lnTo>
                    <a:pt x="118779" y="908627"/>
                  </a:lnTo>
                  <a:lnTo>
                    <a:pt x="148662" y="943911"/>
                  </a:lnTo>
                  <a:lnTo>
                    <a:pt x="181654" y="976871"/>
                  </a:lnTo>
                  <a:lnTo>
                    <a:pt x="217685" y="1007279"/>
                  </a:lnTo>
                  <a:lnTo>
                    <a:pt x="256684" y="1034906"/>
                  </a:lnTo>
                  <a:lnTo>
                    <a:pt x="298583" y="1059523"/>
                  </a:lnTo>
                  <a:lnTo>
                    <a:pt x="350225" y="1084302"/>
                  </a:lnTo>
                  <a:lnTo>
                    <a:pt x="400859" y="1102877"/>
                  </a:lnTo>
                  <a:lnTo>
                    <a:pt x="452088" y="1115649"/>
                  </a:lnTo>
                  <a:lnTo>
                    <a:pt x="505516" y="1123019"/>
                  </a:lnTo>
                  <a:lnTo>
                    <a:pt x="562747" y="1125386"/>
                  </a:lnTo>
                  <a:lnTo>
                    <a:pt x="611299" y="1123321"/>
                  </a:lnTo>
                  <a:lnTo>
                    <a:pt x="658705" y="1117237"/>
                  </a:lnTo>
                  <a:lnTo>
                    <a:pt x="704794" y="1107304"/>
                  </a:lnTo>
                  <a:lnTo>
                    <a:pt x="749399" y="1093691"/>
                  </a:lnTo>
                  <a:lnTo>
                    <a:pt x="792349" y="1076566"/>
                  </a:lnTo>
                  <a:lnTo>
                    <a:pt x="833478" y="1056099"/>
                  </a:lnTo>
                  <a:lnTo>
                    <a:pt x="872615" y="1032457"/>
                  </a:lnTo>
                  <a:lnTo>
                    <a:pt x="909591" y="1005812"/>
                  </a:lnTo>
                  <a:lnTo>
                    <a:pt x="944238" y="976330"/>
                  </a:lnTo>
                  <a:lnTo>
                    <a:pt x="976388" y="944181"/>
                  </a:lnTo>
                  <a:lnTo>
                    <a:pt x="1005870" y="909534"/>
                  </a:lnTo>
                  <a:lnTo>
                    <a:pt x="1032516" y="872558"/>
                  </a:lnTo>
                  <a:lnTo>
                    <a:pt x="1056157" y="833422"/>
                  </a:lnTo>
                  <a:lnTo>
                    <a:pt x="1076625" y="792294"/>
                  </a:lnTo>
                  <a:lnTo>
                    <a:pt x="1093750" y="749344"/>
                  </a:lnTo>
                  <a:lnTo>
                    <a:pt x="1107363" y="704740"/>
                  </a:lnTo>
                  <a:lnTo>
                    <a:pt x="1117296" y="658652"/>
                  </a:lnTo>
                  <a:lnTo>
                    <a:pt x="1123380" y="611248"/>
                  </a:lnTo>
                  <a:lnTo>
                    <a:pt x="1125445" y="562697"/>
                  </a:lnTo>
                  <a:lnTo>
                    <a:pt x="1123380" y="514146"/>
                  </a:lnTo>
                  <a:lnTo>
                    <a:pt x="1117296" y="466742"/>
                  </a:lnTo>
                  <a:lnTo>
                    <a:pt x="1107363" y="420654"/>
                  </a:lnTo>
                  <a:lnTo>
                    <a:pt x="1093750" y="376050"/>
                  </a:lnTo>
                  <a:lnTo>
                    <a:pt x="1076625" y="333099"/>
                  </a:lnTo>
                  <a:lnTo>
                    <a:pt x="1056157" y="291971"/>
                  </a:lnTo>
                  <a:lnTo>
                    <a:pt x="1032516" y="252834"/>
                  </a:lnTo>
                  <a:lnTo>
                    <a:pt x="1005870" y="215857"/>
                  </a:lnTo>
                  <a:lnTo>
                    <a:pt x="976388" y="181210"/>
                  </a:lnTo>
                  <a:lnTo>
                    <a:pt x="944238" y="149060"/>
                  </a:lnTo>
                  <a:lnTo>
                    <a:pt x="909591" y="119578"/>
                  </a:lnTo>
                  <a:lnTo>
                    <a:pt x="872615" y="92931"/>
                  </a:lnTo>
                  <a:lnTo>
                    <a:pt x="833478" y="69289"/>
                  </a:lnTo>
                  <a:lnTo>
                    <a:pt x="792349" y="48821"/>
                  </a:lnTo>
                  <a:lnTo>
                    <a:pt x="749399" y="31696"/>
                  </a:lnTo>
                  <a:lnTo>
                    <a:pt x="704794" y="18082"/>
                  </a:lnTo>
                  <a:lnTo>
                    <a:pt x="658705" y="8149"/>
                  </a:lnTo>
                  <a:lnTo>
                    <a:pt x="611299" y="2065"/>
                  </a:lnTo>
                  <a:lnTo>
                    <a:pt x="562747" y="0"/>
                  </a:lnTo>
                </a:path>
              </a:pathLst>
            </a:custGeom>
            <a:ln w="144633">
              <a:solidFill>
                <a:srgbClr val="22346A"/>
              </a:solidFill>
            </a:ln>
          </p:spPr>
          <p:txBody>
            <a:bodyPr wrap="square" lIns="0" tIns="0" rIns="0" bIns="0" rtlCol="0"/>
            <a:lstStyle/>
            <a:p>
              <a:endParaRPr sz="1050"/>
            </a:p>
          </p:txBody>
        </p:sp>
        <p:sp>
          <p:nvSpPr>
            <p:cNvPr id="50" name="object 48">
              <a:extLst>
                <a:ext uri="{FF2B5EF4-FFF2-40B4-BE49-F238E27FC236}">
                  <a16:creationId xmlns:a16="http://schemas.microsoft.com/office/drawing/2014/main" id="{942AB446-BCCD-ADCB-EA1D-D06DBF948729}"/>
                </a:ext>
              </a:extLst>
            </p:cNvPr>
            <p:cNvSpPr txBox="1"/>
            <p:nvPr/>
          </p:nvSpPr>
          <p:spPr>
            <a:xfrm>
              <a:off x="13860539" y="6332854"/>
              <a:ext cx="823594" cy="362254"/>
            </a:xfrm>
            <a:prstGeom prst="rect">
              <a:avLst/>
            </a:prstGeom>
          </p:spPr>
          <p:txBody>
            <a:bodyPr vert="horz" wrap="square" lIns="0" tIns="13335" rIns="0" bIns="0" rtlCol="0">
              <a:spAutoFit/>
            </a:bodyPr>
            <a:lstStyle/>
            <a:p>
              <a:pPr marL="12700">
                <a:lnSpc>
                  <a:spcPct val="100000"/>
                </a:lnSpc>
                <a:spcBef>
                  <a:spcPts val="105"/>
                </a:spcBef>
              </a:pPr>
              <a:r>
                <a:rPr sz="1400" b="1" spc="-10">
                  <a:solidFill>
                    <a:srgbClr val="22346A"/>
                  </a:solidFill>
                  <a:latin typeface="Arial"/>
                  <a:cs typeface="Arial"/>
                </a:rPr>
                <a:t>-</a:t>
              </a:r>
              <a:r>
                <a:rPr sz="1400" b="1" spc="-20">
                  <a:solidFill>
                    <a:srgbClr val="22346A"/>
                  </a:solidFill>
                  <a:latin typeface="Arial"/>
                  <a:cs typeface="Arial"/>
                </a:rPr>
                <a:t>71,4</a:t>
              </a:r>
              <a:endParaRPr sz="1400">
                <a:latin typeface="Arial"/>
                <a:cs typeface="Arial"/>
              </a:endParaRPr>
            </a:p>
          </p:txBody>
        </p:sp>
        <p:sp>
          <p:nvSpPr>
            <p:cNvPr id="51" name="object 50">
              <a:extLst>
                <a:ext uri="{FF2B5EF4-FFF2-40B4-BE49-F238E27FC236}">
                  <a16:creationId xmlns:a16="http://schemas.microsoft.com/office/drawing/2014/main" id="{C0185BA1-43B9-9F26-6A82-737A8D985BCC}"/>
                </a:ext>
              </a:extLst>
            </p:cNvPr>
            <p:cNvSpPr/>
            <p:nvPr/>
          </p:nvSpPr>
          <p:spPr>
            <a:xfrm>
              <a:off x="13649288" y="5978392"/>
              <a:ext cx="1125855" cy="1125855"/>
            </a:xfrm>
            <a:custGeom>
              <a:avLst/>
              <a:gdLst/>
              <a:ahLst/>
              <a:cxnLst/>
              <a:rect l="l" t="t" r="r" b="b"/>
              <a:pathLst>
                <a:path w="1125855" h="1125854">
                  <a:moveTo>
                    <a:pt x="562749" y="0"/>
                  </a:moveTo>
                  <a:lnTo>
                    <a:pt x="514455" y="1970"/>
                  </a:lnTo>
                  <a:lnTo>
                    <a:pt x="467220" y="7812"/>
                  </a:lnTo>
                  <a:lnTo>
                    <a:pt x="421212" y="17425"/>
                  </a:lnTo>
                  <a:lnTo>
                    <a:pt x="376600" y="30706"/>
                  </a:lnTo>
                  <a:lnTo>
                    <a:pt x="333555" y="47554"/>
                  </a:lnTo>
                  <a:lnTo>
                    <a:pt x="292246" y="67867"/>
                  </a:lnTo>
                  <a:lnTo>
                    <a:pt x="252842" y="91544"/>
                  </a:lnTo>
                  <a:lnTo>
                    <a:pt x="215513" y="118481"/>
                  </a:lnTo>
                  <a:lnTo>
                    <a:pt x="180428" y="148578"/>
                  </a:lnTo>
                  <a:lnTo>
                    <a:pt x="147757" y="181733"/>
                  </a:lnTo>
                  <a:lnTo>
                    <a:pt x="117670" y="217843"/>
                  </a:lnTo>
                  <a:lnTo>
                    <a:pt x="90335" y="256807"/>
                  </a:lnTo>
                  <a:lnTo>
                    <a:pt x="65923" y="298524"/>
                  </a:lnTo>
                  <a:lnTo>
                    <a:pt x="44953" y="342361"/>
                  </a:lnTo>
                  <a:lnTo>
                    <a:pt x="28069" y="387073"/>
                  </a:lnTo>
                  <a:lnTo>
                    <a:pt x="15201" y="432430"/>
                  </a:lnTo>
                  <a:lnTo>
                    <a:pt x="6280" y="478204"/>
                  </a:lnTo>
                  <a:lnTo>
                    <a:pt x="1236" y="524166"/>
                  </a:lnTo>
                  <a:lnTo>
                    <a:pt x="0" y="570089"/>
                  </a:lnTo>
                  <a:lnTo>
                    <a:pt x="2500" y="615743"/>
                  </a:lnTo>
                  <a:lnTo>
                    <a:pt x="8667" y="660901"/>
                  </a:lnTo>
                  <a:lnTo>
                    <a:pt x="18432" y="705334"/>
                  </a:lnTo>
                  <a:lnTo>
                    <a:pt x="31725" y="748813"/>
                  </a:lnTo>
                  <a:lnTo>
                    <a:pt x="48476" y="791110"/>
                  </a:lnTo>
                  <a:lnTo>
                    <a:pt x="68615" y="831997"/>
                  </a:lnTo>
                  <a:lnTo>
                    <a:pt x="92072" y="871245"/>
                  </a:lnTo>
                  <a:lnTo>
                    <a:pt x="118777" y="908625"/>
                  </a:lnTo>
                  <a:lnTo>
                    <a:pt x="148661" y="943910"/>
                  </a:lnTo>
                  <a:lnTo>
                    <a:pt x="181653" y="976871"/>
                  </a:lnTo>
                  <a:lnTo>
                    <a:pt x="217684" y="1007279"/>
                  </a:lnTo>
                  <a:lnTo>
                    <a:pt x="256685" y="1034906"/>
                  </a:lnTo>
                  <a:lnTo>
                    <a:pt x="298584" y="1059523"/>
                  </a:lnTo>
                  <a:lnTo>
                    <a:pt x="350227" y="1084299"/>
                  </a:lnTo>
                  <a:lnTo>
                    <a:pt x="400861" y="1102873"/>
                  </a:lnTo>
                  <a:lnTo>
                    <a:pt x="452090" y="1115646"/>
                  </a:lnTo>
                  <a:lnTo>
                    <a:pt x="505518" y="1123018"/>
                  </a:lnTo>
                  <a:lnTo>
                    <a:pt x="562749" y="1125386"/>
                  </a:lnTo>
                  <a:lnTo>
                    <a:pt x="611300" y="1123321"/>
                  </a:lnTo>
                  <a:lnTo>
                    <a:pt x="658704" y="1117237"/>
                  </a:lnTo>
                  <a:lnTo>
                    <a:pt x="704792" y="1107304"/>
                  </a:lnTo>
                  <a:lnTo>
                    <a:pt x="749396" y="1093691"/>
                  </a:lnTo>
                  <a:lnTo>
                    <a:pt x="792346" y="1076566"/>
                  </a:lnTo>
                  <a:lnTo>
                    <a:pt x="833474" y="1056098"/>
                  </a:lnTo>
                  <a:lnTo>
                    <a:pt x="872610" y="1032457"/>
                  </a:lnTo>
                  <a:lnTo>
                    <a:pt x="909586" y="1005811"/>
                  </a:lnTo>
                  <a:lnTo>
                    <a:pt x="944233" y="976329"/>
                  </a:lnTo>
                  <a:lnTo>
                    <a:pt x="976381" y="944180"/>
                  </a:lnTo>
                  <a:lnTo>
                    <a:pt x="1005863" y="909532"/>
                  </a:lnTo>
                  <a:lnTo>
                    <a:pt x="1032509" y="872556"/>
                  </a:lnTo>
                  <a:lnTo>
                    <a:pt x="1056150" y="833419"/>
                  </a:lnTo>
                  <a:lnTo>
                    <a:pt x="1076618" y="792291"/>
                  </a:lnTo>
                  <a:lnTo>
                    <a:pt x="1093742" y="749340"/>
                  </a:lnTo>
                  <a:lnTo>
                    <a:pt x="1107356" y="704735"/>
                  </a:lnTo>
                  <a:lnTo>
                    <a:pt x="1117289" y="658646"/>
                  </a:lnTo>
                  <a:lnTo>
                    <a:pt x="1123372" y="611240"/>
                  </a:lnTo>
                  <a:lnTo>
                    <a:pt x="1125438" y="562688"/>
                  </a:lnTo>
                  <a:lnTo>
                    <a:pt x="1123372" y="514137"/>
                  </a:lnTo>
                  <a:lnTo>
                    <a:pt x="1117289" y="466733"/>
                  </a:lnTo>
                  <a:lnTo>
                    <a:pt x="1107356" y="420645"/>
                  </a:lnTo>
                  <a:lnTo>
                    <a:pt x="1093742" y="376042"/>
                  </a:lnTo>
                  <a:lnTo>
                    <a:pt x="1076618" y="333091"/>
                  </a:lnTo>
                  <a:lnTo>
                    <a:pt x="1056150" y="291964"/>
                  </a:lnTo>
                  <a:lnTo>
                    <a:pt x="1032509" y="252828"/>
                  </a:lnTo>
                  <a:lnTo>
                    <a:pt x="1005863" y="215852"/>
                  </a:lnTo>
                  <a:lnTo>
                    <a:pt x="976381" y="181205"/>
                  </a:lnTo>
                  <a:lnTo>
                    <a:pt x="944233" y="149056"/>
                  </a:lnTo>
                  <a:lnTo>
                    <a:pt x="909586" y="119574"/>
                  </a:lnTo>
                  <a:lnTo>
                    <a:pt x="872610" y="92928"/>
                  </a:lnTo>
                  <a:lnTo>
                    <a:pt x="833474" y="69287"/>
                  </a:lnTo>
                  <a:lnTo>
                    <a:pt x="792346" y="48820"/>
                  </a:lnTo>
                  <a:lnTo>
                    <a:pt x="749396" y="31695"/>
                  </a:lnTo>
                  <a:lnTo>
                    <a:pt x="704792" y="18081"/>
                  </a:lnTo>
                  <a:lnTo>
                    <a:pt x="658704" y="8149"/>
                  </a:lnTo>
                  <a:lnTo>
                    <a:pt x="611300" y="2065"/>
                  </a:lnTo>
                  <a:lnTo>
                    <a:pt x="562749" y="0"/>
                  </a:lnTo>
                  <a:close/>
                </a:path>
              </a:pathLst>
            </a:custGeom>
            <a:ln w="9039">
              <a:solidFill>
                <a:srgbClr val="21336B"/>
              </a:solidFill>
            </a:ln>
          </p:spPr>
          <p:txBody>
            <a:bodyPr wrap="square" lIns="0" tIns="0" rIns="0" bIns="0" rtlCol="0"/>
            <a:lstStyle/>
            <a:p>
              <a:endParaRPr sz="1050"/>
            </a:p>
          </p:txBody>
        </p:sp>
        <p:sp>
          <p:nvSpPr>
            <p:cNvPr id="52" name="object 51">
              <a:extLst>
                <a:ext uri="{FF2B5EF4-FFF2-40B4-BE49-F238E27FC236}">
                  <a16:creationId xmlns:a16="http://schemas.microsoft.com/office/drawing/2014/main" id="{866D9AD3-693B-341B-69D1-815F9FC9F771}"/>
                </a:ext>
              </a:extLst>
            </p:cNvPr>
            <p:cNvSpPr/>
            <p:nvPr/>
          </p:nvSpPr>
          <p:spPr>
            <a:xfrm>
              <a:off x="13724583" y="5978394"/>
              <a:ext cx="1050290" cy="1125855"/>
            </a:xfrm>
            <a:custGeom>
              <a:avLst/>
              <a:gdLst/>
              <a:ahLst/>
              <a:cxnLst/>
              <a:rect l="l" t="t" r="r" b="b"/>
              <a:pathLst>
                <a:path w="1050290" h="1125854">
                  <a:moveTo>
                    <a:pt x="0" y="843929"/>
                  </a:moveTo>
                  <a:lnTo>
                    <a:pt x="27500" y="887041"/>
                  </a:lnTo>
                  <a:lnTo>
                    <a:pt x="59016" y="927706"/>
                  </a:lnTo>
                  <a:lnTo>
                    <a:pt x="94450" y="965604"/>
                  </a:lnTo>
                  <a:lnTo>
                    <a:pt x="133705" y="1000418"/>
                  </a:lnTo>
                  <a:lnTo>
                    <a:pt x="176683" y="1031831"/>
                  </a:lnTo>
                  <a:lnTo>
                    <a:pt x="223287" y="1059523"/>
                  </a:lnTo>
                  <a:lnTo>
                    <a:pt x="274929" y="1084299"/>
                  </a:lnTo>
                  <a:lnTo>
                    <a:pt x="325563" y="1102873"/>
                  </a:lnTo>
                  <a:lnTo>
                    <a:pt x="376792" y="1115646"/>
                  </a:lnTo>
                  <a:lnTo>
                    <a:pt x="430221" y="1123018"/>
                  </a:lnTo>
                  <a:lnTo>
                    <a:pt x="487452" y="1125386"/>
                  </a:lnTo>
                  <a:lnTo>
                    <a:pt x="536004" y="1123321"/>
                  </a:lnTo>
                  <a:lnTo>
                    <a:pt x="583409" y="1117237"/>
                  </a:lnTo>
                  <a:lnTo>
                    <a:pt x="629498" y="1107304"/>
                  </a:lnTo>
                  <a:lnTo>
                    <a:pt x="674103" y="1093691"/>
                  </a:lnTo>
                  <a:lnTo>
                    <a:pt x="717054" y="1076566"/>
                  </a:lnTo>
                  <a:lnTo>
                    <a:pt x="758182" y="1056098"/>
                  </a:lnTo>
                  <a:lnTo>
                    <a:pt x="797319" y="1032457"/>
                  </a:lnTo>
                  <a:lnTo>
                    <a:pt x="834296" y="1005811"/>
                  </a:lnTo>
                  <a:lnTo>
                    <a:pt x="868943" y="976329"/>
                  </a:lnTo>
                  <a:lnTo>
                    <a:pt x="901092" y="944180"/>
                  </a:lnTo>
                  <a:lnTo>
                    <a:pt x="930574" y="909532"/>
                  </a:lnTo>
                  <a:lnTo>
                    <a:pt x="957220" y="872556"/>
                  </a:lnTo>
                  <a:lnTo>
                    <a:pt x="980862" y="833419"/>
                  </a:lnTo>
                  <a:lnTo>
                    <a:pt x="1001329" y="792291"/>
                  </a:lnTo>
                  <a:lnTo>
                    <a:pt x="1018454" y="749340"/>
                  </a:lnTo>
                  <a:lnTo>
                    <a:pt x="1032067" y="704735"/>
                  </a:lnTo>
                  <a:lnTo>
                    <a:pt x="1042000" y="658646"/>
                  </a:lnTo>
                  <a:lnTo>
                    <a:pt x="1048084" y="611240"/>
                  </a:lnTo>
                  <a:lnTo>
                    <a:pt x="1050149" y="562688"/>
                  </a:lnTo>
                  <a:lnTo>
                    <a:pt x="1048084" y="514137"/>
                  </a:lnTo>
                  <a:lnTo>
                    <a:pt x="1042000" y="466733"/>
                  </a:lnTo>
                  <a:lnTo>
                    <a:pt x="1032067" y="420645"/>
                  </a:lnTo>
                  <a:lnTo>
                    <a:pt x="1018454" y="376042"/>
                  </a:lnTo>
                  <a:lnTo>
                    <a:pt x="1001329" y="333091"/>
                  </a:lnTo>
                  <a:lnTo>
                    <a:pt x="980862" y="291964"/>
                  </a:lnTo>
                  <a:lnTo>
                    <a:pt x="957220" y="252828"/>
                  </a:lnTo>
                  <a:lnTo>
                    <a:pt x="930574" y="215852"/>
                  </a:lnTo>
                  <a:lnTo>
                    <a:pt x="901092" y="181205"/>
                  </a:lnTo>
                  <a:lnTo>
                    <a:pt x="868943" y="149056"/>
                  </a:lnTo>
                  <a:lnTo>
                    <a:pt x="834296" y="119574"/>
                  </a:lnTo>
                  <a:lnTo>
                    <a:pt x="797319" y="92928"/>
                  </a:lnTo>
                  <a:lnTo>
                    <a:pt x="758182" y="69287"/>
                  </a:lnTo>
                  <a:lnTo>
                    <a:pt x="717054" y="48820"/>
                  </a:lnTo>
                  <a:lnTo>
                    <a:pt x="674103" y="31695"/>
                  </a:lnTo>
                  <a:lnTo>
                    <a:pt x="629498" y="18081"/>
                  </a:lnTo>
                  <a:lnTo>
                    <a:pt x="583409" y="8149"/>
                  </a:lnTo>
                  <a:lnTo>
                    <a:pt x="536004" y="2065"/>
                  </a:lnTo>
                  <a:lnTo>
                    <a:pt x="487452" y="0"/>
                  </a:lnTo>
                </a:path>
              </a:pathLst>
            </a:custGeom>
            <a:ln w="144633">
              <a:solidFill>
                <a:srgbClr val="22346A"/>
              </a:solidFill>
            </a:ln>
          </p:spPr>
          <p:txBody>
            <a:bodyPr wrap="square" lIns="0" tIns="0" rIns="0" bIns="0" rtlCol="0"/>
            <a:lstStyle/>
            <a:p>
              <a:endParaRPr sz="1050"/>
            </a:p>
          </p:txBody>
        </p:sp>
      </p:grpSp>
    </p:spTree>
    <p:extLst>
      <p:ext uri="{BB962C8B-B14F-4D97-AF65-F5344CB8AC3E}">
        <p14:creationId xmlns:p14="http://schemas.microsoft.com/office/powerpoint/2010/main" val="2181185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5C66F-ED6D-0C0A-95F4-BC118DA0EA1B}"/>
            </a:ext>
          </a:extLst>
        </p:cNvPr>
        <p:cNvGrpSpPr/>
        <p:nvPr/>
      </p:nvGrpSpPr>
      <p:grpSpPr>
        <a:xfrm>
          <a:off x="0" y="0"/>
          <a:ext cx="0" cy="0"/>
          <a:chOff x="0" y="0"/>
          <a:chExt cx="0" cy="0"/>
        </a:xfrm>
      </p:grpSpPr>
      <p:sp>
        <p:nvSpPr>
          <p:cNvPr id="30" name="Rectángulo redondeado 29">
            <a:extLst>
              <a:ext uri="{FF2B5EF4-FFF2-40B4-BE49-F238E27FC236}">
                <a16:creationId xmlns:a16="http://schemas.microsoft.com/office/drawing/2014/main" id="{E9FED5F7-899E-B69B-355A-BA35E64B470E}"/>
              </a:ext>
            </a:extLst>
          </p:cNvPr>
          <p:cNvSpPr/>
          <p:nvPr/>
        </p:nvSpPr>
        <p:spPr>
          <a:xfrm>
            <a:off x="962646" y="1811760"/>
            <a:ext cx="6675284" cy="3473174"/>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a:extLst>
              <a:ext uri="{FF2B5EF4-FFF2-40B4-BE49-F238E27FC236}">
                <a16:creationId xmlns:a16="http://schemas.microsoft.com/office/drawing/2014/main" id="{C0BB2890-367A-A8AE-9C9B-3FF41FBFB8F0}"/>
              </a:ext>
            </a:extLst>
          </p:cNvPr>
          <p:cNvSpPr>
            <a:spLocks noGrp="1"/>
          </p:cNvSpPr>
          <p:nvPr>
            <p:ph type="title"/>
          </p:nvPr>
        </p:nvSpPr>
        <p:spPr>
          <a:xfrm>
            <a:off x="308113" y="211015"/>
            <a:ext cx="9382539" cy="961802"/>
          </a:xfrm>
        </p:spPr>
        <p:txBody>
          <a:bodyPr/>
          <a:lstStyle/>
          <a:p>
            <a:r>
              <a:rPr lang="es-ES"/>
              <a:t>Los pacientes con DA tratados con </a:t>
            </a:r>
            <a:r>
              <a:rPr lang="es-ES" err="1"/>
              <a:t>lebrikizumab</a:t>
            </a:r>
            <a:r>
              <a:rPr lang="es-ES"/>
              <a:t> no presentaron un aumento de los TEAE, de eritema facial, de la cabeza y del cuello, en comparación con placebo</a:t>
            </a:r>
            <a:r>
              <a:rPr lang="es-ES" baseline="30000"/>
              <a:t>1</a:t>
            </a:r>
          </a:p>
        </p:txBody>
      </p:sp>
      <p:graphicFrame>
        <p:nvGraphicFramePr>
          <p:cNvPr id="6" name="Tabla 5">
            <a:extLst>
              <a:ext uri="{FF2B5EF4-FFF2-40B4-BE49-F238E27FC236}">
                <a16:creationId xmlns:a16="http://schemas.microsoft.com/office/drawing/2014/main" id="{3F78F9AB-BE97-FBFE-ABCF-BC1947E8BAEB}"/>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5" name="object 22">
            <a:extLst>
              <a:ext uri="{FF2B5EF4-FFF2-40B4-BE49-F238E27FC236}">
                <a16:creationId xmlns:a16="http://schemas.microsoft.com/office/drawing/2014/main" id="{926A0B9F-1D2E-2104-4F1F-8118FDFB4906}"/>
              </a:ext>
            </a:extLst>
          </p:cNvPr>
          <p:cNvSpPr txBox="1"/>
          <p:nvPr/>
        </p:nvSpPr>
        <p:spPr>
          <a:xfrm>
            <a:off x="1820080" y="2084722"/>
            <a:ext cx="4899844" cy="352866"/>
          </a:xfrm>
          <a:prstGeom prst="rect">
            <a:avLst/>
          </a:prstGeom>
        </p:spPr>
        <p:txBody>
          <a:bodyPr vert="horz" wrap="square" lIns="0" tIns="19253" rIns="0" bIns="0" rtlCol="0">
            <a:spAutoFit/>
          </a:bodyPr>
          <a:lstStyle/>
          <a:p>
            <a:pPr marL="1034282" marR="3081" indent="-1026966" algn="ctr">
              <a:lnSpc>
                <a:spcPts val="1206"/>
              </a:lnSpc>
              <a:spcBef>
                <a:spcPts val="152"/>
              </a:spcBef>
            </a:pPr>
            <a:r>
              <a:rPr sz="1200" b="1">
                <a:solidFill>
                  <a:srgbClr val="22346A"/>
                </a:solidFill>
                <a:latin typeface="Arial" panose="020B0604020202020204" pitchFamily="34" charset="0"/>
                <a:cs typeface="Arial" panose="020B0604020202020204" pitchFamily="34" charset="0"/>
              </a:rPr>
              <a:t>TEAE de eritema facial, de cabeza y/o cuello por tasa de </a:t>
            </a:r>
            <a:r>
              <a:rPr sz="1200" b="1" err="1">
                <a:solidFill>
                  <a:srgbClr val="22346A"/>
                </a:solidFill>
                <a:latin typeface="Arial" panose="020B0604020202020204" pitchFamily="34" charset="0"/>
                <a:cs typeface="Arial" panose="020B0604020202020204" pitchFamily="34" charset="0"/>
              </a:rPr>
              <a:t>incidencia</a:t>
            </a:r>
            <a:endParaRPr lang="es-ES" sz="1200" b="1">
              <a:solidFill>
                <a:srgbClr val="22346A"/>
              </a:solidFill>
              <a:latin typeface="Arial" panose="020B0604020202020204" pitchFamily="34" charset="0"/>
              <a:cs typeface="Arial" panose="020B0604020202020204" pitchFamily="34" charset="0"/>
            </a:endParaRPr>
          </a:p>
          <a:p>
            <a:pPr marL="1034282" marR="3081" indent="-1026966" algn="ctr">
              <a:lnSpc>
                <a:spcPts val="1206"/>
              </a:lnSpc>
              <a:spcBef>
                <a:spcPts val="152"/>
              </a:spcBef>
            </a:pPr>
            <a:r>
              <a:rPr sz="1200" b="1">
                <a:solidFill>
                  <a:srgbClr val="22346A"/>
                </a:solidFill>
                <a:latin typeface="Arial" panose="020B0604020202020204" pitchFamily="34" charset="0"/>
                <a:cs typeface="Arial" panose="020B0604020202020204" pitchFamily="34" charset="0"/>
              </a:rPr>
              <a:t>(100 pacientes-año de exposición)</a:t>
            </a:r>
            <a:endParaRPr sz="1200">
              <a:latin typeface="Arial" panose="020B0604020202020204" pitchFamily="34" charset="0"/>
              <a:cs typeface="Arial" panose="020B0604020202020204" pitchFamily="34" charset="0"/>
            </a:endParaRPr>
          </a:p>
        </p:txBody>
      </p:sp>
      <p:sp>
        <p:nvSpPr>
          <p:cNvPr id="7" name="object 23">
            <a:extLst>
              <a:ext uri="{FF2B5EF4-FFF2-40B4-BE49-F238E27FC236}">
                <a16:creationId xmlns:a16="http://schemas.microsoft.com/office/drawing/2014/main" id="{272A4F77-1293-E3C0-18C1-BEF9A500BE8D}"/>
              </a:ext>
            </a:extLst>
          </p:cNvPr>
          <p:cNvSpPr txBox="1"/>
          <p:nvPr/>
        </p:nvSpPr>
        <p:spPr>
          <a:xfrm>
            <a:off x="8063433" y="2290755"/>
            <a:ext cx="2485269" cy="1516836"/>
          </a:xfrm>
          <a:prstGeom prst="rect">
            <a:avLst/>
          </a:prstGeom>
        </p:spPr>
        <p:txBody>
          <a:bodyPr vert="horz" wrap="square" lIns="0" tIns="6931" rIns="0" bIns="0" rtlCol="0">
            <a:spAutoFit/>
          </a:bodyPr>
          <a:lstStyle/>
          <a:p>
            <a:pPr marL="135927" marR="18483" indent="-113209">
              <a:lnSpc>
                <a:spcPct val="101499"/>
              </a:lnSpc>
              <a:spcBef>
                <a:spcPts val="55"/>
              </a:spcBef>
              <a:buChar char="•"/>
              <a:tabLst>
                <a:tab pos="137083" algn="l"/>
              </a:tabLst>
            </a:pPr>
            <a:r>
              <a:rPr sz="1400">
                <a:solidFill>
                  <a:srgbClr val="22346A"/>
                </a:solidFill>
                <a:latin typeface="Arial" panose="020B0604020202020204" pitchFamily="34" charset="0"/>
                <a:cs typeface="Arial" panose="020B0604020202020204" pitchFamily="34" charset="0"/>
              </a:rPr>
              <a:t>El</a:t>
            </a:r>
            <a:r>
              <a:rPr sz="1400" spc="21">
                <a:solidFill>
                  <a:srgbClr val="22346A"/>
                </a:solidFill>
                <a:latin typeface="Arial" panose="020B0604020202020204" pitchFamily="34" charset="0"/>
                <a:cs typeface="Arial" panose="020B0604020202020204" pitchFamily="34" charset="0"/>
              </a:rPr>
              <a:t> </a:t>
            </a:r>
            <a:r>
              <a:rPr sz="1400" err="1">
                <a:solidFill>
                  <a:srgbClr val="22346A"/>
                </a:solidFill>
                <a:latin typeface="Arial" panose="020B0604020202020204" pitchFamily="34" charset="0"/>
                <a:cs typeface="Arial" panose="020B0604020202020204" pitchFamily="34" charset="0"/>
              </a:rPr>
              <a:t>desarrollo</a:t>
            </a:r>
            <a:r>
              <a:rPr sz="1400" spc="21">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de</a:t>
            </a:r>
            <a:r>
              <a:rPr sz="1400" spc="-18">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TEAE</a:t>
            </a:r>
            <a:r>
              <a:rPr sz="1400" spc="24">
                <a:solidFill>
                  <a:srgbClr val="22346A"/>
                </a:solidFill>
                <a:latin typeface="Arial" panose="020B0604020202020204" pitchFamily="34" charset="0"/>
                <a:cs typeface="Arial" panose="020B0604020202020204" pitchFamily="34" charset="0"/>
              </a:rPr>
              <a:t> </a:t>
            </a:r>
            <a:r>
              <a:rPr sz="1400" spc="-15">
                <a:solidFill>
                  <a:srgbClr val="22346A"/>
                </a:solidFill>
                <a:latin typeface="Arial" panose="020B0604020202020204" pitchFamily="34" charset="0"/>
                <a:cs typeface="Arial" panose="020B0604020202020204" pitchFamily="34" charset="0"/>
              </a:rPr>
              <a:t>de 	</a:t>
            </a:r>
            <a:r>
              <a:rPr sz="1400" b="1" err="1">
                <a:solidFill>
                  <a:srgbClr val="22346A"/>
                </a:solidFill>
                <a:latin typeface="Arial" panose="020B0604020202020204" pitchFamily="34" charset="0"/>
                <a:cs typeface="Arial" panose="020B0604020202020204" pitchFamily="34" charset="0"/>
              </a:rPr>
              <a:t>eritema</a:t>
            </a:r>
            <a:r>
              <a:rPr sz="1400" b="1" spc="21">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facial,</a:t>
            </a:r>
            <a:r>
              <a:rPr sz="1400" b="1" spc="18">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de</a:t>
            </a:r>
            <a:r>
              <a:rPr sz="1400" b="1" spc="21">
                <a:solidFill>
                  <a:srgbClr val="22346A"/>
                </a:solidFill>
                <a:latin typeface="Arial" panose="020B0604020202020204" pitchFamily="34" charset="0"/>
                <a:cs typeface="Arial" panose="020B0604020202020204" pitchFamily="34" charset="0"/>
              </a:rPr>
              <a:t> </a:t>
            </a:r>
            <a:r>
              <a:rPr sz="1400" b="1" spc="-6">
                <a:solidFill>
                  <a:srgbClr val="22346A"/>
                </a:solidFill>
                <a:latin typeface="Arial" panose="020B0604020202020204" pitchFamily="34" charset="0"/>
                <a:cs typeface="Arial" panose="020B0604020202020204" pitchFamily="34" charset="0"/>
              </a:rPr>
              <a:t>cabeza</a:t>
            </a:r>
            <a:r>
              <a:rPr lang="es-ES" sz="1400" b="1" spc="-6">
                <a:solidFill>
                  <a:srgbClr val="22346A"/>
                </a:solidFill>
                <a:latin typeface="Arial" panose="020B0604020202020204" pitchFamily="34" charset="0"/>
                <a:cs typeface="Arial" panose="020B0604020202020204" pitchFamily="34" charset="0"/>
              </a:rPr>
              <a:t> </a:t>
            </a:r>
            <a:r>
              <a:rPr sz="1400" b="1" spc="-27">
                <a:solidFill>
                  <a:srgbClr val="22346A"/>
                </a:solidFill>
                <a:latin typeface="Arial" panose="020B0604020202020204" pitchFamily="34" charset="0"/>
                <a:cs typeface="Arial" panose="020B0604020202020204" pitchFamily="34" charset="0"/>
              </a:rPr>
              <a:t>y/o</a:t>
            </a:r>
            <a:r>
              <a:rPr sz="1400" b="1" spc="15">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cuello</a:t>
            </a:r>
            <a:r>
              <a:rPr sz="1400" b="1" spc="15">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no</a:t>
            </a:r>
            <a:r>
              <a:rPr sz="1400" b="1" spc="15">
                <a:solidFill>
                  <a:srgbClr val="22346A"/>
                </a:solidFill>
                <a:latin typeface="Arial" panose="020B0604020202020204" pitchFamily="34" charset="0"/>
                <a:cs typeface="Arial" panose="020B0604020202020204" pitchFamily="34" charset="0"/>
              </a:rPr>
              <a:t> </a:t>
            </a:r>
            <a:r>
              <a:rPr lang="es-ES" sz="1400" b="1">
                <a:solidFill>
                  <a:srgbClr val="22346A"/>
                </a:solidFill>
                <a:latin typeface="Arial" panose="020B0604020202020204" pitchFamily="34" charset="0"/>
                <a:cs typeface="Arial" panose="020B0604020202020204" pitchFamily="34" charset="0"/>
              </a:rPr>
              <a:t>fue más común</a:t>
            </a:r>
            <a:r>
              <a:rPr sz="1400" b="1" spc="61">
                <a:solidFill>
                  <a:srgbClr val="22346A"/>
                </a:solidFill>
                <a:latin typeface="Arial" panose="020B0604020202020204" pitchFamily="34" charset="0"/>
                <a:cs typeface="Arial" panose="020B0604020202020204" pitchFamily="34" charset="0"/>
              </a:rPr>
              <a:t> </a:t>
            </a:r>
            <a:r>
              <a:rPr sz="1400" spc="-15" err="1">
                <a:solidFill>
                  <a:srgbClr val="22346A"/>
                </a:solidFill>
                <a:latin typeface="Arial" panose="020B0604020202020204" pitchFamily="34" charset="0"/>
                <a:cs typeface="Arial" panose="020B0604020202020204" pitchFamily="34" charset="0"/>
              </a:rPr>
              <a:t>en</a:t>
            </a:r>
            <a:r>
              <a:rPr sz="1400" spc="-15">
                <a:solidFill>
                  <a:srgbClr val="22346A"/>
                </a:solidFill>
                <a:latin typeface="Arial" panose="020B0604020202020204" pitchFamily="34" charset="0"/>
                <a:cs typeface="Arial" panose="020B0604020202020204" pitchFamily="34" charset="0"/>
              </a:rPr>
              <a:t> </a:t>
            </a:r>
            <a:r>
              <a:rPr sz="1400" err="1">
                <a:solidFill>
                  <a:srgbClr val="22346A"/>
                </a:solidFill>
                <a:latin typeface="Arial" panose="020B0604020202020204" pitchFamily="34" charset="0"/>
                <a:cs typeface="Arial" panose="020B0604020202020204" pitchFamily="34" charset="0"/>
              </a:rPr>
              <a:t>pacientes</a:t>
            </a:r>
            <a:r>
              <a:rPr sz="1400" spc="15">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con</a:t>
            </a:r>
            <a:r>
              <a:rPr sz="1400" spc="18">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DA</a:t>
            </a:r>
            <a:r>
              <a:rPr sz="1400" spc="-21">
                <a:solidFill>
                  <a:srgbClr val="22346A"/>
                </a:solidFill>
                <a:latin typeface="Arial" panose="020B0604020202020204" pitchFamily="34" charset="0"/>
                <a:cs typeface="Arial" panose="020B0604020202020204" pitchFamily="34" charset="0"/>
              </a:rPr>
              <a:t> </a:t>
            </a:r>
            <a:r>
              <a:rPr sz="1400" spc="-6" err="1">
                <a:solidFill>
                  <a:srgbClr val="22346A"/>
                </a:solidFill>
                <a:latin typeface="Arial" panose="020B0604020202020204" pitchFamily="34" charset="0"/>
                <a:cs typeface="Arial" panose="020B0604020202020204" pitchFamily="34" charset="0"/>
              </a:rPr>
              <a:t>moderada</a:t>
            </a:r>
            <a:r>
              <a:rPr sz="1400" spc="-6">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a</a:t>
            </a:r>
            <a:r>
              <a:rPr sz="1400" spc="9">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grave</a:t>
            </a:r>
            <a:r>
              <a:rPr sz="1400" spc="9">
                <a:solidFill>
                  <a:srgbClr val="22346A"/>
                </a:solidFill>
                <a:latin typeface="Arial" panose="020B0604020202020204" pitchFamily="34" charset="0"/>
                <a:cs typeface="Arial" panose="020B0604020202020204" pitchFamily="34" charset="0"/>
              </a:rPr>
              <a:t> </a:t>
            </a:r>
            <a:r>
              <a:rPr sz="1400" err="1">
                <a:solidFill>
                  <a:srgbClr val="22346A"/>
                </a:solidFill>
                <a:latin typeface="Arial" panose="020B0604020202020204" pitchFamily="34" charset="0"/>
                <a:cs typeface="Arial" panose="020B0604020202020204" pitchFamily="34" charset="0"/>
              </a:rPr>
              <a:t>tratados</a:t>
            </a:r>
            <a:r>
              <a:rPr sz="1400" spc="9">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con</a:t>
            </a:r>
            <a:r>
              <a:rPr sz="1400" spc="9">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LEB</a:t>
            </a:r>
            <a:r>
              <a:rPr sz="1400" spc="9">
                <a:solidFill>
                  <a:srgbClr val="22346A"/>
                </a:solidFill>
                <a:latin typeface="Arial" panose="020B0604020202020204" pitchFamily="34" charset="0"/>
                <a:cs typeface="Arial" panose="020B0604020202020204" pitchFamily="34" charset="0"/>
              </a:rPr>
              <a:t> </a:t>
            </a:r>
            <a:r>
              <a:rPr sz="1400" spc="-15" err="1">
                <a:solidFill>
                  <a:srgbClr val="22346A"/>
                </a:solidFill>
                <a:latin typeface="Arial" panose="020B0604020202020204" pitchFamily="34" charset="0"/>
                <a:cs typeface="Arial" panose="020B0604020202020204" pitchFamily="34" charset="0"/>
              </a:rPr>
              <a:t>en</a:t>
            </a:r>
            <a:r>
              <a:rPr sz="1400" spc="-15">
                <a:solidFill>
                  <a:srgbClr val="22346A"/>
                </a:solidFill>
                <a:latin typeface="Arial" panose="020B0604020202020204" pitchFamily="34" charset="0"/>
                <a:cs typeface="Arial" panose="020B0604020202020204" pitchFamily="34" charset="0"/>
              </a:rPr>
              <a:t> </a:t>
            </a:r>
            <a:r>
              <a:rPr sz="1400" err="1">
                <a:solidFill>
                  <a:srgbClr val="22346A"/>
                </a:solidFill>
                <a:latin typeface="Arial" panose="020B0604020202020204" pitchFamily="34" charset="0"/>
                <a:cs typeface="Arial" panose="020B0604020202020204" pitchFamily="34" charset="0"/>
              </a:rPr>
              <a:t>comparación</a:t>
            </a:r>
            <a:r>
              <a:rPr sz="1400" spc="27">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con</a:t>
            </a:r>
            <a:r>
              <a:rPr sz="1400" spc="27">
                <a:solidFill>
                  <a:srgbClr val="22346A"/>
                </a:solidFill>
                <a:latin typeface="Arial" panose="020B0604020202020204" pitchFamily="34" charset="0"/>
                <a:cs typeface="Arial" panose="020B0604020202020204" pitchFamily="34" charset="0"/>
              </a:rPr>
              <a:t> </a:t>
            </a:r>
            <a:r>
              <a:rPr sz="1400" err="1">
                <a:solidFill>
                  <a:srgbClr val="22346A"/>
                </a:solidFill>
                <a:latin typeface="Arial" panose="020B0604020202020204" pitchFamily="34" charset="0"/>
                <a:cs typeface="Arial" panose="020B0604020202020204" pitchFamily="34" charset="0"/>
              </a:rPr>
              <a:t>el</a:t>
            </a:r>
            <a:r>
              <a:rPr sz="1400" spc="30">
                <a:solidFill>
                  <a:srgbClr val="22346A"/>
                </a:solidFill>
                <a:latin typeface="Arial" panose="020B0604020202020204" pitchFamily="34" charset="0"/>
                <a:cs typeface="Arial" panose="020B0604020202020204" pitchFamily="34" charset="0"/>
              </a:rPr>
              <a:t> </a:t>
            </a:r>
            <a:r>
              <a:rPr sz="1400" spc="-6">
                <a:solidFill>
                  <a:srgbClr val="22346A"/>
                </a:solidFill>
                <a:latin typeface="Arial" panose="020B0604020202020204" pitchFamily="34" charset="0"/>
                <a:cs typeface="Arial" panose="020B0604020202020204" pitchFamily="34" charset="0"/>
              </a:rPr>
              <a:t>placebo.</a:t>
            </a:r>
            <a:r>
              <a:rPr sz="1100" spc="-9" baseline="31400">
                <a:solidFill>
                  <a:srgbClr val="22346A"/>
                </a:solidFill>
                <a:latin typeface="Arial" panose="020B0604020202020204" pitchFamily="34" charset="0"/>
                <a:cs typeface="Arial" panose="020B0604020202020204" pitchFamily="34" charset="0"/>
              </a:rPr>
              <a:t>1</a:t>
            </a:r>
            <a:endParaRPr sz="1100" baseline="31400">
              <a:latin typeface="Arial" panose="020B0604020202020204" pitchFamily="34" charset="0"/>
              <a:cs typeface="Arial" panose="020B0604020202020204" pitchFamily="34" charset="0"/>
            </a:endParaRPr>
          </a:p>
        </p:txBody>
      </p:sp>
      <p:sp>
        <p:nvSpPr>
          <p:cNvPr id="8" name="object 24">
            <a:extLst>
              <a:ext uri="{FF2B5EF4-FFF2-40B4-BE49-F238E27FC236}">
                <a16:creationId xmlns:a16="http://schemas.microsoft.com/office/drawing/2014/main" id="{42DE8C4D-837A-F7F8-F3B4-1482830EB005}"/>
              </a:ext>
            </a:extLst>
          </p:cNvPr>
          <p:cNvSpPr txBox="1"/>
          <p:nvPr/>
        </p:nvSpPr>
        <p:spPr>
          <a:xfrm>
            <a:off x="8063433" y="3871361"/>
            <a:ext cx="2012598" cy="863965"/>
          </a:xfrm>
          <a:prstGeom prst="rect">
            <a:avLst/>
          </a:prstGeom>
        </p:spPr>
        <p:txBody>
          <a:bodyPr vert="horz" wrap="square" lIns="0" tIns="6931" rIns="0" bIns="0" rtlCol="0">
            <a:spAutoFit/>
          </a:bodyPr>
          <a:lstStyle/>
          <a:p>
            <a:pPr marL="135927" marR="18483" indent="-113209">
              <a:lnSpc>
                <a:spcPct val="101499"/>
              </a:lnSpc>
              <a:spcBef>
                <a:spcPts val="55"/>
              </a:spcBef>
              <a:buChar char="•"/>
              <a:tabLst>
                <a:tab pos="137083" algn="l"/>
              </a:tabLst>
            </a:pPr>
            <a:r>
              <a:rPr sz="1400">
                <a:solidFill>
                  <a:srgbClr val="22346A"/>
                </a:solidFill>
                <a:latin typeface="Arial" panose="020B0604020202020204" pitchFamily="34" charset="0"/>
                <a:cs typeface="Arial" panose="020B0604020202020204" pitchFamily="34" charset="0"/>
              </a:rPr>
              <a:t>La</a:t>
            </a:r>
            <a:r>
              <a:rPr sz="1400" spc="33">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tasa</a:t>
            </a:r>
            <a:r>
              <a:rPr sz="1400" b="1" spc="27">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de</a:t>
            </a:r>
            <a:r>
              <a:rPr sz="1400" b="1" spc="30">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incidencia</a:t>
            </a:r>
            <a:r>
              <a:rPr sz="1400" b="1" spc="30">
                <a:solidFill>
                  <a:srgbClr val="22346A"/>
                </a:solidFill>
                <a:latin typeface="Arial" panose="020B0604020202020204" pitchFamily="34" charset="0"/>
                <a:cs typeface="Arial" panose="020B0604020202020204" pitchFamily="34" charset="0"/>
              </a:rPr>
              <a:t> </a:t>
            </a:r>
            <a:r>
              <a:rPr sz="1400" b="1" spc="-15">
                <a:solidFill>
                  <a:srgbClr val="22346A"/>
                </a:solidFill>
                <a:latin typeface="Arial" panose="020B0604020202020204" pitchFamily="34" charset="0"/>
                <a:cs typeface="Arial" panose="020B0604020202020204" pitchFamily="34" charset="0"/>
              </a:rPr>
              <a:t>no </a:t>
            </a:r>
            <a:r>
              <a:rPr sz="1400" b="1" err="1">
                <a:solidFill>
                  <a:srgbClr val="22346A"/>
                </a:solidFill>
                <a:latin typeface="Arial" panose="020B0604020202020204" pitchFamily="34" charset="0"/>
                <a:cs typeface="Arial" panose="020B0604020202020204" pitchFamily="34" charset="0"/>
              </a:rPr>
              <a:t>aumentó</a:t>
            </a:r>
            <a:r>
              <a:rPr sz="1400" b="1" spc="24">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con</a:t>
            </a:r>
            <a:r>
              <a:rPr sz="1400" spc="30">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el aumento de años de exposición</a:t>
            </a:r>
            <a:r>
              <a:rPr sz="1400" spc="30">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a</a:t>
            </a:r>
            <a:r>
              <a:rPr sz="1400" spc="24">
                <a:solidFill>
                  <a:srgbClr val="22346A"/>
                </a:solidFill>
                <a:latin typeface="Arial" panose="020B0604020202020204" pitchFamily="34" charset="0"/>
                <a:cs typeface="Arial" panose="020B0604020202020204" pitchFamily="34" charset="0"/>
              </a:rPr>
              <a:t> </a:t>
            </a:r>
            <a:r>
              <a:rPr sz="1400" spc="-6">
                <a:solidFill>
                  <a:srgbClr val="22346A"/>
                </a:solidFill>
                <a:latin typeface="Arial" panose="020B0604020202020204" pitchFamily="34" charset="0"/>
                <a:cs typeface="Arial" panose="020B0604020202020204" pitchFamily="34" charset="0"/>
              </a:rPr>
              <a:t>LEB.</a:t>
            </a:r>
            <a:r>
              <a:rPr sz="1100" spc="-9" baseline="31400">
                <a:solidFill>
                  <a:srgbClr val="22346A"/>
                </a:solidFill>
                <a:latin typeface="Arial" panose="020B0604020202020204" pitchFamily="34" charset="0"/>
                <a:cs typeface="Arial" panose="020B0604020202020204" pitchFamily="34" charset="0"/>
              </a:rPr>
              <a:t>1</a:t>
            </a:r>
            <a:endParaRPr sz="1100" baseline="31400">
              <a:latin typeface="Arial" panose="020B0604020202020204" pitchFamily="34" charset="0"/>
              <a:cs typeface="Arial" panose="020B0604020202020204" pitchFamily="34" charset="0"/>
            </a:endParaRPr>
          </a:p>
        </p:txBody>
      </p:sp>
      <p:sp>
        <p:nvSpPr>
          <p:cNvPr id="9" name="object 25">
            <a:extLst>
              <a:ext uri="{FF2B5EF4-FFF2-40B4-BE49-F238E27FC236}">
                <a16:creationId xmlns:a16="http://schemas.microsoft.com/office/drawing/2014/main" id="{921962AB-0A1A-AF46-7265-B2C126EE5B53}"/>
              </a:ext>
            </a:extLst>
          </p:cNvPr>
          <p:cNvSpPr txBox="1"/>
          <p:nvPr/>
        </p:nvSpPr>
        <p:spPr>
          <a:xfrm>
            <a:off x="2439196" y="4901149"/>
            <a:ext cx="708519" cy="115438"/>
          </a:xfrm>
          <a:prstGeom prst="rect">
            <a:avLst/>
          </a:prstGeom>
        </p:spPr>
        <p:txBody>
          <a:bodyPr vert="horz" wrap="square" lIns="0" tIns="8086" rIns="0" bIns="0" rtlCol="0">
            <a:spAutoFit/>
          </a:bodyPr>
          <a:lstStyle/>
          <a:p>
            <a:pPr marL="7701">
              <a:spcBef>
                <a:spcPts val="64"/>
              </a:spcBef>
            </a:pPr>
            <a:r>
              <a:rPr sz="697">
                <a:solidFill>
                  <a:srgbClr val="22346A"/>
                </a:solidFill>
                <a:latin typeface="Arial" panose="020B0604020202020204" pitchFamily="34" charset="0"/>
                <a:cs typeface="Arial" panose="020B0604020202020204" pitchFamily="34" charset="0"/>
              </a:rPr>
              <a:t>PBO</a:t>
            </a:r>
            <a:r>
              <a:rPr sz="697" spc="-15">
                <a:solidFill>
                  <a:srgbClr val="22346A"/>
                </a:solidFill>
                <a:latin typeface="Arial" panose="020B0604020202020204" pitchFamily="34" charset="0"/>
                <a:cs typeface="Arial" panose="020B0604020202020204" pitchFamily="34" charset="0"/>
              </a:rPr>
              <a:t> C2S</a:t>
            </a:r>
            <a:endParaRPr sz="697">
              <a:latin typeface="Arial" panose="020B0604020202020204" pitchFamily="34" charset="0"/>
              <a:cs typeface="Arial" panose="020B0604020202020204" pitchFamily="34" charset="0"/>
            </a:endParaRPr>
          </a:p>
        </p:txBody>
      </p:sp>
      <p:sp>
        <p:nvSpPr>
          <p:cNvPr id="10" name="object 26">
            <a:extLst>
              <a:ext uri="{FF2B5EF4-FFF2-40B4-BE49-F238E27FC236}">
                <a16:creationId xmlns:a16="http://schemas.microsoft.com/office/drawing/2014/main" id="{2EE659A6-052F-3CDA-511D-B8068EAFDE73}"/>
              </a:ext>
            </a:extLst>
          </p:cNvPr>
          <p:cNvSpPr txBox="1"/>
          <p:nvPr/>
        </p:nvSpPr>
        <p:spPr>
          <a:xfrm>
            <a:off x="3673219" y="4901148"/>
            <a:ext cx="1040306" cy="115438"/>
          </a:xfrm>
          <a:prstGeom prst="rect">
            <a:avLst/>
          </a:prstGeom>
        </p:spPr>
        <p:txBody>
          <a:bodyPr vert="horz" wrap="square" lIns="0" tIns="8086" rIns="0" bIns="0" rtlCol="0">
            <a:spAutoFit/>
          </a:bodyPr>
          <a:lstStyle/>
          <a:p>
            <a:pPr marL="7701">
              <a:spcBef>
                <a:spcPts val="64"/>
              </a:spcBef>
            </a:pPr>
            <a:r>
              <a:rPr sz="697">
                <a:solidFill>
                  <a:srgbClr val="22346A"/>
                </a:solidFill>
                <a:latin typeface="Arial" panose="020B0604020202020204" pitchFamily="34" charset="0"/>
                <a:cs typeface="Arial" panose="020B0604020202020204" pitchFamily="34" charset="0"/>
              </a:rPr>
              <a:t>LEBRI</a:t>
            </a:r>
            <a:r>
              <a:rPr sz="697" spc="-6">
                <a:solidFill>
                  <a:srgbClr val="22346A"/>
                </a:solidFill>
                <a:latin typeface="Arial" panose="020B0604020202020204" pitchFamily="34" charset="0"/>
                <a:cs typeface="Arial" panose="020B0604020202020204" pitchFamily="34" charset="0"/>
              </a:rPr>
              <a:t> </a:t>
            </a:r>
            <a:r>
              <a:rPr sz="697">
                <a:solidFill>
                  <a:srgbClr val="22346A"/>
                </a:solidFill>
                <a:latin typeface="Arial" panose="020B0604020202020204" pitchFamily="34" charset="0"/>
                <a:cs typeface="Arial" panose="020B0604020202020204" pitchFamily="34" charset="0"/>
              </a:rPr>
              <a:t>250</a:t>
            </a:r>
            <a:r>
              <a:rPr sz="697" spc="-3">
                <a:solidFill>
                  <a:srgbClr val="22346A"/>
                </a:solidFill>
                <a:latin typeface="Arial" panose="020B0604020202020204" pitchFamily="34" charset="0"/>
                <a:cs typeface="Arial" panose="020B0604020202020204" pitchFamily="34" charset="0"/>
              </a:rPr>
              <a:t> </a:t>
            </a:r>
            <a:r>
              <a:rPr sz="697">
                <a:solidFill>
                  <a:srgbClr val="22346A"/>
                </a:solidFill>
                <a:latin typeface="Arial" panose="020B0604020202020204" pitchFamily="34" charset="0"/>
                <a:cs typeface="Arial" panose="020B0604020202020204" pitchFamily="34" charset="0"/>
              </a:rPr>
              <a:t>mg</a:t>
            </a:r>
            <a:r>
              <a:rPr sz="697" spc="-3">
                <a:solidFill>
                  <a:srgbClr val="22346A"/>
                </a:solidFill>
                <a:latin typeface="Arial" panose="020B0604020202020204" pitchFamily="34" charset="0"/>
                <a:cs typeface="Arial" panose="020B0604020202020204" pitchFamily="34" charset="0"/>
              </a:rPr>
              <a:t> </a:t>
            </a:r>
            <a:r>
              <a:rPr sz="697" spc="-15">
                <a:solidFill>
                  <a:srgbClr val="22346A"/>
                </a:solidFill>
                <a:latin typeface="Arial" panose="020B0604020202020204" pitchFamily="34" charset="0"/>
                <a:cs typeface="Arial" panose="020B0604020202020204" pitchFamily="34" charset="0"/>
              </a:rPr>
              <a:t>C2S</a:t>
            </a:r>
            <a:endParaRPr sz="697">
              <a:latin typeface="Arial" panose="020B0604020202020204" pitchFamily="34" charset="0"/>
              <a:cs typeface="Arial" panose="020B0604020202020204" pitchFamily="34" charset="0"/>
            </a:endParaRPr>
          </a:p>
        </p:txBody>
      </p:sp>
      <p:sp>
        <p:nvSpPr>
          <p:cNvPr id="11" name="object 27">
            <a:extLst>
              <a:ext uri="{FF2B5EF4-FFF2-40B4-BE49-F238E27FC236}">
                <a16:creationId xmlns:a16="http://schemas.microsoft.com/office/drawing/2014/main" id="{8B547664-345C-8AB6-DFDA-E31FEAC0B4AE}"/>
              </a:ext>
            </a:extLst>
          </p:cNvPr>
          <p:cNvSpPr txBox="1"/>
          <p:nvPr/>
        </p:nvSpPr>
        <p:spPr>
          <a:xfrm>
            <a:off x="5138899" y="4901148"/>
            <a:ext cx="1020421" cy="115438"/>
          </a:xfrm>
          <a:prstGeom prst="rect">
            <a:avLst/>
          </a:prstGeom>
        </p:spPr>
        <p:txBody>
          <a:bodyPr vert="horz" wrap="square" lIns="0" tIns="8086" rIns="0" bIns="0" rtlCol="0">
            <a:spAutoFit/>
          </a:bodyPr>
          <a:lstStyle/>
          <a:p>
            <a:pPr marL="7701">
              <a:spcBef>
                <a:spcPts val="64"/>
              </a:spcBef>
            </a:pPr>
            <a:r>
              <a:rPr sz="697">
                <a:solidFill>
                  <a:srgbClr val="22346A"/>
                </a:solidFill>
                <a:latin typeface="Arial" panose="020B0604020202020204" pitchFamily="34" charset="0"/>
                <a:cs typeface="Arial" panose="020B0604020202020204" pitchFamily="34" charset="0"/>
              </a:rPr>
              <a:t>Cualquier</a:t>
            </a:r>
            <a:r>
              <a:rPr sz="697" spc="-27">
                <a:solidFill>
                  <a:srgbClr val="22346A"/>
                </a:solidFill>
                <a:latin typeface="Arial" panose="020B0604020202020204" pitchFamily="34" charset="0"/>
                <a:cs typeface="Arial" panose="020B0604020202020204" pitchFamily="34" charset="0"/>
              </a:rPr>
              <a:t> </a:t>
            </a:r>
            <a:r>
              <a:rPr sz="697">
                <a:solidFill>
                  <a:srgbClr val="22346A"/>
                </a:solidFill>
                <a:latin typeface="Arial" panose="020B0604020202020204" pitchFamily="34" charset="0"/>
                <a:cs typeface="Arial" panose="020B0604020202020204" pitchFamily="34" charset="0"/>
              </a:rPr>
              <a:t>dosis</a:t>
            </a:r>
            <a:r>
              <a:rPr sz="697" spc="-3">
                <a:solidFill>
                  <a:srgbClr val="22346A"/>
                </a:solidFill>
                <a:latin typeface="Arial" panose="020B0604020202020204" pitchFamily="34" charset="0"/>
                <a:cs typeface="Arial" panose="020B0604020202020204" pitchFamily="34" charset="0"/>
              </a:rPr>
              <a:t> </a:t>
            </a:r>
            <a:r>
              <a:rPr sz="697">
                <a:solidFill>
                  <a:srgbClr val="22346A"/>
                </a:solidFill>
                <a:latin typeface="Arial" panose="020B0604020202020204" pitchFamily="34" charset="0"/>
                <a:cs typeface="Arial" panose="020B0604020202020204" pitchFamily="34" charset="0"/>
              </a:rPr>
              <a:t>de</a:t>
            </a:r>
            <a:r>
              <a:rPr sz="697" spc="-3">
                <a:solidFill>
                  <a:srgbClr val="22346A"/>
                </a:solidFill>
                <a:latin typeface="Arial" panose="020B0604020202020204" pitchFamily="34" charset="0"/>
                <a:cs typeface="Arial" panose="020B0604020202020204" pitchFamily="34" charset="0"/>
              </a:rPr>
              <a:t> </a:t>
            </a:r>
            <a:r>
              <a:rPr sz="697" spc="-6">
                <a:solidFill>
                  <a:srgbClr val="22346A"/>
                </a:solidFill>
                <a:latin typeface="Arial" panose="020B0604020202020204" pitchFamily="34" charset="0"/>
                <a:cs typeface="Arial" panose="020B0604020202020204" pitchFamily="34" charset="0"/>
              </a:rPr>
              <a:t>LEBRI</a:t>
            </a:r>
            <a:endParaRPr sz="697">
              <a:latin typeface="Arial" panose="020B0604020202020204" pitchFamily="34" charset="0"/>
              <a:cs typeface="Arial" panose="020B0604020202020204" pitchFamily="34" charset="0"/>
            </a:endParaRPr>
          </a:p>
        </p:txBody>
      </p:sp>
      <p:sp>
        <p:nvSpPr>
          <p:cNvPr id="12" name="object 28">
            <a:extLst>
              <a:ext uri="{FF2B5EF4-FFF2-40B4-BE49-F238E27FC236}">
                <a16:creationId xmlns:a16="http://schemas.microsoft.com/office/drawing/2014/main" id="{04FE2291-B22C-886B-3C53-011F794AC55C}"/>
              </a:ext>
            </a:extLst>
          </p:cNvPr>
          <p:cNvSpPr/>
          <p:nvPr/>
        </p:nvSpPr>
        <p:spPr>
          <a:xfrm>
            <a:off x="2314172" y="4922836"/>
            <a:ext cx="70467" cy="70467"/>
          </a:xfrm>
          <a:custGeom>
            <a:avLst/>
            <a:gdLst/>
            <a:ahLst/>
            <a:cxnLst/>
            <a:rect l="l" t="t" r="r" b="b"/>
            <a:pathLst>
              <a:path w="116204" h="116204">
                <a:moveTo>
                  <a:pt x="115891" y="0"/>
                </a:moveTo>
                <a:lnTo>
                  <a:pt x="0" y="0"/>
                </a:lnTo>
                <a:lnTo>
                  <a:pt x="0" y="115965"/>
                </a:lnTo>
                <a:lnTo>
                  <a:pt x="115891" y="115965"/>
                </a:lnTo>
                <a:lnTo>
                  <a:pt x="115891" y="0"/>
                </a:lnTo>
                <a:close/>
              </a:path>
            </a:pathLst>
          </a:custGeom>
          <a:solidFill>
            <a:srgbClr val="A69E94"/>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 name="object 29">
            <a:extLst>
              <a:ext uri="{FF2B5EF4-FFF2-40B4-BE49-F238E27FC236}">
                <a16:creationId xmlns:a16="http://schemas.microsoft.com/office/drawing/2014/main" id="{F304E7A6-470D-56B8-030F-C35EC1591018}"/>
              </a:ext>
            </a:extLst>
          </p:cNvPr>
          <p:cNvSpPr/>
          <p:nvPr/>
        </p:nvSpPr>
        <p:spPr>
          <a:xfrm>
            <a:off x="3548189" y="4922836"/>
            <a:ext cx="70467" cy="70467"/>
          </a:xfrm>
          <a:custGeom>
            <a:avLst/>
            <a:gdLst/>
            <a:ahLst/>
            <a:cxnLst/>
            <a:rect l="l" t="t" r="r" b="b"/>
            <a:pathLst>
              <a:path w="116204" h="116204">
                <a:moveTo>
                  <a:pt x="115891" y="0"/>
                </a:moveTo>
                <a:lnTo>
                  <a:pt x="0" y="0"/>
                </a:lnTo>
                <a:lnTo>
                  <a:pt x="0" y="115965"/>
                </a:lnTo>
                <a:lnTo>
                  <a:pt x="115891" y="115965"/>
                </a:lnTo>
                <a:lnTo>
                  <a:pt x="115891"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 name="object 30">
            <a:extLst>
              <a:ext uri="{FF2B5EF4-FFF2-40B4-BE49-F238E27FC236}">
                <a16:creationId xmlns:a16="http://schemas.microsoft.com/office/drawing/2014/main" id="{9AA721AF-DA00-356D-8549-26472780D6D2}"/>
              </a:ext>
            </a:extLst>
          </p:cNvPr>
          <p:cNvSpPr/>
          <p:nvPr/>
        </p:nvSpPr>
        <p:spPr>
          <a:xfrm>
            <a:off x="5013837" y="4922836"/>
            <a:ext cx="70467" cy="70467"/>
          </a:xfrm>
          <a:custGeom>
            <a:avLst/>
            <a:gdLst/>
            <a:ahLst/>
            <a:cxnLst/>
            <a:rect l="l" t="t" r="r" b="b"/>
            <a:pathLst>
              <a:path w="116204" h="116204">
                <a:moveTo>
                  <a:pt x="115891" y="0"/>
                </a:moveTo>
                <a:lnTo>
                  <a:pt x="0" y="0"/>
                </a:lnTo>
                <a:lnTo>
                  <a:pt x="0" y="115965"/>
                </a:lnTo>
                <a:lnTo>
                  <a:pt x="115891" y="115965"/>
                </a:lnTo>
                <a:lnTo>
                  <a:pt x="115891" y="0"/>
                </a:lnTo>
                <a:close/>
              </a:path>
            </a:pathLst>
          </a:custGeom>
          <a:solidFill>
            <a:srgbClr val="576185"/>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5" name="object 31">
            <a:extLst>
              <a:ext uri="{FF2B5EF4-FFF2-40B4-BE49-F238E27FC236}">
                <a16:creationId xmlns:a16="http://schemas.microsoft.com/office/drawing/2014/main" id="{F9671A73-0B24-B55F-EE28-208DF53A7C0B}"/>
              </a:ext>
            </a:extLst>
          </p:cNvPr>
          <p:cNvSpPr txBox="1"/>
          <p:nvPr/>
        </p:nvSpPr>
        <p:spPr>
          <a:xfrm>
            <a:off x="2841253" y="2905893"/>
            <a:ext cx="561809" cy="372888"/>
          </a:xfrm>
          <a:prstGeom prst="rect">
            <a:avLst/>
          </a:prstGeom>
        </p:spPr>
        <p:txBody>
          <a:bodyPr vert="horz" wrap="square" lIns="0" tIns="8856" rIns="0" bIns="0" rtlCol="0">
            <a:spAutoFit/>
          </a:bodyPr>
          <a:lstStyle/>
          <a:p>
            <a:pPr marL="23104">
              <a:spcBef>
                <a:spcPts val="69"/>
              </a:spcBef>
            </a:pPr>
            <a:r>
              <a:rPr sz="2365" b="1" spc="-12">
                <a:solidFill>
                  <a:srgbClr val="22346A"/>
                </a:solidFill>
                <a:latin typeface="Arial" panose="020B0604020202020204" pitchFamily="34" charset="0"/>
                <a:cs typeface="Arial" panose="020B0604020202020204" pitchFamily="34" charset="0"/>
              </a:rPr>
              <a:t>4,3</a:t>
            </a:r>
            <a:r>
              <a:rPr sz="2047" b="1" spc="-18" baseline="32098">
                <a:solidFill>
                  <a:srgbClr val="22346A"/>
                </a:solidFill>
                <a:latin typeface="Arial" panose="020B0604020202020204" pitchFamily="34" charset="0"/>
                <a:cs typeface="Arial" panose="020B0604020202020204" pitchFamily="34" charset="0"/>
              </a:rPr>
              <a:t>a</a:t>
            </a:r>
            <a:endParaRPr sz="2047" baseline="32098">
              <a:latin typeface="Arial" panose="020B0604020202020204" pitchFamily="34" charset="0"/>
              <a:cs typeface="Arial" panose="020B0604020202020204" pitchFamily="34" charset="0"/>
            </a:endParaRPr>
          </a:p>
        </p:txBody>
      </p:sp>
      <p:sp>
        <p:nvSpPr>
          <p:cNvPr id="16" name="object 32">
            <a:extLst>
              <a:ext uri="{FF2B5EF4-FFF2-40B4-BE49-F238E27FC236}">
                <a16:creationId xmlns:a16="http://schemas.microsoft.com/office/drawing/2014/main" id="{0F4F460C-AABE-D712-3DDE-F11E34EF6140}"/>
              </a:ext>
            </a:extLst>
          </p:cNvPr>
          <p:cNvSpPr txBox="1"/>
          <p:nvPr/>
        </p:nvSpPr>
        <p:spPr>
          <a:xfrm>
            <a:off x="3907564" y="2567473"/>
            <a:ext cx="537550" cy="372888"/>
          </a:xfrm>
          <a:prstGeom prst="rect">
            <a:avLst/>
          </a:prstGeom>
        </p:spPr>
        <p:txBody>
          <a:bodyPr vert="horz" wrap="square" lIns="0" tIns="8856" rIns="0" bIns="0" rtlCol="0">
            <a:spAutoFit/>
          </a:bodyPr>
          <a:lstStyle/>
          <a:p>
            <a:pPr marL="23104">
              <a:spcBef>
                <a:spcPts val="69"/>
              </a:spcBef>
            </a:pPr>
            <a:r>
              <a:rPr sz="2365" b="1" spc="-12">
                <a:solidFill>
                  <a:srgbClr val="22346A"/>
                </a:solidFill>
                <a:latin typeface="Arial" panose="020B0604020202020204" pitchFamily="34" charset="0"/>
                <a:cs typeface="Arial" panose="020B0604020202020204" pitchFamily="34" charset="0"/>
              </a:rPr>
              <a:t>5,7</a:t>
            </a:r>
            <a:r>
              <a:rPr sz="2047" b="1" spc="-18" baseline="32098">
                <a:solidFill>
                  <a:srgbClr val="22346A"/>
                </a:solidFill>
                <a:latin typeface="Arial" panose="020B0604020202020204" pitchFamily="34" charset="0"/>
                <a:cs typeface="Arial" panose="020B0604020202020204" pitchFamily="34" charset="0"/>
              </a:rPr>
              <a:t>a</a:t>
            </a:r>
            <a:endParaRPr sz="2047" baseline="32098">
              <a:latin typeface="Arial" panose="020B0604020202020204" pitchFamily="34" charset="0"/>
              <a:cs typeface="Arial" panose="020B0604020202020204" pitchFamily="34" charset="0"/>
            </a:endParaRPr>
          </a:p>
        </p:txBody>
      </p:sp>
      <p:sp>
        <p:nvSpPr>
          <p:cNvPr id="17" name="object 33">
            <a:extLst>
              <a:ext uri="{FF2B5EF4-FFF2-40B4-BE49-F238E27FC236}">
                <a16:creationId xmlns:a16="http://schemas.microsoft.com/office/drawing/2014/main" id="{8A59C48F-BCAF-6A02-BCCF-BA4525921079}"/>
              </a:ext>
            </a:extLst>
          </p:cNvPr>
          <p:cNvSpPr txBox="1"/>
          <p:nvPr/>
        </p:nvSpPr>
        <p:spPr>
          <a:xfrm>
            <a:off x="5019635" y="3482858"/>
            <a:ext cx="445520" cy="372888"/>
          </a:xfrm>
          <a:prstGeom prst="rect">
            <a:avLst/>
          </a:prstGeom>
        </p:spPr>
        <p:txBody>
          <a:bodyPr vert="horz" wrap="square" lIns="0" tIns="8856" rIns="0" bIns="0" rtlCol="0">
            <a:spAutoFit/>
          </a:bodyPr>
          <a:lstStyle/>
          <a:p>
            <a:pPr marL="7701">
              <a:spcBef>
                <a:spcPts val="69"/>
              </a:spcBef>
            </a:pPr>
            <a:r>
              <a:rPr sz="2365" b="1" spc="-15">
                <a:solidFill>
                  <a:srgbClr val="22346A"/>
                </a:solidFill>
                <a:latin typeface="Arial" panose="020B0604020202020204" pitchFamily="34" charset="0"/>
                <a:cs typeface="Arial" panose="020B0604020202020204" pitchFamily="34" charset="0"/>
              </a:rPr>
              <a:t>2,0</a:t>
            </a:r>
            <a:endParaRPr sz="2365">
              <a:latin typeface="Arial" panose="020B0604020202020204" pitchFamily="34" charset="0"/>
              <a:cs typeface="Arial" panose="020B0604020202020204" pitchFamily="34" charset="0"/>
            </a:endParaRPr>
          </a:p>
        </p:txBody>
      </p:sp>
      <p:sp>
        <p:nvSpPr>
          <p:cNvPr id="18" name="object 34">
            <a:extLst>
              <a:ext uri="{FF2B5EF4-FFF2-40B4-BE49-F238E27FC236}">
                <a16:creationId xmlns:a16="http://schemas.microsoft.com/office/drawing/2014/main" id="{46EBBE7B-CAEA-D97B-2C93-6F9B477E3333}"/>
              </a:ext>
            </a:extLst>
          </p:cNvPr>
          <p:cNvSpPr txBox="1"/>
          <p:nvPr/>
        </p:nvSpPr>
        <p:spPr>
          <a:xfrm>
            <a:off x="2998519" y="4382147"/>
            <a:ext cx="1323467" cy="278616"/>
          </a:xfrm>
          <a:prstGeom prst="rect">
            <a:avLst/>
          </a:prstGeom>
        </p:spPr>
        <p:txBody>
          <a:bodyPr vert="horz" wrap="square" lIns="0" tIns="7316" rIns="0" bIns="0" rtlCol="0">
            <a:spAutoFit/>
          </a:bodyPr>
          <a:lstStyle/>
          <a:p>
            <a:pPr marL="301890" marR="3081" indent="-294574">
              <a:lnSpc>
                <a:spcPct val="102299"/>
              </a:lnSpc>
              <a:spcBef>
                <a:spcPts val="58"/>
              </a:spcBef>
            </a:pPr>
            <a:r>
              <a:rPr sz="879">
                <a:solidFill>
                  <a:srgbClr val="22346A"/>
                </a:solidFill>
                <a:latin typeface="Arial" panose="020B0604020202020204" pitchFamily="34" charset="0"/>
                <a:cs typeface="Arial" panose="020B0604020202020204" pitchFamily="34" charset="0"/>
              </a:rPr>
              <a:t>Controlado</a:t>
            </a:r>
            <a:r>
              <a:rPr sz="879" spc="39">
                <a:solidFill>
                  <a:srgbClr val="22346A"/>
                </a:solidFill>
                <a:latin typeface="Arial" panose="020B0604020202020204" pitchFamily="34" charset="0"/>
                <a:cs typeface="Arial" panose="020B0604020202020204" pitchFamily="34" charset="0"/>
              </a:rPr>
              <a:t> </a:t>
            </a:r>
            <a:r>
              <a:rPr sz="879">
                <a:solidFill>
                  <a:srgbClr val="22346A"/>
                </a:solidFill>
                <a:latin typeface="Arial" panose="020B0604020202020204" pitchFamily="34" charset="0"/>
                <a:cs typeface="Arial" panose="020B0604020202020204" pitchFamily="34" charset="0"/>
              </a:rPr>
              <a:t>con</a:t>
            </a:r>
            <a:r>
              <a:rPr sz="879" spc="42">
                <a:solidFill>
                  <a:srgbClr val="22346A"/>
                </a:solidFill>
                <a:latin typeface="Arial" panose="020B0604020202020204" pitchFamily="34" charset="0"/>
                <a:cs typeface="Arial" panose="020B0604020202020204" pitchFamily="34" charset="0"/>
              </a:rPr>
              <a:t> </a:t>
            </a:r>
            <a:r>
              <a:rPr sz="879" spc="-6">
                <a:solidFill>
                  <a:srgbClr val="22346A"/>
                </a:solidFill>
                <a:latin typeface="Arial" panose="020B0604020202020204" pitchFamily="34" charset="0"/>
                <a:cs typeface="Arial" panose="020B0604020202020204" pitchFamily="34" charset="0"/>
              </a:rPr>
              <a:t>placebo, </a:t>
            </a:r>
            <a:r>
              <a:rPr sz="879">
                <a:solidFill>
                  <a:srgbClr val="22346A"/>
                </a:solidFill>
                <a:latin typeface="Arial" panose="020B0604020202020204" pitchFamily="34" charset="0"/>
                <a:cs typeface="Arial" panose="020B0604020202020204" pitchFamily="34" charset="0"/>
              </a:rPr>
              <a:t>semanas</a:t>
            </a:r>
            <a:r>
              <a:rPr sz="879" spc="82">
                <a:solidFill>
                  <a:srgbClr val="22346A"/>
                </a:solidFill>
                <a:latin typeface="Arial" panose="020B0604020202020204" pitchFamily="34" charset="0"/>
                <a:cs typeface="Arial" panose="020B0604020202020204" pitchFamily="34" charset="0"/>
              </a:rPr>
              <a:t> </a:t>
            </a:r>
            <a:r>
              <a:rPr sz="879" spc="-6">
                <a:solidFill>
                  <a:srgbClr val="22346A"/>
                </a:solidFill>
                <a:latin typeface="Arial" panose="020B0604020202020204" pitchFamily="34" charset="0"/>
                <a:cs typeface="Arial" panose="020B0604020202020204" pitchFamily="34" charset="0"/>
              </a:rPr>
              <a:t>0-</a:t>
            </a:r>
            <a:r>
              <a:rPr sz="879" spc="-15">
                <a:solidFill>
                  <a:srgbClr val="22346A"/>
                </a:solidFill>
                <a:latin typeface="Arial" panose="020B0604020202020204" pitchFamily="34" charset="0"/>
                <a:cs typeface="Arial" panose="020B0604020202020204" pitchFamily="34" charset="0"/>
              </a:rPr>
              <a:t>16</a:t>
            </a:r>
            <a:endParaRPr sz="879">
              <a:latin typeface="Arial" panose="020B0604020202020204" pitchFamily="34" charset="0"/>
              <a:cs typeface="Arial" panose="020B0604020202020204" pitchFamily="34" charset="0"/>
            </a:endParaRPr>
          </a:p>
        </p:txBody>
      </p:sp>
      <p:sp>
        <p:nvSpPr>
          <p:cNvPr id="19" name="object 35">
            <a:extLst>
              <a:ext uri="{FF2B5EF4-FFF2-40B4-BE49-F238E27FC236}">
                <a16:creationId xmlns:a16="http://schemas.microsoft.com/office/drawing/2014/main" id="{698B5F34-E410-50F9-45EE-8E304FCB310D}"/>
              </a:ext>
            </a:extLst>
          </p:cNvPr>
          <p:cNvSpPr txBox="1"/>
          <p:nvPr/>
        </p:nvSpPr>
        <p:spPr>
          <a:xfrm>
            <a:off x="4828105" y="4382147"/>
            <a:ext cx="817492" cy="278616"/>
          </a:xfrm>
          <a:prstGeom prst="rect">
            <a:avLst/>
          </a:prstGeom>
        </p:spPr>
        <p:txBody>
          <a:bodyPr vert="horz" wrap="square" lIns="0" tIns="7316" rIns="0" bIns="0" rtlCol="0">
            <a:spAutoFit/>
          </a:bodyPr>
          <a:lstStyle/>
          <a:p>
            <a:pPr marL="177515" marR="3081" indent="-170198">
              <a:lnSpc>
                <a:spcPct val="102299"/>
              </a:lnSpc>
              <a:spcBef>
                <a:spcPts val="58"/>
              </a:spcBef>
            </a:pPr>
            <a:r>
              <a:rPr sz="879">
                <a:solidFill>
                  <a:srgbClr val="22346A"/>
                </a:solidFill>
                <a:latin typeface="Arial" panose="020B0604020202020204" pitchFamily="34" charset="0"/>
                <a:cs typeface="Arial" panose="020B0604020202020204" pitchFamily="34" charset="0"/>
              </a:rPr>
              <a:t>Cualquier</a:t>
            </a:r>
            <a:r>
              <a:rPr sz="879" spc="55">
                <a:solidFill>
                  <a:srgbClr val="22346A"/>
                </a:solidFill>
                <a:latin typeface="Arial" panose="020B0604020202020204" pitchFamily="34" charset="0"/>
                <a:cs typeface="Arial" panose="020B0604020202020204" pitchFamily="34" charset="0"/>
              </a:rPr>
              <a:t> </a:t>
            </a:r>
            <a:r>
              <a:rPr sz="879" spc="-12">
                <a:solidFill>
                  <a:srgbClr val="22346A"/>
                </a:solidFill>
                <a:latin typeface="Arial" panose="020B0604020202020204" pitchFamily="34" charset="0"/>
                <a:cs typeface="Arial" panose="020B0604020202020204" pitchFamily="34" charset="0"/>
              </a:rPr>
              <a:t>dosis </a:t>
            </a:r>
            <a:r>
              <a:rPr sz="879">
                <a:solidFill>
                  <a:srgbClr val="22346A"/>
                </a:solidFill>
                <a:latin typeface="Arial" panose="020B0604020202020204" pitchFamily="34" charset="0"/>
                <a:cs typeface="Arial" panose="020B0604020202020204" pitchFamily="34" charset="0"/>
              </a:rPr>
              <a:t>de</a:t>
            </a:r>
            <a:r>
              <a:rPr sz="879" spc="24">
                <a:solidFill>
                  <a:srgbClr val="22346A"/>
                </a:solidFill>
                <a:latin typeface="Arial" panose="020B0604020202020204" pitchFamily="34" charset="0"/>
                <a:cs typeface="Arial" panose="020B0604020202020204" pitchFamily="34" charset="0"/>
              </a:rPr>
              <a:t> </a:t>
            </a:r>
            <a:r>
              <a:rPr sz="879" spc="-6">
                <a:solidFill>
                  <a:srgbClr val="22346A"/>
                </a:solidFill>
                <a:latin typeface="Arial" panose="020B0604020202020204" pitchFamily="34" charset="0"/>
                <a:cs typeface="Arial" panose="020B0604020202020204" pitchFamily="34" charset="0"/>
              </a:rPr>
              <a:t>LEBRI</a:t>
            </a:r>
            <a:endParaRPr sz="879">
              <a:latin typeface="Arial" panose="020B0604020202020204" pitchFamily="34" charset="0"/>
              <a:cs typeface="Arial" panose="020B0604020202020204" pitchFamily="34" charset="0"/>
            </a:endParaRPr>
          </a:p>
        </p:txBody>
      </p:sp>
      <p:grpSp>
        <p:nvGrpSpPr>
          <p:cNvPr id="20" name="object 36">
            <a:extLst>
              <a:ext uri="{FF2B5EF4-FFF2-40B4-BE49-F238E27FC236}">
                <a16:creationId xmlns:a16="http://schemas.microsoft.com/office/drawing/2014/main" id="{9A6BB9CB-5C14-F9EB-A95D-2D04D62B3FA6}"/>
              </a:ext>
            </a:extLst>
          </p:cNvPr>
          <p:cNvGrpSpPr/>
          <p:nvPr/>
        </p:nvGrpSpPr>
        <p:grpSpPr>
          <a:xfrm>
            <a:off x="2767962" y="2952748"/>
            <a:ext cx="2829454" cy="1374295"/>
            <a:chOff x="5610143" y="5359512"/>
            <a:chExt cx="4665980" cy="2266315"/>
          </a:xfrm>
        </p:grpSpPr>
        <p:sp>
          <p:nvSpPr>
            <p:cNvPr id="21" name="object 37">
              <a:extLst>
                <a:ext uri="{FF2B5EF4-FFF2-40B4-BE49-F238E27FC236}">
                  <a16:creationId xmlns:a16="http://schemas.microsoft.com/office/drawing/2014/main" id="{FDC0C524-7B7D-B9D3-54F9-6A3C15171E85}"/>
                </a:ext>
              </a:extLst>
            </p:cNvPr>
            <p:cNvSpPr/>
            <p:nvPr/>
          </p:nvSpPr>
          <p:spPr>
            <a:xfrm>
              <a:off x="9108172" y="6830242"/>
              <a:ext cx="1168400" cy="795655"/>
            </a:xfrm>
            <a:custGeom>
              <a:avLst/>
              <a:gdLst/>
              <a:ahLst/>
              <a:cxnLst/>
              <a:rect l="l" t="t" r="r" b="b"/>
              <a:pathLst>
                <a:path w="1168400" h="795654">
                  <a:moveTo>
                    <a:pt x="1167775" y="0"/>
                  </a:moveTo>
                  <a:lnTo>
                    <a:pt x="0" y="0"/>
                  </a:lnTo>
                  <a:lnTo>
                    <a:pt x="0" y="795462"/>
                  </a:lnTo>
                  <a:lnTo>
                    <a:pt x="1167775" y="795462"/>
                  </a:lnTo>
                  <a:lnTo>
                    <a:pt x="1167775" y="0"/>
                  </a:lnTo>
                  <a:close/>
                </a:path>
              </a:pathLst>
            </a:custGeom>
            <a:solidFill>
              <a:srgbClr val="576185"/>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2" name="object 38">
              <a:extLst>
                <a:ext uri="{FF2B5EF4-FFF2-40B4-BE49-F238E27FC236}">
                  <a16:creationId xmlns:a16="http://schemas.microsoft.com/office/drawing/2014/main" id="{FCC4FA97-E2D7-671F-F54A-A99338DFB6F0}"/>
                </a:ext>
              </a:extLst>
            </p:cNvPr>
            <p:cNvSpPr/>
            <p:nvPr/>
          </p:nvSpPr>
          <p:spPr>
            <a:xfrm>
              <a:off x="7359157" y="5359512"/>
              <a:ext cx="1168400" cy="2266315"/>
            </a:xfrm>
            <a:custGeom>
              <a:avLst/>
              <a:gdLst/>
              <a:ahLst/>
              <a:cxnLst/>
              <a:rect l="l" t="t" r="r" b="b"/>
              <a:pathLst>
                <a:path w="1168400" h="2266315">
                  <a:moveTo>
                    <a:pt x="1167775" y="0"/>
                  </a:moveTo>
                  <a:lnTo>
                    <a:pt x="0" y="0"/>
                  </a:lnTo>
                  <a:lnTo>
                    <a:pt x="0" y="2266192"/>
                  </a:lnTo>
                  <a:lnTo>
                    <a:pt x="1167775" y="2266192"/>
                  </a:lnTo>
                  <a:lnTo>
                    <a:pt x="1167775"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3" name="object 39">
              <a:extLst>
                <a:ext uri="{FF2B5EF4-FFF2-40B4-BE49-F238E27FC236}">
                  <a16:creationId xmlns:a16="http://schemas.microsoft.com/office/drawing/2014/main" id="{6ED995C3-E698-0549-3944-49098C2CCB5B}"/>
                </a:ext>
              </a:extLst>
            </p:cNvPr>
            <p:cNvSpPr/>
            <p:nvPr/>
          </p:nvSpPr>
          <p:spPr>
            <a:xfrm>
              <a:off x="5610143" y="5916333"/>
              <a:ext cx="1168400" cy="1709420"/>
            </a:xfrm>
            <a:custGeom>
              <a:avLst/>
              <a:gdLst/>
              <a:ahLst/>
              <a:cxnLst/>
              <a:rect l="l" t="t" r="r" b="b"/>
              <a:pathLst>
                <a:path w="1168400" h="1709420">
                  <a:moveTo>
                    <a:pt x="1167775" y="0"/>
                  </a:moveTo>
                  <a:lnTo>
                    <a:pt x="0" y="0"/>
                  </a:lnTo>
                  <a:lnTo>
                    <a:pt x="0" y="1709372"/>
                  </a:lnTo>
                  <a:lnTo>
                    <a:pt x="1167775" y="1709372"/>
                  </a:lnTo>
                  <a:lnTo>
                    <a:pt x="1167775" y="0"/>
                  </a:lnTo>
                  <a:close/>
                </a:path>
              </a:pathLst>
            </a:custGeom>
            <a:solidFill>
              <a:srgbClr val="A69E94"/>
            </a:solidFill>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24" name="object 40">
            <a:extLst>
              <a:ext uri="{FF2B5EF4-FFF2-40B4-BE49-F238E27FC236}">
                <a16:creationId xmlns:a16="http://schemas.microsoft.com/office/drawing/2014/main" id="{88276B83-217D-E345-04D6-7C9DAF873ECB}"/>
              </a:ext>
            </a:extLst>
          </p:cNvPr>
          <p:cNvSpPr txBox="1"/>
          <p:nvPr/>
        </p:nvSpPr>
        <p:spPr>
          <a:xfrm>
            <a:off x="2730697" y="3990784"/>
            <a:ext cx="817492" cy="274512"/>
          </a:xfrm>
          <a:prstGeom prst="rect">
            <a:avLst/>
          </a:prstGeom>
        </p:spPr>
        <p:txBody>
          <a:bodyPr vert="horz" wrap="square" lIns="0" tIns="7316" rIns="0" bIns="0" rtlCol="0">
            <a:spAutoFit/>
          </a:bodyPr>
          <a:lstStyle/>
          <a:p>
            <a:pPr marL="234119" marR="247981" indent="5391" algn="ctr">
              <a:lnSpc>
                <a:spcPct val="102299"/>
              </a:lnSpc>
              <a:spcBef>
                <a:spcPts val="58"/>
              </a:spcBef>
            </a:pPr>
            <a:r>
              <a:rPr sz="879" spc="-15">
                <a:solidFill>
                  <a:srgbClr val="FFFFFF"/>
                </a:solidFill>
                <a:latin typeface="Arial" panose="020B0604020202020204" pitchFamily="34" charset="0"/>
                <a:cs typeface="Arial" panose="020B0604020202020204" pitchFamily="34" charset="0"/>
              </a:rPr>
              <a:t>PYR </a:t>
            </a:r>
            <a:r>
              <a:rPr sz="879" spc="-6">
                <a:solidFill>
                  <a:srgbClr val="FFFFFF"/>
                </a:solidFill>
                <a:latin typeface="Arial" panose="020B0604020202020204" pitchFamily="34" charset="0"/>
                <a:cs typeface="Arial" panose="020B0604020202020204" pitchFamily="34" charset="0"/>
              </a:rPr>
              <a:t>112,5</a:t>
            </a:r>
            <a:endParaRPr sz="879">
              <a:latin typeface="Arial" panose="020B0604020202020204" pitchFamily="34" charset="0"/>
              <a:cs typeface="Arial" panose="020B0604020202020204" pitchFamily="34" charset="0"/>
            </a:endParaRPr>
          </a:p>
        </p:txBody>
      </p:sp>
      <p:sp>
        <p:nvSpPr>
          <p:cNvPr id="25" name="object 41">
            <a:extLst>
              <a:ext uri="{FF2B5EF4-FFF2-40B4-BE49-F238E27FC236}">
                <a16:creationId xmlns:a16="http://schemas.microsoft.com/office/drawing/2014/main" id="{6ABC6E4F-4B03-5F41-4D41-53E8A84806D0}"/>
              </a:ext>
            </a:extLst>
          </p:cNvPr>
          <p:cNvSpPr txBox="1"/>
          <p:nvPr/>
        </p:nvSpPr>
        <p:spPr>
          <a:xfrm>
            <a:off x="3803165" y="3990784"/>
            <a:ext cx="754341" cy="278616"/>
          </a:xfrm>
          <a:prstGeom prst="rect">
            <a:avLst/>
          </a:prstGeom>
        </p:spPr>
        <p:txBody>
          <a:bodyPr vert="horz" wrap="square" lIns="0" tIns="7316" rIns="0" bIns="0" rtlCol="0">
            <a:spAutoFit/>
          </a:bodyPr>
          <a:lstStyle/>
          <a:p>
            <a:pPr marL="231423" marR="226803" indent="17712" algn="ctr">
              <a:lnSpc>
                <a:spcPct val="102299"/>
              </a:lnSpc>
              <a:spcBef>
                <a:spcPts val="58"/>
              </a:spcBef>
            </a:pPr>
            <a:r>
              <a:rPr sz="879" spc="-15">
                <a:solidFill>
                  <a:srgbClr val="FFFFFF"/>
                </a:solidFill>
                <a:latin typeface="Arial" panose="020B0604020202020204" pitchFamily="34" charset="0"/>
                <a:cs typeface="Arial" panose="020B0604020202020204" pitchFamily="34" charset="0"/>
              </a:rPr>
              <a:t>PYR </a:t>
            </a:r>
            <a:r>
              <a:rPr sz="879" spc="-6">
                <a:solidFill>
                  <a:srgbClr val="FFFFFF"/>
                </a:solidFill>
                <a:latin typeface="Arial" panose="020B0604020202020204" pitchFamily="34" charset="0"/>
                <a:cs typeface="Arial" panose="020B0604020202020204" pitchFamily="34" charset="0"/>
              </a:rPr>
              <a:t>231,4</a:t>
            </a:r>
            <a:endParaRPr sz="879">
              <a:latin typeface="Arial" panose="020B0604020202020204" pitchFamily="34" charset="0"/>
              <a:cs typeface="Arial" panose="020B0604020202020204" pitchFamily="34" charset="0"/>
            </a:endParaRPr>
          </a:p>
        </p:txBody>
      </p:sp>
      <p:sp>
        <p:nvSpPr>
          <p:cNvPr id="26" name="object 42">
            <a:extLst>
              <a:ext uri="{FF2B5EF4-FFF2-40B4-BE49-F238E27FC236}">
                <a16:creationId xmlns:a16="http://schemas.microsoft.com/office/drawing/2014/main" id="{8AD62E8D-06F2-FE46-A0BE-82830AF7CA85}"/>
              </a:ext>
            </a:extLst>
          </p:cNvPr>
          <p:cNvSpPr txBox="1"/>
          <p:nvPr/>
        </p:nvSpPr>
        <p:spPr>
          <a:xfrm>
            <a:off x="4862285" y="3990784"/>
            <a:ext cx="756428" cy="278616"/>
          </a:xfrm>
          <a:prstGeom prst="rect">
            <a:avLst/>
          </a:prstGeom>
        </p:spPr>
        <p:txBody>
          <a:bodyPr vert="horz" wrap="square" lIns="0" tIns="7316" rIns="0" bIns="0" rtlCol="0">
            <a:spAutoFit/>
          </a:bodyPr>
          <a:lstStyle/>
          <a:p>
            <a:pPr marL="211015" marR="205239" indent="38506" algn="ctr">
              <a:lnSpc>
                <a:spcPct val="102299"/>
              </a:lnSpc>
              <a:spcBef>
                <a:spcPts val="58"/>
              </a:spcBef>
            </a:pPr>
            <a:r>
              <a:rPr sz="879" spc="-15">
                <a:solidFill>
                  <a:srgbClr val="FFFFFF"/>
                </a:solidFill>
                <a:latin typeface="Arial" panose="020B0604020202020204" pitchFamily="34" charset="0"/>
                <a:cs typeface="Arial" panose="020B0604020202020204" pitchFamily="34" charset="0"/>
              </a:rPr>
              <a:t>PYR </a:t>
            </a:r>
            <a:r>
              <a:rPr sz="879" spc="-6">
                <a:solidFill>
                  <a:srgbClr val="FFFFFF"/>
                </a:solidFill>
                <a:latin typeface="Arial" panose="020B0604020202020204" pitchFamily="34" charset="0"/>
                <a:cs typeface="Arial" panose="020B0604020202020204" pitchFamily="34" charset="0"/>
              </a:rPr>
              <a:t>1615,8</a:t>
            </a:r>
            <a:endParaRPr sz="879">
              <a:latin typeface="Arial" panose="020B0604020202020204" pitchFamily="34" charset="0"/>
              <a:cs typeface="Arial" panose="020B0604020202020204" pitchFamily="34" charset="0"/>
            </a:endParaRPr>
          </a:p>
        </p:txBody>
      </p:sp>
      <p:sp>
        <p:nvSpPr>
          <p:cNvPr id="27" name="object 43">
            <a:extLst>
              <a:ext uri="{FF2B5EF4-FFF2-40B4-BE49-F238E27FC236}">
                <a16:creationId xmlns:a16="http://schemas.microsoft.com/office/drawing/2014/main" id="{44EFD429-106A-DB03-9444-FC2C9DC91911}"/>
              </a:ext>
            </a:extLst>
          </p:cNvPr>
          <p:cNvSpPr txBox="1"/>
          <p:nvPr/>
        </p:nvSpPr>
        <p:spPr>
          <a:xfrm>
            <a:off x="962646" y="5440467"/>
            <a:ext cx="1805316" cy="117054"/>
          </a:xfrm>
          <a:prstGeom prst="rect">
            <a:avLst/>
          </a:prstGeom>
        </p:spPr>
        <p:txBody>
          <a:bodyPr vert="horz" wrap="square" lIns="0" tIns="9242" rIns="0" bIns="0" rtlCol="0">
            <a:spAutoFit/>
          </a:bodyPr>
          <a:lstStyle/>
          <a:p>
            <a:pPr marL="23104">
              <a:spcBef>
                <a:spcPts val="73"/>
              </a:spcBef>
            </a:pPr>
            <a:r>
              <a:rPr sz="700">
                <a:solidFill>
                  <a:srgbClr val="646464"/>
                </a:solidFill>
                <a:latin typeface="Arial" panose="020B0604020202020204" pitchFamily="34" charset="0"/>
                <a:cs typeface="Arial" panose="020B0604020202020204" pitchFamily="34" charset="0"/>
              </a:rPr>
              <a:t>Murase</a:t>
            </a:r>
            <a:r>
              <a:rPr sz="700" spc="9">
                <a:solidFill>
                  <a:srgbClr val="646464"/>
                </a:solidFill>
                <a:latin typeface="Arial" panose="020B0604020202020204" pitchFamily="34" charset="0"/>
                <a:cs typeface="Arial" panose="020B0604020202020204" pitchFamily="34" charset="0"/>
              </a:rPr>
              <a:t> </a:t>
            </a:r>
            <a:r>
              <a:rPr sz="700">
                <a:solidFill>
                  <a:srgbClr val="646464"/>
                </a:solidFill>
                <a:latin typeface="Arial" panose="020B0604020202020204" pitchFamily="34" charset="0"/>
                <a:cs typeface="Arial" panose="020B0604020202020204" pitchFamily="34" charset="0"/>
              </a:rPr>
              <a:t>E,</a:t>
            </a:r>
            <a:r>
              <a:rPr sz="700" spc="-12">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et</a:t>
            </a:r>
            <a:r>
              <a:rPr sz="700" i="1" spc="9">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al.</a:t>
            </a:r>
            <a:r>
              <a:rPr sz="700" i="1" spc="-9">
                <a:solidFill>
                  <a:srgbClr val="646464"/>
                </a:solidFill>
                <a:latin typeface="Arial" panose="020B0604020202020204" pitchFamily="34" charset="0"/>
                <a:cs typeface="Arial" panose="020B0604020202020204" pitchFamily="34" charset="0"/>
              </a:rPr>
              <a:t> </a:t>
            </a:r>
            <a:r>
              <a:rPr sz="700" spc="-12">
                <a:solidFill>
                  <a:srgbClr val="646464"/>
                </a:solidFill>
                <a:latin typeface="Arial" panose="020B0604020202020204" pitchFamily="34" charset="0"/>
                <a:cs typeface="Arial" panose="020B0604020202020204" pitchFamily="34" charset="0"/>
              </a:rPr>
              <a:t>2023</a:t>
            </a:r>
            <a:r>
              <a:rPr sz="600" spc="-18" baseline="32407">
                <a:solidFill>
                  <a:srgbClr val="646464"/>
                </a:solidFill>
                <a:latin typeface="Arial" panose="020B0604020202020204" pitchFamily="34" charset="0"/>
                <a:cs typeface="Arial" panose="020B0604020202020204" pitchFamily="34" charset="0"/>
              </a:rPr>
              <a:t>1</a:t>
            </a:r>
            <a:endParaRPr sz="600" baseline="32407">
              <a:solidFill>
                <a:srgbClr val="646464"/>
              </a:solidFill>
              <a:latin typeface="Arial" panose="020B0604020202020204" pitchFamily="34" charset="0"/>
              <a:cs typeface="Arial" panose="020B0604020202020204" pitchFamily="34" charset="0"/>
            </a:endParaRPr>
          </a:p>
        </p:txBody>
      </p:sp>
      <p:sp>
        <p:nvSpPr>
          <p:cNvPr id="29" name="CuadroTexto 28">
            <a:extLst>
              <a:ext uri="{FF2B5EF4-FFF2-40B4-BE49-F238E27FC236}">
                <a16:creationId xmlns:a16="http://schemas.microsoft.com/office/drawing/2014/main" id="{C41E791D-50E7-4D37-714D-E52A2D9121CB}"/>
              </a:ext>
            </a:extLst>
          </p:cNvPr>
          <p:cNvSpPr txBox="1"/>
          <p:nvPr/>
        </p:nvSpPr>
        <p:spPr>
          <a:xfrm>
            <a:off x="1755094" y="6109974"/>
            <a:ext cx="8595406" cy="323165"/>
          </a:xfrm>
          <a:prstGeom prst="rect">
            <a:avLst/>
          </a:prstGeom>
          <a:noFill/>
        </p:spPr>
        <p:txBody>
          <a:bodyPr wrap="square" rtlCol="0">
            <a:spAutoFit/>
          </a:bodyPr>
          <a:lstStyle/>
          <a:p>
            <a:r>
              <a:rPr lang="es-ES" sz="500" baseline="30000" err="1">
                <a:solidFill>
                  <a:srgbClr val="646464"/>
                </a:solidFill>
              </a:rPr>
              <a:t>a</a:t>
            </a:r>
            <a:r>
              <a:rPr lang="es-ES" sz="500" err="1">
                <a:solidFill>
                  <a:srgbClr val="646464"/>
                </a:solidFill>
              </a:rPr>
              <a:t>Tasa</a:t>
            </a:r>
            <a:r>
              <a:rPr lang="es-ES" sz="500">
                <a:solidFill>
                  <a:srgbClr val="646464"/>
                </a:solidFill>
              </a:rPr>
              <a:t> de incidencia ajustada.</a:t>
            </a:r>
          </a:p>
          <a:p>
            <a:r>
              <a:rPr lang="es-ES" sz="500" b="1">
                <a:solidFill>
                  <a:srgbClr val="646464"/>
                </a:solidFill>
              </a:rPr>
              <a:t>C2S</a:t>
            </a:r>
            <a:r>
              <a:rPr lang="es-ES" sz="500">
                <a:solidFill>
                  <a:srgbClr val="646464"/>
                </a:solidFill>
              </a:rPr>
              <a:t>: cada 2 semanas; </a:t>
            </a:r>
            <a:r>
              <a:rPr lang="es-ES" sz="500" b="1">
                <a:solidFill>
                  <a:srgbClr val="646464"/>
                </a:solidFill>
              </a:rPr>
              <a:t>DA</a:t>
            </a:r>
            <a:r>
              <a:rPr lang="es-ES" sz="500">
                <a:solidFill>
                  <a:srgbClr val="646464"/>
                </a:solidFill>
              </a:rPr>
              <a:t>: dermatitis atópica; </a:t>
            </a:r>
            <a:r>
              <a:rPr lang="es-ES" sz="500" b="1">
                <a:solidFill>
                  <a:srgbClr val="646464"/>
                </a:solidFill>
              </a:rPr>
              <a:t>LEB</a:t>
            </a:r>
            <a:r>
              <a:rPr lang="es-ES" sz="500">
                <a:solidFill>
                  <a:srgbClr val="646464"/>
                </a:solidFill>
              </a:rPr>
              <a:t>: </a:t>
            </a:r>
            <a:r>
              <a:rPr lang="es-ES" sz="500" err="1">
                <a:solidFill>
                  <a:srgbClr val="646464"/>
                </a:solidFill>
              </a:rPr>
              <a:t>lebrikizumab</a:t>
            </a:r>
            <a:r>
              <a:rPr lang="es-ES" sz="500">
                <a:solidFill>
                  <a:srgbClr val="646464"/>
                </a:solidFill>
              </a:rPr>
              <a:t>; </a:t>
            </a:r>
            <a:r>
              <a:rPr lang="es-ES" sz="500" b="1">
                <a:solidFill>
                  <a:srgbClr val="646464"/>
                </a:solidFill>
              </a:rPr>
              <a:t>PBO</a:t>
            </a:r>
            <a:r>
              <a:rPr lang="es-ES" sz="500">
                <a:solidFill>
                  <a:srgbClr val="646464"/>
                </a:solidFill>
              </a:rPr>
              <a:t>: placebo; </a:t>
            </a:r>
            <a:r>
              <a:rPr lang="es-ES" sz="500" b="1">
                <a:solidFill>
                  <a:srgbClr val="646464"/>
                </a:solidFill>
              </a:rPr>
              <a:t>PYR</a:t>
            </a:r>
            <a:r>
              <a:rPr lang="es-ES" sz="500">
                <a:solidFill>
                  <a:srgbClr val="646464"/>
                </a:solidFill>
              </a:rPr>
              <a:t>: pacientes-año en riesgo, del inglés; </a:t>
            </a:r>
            <a:r>
              <a:rPr lang="es-ES" sz="500" b="1">
                <a:solidFill>
                  <a:srgbClr val="646464"/>
                </a:solidFill>
              </a:rPr>
              <a:t>TEAE</a:t>
            </a:r>
            <a:r>
              <a:rPr lang="es-ES" sz="500">
                <a:solidFill>
                  <a:srgbClr val="646464"/>
                </a:solidFill>
              </a:rPr>
              <a:t>: eventos adversos emergentes del tratamiento, del inglés; </a:t>
            </a:r>
            <a:r>
              <a:rPr lang="es-ES" sz="500" b="1">
                <a:solidFill>
                  <a:srgbClr val="646464"/>
                </a:solidFill>
              </a:rPr>
              <a:t>TI</a:t>
            </a:r>
            <a:r>
              <a:rPr lang="es-ES" sz="500">
                <a:solidFill>
                  <a:srgbClr val="646464"/>
                </a:solidFill>
              </a:rPr>
              <a:t>: tasa de incidencia.</a:t>
            </a:r>
          </a:p>
          <a:p>
            <a:r>
              <a:rPr lang="es-ES" sz="500">
                <a:solidFill>
                  <a:srgbClr val="646464"/>
                </a:solidFill>
              </a:rPr>
              <a:t>1.Murase E, </a:t>
            </a:r>
            <a:r>
              <a:rPr lang="es-ES" sz="500" i="1">
                <a:solidFill>
                  <a:srgbClr val="646464"/>
                </a:solidFill>
              </a:rPr>
              <a:t>et al</a:t>
            </a:r>
            <a:r>
              <a:rPr lang="es-ES" sz="500">
                <a:solidFill>
                  <a:srgbClr val="646464"/>
                </a:solidFill>
              </a:rPr>
              <a:t>. </a:t>
            </a:r>
            <a:r>
              <a:rPr lang="es-ES" sz="500" err="1">
                <a:solidFill>
                  <a:srgbClr val="646464"/>
                </a:solidFill>
              </a:rPr>
              <a:t>Lebrikizumab-Treated</a:t>
            </a:r>
            <a:r>
              <a:rPr lang="es-ES" sz="500">
                <a:solidFill>
                  <a:srgbClr val="646464"/>
                </a:solidFill>
              </a:rPr>
              <a:t>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Atopic</a:t>
            </a:r>
            <a:r>
              <a:rPr lang="es-ES" sz="500">
                <a:solidFill>
                  <a:srgbClr val="646464"/>
                </a:solidFill>
              </a:rPr>
              <a:t> Dermatitis </a:t>
            </a:r>
            <a:r>
              <a:rPr lang="es-ES" sz="500" err="1">
                <a:solidFill>
                  <a:srgbClr val="646464"/>
                </a:solidFill>
              </a:rPr>
              <a:t>Had</a:t>
            </a:r>
            <a:r>
              <a:rPr lang="es-ES" sz="500">
                <a:solidFill>
                  <a:srgbClr val="646464"/>
                </a:solidFill>
              </a:rPr>
              <a:t> No </a:t>
            </a:r>
            <a:r>
              <a:rPr lang="es-ES" sz="500" err="1">
                <a:solidFill>
                  <a:srgbClr val="646464"/>
                </a:solidFill>
              </a:rPr>
              <a:t>Increase</a:t>
            </a:r>
            <a:r>
              <a:rPr lang="es-ES" sz="500">
                <a:solidFill>
                  <a:srgbClr val="646464"/>
                </a:solidFill>
              </a:rPr>
              <a:t> in </a:t>
            </a:r>
            <a:r>
              <a:rPr lang="es-ES" sz="500" err="1">
                <a:solidFill>
                  <a:srgbClr val="646464"/>
                </a:solidFill>
              </a:rPr>
              <a:t>Treatment-Emergent</a:t>
            </a:r>
            <a:r>
              <a:rPr lang="es-ES" sz="500">
                <a:solidFill>
                  <a:srgbClr val="646464"/>
                </a:solidFill>
              </a:rPr>
              <a:t> Adverse </a:t>
            </a:r>
            <a:r>
              <a:rPr lang="es-ES" sz="500" err="1">
                <a:solidFill>
                  <a:srgbClr val="646464"/>
                </a:solidFill>
              </a:rPr>
              <a:t>Events</a:t>
            </a:r>
            <a:r>
              <a:rPr lang="es-ES" sz="500">
                <a:solidFill>
                  <a:srgbClr val="646464"/>
                </a:solidFill>
              </a:rPr>
              <a:t> </a:t>
            </a:r>
            <a:r>
              <a:rPr lang="es-ES" sz="500" err="1">
                <a:solidFill>
                  <a:srgbClr val="646464"/>
                </a:solidFill>
              </a:rPr>
              <a:t>of</a:t>
            </a:r>
            <a:r>
              <a:rPr lang="es-ES" sz="500">
                <a:solidFill>
                  <a:srgbClr val="646464"/>
                </a:solidFill>
              </a:rPr>
              <a:t> Facial, Head, and </a:t>
            </a:r>
            <a:r>
              <a:rPr lang="es-ES" sz="500" err="1">
                <a:solidFill>
                  <a:srgbClr val="646464"/>
                </a:solidFill>
              </a:rPr>
              <a:t>Neck</a:t>
            </a:r>
            <a:r>
              <a:rPr lang="es-ES" sz="500">
                <a:solidFill>
                  <a:srgbClr val="646464"/>
                </a:solidFill>
              </a:rPr>
              <a:t> </a:t>
            </a:r>
            <a:r>
              <a:rPr lang="es-ES" sz="500" err="1">
                <a:solidFill>
                  <a:srgbClr val="646464"/>
                </a:solidFill>
              </a:rPr>
              <a:t>Erythema</a:t>
            </a:r>
            <a:r>
              <a:rPr lang="es-ES" sz="500">
                <a:solidFill>
                  <a:srgbClr val="646464"/>
                </a:solidFill>
              </a:rPr>
              <a:t> </a:t>
            </a:r>
            <a:r>
              <a:rPr lang="es-ES" sz="500" err="1">
                <a:solidFill>
                  <a:srgbClr val="646464"/>
                </a:solidFill>
              </a:rPr>
              <a:t>Compared</a:t>
            </a:r>
            <a:r>
              <a:rPr lang="es-ES" sz="500">
                <a:solidFill>
                  <a:srgbClr val="646464"/>
                </a:solidFill>
              </a:rPr>
              <a:t> </a:t>
            </a:r>
            <a:r>
              <a:rPr lang="es-ES" sz="500" err="1">
                <a:solidFill>
                  <a:srgbClr val="646464"/>
                </a:solidFill>
              </a:rPr>
              <a:t>to</a:t>
            </a:r>
            <a:r>
              <a:rPr lang="es-ES" sz="500">
                <a:solidFill>
                  <a:srgbClr val="646464"/>
                </a:solidFill>
              </a:rPr>
              <a:t> Placebo. </a:t>
            </a:r>
            <a:r>
              <a:rPr lang="es-ES" sz="500" err="1">
                <a:solidFill>
                  <a:srgbClr val="646464"/>
                </a:solidFill>
              </a:rPr>
              <a:t>Fall</a:t>
            </a:r>
            <a:r>
              <a:rPr lang="es-ES" sz="500">
                <a:solidFill>
                  <a:srgbClr val="646464"/>
                </a:solidFill>
              </a:rPr>
              <a:t> </a:t>
            </a:r>
            <a:r>
              <a:rPr lang="es-ES" sz="500" err="1">
                <a:solidFill>
                  <a:srgbClr val="646464"/>
                </a:solidFill>
              </a:rPr>
              <a:t>Clinical</a:t>
            </a:r>
            <a:r>
              <a:rPr lang="es-ES" sz="500">
                <a:solidFill>
                  <a:srgbClr val="646464"/>
                </a:solidFill>
              </a:rPr>
              <a:t> </a:t>
            </a:r>
            <a:r>
              <a:rPr lang="es-ES" sz="500" err="1">
                <a:solidFill>
                  <a:srgbClr val="646464"/>
                </a:solidFill>
              </a:rPr>
              <a:t>Dermatology</a:t>
            </a:r>
            <a:r>
              <a:rPr lang="es-ES" sz="500">
                <a:solidFill>
                  <a:srgbClr val="646464"/>
                </a:solidFill>
              </a:rPr>
              <a:t> </a:t>
            </a:r>
            <a:r>
              <a:rPr lang="es-ES" sz="500" err="1">
                <a:solidFill>
                  <a:srgbClr val="646464"/>
                </a:solidFill>
              </a:rPr>
              <a:t>Conference</a:t>
            </a:r>
            <a:r>
              <a:rPr lang="es-ES" sz="500">
                <a:solidFill>
                  <a:srgbClr val="646464"/>
                </a:solidFill>
              </a:rPr>
              <a:t> (</a:t>
            </a:r>
            <a:r>
              <a:rPr lang="es-ES" sz="500" err="1">
                <a:solidFill>
                  <a:srgbClr val="646464"/>
                </a:solidFill>
              </a:rPr>
              <a:t>Fall</a:t>
            </a:r>
            <a:r>
              <a:rPr lang="es-ES" sz="500">
                <a:solidFill>
                  <a:srgbClr val="646464"/>
                </a:solidFill>
              </a:rPr>
              <a:t> CDC 2023); Las Vegas, USA; 19-22 </a:t>
            </a:r>
            <a:r>
              <a:rPr lang="es-ES" sz="500" err="1">
                <a:solidFill>
                  <a:srgbClr val="646464"/>
                </a:solidFill>
              </a:rPr>
              <a:t>October</a:t>
            </a:r>
            <a:r>
              <a:rPr lang="es-ES" sz="500">
                <a:solidFill>
                  <a:srgbClr val="646464"/>
                </a:solidFill>
              </a:rPr>
              <a:t> 2023.</a:t>
            </a:r>
          </a:p>
        </p:txBody>
      </p:sp>
    </p:spTree>
    <p:extLst>
      <p:ext uri="{BB962C8B-B14F-4D97-AF65-F5344CB8AC3E}">
        <p14:creationId xmlns:p14="http://schemas.microsoft.com/office/powerpoint/2010/main" val="3785796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45326-B760-0CCD-0194-6FBDEB377F0D}"/>
            </a:ext>
          </a:extLst>
        </p:cNvPr>
        <p:cNvGrpSpPr/>
        <p:nvPr/>
      </p:nvGrpSpPr>
      <p:grpSpPr>
        <a:xfrm>
          <a:off x="0" y="0"/>
          <a:ext cx="0" cy="0"/>
          <a:chOff x="0" y="0"/>
          <a:chExt cx="0" cy="0"/>
        </a:xfrm>
      </p:grpSpPr>
      <p:sp>
        <p:nvSpPr>
          <p:cNvPr id="96" name="Rectángulo redondeado 95">
            <a:extLst>
              <a:ext uri="{FF2B5EF4-FFF2-40B4-BE49-F238E27FC236}">
                <a16:creationId xmlns:a16="http://schemas.microsoft.com/office/drawing/2014/main" id="{E6FCBA00-53B6-0099-0C3F-5FC5E64359EA}"/>
              </a:ext>
            </a:extLst>
          </p:cNvPr>
          <p:cNvSpPr/>
          <p:nvPr/>
        </p:nvSpPr>
        <p:spPr>
          <a:xfrm>
            <a:off x="1030592" y="1863751"/>
            <a:ext cx="6447849" cy="3127019"/>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a:extLst>
              <a:ext uri="{FF2B5EF4-FFF2-40B4-BE49-F238E27FC236}">
                <a16:creationId xmlns:a16="http://schemas.microsoft.com/office/drawing/2014/main" id="{4E50CE5D-7FB8-C540-46AE-9248FE19F54F}"/>
              </a:ext>
            </a:extLst>
          </p:cNvPr>
          <p:cNvSpPr>
            <a:spLocks noGrp="1"/>
          </p:cNvSpPr>
          <p:nvPr>
            <p:ph type="title"/>
          </p:nvPr>
        </p:nvSpPr>
        <p:spPr>
          <a:xfrm>
            <a:off x="307976" y="211138"/>
            <a:ext cx="8795684" cy="962025"/>
          </a:xfrm>
        </p:spPr>
        <p:txBody>
          <a:bodyPr/>
          <a:lstStyle/>
          <a:p>
            <a:r>
              <a:rPr lang="es-ES" err="1"/>
              <a:t>Lebrikizumab</a:t>
            </a:r>
            <a:r>
              <a:rPr lang="es-ES"/>
              <a:t> proporciona mejoras significativas en la DA facial en pacientes tratados previamente con dupilumab</a:t>
            </a:r>
            <a:r>
              <a:rPr lang="es-ES" baseline="30000"/>
              <a:t>1</a:t>
            </a:r>
          </a:p>
        </p:txBody>
      </p:sp>
      <p:graphicFrame>
        <p:nvGraphicFramePr>
          <p:cNvPr id="6" name="Tabla 5">
            <a:extLst>
              <a:ext uri="{FF2B5EF4-FFF2-40B4-BE49-F238E27FC236}">
                <a16:creationId xmlns:a16="http://schemas.microsoft.com/office/drawing/2014/main" id="{52FE96FA-1FDE-2914-D2D4-694434ED6A8D}"/>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8" name="object 29">
            <a:extLst>
              <a:ext uri="{FF2B5EF4-FFF2-40B4-BE49-F238E27FC236}">
                <a16:creationId xmlns:a16="http://schemas.microsoft.com/office/drawing/2014/main" id="{2A16AD5D-0BBC-F043-CC2B-D8E2394E7839}"/>
              </a:ext>
            </a:extLst>
          </p:cNvPr>
          <p:cNvSpPr txBox="1"/>
          <p:nvPr/>
        </p:nvSpPr>
        <p:spPr>
          <a:xfrm>
            <a:off x="4245360" y="4943033"/>
            <a:ext cx="2358520" cy="166346"/>
          </a:xfrm>
          <a:prstGeom prst="rect">
            <a:avLst/>
          </a:prstGeom>
        </p:spPr>
        <p:txBody>
          <a:bodyPr vert="horz" wrap="square" lIns="0" tIns="7701" rIns="0" bIns="0" rtlCol="0">
            <a:spAutoFit/>
          </a:bodyPr>
          <a:lstStyle/>
          <a:p>
            <a:pPr marL="7701">
              <a:spcBef>
                <a:spcPts val="61"/>
              </a:spcBef>
            </a:pPr>
            <a:endParaRPr sz="1546" baseline="30000">
              <a:latin typeface="Goldplay Medium"/>
              <a:cs typeface="Goldplay Medium"/>
            </a:endParaRPr>
          </a:p>
        </p:txBody>
      </p:sp>
      <p:sp>
        <p:nvSpPr>
          <p:cNvPr id="10" name="object 31">
            <a:extLst>
              <a:ext uri="{FF2B5EF4-FFF2-40B4-BE49-F238E27FC236}">
                <a16:creationId xmlns:a16="http://schemas.microsoft.com/office/drawing/2014/main" id="{D207A7C5-F90F-4FEB-EEE9-9B8EDA35D824}"/>
              </a:ext>
            </a:extLst>
          </p:cNvPr>
          <p:cNvSpPr txBox="1"/>
          <p:nvPr/>
        </p:nvSpPr>
        <p:spPr>
          <a:xfrm>
            <a:off x="1035798" y="5129238"/>
            <a:ext cx="1598403" cy="133998"/>
          </a:xfrm>
          <a:prstGeom prst="rect">
            <a:avLst/>
          </a:prstGeom>
        </p:spPr>
        <p:txBody>
          <a:bodyPr vert="horz" wrap="square" lIns="0" tIns="10782" rIns="0" bIns="0" rtlCol="0">
            <a:spAutoFit/>
          </a:bodyPr>
          <a:lstStyle/>
          <a:p>
            <a:pPr marL="23104">
              <a:spcBef>
                <a:spcPts val="1067"/>
              </a:spcBef>
            </a:pPr>
            <a:r>
              <a:rPr sz="800">
                <a:solidFill>
                  <a:srgbClr val="646464"/>
                </a:solidFill>
                <a:latin typeface="Arial" panose="020B0604020202020204" pitchFamily="34" charset="0"/>
                <a:cs typeface="Arial" panose="020B0604020202020204" pitchFamily="34" charset="0"/>
              </a:rPr>
              <a:t>Silverberg</a:t>
            </a:r>
            <a:r>
              <a:rPr sz="800" spc="-18">
                <a:solidFill>
                  <a:srgbClr val="646464"/>
                </a:solidFill>
                <a:latin typeface="Arial" panose="020B0604020202020204" pitchFamily="34" charset="0"/>
                <a:cs typeface="Arial" panose="020B0604020202020204" pitchFamily="34" charset="0"/>
              </a:rPr>
              <a:t> </a:t>
            </a:r>
            <a:r>
              <a:rPr sz="800">
                <a:solidFill>
                  <a:srgbClr val="646464"/>
                </a:solidFill>
                <a:latin typeface="Arial" panose="020B0604020202020204" pitchFamily="34" charset="0"/>
                <a:cs typeface="Arial" panose="020B0604020202020204" pitchFamily="34" charset="0"/>
              </a:rPr>
              <a:t>J,</a:t>
            </a:r>
            <a:r>
              <a:rPr sz="800" spc="-15">
                <a:solidFill>
                  <a:srgbClr val="646464"/>
                </a:solidFill>
                <a:latin typeface="Arial" panose="020B0604020202020204" pitchFamily="34" charset="0"/>
                <a:cs typeface="Arial" panose="020B0604020202020204" pitchFamily="34" charset="0"/>
              </a:rPr>
              <a:t> </a:t>
            </a:r>
            <a:r>
              <a:rPr sz="800" i="1">
                <a:solidFill>
                  <a:srgbClr val="646464"/>
                </a:solidFill>
                <a:latin typeface="Arial" panose="020B0604020202020204" pitchFamily="34" charset="0"/>
                <a:cs typeface="Arial" panose="020B0604020202020204" pitchFamily="34" charset="0"/>
              </a:rPr>
              <a:t>et</a:t>
            </a:r>
            <a:r>
              <a:rPr sz="800" i="1" spc="3">
                <a:solidFill>
                  <a:srgbClr val="646464"/>
                </a:solidFill>
                <a:latin typeface="Arial" panose="020B0604020202020204" pitchFamily="34" charset="0"/>
                <a:cs typeface="Arial" panose="020B0604020202020204" pitchFamily="34" charset="0"/>
              </a:rPr>
              <a:t> </a:t>
            </a:r>
            <a:r>
              <a:rPr sz="800" i="1">
                <a:solidFill>
                  <a:srgbClr val="646464"/>
                </a:solidFill>
                <a:latin typeface="Arial" panose="020B0604020202020204" pitchFamily="34" charset="0"/>
                <a:cs typeface="Arial" panose="020B0604020202020204" pitchFamily="34" charset="0"/>
              </a:rPr>
              <a:t>al.</a:t>
            </a:r>
            <a:r>
              <a:rPr sz="800" i="1" spc="-15">
                <a:solidFill>
                  <a:srgbClr val="646464"/>
                </a:solidFill>
                <a:latin typeface="Arial" panose="020B0604020202020204" pitchFamily="34" charset="0"/>
                <a:cs typeface="Arial" panose="020B0604020202020204" pitchFamily="34" charset="0"/>
              </a:rPr>
              <a:t> </a:t>
            </a:r>
            <a:r>
              <a:rPr sz="800" spc="-12">
                <a:solidFill>
                  <a:srgbClr val="646464"/>
                </a:solidFill>
                <a:latin typeface="Arial" panose="020B0604020202020204" pitchFamily="34" charset="0"/>
                <a:cs typeface="Arial" panose="020B0604020202020204" pitchFamily="34" charset="0"/>
              </a:rPr>
              <a:t>2024</a:t>
            </a:r>
            <a:r>
              <a:rPr sz="700" spc="-18" baseline="32407">
                <a:solidFill>
                  <a:srgbClr val="646464"/>
                </a:solidFill>
                <a:latin typeface="Arial" panose="020B0604020202020204" pitchFamily="34" charset="0"/>
                <a:cs typeface="Arial" panose="020B0604020202020204" pitchFamily="34" charset="0"/>
              </a:rPr>
              <a:t>1</a:t>
            </a:r>
            <a:endParaRPr sz="700" baseline="32407">
              <a:solidFill>
                <a:srgbClr val="646464"/>
              </a:solidFill>
              <a:latin typeface="Arial" panose="020B0604020202020204" pitchFamily="34" charset="0"/>
              <a:cs typeface="Arial" panose="020B0604020202020204" pitchFamily="34" charset="0"/>
            </a:endParaRPr>
          </a:p>
        </p:txBody>
      </p:sp>
      <p:grpSp>
        <p:nvGrpSpPr>
          <p:cNvPr id="11" name="object 32">
            <a:extLst>
              <a:ext uri="{FF2B5EF4-FFF2-40B4-BE49-F238E27FC236}">
                <a16:creationId xmlns:a16="http://schemas.microsoft.com/office/drawing/2014/main" id="{0C214ABC-01A7-79A7-71D8-F7DC89F44BFD}"/>
              </a:ext>
            </a:extLst>
          </p:cNvPr>
          <p:cNvGrpSpPr/>
          <p:nvPr/>
        </p:nvGrpSpPr>
        <p:grpSpPr>
          <a:xfrm>
            <a:off x="5438134" y="4219002"/>
            <a:ext cx="296115" cy="80864"/>
            <a:chOff x="12523179" y="6489700"/>
            <a:chExt cx="488315" cy="133350"/>
          </a:xfrm>
        </p:grpSpPr>
        <p:sp>
          <p:nvSpPr>
            <p:cNvPr id="12" name="object 33">
              <a:extLst>
                <a:ext uri="{FF2B5EF4-FFF2-40B4-BE49-F238E27FC236}">
                  <a16:creationId xmlns:a16="http://schemas.microsoft.com/office/drawing/2014/main" id="{F6241D46-49D0-E6C8-BED0-033D8ADC139F}"/>
                </a:ext>
              </a:extLst>
            </p:cNvPr>
            <p:cNvSpPr/>
            <p:nvPr/>
          </p:nvSpPr>
          <p:spPr>
            <a:xfrm>
              <a:off x="12523179" y="6548908"/>
              <a:ext cx="488315" cy="0"/>
            </a:xfrm>
            <a:custGeom>
              <a:avLst/>
              <a:gdLst/>
              <a:ahLst/>
              <a:cxnLst/>
              <a:rect l="l" t="t" r="r" b="b"/>
              <a:pathLst>
                <a:path w="488315">
                  <a:moveTo>
                    <a:pt x="0" y="0"/>
                  </a:moveTo>
                  <a:lnTo>
                    <a:pt x="487796" y="0"/>
                  </a:lnTo>
                </a:path>
              </a:pathLst>
            </a:custGeom>
            <a:ln w="29601">
              <a:solidFill>
                <a:srgbClr val="8242BC"/>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13" name="object 34">
              <a:extLst>
                <a:ext uri="{FF2B5EF4-FFF2-40B4-BE49-F238E27FC236}">
                  <a16:creationId xmlns:a16="http://schemas.microsoft.com/office/drawing/2014/main" id="{13226D51-A3D8-C661-BDEF-05BD48D69C84}"/>
                </a:ext>
              </a:extLst>
            </p:cNvPr>
            <p:cNvPicPr/>
            <p:nvPr/>
          </p:nvPicPr>
          <p:blipFill>
            <a:blip r:embed="rId3" cstate="print"/>
            <a:stretch>
              <a:fillRect/>
            </a:stretch>
          </p:blipFill>
          <p:spPr>
            <a:xfrm>
              <a:off x="12700811" y="6489700"/>
              <a:ext cx="118415" cy="133221"/>
            </a:xfrm>
            <a:prstGeom prst="rect">
              <a:avLst/>
            </a:prstGeom>
          </p:spPr>
        </p:pic>
      </p:grpSp>
      <p:sp>
        <p:nvSpPr>
          <p:cNvPr id="14" name="object 35">
            <a:extLst>
              <a:ext uri="{FF2B5EF4-FFF2-40B4-BE49-F238E27FC236}">
                <a16:creationId xmlns:a16="http://schemas.microsoft.com/office/drawing/2014/main" id="{EF871413-8025-1AE2-3AB5-D0562F484DA5}"/>
              </a:ext>
            </a:extLst>
          </p:cNvPr>
          <p:cNvSpPr/>
          <p:nvPr/>
        </p:nvSpPr>
        <p:spPr>
          <a:xfrm>
            <a:off x="5851043" y="4263882"/>
            <a:ext cx="125916" cy="0"/>
          </a:xfrm>
          <a:custGeom>
            <a:avLst/>
            <a:gdLst/>
            <a:ahLst/>
            <a:cxnLst/>
            <a:rect l="l" t="t" r="r" b="b"/>
            <a:pathLst>
              <a:path w="207644">
                <a:moveTo>
                  <a:pt x="0" y="0"/>
                </a:moveTo>
                <a:lnTo>
                  <a:pt x="207231" y="0"/>
                </a:lnTo>
              </a:path>
            </a:pathLst>
          </a:custGeom>
          <a:ln w="29601">
            <a:solidFill>
              <a:srgbClr val="C0A1DD"/>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5" name="object 36">
            <a:extLst>
              <a:ext uri="{FF2B5EF4-FFF2-40B4-BE49-F238E27FC236}">
                <a16:creationId xmlns:a16="http://schemas.microsoft.com/office/drawing/2014/main" id="{49785018-0A8A-B8BB-90D9-64A06210C019}"/>
              </a:ext>
            </a:extLst>
          </p:cNvPr>
          <p:cNvSpPr/>
          <p:nvPr/>
        </p:nvSpPr>
        <p:spPr>
          <a:xfrm>
            <a:off x="6039545" y="4263882"/>
            <a:ext cx="107433" cy="0"/>
          </a:xfrm>
          <a:custGeom>
            <a:avLst/>
            <a:gdLst/>
            <a:ahLst/>
            <a:cxnLst/>
            <a:rect l="l" t="t" r="r" b="b"/>
            <a:pathLst>
              <a:path w="177165">
                <a:moveTo>
                  <a:pt x="0" y="0"/>
                </a:moveTo>
                <a:lnTo>
                  <a:pt x="176945" y="0"/>
                </a:lnTo>
              </a:path>
            </a:pathLst>
          </a:custGeom>
          <a:ln w="29601">
            <a:solidFill>
              <a:srgbClr val="C0A1DD"/>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grpSp>
        <p:nvGrpSpPr>
          <p:cNvPr id="16" name="object 37">
            <a:extLst>
              <a:ext uri="{FF2B5EF4-FFF2-40B4-BE49-F238E27FC236}">
                <a16:creationId xmlns:a16="http://schemas.microsoft.com/office/drawing/2014/main" id="{6A534EF2-F8B7-FD79-F9D5-78B4994BDA0B}"/>
              </a:ext>
            </a:extLst>
          </p:cNvPr>
          <p:cNvGrpSpPr/>
          <p:nvPr/>
        </p:nvGrpSpPr>
        <p:grpSpPr>
          <a:xfrm>
            <a:off x="5969975" y="4230224"/>
            <a:ext cx="76627" cy="67386"/>
            <a:chOff x="13400225" y="6508205"/>
            <a:chExt cx="126364" cy="111125"/>
          </a:xfrm>
        </p:grpSpPr>
        <p:sp>
          <p:nvSpPr>
            <p:cNvPr id="17" name="object 38">
              <a:extLst>
                <a:ext uri="{FF2B5EF4-FFF2-40B4-BE49-F238E27FC236}">
                  <a16:creationId xmlns:a16="http://schemas.microsoft.com/office/drawing/2014/main" id="{7D713233-67BC-C052-7167-757A93959E22}"/>
                </a:ext>
              </a:extLst>
            </p:cNvPr>
            <p:cNvSpPr/>
            <p:nvPr/>
          </p:nvSpPr>
          <p:spPr>
            <a:xfrm>
              <a:off x="13411329" y="6519309"/>
              <a:ext cx="104139" cy="88900"/>
            </a:xfrm>
            <a:custGeom>
              <a:avLst/>
              <a:gdLst/>
              <a:ahLst/>
              <a:cxnLst/>
              <a:rect l="l" t="t" r="r" b="b"/>
              <a:pathLst>
                <a:path w="104140" h="88900">
                  <a:moveTo>
                    <a:pt x="103619" y="0"/>
                  </a:moveTo>
                  <a:lnTo>
                    <a:pt x="0" y="0"/>
                  </a:lnTo>
                  <a:lnTo>
                    <a:pt x="0" y="88814"/>
                  </a:lnTo>
                  <a:lnTo>
                    <a:pt x="103619" y="88814"/>
                  </a:lnTo>
                  <a:lnTo>
                    <a:pt x="103619" y="0"/>
                  </a:lnTo>
                  <a:close/>
                </a:path>
              </a:pathLst>
            </a:custGeom>
            <a:solidFill>
              <a:srgbClr val="FFFFFF"/>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 name="object 39">
              <a:extLst>
                <a:ext uri="{FF2B5EF4-FFF2-40B4-BE49-F238E27FC236}">
                  <a16:creationId xmlns:a16="http://schemas.microsoft.com/office/drawing/2014/main" id="{1044FC45-E571-32AD-EF40-440711396728}"/>
                </a:ext>
              </a:extLst>
            </p:cNvPr>
            <p:cNvSpPr/>
            <p:nvPr/>
          </p:nvSpPr>
          <p:spPr>
            <a:xfrm>
              <a:off x="13411329" y="6519309"/>
              <a:ext cx="104139" cy="88900"/>
            </a:xfrm>
            <a:custGeom>
              <a:avLst/>
              <a:gdLst/>
              <a:ahLst/>
              <a:cxnLst/>
              <a:rect l="l" t="t" r="r" b="b"/>
              <a:pathLst>
                <a:path w="104140" h="88900">
                  <a:moveTo>
                    <a:pt x="0" y="0"/>
                  </a:moveTo>
                  <a:lnTo>
                    <a:pt x="103619" y="0"/>
                  </a:lnTo>
                  <a:lnTo>
                    <a:pt x="103619" y="88814"/>
                  </a:lnTo>
                  <a:lnTo>
                    <a:pt x="0" y="88814"/>
                  </a:lnTo>
                  <a:lnTo>
                    <a:pt x="0" y="0"/>
                  </a:lnTo>
                  <a:close/>
                </a:path>
              </a:pathLst>
            </a:custGeom>
            <a:ln w="22208">
              <a:solidFill>
                <a:srgbClr val="C0A1DD"/>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grpSp>
        <p:nvGrpSpPr>
          <p:cNvPr id="19" name="object 40">
            <a:extLst>
              <a:ext uri="{FF2B5EF4-FFF2-40B4-BE49-F238E27FC236}">
                <a16:creationId xmlns:a16="http://schemas.microsoft.com/office/drawing/2014/main" id="{5BEC6D4A-8770-1AA7-8D18-758F42F4DFBE}"/>
              </a:ext>
            </a:extLst>
          </p:cNvPr>
          <p:cNvGrpSpPr/>
          <p:nvPr/>
        </p:nvGrpSpPr>
        <p:grpSpPr>
          <a:xfrm>
            <a:off x="5425434" y="4421582"/>
            <a:ext cx="296115" cy="72007"/>
            <a:chOff x="12502236" y="6823769"/>
            <a:chExt cx="488315" cy="118745"/>
          </a:xfrm>
        </p:grpSpPr>
        <p:sp>
          <p:nvSpPr>
            <p:cNvPr id="20" name="object 41">
              <a:extLst>
                <a:ext uri="{FF2B5EF4-FFF2-40B4-BE49-F238E27FC236}">
                  <a16:creationId xmlns:a16="http://schemas.microsoft.com/office/drawing/2014/main" id="{F6FFE56F-7C4C-4AB6-0897-ADF92088DCF1}"/>
                </a:ext>
              </a:extLst>
            </p:cNvPr>
            <p:cNvSpPr/>
            <p:nvPr/>
          </p:nvSpPr>
          <p:spPr>
            <a:xfrm>
              <a:off x="12502236" y="6882977"/>
              <a:ext cx="488315" cy="0"/>
            </a:xfrm>
            <a:custGeom>
              <a:avLst/>
              <a:gdLst/>
              <a:ahLst/>
              <a:cxnLst/>
              <a:rect l="l" t="t" r="r" b="b"/>
              <a:pathLst>
                <a:path w="488315">
                  <a:moveTo>
                    <a:pt x="0" y="0"/>
                  </a:moveTo>
                  <a:lnTo>
                    <a:pt x="487796" y="0"/>
                  </a:lnTo>
                </a:path>
              </a:pathLst>
            </a:custGeom>
            <a:ln w="29601">
              <a:solidFill>
                <a:srgbClr val="22346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21" name="object 42">
              <a:extLst>
                <a:ext uri="{FF2B5EF4-FFF2-40B4-BE49-F238E27FC236}">
                  <a16:creationId xmlns:a16="http://schemas.microsoft.com/office/drawing/2014/main" id="{4C712565-D30A-EE2B-1CB3-6B2AC19034B2}"/>
                </a:ext>
              </a:extLst>
            </p:cNvPr>
            <p:cNvPicPr/>
            <p:nvPr/>
          </p:nvPicPr>
          <p:blipFill>
            <a:blip r:embed="rId4" cstate="print"/>
            <a:stretch>
              <a:fillRect/>
            </a:stretch>
          </p:blipFill>
          <p:spPr>
            <a:xfrm>
              <a:off x="12679871" y="6823769"/>
              <a:ext cx="118415" cy="118415"/>
            </a:xfrm>
            <a:prstGeom prst="rect">
              <a:avLst/>
            </a:prstGeom>
          </p:spPr>
        </p:pic>
      </p:grpSp>
      <p:sp>
        <p:nvSpPr>
          <p:cNvPr id="22" name="object 43">
            <a:extLst>
              <a:ext uri="{FF2B5EF4-FFF2-40B4-BE49-F238E27FC236}">
                <a16:creationId xmlns:a16="http://schemas.microsoft.com/office/drawing/2014/main" id="{167F2EFF-7D0D-53BF-2C31-DCC05A8CE1FF}"/>
              </a:ext>
            </a:extLst>
          </p:cNvPr>
          <p:cNvSpPr txBox="1"/>
          <p:nvPr/>
        </p:nvSpPr>
        <p:spPr>
          <a:xfrm>
            <a:off x="6215902" y="4209046"/>
            <a:ext cx="1118659" cy="394104"/>
          </a:xfrm>
          <a:prstGeom prst="rect">
            <a:avLst/>
          </a:prstGeom>
        </p:spPr>
        <p:txBody>
          <a:bodyPr vert="horz" wrap="square" lIns="0" tIns="8086" rIns="0" bIns="0" rtlCol="0">
            <a:spAutoFit/>
          </a:bodyPr>
          <a:lstStyle/>
          <a:p>
            <a:pPr marL="20023">
              <a:spcBef>
                <a:spcPts val="64"/>
              </a:spcBef>
            </a:pPr>
            <a:r>
              <a:rPr sz="697">
                <a:solidFill>
                  <a:srgbClr val="22346A"/>
                </a:solidFill>
                <a:latin typeface="Arial" panose="020B0604020202020204" pitchFamily="34" charset="0"/>
                <a:cs typeface="Arial" panose="020B0604020202020204" pitchFamily="34" charset="0"/>
              </a:rPr>
              <a:t>Inducción</a:t>
            </a:r>
            <a:r>
              <a:rPr sz="697" spc="-33">
                <a:solidFill>
                  <a:srgbClr val="22346A"/>
                </a:solidFill>
                <a:latin typeface="Arial" panose="020B0604020202020204" pitchFamily="34" charset="0"/>
                <a:cs typeface="Arial" panose="020B0604020202020204" pitchFamily="34" charset="0"/>
              </a:rPr>
              <a:t> </a:t>
            </a:r>
            <a:r>
              <a:rPr sz="697" spc="-15">
                <a:solidFill>
                  <a:srgbClr val="22346A"/>
                </a:solidFill>
                <a:latin typeface="Arial" panose="020B0604020202020204" pitchFamily="34" charset="0"/>
                <a:cs typeface="Arial" panose="020B0604020202020204" pitchFamily="34" charset="0"/>
              </a:rPr>
              <a:t>LEB</a:t>
            </a:r>
            <a:endParaRPr sz="697">
              <a:latin typeface="Arial" panose="020B0604020202020204" pitchFamily="34" charset="0"/>
              <a:cs typeface="Arial" panose="020B0604020202020204" pitchFamily="34" charset="0"/>
            </a:endParaRPr>
          </a:p>
          <a:p>
            <a:pPr marL="7701" marR="3081">
              <a:spcBef>
                <a:spcPts val="537"/>
              </a:spcBef>
            </a:pPr>
            <a:r>
              <a:rPr sz="697" spc="-6">
                <a:solidFill>
                  <a:srgbClr val="22346A"/>
                </a:solidFill>
                <a:latin typeface="Arial" panose="020B0604020202020204" pitchFamily="34" charset="0"/>
                <a:cs typeface="Arial" panose="020B0604020202020204" pitchFamily="34" charset="0"/>
              </a:rPr>
              <a:t>Mantenimiento</a:t>
            </a:r>
            <a:r>
              <a:rPr sz="697" spc="12">
                <a:solidFill>
                  <a:srgbClr val="22346A"/>
                </a:solidFill>
                <a:latin typeface="Arial" panose="020B0604020202020204" pitchFamily="34" charset="0"/>
                <a:cs typeface="Arial" panose="020B0604020202020204" pitchFamily="34" charset="0"/>
              </a:rPr>
              <a:t> </a:t>
            </a:r>
            <a:r>
              <a:rPr sz="697" spc="-15">
                <a:solidFill>
                  <a:srgbClr val="22346A"/>
                </a:solidFill>
                <a:latin typeface="Arial" panose="020B0604020202020204" pitchFamily="34" charset="0"/>
                <a:cs typeface="Arial" panose="020B0604020202020204" pitchFamily="34" charset="0"/>
              </a:rPr>
              <a:t>LEB </a:t>
            </a:r>
            <a:r>
              <a:rPr sz="697" spc="-6">
                <a:solidFill>
                  <a:srgbClr val="22346A"/>
                </a:solidFill>
                <a:latin typeface="Arial" panose="020B0604020202020204" pitchFamily="34" charset="0"/>
                <a:cs typeface="Arial" panose="020B0604020202020204" pitchFamily="34" charset="0"/>
              </a:rPr>
              <a:t>(mezcla</a:t>
            </a:r>
            <a:r>
              <a:rPr sz="697" spc="-15">
                <a:solidFill>
                  <a:srgbClr val="22346A"/>
                </a:solidFill>
                <a:latin typeface="Arial" panose="020B0604020202020204" pitchFamily="34" charset="0"/>
                <a:cs typeface="Arial" panose="020B0604020202020204" pitchFamily="34" charset="0"/>
              </a:rPr>
              <a:t> </a:t>
            </a:r>
            <a:r>
              <a:rPr sz="697" spc="-6">
                <a:solidFill>
                  <a:srgbClr val="22346A"/>
                </a:solidFill>
                <a:latin typeface="Arial" panose="020B0604020202020204" pitchFamily="34" charset="0"/>
                <a:cs typeface="Arial" panose="020B0604020202020204" pitchFamily="34" charset="0"/>
              </a:rPr>
              <a:t>brazos</a:t>
            </a:r>
            <a:r>
              <a:rPr sz="697" spc="-12">
                <a:solidFill>
                  <a:srgbClr val="22346A"/>
                </a:solidFill>
                <a:latin typeface="Arial" panose="020B0604020202020204" pitchFamily="34" charset="0"/>
                <a:cs typeface="Arial" panose="020B0604020202020204" pitchFamily="34" charset="0"/>
              </a:rPr>
              <a:t> </a:t>
            </a:r>
            <a:r>
              <a:rPr sz="697">
                <a:solidFill>
                  <a:srgbClr val="22346A"/>
                </a:solidFill>
                <a:latin typeface="Arial" panose="020B0604020202020204" pitchFamily="34" charset="0"/>
                <a:cs typeface="Arial" panose="020B0604020202020204" pitchFamily="34" charset="0"/>
              </a:rPr>
              <a:t>C2S</a:t>
            </a:r>
            <a:r>
              <a:rPr sz="697" spc="-27">
                <a:solidFill>
                  <a:srgbClr val="22346A"/>
                </a:solidFill>
                <a:latin typeface="Arial" panose="020B0604020202020204" pitchFamily="34" charset="0"/>
                <a:cs typeface="Arial" panose="020B0604020202020204" pitchFamily="34" charset="0"/>
              </a:rPr>
              <a:t> </a:t>
            </a:r>
            <a:r>
              <a:rPr sz="697">
                <a:solidFill>
                  <a:srgbClr val="22346A"/>
                </a:solidFill>
                <a:latin typeface="Arial" panose="020B0604020202020204" pitchFamily="34" charset="0"/>
                <a:cs typeface="Arial" panose="020B0604020202020204" pitchFamily="34" charset="0"/>
              </a:rPr>
              <a:t>y</a:t>
            </a:r>
            <a:r>
              <a:rPr sz="697" spc="-24">
                <a:solidFill>
                  <a:srgbClr val="22346A"/>
                </a:solidFill>
                <a:latin typeface="Arial" panose="020B0604020202020204" pitchFamily="34" charset="0"/>
                <a:cs typeface="Arial" panose="020B0604020202020204" pitchFamily="34" charset="0"/>
              </a:rPr>
              <a:t> </a:t>
            </a:r>
            <a:r>
              <a:rPr sz="697" spc="-12">
                <a:solidFill>
                  <a:srgbClr val="22346A"/>
                </a:solidFill>
                <a:latin typeface="Arial" panose="020B0604020202020204" pitchFamily="34" charset="0"/>
                <a:cs typeface="Arial" panose="020B0604020202020204" pitchFamily="34" charset="0"/>
              </a:rPr>
              <a:t>C4S)</a:t>
            </a:r>
            <a:endParaRPr sz="697">
              <a:latin typeface="Arial" panose="020B0604020202020204" pitchFamily="34" charset="0"/>
              <a:cs typeface="Arial" panose="020B0604020202020204" pitchFamily="34" charset="0"/>
            </a:endParaRPr>
          </a:p>
        </p:txBody>
      </p:sp>
      <p:sp>
        <p:nvSpPr>
          <p:cNvPr id="23" name="object 44">
            <a:extLst>
              <a:ext uri="{FF2B5EF4-FFF2-40B4-BE49-F238E27FC236}">
                <a16:creationId xmlns:a16="http://schemas.microsoft.com/office/drawing/2014/main" id="{BB83F724-D328-40B2-1669-EC6518151EFA}"/>
              </a:ext>
            </a:extLst>
          </p:cNvPr>
          <p:cNvSpPr/>
          <p:nvPr/>
        </p:nvSpPr>
        <p:spPr>
          <a:xfrm>
            <a:off x="5838346" y="4457485"/>
            <a:ext cx="125916" cy="0"/>
          </a:xfrm>
          <a:custGeom>
            <a:avLst/>
            <a:gdLst/>
            <a:ahLst/>
            <a:cxnLst/>
            <a:rect l="l" t="t" r="r" b="b"/>
            <a:pathLst>
              <a:path w="207644">
                <a:moveTo>
                  <a:pt x="0" y="0"/>
                </a:moveTo>
                <a:lnTo>
                  <a:pt x="207239" y="0"/>
                </a:lnTo>
              </a:path>
            </a:pathLst>
          </a:custGeom>
          <a:ln w="29601">
            <a:solidFill>
              <a:srgbClr val="8C92AB"/>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4" name="object 45">
            <a:extLst>
              <a:ext uri="{FF2B5EF4-FFF2-40B4-BE49-F238E27FC236}">
                <a16:creationId xmlns:a16="http://schemas.microsoft.com/office/drawing/2014/main" id="{D97A39C7-C5E5-8151-A008-5588D495606E}"/>
              </a:ext>
            </a:extLst>
          </p:cNvPr>
          <p:cNvSpPr/>
          <p:nvPr/>
        </p:nvSpPr>
        <p:spPr>
          <a:xfrm>
            <a:off x="6026852" y="4457485"/>
            <a:ext cx="107433" cy="0"/>
          </a:xfrm>
          <a:custGeom>
            <a:avLst/>
            <a:gdLst/>
            <a:ahLst/>
            <a:cxnLst/>
            <a:rect l="l" t="t" r="r" b="b"/>
            <a:pathLst>
              <a:path w="177165">
                <a:moveTo>
                  <a:pt x="0" y="0"/>
                </a:moveTo>
                <a:lnTo>
                  <a:pt x="176937" y="0"/>
                </a:lnTo>
              </a:path>
            </a:pathLst>
          </a:custGeom>
          <a:ln w="29601">
            <a:solidFill>
              <a:srgbClr val="8C92AB"/>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grpSp>
        <p:nvGrpSpPr>
          <p:cNvPr id="25" name="object 46">
            <a:extLst>
              <a:ext uri="{FF2B5EF4-FFF2-40B4-BE49-F238E27FC236}">
                <a16:creationId xmlns:a16="http://schemas.microsoft.com/office/drawing/2014/main" id="{4C20F979-053D-A6B9-129F-A735B8961CE4}"/>
              </a:ext>
            </a:extLst>
          </p:cNvPr>
          <p:cNvGrpSpPr/>
          <p:nvPr/>
        </p:nvGrpSpPr>
        <p:grpSpPr>
          <a:xfrm>
            <a:off x="5957282" y="4423828"/>
            <a:ext cx="76627" cy="76627"/>
            <a:chOff x="13379293" y="6827473"/>
            <a:chExt cx="126364" cy="126364"/>
          </a:xfrm>
        </p:grpSpPr>
        <p:sp>
          <p:nvSpPr>
            <p:cNvPr id="26" name="object 47">
              <a:extLst>
                <a:ext uri="{FF2B5EF4-FFF2-40B4-BE49-F238E27FC236}">
                  <a16:creationId xmlns:a16="http://schemas.microsoft.com/office/drawing/2014/main" id="{DF96D3F0-D93F-5CA5-8318-08C4221A9D48}"/>
                </a:ext>
              </a:extLst>
            </p:cNvPr>
            <p:cNvSpPr/>
            <p:nvPr/>
          </p:nvSpPr>
          <p:spPr>
            <a:xfrm>
              <a:off x="13390397" y="6838577"/>
              <a:ext cx="104139" cy="104139"/>
            </a:xfrm>
            <a:custGeom>
              <a:avLst/>
              <a:gdLst/>
              <a:ahLst/>
              <a:cxnLst/>
              <a:rect l="l" t="t" r="r" b="b"/>
              <a:pathLst>
                <a:path w="104140" h="104140">
                  <a:moveTo>
                    <a:pt x="103619" y="0"/>
                  </a:moveTo>
                  <a:lnTo>
                    <a:pt x="0" y="0"/>
                  </a:lnTo>
                  <a:lnTo>
                    <a:pt x="0" y="103619"/>
                  </a:lnTo>
                  <a:lnTo>
                    <a:pt x="103619" y="103619"/>
                  </a:lnTo>
                  <a:lnTo>
                    <a:pt x="103619" y="0"/>
                  </a:lnTo>
                  <a:close/>
                </a:path>
              </a:pathLst>
            </a:custGeom>
            <a:solidFill>
              <a:srgbClr val="FFFFFF"/>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7" name="object 48">
              <a:extLst>
                <a:ext uri="{FF2B5EF4-FFF2-40B4-BE49-F238E27FC236}">
                  <a16:creationId xmlns:a16="http://schemas.microsoft.com/office/drawing/2014/main" id="{587BB2D6-5993-C59B-BDB8-82B226F8B57A}"/>
                </a:ext>
              </a:extLst>
            </p:cNvPr>
            <p:cNvSpPr/>
            <p:nvPr/>
          </p:nvSpPr>
          <p:spPr>
            <a:xfrm>
              <a:off x="13390397" y="6838577"/>
              <a:ext cx="104139" cy="104139"/>
            </a:xfrm>
            <a:custGeom>
              <a:avLst/>
              <a:gdLst/>
              <a:ahLst/>
              <a:cxnLst/>
              <a:rect l="l" t="t" r="r" b="b"/>
              <a:pathLst>
                <a:path w="104140" h="104140">
                  <a:moveTo>
                    <a:pt x="0" y="0"/>
                  </a:moveTo>
                  <a:lnTo>
                    <a:pt x="103619" y="0"/>
                  </a:lnTo>
                  <a:lnTo>
                    <a:pt x="103619" y="103619"/>
                  </a:lnTo>
                  <a:lnTo>
                    <a:pt x="0" y="103619"/>
                  </a:lnTo>
                  <a:lnTo>
                    <a:pt x="0" y="0"/>
                  </a:lnTo>
                  <a:close/>
                </a:path>
              </a:pathLst>
            </a:custGeom>
            <a:ln w="22208">
              <a:solidFill>
                <a:srgbClr val="8C92A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28" name="object 49">
            <a:extLst>
              <a:ext uri="{FF2B5EF4-FFF2-40B4-BE49-F238E27FC236}">
                <a16:creationId xmlns:a16="http://schemas.microsoft.com/office/drawing/2014/main" id="{254D9533-5221-27C6-0EB8-9BFBB2F6DC37}"/>
              </a:ext>
            </a:extLst>
          </p:cNvPr>
          <p:cNvSpPr txBox="1"/>
          <p:nvPr/>
        </p:nvSpPr>
        <p:spPr>
          <a:xfrm>
            <a:off x="5729126" y="4131735"/>
            <a:ext cx="121680" cy="411985"/>
          </a:xfrm>
          <a:prstGeom prst="rect">
            <a:avLst/>
          </a:prstGeom>
        </p:spPr>
        <p:txBody>
          <a:bodyPr vert="horz" wrap="square" lIns="0" tIns="7316" rIns="0" bIns="0" rtlCol="0">
            <a:spAutoFit/>
          </a:bodyPr>
          <a:lstStyle/>
          <a:p>
            <a:pPr marL="33886">
              <a:spcBef>
                <a:spcPts val="58"/>
              </a:spcBef>
            </a:pPr>
            <a:r>
              <a:rPr sz="1273" spc="-30">
                <a:solidFill>
                  <a:srgbClr val="223469"/>
                </a:solidFill>
                <a:latin typeface="Arial" panose="020B0604020202020204" pitchFamily="34" charset="0"/>
                <a:cs typeface="Arial" panose="020B0604020202020204" pitchFamily="34" charset="0"/>
              </a:rPr>
              <a:t>/</a:t>
            </a:r>
            <a:endParaRPr sz="1273">
              <a:latin typeface="Arial" panose="020B0604020202020204" pitchFamily="34" charset="0"/>
              <a:cs typeface="Arial" panose="020B0604020202020204" pitchFamily="34" charset="0"/>
            </a:endParaRPr>
          </a:p>
          <a:p>
            <a:pPr marL="7701">
              <a:spcBef>
                <a:spcPts val="67"/>
              </a:spcBef>
            </a:pPr>
            <a:r>
              <a:rPr sz="1273" spc="-30">
                <a:solidFill>
                  <a:srgbClr val="223469"/>
                </a:solidFill>
                <a:latin typeface="Arial" panose="020B0604020202020204" pitchFamily="34" charset="0"/>
                <a:cs typeface="Arial" panose="020B0604020202020204" pitchFamily="34" charset="0"/>
              </a:rPr>
              <a:t>/</a:t>
            </a:r>
            <a:endParaRPr sz="1273">
              <a:latin typeface="Arial" panose="020B0604020202020204" pitchFamily="34" charset="0"/>
              <a:cs typeface="Arial" panose="020B0604020202020204" pitchFamily="34" charset="0"/>
            </a:endParaRPr>
          </a:p>
        </p:txBody>
      </p:sp>
      <p:sp>
        <p:nvSpPr>
          <p:cNvPr id="29" name="object 50">
            <a:extLst>
              <a:ext uri="{FF2B5EF4-FFF2-40B4-BE49-F238E27FC236}">
                <a16:creationId xmlns:a16="http://schemas.microsoft.com/office/drawing/2014/main" id="{16214451-8F04-63CF-8FA6-544A621354DE}"/>
              </a:ext>
            </a:extLst>
          </p:cNvPr>
          <p:cNvSpPr/>
          <p:nvPr/>
        </p:nvSpPr>
        <p:spPr>
          <a:xfrm>
            <a:off x="4960660" y="3392879"/>
            <a:ext cx="40047" cy="40047"/>
          </a:xfrm>
          <a:custGeom>
            <a:avLst/>
            <a:gdLst/>
            <a:ahLst/>
            <a:cxnLst/>
            <a:rect l="l" t="t" r="r" b="b"/>
            <a:pathLst>
              <a:path w="66040" h="66039">
                <a:moveTo>
                  <a:pt x="0" y="65662"/>
                </a:moveTo>
                <a:lnTo>
                  <a:pt x="65903" y="65662"/>
                </a:lnTo>
                <a:lnTo>
                  <a:pt x="65903" y="0"/>
                </a:lnTo>
                <a:lnTo>
                  <a:pt x="0" y="0"/>
                </a:lnTo>
                <a:lnTo>
                  <a:pt x="0" y="65662"/>
                </a:lnTo>
                <a:close/>
              </a:path>
            </a:pathLst>
          </a:custGeom>
          <a:ln w="23496">
            <a:solidFill>
              <a:srgbClr val="7A85A5"/>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nvGrpSpPr>
          <p:cNvPr id="30" name="object 51">
            <a:extLst>
              <a:ext uri="{FF2B5EF4-FFF2-40B4-BE49-F238E27FC236}">
                <a16:creationId xmlns:a16="http://schemas.microsoft.com/office/drawing/2014/main" id="{949544F5-4902-7C5C-45E5-052ACB24B1A5}"/>
              </a:ext>
            </a:extLst>
          </p:cNvPr>
          <p:cNvGrpSpPr/>
          <p:nvPr/>
        </p:nvGrpSpPr>
        <p:grpSpPr>
          <a:xfrm>
            <a:off x="2373316" y="2544474"/>
            <a:ext cx="2634612" cy="1690819"/>
            <a:chOff x="7469068" y="3728280"/>
            <a:chExt cx="4344670" cy="2788285"/>
          </a:xfrm>
        </p:grpSpPr>
        <p:sp>
          <p:nvSpPr>
            <p:cNvPr id="31" name="object 52">
              <a:extLst>
                <a:ext uri="{FF2B5EF4-FFF2-40B4-BE49-F238E27FC236}">
                  <a16:creationId xmlns:a16="http://schemas.microsoft.com/office/drawing/2014/main" id="{A28B32D9-F397-255B-6D82-CAB214FFCE28}"/>
                </a:ext>
              </a:extLst>
            </p:cNvPr>
            <p:cNvSpPr/>
            <p:nvPr/>
          </p:nvSpPr>
          <p:spPr>
            <a:xfrm>
              <a:off x="7536135" y="6439913"/>
              <a:ext cx="4241800" cy="0"/>
            </a:xfrm>
            <a:custGeom>
              <a:avLst/>
              <a:gdLst/>
              <a:ahLst/>
              <a:cxnLst/>
              <a:rect l="l" t="t" r="r" b="b"/>
              <a:pathLst>
                <a:path w="4241800">
                  <a:moveTo>
                    <a:pt x="0" y="0"/>
                  </a:moveTo>
                  <a:lnTo>
                    <a:pt x="4241556" y="0"/>
                  </a:lnTo>
                </a:path>
              </a:pathLst>
            </a:custGeom>
            <a:ln w="9905">
              <a:solidFill>
                <a:srgbClr val="6F6F6F"/>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2" name="object 53">
              <a:extLst>
                <a:ext uri="{FF2B5EF4-FFF2-40B4-BE49-F238E27FC236}">
                  <a16:creationId xmlns:a16="http://schemas.microsoft.com/office/drawing/2014/main" id="{48A99BF5-4954-801B-4DA6-68099F90D064}"/>
                </a:ext>
              </a:extLst>
            </p:cNvPr>
            <p:cNvSpPr/>
            <p:nvPr/>
          </p:nvSpPr>
          <p:spPr>
            <a:xfrm>
              <a:off x="7546015" y="6440584"/>
              <a:ext cx="0" cy="76200"/>
            </a:xfrm>
            <a:custGeom>
              <a:avLst/>
              <a:gdLst/>
              <a:ahLst/>
              <a:cxnLst/>
              <a:rect l="l" t="t" r="r" b="b"/>
              <a:pathLst>
                <a:path h="76200">
                  <a:moveTo>
                    <a:pt x="0" y="0"/>
                  </a:moveTo>
                  <a:lnTo>
                    <a:pt x="0" y="75756"/>
                  </a:lnTo>
                </a:path>
              </a:pathLst>
            </a:custGeom>
            <a:ln w="9905">
              <a:solidFill>
                <a:srgbClr val="6F6F6F"/>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3" name="object 54">
              <a:extLst>
                <a:ext uri="{FF2B5EF4-FFF2-40B4-BE49-F238E27FC236}">
                  <a16:creationId xmlns:a16="http://schemas.microsoft.com/office/drawing/2014/main" id="{50BB8B3C-4BB5-E696-58A6-783B350459C8}"/>
                </a:ext>
              </a:extLst>
            </p:cNvPr>
            <p:cNvSpPr/>
            <p:nvPr/>
          </p:nvSpPr>
          <p:spPr>
            <a:xfrm>
              <a:off x="7897607" y="6440584"/>
              <a:ext cx="0" cy="76200"/>
            </a:xfrm>
            <a:custGeom>
              <a:avLst/>
              <a:gdLst/>
              <a:ahLst/>
              <a:cxnLst/>
              <a:rect l="l" t="t" r="r" b="b"/>
              <a:pathLst>
                <a:path h="76200">
                  <a:moveTo>
                    <a:pt x="0" y="0"/>
                  </a:moveTo>
                  <a:lnTo>
                    <a:pt x="0" y="75756"/>
                  </a:lnTo>
                </a:path>
              </a:pathLst>
            </a:custGeom>
            <a:ln w="9905">
              <a:solidFill>
                <a:srgbClr val="6F6F6F"/>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4" name="object 55">
              <a:extLst>
                <a:ext uri="{FF2B5EF4-FFF2-40B4-BE49-F238E27FC236}">
                  <a16:creationId xmlns:a16="http://schemas.microsoft.com/office/drawing/2014/main" id="{27BDDD2E-5C01-8D41-53FB-05DF3CE6E3FF}"/>
                </a:ext>
              </a:extLst>
            </p:cNvPr>
            <p:cNvSpPr/>
            <p:nvPr/>
          </p:nvSpPr>
          <p:spPr>
            <a:xfrm>
              <a:off x="8249200" y="6440584"/>
              <a:ext cx="0" cy="76200"/>
            </a:xfrm>
            <a:custGeom>
              <a:avLst/>
              <a:gdLst/>
              <a:ahLst/>
              <a:cxnLst/>
              <a:rect l="l" t="t" r="r" b="b"/>
              <a:pathLst>
                <a:path h="76200">
                  <a:moveTo>
                    <a:pt x="0" y="0"/>
                  </a:moveTo>
                  <a:lnTo>
                    <a:pt x="0" y="75756"/>
                  </a:lnTo>
                </a:path>
              </a:pathLst>
            </a:custGeom>
            <a:ln w="9905">
              <a:solidFill>
                <a:srgbClr val="6F6F6F"/>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5" name="object 56">
              <a:extLst>
                <a:ext uri="{FF2B5EF4-FFF2-40B4-BE49-F238E27FC236}">
                  <a16:creationId xmlns:a16="http://schemas.microsoft.com/office/drawing/2014/main" id="{4C10E2A5-E4DE-1EA5-9FC5-9E7F0C2C5F6C}"/>
                </a:ext>
              </a:extLst>
            </p:cNvPr>
            <p:cNvSpPr/>
            <p:nvPr/>
          </p:nvSpPr>
          <p:spPr>
            <a:xfrm>
              <a:off x="8952384" y="6440584"/>
              <a:ext cx="0" cy="76200"/>
            </a:xfrm>
            <a:custGeom>
              <a:avLst/>
              <a:gdLst/>
              <a:ahLst/>
              <a:cxnLst/>
              <a:rect l="l" t="t" r="r" b="b"/>
              <a:pathLst>
                <a:path h="76200">
                  <a:moveTo>
                    <a:pt x="0" y="0"/>
                  </a:moveTo>
                  <a:lnTo>
                    <a:pt x="0" y="75756"/>
                  </a:lnTo>
                </a:path>
              </a:pathLst>
            </a:custGeom>
            <a:ln w="9905">
              <a:solidFill>
                <a:srgbClr val="6F6F6F"/>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6" name="object 57">
              <a:extLst>
                <a:ext uri="{FF2B5EF4-FFF2-40B4-BE49-F238E27FC236}">
                  <a16:creationId xmlns:a16="http://schemas.microsoft.com/office/drawing/2014/main" id="{1D979475-D311-72FF-B791-E79B9123EB98}"/>
                </a:ext>
              </a:extLst>
            </p:cNvPr>
            <p:cNvSpPr/>
            <p:nvPr/>
          </p:nvSpPr>
          <p:spPr>
            <a:xfrm>
              <a:off x="10360241" y="6440584"/>
              <a:ext cx="0" cy="76200"/>
            </a:xfrm>
            <a:custGeom>
              <a:avLst/>
              <a:gdLst/>
              <a:ahLst/>
              <a:cxnLst/>
              <a:rect l="l" t="t" r="r" b="b"/>
              <a:pathLst>
                <a:path h="76200">
                  <a:moveTo>
                    <a:pt x="0" y="0"/>
                  </a:moveTo>
                  <a:lnTo>
                    <a:pt x="0" y="75756"/>
                  </a:lnTo>
                </a:path>
              </a:pathLst>
            </a:custGeom>
            <a:ln w="9905">
              <a:solidFill>
                <a:srgbClr val="6F6F6F"/>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7" name="object 58">
              <a:extLst>
                <a:ext uri="{FF2B5EF4-FFF2-40B4-BE49-F238E27FC236}">
                  <a16:creationId xmlns:a16="http://schemas.microsoft.com/office/drawing/2014/main" id="{E6B4CC5C-F26D-7582-9171-6B1C46E50447}"/>
                </a:ext>
              </a:extLst>
            </p:cNvPr>
            <p:cNvSpPr/>
            <p:nvPr/>
          </p:nvSpPr>
          <p:spPr>
            <a:xfrm>
              <a:off x="11768100" y="6440584"/>
              <a:ext cx="0" cy="76200"/>
            </a:xfrm>
            <a:custGeom>
              <a:avLst/>
              <a:gdLst/>
              <a:ahLst/>
              <a:cxnLst/>
              <a:rect l="l" t="t" r="r" b="b"/>
              <a:pathLst>
                <a:path h="76200">
                  <a:moveTo>
                    <a:pt x="0" y="0"/>
                  </a:moveTo>
                  <a:lnTo>
                    <a:pt x="0" y="75756"/>
                  </a:lnTo>
                </a:path>
              </a:pathLst>
            </a:custGeom>
            <a:ln w="9905">
              <a:solidFill>
                <a:srgbClr val="6F6F6F"/>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8" name="object 59">
              <a:extLst>
                <a:ext uri="{FF2B5EF4-FFF2-40B4-BE49-F238E27FC236}">
                  <a16:creationId xmlns:a16="http://schemas.microsoft.com/office/drawing/2014/main" id="{09FE077D-A76D-A8F7-41DD-C306B1793DDD}"/>
                </a:ext>
              </a:extLst>
            </p:cNvPr>
            <p:cNvSpPr/>
            <p:nvPr/>
          </p:nvSpPr>
          <p:spPr>
            <a:xfrm>
              <a:off x="7469068" y="3738324"/>
              <a:ext cx="76200" cy="0"/>
            </a:xfrm>
            <a:custGeom>
              <a:avLst/>
              <a:gdLst/>
              <a:ahLst/>
              <a:cxnLst/>
              <a:rect l="l" t="t" r="r" b="b"/>
              <a:pathLst>
                <a:path w="76200">
                  <a:moveTo>
                    <a:pt x="76008" y="0"/>
                  </a:moveTo>
                  <a:lnTo>
                    <a:pt x="0" y="0"/>
                  </a:lnTo>
                </a:path>
              </a:pathLst>
            </a:custGeom>
            <a:ln w="9905">
              <a:solidFill>
                <a:srgbClr val="6F6F6F"/>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9" name="object 60">
              <a:extLst>
                <a:ext uri="{FF2B5EF4-FFF2-40B4-BE49-F238E27FC236}">
                  <a16:creationId xmlns:a16="http://schemas.microsoft.com/office/drawing/2014/main" id="{0114CBDD-47FC-BED8-D25A-19D9F1E83113}"/>
                </a:ext>
              </a:extLst>
            </p:cNvPr>
            <p:cNvSpPr/>
            <p:nvPr/>
          </p:nvSpPr>
          <p:spPr>
            <a:xfrm>
              <a:off x="7469068" y="4278642"/>
              <a:ext cx="76200" cy="0"/>
            </a:xfrm>
            <a:custGeom>
              <a:avLst/>
              <a:gdLst/>
              <a:ahLst/>
              <a:cxnLst/>
              <a:rect l="l" t="t" r="r" b="b"/>
              <a:pathLst>
                <a:path w="76200">
                  <a:moveTo>
                    <a:pt x="76008" y="0"/>
                  </a:moveTo>
                  <a:lnTo>
                    <a:pt x="0" y="0"/>
                  </a:lnTo>
                </a:path>
              </a:pathLst>
            </a:custGeom>
            <a:ln w="9905">
              <a:solidFill>
                <a:srgbClr val="6F6F6F"/>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0" name="object 61">
              <a:extLst>
                <a:ext uri="{FF2B5EF4-FFF2-40B4-BE49-F238E27FC236}">
                  <a16:creationId xmlns:a16="http://schemas.microsoft.com/office/drawing/2014/main" id="{259BD60F-51D7-A238-9ECB-40B8ACA57924}"/>
                </a:ext>
              </a:extLst>
            </p:cNvPr>
            <p:cNvSpPr/>
            <p:nvPr/>
          </p:nvSpPr>
          <p:spPr>
            <a:xfrm>
              <a:off x="7469068" y="4818960"/>
              <a:ext cx="76200" cy="0"/>
            </a:xfrm>
            <a:custGeom>
              <a:avLst/>
              <a:gdLst/>
              <a:ahLst/>
              <a:cxnLst/>
              <a:rect l="l" t="t" r="r" b="b"/>
              <a:pathLst>
                <a:path w="76200">
                  <a:moveTo>
                    <a:pt x="76008" y="0"/>
                  </a:moveTo>
                  <a:lnTo>
                    <a:pt x="0" y="0"/>
                  </a:lnTo>
                </a:path>
              </a:pathLst>
            </a:custGeom>
            <a:ln w="9905">
              <a:solidFill>
                <a:srgbClr val="6F6F6F"/>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1" name="object 62">
              <a:extLst>
                <a:ext uri="{FF2B5EF4-FFF2-40B4-BE49-F238E27FC236}">
                  <a16:creationId xmlns:a16="http://schemas.microsoft.com/office/drawing/2014/main" id="{207EB34B-C0BC-BADE-27B7-8AAF6BBDFE9D}"/>
                </a:ext>
              </a:extLst>
            </p:cNvPr>
            <p:cNvSpPr/>
            <p:nvPr/>
          </p:nvSpPr>
          <p:spPr>
            <a:xfrm>
              <a:off x="7469068" y="5359278"/>
              <a:ext cx="76200" cy="0"/>
            </a:xfrm>
            <a:custGeom>
              <a:avLst/>
              <a:gdLst/>
              <a:ahLst/>
              <a:cxnLst/>
              <a:rect l="l" t="t" r="r" b="b"/>
              <a:pathLst>
                <a:path w="76200">
                  <a:moveTo>
                    <a:pt x="76008" y="0"/>
                  </a:moveTo>
                  <a:lnTo>
                    <a:pt x="0" y="0"/>
                  </a:lnTo>
                </a:path>
              </a:pathLst>
            </a:custGeom>
            <a:ln w="9905">
              <a:solidFill>
                <a:srgbClr val="6F6F6F"/>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2" name="object 63">
              <a:extLst>
                <a:ext uri="{FF2B5EF4-FFF2-40B4-BE49-F238E27FC236}">
                  <a16:creationId xmlns:a16="http://schemas.microsoft.com/office/drawing/2014/main" id="{67DA983E-1C01-18C4-56B6-03B8E32D4917}"/>
                </a:ext>
              </a:extLst>
            </p:cNvPr>
            <p:cNvSpPr/>
            <p:nvPr/>
          </p:nvSpPr>
          <p:spPr>
            <a:xfrm>
              <a:off x="7469068" y="5899596"/>
              <a:ext cx="76200" cy="0"/>
            </a:xfrm>
            <a:custGeom>
              <a:avLst/>
              <a:gdLst/>
              <a:ahLst/>
              <a:cxnLst/>
              <a:rect l="l" t="t" r="r" b="b"/>
              <a:pathLst>
                <a:path w="76200">
                  <a:moveTo>
                    <a:pt x="76008" y="0"/>
                  </a:moveTo>
                  <a:lnTo>
                    <a:pt x="0" y="0"/>
                  </a:lnTo>
                </a:path>
              </a:pathLst>
            </a:custGeom>
            <a:ln w="9905">
              <a:solidFill>
                <a:srgbClr val="6F6F6F"/>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3" name="object 64">
              <a:extLst>
                <a:ext uri="{FF2B5EF4-FFF2-40B4-BE49-F238E27FC236}">
                  <a16:creationId xmlns:a16="http://schemas.microsoft.com/office/drawing/2014/main" id="{0BE9BEEA-E6C4-D8AE-21B1-2B4D70C524AA}"/>
                </a:ext>
              </a:extLst>
            </p:cNvPr>
            <p:cNvSpPr/>
            <p:nvPr/>
          </p:nvSpPr>
          <p:spPr>
            <a:xfrm>
              <a:off x="7469068" y="6439913"/>
              <a:ext cx="76200" cy="0"/>
            </a:xfrm>
            <a:custGeom>
              <a:avLst/>
              <a:gdLst/>
              <a:ahLst/>
              <a:cxnLst/>
              <a:rect l="l" t="t" r="r" b="b"/>
              <a:pathLst>
                <a:path w="76200">
                  <a:moveTo>
                    <a:pt x="76008" y="0"/>
                  </a:moveTo>
                  <a:lnTo>
                    <a:pt x="0" y="0"/>
                  </a:lnTo>
                </a:path>
              </a:pathLst>
            </a:custGeom>
            <a:ln w="9905">
              <a:solidFill>
                <a:srgbClr val="6F6F6F"/>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4" name="object 65">
              <a:extLst>
                <a:ext uri="{FF2B5EF4-FFF2-40B4-BE49-F238E27FC236}">
                  <a16:creationId xmlns:a16="http://schemas.microsoft.com/office/drawing/2014/main" id="{1804D360-C0C9-3EEA-AFFF-9C56FB964F8B}"/>
                </a:ext>
              </a:extLst>
            </p:cNvPr>
            <p:cNvSpPr/>
            <p:nvPr/>
          </p:nvSpPr>
          <p:spPr>
            <a:xfrm>
              <a:off x="7546015" y="3728280"/>
              <a:ext cx="0" cy="2721610"/>
            </a:xfrm>
            <a:custGeom>
              <a:avLst/>
              <a:gdLst/>
              <a:ahLst/>
              <a:cxnLst/>
              <a:rect l="l" t="t" r="r" b="b"/>
              <a:pathLst>
                <a:path h="2721610">
                  <a:moveTo>
                    <a:pt x="0" y="2721215"/>
                  </a:moveTo>
                  <a:lnTo>
                    <a:pt x="0" y="0"/>
                  </a:lnTo>
                </a:path>
              </a:pathLst>
            </a:custGeom>
            <a:ln w="9905">
              <a:solidFill>
                <a:srgbClr val="6F6F6F"/>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5" name="object 66">
              <a:extLst>
                <a:ext uri="{FF2B5EF4-FFF2-40B4-BE49-F238E27FC236}">
                  <a16:creationId xmlns:a16="http://schemas.microsoft.com/office/drawing/2014/main" id="{66422069-F419-7EC1-FA41-3166B29D231F}"/>
                </a:ext>
              </a:extLst>
            </p:cNvPr>
            <p:cNvSpPr/>
            <p:nvPr/>
          </p:nvSpPr>
          <p:spPr>
            <a:xfrm>
              <a:off x="11690872" y="5147682"/>
              <a:ext cx="42545" cy="20320"/>
            </a:xfrm>
            <a:custGeom>
              <a:avLst/>
              <a:gdLst/>
              <a:ahLst/>
              <a:cxnLst/>
              <a:rect l="l" t="t" r="r" b="b"/>
              <a:pathLst>
                <a:path w="42545" h="20320">
                  <a:moveTo>
                    <a:pt x="0" y="20062"/>
                  </a:moveTo>
                  <a:lnTo>
                    <a:pt x="42100" y="20062"/>
                  </a:lnTo>
                  <a:lnTo>
                    <a:pt x="42100" y="0"/>
                  </a:lnTo>
                  <a:lnTo>
                    <a:pt x="0" y="0"/>
                  </a:lnTo>
                  <a:lnTo>
                    <a:pt x="0" y="20062"/>
                  </a:lnTo>
                  <a:close/>
                </a:path>
              </a:pathLst>
            </a:custGeom>
            <a:solidFill>
              <a:srgbClr val="8C92AB"/>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6" name="object 67">
              <a:extLst>
                <a:ext uri="{FF2B5EF4-FFF2-40B4-BE49-F238E27FC236}">
                  <a16:creationId xmlns:a16="http://schemas.microsoft.com/office/drawing/2014/main" id="{065B2FE6-777A-FD79-32C4-9A0077179651}"/>
                </a:ext>
              </a:extLst>
            </p:cNvPr>
            <p:cNvSpPr/>
            <p:nvPr/>
          </p:nvSpPr>
          <p:spPr>
            <a:xfrm>
              <a:off x="10440454" y="5087029"/>
              <a:ext cx="1215390" cy="76835"/>
            </a:xfrm>
            <a:custGeom>
              <a:avLst/>
              <a:gdLst/>
              <a:ahLst/>
              <a:cxnLst/>
              <a:rect l="l" t="t" r="r" b="b"/>
              <a:pathLst>
                <a:path w="1215390" h="76835">
                  <a:moveTo>
                    <a:pt x="54152" y="6438"/>
                  </a:moveTo>
                  <a:lnTo>
                    <a:pt x="50304" y="2235"/>
                  </a:lnTo>
                  <a:lnTo>
                    <a:pt x="9690" y="254"/>
                  </a:lnTo>
                  <a:lnTo>
                    <a:pt x="4724" y="0"/>
                  </a:lnTo>
                  <a:lnTo>
                    <a:pt x="495" y="3848"/>
                  </a:lnTo>
                  <a:lnTo>
                    <a:pt x="0" y="13627"/>
                  </a:lnTo>
                  <a:lnTo>
                    <a:pt x="3848" y="17843"/>
                  </a:lnTo>
                  <a:lnTo>
                    <a:pt x="49428" y="20066"/>
                  </a:lnTo>
                  <a:lnTo>
                    <a:pt x="53657" y="16230"/>
                  </a:lnTo>
                  <a:lnTo>
                    <a:pt x="54152" y="6438"/>
                  </a:lnTo>
                  <a:close/>
                </a:path>
                <a:path w="1215390" h="76835">
                  <a:moveTo>
                    <a:pt x="143446" y="10782"/>
                  </a:moveTo>
                  <a:lnTo>
                    <a:pt x="139611" y="6565"/>
                  </a:lnTo>
                  <a:lnTo>
                    <a:pt x="98983" y="4584"/>
                  </a:lnTo>
                  <a:lnTo>
                    <a:pt x="94030" y="4343"/>
                  </a:lnTo>
                  <a:lnTo>
                    <a:pt x="89789" y="8178"/>
                  </a:lnTo>
                  <a:lnTo>
                    <a:pt x="89306" y="17957"/>
                  </a:lnTo>
                  <a:lnTo>
                    <a:pt x="93141" y="22174"/>
                  </a:lnTo>
                  <a:lnTo>
                    <a:pt x="138722" y="24396"/>
                  </a:lnTo>
                  <a:lnTo>
                    <a:pt x="142951" y="20561"/>
                  </a:lnTo>
                  <a:lnTo>
                    <a:pt x="143446" y="10782"/>
                  </a:lnTo>
                  <a:close/>
                </a:path>
                <a:path w="1215390" h="76835">
                  <a:moveTo>
                    <a:pt x="232752" y="15113"/>
                  </a:moveTo>
                  <a:lnTo>
                    <a:pt x="228904" y="10896"/>
                  </a:lnTo>
                  <a:lnTo>
                    <a:pt x="188290" y="8928"/>
                  </a:lnTo>
                  <a:lnTo>
                    <a:pt x="183324" y="8674"/>
                  </a:lnTo>
                  <a:lnTo>
                    <a:pt x="179095" y="12509"/>
                  </a:lnTo>
                  <a:lnTo>
                    <a:pt x="178981" y="17449"/>
                  </a:lnTo>
                  <a:lnTo>
                    <a:pt x="178714" y="22288"/>
                  </a:lnTo>
                  <a:lnTo>
                    <a:pt x="182448" y="26504"/>
                  </a:lnTo>
                  <a:lnTo>
                    <a:pt x="228015" y="28727"/>
                  </a:lnTo>
                  <a:lnTo>
                    <a:pt x="232257" y="24892"/>
                  </a:lnTo>
                  <a:lnTo>
                    <a:pt x="232752" y="15113"/>
                  </a:lnTo>
                  <a:close/>
                </a:path>
                <a:path w="1215390" h="76835">
                  <a:moveTo>
                    <a:pt x="322046" y="19443"/>
                  </a:moveTo>
                  <a:lnTo>
                    <a:pt x="318198" y="15227"/>
                  </a:lnTo>
                  <a:lnTo>
                    <a:pt x="277583" y="13258"/>
                  </a:lnTo>
                  <a:lnTo>
                    <a:pt x="272618" y="13004"/>
                  </a:lnTo>
                  <a:lnTo>
                    <a:pt x="268516" y="16840"/>
                  </a:lnTo>
                  <a:lnTo>
                    <a:pt x="268008" y="26619"/>
                  </a:lnTo>
                  <a:lnTo>
                    <a:pt x="271741" y="30835"/>
                  </a:lnTo>
                  <a:lnTo>
                    <a:pt x="317322" y="33058"/>
                  </a:lnTo>
                  <a:lnTo>
                    <a:pt x="321551" y="29222"/>
                  </a:lnTo>
                  <a:lnTo>
                    <a:pt x="322046" y="19443"/>
                  </a:lnTo>
                  <a:close/>
                </a:path>
                <a:path w="1215390" h="76835">
                  <a:moveTo>
                    <a:pt x="411340" y="23774"/>
                  </a:moveTo>
                  <a:lnTo>
                    <a:pt x="407606" y="19570"/>
                  </a:lnTo>
                  <a:lnTo>
                    <a:pt x="366877" y="17589"/>
                  </a:lnTo>
                  <a:lnTo>
                    <a:pt x="362026" y="17335"/>
                  </a:lnTo>
                  <a:lnTo>
                    <a:pt x="357809" y="21183"/>
                  </a:lnTo>
                  <a:lnTo>
                    <a:pt x="357314" y="30962"/>
                  </a:lnTo>
                  <a:lnTo>
                    <a:pt x="361162" y="35166"/>
                  </a:lnTo>
                  <a:lnTo>
                    <a:pt x="406742" y="37401"/>
                  </a:lnTo>
                  <a:lnTo>
                    <a:pt x="410845" y="33553"/>
                  </a:lnTo>
                  <a:lnTo>
                    <a:pt x="411340" y="23774"/>
                  </a:lnTo>
                  <a:close/>
                </a:path>
                <a:path w="1215390" h="76835">
                  <a:moveTo>
                    <a:pt x="500634" y="28105"/>
                  </a:moveTo>
                  <a:lnTo>
                    <a:pt x="496912" y="23901"/>
                  </a:lnTo>
                  <a:lnTo>
                    <a:pt x="456171" y="21920"/>
                  </a:lnTo>
                  <a:lnTo>
                    <a:pt x="451332" y="21666"/>
                  </a:lnTo>
                  <a:lnTo>
                    <a:pt x="447103" y="25514"/>
                  </a:lnTo>
                  <a:lnTo>
                    <a:pt x="446608" y="35293"/>
                  </a:lnTo>
                  <a:lnTo>
                    <a:pt x="450456" y="39497"/>
                  </a:lnTo>
                  <a:lnTo>
                    <a:pt x="496036" y="41732"/>
                  </a:lnTo>
                  <a:lnTo>
                    <a:pt x="500265" y="37884"/>
                  </a:lnTo>
                  <a:lnTo>
                    <a:pt x="500380" y="33058"/>
                  </a:lnTo>
                  <a:lnTo>
                    <a:pt x="500634" y="28105"/>
                  </a:lnTo>
                  <a:close/>
                </a:path>
                <a:path w="1215390" h="76835">
                  <a:moveTo>
                    <a:pt x="590054" y="32435"/>
                  </a:moveTo>
                  <a:lnTo>
                    <a:pt x="586219" y="28232"/>
                  </a:lnTo>
                  <a:lnTo>
                    <a:pt x="545604" y="26250"/>
                  </a:lnTo>
                  <a:lnTo>
                    <a:pt x="540639" y="25996"/>
                  </a:lnTo>
                  <a:lnTo>
                    <a:pt x="536409" y="29845"/>
                  </a:lnTo>
                  <a:lnTo>
                    <a:pt x="535914" y="39624"/>
                  </a:lnTo>
                  <a:lnTo>
                    <a:pt x="539750" y="43827"/>
                  </a:lnTo>
                  <a:lnTo>
                    <a:pt x="585330" y="46062"/>
                  </a:lnTo>
                  <a:lnTo>
                    <a:pt x="589572" y="42214"/>
                  </a:lnTo>
                  <a:lnTo>
                    <a:pt x="590054" y="32435"/>
                  </a:lnTo>
                  <a:close/>
                </a:path>
                <a:path w="1215390" h="76835">
                  <a:moveTo>
                    <a:pt x="679348" y="36766"/>
                  </a:moveTo>
                  <a:lnTo>
                    <a:pt x="675513" y="32562"/>
                  </a:lnTo>
                  <a:lnTo>
                    <a:pt x="634898" y="30581"/>
                  </a:lnTo>
                  <a:lnTo>
                    <a:pt x="629932" y="30327"/>
                  </a:lnTo>
                  <a:lnTo>
                    <a:pt x="625703" y="34175"/>
                  </a:lnTo>
                  <a:lnTo>
                    <a:pt x="625208" y="43954"/>
                  </a:lnTo>
                  <a:lnTo>
                    <a:pt x="629056" y="48158"/>
                  </a:lnTo>
                  <a:lnTo>
                    <a:pt x="674636" y="50393"/>
                  </a:lnTo>
                  <a:lnTo>
                    <a:pt x="678865" y="46545"/>
                  </a:lnTo>
                  <a:lnTo>
                    <a:pt x="679348" y="36766"/>
                  </a:lnTo>
                  <a:close/>
                </a:path>
                <a:path w="1215390" h="76835">
                  <a:moveTo>
                    <a:pt x="768654" y="41097"/>
                  </a:moveTo>
                  <a:lnTo>
                    <a:pt x="764806" y="36893"/>
                  </a:lnTo>
                  <a:lnTo>
                    <a:pt x="724192" y="34912"/>
                  </a:lnTo>
                  <a:lnTo>
                    <a:pt x="719226" y="34658"/>
                  </a:lnTo>
                  <a:lnTo>
                    <a:pt x="714997" y="38506"/>
                  </a:lnTo>
                  <a:lnTo>
                    <a:pt x="714502" y="48285"/>
                  </a:lnTo>
                  <a:lnTo>
                    <a:pt x="718362" y="52501"/>
                  </a:lnTo>
                  <a:lnTo>
                    <a:pt x="763930" y="54724"/>
                  </a:lnTo>
                  <a:lnTo>
                    <a:pt x="768159" y="50888"/>
                  </a:lnTo>
                  <a:lnTo>
                    <a:pt x="768654" y="41097"/>
                  </a:lnTo>
                  <a:close/>
                </a:path>
                <a:path w="1215390" h="76835">
                  <a:moveTo>
                    <a:pt x="857948" y="45440"/>
                  </a:moveTo>
                  <a:lnTo>
                    <a:pt x="854100" y="41224"/>
                  </a:lnTo>
                  <a:lnTo>
                    <a:pt x="813485" y="39243"/>
                  </a:lnTo>
                  <a:lnTo>
                    <a:pt x="808532" y="39001"/>
                  </a:lnTo>
                  <a:lnTo>
                    <a:pt x="804418" y="42837"/>
                  </a:lnTo>
                  <a:lnTo>
                    <a:pt x="803922" y="52616"/>
                  </a:lnTo>
                  <a:lnTo>
                    <a:pt x="807643" y="56832"/>
                  </a:lnTo>
                  <a:lnTo>
                    <a:pt x="853224" y="59055"/>
                  </a:lnTo>
                  <a:lnTo>
                    <a:pt x="857453" y="55219"/>
                  </a:lnTo>
                  <a:lnTo>
                    <a:pt x="857948" y="45440"/>
                  </a:lnTo>
                  <a:close/>
                </a:path>
                <a:path w="1215390" h="76835">
                  <a:moveTo>
                    <a:pt x="947242" y="49771"/>
                  </a:moveTo>
                  <a:lnTo>
                    <a:pt x="943521" y="45554"/>
                  </a:lnTo>
                  <a:lnTo>
                    <a:pt x="902779" y="43573"/>
                  </a:lnTo>
                  <a:lnTo>
                    <a:pt x="897826" y="43332"/>
                  </a:lnTo>
                  <a:lnTo>
                    <a:pt x="893724" y="47167"/>
                  </a:lnTo>
                  <a:lnTo>
                    <a:pt x="893216" y="56946"/>
                  </a:lnTo>
                  <a:lnTo>
                    <a:pt x="896950" y="61163"/>
                  </a:lnTo>
                  <a:lnTo>
                    <a:pt x="942644" y="63385"/>
                  </a:lnTo>
                  <a:lnTo>
                    <a:pt x="946746" y="59550"/>
                  </a:lnTo>
                  <a:lnTo>
                    <a:pt x="947242" y="49771"/>
                  </a:lnTo>
                  <a:close/>
                </a:path>
                <a:path w="1215390" h="76835">
                  <a:moveTo>
                    <a:pt x="1036548" y="54102"/>
                  </a:moveTo>
                  <a:lnTo>
                    <a:pt x="1032814" y="49885"/>
                  </a:lnTo>
                  <a:lnTo>
                    <a:pt x="992085" y="47917"/>
                  </a:lnTo>
                  <a:lnTo>
                    <a:pt x="987234" y="47663"/>
                  </a:lnTo>
                  <a:lnTo>
                    <a:pt x="983018" y="51498"/>
                  </a:lnTo>
                  <a:lnTo>
                    <a:pt x="982522" y="61277"/>
                  </a:lnTo>
                  <a:lnTo>
                    <a:pt x="986370" y="65493"/>
                  </a:lnTo>
                  <a:lnTo>
                    <a:pt x="1031951" y="67716"/>
                  </a:lnTo>
                  <a:lnTo>
                    <a:pt x="1036053" y="63881"/>
                  </a:lnTo>
                  <a:lnTo>
                    <a:pt x="1036548" y="54102"/>
                  </a:lnTo>
                  <a:close/>
                </a:path>
                <a:path w="1215390" h="76835">
                  <a:moveTo>
                    <a:pt x="1125842" y="58432"/>
                  </a:moveTo>
                  <a:lnTo>
                    <a:pt x="1122108" y="54216"/>
                  </a:lnTo>
                  <a:lnTo>
                    <a:pt x="1081379" y="52247"/>
                  </a:lnTo>
                  <a:lnTo>
                    <a:pt x="1076528" y="51993"/>
                  </a:lnTo>
                  <a:lnTo>
                    <a:pt x="1072311" y="55829"/>
                  </a:lnTo>
                  <a:lnTo>
                    <a:pt x="1071816" y="65620"/>
                  </a:lnTo>
                  <a:lnTo>
                    <a:pt x="1075664" y="69824"/>
                  </a:lnTo>
                  <a:lnTo>
                    <a:pt x="1121244" y="72059"/>
                  </a:lnTo>
                  <a:lnTo>
                    <a:pt x="1125474" y="68211"/>
                  </a:lnTo>
                  <a:lnTo>
                    <a:pt x="1125728" y="63385"/>
                  </a:lnTo>
                  <a:lnTo>
                    <a:pt x="1125842" y="58432"/>
                  </a:lnTo>
                  <a:close/>
                </a:path>
                <a:path w="1215390" h="76835">
                  <a:moveTo>
                    <a:pt x="1215263" y="62763"/>
                  </a:moveTo>
                  <a:lnTo>
                    <a:pt x="1211402" y="58559"/>
                  </a:lnTo>
                  <a:lnTo>
                    <a:pt x="1170800" y="56578"/>
                  </a:lnTo>
                  <a:lnTo>
                    <a:pt x="1165834" y="56324"/>
                  </a:lnTo>
                  <a:lnTo>
                    <a:pt x="1161605" y="60172"/>
                  </a:lnTo>
                  <a:lnTo>
                    <a:pt x="1161110" y="69951"/>
                  </a:lnTo>
                  <a:lnTo>
                    <a:pt x="1164958" y="74155"/>
                  </a:lnTo>
                  <a:lnTo>
                    <a:pt x="1210538" y="76390"/>
                  </a:lnTo>
                  <a:lnTo>
                    <a:pt x="1214767" y="72542"/>
                  </a:lnTo>
                  <a:lnTo>
                    <a:pt x="1215263" y="62763"/>
                  </a:lnTo>
                  <a:close/>
                </a:path>
              </a:pathLst>
            </a:custGeom>
            <a:solidFill>
              <a:srgbClr val="7A85A5"/>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7" name="object 68">
              <a:extLst>
                <a:ext uri="{FF2B5EF4-FFF2-40B4-BE49-F238E27FC236}">
                  <a16:creationId xmlns:a16="http://schemas.microsoft.com/office/drawing/2014/main" id="{C8D69359-87B6-3B62-1D49-0266FFC3D5F0}"/>
                </a:ext>
              </a:extLst>
            </p:cNvPr>
            <p:cNvSpPr/>
            <p:nvPr/>
          </p:nvSpPr>
          <p:spPr>
            <a:xfrm>
              <a:off x="10396123" y="5082946"/>
              <a:ext cx="9525" cy="20320"/>
            </a:xfrm>
            <a:custGeom>
              <a:avLst/>
              <a:gdLst/>
              <a:ahLst/>
              <a:cxnLst/>
              <a:rect l="l" t="t" r="r" b="b"/>
              <a:pathLst>
                <a:path w="9525" h="20320">
                  <a:moveTo>
                    <a:pt x="0" y="19810"/>
                  </a:moveTo>
                  <a:lnTo>
                    <a:pt x="9190" y="19810"/>
                  </a:lnTo>
                  <a:lnTo>
                    <a:pt x="9190" y="0"/>
                  </a:lnTo>
                  <a:lnTo>
                    <a:pt x="0" y="0"/>
                  </a:lnTo>
                  <a:lnTo>
                    <a:pt x="0" y="19810"/>
                  </a:lnTo>
                  <a:close/>
                </a:path>
              </a:pathLst>
            </a:custGeom>
            <a:solidFill>
              <a:srgbClr val="8C92AB"/>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8" name="object 69">
              <a:extLst>
                <a:ext uri="{FF2B5EF4-FFF2-40B4-BE49-F238E27FC236}">
                  <a16:creationId xmlns:a16="http://schemas.microsoft.com/office/drawing/2014/main" id="{81DC4E0B-985F-AE23-65C1-3535162ADCA3}"/>
                </a:ext>
              </a:extLst>
            </p:cNvPr>
            <p:cNvSpPr/>
            <p:nvPr/>
          </p:nvSpPr>
          <p:spPr>
            <a:xfrm>
              <a:off x="10324586" y="5056212"/>
              <a:ext cx="71755" cy="71755"/>
            </a:xfrm>
            <a:custGeom>
              <a:avLst/>
              <a:gdLst/>
              <a:ahLst/>
              <a:cxnLst/>
              <a:rect l="l" t="t" r="r" b="b"/>
              <a:pathLst>
                <a:path w="71754" h="71754">
                  <a:moveTo>
                    <a:pt x="71537" y="0"/>
                  </a:moveTo>
                  <a:lnTo>
                    <a:pt x="0" y="0"/>
                  </a:lnTo>
                  <a:lnTo>
                    <a:pt x="0" y="71296"/>
                  </a:lnTo>
                  <a:lnTo>
                    <a:pt x="71537" y="71296"/>
                  </a:lnTo>
                  <a:lnTo>
                    <a:pt x="71537" y="0"/>
                  </a:lnTo>
                  <a:close/>
                </a:path>
              </a:pathLst>
            </a:custGeom>
            <a:solidFill>
              <a:srgbClr val="FFFFFF"/>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9" name="object 70">
              <a:extLst>
                <a:ext uri="{FF2B5EF4-FFF2-40B4-BE49-F238E27FC236}">
                  <a16:creationId xmlns:a16="http://schemas.microsoft.com/office/drawing/2014/main" id="{B70313D8-0DEF-BE42-6148-45D7942FE0B7}"/>
                </a:ext>
              </a:extLst>
            </p:cNvPr>
            <p:cNvSpPr/>
            <p:nvPr/>
          </p:nvSpPr>
          <p:spPr>
            <a:xfrm>
              <a:off x="10327402" y="5059029"/>
              <a:ext cx="66040" cy="66040"/>
            </a:xfrm>
            <a:custGeom>
              <a:avLst/>
              <a:gdLst/>
              <a:ahLst/>
              <a:cxnLst/>
              <a:rect l="l" t="t" r="r" b="b"/>
              <a:pathLst>
                <a:path w="66040" h="66039">
                  <a:moveTo>
                    <a:pt x="0" y="65662"/>
                  </a:moveTo>
                  <a:lnTo>
                    <a:pt x="65903" y="65662"/>
                  </a:lnTo>
                  <a:lnTo>
                    <a:pt x="65903" y="0"/>
                  </a:lnTo>
                  <a:lnTo>
                    <a:pt x="0" y="0"/>
                  </a:lnTo>
                  <a:lnTo>
                    <a:pt x="0" y="65662"/>
                  </a:lnTo>
                  <a:close/>
                </a:path>
              </a:pathLst>
            </a:custGeom>
            <a:ln w="23496">
              <a:solidFill>
                <a:srgbClr val="8C92A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0" name="object 71">
              <a:extLst>
                <a:ext uri="{FF2B5EF4-FFF2-40B4-BE49-F238E27FC236}">
                  <a16:creationId xmlns:a16="http://schemas.microsoft.com/office/drawing/2014/main" id="{20480DEC-18C9-5ACC-178A-32EEC33836E4}"/>
                </a:ext>
              </a:extLst>
            </p:cNvPr>
            <p:cNvSpPr/>
            <p:nvPr/>
          </p:nvSpPr>
          <p:spPr>
            <a:xfrm>
              <a:off x="11732972" y="5124535"/>
              <a:ext cx="71755" cy="71755"/>
            </a:xfrm>
            <a:custGeom>
              <a:avLst/>
              <a:gdLst/>
              <a:ahLst/>
              <a:cxnLst/>
              <a:rect l="l" t="t" r="r" b="b"/>
              <a:pathLst>
                <a:path w="71754" h="71754">
                  <a:moveTo>
                    <a:pt x="71537" y="0"/>
                  </a:moveTo>
                  <a:lnTo>
                    <a:pt x="0" y="0"/>
                  </a:lnTo>
                  <a:lnTo>
                    <a:pt x="0" y="71296"/>
                  </a:lnTo>
                  <a:lnTo>
                    <a:pt x="71537" y="71296"/>
                  </a:lnTo>
                  <a:lnTo>
                    <a:pt x="71537" y="0"/>
                  </a:lnTo>
                  <a:close/>
                </a:path>
              </a:pathLst>
            </a:custGeom>
            <a:solidFill>
              <a:srgbClr val="FFFFFF"/>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1" name="object 72">
              <a:extLst>
                <a:ext uri="{FF2B5EF4-FFF2-40B4-BE49-F238E27FC236}">
                  <a16:creationId xmlns:a16="http://schemas.microsoft.com/office/drawing/2014/main" id="{62945208-7279-AA52-18CA-AD2D2CB0C9B8}"/>
                </a:ext>
              </a:extLst>
            </p:cNvPr>
            <p:cNvSpPr/>
            <p:nvPr/>
          </p:nvSpPr>
          <p:spPr>
            <a:xfrm>
              <a:off x="10364587" y="4980230"/>
              <a:ext cx="1404620" cy="43815"/>
            </a:xfrm>
            <a:custGeom>
              <a:avLst/>
              <a:gdLst/>
              <a:ahLst/>
              <a:cxnLst/>
              <a:rect l="l" t="t" r="r" b="b"/>
              <a:pathLst>
                <a:path w="1404620" h="43814">
                  <a:moveTo>
                    <a:pt x="0" y="0"/>
                  </a:moveTo>
                  <a:lnTo>
                    <a:pt x="0" y="0"/>
                  </a:lnTo>
                  <a:lnTo>
                    <a:pt x="1404103" y="43527"/>
                  </a:lnTo>
                </a:path>
              </a:pathLst>
            </a:custGeom>
            <a:ln w="35245">
              <a:solidFill>
                <a:srgbClr val="22346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52" name="object 73">
              <a:extLst>
                <a:ext uri="{FF2B5EF4-FFF2-40B4-BE49-F238E27FC236}">
                  <a16:creationId xmlns:a16="http://schemas.microsoft.com/office/drawing/2014/main" id="{58DE09F8-5C21-97C3-BD44-409070696581}"/>
                </a:ext>
              </a:extLst>
            </p:cNvPr>
            <p:cNvPicPr/>
            <p:nvPr/>
          </p:nvPicPr>
          <p:blipFill>
            <a:blip r:embed="rId5" cstate="print"/>
            <a:stretch>
              <a:fillRect/>
            </a:stretch>
          </p:blipFill>
          <p:spPr>
            <a:xfrm>
              <a:off x="11724031" y="4983423"/>
              <a:ext cx="89421" cy="89128"/>
            </a:xfrm>
            <a:prstGeom prst="rect">
              <a:avLst/>
            </a:prstGeom>
          </p:spPr>
        </p:pic>
        <p:pic>
          <p:nvPicPr>
            <p:cNvPr id="53" name="object 74">
              <a:extLst>
                <a:ext uri="{FF2B5EF4-FFF2-40B4-BE49-F238E27FC236}">
                  <a16:creationId xmlns:a16="http://schemas.microsoft.com/office/drawing/2014/main" id="{F2E34AE6-7C1E-0DBB-F9B6-A6BCA03B15A3}"/>
                </a:ext>
              </a:extLst>
            </p:cNvPr>
            <p:cNvPicPr/>
            <p:nvPr/>
          </p:nvPicPr>
          <p:blipFill>
            <a:blip r:embed="rId6" cstate="print"/>
            <a:stretch>
              <a:fillRect/>
            </a:stretch>
          </p:blipFill>
          <p:spPr>
            <a:xfrm>
              <a:off x="7537712" y="6254405"/>
              <a:ext cx="139430" cy="191240"/>
            </a:xfrm>
            <a:prstGeom prst="rect">
              <a:avLst/>
            </a:prstGeom>
          </p:spPr>
        </p:pic>
        <p:sp>
          <p:nvSpPr>
            <p:cNvPr id="54" name="object 75">
              <a:extLst>
                <a:ext uri="{FF2B5EF4-FFF2-40B4-BE49-F238E27FC236}">
                  <a16:creationId xmlns:a16="http://schemas.microsoft.com/office/drawing/2014/main" id="{912CF592-5810-ED49-1C38-22D8EA0E9769}"/>
                </a:ext>
              </a:extLst>
            </p:cNvPr>
            <p:cNvSpPr/>
            <p:nvPr/>
          </p:nvSpPr>
          <p:spPr>
            <a:xfrm>
              <a:off x="7687259" y="5082939"/>
              <a:ext cx="2673985" cy="1148080"/>
            </a:xfrm>
            <a:custGeom>
              <a:avLst/>
              <a:gdLst/>
              <a:ahLst/>
              <a:cxnLst/>
              <a:rect l="l" t="t" r="r" b="b"/>
              <a:pathLst>
                <a:path w="2673984" h="1148079">
                  <a:moveTo>
                    <a:pt x="40652" y="1109256"/>
                  </a:moveTo>
                  <a:lnTo>
                    <a:pt x="39624" y="1103706"/>
                  </a:lnTo>
                  <a:lnTo>
                    <a:pt x="31496" y="1098118"/>
                  </a:lnTo>
                  <a:lnTo>
                    <a:pt x="25946" y="1099134"/>
                  </a:lnTo>
                  <a:lnTo>
                    <a:pt x="0" y="1136573"/>
                  </a:lnTo>
                  <a:lnTo>
                    <a:pt x="1041" y="1142123"/>
                  </a:lnTo>
                  <a:lnTo>
                    <a:pt x="9156" y="1147724"/>
                  </a:lnTo>
                  <a:lnTo>
                    <a:pt x="14732" y="1146708"/>
                  </a:lnTo>
                  <a:lnTo>
                    <a:pt x="40652" y="1109256"/>
                  </a:lnTo>
                  <a:close/>
                </a:path>
                <a:path w="2673984" h="1148079">
                  <a:moveTo>
                    <a:pt x="91440" y="1035939"/>
                  </a:moveTo>
                  <a:lnTo>
                    <a:pt x="90424" y="1030376"/>
                  </a:lnTo>
                  <a:lnTo>
                    <a:pt x="86360" y="1027518"/>
                  </a:lnTo>
                  <a:lnTo>
                    <a:pt x="82296" y="1024801"/>
                  </a:lnTo>
                  <a:lnTo>
                    <a:pt x="76720" y="1025779"/>
                  </a:lnTo>
                  <a:lnTo>
                    <a:pt x="53606" y="1059205"/>
                  </a:lnTo>
                  <a:lnTo>
                    <a:pt x="50800" y="1063180"/>
                  </a:lnTo>
                  <a:lnTo>
                    <a:pt x="51816" y="1068743"/>
                  </a:lnTo>
                  <a:lnTo>
                    <a:pt x="55880" y="1071575"/>
                  </a:lnTo>
                  <a:lnTo>
                    <a:pt x="59944" y="1074356"/>
                  </a:lnTo>
                  <a:lnTo>
                    <a:pt x="65519" y="1073340"/>
                  </a:lnTo>
                  <a:lnTo>
                    <a:pt x="68326" y="1069238"/>
                  </a:lnTo>
                  <a:lnTo>
                    <a:pt x="88646" y="1039901"/>
                  </a:lnTo>
                  <a:lnTo>
                    <a:pt x="91440" y="1035939"/>
                  </a:lnTo>
                  <a:close/>
                </a:path>
                <a:path w="2673984" h="1148079">
                  <a:moveTo>
                    <a:pt x="142227" y="962545"/>
                  </a:moveTo>
                  <a:lnTo>
                    <a:pt x="141198" y="956970"/>
                  </a:lnTo>
                  <a:lnTo>
                    <a:pt x="137147" y="954239"/>
                  </a:lnTo>
                  <a:lnTo>
                    <a:pt x="133083" y="951395"/>
                  </a:lnTo>
                  <a:lnTo>
                    <a:pt x="127495" y="952385"/>
                  </a:lnTo>
                  <a:lnTo>
                    <a:pt x="124701" y="956462"/>
                  </a:lnTo>
                  <a:lnTo>
                    <a:pt x="104394" y="985812"/>
                  </a:lnTo>
                  <a:lnTo>
                    <a:pt x="101587" y="989888"/>
                  </a:lnTo>
                  <a:lnTo>
                    <a:pt x="102603" y="995464"/>
                  </a:lnTo>
                  <a:lnTo>
                    <a:pt x="106667" y="998181"/>
                  </a:lnTo>
                  <a:lnTo>
                    <a:pt x="110731" y="1001026"/>
                  </a:lnTo>
                  <a:lnTo>
                    <a:pt x="116306" y="1000048"/>
                  </a:lnTo>
                  <a:lnTo>
                    <a:pt x="119100" y="995959"/>
                  </a:lnTo>
                  <a:lnTo>
                    <a:pt x="139420" y="966622"/>
                  </a:lnTo>
                  <a:lnTo>
                    <a:pt x="142227" y="962545"/>
                  </a:lnTo>
                  <a:close/>
                </a:path>
                <a:path w="2673984" h="1148079">
                  <a:moveTo>
                    <a:pt x="193014" y="889254"/>
                  </a:moveTo>
                  <a:lnTo>
                    <a:pt x="191998" y="883678"/>
                  </a:lnTo>
                  <a:lnTo>
                    <a:pt x="187921" y="880833"/>
                  </a:lnTo>
                  <a:lnTo>
                    <a:pt x="183857" y="878116"/>
                  </a:lnTo>
                  <a:lnTo>
                    <a:pt x="178308" y="879106"/>
                  </a:lnTo>
                  <a:lnTo>
                    <a:pt x="175501" y="883069"/>
                  </a:lnTo>
                  <a:lnTo>
                    <a:pt x="155168" y="912406"/>
                  </a:lnTo>
                  <a:lnTo>
                    <a:pt x="152361" y="916495"/>
                  </a:lnTo>
                  <a:lnTo>
                    <a:pt x="153403" y="922058"/>
                  </a:lnTo>
                  <a:lnTo>
                    <a:pt x="157454" y="924902"/>
                  </a:lnTo>
                  <a:lnTo>
                    <a:pt x="161518" y="927633"/>
                  </a:lnTo>
                  <a:lnTo>
                    <a:pt x="167093" y="926642"/>
                  </a:lnTo>
                  <a:lnTo>
                    <a:pt x="169887" y="922553"/>
                  </a:lnTo>
                  <a:lnTo>
                    <a:pt x="190207" y="893229"/>
                  </a:lnTo>
                  <a:lnTo>
                    <a:pt x="193014" y="889254"/>
                  </a:lnTo>
                  <a:close/>
                </a:path>
                <a:path w="2673984" h="1148079">
                  <a:moveTo>
                    <a:pt x="251790" y="820064"/>
                  </a:moveTo>
                  <a:lnTo>
                    <a:pt x="245351" y="812634"/>
                  </a:lnTo>
                  <a:lnTo>
                    <a:pt x="239712" y="812139"/>
                  </a:lnTo>
                  <a:lnTo>
                    <a:pt x="208788" y="838504"/>
                  </a:lnTo>
                  <a:lnTo>
                    <a:pt x="205041" y="841730"/>
                  </a:lnTo>
                  <a:lnTo>
                    <a:pt x="204597" y="847420"/>
                  </a:lnTo>
                  <a:lnTo>
                    <a:pt x="211023" y="854849"/>
                  </a:lnTo>
                  <a:lnTo>
                    <a:pt x="216662" y="855345"/>
                  </a:lnTo>
                  <a:lnTo>
                    <a:pt x="247586" y="828852"/>
                  </a:lnTo>
                  <a:lnTo>
                    <a:pt x="251345" y="825754"/>
                  </a:lnTo>
                  <a:lnTo>
                    <a:pt x="251790" y="820064"/>
                  </a:lnTo>
                  <a:close/>
                </a:path>
                <a:path w="2673984" h="1148079">
                  <a:moveTo>
                    <a:pt x="319722" y="762127"/>
                  </a:moveTo>
                  <a:lnTo>
                    <a:pt x="313283" y="754710"/>
                  </a:lnTo>
                  <a:lnTo>
                    <a:pt x="307657" y="754202"/>
                  </a:lnTo>
                  <a:lnTo>
                    <a:pt x="272973" y="783793"/>
                  </a:lnTo>
                  <a:lnTo>
                    <a:pt x="272516" y="789368"/>
                  </a:lnTo>
                  <a:lnTo>
                    <a:pt x="275742" y="793203"/>
                  </a:lnTo>
                  <a:lnTo>
                    <a:pt x="278968" y="796912"/>
                  </a:lnTo>
                  <a:lnTo>
                    <a:pt x="284594" y="797293"/>
                  </a:lnTo>
                  <a:lnTo>
                    <a:pt x="288340" y="794194"/>
                  </a:lnTo>
                  <a:lnTo>
                    <a:pt x="319278" y="767702"/>
                  </a:lnTo>
                  <a:lnTo>
                    <a:pt x="319722" y="762127"/>
                  </a:lnTo>
                  <a:close/>
                </a:path>
                <a:path w="2673984" h="1148079">
                  <a:moveTo>
                    <a:pt x="387642" y="704202"/>
                  </a:moveTo>
                  <a:lnTo>
                    <a:pt x="384403" y="700506"/>
                  </a:lnTo>
                  <a:lnTo>
                    <a:pt x="381165" y="696645"/>
                  </a:lnTo>
                  <a:lnTo>
                    <a:pt x="375589" y="696290"/>
                  </a:lnTo>
                  <a:lnTo>
                    <a:pt x="371856" y="699503"/>
                  </a:lnTo>
                  <a:lnTo>
                    <a:pt x="340931" y="725855"/>
                  </a:lnTo>
                  <a:lnTo>
                    <a:pt x="340436" y="731431"/>
                  </a:lnTo>
                  <a:lnTo>
                    <a:pt x="343674" y="735279"/>
                  </a:lnTo>
                  <a:lnTo>
                    <a:pt x="346887" y="738987"/>
                  </a:lnTo>
                  <a:lnTo>
                    <a:pt x="352488" y="739355"/>
                  </a:lnTo>
                  <a:lnTo>
                    <a:pt x="356336" y="736130"/>
                  </a:lnTo>
                  <a:lnTo>
                    <a:pt x="383413" y="713003"/>
                  </a:lnTo>
                  <a:lnTo>
                    <a:pt x="387261" y="709777"/>
                  </a:lnTo>
                  <a:lnTo>
                    <a:pt x="387642" y="704202"/>
                  </a:lnTo>
                  <a:close/>
                </a:path>
                <a:path w="2673984" h="1148079">
                  <a:moveTo>
                    <a:pt x="455561" y="646277"/>
                  </a:moveTo>
                  <a:lnTo>
                    <a:pt x="452335" y="642442"/>
                  </a:lnTo>
                  <a:lnTo>
                    <a:pt x="449097" y="638733"/>
                  </a:lnTo>
                  <a:lnTo>
                    <a:pt x="443522" y="638352"/>
                  </a:lnTo>
                  <a:lnTo>
                    <a:pt x="439801" y="641565"/>
                  </a:lnTo>
                  <a:lnTo>
                    <a:pt x="412597" y="664718"/>
                  </a:lnTo>
                  <a:lnTo>
                    <a:pt x="408876" y="667931"/>
                  </a:lnTo>
                  <a:lnTo>
                    <a:pt x="408368" y="673506"/>
                  </a:lnTo>
                  <a:lnTo>
                    <a:pt x="411607" y="677227"/>
                  </a:lnTo>
                  <a:lnTo>
                    <a:pt x="414832" y="681050"/>
                  </a:lnTo>
                  <a:lnTo>
                    <a:pt x="420420" y="681431"/>
                  </a:lnTo>
                  <a:lnTo>
                    <a:pt x="424268" y="678218"/>
                  </a:lnTo>
                  <a:lnTo>
                    <a:pt x="451345" y="655066"/>
                  </a:lnTo>
                  <a:lnTo>
                    <a:pt x="455193" y="651840"/>
                  </a:lnTo>
                  <a:lnTo>
                    <a:pt x="455561" y="646277"/>
                  </a:lnTo>
                  <a:close/>
                </a:path>
                <a:path w="2673984" h="1148079">
                  <a:moveTo>
                    <a:pt x="523494" y="588225"/>
                  </a:moveTo>
                  <a:lnTo>
                    <a:pt x="517042" y="580796"/>
                  </a:lnTo>
                  <a:lnTo>
                    <a:pt x="511454" y="580301"/>
                  </a:lnTo>
                  <a:lnTo>
                    <a:pt x="480542" y="606780"/>
                  </a:lnTo>
                  <a:lnTo>
                    <a:pt x="476808" y="609879"/>
                  </a:lnTo>
                  <a:lnTo>
                    <a:pt x="476300" y="615581"/>
                  </a:lnTo>
                  <a:lnTo>
                    <a:pt x="482765" y="623011"/>
                  </a:lnTo>
                  <a:lnTo>
                    <a:pt x="488353" y="623493"/>
                  </a:lnTo>
                  <a:lnTo>
                    <a:pt x="492201" y="620280"/>
                  </a:lnTo>
                  <a:lnTo>
                    <a:pt x="519277" y="597128"/>
                  </a:lnTo>
                  <a:lnTo>
                    <a:pt x="523138" y="593915"/>
                  </a:lnTo>
                  <a:lnTo>
                    <a:pt x="523494" y="588225"/>
                  </a:lnTo>
                  <a:close/>
                </a:path>
                <a:path w="2673984" h="1148079">
                  <a:moveTo>
                    <a:pt x="594169" y="535495"/>
                  </a:moveTo>
                  <a:lnTo>
                    <a:pt x="591680" y="531279"/>
                  </a:lnTo>
                  <a:lnTo>
                    <a:pt x="589076" y="527075"/>
                  </a:lnTo>
                  <a:lnTo>
                    <a:pt x="583615" y="525716"/>
                  </a:lnTo>
                  <a:lnTo>
                    <a:pt x="579386" y="528307"/>
                  </a:lnTo>
                  <a:lnTo>
                    <a:pt x="570979" y="533285"/>
                  </a:lnTo>
                  <a:lnTo>
                    <a:pt x="570979" y="551319"/>
                  </a:lnTo>
                  <a:lnTo>
                    <a:pt x="570928" y="551954"/>
                  </a:lnTo>
                  <a:lnTo>
                    <a:pt x="570814" y="553199"/>
                  </a:lnTo>
                  <a:lnTo>
                    <a:pt x="570979" y="551319"/>
                  </a:lnTo>
                  <a:lnTo>
                    <a:pt x="570979" y="533285"/>
                  </a:lnTo>
                  <a:lnTo>
                    <a:pt x="560158" y="539686"/>
                  </a:lnTo>
                  <a:lnTo>
                    <a:pt x="559015" y="539686"/>
                  </a:lnTo>
                  <a:lnTo>
                    <a:pt x="555409" y="542696"/>
                  </a:lnTo>
                  <a:lnTo>
                    <a:pt x="552437" y="544525"/>
                  </a:lnTo>
                  <a:lnTo>
                    <a:pt x="552183" y="545553"/>
                  </a:lnTo>
                  <a:lnTo>
                    <a:pt x="548462" y="548741"/>
                  </a:lnTo>
                  <a:lnTo>
                    <a:pt x="544741" y="551954"/>
                  </a:lnTo>
                  <a:lnTo>
                    <a:pt x="544347" y="556488"/>
                  </a:lnTo>
                  <a:lnTo>
                    <a:pt x="544245" y="557644"/>
                  </a:lnTo>
                  <a:lnTo>
                    <a:pt x="550697" y="565073"/>
                  </a:lnTo>
                  <a:lnTo>
                    <a:pt x="556298" y="565556"/>
                  </a:lnTo>
                  <a:lnTo>
                    <a:pt x="563245" y="559752"/>
                  </a:lnTo>
                  <a:lnTo>
                    <a:pt x="566813" y="556768"/>
                  </a:lnTo>
                  <a:lnTo>
                    <a:pt x="565848" y="557263"/>
                  </a:lnTo>
                  <a:lnTo>
                    <a:pt x="566686" y="556768"/>
                  </a:lnTo>
                  <a:lnTo>
                    <a:pt x="588581" y="543547"/>
                  </a:lnTo>
                  <a:lnTo>
                    <a:pt x="592810" y="540931"/>
                  </a:lnTo>
                  <a:lnTo>
                    <a:pt x="593026" y="540067"/>
                  </a:lnTo>
                  <a:lnTo>
                    <a:pt x="593115" y="539686"/>
                  </a:lnTo>
                  <a:lnTo>
                    <a:pt x="594169" y="535495"/>
                  </a:lnTo>
                  <a:close/>
                </a:path>
                <a:path w="2673984" h="1148079">
                  <a:moveTo>
                    <a:pt x="670801" y="489445"/>
                  </a:moveTo>
                  <a:lnTo>
                    <a:pt x="668185" y="485228"/>
                  </a:lnTo>
                  <a:lnTo>
                    <a:pt x="665708" y="481025"/>
                  </a:lnTo>
                  <a:lnTo>
                    <a:pt x="660120" y="479653"/>
                  </a:lnTo>
                  <a:lnTo>
                    <a:pt x="655891" y="482269"/>
                  </a:lnTo>
                  <a:lnTo>
                    <a:pt x="625348" y="500583"/>
                  </a:lnTo>
                  <a:lnTo>
                    <a:pt x="621118" y="503186"/>
                  </a:lnTo>
                  <a:lnTo>
                    <a:pt x="619747" y="508635"/>
                  </a:lnTo>
                  <a:lnTo>
                    <a:pt x="622236" y="512838"/>
                  </a:lnTo>
                  <a:lnTo>
                    <a:pt x="624852" y="517055"/>
                  </a:lnTo>
                  <a:lnTo>
                    <a:pt x="630313" y="518414"/>
                  </a:lnTo>
                  <a:lnTo>
                    <a:pt x="634530" y="515924"/>
                  </a:lnTo>
                  <a:lnTo>
                    <a:pt x="665213" y="497497"/>
                  </a:lnTo>
                  <a:lnTo>
                    <a:pt x="669429" y="494893"/>
                  </a:lnTo>
                  <a:lnTo>
                    <a:pt x="670801" y="489445"/>
                  </a:lnTo>
                  <a:close/>
                </a:path>
                <a:path w="2673984" h="1148079">
                  <a:moveTo>
                    <a:pt x="747306" y="443395"/>
                  </a:moveTo>
                  <a:lnTo>
                    <a:pt x="744816" y="439191"/>
                  </a:lnTo>
                  <a:lnTo>
                    <a:pt x="742213" y="434975"/>
                  </a:lnTo>
                  <a:lnTo>
                    <a:pt x="736752" y="433616"/>
                  </a:lnTo>
                  <a:lnTo>
                    <a:pt x="732523" y="436105"/>
                  </a:lnTo>
                  <a:lnTo>
                    <a:pt x="701852" y="454545"/>
                  </a:lnTo>
                  <a:lnTo>
                    <a:pt x="697623" y="457136"/>
                  </a:lnTo>
                  <a:lnTo>
                    <a:pt x="696252" y="462584"/>
                  </a:lnTo>
                  <a:lnTo>
                    <a:pt x="698868" y="466788"/>
                  </a:lnTo>
                  <a:lnTo>
                    <a:pt x="701344" y="471004"/>
                  </a:lnTo>
                  <a:lnTo>
                    <a:pt x="706932" y="472376"/>
                  </a:lnTo>
                  <a:lnTo>
                    <a:pt x="711161" y="469874"/>
                  </a:lnTo>
                  <a:lnTo>
                    <a:pt x="741718" y="451446"/>
                  </a:lnTo>
                  <a:lnTo>
                    <a:pt x="745934" y="448843"/>
                  </a:lnTo>
                  <a:lnTo>
                    <a:pt x="747306" y="443395"/>
                  </a:lnTo>
                  <a:close/>
                </a:path>
                <a:path w="2673984" h="1148079">
                  <a:moveTo>
                    <a:pt x="823798" y="397344"/>
                  </a:moveTo>
                  <a:lnTo>
                    <a:pt x="821321" y="393141"/>
                  </a:lnTo>
                  <a:lnTo>
                    <a:pt x="818718" y="388924"/>
                  </a:lnTo>
                  <a:lnTo>
                    <a:pt x="813244" y="387565"/>
                  </a:lnTo>
                  <a:lnTo>
                    <a:pt x="809028" y="390055"/>
                  </a:lnTo>
                  <a:lnTo>
                    <a:pt x="778344" y="408482"/>
                  </a:lnTo>
                  <a:lnTo>
                    <a:pt x="774128" y="411099"/>
                  </a:lnTo>
                  <a:lnTo>
                    <a:pt x="772883" y="416534"/>
                  </a:lnTo>
                  <a:lnTo>
                    <a:pt x="775360" y="420751"/>
                  </a:lnTo>
                  <a:lnTo>
                    <a:pt x="777989" y="424954"/>
                  </a:lnTo>
                  <a:lnTo>
                    <a:pt x="783450" y="426326"/>
                  </a:lnTo>
                  <a:lnTo>
                    <a:pt x="787666" y="423710"/>
                  </a:lnTo>
                  <a:lnTo>
                    <a:pt x="822566" y="402805"/>
                  </a:lnTo>
                  <a:lnTo>
                    <a:pt x="823798" y="397344"/>
                  </a:lnTo>
                  <a:close/>
                </a:path>
                <a:path w="2673984" h="1148079">
                  <a:moveTo>
                    <a:pt x="900442" y="351307"/>
                  </a:moveTo>
                  <a:lnTo>
                    <a:pt x="897839" y="347103"/>
                  </a:lnTo>
                  <a:lnTo>
                    <a:pt x="895350" y="342760"/>
                  </a:lnTo>
                  <a:lnTo>
                    <a:pt x="889749" y="341528"/>
                  </a:lnTo>
                  <a:lnTo>
                    <a:pt x="885545" y="343992"/>
                  </a:lnTo>
                  <a:lnTo>
                    <a:pt x="854976" y="362445"/>
                  </a:lnTo>
                  <a:lnTo>
                    <a:pt x="850773" y="365048"/>
                  </a:lnTo>
                  <a:lnTo>
                    <a:pt x="849388" y="370484"/>
                  </a:lnTo>
                  <a:lnTo>
                    <a:pt x="851877" y="374700"/>
                  </a:lnTo>
                  <a:lnTo>
                    <a:pt x="854481" y="378904"/>
                  </a:lnTo>
                  <a:lnTo>
                    <a:pt x="859955" y="380263"/>
                  </a:lnTo>
                  <a:lnTo>
                    <a:pt x="864171" y="377672"/>
                  </a:lnTo>
                  <a:lnTo>
                    <a:pt x="894854" y="359219"/>
                  </a:lnTo>
                  <a:lnTo>
                    <a:pt x="899071" y="356755"/>
                  </a:lnTo>
                  <a:lnTo>
                    <a:pt x="900442" y="351307"/>
                  </a:lnTo>
                  <a:close/>
                </a:path>
                <a:path w="2673984" h="1148079">
                  <a:moveTo>
                    <a:pt x="976947" y="305142"/>
                  </a:moveTo>
                  <a:lnTo>
                    <a:pt x="974458" y="300926"/>
                  </a:lnTo>
                  <a:lnTo>
                    <a:pt x="971854" y="296710"/>
                  </a:lnTo>
                  <a:lnTo>
                    <a:pt x="966381" y="295363"/>
                  </a:lnTo>
                  <a:lnTo>
                    <a:pt x="962152" y="297954"/>
                  </a:lnTo>
                  <a:lnTo>
                    <a:pt x="931481" y="316395"/>
                  </a:lnTo>
                  <a:lnTo>
                    <a:pt x="927265" y="318871"/>
                  </a:lnTo>
                  <a:lnTo>
                    <a:pt x="925893" y="324434"/>
                  </a:lnTo>
                  <a:lnTo>
                    <a:pt x="928497" y="328650"/>
                  </a:lnTo>
                  <a:lnTo>
                    <a:pt x="930998" y="332854"/>
                  </a:lnTo>
                  <a:lnTo>
                    <a:pt x="936574" y="334213"/>
                  </a:lnTo>
                  <a:lnTo>
                    <a:pt x="940803" y="331622"/>
                  </a:lnTo>
                  <a:lnTo>
                    <a:pt x="971346" y="313182"/>
                  </a:lnTo>
                  <a:lnTo>
                    <a:pt x="975575" y="310705"/>
                  </a:lnTo>
                  <a:lnTo>
                    <a:pt x="976947" y="305142"/>
                  </a:lnTo>
                  <a:close/>
                </a:path>
                <a:path w="2673984" h="1148079">
                  <a:moveTo>
                    <a:pt x="1053452" y="259092"/>
                  </a:moveTo>
                  <a:lnTo>
                    <a:pt x="1048359" y="250672"/>
                  </a:lnTo>
                  <a:lnTo>
                    <a:pt x="1042885" y="249313"/>
                  </a:lnTo>
                  <a:lnTo>
                    <a:pt x="1008113" y="270357"/>
                  </a:lnTo>
                  <a:lnTo>
                    <a:pt x="1003884" y="272821"/>
                  </a:lnTo>
                  <a:lnTo>
                    <a:pt x="1002525" y="278269"/>
                  </a:lnTo>
                  <a:lnTo>
                    <a:pt x="1007630" y="286816"/>
                  </a:lnTo>
                  <a:lnTo>
                    <a:pt x="1013079" y="288048"/>
                  </a:lnTo>
                  <a:lnTo>
                    <a:pt x="1017308" y="285584"/>
                  </a:lnTo>
                  <a:lnTo>
                    <a:pt x="1052207" y="264528"/>
                  </a:lnTo>
                  <a:lnTo>
                    <a:pt x="1053452" y="259092"/>
                  </a:lnTo>
                  <a:close/>
                </a:path>
                <a:path w="2673984" h="1148079">
                  <a:moveTo>
                    <a:pt x="1130071" y="213042"/>
                  </a:moveTo>
                  <a:lnTo>
                    <a:pt x="1127467" y="208838"/>
                  </a:lnTo>
                  <a:lnTo>
                    <a:pt x="1124991" y="204622"/>
                  </a:lnTo>
                  <a:lnTo>
                    <a:pt x="1119390" y="203263"/>
                  </a:lnTo>
                  <a:lnTo>
                    <a:pt x="1115174" y="205854"/>
                  </a:lnTo>
                  <a:lnTo>
                    <a:pt x="1084618" y="224180"/>
                  </a:lnTo>
                  <a:lnTo>
                    <a:pt x="1080389" y="226783"/>
                  </a:lnTo>
                  <a:lnTo>
                    <a:pt x="1079030" y="232232"/>
                  </a:lnTo>
                  <a:lnTo>
                    <a:pt x="1081519" y="236435"/>
                  </a:lnTo>
                  <a:lnTo>
                    <a:pt x="1084135" y="240639"/>
                  </a:lnTo>
                  <a:lnTo>
                    <a:pt x="1089583" y="242011"/>
                  </a:lnTo>
                  <a:lnTo>
                    <a:pt x="1093812" y="239534"/>
                  </a:lnTo>
                  <a:lnTo>
                    <a:pt x="1124483" y="221081"/>
                  </a:lnTo>
                  <a:lnTo>
                    <a:pt x="1128712" y="218490"/>
                  </a:lnTo>
                  <a:lnTo>
                    <a:pt x="1130071" y="213042"/>
                  </a:lnTo>
                  <a:close/>
                </a:path>
                <a:path w="2673984" h="1148079">
                  <a:moveTo>
                    <a:pt x="1206576" y="166992"/>
                  </a:moveTo>
                  <a:lnTo>
                    <a:pt x="1204099" y="162788"/>
                  </a:lnTo>
                  <a:lnTo>
                    <a:pt x="1201483" y="158572"/>
                  </a:lnTo>
                  <a:lnTo>
                    <a:pt x="1196035" y="157213"/>
                  </a:lnTo>
                  <a:lnTo>
                    <a:pt x="1191806" y="159689"/>
                  </a:lnTo>
                  <a:lnTo>
                    <a:pt x="1161122" y="178130"/>
                  </a:lnTo>
                  <a:lnTo>
                    <a:pt x="1156906" y="180746"/>
                  </a:lnTo>
                  <a:lnTo>
                    <a:pt x="1155534" y="186169"/>
                  </a:lnTo>
                  <a:lnTo>
                    <a:pt x="1158138" y="190385"/>
                  </a:lnTo>
                  <a:lnTo>
                    <a:pt x="1160627" y="194589"/>
                  </a:lnTo>
                  <a:lnTo>
                    <a:pt x="1166215" y="195961"/>
                  </a:lnTo>
                  <a:lnTo>
                    <a:pt x="1170444" y="193484"/>
                  </a:lnTo>
                  <a:lnTo>
                    <a:pt x="1205217" y="172453"/>
                  </a:lnTo>
                  <a:lnTo>
                    <a:pt x="1206576" y="166992"/>
                  </a:lnTo>
                  <a:close/>
                </a:path>
                <a:path w="2673984" h="1148079">
                  <a:moveTo>
                    <a:pt x="1283589" y="129616"/>
                  </a:moveTo>
                  <a:lnTo>
                    <a:pt x="1283004" y="122059"/>
                  </a:lnTo>
                  <a:lnTo>
                    <a:pt x="1282903" y="120789"/>
                  </a:lnTo>
                  <a:lnTo>
                    <a:pt x="1282839" y="119837"/>
                  </a:lnTo>
                  <a:lnTo>
                    <a:pt x="1278483" y="116128"/>
                  </a:lnTo>
                  <a:lnTo>
                    <a:pt x="1273517" y="116611"/>
                  </a:lnTo>
                  <a:lnTo>
                    <a:pt x="1268044" y="117043"/>
                  </a:lnTo>
                  <a:lnTo>
                    <a:pt x="1264335" y="116128"/>
                  </a:lnTo>
                  <a:lnTo>
                    <a:pt x="1261960" y="117513"/>
                  </a:lnTo>
                  <a:lnTo>
                    <a:pt x="1258989" y="117856"/>
                  </a:lnTo>
                  <a:lnTo>
                    <a:pt x="1256474" y="120789"/>
                  </a:lnTo>
                  <a:lnTo>
                    <a:pt x="1255763" y="121221"/>
                  </a:lnTo>
                  <a:lnTo>
                    <a:pt x="1255763" y="127012"/>
                  </a:lnTo>
                  <a:lnTo>
                    <a:pt x="1255395" y="122059"/>
                  </a:lnTo>
                  <a:lnTo>
                    <a:pt x="1255687" y="125907"/>
                  </a:lnTo>
                  <a:lnTo>
                    <a:pt x="1255763" y="127012"/>
                  </a:lnTo>
                  <a:lnTo>
                    <a:pt x="1255763" y="121221"/>
                  </a:lnTo>
                  <a:lnTo>
                    <a:pt x="1237754" y="132092"/>
                  </a:lnTo>
                  <a:lnTo>
                    <a:pt x="1233525" y="134683"/>
                  </a:lnTo>
                  <a:lnTo>
                    <a:pt x="1232166" y="140131"/>
                  </a:lnTo>
                  <a:lnTo>
                    <a:pt x="1234643" y="144348"/>
                  </a:lnTo>
                  <a:lnTo>
                    <a:pt x="1237259" y="148551"/>
                  </a:lnTo>
                  <a:lnTo>
                    <a:pt x="1242720" y="149910"/>
                  </a:lnTo>
                  <a:lnTo>
                    <a:pt x="1246949" y="147320"/>
                  </a:lnTo>
                  <a:lnTo>
                    <a:pt x="1266634" y="135547"/>
                  </a:lnTo>
                  <a:lnTo>
                    <a:pt x="1267561" y="134988"/>
                  </a:lnTo>
                  <a:lnTo>
                    <a:pt x="1275016" y="134327"/>
                  </a:lnTo>
                  <a:lnTo>
                    <a:pt x="1279982" y="133946"/>
                  </a:lnTo>
                  <a:lnTo>
                    <a:pt x="1283589" y="129616"/>
                  </a:lnTo>
                  <a:close/>
                </a:path>
                <a:path w="2673984" h="1148079">
                  <a:moveTo>
                    <a:pt x="1372755" y="122186"/>
                  </a:moveTo>
                  <a:lnTo>
                    <a:pt x="1372387" y="117360"/>
                  </a:lnTo>
                  <a:lnTo>
                    <a:pt x="1371892" y="112534"/>
                  </a:lnTo>
                  <a:lnTo>
                    <a:pt x="1372031" y="112534"/>
                  </a:lnTo>
                  <a:lnTo>
                    <a:pt x="1367548" y="108686"/>
                  </a:lnTo>
                  <a:lnTo>
                    <a:pt x="1362697" y="109194"/>
                  </a:lnTo>
                  <a:lnTo>
                    <a:pt x="1322095" y="112534"/>
                  </a:lnTo>
                  <a:lnTo>
                    <a:pt x="1318475" y="116852"/>
                  </a:lnTo>
                  <a:lnTo>
                    <a:pt x="1319237" y="126631"/>
                  </a:lnTo>
                  <a:lnTo>
                    <a:pt x="1323581" y="130352"/>
                  </a:lnTo>
                  <a:lnTo>
                    <a:pt x="1328547" y="129857"/>
                  </a:lnTo>
                  <a:lnTo>
                    <a:pt x="1367510" y="126631"/>
                  </a:lnTo>
                  <a:lnTo>
                    <a:pt x="1368933" y="126631"/>
                  </a:lnTo>
                  <a:lnTo>
                    <a:pt x="1372755" y="122186"/>
                  </a:lnTo>
                  <a:close/>
                </a:path>
                <a:path w="2673984" h="1148079">
                  <a:moveTo>
                    <a:pt x="1461808" y="114769"/>
                  </a:moveTo>
                  <a:lnTo>
                    <a:pt x="1461071" y="105105"/>
                  </a:lnTo>
                  <a:lnTo>
                    <a:pt x="1461211" y="105105"/>
                  </a:lnTo>
                  <a:lnTo>
                    <a:pt x="1456715" y="101396"/>
                  </a:lnTo>
                  <a:lnTo>
                    <a:pt x="1411262" y="105105"/>
                  </a:lnTo>
                  <a:lnTo>
                    <a:pt x="1407528" y="109435"/>
                  </a:lnTo>
                  <a:lnTo>
                    <a:pt x="1408023" y="114388"/>
                  </a:lnTo>
                  <a:lnTo>
                    <a:pt x="1408404" y="119214"/>
                  </a:lnTo>
                  <a:lnTo>
                    <a:pt x="1412748" y="122936"/>
                  </a:lnTo>
                  <a:lnTo>
                    <a:pt x="1417599" y="122428"/>
                  </a:lnTo>
                  <a:lnTo>
                    <a:pt x="1456550" y="119214"/>
                  </a:lnTo>
                  <a:lnTo>
                    <a:pt x="1458099" y="119214"/>
                  </a:lnTo>
                  <a:lnTo>
                    <a:pt x="1461808" y="114769"/>
                  </a:lnTo>
                  <a:close/>
                </a:path>
                <a:path w="2673984" h="1148079">
                  <a:moveTo>
                    <a:pt x="1550974" y="107340"/>
                  </a:moveTo>
                  <a:lnTo>
                    <a:pt x="1550606" y="102501"/>
                  </a:lnTo>
                  <a:lnTo>
                    <a:pt x="1550123" y="97675"/>
                  </a:lnTo>
                  <a:lnTo>
                    <a:pt x="1550250" y="97675"/>
                  </a:lnTo>
                  <a:lnTo>
                    <a:pt x="1545755" y="93967"/>
                  </a:lnTo>
                  <a:lnTo>
                    <a:pt x="1500301" y="97675"/>
                  </a:lnTo>
                  <a:lnTo>
                    <a:pt x="1496707" y="102006"/>
                  </a:lnTo>
                  <a:lnTo>
                    <a:pt x="1497444" y="111785"/>
                  </a:lnTo>
                  <a:lnTo>
                    <a:pt x="1501800" y="115493"/>
                  </a:lnTo>
                  <a:lnTo>
                    <a:pt x="1506766" y="114998"/>
                  </a:lnTo>
                  <a:lnTo>
                    <a:pt x="1545640" y="111785"/>
                  </a:lnTo>
                  <a:lnTo>
                    <a:pt x="1547152" y="111785"/>
                  </a:lnTo>
                  <a:lnTo>
                    <a:pt x="1550974" y="107340"/>
                  </a:lnTo>
                  <a:close/>
                </a:path>
                <a:path w="2673984" h="1148079">
                  <a:moveTo>
                    <a:pt x="1640014" y="99898"/>
                  </a:moveTo>
                  <a:lnTo>
                    <a:pt x="1639290" y="90246"/>
                  </a:lnTo>
                  <a:lnTo>
                    <a:pt x="1639430" y="90246"/>
                  </a:lnTo>
                  <a:lnTo>
                    <a:pt x="1634934" y="86537"/>
                  </a:lnTo>
                  <a:lnTo>
                    <a:pt x="1589481" y="90246"/>
                  </a:lnTo>
                  <a:lnTo>
                    <a:pt x="1585747" y="94589"/>
                  </a:lnTo>
                  <a:lnTo>
                    <a:pt x="1586255" y="99542"/>
                  </a:lnTo>
                  <a:lnTo>
                    <a:pt x="1586623" y="104355"/>
                  </a:lnTo>
                  <a:lnTo>
                    <a:pt x="1590967" y="108077"/>
                  </a:lnTo>
                  <a:lnTo>
                    <a:pt x="1595805" y="107581"/>
                  </a:lnTo>
                  <a:lnTo>
                    <a:pt x="1634909" y="104355"/>
                  </a:lnTo>
                  <a:lnTo>
                    <a:pt x="1636331" y="104355"/>
                  </a:lnTo>
                  <a:lnTo>
                    <a:pt x="1640014" y="99898"/>
                  </a:lnTo>
                  <a:close/>
                </a:path>
                <a:path w="2673984" h="1148079">
                  <a:moveTo>
                    <a:pt x="1729206" y="92481"/>
                  </a:moveTo>
                  <a:lnTo>
                    <a:pt x="1728825" y="87642"/>
                  </a:lnTo>
                  <a:lnTo>
                    <a:pt x="1728343" y="82829"/>
                  </a:lnTo>
                  <a:lnTo>
                    <a:pt x="1728482" y="82829"/>
                  </a:lnTo>
                  <a:lnTo>
                    <a:pt x="1723986" y="79108"/>
                  </a:lnTo>
                  <a:lnTo>
                    <a:pt x="1678533" y="82829"/>
                  </a:lnTo>
                  <a:lnTo>
                    <a:pt x="1674926" y="87147"/>
                  </a:lnTo>
                  <a:lnTo>
                    <a:pt x="1675676" y="96926"/>
                  </a:lnTo>
                  <a:lnTo>
                    <a:pt x="1680019" y="100647"/>
                  </a:lnTo>
                  <a:lnTo>
                    <a:pt x="1684985" y="100152"/>
                  </a:lnTo>
                  <a:lnTo>
                    <a:pt x="1723948" y="96926"/>
                  </a:lnTo>
                  <a:lnTo>
                    <a:pt x="1725371" y="96926"/>
                  </a:lnTo>
                  <a:lnTo>
                    <a:pt x="1729206" y="92481"/>
                  </a:lnTo>
                  <a:close/>
                </a:path>
                <a:path w="2673984" h="1148079">
                  <a:moveTo>
                    <a:pt x="1818259" y="85051"/>
                  </a:moveTo>
                  <a:lnTo>
                    <a:pt x="1817509" y="75387"/>
                  </a:lnTo>
                  <a:lnTo>
                    <a:pt x="1817662" y="75387"/>
                  </a:lnTo>
                  <a:lnTo>
                    <a:pt x="1813153" y="71691"/>
                  </a:lnTo>
                  <a:lnTo>
                    <a:pt x="1767687" y="75387"/>
                  </a:lnTo>
                  <a:lnTo>
                    <a:pt x="1763979" y="79730"/>
                  </a:lnTo>
                  <a:lnTo>
                    <a:pt x="1764474" y="84683"/>
                  </a:lnTo>
                  <a:lnTo>
                    <a:pt x="1764842" y="89509"/>
                  </a:lnTo>
                  <a:lnTo>
                    <a:pt x="1769186" y="93218"/>
                  </a:lnTo>
                  <a:lnTo>
                    <a:pt x="1774024" y="92722"/>
                  </a:lnTo>
                  <a:lnTo>
                    <a:pt x="1812988" y="89509"/>
                  </a:lnTo>
                  <a:lnTo>
                    <a:pt x="1814537" y="89509"/>
                  </a:lnTo>
                  <a:lnTo>
                    <a:pt x="1818259" y="85051"/>
                  </a:lnTo>
                  <a:close/>
                </a:path>
                <a:path w="2673984" h="1148079">
                  <a:moveTo>
                    <a:pt x="1907413" y="77622"/>
                  </a:moveTo>
                  <a:lnTo>
                    <a:pt x="1907044" y="72796"/>
                  </a:lnTo>
                  <a:lnTo>
                    <a:pt x="1906562" y="67970"/>
                  </a:lnTo>
                  <a:lnTo>
                    <a:pt x="1906701" y="67970"/>
                  </a:lnTo>
                  <a:lnTo>
                    <a:pt x="1902206" y="64262"/>
                  </a:lnTo>
                  <a:lnTo>
                    <a:pt x="1856752" y="67970"/>
                  </a:lnTo>
                  <a:lnTo>
                    <a:pt x="1853145" y="72301"/>
                  </a:lnTo>
                  <a:lnTo>
                    <a:pt x="1853895" y="82067"/>
                  </a:lnTo>
                  <a:lnTo>
                    <a:pt x="1858238" y="85788"/>
                  </a:lnTo>
                  <a:lnTo>
                    <a:pt x="1863204" y="85293"/>
                  </a:lnTo>
                  <a:lnTo>
                    <a:pt x="1902206" y="82067"/>
                  </a:lnTo>
                  <a:lnTo>
                    <a:pt x="1903590" y="82067"/>
                  </a:lnTo>
                  <a:lnTo>
                    <a:pt x="1907413" y="77622"/>
                  </a:lnTo>
                  <a:close/>
                </a:path>
                <a:path w="2673984" h="1148079">
                  <a:moveTo>
                    <a:pt x="1996478" y="70205"/>
                  </a:moveTo>
                  <a:lnTo>
                    <a:pt x="1995741" y="60540"/>
                  </a:lnTo>
                  <a:lnTo>
                    <a:pt x="1995881" y="60540"/>
                  </a:lnTo>
                  <a:lnTo>
                    <a:pt x="1991385" y="56832"/>
                  </a:lnTo>
                  <a:lnTo>
                    <a:pt x="1945932" y="60540"/>
                  </a:lnTo>
                  <a:lnTo>
                    <a:pt x="1942185" y="64871"/>
                  </a:lnTo>
                  <a:lnTo>
                    <a:pt x="1942693" y="69837"/>
                  </a:lnTo>
                  <a:lnTo>
                    <a:pt x="1943074" y="74650"/>
                  </a:lnTo>
                  <a:lnTo>
                    <a:pt x="1947418" y="78371"/>
                  </a:lnTo>
                  <a:lnTo>
                    <a:pt x="1952269" y="77876"/>
                  </a:lnTo>
                  <a:lnTo>
                    <a:pt x="1991309" y="74650"/>
                  </a:lnTo>
                  <a:lnTo>
                    <a:pt x="1992769" y="74650"/>
                  </a:lnTo>
                  <a:lnTo>
                    <a:pt x="1996478" y="70205"/>
                  </a:lnTo>
                  <a:close/>
                </a:path>
                <a:path w="2673984" h="1148079">
                  <a:moveTo>
                    <a:pt x="2085644" y="62776"/>
                  </a:moveTo>
                  <a:lnTo>
                    <a:pt x="2085136" y="57937"/>
                  </a:lnTo>
                  <a:lnTo>
                    <a:pt x="2084781" y="53124"/>
                  </a:lnTo>
                  <a:lnTo>
                    <a:pt x="2084920" y="53124"/>
                  </a:lnTo>
                  <a:lnTo>
                    <a:pt x="2080425" y="49403"/>
                  </a:lnTo>
                  <a:lnTo>
                    <a:pt x="2034971" y="53124"/>
                  </a:lnTo>
                  <a:lnTo>
                    <a:pt x="2031365" y="57442"/>
                  </a:lnTo>
                  <a:lnTo>
                    <a:pt x="2032114" y="67221"/>
                  </a:lnTo>
                  <a:lnTo>
                    <a:pt x="2036457" y="70929"/>
                  </a:lnTo>
                  <a:lnTo>
                    <a:pt x="2041436" y="70434"/>
                  </a:lnTo>
                  <a:lnTo>
                    <a:pt x="2080310" y="67221"/>
                  </a:lnTo>
                  <a:lnTo>
                    <a:pt x="2081822" y="67221"/>
                  </a:lnTo>
                  <a:lnTo>
                    <a:pt x="2085644" y="62776"/>
                  </a:lnTo>
                  <a:close/>
                </a:path>
                <a:path w="2673984" h="1148079">
                  <a:moveTo>
                    <a:pt x="2174684" y="55346"/>
                  </a:moveTo>
                  <a:lnTo>
                    <a:pt x="2173948" y="45681"/>
                  </a:lnTo>
                  <a:lnTo>
                    <a:pt x="2174100" y="45681"/>
                  </a:lnTo>
                  <a:lnTo>
                    <a:pt x="2169591" y="41986"/>
                  </a:lnTo>
                  <a:lnTo>
                    <a:pt x="2124138" y="45681"/>
                  </a:lnTo>
                  <a:lnTo>
                    <a:pt x="2120417" y="50025"/>
                  </a:lnTo>
                  <a:lnTo>
                    <a:pt x="2120798" y="54978"/>
                  </a:lnTo>
                  <a:lnTo>
                    <a:pt x="2121281" y="59804"/>
                  </a:lnTo>
                  <a:lnTo>
                    <a:pt x="2125624" y="63512"/>
                  </a:lnTo>
                  <a:lnTo>
                    <a:pt x="2130475" y="63017"/>
                  </a:lnTo>
                  <a:lnTo>
                    <a:pt x="2169426" y="59804"/>
                  </a:lnTo>
                  <a:lnTo>
                    <a:pt x="2170976" y="59804"/>
                  </a:lnTo>
                  <a:lnTo>
                    <a:pt x="2174684" y="55346"/>
                  </a:lnTo>
                  <a:close/>
                </a:path>
                <a:path w="2673984" h="1148079">
                  <a:moveTo>
                    <a:pt x="2263864" y="47917"/>
                  </a:moveTo>
                  <a:lnTo>
                    <a:pt x="2263381" y="43091"/>
                  </a:lnTo>
                  <a:lnTo>
                    <a:pt x="2263013" y="38265"/>
                  </a:lnTo>
                  <a:lnTo>
                    <a:pt x="2263152" y="38265"/>
                  </a:lnTo>
                  <a:lnTo>
                    <a:pt x="2258657" y="34544"/>
                  </a:lnTo>
                  <a:lnTo>
                    <a:pt x="2213191" y="38265"/>
                  </a:lnTo>
                  <a:lnTo>
                    <a:pt x="2209596" y="42583"/>
                  </a:lnTo>
                  <a:lnTo>
                    <a:pt x="2210333" y="52362"/>
                  </a:lnTo>
                  <a:lnTo>
                    <a:pt x="2214689" y="56083"/>
                  </a:lnTo>
                  <a:lnTo>
                    <a:pt x="2219642" y="55587"/>
                  </a:lnTo>
                  <a:lnTo>
                    <a:pt x="2258618" y="52362"/>
                  </a:lnTo>
                  <a:lnTo>
                    <a:pt x="2260041" y="52362"/>
                  </a:lnTo>
                  <a:lnTo>
                    <a:pt x="2263864" y="47917"/>
                  </a:lnTo>
                  <a:close/>
                </a:path>
                <a:path w="2673984" h="1148079">
                  <a:moveTo>
                    <a:pt x="2352916" y="40487"/>
                  </a:moveTo>
                  <a:lnTo>
                    <a:pt x="2352179" y="30835"/>
                  </a:lnTo>
                  <a:lnTo>
                    <a:pt x="2352319" y="30835"/>
                  </a:lnTo>
                  <a:lnTo>
                    <a:pt x="2347811" y="27127"/>
                  </a:lnTo>
                  <a:lnTo>
                    <a:pt x="2302357" y="30835"/>
                  </a:lnTo>
                  <a:lnTo>
                    <a:pt x="2298649" y="35166"/>
                  </a:lnTo>
                  <a:lnTo>
                    <a:pt x="2299017" y="40119"/>
                  </a:lnTo>
                  <a:lnTo>
                    <a:pt x="2299500" y="44945"/>
                  </a:lnTo>
                  <a:lnTo>
                    <a:pt x="2303856" y="48666"/>
                  </a:lnTo>
                  <a:lnTo>
                    <a:pt x="2344343" y="45326"/>
                  </a:lnTo>
                  <a:lnTo>
                    <a:pt x="2348065" y="44945"/>
                  </a:lnTo>
                  <a:lnTo>
                    <a:pt x="2349208" y="44945"/>
                  </a:lnTo>
                  <a:lnTo>
                    <a:pt x="2352916" y="40487"/>
                  </a:lnTo>
                  <a:close/>
                </a:path>
                <a:path w="2673984" h="1148079">
                  <a:moveTo>
                    <a:pt x="2442083" y="33070"/>
                  </a:moveTo>
                  <a:lnTo>
                    <a:pt x="2441587" y="28232"/>
                  </a:lnTo>
                  <a:lnTo>
                    <a:pt x="2441219" y="23406"/>
                  </a:lnTo>
                  <a:lnTo>
                    <a:pt x="2441359" y="23406"/>
                  </a:lnTo>
                  <a:lnTo>
                    <a:pt x="2436876" y="19697"/>
                  </a:lnTo>
                  <a:lnTo>
                    <a:pt x="2391422" y="23406"/>
                  </a:lnTo>
                  <a:lnTo>
                    <a:pt x="2387816" y="27736"/>
                  </a:lnTo>
                  <a:lnTo>
                    <a:pt x="2388552" y="37515"/>
                  </a:lnTo>
                  <a:lnTo>
                    <a:pt x="2392908" y="41224"/>
                  </a:lnTo>
                  <a:lnTo>
                    <a:pt x="2433510" y="37884"/>
                  </a:lnTo>
                  <a:lnTo>
                    <a:pt x="2437117" y="37515"/>
                  </a:lnTo>
                  <a:lnTo>
                    <a:pt x="2438247" y="37515"/>
                  </a:lnTo>
                  <a:lnTo>
                    <a:pt x="2442083" y="33070"/>
                  </a:lnTo>
                  <a:close/>
                </a:path>
                <a:path w="2673984" h="1148079">
                  <a:moveTo>
                    <a:pt x="2531135" y="25641"/>
                  </a:moveTo>
                  <a:lnTo>
                    <a:pt x="2530398" y="15989"/>
                  </a:lnTo>
                  <a:lnTo>
                    <a:pt x="2530538" y="15989"/>
                  </a:lnTo>
                  <a:lnTo>
                    <a:pt x="2526042" y="12268"/>
                  </a:lnTo>
                  <a:lnTo>
                    <a:pt x="2480576" y="15989"/>
                  </a:lnTo>
                  <a:lnTo>
                    <a:pt x="2476868" y="20307"/>
                  </a:lnTo>
                  <a:lnTo>
                    <a:pt x="2477224" y="25273"/>
                  </a:lnTo>
                  <a:lnTo>
                    <a:pt x="2477732" y="30086"/>
                  </a:lnTo>
                  <a:lnTo>
                    <a:pt x="2482075" y="33807"/>
                  </a:lnTo>
                  <a:lnTo>
                    <a:pt x="2522563" y="30467"/>
                  </a:lnTo>
                  <a:lnTo>
                    <a:pt x="2526373" y="30086"/>
                  </a:lnTo>
                  <a:lnTo>
                    <a:pt x="2527439" y="30086"/>
                  </a:lnTo>
                  <a:lnTo>
                    <a:pt x="2531135" y="25641"/>
                  </a:lnTo>
                  <a:close/>
                </a:path>
                <a:path w="2673984" h="1148079">
                  <a:moveTo>
                    <a:pt x="2620314" y="18211"/>
                  </a:moveTo>
                  <a:lnTo>
                    <a:pt x="2619806" y="13373"/>
                  </a:lnTo>
                  <a:lnTo>
                    <a:pt x="2619451" y="8559"/>
                  </a:lnTo>
                  <a:lnTo>
                    <a:pt x="2619591" y="8559"/>
                  </a:lnTo>
                  <a:lnTo>
                    <a:pt x="2615095" y="4838"/>
                  </a:lnTo>
                  <a:lnTo>
                    <a:pt x="2569641" y="8559"/>
                  </a:lnTo>
                  <a:lnTo>
                    <a:pt x="2566035" y="12877"/>
                  </a:lnTo>
                  <a:lnTo>
                    <a:pt x="2566771" y="22669"/>
                  </a:lnTo>
                  <a:lnTo>
                    <a:pt x="2571127" y="26377"/>
                  </a:lnTo>
                  <a:lnTo>
                    <a:pt x="2611742" y="23037"/>
                  </a:lnTo>
                  <a:lnTo>
                    <a:pt x="2615361" y="22669"/>
                  </a:lnTo>
                  <a:lnTo>
                    <a:pt x="2616466" y="22669"/>
                  </a:lnTo>
                  <a:lnTo>
                    <a:pt x="2620314" y="18211"/>
                  </a:lnTo>
                  <a:close/>
                </a:path>
                <a:path w="2673984" h="1148079">
                  <a:moveTo>
                    <a:pt x="2673832" y="17830"/>
                  </a:moveTo>
                  <a:lnTo>
                    <a:pt x="2672435" y="1130"/>
                  </a:lnTo>
                  <a:lnTo>
                    <a:pt x="2672346" y="0"/>
                  </a:lnTo>
                  <a:lnTo>
                    <a:pt x="2658808" y="1130"/>
                  </a:lnTo>
                  <a:lnTo>
                    <a:pt x="2655087" y="5461"/>
                  </a:lnTo>
                  <a:lnTo>
                    <a:pt x="2655455" y="10414"/>
                  </a:lnTo>
                  <a:lnTo>
                    <a:pt x="2655963" y="15240"/>
                  </a:lnTo>
                  <a:lnTo>
                    <a:pt x="2660307" y="18948"/>
                  </a:lnTo>
                  <a:lnTo>
                    <a:pt x="2673832" y="17830"/>
                  </a:lnTo>
                  <a:close/>
                </a:path>
              </a:pathLst>
            </a:custGeom>
            <a:solidFill>
              <a:srgbClr val="C0A1DD"/>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5" name="object 76">
              <a:extLst>
                <a:ext uri="{FF2B5EF4-FFF2-40B4-BE49-F238E27FC236}">
                  <a16:creationId xmlns:a16="http://schemas.microsoft.com/office/drawing/2014/main" id="{BA1F6885-980E-BFCE-464B-358385CF6544}"/>
                </a:ext>
              </a:extLst>
            </p:cNvPr>
            <p:cNvSpPr/>
            <p:nvPr/>
          </p:nvSpPr>
          <p:spPr>
            <a:xfrm>
              <a:off x="7509310" y="6404935"/>
              <a:ext cx="71755" cy="71755"/>
            </a:xfrm>
            <a:custGeom>
              <a:avLst/>
              <a:gdLst/>
              <a:ahLst/>
              <a:cxnLst/>
              <a:rect l="l" t="t" r="r" b="b"/>
              <a:pathLst>
                <a:path w="71754" h="71754">
                  <a:moveTo>
                    <a:pt x="71537" y="0"/>
                  </a:moveTo>
                  <a:lnTo>
                    <a:pt x="0" y="0"/>
                  </a:lnTo>
                  <a:lnTo>
                    <a:pt x="0" y="71296"/>
                  </a:lnTo>
                  <a:lnTo>
                    <a:pt x="71537" y="71296"/>
                  </a:lnTo>
                  <a:lnTo>
                    <a:pt x="71537" y="0"/>
                  </a:lnTo>
                  <a:close/>
                </a:path>
              </a:pathLst>
            </a:custGeom>
            <a:solidFill>
              <a:srgbClr val="FFFFFF"/>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6" name="object 77">
              <a:extLst>
                <a:ext uri="{FF2B5EF4-FFF2-40B4-BE49-F238E27FC236}">
                  <a16:creationId xmlns:a16="http://schemas.microsoft.com/office/drawing/2014/main" id="{F08791F3-BBF2-ABDD-68A3-254AFBA28A05}"/>
                </a:ext>
              </a:extLst>
            </p:cNvPr>
            <p:cNvSpPr/>
            <p:nvPr/>
          </p:nvSpPr>
          <p:spPr>
            <a:xfrm>
              <a:off x="7512127" y="6407752"/>
              <a:ext cx="66040" cy="66040"/>
            </a:xfrm>
            <a:custGeom>
              <a:avLst/>
              <a:gdLst/>
              <a:ahLst/>
              <a:cxnLst/>
              <a:rect l="l" t="t" r="r" b="b"/>
              <a:pathLst>
                <a:path w="66040" h="66039">
                  <a:moveTo>
                    <a:pt x="0" y="65662"/>
                  </a:moveTo>
                  <a:lnTo>
                    <a:pt x="65903" y="65662"/>
                  </a:lnTo>
                  <a:lnTo>
                    <a:pt x="65903" y="0"/>
                  </a:lnTo>
                  <a:lnTo>
                    <a:pt x="0" y="0"/>
                  </a:lnTo>
                  <a:lnTo>
                    <a:pt x="0" y="65662"/>
                  </a:lnTo>
                  <a:close/>
                </a:path>
              </a:pathLst>
            </a:custGeom>
            <a:ln w="23496">
              <a:solidFill>
                <a:srgbClr val="C0A1DD"/>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7" name="object 78">
              <a:extLst>
                <a:ext uri="{FF2B5EF4-FFF2-40B4-BE49-F238E27FC236}">
                  <a16:creationId xmlns:a16="http://schemas.microsoft.com/office/drawing/2014/main" id="{5713E155-8CAC-6C2A-4C91-9054A3D95103}"/>
                </a:ext>
              </a:extLst>
            </p:cNvPr>
            <p:cNvSpPr/>
            <p:nvPr/>
          </p:nvSpPr>
          <p:spPr>
            <a:xfrm>
              <a:off x="7861027" y="5896940"/>
              <a:ext cx="71755" cy="71755"/>
            </a:xfrm>
            <a:custGeom>
              <a:avLst/>
              <a:gdLst/>
              <a:ahLst/>
              <a:cxnLst/>
              <a:rect l="l" t="t" r="r" b="b"/>
              <a:pathLst>
                <a:path w="71754" h="71754">
                  <a:moveTo>
                    <a:pt x="71537" y="0"/>
                  </a:moveTo>
                  <a:lnTo>
                    <a:pt x="0" y="0"/>
                  </a:lnTo>
                  <a:lnTo>
                    <a:pt x="0" y="71296"/>
                  </a:lnTo>
                  <a:lnTo>
                    <a:pt x="71537" y="71296"/>
                  </a:lnTo>
                  <a:lnTo>
                    <a:pt x="71537" y="0"/>
                  </a:lnTo>
                  <a:close/>
                </a:path>
              </a:pathLst>
            </a:custGeom>
            <a:solidFill>
              <a:srgbClr val="FFFFFF"/>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8" name="object 79">
              <a:extLst>
                <a:ext uri="{FF2B5EF4-FFF2-40B4-BE49-F238E27FC236}">
                  <a16:creationId xmlns:a16="http://schemas.microsoft.com/office/drawing/2014/main" id="{249DEDDB-CDF0-D630-371C-CC538DFD0596}"/>
                </a:ext>
              </a:extLst>
            </p:cNvPr>
            <p:cNvSpPr/>
            <p:nvPr/>
          </p:nvSpPr>
          <p:spPr>
            <a:xfrm>
              <a:off x="7863844" y="5899747"/>
              <a:ext cx="66040" cy="66040"/>
            </a:xfrm>
            <a:custGeom>
              <a:avLst/>
              <a:gdLst/>
              <a:ahLst/>
              <a:cxnLst/>
              <a:rect l="l" t="t" r="r" b="b"/>
              <a:pathLst>
                <a:path w="66040" h="66039">
                  <a:moveTo>
                    <a:pt x="0" y="65662"/>
                  </a:moveTo>
                  <a:lnTo>
                    <a:pt x="65903" y="65662"/>
                  </a:lnTo>
                  <a:lnTo>
                    <a:pt x="65903" y="0"/>
                  </a:lnTo>
                  <a:lnTo>
                    <a:pt x="0" y="0"/>
                  </a:lnTo>
                  <a:lnTo>
                    <a:pt x="0" y="65662"/>
                  </a:lnTo>
                  <a:close/>
                </a:path>
              </a:pathLst>
            </a:custGeom>
            <a:ln w="23496">
              <a:solidFill>
                <a:srgbClr val="C0A1DD"/>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9" name="object 80">
              <a:extLst>
                <a:ext uri="{FF2B5EF4-FFF2-40B4-BE49-F238E27FC236}">
                  <a16:creationId xmlns:a16="http://schemas.microsoft.com/office/drawing/2014/main" id="{601D75B6-61EC-FA6E-0944-90C8CFD1E1F5}"/>
                </a:ext>
              </a:extLst>
            </p:cNvPr>
            <p:cNvSpPr/>
            <p:nvPr/>
          </p:nvSpPr>
          <p:spPr>
            <a:xfrm>
              <a:off x="8212755" y="5596887"/>
              <a:ext cx="71755" cy="71755"/>
            </a:xfrm>
            <a:custGeom>
              <a:avLst/>
              <a:gdLst/>
              <a:ahLst/>
              <a:cxnLst/>
              <a:rect l="l" t="t" r="r" b="b"/>
              <a:pathLst>
                <a:path w="71754" h="71754">
                  <a:moveTo>
                    <a:pt x="71537" y="0"/>
                  </a:moveTo>
                  <a:lnTo>
                    <a:pt x="0" y="0"/>
                  </a:lnTo>
                  <a:lnTo>
                    <a:pt x="0" y="71296"/>
                  </a:lnTo>
                  <a:lnTo>
                    <a:pt x="71537" y="71296"/>
                  </a:lnTo>
                  <a:lnTo>
                    <a:pt x="71537" y="0"/>
                  </a:lnTo>
                  <a:close/>
                </a:path>
              </a:pathLst>
            </a:custGeom>
            <a:solidFill>
              <a:srgbClr val="FFFFFF"/>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0" name="object 81">
              <a:extLst>
                <a:ext uri="{FF2B5EF4-FFF2-40B4-BE49-F238E27FC236}">
                  <a16:creationId xmlns:a16="http://schemas.microsoft.com/office/drawing/2014/main" id="{23E7D7C5-2ECF-9F10-55D8-30B14189B1E1}"/>
                </a:ext>
              </a:extLst>
            </p:cNvPr>
            <p:cNvSpPr/>
            <p:nvPr/>
          </p:nvSpPr>
          <p:spPr>
            <a:xfrm>
              <a:off x="8215572" y="5599703"/>
              <a:ext cx="66040" cy="66040"/>
            </a:xfrm>
            <a:custGeom>
              <a:avLst/>
              <a:gdLst/>
              <a:ahLst/>
              <a:cxnLst/>
              <a:rect l="l" t="t" r="r" b="b"/>
              <a:pathLst>
                <a:path w="66040" h="66039">
                  <a:moveTo>
                    <a:pt x="0" y="65662"/>
                  </a:moveTo>
                  <a:lnTo>
                    <a:pt x="65903" y="65662"/>
                  </a:lnTo>
                  <a:lnTo>
                    <a:pt x="65903" y="0"/>
                  </a:lnTo>
                  <a:lnTo>
                    <a:pt x="0" y="0"/>
                  </a:lnTo>
                  <a:lnTo>
                    <a:pt x="0" y="65662"/>
                  </a:lnTo>
                  <a:close/>
                </a:path>
              </a:pathLst>
            </a:custGeom>
            <a:ln w="23496">
              <a:solidFill>
                <a:srgbClr val="C0A1DD"/>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1" name="object 82">
              <a:extLst>
                <a:ext uri="{FF2B5EF4-FFF2-40B4-BE49-F238E27FC236}">
                  <a16:creationId xmlns:a16="http://schemas.microsoft.com/office/drawing/2014/main" id="{070FFD37-BF48-F2BF-4A06-ADB9E0C7FF43}"/>
                </a:ext>
              </a:extLst>
            </p:cNvPr>
            <p:cNvSpPr/>
            <p:nvPr/>
          </p:nvSpPr>
          <p:spPr>
            <a:xfrm>
              <a:off x="8916199" y="5173559"/>
              <a:ext cx="71755" cy="71755"/>
            </a:xfrm>
            <a:custGeom>
              <a:avLst/>
              <a:gdLst/>
              <a:ahLst/>
              <a:cxnLst/>
              <a:rect l="l" t="t" r="r" b="b"/>
              <a:pathLst>
                <a:path w="71754" h="71754">
                  <a:moveTo>
                    <a:pt x="71537" y="0"/>
                  </a:moveTo>
                  <a:lnTo>
                    <a:pt x="0" y="0"/>
                  </a:lnTo>
                  <a:lnTo>
                    <a:pt x="0" y="71296"/>
                  </a:lnTo>
                  <a:lnTo>
                    <a:pt x="71537" y="71296"/>
                  </a:lnTo>
                  <a:lnTo>
                    <a:pt x="71537" y="0"/>
                  </a:lnTo>
                  <a:close/>
                </a:path>
              </a:pathLst>
            </a:custGeom>
            <a:solidFill>
              <a:srgbClr val="FFFFFF"/>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2" name="object 83">
              <a:extLst>
                <a:ext uri="{FF2B5EF4-FFF2-40B4-BE49-F238E27FC236}">
                  <a16:creationId xmlns:a16="http://schemas.microsoft.com/office/drawing/2014/main" id="{6A857384-647B-B6FF-E083-968070C34AD0}"/>
                </a:ext>
              </a:extLst>
            </p:cNvPr>
            <p:cNvSpPr/>
            <p:nvPr/>
          </p:nvSpPr>
          <p:spPr>
            <a:xfrm>
              <a:off x="8919027" y="5176365"/>
              <a:ext cx="66040" cy="66040"/>
            </a:xfrm>
            <a:custGeom>
              <a:avLst/>
              <a:gdLst/>
              <a:ahLst/>
              <a:cxnLst/>
              <a:rect l="l" t="t" r="r" b="b"/>
              <a:pathLst>
                <a:path w="66040" h="66039">
                  <a:moveTo>
                    <a:pt x="0" y="65662"/>
                  </a:moveTo>
                  <a:lnTo>
                    <a:pt x="65903" y="65662"/>
                  </a:lnTo>
                  <a:lnTo>
                    <a:pt x="65903" y="0"/>
                  </a:lnTo>
                  <a:lnTo>
                    <a:pt x="0" y="0"/>
                  </a:lnTo>
                  <a:lnTo>
                    <a:pt x="0" y="65662"/>
                  </a:lnTo>
                  <a:close/>
                </a:path>
              </a:pathLst>
            </a:custGeom>
            <a:ln w="23496">
              <a:solidFill>
                <a:srgbClr val="C0A1DD"/>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3" name="object 84">
              <a:extLst>
                <a:ext uri="{FF2B5EF4-FFF2-40B4-BE49-F238E27FC236}">
                  <a16:creationId xmlns:a16="http://schemas.microsoft.com/office/drawing/2014/main" id="{8F684190-7B9D-368C-5461-8EF0149C4695}"/>
                </a:ext>
              </a:extLst>
            </p:cNvPr>
            <p:cNvSpPr/>
            <p:nvPr/>
          </p:nvSpPr>
          <p:spPr>
            <a:xfrm>
              <a:off x="10324586" y="5056212"/>
              <a:ext cx="71755" cy="71755"/>
            </a:xfrm>
            <a:custGeom>
              <a:avLst/>
              <a:gdLst/>
              <a:ahLst/>
              <a:cxnLst/>
              <a:rect l="l" t="t" r="r" b="b"/>
              <a:pathLst>
                <a:path w="71754" h="71754">
                  <a:moveTo>
                    <a:pt x="71537" y="0"/>
                  </a:moveTo>
                  <a:lnTo>
                    <a:pt x="0" y="0"/>
                  </a:lnTo>
                  <a:lnTo>
                    <a:pt x="0" y="71296"/>
                  </a:lnTo>
                  <a:lnTo>
                    <a:pt x="71537" y="71296"/>
                  </a:lnTo>
                  <a:lnTo>
                    <a:pt x="71537" y="0"/>
                  </a:lnTo>
                  <a:close/>
                </a:path>
              </a:pathLst>
            </a:custGeom>
            <a:solidFill>
              <a:srgbClr val="FFFFFF"/>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4" name="object 85">
              <a:extLst>
                <a:ext uri="{FF2B5EF4-FFF2-40B4-BE49-F238E27FC236}">
                  <a16:creationId xmlns:a16="http://schemas.microsoft.com/office/drawing/2014/main" id="{E14145DD-E002-9B1D-C844-F566F70E1133}"/>
                </a:ext>
              </a:extLst>
            </p:cNvPr>
            <p:cNvSpPr/>
            <p:nvPr/>
          </p:nvSpPr>
          <p:spPr>
            <a:xfrm>
              <a:off x="10327402" y="5059029"/>
              <a:ext cx="66040" cy="66040"/>
            </a:xfrm>
            <a:custGeom>
              <a:avLst/>
              <a:gdLst/>
              <a:ahLst/>
              <a:cxnLst/>
              <a:rect l="l" t="t" r="r" b="b"/>
              <a:pathLst>
                <a:path w="66040" h="66039">
                  <a:moveTo>
                    <a:pt x="0" y="65662"/>
                  </a:moveTo>
                  <a:lnTo>
                    <a:pt x="65903" y="65662"/>
                  </a:lnTo>
                  <a:lnTo>
                    <a:pt x="65903" y="0"/>
                  </a:lnTo>
                  <a:lnTo>
                    <a:pt x="0" y="0"/>
                  </a:lnTo>
                  <a:lnTo>
                    <a:pt x="0" y="65662"/>
                  </a:lnTo>
                  <a:close/>
                </a:path>
              </a:pathLst>
            </a:custGeom>
            <a:ln w="23496">
              <a:solidFill>
                <a:srgbClr val="C0A1DD"/>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5" name="object 86">
              <a:extLst>
                <a:ext uri="{FF2B5EF4-FFF2-40B4-BE49-F238E27FC236}">
                  <a16:creationId xmlns:a16="http://schemas.microsoft.com/office/drawing/2014/main" id="{3D3CAE15-344F-96DE-83BA-C56FDE99667E}"/>
                </a:ext>
              </a:extLst>
            </p:cNvPr>
            <p:cNvSpPr/>
            <p:nvPr/>
          </p:nvSpPr>
          <p:spPr>
            <a:xfrm>
              <a:off x="7549841" y="4980700"/>
              <a:ext cx="2809875" cy="1455420"/>
            </a:xfrm>
            <a:custGeom>
              <a:avLst/>
              <a:gdLst/>
              <a:ahLst/>
              <a:cxnLst/>
              <a:rect l="l" t="t" r="r" b="b"/>
              <a:pathLst>
                <a:path w="2809875" h="1455420">
                  <a:moveTo>
                    <a:pt x="0" y="1455117"/>
                  </a:moveTo>
                  <a:lnTo>
                    <a:pt x="351025" y="950400"/>
                  </a:lnTo>
                  <a:lnTo>
                    <a:pt x="702062" y="652294"/>
                  </a:lnTo>
                  <a:lnTo>
                    <a:pt x="1404114" y="242024"/>
                  </a:lnTo>
                  <a:lnTo>
                    <a:pt x="2809715" y="0"/>
                  </a:lnTo>
                </a:path>
              </a:pathLst>
            </a:custGeom>
            <a:ln w="39705">
              <a:solidFill>
                <a:srgbClr val="8242BC"/>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66" name="object 87">
              <a:extLst>
                <a:ext uri="{FF2B5EF4-FFF2-40B4-BE49-F238E27FC236}">
                  <a16:creationId xmlns:a16="http://schemas.microsoft.com/office/drawing/2014/main" id="{48C9A42F-8C21-FAD6-BDA3-004FF04E4C9F}"/>
                </a:ext>
              </a:extLst>
            </p:cNvPr>
            <p:cNvPicPr/>
            <p:nvPr/>
          </p:nvPicPr>
          <p:blipFill>
            <a:blip r:embed="rId7" cstate="print"/>
            <a:stretch>
              <a:fillRect/>
            </a:stretch>
          </p:blipFill>
          <p:spPr>
            <a:xfrm>
              <a:off x="7500988" y="6396637"/>
              <a:ext cx="88175" cy="87892"/>
            </a:xfrm>
            <a:prstGeom prst="rect">
              <a:avLst/>
            </a:prstGeom>
          </p:spPr>
        </p:pic>
        <p:pic>
          <p:nvPicPr>
            <p:cNvPr id="67" name="object 88">
              <a:extLst>
                <a:ext uri="{FF2B5EF4-FFF2-40B4-BE49-F238E27FC236}">
                  <a16:creationId xmlns:a16="http://schemas.microsoft.com/office/drawing/2014/main" id="{DD16375B-A7E8-167C-96AD-7FD4FAF6D799}"/>
                </a:ext>
              </a:extLst>
            </p:cNvPr>
            <p:cNvPicPr/>
            <p:nvPr/>
          </p:nvPicPr>
          <p:blipFill>
            <a:blip r:embed="rId8" cstate="print"/>
            <a:stretch>
              <a:fillRect/>
            </a:stretch>
          </p:blipFill>
          <p:spPr>
            <a:xfrm>
              <a:off x="7852712" y="5888637"/>
              <a:ext cx="88175" cy="87892"/>
            </a:xfrm>
            <a:prstGeom prst="rect">
              <a:avLst/>
            </a:prstGeom>
          </p:spPr>
        </p:pic>
        <p:pic>
          <p:nvPicPr>
            <p:cNvPr id="68" name="object 89">
              <a:extLst>
                <a:ext uri="{FF2B5EF4-FFF2-40B4-BE49-F238E27FC236}">
                  <a16:creationId xmlns:a16="http://schemas.microsoft.com/office/drawing/2014/main" id="{E30940AD-1B2D-88B2-EEFE-BD1EA949622B}"/>
                </a:ext>
              </a:extLst>
            </p:cNvPr>
            <p:cNvPicPr/>
            <p:nvPr/>
          </p:nvPicPr>
          <p:blipFill>
            <a:blip r:embed="rId9" cstate="print"/>
            <a:stretch>
              <a:fillRect/>
            </a:stretch>
          </p:blipFill>
          <p:spPr>
            <a:xfrm>
              <a:off x="8204436" y="5588592"/>
              <a:ext cx="88175" cy="87892"/>
            </a:xfrm>
            <a:prstGeom prst="rect">
              <a:avLst/>
            </a:prstGeom>
          </p:spPr>
        </p:pic>
        <p:pic>
          <p:nvPicPr>
            <p:cNvPr id="69" name="object 90">
              <a:extLst>
                <a:ext uri="{FF2B5EF4-FFF2-40B4-BE49-F238E27FC236}">
                  <a16:creationId xmlns:a16="http://schemas.microsoft.com/office/drawing/2014/main" id="{0FF2B9B4-9309-6259-F443-079ECB8F9C18}"/>
                </a:ext>
              </a:extLst>
            </p:cNvPr>
            <p:cNvPicPr/>
            <p:nvPr/>
          </p:nvPicPr>
          <p:blipFill>
            <a:blip r:embed="rId10" cstate="print"/>
            <a:stretch>
              <a:fillRect/>
            </a:stretch>
          </p:blipFill>
          <p:spPr>
            <a:xfrm>
              <a:off x="8907883" y="5175655"/>
              <a:ext cx="88175" cy="87892"/>
            </a:xfrm>
            <a:prstGeom prst="rect">
              <a:avLst/>
            </a:prstGeom>
          </p:spPr>
        </p:pic>
        <p:pic>
          <p:nvPicPr>
            <p:cNvPr id="70" name="object 91">
              <a:extLst>
                <a:ext uri="{FF2B5EF4-FFF2-40B4-BE49-F238E27FC236}">
                  <a16:creationId xmlns:a16="http://schemas.microsoft.com/office/drawing/2014/main" id="{26304F6B-6DBF-0F3D-F970-5764BD58076D}"/>
                </a:ext>
              </a:extLst>
            </p:cNvPr>
            <p:cNvPicPr/>
            <p:nvPr/>
          </p:nvPicPr>
          <p:blipFill>
            <a:blip r:embed="rId11" cstate="print"/>
            <a:stretch>
              <a:fillRect/>
            </a:stretch>
          </p:blipFill>
          <p:spPr>
            <a:xfrm>
              <a:off x="10317140" y="4932923"/>
              <a:ext cx="86437" cy="86154"/>
            </a:xfrm>
            <a:prstGeom prst="rect">
              <a:avLst/>
            </a:prstGeom>
          </p:spPr>
        </p:pic>
      </p:grpSp>
      <p:sp>
        <p:nvSpPr>
          <p:cNvPr id="71" name="object 92">
            <a:extLst>
              <a:ext uri="{FF2B5EF4-FFF2-40B4-BE49-F238E27FC236}">
                <a16:creationId xmlns:a16="http://schemas.microsoft.com/office/drawing/2014/main" id="{4962939A-0725-3516-80F3-24FA8762B7FC}"/>
              </a:ext>
            </a:extLst>
          </p:cNvPr>
          <p:cNvSpPr/>
          <p:nvPr/>
        </p:nvSpPr>
        <p:spPr>
          <a:xfrm>
            <a:off x="1933180" y="4662027"/>
            <a:ext cx="3222220" cy="0"/>
          </a:xfrm>
          <a:custGeom>
            <a:avLst/>
            <a:gdLst/>
            <a:ahLst/>
            <a:cxnLst/>
            <a:rect l="l" t="t" r="r" b="b"/>
            <a:pathLst>
              <a:path w="5313680">
                <a:moveTo>
                  <a:pt x="0" y="0"/>
                </a:moveTo>
                <a:lnTo>
                  <a:pt x="5313367" y="0"/>
                </a:lnTo>
              </a:path>
            </a:pathLst>
          </a:custGeom>
          <a:ln w="9256">
            <a:solidFill>
              <a:srgbClr val="6F6F6F"/>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2" name="object 93">
            <a:extLst>
              <a:ext uri="{FF2B5EF4-FFF2-40B4-BE49-F238E27FC236}">
                <a16:creationId xmlns:a16="http://schemas.microsoft.com/office/drawing/2014/main" id="{C08A28D2-06FA-FD7F-5C56-0E17D2BD7536}"/>
              </a:ext>
            </a:extLst>
          </p:cNvPr>
          <p:cNvSpPr/>
          <p:nvPr/>
        </p:nvSpPr>
        <p:spPr>
          <a:xfrm>
            <a:off x="1933180" y="4492618"/>
            <a:ext cx="3222220" cy="0"/>
          </a:xfrm>
          <a:custGeom>
            <a:avLst/>
            <a:gdLst/>
            <a:ahLst/>
            <a:cxnLst/>
            <a:rect l="l" t="t" r="r" b="b"/>
            <a:pathLst>
              <a:path w="5313680">
                <a:moveTo>
                  <a:pt x="0" y="0"/>
                </a:moveTo>
                <a:lnTo>
                  <a:pt x="5313367" y="0"/>
                </a:lnTo>
              </a:path>
            </a:pathLst>
          </a:custGeom>
          <a:ln w="9256">
            <a:solidFill>
              <a:srgbClr val="6F6F6F"/>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3" name="object 94">
            <a:extLst>
              <a:ext uri="{FF2B5EF4-FFF2-40B4-BE49-F238E27FC236}">
                <a16:creationId xmlns:a16="http://schemas.microsoft.com/office/drawing/2014/main" id="{3605AA6E-DFFD-22E0-32C7-98625EE397D3}"/>
              </a:ext>
            </a:extLst>
          </p:cNvPr>
          <p:cNvSpPr txBox="1"/>
          <p:nvPr/>
        </p:nvSpPr>
        <p:spPr>
          <a:xfrm>
            <a:off x="3978656" y="2984361"/>
            <a:ext cx="461307" cy="702992"/>
          </a:xfrm>
          <a:prstGeom prst="rect">
            <a:avLst/>
          </a:prstGeom>
        </p:spPr>
        <p:txBody>
          <a:bodyPr vert="horz" wrap="square" lIns="0" tIns="10012" rIns="0" bIns="0" rtlCol="0">
            <a:spAutoFit/>
          </a:bodyPr>
          <a:lstStyle/>
          <a:p>
            <a:pPr marL="7701">
              <a:spcBef>
                <a:spcPts val="79"/>
              </a:spcBef>
            </a:pPr>
            <a:r>
              <a:rPr sz="1668" b="1" spc="-15">
                <a:solidFill>
                  <a:srgbClr val="7A45B8"/>
                </a:solidFill>
                <a:latin typeface="Arial" panose="020B0604020202020204" pitchFamily="34" charset="0"/>
                <a:cs typeface="Arial" panose="020B0604020202020204" pitchFamily="34" charset="0"/>
              </a:rPr>
              <a:t>54%</a:t>
            </a:r>
            <a:endParaRPr sz="1668">
              <a:latin typeface="Arial" panose="020B0604020202020204" pitchFamily="34" charset="0"/>
              <a:cs typeface="Arial" panose="020B0604020202020204" pitchFamily="34" charset="0"/>
            </a:endParaRPr>
          </a:p>
          <a:p>
            <a:pPr marL="7701">
              <a:spcBef>
                <a:spcPts val="1431"/>
              </a:spcBef>
            </a:pPr>
            <a:r>
              <a:rPr sz="1668" b="1" spc="-15">
                <a:solidFill>
                  <a:srgbClr val="C0A1DD"/>
                </a:solidFill>
                <a:latin typeface="Arial" panose="020B0604020202020204" pitchFamily="34" charset="0"/>
                <a:cs typeface="Arial" panose="020B0604020202020204" pitchFamily="34" charset="0"/>
              </a:rPr>
              <a:t>50%</a:t>
            </a:r>
            <a:endParaRPr sz="1668">
              <a:latin typeface="Arial" panose="020B0604020202020204" pitchFamily="34" charset="0"/>
              <a:cs typeface="Arial" panose="020B0604020202020204" pitchFamily="34" charset="0"/>
            </a:endParaRPr>
          </a:p>
        </p:txBody>
      </p:sp>
      <p:sp>
        <p:nvSpPr>
          <p:cNvPr id="74" name="object 95">
            <a:extLst>
              <a:ext uri="{FF2B5EF4-FFF2-40B4-BE49-F238E27FC236}">
                <a16:creationId xmlns:a16="http://schemas.microsoft.com/office/drawing/2014/main" id="{12C61405-4AAB-E028-9A88-4F70E6E58F98}"/>
              </a:ext>
            </a:extLst>
          </p:cNvPr>
          <p:cNvSpPr txBox="1"/>
          <p:nvPr/>
        </p:nvSpPr>
        <p:spPr>
          <a:xfrm>
            <a:off x="4861862" y="2855782"/>
            <a:ext cx="1545264" cy="938135"/>
          </a:xfrm>
          <a:prstGeom prst="rect">
            <a:avLst/>
          </a:prstGeom>
        </p:spPr>
        <p:txBody>
          <a:bodyPr vert="horz" wrap="square" lIns="0" tIns="53524" rIns="0" bIns="0" rtlCol="0">
            <a:spAutoFit/>
          </a:bodyPr>
          <a:lstStyle/>
          <a:p>
            <a:pPr marL="7701">
              <a:spcBef>
                <a:spcPts val="421"/>
              </a:spcBef>
            </a:pPr>
            <a:r>
              <a:rPr sz="1668" b="1" spc="-15">
                <a:solidFill>
                  <a:srgbClr val="22346A"/>
                </a:solidFill>
                <a:latin typeface="Arial" panose="020B0604020202020204" pitchFamily="34" charset="0"/>
                <a:cs typeface="Arial" panose="020B0604020202020204" pitchFamily="34" charset="0"/>
              </a:rPr>
              <a:t>52%</a:t>
            </a:r>
            <a:endParaRPr sz="1668">
              <a:latin typeface="Arial" panose="020B0604020202020204" pitchFamily="34" charset="0"/>
              <a:cs typeface="Arial" panose="020B0604020202020204" pitchFamily="34" charset="0"/>
            </a:endParaRPr>
          </a:p>
          <a:p>
            <a:pPr marL="257223">
              <a:spcBef>
                <a:spcPts val="191"/>
              </a:spcBef>
            </a:pPr>
            <a:r>
              <a:rPr sz="788" err="1">
                <a:solidFill>
                  <a:srgbClr val="22346A"/>
                </a:solidFill>
                <a:latin typeface="Arial" panose="020B0604020202020204" pitchFamily="34" charset="0"/>
                <a:cs typeface="Arial" panose="020B0604020202020204" pitchFamily="34" charset="0"/>
              </a:rPr>
              <a:t>Según</a:t>
            </a:r>
            <a:r>
              <a:rPr sz="788" spc="45">
                <a:solidFill>
                  <a:srgbClr val="22346A"/>
                </a:solidFill>
                <a:latin typeface="Arial" panose="020B0604020202020204" pitchFamily="34" charset="0"/>
                <a:cs typeface="Arial" panose="020B0604020202020204" pitchFamily="34" charset="0"/>
              </a:rPr>
              <a:t> </a:t>
            </a:r>
            <a:r>
              <a:rPr sz="788">
                <a:solidFill>
                  <a:srgbClr val="22346A"/>
                </a:solidFill>
                <a:latin typeface="Arial" panose="020B0604020202020204" pitchFamily="34" charset="0"/>
                <a:cs typeface="Arial" panose="020B0604020202020204" pitchFamily="34" charset="0"/>
              </a:rPr>
              <a:t>lo</a:t>
            </a:r>
            <a:r>
              <a:rPr sz="788" spc="49">
                <a:solidFill>
                  <a:srgbClr val="22346A"/>
                </a:solidFill>
                <a:latin typeface="Arial" panose="020B0604020202020204" pitchFamily="34" charset="0"/>
                <a:cs typeface="Arial" panose="020B0604020202020204" pitchFamily="34" charset="0"/>
              </a:rPr>
              <a:t> </a:t>
            </a:r>
            <a:r>
              <a:rPr sz="788" err="1">
                <a:solidFill>
                  <a:srgbClr val="22346A"/>
                </a:solidFill>
                <a:latin typeface="Arial" panose="020B0604020202020204" pitchFamily="34" charset="0"/>
                <a:cs typeface="Arial" panose="020B0604020202020204" pitchFamily="34" charset="0"/>
              </a:rPr>
              <a:t>observado</a:t>
            </a:r>
            <a:r>
              <a:rPr sz="788" spc="45">
                <a:solidFill>
                  <a:srgbClr val="22346A"/>
                </a:solidFill>
                <a:latin typeface="Arial" panose="020B0604020202020204" pitchFamily="34" charset="0"/>
                <a:cs typeface="Arial" panose="020B0604020202020204" pitchFamily="34" charset="0"/>
              </a:rPr>
              <a:t> </a:t>
            </a:r>
            <a:endParaRPr lang="es-ES" sz="788" spc="45">
              <a:solidFill>
                <a:srgbClr val="22346A"/>
              </a:solidFill>
              <a:latin typeface="Arial" panose="020B0604020202020204" pitchFamily="34" charset="0"/>
              <a:cs typeface="Arial" panose="020B0604020202020204" pitchFamily="34" charset="0"/>
            </a:endParaRPr>
          </a:p>
          <a:p>
            <a:pPr marL="257223">
              <a:spcBef>
                <a:spcPts val="191"/>
              </a:spcBef>
            </a:pPr>
            <a:r>
              <a:rPr sz="788" spc="-6">
                <a:solidFill>
                  <a:srgbClr val="22346A"/>
                </a:solidFill>
                <a:latin typeface="Arial" panose="020B0604020202020204" pitchFamily="34" charset="0"/>
                <a:cs typeface="Arial" panose="020B0604020202020204" pitchFamily="34" charset="0"/>
              </a:rPr>
              <a:t>NRI/MI</a:t>
            </a:r>
            <a:endParaRPr sz="788">
              <a:latin typeface="Arial" panose="020B0604020202020204" pitchFamily="34" charset="0"/>
              <a:cs typeface="Arial" panose="020B0604020202020204" pitchFamily="34" charset="0"/>
            </a:endParaRPr>
          </a:p>
          <a:p>
            <a:pPr marL="7701">
              <a:spcBef>
                <a:spcPts val="570"/>
              </a:spcBef>
            </a:pPr>
            <a:r>
              <a:rPr sz="1668" b="1" spc="-15">
                <a:solidFill>
                  <a:srgbClr val="7A85A5"/>
                </a:solidFill>
                <a:latin typeface="Arial" panose="020B0604020202020204" pitchFamily="34" charset="0"/>
                <a:cs typeface="Arial" panose="020B0604020202020204" pitchFamily="34" charset="0"/>
              </a:rPr>
              <a:t>47%</a:t>
            </a:r>
            <a:endParaRPr sz="1668">
              <a:latin typeface="Arial" panose="020B0604020202020204" pitchFamily="34" charset="0"/>
              <a:cs typeface="Arial" panose="020B0604020202020204" pitchFamily="34" charset="0"/>
            </a:endParaRPr>
          </a:p>
        </p:txBody>
      </p:sp>
      <p:sp>
        <p:nvSpPr>
          <p:cNvPr id="75" name="object 96">
            <a:extLst>
              <a:ext uri="{FF2B5EF4-FFF2-40B4-BE49-F238E27FC236}">
                <a16:creationId xmlns:a16="http://schemas.microsoft.com/office/drawing/2014/main" id="{05A3005E-0CB9-3162-3F55-1A77CCE018A2}"/>
              </a:ext>
            </a:extLst>
          </p:cNvPr>
          <p:cNvSpPr txBox="1"/>
          <p:nvPr/>
        </p:nvSpPr>
        <p:spPr>
          <a:xfrm>
            <a:off x="3479139" y="4301093"/>
            <a:ext cx="483256" cy="142292"/>
          </a:xfrm>
          <a:prstGeom prst="rect">
            <a:avLst/>
          </a:prstGeom>
        </p:spPr>
        <p:txBody>
          <a:bodyPr vert="horz" wrap="square" lIns="0" tIns="6931" rIns="0" bIns="0" rtlCol="0">
            <a:spAutoFit/>
          </a:bodyPr>
          <a:lstStyle/>
          <a:p>
            <a:pPr marL="7701">
              <a:spcBef>
                <a:spcPts val="55"/>
              </a:spcBef>
            </a:pPr>
            <a:r>
              <a:rPr sz="879" spc="-6">
                <a:solidFill>
                  <a:srgbClr val="22346A"/>
                </a:solidFill>
                <a:latin typeface="Arial" panose="020B0604020202020204" pitchFamily="34" charset="0"/>
                <a:cs typeface="Arial" panose="020B0604020202020204" pitchFamily="34" charset="0"/>
              </a:rPr>
              <a:t>Semanas</a:t>
            </a:r>
            <a:endParaRPr sz="879">
              <a:latin typeface="Arial" panose="020B0604020202020204" pitchFamily="34" charset="0"/>
              <a:cs typeface="Arial" panose="020B0604020202020204" pitchFamily="34" charset="0"/>
            </a:endParaRPr>
          </a:p>
        </p:txBody>
      </p:sp>
      <p:sp>
        <p:nvSpPr>
          <p:cNvPr id="76" name="object 97">
            <a:extLst>
              <a:ext uri="{FF2B5EF4-FFF2-40B4-BE49-F238E27FC236}">
                <a16:creationId xmlns:a16="http://schemas.microsoft.com/office/drawing/2014/main" id="{0CE9E99A-D9CB-2107-BDF4-58DD93907E8D}"/>
              </a:ext>
            </a:extLst>
          </p:cNvPr>
          <p:cNvSpPr txBox="1"/>
          <p:nvPr/>
        </p:nvSpPr>
        <p:spPr>
          <a:xfrm>
            <a:off x="2197719" y="2493424"/>
            <a:ext cx="2957681" cy="109980"/>
          </a:xfrm>
          <a:prstGeom prst="rect">
            <a:avLst/>
          </a:prstGeom>
        </p:spPr>
        <p:txBody>
          <a:bodyPr vert="horz" wrap="square" lIns="0" tIns="7316" rIns="0" bIns="0" rtlCol="0">
            <a:spAutoFit/>
          </a:bodyPr>
          <a:lstStyle/>
          <a:p>
            <a:pPr marL="15403">
              <a:lnSpc>
                <a:spcPts val="828"/>
              </a:lnSpc>
            </a:pPr>
            <a:r>
              <a:rPr sz="728" spc="-15">
                <a:solidFill>
                  <a:srgbClr val="22346A"/>
                </a:solidFill>
                <a:latin typeface="Arial" panose="020B0604020202020204" pitchFamily="34" charset="0"/>
                <a:cs typeface="Arial" panose="020B0604020202020204" pitchFamily="34" charset="0"/>
              </a:rPr>
              <a:t>100</a:t>
            </a:r>
            <a:endParaRPr sz="728">
              <a:latin typeface="Arial" panose="020B0604020202020204" pitchFamily="34" charset="0"/>
              <a:cs typeface="Arial" panose="020B0604020202020204" pitchFamily="34" charset="0"/>
            </a:endParaRPr>
          </a:p>
        </p:txBody>
      </p:sp>
      <p:sp>
        <p:nvSpPr>
          <p:cNvPr id="77" name="object 98">
            <a:extLst>
              <a:ext uri="{FF2B5EF4-FFF2-40B4-BE49-F238E27FC236}">
                <a16:creationId xmlns:a16="http://schemas.microsoft.com/office/drawing/2014/main" id="{DABA3EF3-A129-B63F-C3F2-1924D5D00524}"/>
              </a:ext>
            </a:extLst>
          </p:cNvPr>
          <p:cNvSpPr txBox="1"/>
          <p:nvPr/>
        </p:nvSpPr>
        <p:spPr>
          <a:xfrm>
            <a:off x="2228071" y="2810841"/>
            <a:ext cx="128612" cy="122517"/>
          </a:xfrm>
          <a:prstGeom prst="rect">
            <a:avLst/>
          </a:prstGeom>
        </p:spPr>
        <p:txBody>
          <a:bodyPr vert="horz" wrap="square" lIns="0" tIns="10397" rIns="0" bIns="0" rtlCol="0">
            <a:spAutoFit/>
          </a:bodyPr>
          <a:lstStyle/>
          <a:p>
            <a:pPr marL="7701">
              <a:spcBef>
                <a:spcPts val="82"/>
              </a:spcBef>
            </a:pPr>
            <a:r>
              <a:rPr sz="728" spc="-15">
                <a:solidFill>
                  <a:srgbClr val="22346A"/>
                </a:solidFill>
                <a:latin typeface="Arial" panose="020B0604020202020204" pitchFamily="34" charset="0"/>
                <a:cs typeface="Arial" panose="020B0604020202020204" pitchFamily="34" charset="0"/>
              </a:rPr>
              <a:t>80</a:t>
            </a:r>
            <a:endParaRPr sz="728">
              <a:latin typeface="Arial" panose="020B0604020202020204" pitchFamily="34" charset="0"/>
              <a:cs typeface="Arial" panose="020B0604020202020204" pitchFamily="34" charset="0"/>
            </a:endParaRPr>
          </a:p>
        </p:txBody>
      </p:sp>
      <p:sp>
        <p:nvSpPr>
          <p:cNvPr id="78" name="object 99">
            <a:extLst>
              <a:ext uri="{FF2B5EF4-FFF2-40B4-BE49-F238E27FC236}">
                <a16:creationId xmlns:a16="http://schemas.microsoft.com/office/drawing/2014/main" id="{300064DD-A122-7331-352C-6F12669DFABD}"/>
              </a:ext>
            </a:extLst>
          </p:cNvPr>
          <p:cNvSpPr txBox="1"/>
          <p:nvPr/>
        </p:nvSpPr>
        <p:spPr>
          <a:xfrm>
            <a:off x="2230167" y="3135145"/>
            <a:ext cx="126686" cy="122517"/>
          </a:xfrm>
          <a:prstGeom prst="rect">
            <a:avLst/>
          </a:prstGeom>
        </p:spPr>
        <p:txBody>
          <a:bodyPr vert="horz" wrap="square" lIns="0" tIns="10397" rIns="0" bIns="0" rtlCol="0">
            <a:spAutoFit/>
          </a:bodyPr>
          <a:lstStyle/>
          <a:p>
            <a:pPr marL="7701">
              <a:spcBef>
                <a:spcPts val="82"/>
              </a:spcBef>
            </a:pPr>
            <a:r>
              <a:rPr sz="728" spc="-15">
                <a:solidFill>
                  <a:srgbClr val="22346A"/>
                </a:solidFill>
                <a:latin typeface="Arial" panose="020B0604020202020204" pitchFamily="34" charset="0"/>
                <a:cs typeface="Arial" panose="020B0604020202020204" pitchFamily="34" charset="0"/>
              </a:rPr>
              <a:t>60</a:t>
            </a:r>
            <a:endParaRPr sz="728">
              <a:latin typeface="Arial" panose="020B0604020202020204" pitchFamily="34" charset="0"/>
              <a:cs typeface="Arial" panose="020B0604020202020204" pitchFamily="34" charset="0"/>
            </a:endParaRPr>
          </a:p>
        </p:txBody>
      </p:sp>
      <p:sp>
        <p:nvSpPr>
          <p:cNvPr id="79" name="object 100">
            <a:extLst>
              <a:ext uri="{FF2B5EF4-FFF2-40B4-BE49-F238E27FC236}">
                <a16:creationId xmlns:a16="http://schemas.microsoft.com/office/drawing/2014/main" id="{9D8F2D50-36B4-6CBF-A197-8BC3A0B47914}"/>
              </a:ext>
            </a:extLst>
          </p:cNvPr>
          <p:cNvSpPr txBox="1"/>
          <p:nvPr/>
        </p:nvSpPr>
        <p:spPr>
          <a:xfrm>
            <a:off x="2230643" y="3459448"/>
            <a:ext cx="126301" cy="122517"/>
          </a:xfrm>
          <a:prstGeom prst="rect">
            <a:avLst/>
          </a:prstGeom>
        </p:spPr>
        <p:txBody>
          <a:bodyPr vert="horz" wrap="square" lIns="0" tIns="10397" rIns="0" bIns="0" rtlCol="0">
            <a:spAutoFit/>
          </a:bodyPr>
          <a:lstStyle/>
          <a:p>
            <a:pPr marL="7701">
              <a:spcBef>
                <a:spcPts val="82"/>
              </a:spcBef>
            </a:pPr>
            <a:r>
              <a:rPr sz="728" spc="-15">
                <a:solidFill>
                  <a:srgbClr val="22346A"/>
                </a:solidFill>
                <a:latin typeface="Arial" panose="020B0604020202020204" pitchFamily="34" charset="0"/>
                <a:cs typeface="Arial" panose="020B0604020202020204" pitchFamily="34" charset="0"/>
              </a:rPr>
              <a:t>40</a:t>
            </a:r>
            <a:endParaRPr sz="728">
              <a:latin typeface="Arial" panose="020B0604020202020204" pitchFamily="34" charset="0"/>
              <a:cs typeface="Arial" panose="020B0604020202020204" pitchFamily="34" charset="0"/>
            </a:endParaRPr>
          </a:p>
        </p:txBody>
      </p:sp>
      <p:sp>
        <p:nvSpPr>
          <p:cNvPr id="80" name="object 101">
            <a:extLst>
              <a:ext uri="{FF2B5EF4-FFF2-40B4-BE49-F238E27FC236}">
                <a16:creationId xmlns:a16="http://schemas.microsoft.com/office/drawing/2014/main" id="{1DC88411-DB00-9A4D-0723-7CCCCA575566}"/>
              </a:ext>
            </a:extLst>
          </p:cNvPr>
          <p:cNvSpPr txBox="1"/>
          <p:nvPr/>
        </p:nvSpPr>
        <p:spPr>
          <a:xfrm>
            <a:off x="2232548" y="3783752"/>
            <a:ext cx="124375" cy="122517"/>
          </a:xfrm>
          <a:prstGeom prst="rect">
            <a:avLst/>
          </a:prstGeom>
        </p:spPr>
        <p:txBody>
          <a:bodyPr vert="horz" wrap="square" lIns="0" tIns="10397" rIns="0" bIns="0" rtlCol="0">
            <a:spAutoFit/>
          </a:bodyPr>
          <a:lstStyle/>
          <a:p>
            <a:pPr marL="7701">
              <a:spcBef>
                <a:spcPts val="82"/>
              </a:spcBef>
            </a:pPr>
            <a:r>
              <a:rPr sz="728" spc="-15">
                <a:solidFill>
                  <a:srgbClr val="22346A"/>
                </a:solidFill>
                <a:latin typeface="Arial" panose="020B0604020202020204" pitchFamily="34" charset="0"/>
                <a:cs typeface="Arial" panose="020B0604020202020204" pitchFamily="34" charset="0"/>
              </a:rPr>
              <a:t>20</a:t>
            </a:r>
            <a:endParaRPr sz="728">
              <a:latin typeface="Arial" panose="020B0604020202020204" pitchFamily="34" charset="0"/>
              <a:cs typeface="Arial" panose="020B0604020202020204" pitchFamily="34" charset="0"/>
            </a:endParaRPr>
          </a:p>
        </p:txBody>
      </p:sp>
      <p:sp>
        <p:nvSpPr>
          <p:cNvPr id="81" name="object 102">
            <a:extLst>
              <a:ext uri="{FF2B5EF4-FFF2-40B4-BE49-F238E27FC236}">
                <a16:creationId xmlns:a16="http://schemas.microsoft.com/office/drawing/2014/main" id="{BAB1F719-7C1B-35FA-8691-33507956F0A3}"/>
              </a:ext>
            </a:extLst>
          </p:cNvPr>
          <p:cNvSpPr txBox="1"/>
          <p:nvPr/>
        </p:nvSpPr>
        <p:spPr>
          <a:xfrm>
            <a:off x="2283027" y="4108055"/>
            <a:ext cx="73932" cy="122517"/>
          </a:xfrm>
          <a:prstGeom prst="rect">
            <a:avLst/>
          </a:prstGeom>
        </p:spPr>
        <p:txBody>
          <a:bodyPr vert="horz" wrap="square" lIns="0" tIns="10397" rIns="0" bIns="0" rtlCol="0">
            <a:spAutoFit/>
          </a:bodyPr>
          <a:lstStyle/>
          <a:p>
            <a:pPr marL="7701">
              <a:spcBef>
                <a:spcPts val="82"/>
              </a:spcBef>
            </a:pPr>
            <a:r>
              <a:rPr sz="728" spc="-30">
                <a:solidFill>
                  <a:srgbClr val="22346A"/>
                </a:solidFill>
                <a:latin typeface="Arial" panose="020B0604020202020204" pitchFamily="34" charset="0"/>
                <a:cs typeface="Arial" panose="020B0604020202020204" pitchFamily="34" charset="0"/>
              </a:rPr>
              <a:t>0</a:t>
            </a:r>
            <a:endParaRPr sz="728">
              <a:latin typeface="Arial" panose="020B0604020202020204" pitchFamily="34" charset="0"/>
              <a:cs typeface="Arial" panose="020B0604020202020204" pitchFamily="34" charset="0"/>
            </a:endParaRPr>
          </a:p>
        </p:txBody>
      </p:sp>
      <p:sp>
        <p:nvSpPr>
          <p:cNvPr id="82" name="object 103">
            <a:extLst>
              <a:ext uri="{FF2B5EF4-FFF2-40B4-BE49-F238E27FC236}">
                <a16:creationId xmlns:a16="http://schemas.microsoft.com/office/drawing/2014/main" id="{25C5CF8E-9BFF-9B2D-D519-6AB5DB48294F}"/>
              </a:ext>
            </a:extLst>
          </p:cNvPr>
          <p:cNvSpPr txBox="1"/>
          <p:nvPr/>
        </p:nvSpPr>
        <p:spPr>
          <a:xfrm>
            <a:off x="4921877" y="4228561"/>
            <a:ext cx="115904" cy="124022"/>
          </a:xfrm>
          <a:prstGeom prst="rect">
            <a:avLst/>
          </a:prstGeom>
        </p:spPr>
        <p:txBody>
          <a:bodyPr vert="horz" wrap="square" lIns="0" tIns="7316" rIns="0" bIns="0" rtlCol="0">
            <a:spAutoFit/>
          </a:bodyPr>
          <a:lstStyle/>
          <a:p>
            <a:pPr marL="7701">
              <a:spcBef>
                <a:spcPts val="58"/>
              </a:spcBef>
            </a:pPr>
            <a:r>
              <a:rPr sz="758" spc="-15">
                <a:solidFill>
                  <a:srgbClr val="22346A"/>
                </a:solidFill>
                <a:latin typeface="Arial" panose="020B0604020202020204" pitchFamily="34" charset="0"/>
                <a:cs typeface="Arial" panose="020B0604020202020204" pitchFamily="34" charset="0"/>
              </a:rPr>
              <a:t>24</a:t>
            </a:r>
            <a:endParaRPr sz="758">
              <a:latin typeface="Arial" panose="020B0604020202020204" pitchFamily="34" charset="0"/>
              <a:cs typeface="Arial" panose="020B0604020202020204" pitchFamily="34" charset="0"/>
            </a:endParaRPr>
          </a:p>
        </p:txBody>
      </p:sp>
      <p:sp>
        <p:nvSpPr>
          <p:cNvPr id="83" name="object 104">
            <a:extLst>
              <a:ext uri="{FF2B5EF4-FFF2-40B4-BE49-F238E27FC236}">
                <a16:creationId xmlns:a16="http://schemas.microsoft.com/office/drawing/2014/main" id="{3841D52F-19D0-8DD2-82B0-DD9529123542}"/>
              </a:ext>
            </a:extLst>
          </p:cNvPr>
          <p:cNvSpPr txBox="1"/>
          <p:nvPr/>
        </p:nvSpPr>
        <p:spPr>
          <a:xfrm>
            <a:off x="4920050" y="4492966"/>
            <a:ext cx="121295" cy="124022"/>
          </a:xfrm>
          <a:prstGeom prst="rect">
            <a:avLst/>
          </a:prstGeom>
        </p:spPr>
        <p:txBody>
          <a:bodyPr vert="horz" wrap="square" lIns="0" tIns="7316" rIns="0" bIns="0" rtlCol="0">
            <a:spAutoFit/>
          </a:bodyPr>
          <a:lstStyle/>
          <a:p>
            <a:pPr marL="7701">
              <a:spcBef>
                <a:spcPts val="58"/>
              </a:spcBef>
            </a:pPr>
            <a:r>
              <a:rPr sz="758" spc="-15">
                <a:solidFill>
                  <a:srgbClr val="22346A"/>
                </a:solidFill>
                <a:latin typeface="Arial" panose="020B0604020202020204" pitchFamily="34" charset="0"/>
                <a:cs typeface="Arial" panose="020B0604020202020204" pitchFamily="34" charset="0"/>
              </a:rPr>
              <a:t>44</a:t>
            </a:r>
            <a:endParaRPr sz="758">
              <a:latin typeface="Arial" panose="020B0604020202020204" pitchFamily="34" charset="0"/>
              <a:cs typeface="Arial" panose="020B0604020202020204" pitchFamily="34" charset="0"/>
            </a:endParaRPr>
          </a:p>
        </p:txBody>
      </p:sp>
      <p:sp>
        <p:nvSpPr>
          <p:cNvPr id="84" name="object 105">
            <a:extLst>
              <a:ext uri="{FF2B5EF4-FFF2-40B4-BE49-F238E27FC236}">
                <a16:creationId xmlns:a16="http://schemas.microsoft.com/office/drawing/2014/main" id="{28A9DC3F-79C0-E26D-6BC2-93DAD0915864}"/>
              </a:ext>
            </a:extLst>
          </p:cNvPr>
          <p:cNvSpPr txBox="1"/>
          <p:nvPr/>
        </p:nvSpPr>
        <p:spPr>
          <a:xfrm>
            <a:off x="4076722" y="4228561"/>
            <a:ext cx="153810" cy="124022"/>
          </a:xfrm>
          <a:prstGeom prst="rect">
            <a:avLst/>
          </a:prstGeom>
        </p:spPr>
        <p:txBody>
          <a:bodyPr vert="horz" wrap="square" lIns="0" tIns="7316" rIns="0" bIns="0" rtlCol="0">
            <a:spAutoFit/>
          </a:bodyPr>
          <a:lstStyle/>
          <a:p>
            <a:pPr marL="7701">
              <a:spcBef>
                <a:spcPts val="58"/>
              </a:spcBef>
            </a:pPr>
            <a:r>
              <a:rPr sz="758" spc="-15">
                <a:solidFill>
                  <a:srgbClr val="22346A"/>
                </a:solidFill>
                <a:latin typeface="Arial" panose="020B0604020202020204" pitchFamily="34" charset="0"/>
                <a:cs typeface="Arial" panose="020B0604020202020204" pitchFamily="34" charset="0"/>
              </a:rPr>
              <a:t>16</a:t>
            </a:r>
            <a:endParaRPr sz="758">
              <a:latin typeface="Arial" panose="020B0604020202020204" pitchFamily="34" charset="0"/>
              <a:cs typeface="Arial" panose="020B0604020202020204" pitchFamily="34" charset="0"/>
            </a:endParaRPr>
          </a:p>
        </p:txBody>
      </p:sp>
      <p:sp>
        <p:nvSpPr>
          <p:cNvPr id="85" name="object 106">
            <a:extLst>
              <a:ext uri="{FF2B5EF4-FFF2-40B4-BE49-F238E27FC236}">
                <a16:creationId xmlns:a16="http://schemas.microsoft.com/office/drawing/2014/main" id="{CC9B40BF-5A3C-5BB9-3419-63526CB337F2}"/>
              </a:ext>
            </a:extLst>
          </p:cNvPr>
          <p:cNvSpPr txBox="1"/>
          <p:nvPr/>
        </p:nvSpPr>
        <p:spPr>
          <a:xfrm>
            <a:off x="4064603" y="4492966"/>
            <a:ext cx="123991" cy="124022"/>
          </a:xfrm>
          <a:prstGeom prst="rect">
            <a:avLst/>
          </a:prstGeom>
        </p:spPr>
        <p:txBody>
          <a:bodyPr vert="horz" wrap="square" lIns="0" tIns="7316" rIns="0" bIns="0" rtlCol="0">
            <a:spAutoFit/>
          </a:bodyPr>
          <a:lstStyle/>
          <a:p>
            <a:pPr marL="7701">
              <a:spcBef>
                <a:spcPts val="58"/>
              </a:spcBef>
            </a:pPr>
            <a:r>
              <a:rPr sz="758" spc="-15">
                <a:solidFill>
                  <a:srgbClr val="22346A"/>
                </a:solidFill>
                <a:latin typeface="Arial" panose="020B0604020202020204" pitchFamily="34" charset="0"/>
                <a:cs typeface="Arial" panose="020B0604020202020204" pitchFamily="34" charset="0"/>
              </a:rPr>
              <a:t>48</a:t>
            </a:r>
            <a:endParaRPr sz="758">
              <a:latin typeface="Arial" panose="020B0604020202020204" pitchFamily="34" charset="0"/>
              <a:cs typeface="Arial" panose="020B0604020202020204" pitchFamily="34" charset="0"/>
            </a:endParaRPr>
          </a:p>
        </p:txBody>
      </p:sp>
      <p:sp>
        <p:nvSpPr>
          <p:cNvPr id="86" name="object 107">
            <a:extLst>
              <a:ext uri="{FF2B5EF4-FFF2-40B4-BE49-F238E27FC236}">
                <a16:creationId xmlns:a16="http://schemas.microsoft.com/office/drawing/2014/main" id="{075EB7C0-EE1B-9155-ED7B-9386E73D5632}"/>
              </a:ext>
            </a:extLst>
          </p:cNvPr>
          <p:cNvSpPr txBox="1"/>
          <p:nvPr/>
        </p:nvSpPr>
        <p:spPr>
          <a:xfrm>
            <a:off x="3236953" y="4228561"/>
            <a:ext cx="71237" cy="124022"/>
          </a:xfrm>
          <a:prstGeom prst="rect">
            <a:avLst/>
          </a:prstGeom>
        </p:spPr>
        <p:txBody>
          <a:bodyPr vert="horz" wrap="square" lIns="0" tIns="7316" rIns="0" bIns="0" rtlCol="0">
            <a:spAutoFit/>
          </a:bodyPr>
          <a:lstStyle/>
          <a:p>
            <a:pPr marL="7701">
              <a:spcBef>
                <a:spcPts val="58"/>
              </a:spcBef>
            </a:pPr>
            <a:r>
              <a:rPr sz="758" spc="-30">
                <a:solidFill>
                  <a:srgbClr val="22346A"/>
                </a:solidFill>
                <a:latin typeface="Arial" panose="020B0604020202020204" pitchFamily="34" charset="0"/>
                <a:cs typeface="Arial" panose="020B0604020202020204" pitchFamily="34" charset="0"/>
              </a:rPr>
              <a:t>8</a:t>
            </a:r>
            <a:endParaRPr sz="758">
              <a:latin typeface="Arial" panose="020B0604020202020204" pitchFamily="34" charset="0"/>
              <a:cs typeface="Arial" panose="020B0604020202020204" pitchFamily="34" charset="0"/>
            </a:endParaRPr>
          </a:p>
        </p:txBody>
      </p:sp>
      <p:sp>
        <p:nvSpPr>
          <p:cNvPr id="87" name="object 108">
            <a:extLst>
              <a:ext uri="{FF2B5EF4-FFF2-40B4-BE49-F238E27FC236}">
                <a16:creationId xmlns:a16="http://schemas.microsoft.com/office/drawing/2014/main" id="{7F477FCE-D154-7CDF-1638-825F72A722C4}"/>
              </a:ext>
            </a:extLst>
          </p:cNvPr>
          <p:cNvSpPr txBox="1"/>
          <p:nvPr/>
        </p:nvSpPr>
        <p:spPr>
          <a:xfrm>
            <a:off x="3212907" y="4492966"/>
            <a:ext cx="118600" cy="124022"/>
          </a:xfrm>
          <a:prstGeom prst="rect">
            <a:avLst/>
          </a:prstGeom>
        </p:spPr>
        <p:txBody>
          <a:bodyPr vert="horz" wrap="square" lIns="0" tIns="7316" rIns="0" bIns="0" rtlCol="0">
            <a:spAutoFit/>
          </a:bodyPr>
          <a:lstStyle/>
          <a:p>
            <a:pPr marL="7701">
              <a:spcBef>
                <a:spcPts val="58"/>
              </a:spcBef>
            </a:pPr>
            <a:r>
              <a:rPr sz="758" spc="-15">
                <a:solidFill>
                  <a:srgbClr val="22346A"/>
                </a:solidFill>
                <a:latin typeface="Arial" panose="020B0604020202020204" pitchFamily="34" charset="0"/>
                <a:cs typeface="Arial" panose="020B0604020202020204" pitchFamily="34" charset="0"/>
              </a:rPr>
              <a:t>62</a:t>
            </a:r>
            <a:endParaRPr sz="758">
              <a:latin typeface="Arial" panose="020B0604020202020204" pitchFamily="34" charset="0"/>
              <a:cs typeface="Arial" panose="020B0604020202020204" pitchFamily="34" charset="0"/>
            </a:endParaRPr>
          </a:p>
        </p:txBody>
      </p:sp>
      <p:sp>
        <p:nvSpPr>
          <p:cNvPr id="88" name="object 109">
            <a:extLst>
              <a:ext uri="{FF2B5EF4-FFF2-40B4-BE49-F238E27FC236}">
                <a16:creationId xmlns:a16="http://schemas.microsoft.com/office/drawing/2014/main" id="{9D0D8D75-5EA2-E6FC-38DB-82E4AA9131FB}"/>
              </a:ext>
            </a:extLst>
          </p:cNvPr>
          <p:cNvSpPr txBox="1"/>
          <p:nvPr/>
        </p:nvSpPr>
        <p:spPr>
          <a:xfrm>
            <a:off x="2386220" y="4228561"/>
            <a:ext cx="495963" cy="124022"/>
          </a:xfrm>
          <a:prstGeom prst="rect">
            <a:avLst/>
          </a:prstGeom>
        </p:spPr>
        <p:txBody>
          <a:bodyPr vert="horz" wrap="square" lIns="0" tIns="7316" rIns="0" bIns="0" rtlCol="0">
            <a:spAutoFit/>
          </a:bodyPr>
          <a:lstStyle/>
          <a:p>
            <a:pPr marL="7701">
              <a:spcBef>
                <a:spcPts val="58"/>
              </a:spcBef>
              <a:tabLst>
                <a:tab pos="223722" algn="l"/>
                <a:tab pos="434737" algn="l"/>
              </a:tabLst>
            </a:pPr>
            <a:r>
              <a:rPr sz="758" spc="-30">
                <a:solidFill>
                  <a:srgbClr val="22346A"/>
                </a:solidFill>
                <a:latin typeface="Arial" panose="020B0604020202020204" pitchFamily="34" charset="0"/>
                <a:cs typeface="Arial" panose="020B0604020202020204" pitchFamily="34" charset="0"/>
              </a:rPr>
              <a:t>0</a:t>
            </a:r>
            <a:r>
              <a:rPr sz="758">
                <a:solidFill>
                  <a:srgbClr val="22346A"/>
                </a:solidFill>
                <a:latin typeface="Arial" panose="020B0604020202020204" pitchFamily="34" charset="0"/>
                <a:cs typeface="Arial" panose="020B0604020202020204" pitchFamily="34" charset="0"/>
              </a:rPr>
              <a:t>	</a:t>
            </a:r>
            <a:r>
              <a:rPr sz="758" spc="-30">
                <a:solidFill>
                  <a:srgbClr val="22346A"/>
                </a:solidFill>
                <a:latin typeface="Arial" panose="020B0604020202020204" pitchFamily="34" charset="0"/>
                <a:cs typeface="Arial" panose="020B0604020202020204" pitchFamily="34" charset="0"/>
              </a:rPr>
              <a:t>2</a:t>
            </a:r>
            <a:r>
              <a:rPr sz="758">
                <a:solidFill>
                  <a:srgbClr val="22346A"/>
                </a:solidFill>
                <a:latin typeface="Arial" panose="020B0604020202020204" pitchFamily="34" charset="0"/>
                <a:cs typeface="Arial" panose="020B0604020202020204" pitchFamily="34" charset="0"/>
              </a:rPr>
              <a:t>	</a:t>
            </a:r>
            <a:r>
              <a:rPr sz="758" spc="-30">
                <a:solidFill>
                  <a:srgbClr val="22346A"/>
                </a:solidFill>
                <a:latin typeface="Arial" panose="020B0604020202020204" pitchFamily="34" charset="0"/>
                <a:cs typeface="Arial" panose="020B0604020202020204" pitchFamily="34" charset="0"/>
              </a:rPr>
              <a:t>4</a:t>
            </a:r>
            <a:endParaRPr sz="758">
              <a:latin typeface="Arial" panose="020B0604020202020204" pitchFamily="34" charset="0"/>
              <a:cs typeface="Arial" panose="020B0604020202020204" pitchFamily="34" charset="0"/>
            </a:endParaRPr>
          </a:p>
        </p:txBody>
      </p:sp>
      <p:sp>
        <p:nvSpPr>
          <p:cNvPr id="89" name="object 110">
            <a:extLst>
              <a:ext uri="{FF2B5EF4-FFF2-40B4-BE49-F238E27FC236}">
                <a16:creationId xmlns:a16="http://schemas.microsoft.com/office/drawing/2014/main" id="{B73BCFC0-B2FB-08B7-A20D-006225D7EA38}"/>
              </a:ext>
            </a:extLst>
          </p:cNvPr>
          <p:cNvSpPr txBox="1"/>
          <p:nvPr/>
        </p:nvSpPr>
        <p:spPr>
          <a:xfrm>
            <a:off x="1932219" y="4492966"/>
            <a:ext cx="981915" cy="124022"/>
          </a:xfrm>
          <a:prstGeom prst="rect">
            <a:avLst/>
          </a:prstGeom>
        </p:spPr>
        <p:txBody>
          <a:bodyPr vert="horz" wrap="square" lIns="0" tIns="7316" rIns="0" bIns="0" rtlCol="0">
            <a:spAutoFit/>
          </a:bodyPr>
          <a:lstStyle/>
          <a:p>
            <a:pPr marL="30805">
              <a:spcBef>
                <a:spcPts val="58"/>
              </a:spcBef>
              <a:tabLst>
                <a:tab pos="649988" algn="l"/>
                <a:tab pos="868704" algn="l"/>
              </a:tabLst>
            </a:pPr>
            <a:r>
              <a:rPr sz="758">
                <a:solidFill>
                  <a:srgbClr val="22346A"/>
                </a:solidFill>
                <a:latin typeface="Arial" panose="020B0604020202020204" pitchFamily="34" charset="0"/>
                <a:cs typeface="Arial" panose="020B0604020202020204" pitchFamily="34" charset="0"/>
              </a:rPr>
              <a:t>Nº pac.</a:t>
            </a:r>
            <a:r>
              <a:rPr sz="637" baseline="31746">
                <a:solidFill>
                  <a:srgbClr val="22346A"/>
                </a:solidFill>
                <a:latin typeface="Arial" panose="020B0604020202020204" pitchFamily="34" charset="0"/>
                <a:cs typeface="Arial" panose="020B0604020202020204" pitchFamily="34" charset="0"/>
              </a:rPr>
              <a:t>b</a:t>
            </a:r>
            <a:r>
              <a:rPr sz="637" spc="159" baseline="31746">
                <a:solidFill>
                  <a:srgbClr val="22346A"/>
                </a:solidFill>
                <a:latin typeface="Arial" panose="020B0604020202020204" pitchFamily="34" charset="0"/>
                <a:cs typeface="Arial" panose="020B0604020202020204" pitchFamily="34" charset="0"/>
              </a:rPr>
              <a:t>  </a:t>
            </a:r>
            <a:r>
              <a:rPr sz="758" spc="-21">
                <a:solidFill>
                  <a:srgbClr val="22346A"/>
                </a:solidFill>
                <a:latin typeface="Arial" panose="020B0604020202020204" pitchFamily="34" charset="0"/>
                <a:cs typeface="Arial" panose="020B0604020202020204" pitchFamily="34" charset="0"/>
              </a:rPr>
              <a:t>69</a:t>
            </a:r>
            <a:r>
              <a:rPr sz="758">
                <a:solidFill>
                  <a:srgbClr val="22346A"/>
                </a:solidFill>
                <a:latin typeface="Arial" panose="020B0604020202020204" pitchFamily="34" charset="0"/>
                <a:cs typeface="Arial" panose="020B0604020202020204" pitchFamily="34" charset="0"/>
              </a:rPr>
              <a:t>	</a:t>
            </a:r>
            <a:r>
              <a:rPr sz="758" spc="-15">
                <a:solidFill>
                  <a:srgbClr val="22346A"/>
                </a:solidFill>
                <a:latin typeface="Arial" panose="020B0604020202020204" pitchFamily="34" charset="0"/>
                <a:cs typeface="Arial" panose="020B0604020202020204" pitchFamily="34" charset="0"/>
              </a:rPr>
              <a:t>69</a:t>
            </a:r>
            <a:r>
              <a:rPr sz="758">
                <a:solidFill>
                  <a:srgbClr val="22346A"/>
                </a:solidFill>
                <a:latin typeface="Arial" panose="020B0604020202020204" pitchFamily="34" charset="0"/>
                <a:cs typeface="Arial" panose="020B0604020202020204" pitchFamily="34" charset="0"/>
              </a:rPr>
              <a:t>	</a:t>
            </a:r>
            <a:r>
              <a:rPr sz="758" spc="-15">
                <a:solidFill>
                  <a:srgbClr val="22346A"/>
                </a:solidFill>
                <a:latin typeface="Arial" panose="020B0604020202020204" pitchFamily="34" charset="0"/>
                <a:cs typeface="Arial" panose="020B0604020202020204" pitchFamily="34" charset="0"/>
              </a:rPr>
              <a:t>67</a:t>
            </a:r>
            <a:endParaRPr sz="758">
              <a:latin typeface="Arial" panose="020B0604020202020204" pitchFamily="34" charset="0"/>
              <a:cs typeface="Arial" panose="020B0604020202020204" pitchFamily="34" charset="0"/>
            </a:endParaRPr>
          </a:p>
        </p:txBody>
      </p:sp>
      <p:sp>
        <p:nvSpPr>
          <p:cNvPr id="90" name="object 111">
            <a:extLst>
              <a:ext uri="{FF2B5EF4-FFF2-40B4-BE49-F238E27FC236}">
                <a16:creationId xmlns:a16="http://schemas.microsoft.com/office/drawing/2014/main" id="{47EB94A8-E98A-BEC7-2072-86A3ABC54424}"/>
              </a:ext>
            </a:extLst>
          </p:cNvPr>
          <p:cNvSpPr txBox="1"/>
          <p:nvPr/>
        </p:nvSpPr>
        <p:spPr>
          <a:xfrm>
            <a:off x="1968559" y="3077710"/>
            <a:ext cx="128240" cy="631121"/>
          </a:xfrm>
          <a:prstGeom prst="rect">
            <a:avLst/>
          </a:prstGeom>
        </p:spPr>
        <p:txBody>
          <a:bodyPr vert="vert270" wrap="square" lIns="0" tIns="0" rIns="0" bIns="0" rtlCol="0">
            <a:spAutoFit/>
          </a:bodyPr>
          <a:lstStyle/>
          <a:p>
            <a:pPr marL="7701">
              <a:lnSpc>
                <a:spcPts val="1031"/>
              </a:lnSpc>
            </a:pPr>
            <a:r>
              <a:rPr sz="879">
                <a:solidFill>
                  <a:srgbClr val="22346A"/>
                </a:solidFill>
                <a:latin typeface="Arial" panose="020B0604020202020204" pitchFamily="34" charset="0"/>
                <a:cs typeface="Arial" panose="020B0604020202020204" pitchFamily="34" charset="0"/>
              </a:rPr>
              <a:t>%</a:t>
            </a:r>
            <a:r>
              <a:rPr sz="879" spc="-12">
                <a:solidFill>
                  <a:srgbClr val="22346A"/>
                </a:solidFill>
                <a:latin typeface="Arial" panose="020B0604020202020204" pitchFamily="34" charset="0"/>
                <a:cs typeface="Arial" panose="020B0604020202020204" pitchFamily="34" charset="0"/>
              </a:rPr>
              <a:t> </a:t>
            </a:r>
            <a:r>
              <a:rPr sz="879" spc="-6">
                <a:solidFill>
                  <a:srgbClr val="22346A"/>
                </a:solidFill>
                <a:latin typeface="Arial" panose="020B0604020202020204" pitchFamily="34" charset="0"/>
                <a:cs typeface="Arial" panose="020B0604020202020204" pitchFamily="34" charset="0"/>
              </a:rPr>
              <a:t>pacientes</a:t>
            </a:r>
            <a:endParaRPr sz="879">
              <a:latin typeface="Arial" panose="020B0604020202020204" pitchFamily="34" charset="0"/>
              <a:cs typeface="Arial" panose="020B0604020202020204" pitchFamily="34" charset="0"/>
            </a:endParaRPr>
          </a:p>
        </p:txBody>
      </p:sp>
      <p:grpSp>
        <p:nvGrpSpPr>
          <p:cNvPr id="91" name="object 112">
            <a:extLst>
              <a:ext uri="{FF2B5EF4-FFF2-40B4-BE49-F238E27FC236}">
                <a16:creationId xmlns:a16="http://schemas.microsoft.com/office/drawing/2014/main" id="{BD17E287-B399-D841-1D86-3809BFF3CBAA}"/>
              </a:ext>
            </a:extLst>
          </p:cNvPr>
          <p:cNvGrpSpPr/>
          <p:nvPr/>
        </p:nvGrpSpPr>
        <p:grpSpPr>
          <a:xfrm>
            <a:off x="1031953" y="2071007"/>
            <a:ext cx="1251074" cy="304971"/>
            <a:chOff x="3738105" y="3790460"/>
            <a:chExt cx="2063114" cy="502920"/>
          </a:xfrm>
        </p:grpSpPr>
        <p:sp>
          <p:nvSpPr>
            <p:cNvPr id="92" name="object 113">
              <a:extLst>
                <a:ext uri="{FF2B5EF4-FFF2-40B4-BE49-F238E27FC236}">
                  <a16:creationId xmlns:a16="http://schemas.microsoft.com/office/drawing/2014/main" id="{A41D484D-E796-B0DE-D9BF-92FB462541C1}"/>
                </a:ext>
              </a:extLst>
            </p:cNvPr>
            <p:cNvSpPr/>
            <p:nvPr/>
          </p:nvSpPr>
          <p:spPr>
            <a:xfrm>
              <a:off x="3738105" y="3790460"/>
              <a:ext cx="2063114" cy="502920"/>
            </a:xfrm>
            <a:custGeom>
              <a:avLst/>
              <a:gdLst/>
              <a:ahLst/>
              <a:cxnLst/>
              <a:rect l="l" t="t" r="r" b="b"/>
              <a:pathLst>
                <a:path w="2063114" h="502920">
                  <a:moveTo>
                    <a:pt x="1811463" y="0"/>
                  </a:moveTo>
                  <a:lnTo>
                    <a:pt x="0" y="0"/>
                  </a:lnTo>
                  <a:lnTo>
                    <a:pt x="0" y="502602"/>
                  </a:lnTo>
                  <a:lnTo>
                    <a:pt x="1811463" y="502602"/>
                  </a:lnTo>
                  <a:lnTo>
                    <a:pt x="1856635" y="498553"/>
                  </a:lnTo>
                  <a:lnTo>
                    <a:pt x="1899151" y="486879"/>
                  </a:lnTo>
                  <a:lnTo>
                    <a:pt x="1938300" y="468290"/>
                  </a:lnTo>
                  <a:lnTo>
                    <a:pt x="1973374" y="443496"/>
                  </a:lnTo>
                  <a:lnTo>
                    <a:pt x="2003662" y="413207"/>
                  </a:lnTo>
                  <a:lnTo>
                    <a:pt x="2028454" y="378133"/>
                  </a:lnTo>
                  <a:lnTo>
                    <a:pt x="2047042" y="338984"/>
                  </a:lnTo>
                  <a:lnTo>
                    <a:pt x="2058715" y="296470"/>
                  </a:lnTo>
                  <a:lnTo>
                    <a:pt x="2062764" y="251301"/>
                  </a:lnTo>
                  <a:lnTo>
                    <a:pt x="2058715" y="206131"/>
                  </a:lnTo>
                  <a:lnTo>
                    <a:pt x="2047042" y="163617"/>
                  </a:lnTo>
                  <a:lnTo>
                    <a:pt x="2028454" y="124468"/>
                  </a:lnTo>
                  <a:lnTo>
                    <a:pt x="2003662" y="89394"/>
                  </a:lnTo>
                  <a:lnTo>
                    <a:pt x="1973374" y="59105"/>
                  </a:lnTo>
                  <a:lnTo>
                    <a:pt x="1938300" y="34311"/>
                  </a:lnTo>
                  <a:lnTo>
                    <a:pt x="1899151" y="15723"/>
                  </a:lnTo>
                  <a:lnTo>
                    <a:pt x="1856635" y="4049"/>
                  </a:lnTo>
                  <a:lnTo>
                    <a:pt x="1811463" y="0"/>
                  </a:lnTo>
                  <a:close/>
                </a:path>
              </a:pathLst>
            </a:custGeom>
            <a:solidFill>
              <a:srgbClr val="22346A"/>
            </a:solidFill>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93" name="object 114">
              <a:extLst>
                <a:ext uri="{FF2B5EF4-FFF2-40B4-BE49-F238E27FC236}">
                  <a16:creationId xmlns:a16="http://schemas.microsoft.com/office/drawing/2014/main" id="{62C11229-CBDB-0D92-4F5E-E7D684CF5DC5}"/>
                </a:ext>
              </a:extLst>
            </p:cNvPr>
            <p:cNvSpPr/>
            <p:nvPr/>
          </p:nvSpPr>
          <p:spPr>
            <a:xfrm>
              <a:off x="3824490" y="3876840"/>
              <a:ext cx="277495" cy="325755"/>
            </a:xfrm>
            <a:custGeom>
              <a:avLst/>
              <a:gdLst/>
              <a:ahLst/>
              <a:cxnLst/>
              <a:rect l="l" t="t" r="r" b="b"/>
              <a:pathLst>
                <a:path w="277495" h="325754">
                  <a:moveTo>
                    <a:pt x="65443" y="107986"/>
                  </a:moveTo>
                  <a:lnTo>
                    <a:pt x="65443" y="292535"/>
                  </a:lnTo>
                  <a:lnTo>
                    <a:pt x="277478" y="292535"/>
                  </a:lnTo>
                  <a:lnTo>
                    <a:pt x="277478" y="32731"/>
                  </a:lnTo>
                  <a:lnTo>
                    <a:pt x="191983" y="32731"/>
                  </a:lnTo>
                </a:path>
                <a:path w="277495" h="325754">
                  <a:moveTo>
                    <a:pt x="169073" y="32731"/>
                  </a:moveTo>
                  <a:lnTo>
                    <a:pt x="65443" y="32731"/>
                  </a:lnTo>
                  <a:lnTo>
                    <a:pt x="65443" y="85411"/>
                  </a:lnTo>
                </a:path>
                <a:path w="277495" h="325754">
                  <a:moveTo>
                    <a:pt x="104740" y="308891"/>
                  </a:moveTo>
                  <a:lnTo>
                    <a:pt x="33098" y="308891"/>
                  </a:lnTo>
                  <a:lnTo>
                    <a:pt x="24271" y="308891"/>
                  </a:lnTo>
                  <a:lnTo>
                    <a:pt x="16533" y="301687"/>
                  </a:lnTo>
                  <a:lnTo>
                    <a:pt x="16365" y="292860"/>
                  </a:lnTo>
                  <a:lnTo>
                    <a:pt x="16177" y="283582"/>
                  </a:lnTo>
                  <a:lnTo>
                    <a:pt x="23768" y="275991"/>
                  </a:lnTo>
                  <a:lnTo>
                    <a:pt x="33046" y="276180"/>
                  </a:lnTo>
                  <a:lnTo>
                    <a:pt x="41747" y="276347"/>
                  </a:lnTo>
                  <a:lnTo>
                    <a:pt x="48878" y="283865"/>
                  </a:lnTo>
                  <a:lnTo>
                    <a:pt x="32721" y="259814"/>
                  </a:lnTo>
                  <a:lnTo>
                    <a:pt x="19984" y="262385"/>
                  </a:lnTo>
                  <a:lnTo>
                    <a:pt x="9583" y="269397"/>
                  </a:lnTo>
                  <a:lnTo>
                    <a:pt x="2571" y="279798"/>
                  </a:lnTo>
                  <a:lnTo>
                    <a:pt x="0" y="292535"/>
                  </a:lnTo>
                  <a:lnTo>
                    <a:pt x="2571" y="305272"/>
                  </a:lnTo>
                  <a:lnTo>
                    <a:pt x="9583" y="315673"/>
                  </a:lnTo>
                  <a:lnTo>
                    <a:pt x="19984" y="322685"/>
                  </a:lnTo>
                  <a:lnTo>
                    <a:pt x="32721" y="325257"/>
                  </a:lnTo>
                  <a:lnTo>
                    <a:pt x="246610" y="325257"/>
                  </a:lnTo>
                  <a:lnTo>
                    <a:pt x="246610" y="292535"/>
                  </a:lnTo>
                </a:path>
                <a:path w="277495" h="325754">
                  <a:moveTo>
                    <a:pt x="246610" y="308891"/>
                  </a:moveTo>
                  <a:lnTo>
                    <a:pt x="128708" y="308891"/>
                  </a:lnTo>
                </a:path>
                <a:path w="277495" h="325754">
                  <a:moveTo>
                    <a:pt x="65443" y="32731"/>
                  </a:moveTo>
                  <a:lnTo>
                    <a:pt x="62871" y="19993"/>
                  </a:lnTo>
                  <a:lnTo>
                    <a:pt x="55859" y="9588"/>
                  </a:lnTo>
                  <a:lnTo>
                    <a:pt x="45458" y="2572"/>
                  </a:lnTo>
                  <a:lnTo>
                    <a:pt x="32721" y="0"/>
                  </a:lnTo>
                  <a:lnTo>
                    <a:pt x="19984" y="2572"/>
                  </a:lnTo>
                  <a:lnTo>
                    <a:pt x="9583" y="9588"/>
                  </a:lnTo>
                  <a:lnTo>
                    <a:pt x="2571" y="19993"/>
                  </a:lnTo>
                  <a:lnTo>
                    <a:pt x="0" y="32731"/>
                  </a:lnTo>
                  <a:lnTo>
                    <a:pt x="0" y="292535"/>
                  </a:lnTo>
                </a:path>
                <a:path w="277495" h="325754">
                  <a:moveTo>
                    <a:pt x="65432" y="210967"/>
                  </a:moveTo>
                  <a:lnTo>
                    <a:pt x="50130" y="200801"/>
                  </a:lnTo>
                  <a:lnTo>
                    <a:pt x="32721" y="197412"/>
                  </a:lnTo>
                  <a:lnTo>
                    <a:pt x="15312" y="200801"/>
                  </a:lnTo>
                  <a:lnTo>
                    <a:pt x="10" y="210967"/>
                  </a:lnTo>
                </a:path>
                <a:path w="277495" h="325754">
                  <a:moveTo>
                    <a:pt x="65432" y="237144"/>
                  </a:moveTo>
                  <a:lnTo>
                    <a:pt x="50130" y="226978"/>
                  </a:lnTo>
                  <a:lnTo>
                    <a:pt x="32721" y="223590"/>
                  </a:lnTo>
                  <a:lnTo>
                    <a:pt x="15312" y="226978"/>
                  </a:lnTo>
                  <a:lnTo>
                    <a:pt x="10" y="237144"/>
                  </a:lnTo>
                </a:path>
                <a:path w="277495" h="325754">
                  <a:moveTo>
                    <a:pt x="65432" y="184790"/>
                  </a:moveTo>
                  <a:lnTo>
                    <a:pt x="50130" y="174624"/>
                  </a:lnTo>
                  <a:lnTo>
                    <a:pt x="32721" y="171235"/>
                  </a:lnTo>
                  <a:lnTo>
                    <a:pt x="15312" y="174624"/>
                  </a:lnTo>
                  <a:lnTo>
                    <a:pt x="10" y="184790"/>
                  </a:lnTo>
                </a:path>
                <a:path w="277495" h="325754">
                  <a:moveTo>
                    <a:pt x="65432" y="138980"/>
                  </a:moveTo>
                  <a:lnTo>
                    <a:pt x="50130" y="128814"/>
                  </a:lnTo>
                  <a:lnTo>
                    <a:pt x="32721" y="125425"/>
                  </a:lnTo>
                  <a:lnTo>
                    <a:pt x="15312" y="128814"/>
                  </a:lnTo>
                  <a:lnTo>
                    <a:pt x="10" y="138980"/>
                  </a:lnTo>
                </a:path>
                <a:path w="277495" h="325754">
                  <a:moveTo>
                    <a:pt x="65432" y="53904"/>
                  </a:moveTo>
                  <a:lnTo>
                    <a:pt x="50130" y="43738"/>
                  </a:lnTo>
                  <a:lnTo>
                    <a:pt x="32721" y="40349"/>
                  </a:lnTo>
                  <a:lnTo>
                    <a:pt x="15312" y="43738"/>
                  </a:lnTo>
                  <a:lnTo>
                    <a:pt x="10" y="53904"/>
                  </a:lnTo>
                </a:path>
                <a:path w="277495" h="325754">
                  <a:moveTo>
                    <a:pt x="166225" y="69369"/>
                  </a:moveTo>
                  <a:lnTo>
                    <a:pt x="82165" y="69369"/>
                  </a:lnTo>
                  <a:lnTo>
                    <a:pt x="82165" y="49317"/>
                  </a:lnTo>
                  <a:lnTo>
                    <a:pt x="166225" y="49317"/>
                  </a:lnTo>
                  <a:lnTo>
                    <a:pt x="166225" y="69369"/>
                  </a:lnTo>
                  <a:close/>
                </a:path>
                <a:path w="277495" h="325754">
                  <a:moveTo>
                    <a:pt x="82458" y="86384"/>
                  </a:moveTo>
                  <a:lnTo>
                    <a:pt x="127608" y="86384"/>
                  </a:lnTo>
                </a:path>
                <a:path w="277495" h="325754">
                  <a:moveTo>
                    <a:pt x="82458" y="103410"/>
                  </a:moveTo>
                  <a:lnTo>
                    <a:pt x="127608" y="103410"/>
                  </a:lnTo>
                </a:path>
                <a:path w="277495" h="325754">
                  <a:moveTo>
                    <a:pt x="82458" y="120415"/>
                  </a:moveTo>
                  <a:lnTo>
                    <a:pt x="127608" y="120415"/>
                  </a:lnTo>
                </a:path>
                <a:path w="277495" h="325754">
                  <a:moveTo>
                    <a:pt x="82458" y="137440"/>
                  </a:moveTo>
                  <a:lnTo>
                    <a:pt x="127608" y="137440"/>
                  </a:lnTo>
                </a:path>
                <a:path w="277495" h="325754">
                  <a:moveTo>
                    <a:pt x="82458" y="154445"/>
                  </a:moveTo>
                  <a:lnTo>
                    <a:pt x="127608" y="154445"/>
                  </a:lnTo>
                </a:path>
                <a:path w="277495" h="325754">
                  <a:moveTo>
                    <a:pt x="82458" y="171460"/>
                  </a:moveTo>
                  <a:lnTo>
                    <a:pt x="127608" y="171460"/>
                  </a:lnTo>
                </a:path>
                <a:path w="277495" h="325754">
                  <a:moveTo>
                    <a:pt x="148885" y="86384"/>
                  </a:moveTo>
                  <a:lnTo>
                    <a:pt x="194035" y="86384"/>
                  </a:lnTo>
                </a:path>
                <a:path w="277495" h="325754">
                  <a:moveTo>
                    <a:pt x="148885" y="103410"/>
                  </a:moveTo>
                  <a:lnTo>
                    <a:pt x="194035" y="103410"/>
                  </a:lnTo>
                </a:path>
                <a:path w="277495" h="325754">
                  <a:moveTo>
                    <a:pt x="148885" y="120415"/>
                  </a:moveTo>
                  <a:lnTo>
                    <a:pt x="194035" y="120415"/>
                  </a:lnTo>
                </a:path>
                <a:path w="277495" h="325754">
                  <a:moveTo>
                    <a:pt x="148885" y="137440"/>
                  </a:moveTo>
                  <a:lnTo>
                    <a:pt x="194035" y="137440"/>
                  </a:lnTo>
                </a:path>
                <a:path w="277495" h="325754">
                  <a:moveTo>
                    <a:pt x="148885" y="154445"/>
                  </a:moveTo>
                  <a:lnTo>
                    <a:pt x="194035" y="154445"/>
                  </a:lnTo>
                </a:path>
                <a:path w="277495" h="325754">
                  <a:moveTo>
                    <a:pt x="148885" y="171460"/>
                  </a:moveTo>
                  <a:lnTo>
                    <a:pt x="194035" y="171460"/>
                  </a:lnTo>
                </a:path>
                <a:path w="277495" h="325754">
                  <a:moveTo>
                    <a:pt x="215312" y="86384"/>
                  </a:moveTo>
                  <a:lnTo>
                    <a:pt x="260463" y="86384"/>
                  </a:lnTo>
                </a:path>
                <a:path w="277495" h="325754">
                  <a:moveTo>
                    <a:pt x="215312" y="103410"/>
                  </a:moveTo>
                  <a:lnTo>
                    <a:pt x="260463" y="103410"/>
                  </a:lnTo>
                </a:path>
                <a:path w="277495" h="325754">
                  <a:moveTo>
                    <a:pt x="215312" y="120415"/>
                  </a:moveTo>
                  <a:lnTo>
                    <a:pt x="260463" y="120415"/>
                  </a:lnTo>
                </a:path>
                <a:path w="277495" h="325754">
                  <a:moveTo>
                    <a:pt x="215312" y="137440"/>
                  </a:moveTo>
                  <a:lnTo>
                    <a:pt x="260463" y="137440"/>
                  </a:lnTo>
                </a:path>
                <a:path w="277495" h="325754">
                  <a:moveTo>
                    <a:pt x="215312" y="154445"/>
                  </a:moveTo>
                  <a:lnTo>
                    <a:pt x="260463" y="154445"/>
                  </a:lnTo>
                </a:path>
                <a:path w="277495" h="325754">
                  <a:moveTo>
                    <a:pt x="215312" y="171460"/>
                  </a:moveTo>
                  <a:lnTo>
                    <a:pt x="260463" y="171460"/>
                  </a:lnTo>
                </a:path>
                <a:path w="277495" h="325754">
                  <a:moveTo>
                    <a:pt x="260463" y="49317"/>
                  </a:moveTo>
                  <a:lnTo>
                    <a:pt x="237552" y="49317"/>
                  </a:lnTo>
                </a:path>
                <a:path w="277495" h="325754">
                  <a:moveTo>
                    <a:pt x="260463" y="275939"/>
                  </a:moveTo>
                  <a:lnTo>
                    <a:pt x="237552" y="275939"/>
                  </a:lnTo>
                </a:path>
                <a:path w="277495" h="325754">
                  <a:moveTo>
                    <a:pt x="124990" y="275939"/>
                  </a:moveTo>
                  <a:lnTo>
                    <a:pt x="82458" y="275939"/>
                  </a:lnTo>
                </a:path>
                <a:path w="277495" h="325754">
                  <a:moveTo>
                    <a:pt x="237888" y="239856"/>
                  </a:moveTo>
                  <a:lnTo>
                    <a:pt x="237888" y="258924"/>
                  </a:lnTo>
                  <a:lnTo>
                    <a:pt x="104740" y="258924"/>
                  </a:lnTo>
                  <a:lnTo>
                    <a:pt x="104740" y="188475"/>
                  </a:lnTo>
                  <a:lnTo>
                    <a:pt x="237888" y="188475"/>
                  </a:lnTo>
                  <a:lnTo>
                    <a:pt x="237888" y="216946"/>
                  </a:lnTo>
                </a:path>
                <a:path w="277495" h="325754">
                  <a:moveTo>
                    <a:pt x="150602" y="238223"/>
                  </a:moveTo>
                  <a:lnTo>
                    <a:pt x="171314" y="258924"/>
                  </a:lnTo>
                  <a:lnTo>
                    <a:pt x="192580" y="237657"/>
                  </a:lnTo>
                </a:path>
                <a:path w="277495" h="325754">
                  <a:moveTo>
                    <a:pt x="191983" y="209145"/>
                  </a:moveTo>
                  <a:lnTo>
                    <a:pt x="171314" y="188475"/>
                  </a:lnTo>
                  <a:lnTo>
                    <a:pt x="150864" y="208936"/>
                  </a:lnTo>
                </a:path>
                <a:path w="277495" h="325754">
                  <a:moveTo>
                    <a:pt x="221207" y="223595"/>
                  </a:moveTo>
                  <a:lnTo>
                    <a:pt x="221207" y="233301"/>
                  </a:lnTo>
                  <a:lnTo>
                    <a:pt x="213344" y="241165"/>
                  </a:lnTo>
                  <a:lnTo>
                    <a:pt x="203637" y="241165"/>
                  </a:lnTo>
                  <a:lnTo>
                    <a:pt x="193931" y="241165"/>
                  </a:lnTo>
                  <a:lnTo>
                    <a:pt x="186067" y="233301"/>
                  </a:lnTo>
                  <a:lnTo>
                    <a:pt x="186067" y="223595"/>
                  </a:lnTo>
                  <a:lnTo>
                    <a:pt x="186067" y="213888"/>
                  </a:lnTo>
                  <a:lnTo>
                    <a:pt x="193931" y="206014"/>
                  </a:lnTo>
                  <a:lnTo>
                    <a:pt x="203637" y="206014"/>
                  </a:lnTo>
                  <a:lnTo>
                    <a:pt x="213344" y="206014"/>
                  </a:lnTo>
                  <a:lnTo>
                    <a:pt x="221207" y="213888"/>
                  </a:lnTo>
                  <a:lnTo>
                    <a:pt x="221207" y="223595"/>
                  </a:lnTo>
                  <a:close/>
                </a:path>
                <a:path w="277495" h="325754">
                  <a:moveTo>
                    <a:pt x="156560" y="223595"/>
                  </a:moveTo>
                  <a:lnTo>
                    <a:pt x="156560" y="233301"/>
                  </a:lnTo>
                  <a:lnTo>
                    <a:pt x="148697" y="241165"/>
                  </a:lnTo>
                  <a:lnTo>
                    <a:pt x="138990" y="241165"/>
                  </a:lnTo>
                  <a:lnTo>
                    <a:pt x="129284" y="241165"/>
                  </a:lnTo>
                  <a:lnTo>
                    <a:pt x="121420" y="233301"/>
                  </a:lnTo>
                  <a:lnTo>
                    <a:pt x="121420" y="223595"/>
                  </a:lnTo>
                  <a:lnTo>
                    <a:pt x="121420" y="213888"/>
                  </a:lnTo>
                  <a:lnTo>
                    <a:pt x="129284" y="206014"/>
                  </a:lnTo>
                  <a:lnTo>
                    <a:pt x="138990" y="206014"/>
                  </a:lnTo>
                  <a:lnTo>
                    <a:pt x="148697" y="206014"/>
                  </a:lnTo>
                  <a:lnTo>
                    <a:pt x="156560" y="213888"/>
                  </a:lnTo>
                  <a:lnTo>
                    <a:pt x="156560" y="223595"/>
                  </a:lnTo>
                  <a:close/>
                </a:path>
              </a:pathLst>
            </a:custGeom>
            <a:ln w="5235">
              <a:solidFill>
                <a:srgbClr val="FFFFFF"/>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grpSp>
      <p:sp>
        <p:nvSpPr>
          <p:cNvPr id="94" name="object 115">
            <a:extLst>
              <a:ext uri="{FF2B5EF4-FFF2-40B4-BE49-F238E27FC236}">
                <a16:creationId xmlns:a16="http://schemas.microsoft.com/office/drawing/2014/main" id="{BF6E4C8C-7104-9A81-C938-E90A60D677A6}"/>
              </a:ext>
            </a:extLst>
          </p:cNvPr>
          <p:cNvSpPr txBox="1"/>
          <p:nvPr/>
        </p:nvSpPr>
        <p:spPr>
          <a:xfrm>
            <a:off x="1349668" y="2154931"/>
            <a:ext cx="808251" cy="133609"/>
          </a:xfrm>
          <a:prstGeom prst="rect">
            <a:avLst/>
          </a:prstGeom>
        </p:spPr>
        <p:txBody>
          <a:bodyPr vert="horz" wrap="square" lIns="0" tIns="10397" rIns="0" bIns="0" rtlCol="0">
            <a:spAutoFit/>
          </a:bodyPr>
          <a:lstStyle/>
          <a:p>
            <a:pPr marL="7701">
              <a:spcBef>
                <a:spcPts val="82"/>
              </a:spcBef>
            </a:pPr>
            <a:r>
              <a:rPr sz="800" b="1">
                <a:solidFill>
                  <a:srgbClr val="FFFFFF"/>
                </a:solidFill>
                <a:latin typeface="Arial" panose="020B0604020202020204" pitchFamily="34" charset="0"/>
                <a:cs typeface="Arial" panose="020B0604020202020204" pitchFamily="34" charset="0"/>
              </a:rPr>
              <a:t>Estudio</a:t>
            </a:r>
            <a:r>
              <a:rPr sz="800" b="1" spc="30">
                <a:solidFill>
                  <a:srgbClr val="FFFFFF"/>
                </a:solidFill>
                <a:latin typeface="Arial" panose="020B0604020202020204" pitchFamily="34" charset="0"/>
                <a:cs typeface="Arial" panose="020B0604020202020204" pitchFamily="34" charset="0"/>
              </a:rPr>
              <a:t> </a:t>
            </a:r>
            <a:r>
              <a:rPr sz="800" b="1" spc="-12">
                <a:solidFill>
                  <a:srgbClr val="FFFFFF"/>
                </a:solidFill>
                <a:latin typeface="Arial" panose="020B0604020202020204" pitchFamily="34" charset="0"/>
                <a:cs typeface="Arial" panose="020B0604020202020204" pitchFamily="34" charset="0"/>
              </a:rPr>
              <a:t>ADapt</a:t>
            </a:r>
            <a:endParaRPr sz="800">
              <a:latin typeface="Arial" panose="020B0604020202020204" pitchFamily="34" charset="0"/>
              <a:cs typeface="Arial" panose="020B0604020202020204" pitchFamily="34" charset="0"/>
            </a:endParaRPr>
          </a:p>
        </p:txBody>
      </p:sp>
      <p:sp>
        <p:nvSpPr>
          <p:cNvPr id="97" name="Rectángulo redondeado 96">
            <a:extLst>
              <a:ext uri="{FF2B5EF4-FFF2-40B4-BE49-F238E27FC236}">
                <a16:creationId xmlns:a16="http://schemas.microsoft.com/office/drawing/2014/main" id="{AA492B68-8EB3-46A5-4C9B-4A695A83C5BD}"/>
              </a:ext>
            </a:extLst>
          </p:cNvPr>
          <p:cNvSpPr/>
          <p:nvPr/>
        </p:nvSpPr>
        <p:spPr>
          <a:xfrm>
            <a:off x="7755635" y="1863751"/>
            <a:ext cx="3330635" cy="3130498"/>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object 239">
            <a:extLst>
              <a:ext uri="{FF2B5EF4-FFF2-40B4-BE49-F238E27FC236}">
                <a16:creationId xmlns:a16="http://schemas.microsoft.com/office/drawing/2014/main" id="{B2FBD536-2088-76D8-C4B1-7858508AFA57}"/>
              </a:ext>
            </a:extLst>
          </p:cNvPr>
          <p:cNvSpPr txBox="1"/>
          <p:nvPr/>
        </p:nvSpPr>
        <p:spPr>
          <a:xfrm>
            <a:off x="8197327" y="3275211"/>
            <a:ext cx="2526174" cy="1210028"/>
          </a:xfrm>
          <a:prstGeom prst="rect">
            <a:avLst/>
          </a:prstGeom>
        </p:spPr>
        <p:txBody>
          <a:bodyPr vert="horz" wrap="square" lIns="0" tIns="7701" rIns="0" bIns="0" rtlCol="0">
            <a:spAutoFit/>
          </a:bodyPr>
          <a:lstStyle/>
          <a:p>
            <a:pPr marL="23104" marR="18483">
              <a:spcBef>
                <a:spcPts val="61"/>
              </a:spcBef>
            </a:pPr>
            <a:r>
              <a:rPr lang="es-ES" sz="1546">
                <a:solidFill>
                  <a:srgbClr val="22346A"/>
                </a:solidFill>
                <a:latin typeface="Arial" panose="020B0604020202020204" pitchFamily="34" charset="0"/>
                <a:cs typeface="Arial" panose="020B0604020202020204" pitchFamily="34" charset="0"/>
              </a:rPr>
              <a:t>de los pacientes tratados previamente con </a:t>
            </a:r>
            <a:r>
              <a:rPr lang="es-ES" sz="1546" err="1">
                <a:solidFill>
                  <a:srgbClr val="22346A"/>
                </a:solidFill>
                <a:latin typeface="Arial" panose="020B0604020202020204" pitchFamily="34" charset="0"/>
                <a:cs typeface="Arial" panose="020B0604020202020204" pitchFamily="34" charset="0"/>
              </a:rPr>
              <a:t>dupilumab</a:t>
            </a:r>
            <a:r>
              <a:rPr lang="es-ES" sz="1546">
                <a:solidFill>
                  <a:srgbClr val="22346A"/>
                </a:solidFill>
                <a:latin typeface="Arial" panose="020B0604020202020204" pitchFamily="34" charset="0"/>
                <a:cs typeface="Arial" panose="020B0604020202020204" pitchFamily="34" charset="0"/>
              </a:rPr>
              <a:t> lograron un F-IGA (0,1) con una mejora </a:t>
            </a:r>
            <a:r>
              <a:rPr lang="es-ES" sz="1546">
                <a:solidFill>
                  <a:srgbClr val="22346A"/>
                </a:solidFill>
                <a:latin typeface="Symbol" pitchFamily="2" charset="2"/>
                <a:cs typeface="Arial" panose="020B0604020202020204" pitchFamily="34" charset="0"/>
              </a:rPr>
              <a:t></a:t>
            </a:r>
            <a:r>
              <a:rPr lang="es-ES" sz="1546">
                <a:solidFill>
                  <a:srgbClr val="22346A"/>
                </a:solidFill>
                <a:latin typeface="Arial" panose="020B0604020202020204" pitchFamily="34" charset="0"/>
                <a:cs typeface="Arial" panose="020B0604020202020204" pitchFamily="34" charset="0"/>
              </a:rPr>
              <a:t>2 en la semana 16</a:t>
            </a:r>
            <a:r>
              <a:rPr lang="es-ES" sz="1546" baseline="30000">
                <a:solidFill>
                  <a:srgbClr val="22346A"/>
                </a:solidFill>
                <a:latin typeface="Arial" panose="020B0604020202020204" pitchFamily="34" charset="0"/>
                <a:cs typeface="Arial" panose="020B0604020202020204" pitchFamily="34" charset="0"/>
              </a:rPr>
              <a:t>1</a:t>
            </a:r>
          </a:p>
        </p:txBody>
      </p:sp>
      <p:sp>
        <p:nvSpPr>
          <p:cNvPr id="99" name="object 241">
            <a:extLst>
              <a:ext uri="{FF2B5EF4-FFF2-40B4-BE49-F238E27FC236}">
                <a16:creationId xmlns:a16="http://schemas.microsoft.com/office/drawing/2014/main" id="{EC237D0D-8BAC-6596-1D0B-11B520297E35}"/>
              </a:ext>
            </a:extLst>
          </p:cNvPr>
          <p:cNvSpPr txBox="1"/>
          <p:nvPr/>
        </p:nvSpPr>
        <p:spPr>
          <a:xfrm>
            <a:off x="8197327" y="2368898"/>
            <a:ext cx="2121646" cy="841884"/>
          </a:xfrm>
          <a:prstGeom prst="rect">
            <a:avLst/>
          </a:prstGeom>
        </p:spPr>
        <p:txBody>
          <a:bodyPr vert="horz" wrap="square" lIns="0" tIns="10782" rIns="0" bIns="0" rtlCol="0">
            <a:spAutoFit/>
          </a:bodyPr>
          <a:lstStyle/>
          <a:p>
            <a:pPr marL="7701">
              <a:spcBef>
                <a:spcPts val="85"/>
              </a:spcBef>
            </a:pPr>
            <a:r>
              <a:rPr lang="es-ES" sz="5400" b="1" spc="-12">
                <a:solidFill>
                  <a:srgbClr val="7A45B8"/>
                </a:solidFill>
                <a:latin typeface="Arial" panose="020B0604020202020204" pitchFamily="34" charset="0"/>
                <a:cs typeface="Arial" panose="020B0604020202020204" pitchFamily="34" charset="0"/>
              </a:rPr>
              <a:t>54</a:t>
            </a:r>
            <a:r>
              <a:rPr sz="5400" b="1" spc="-12">
                <a:solidFill>
                  <a:srgbClr val="7F9EDE"/>
                </a:solidFill>
                <a:latin typeface="Arial" panose="020B0604020202020204" pitchFamily="34" charset="0"/>
                <a:cs typeface="Arial" panose="020B0604020202020204" pitchFamily="34" charset="0"/>
              </a:rPr>
              <a:t>%</a:t>
            </a:r>
            <a:endParaRPr sz="5400">
              <a:solidFill>
                <a:srgbClr val="7F9EDE"/>
              </a:solidFill>
              <a:latin typeface="Arial" panose="020B0604020202020204" pitchFamily="34" charset="0"/>
              <a:cs typeface="Arial" panose="020B0604020202020204" pitchFamily="34" charset="0"/>
            </a:endParaRPr>
          </a:p>
        </p:txBody>
      </p:sp>
      <p:sp>
        <p:nvSpPr>
          <p:cNvPr id="95" name="CuadroTexto 94">
            <a:extLst>
              <a:ext uri="{FF2B5EF4-FFF2-40B4-BE49-F238E27FC236}">
                <a16:creationId xmlns:a16="http://schemas.microsoft.com/office/drawing/2014/main" id="{6A1318B9-9351-6503-4C01-EB1ABBC55621}"/>
              </a:ext>
            </a:extLst>
          </p:cNvPr>
          <p:cNvSpPr txBox="1"/>
          <p:nvPr/>
        </p:nvSpPr>
        <p:spPr>
          <a:xfrm>
            <a:off x="1755094" y="6119786"/>
            <a:ext cx="8160426" cy="323165"/>
          </a:xfrm>
          <a:prstGeom prst="rect">
            <a:avLst/>
          </a:prstGeom>
          <a:noFill/>
        </p:spPr>
        <p:txBody>
          <a:bodyPr wrap="square" rtlCol="0">
            <a:spAutoFit/>
          </a:bodyPr>
          <a:lstStyle/>
          <a:p>
            <a:r>
              <a:rPr lang="es-ES" sz="500" baseline="30000" err="1">
                <a:solidFill>
                  <a:srgbClr val="646464"/>
                </a:solidFill>
              </a:rPr>
              <a:t>a</a:t>
            </a:r>
            <a:r>
              <a:rPr lang="es-ES" sz="500" err="1">
                <a:solidFill>
                  <a:srgbClr val="646464"/>
                </a:solidFill>
              </a:rPr>
              <a:t>Población</a:t>
            </a:r>
            <a:r>
              <a:rPr lang="es-ES" sz="500">
                <a:solidFill>
                  <a:srgbClr val="646464"/>
                </a:solidFill>
              </a:rPr>
              <a:t> ITT con F-IGA basal </a:t>
            </a:r>
            <a:r>
              <a:rPr lang="es-ES" sz="500" spc="-114">
                <a:solidFill>
                  <a:srgbClr val="22346A"/>
                </a:solidFill>
                <a:latin typeface="Symbol"/>
                <a:cs typeface="Symbol"/>
              </a:rPr>
              <a:t>  </a:t>
            </a:r>
            <a:r>
              <a:rPr lang="es-ES" sz="500">
                <a:solidFill>
                  <a:srgbClr val="646464"/>
                </a:solidFill>
              </a:rPr>
              <a:t>2. </a:t>
            </a:r>
            <a:r>
              <a:rPr lang="es-ES" sz="500" baseline="30000" err="1">
                <a:solidFill>
                  <a:srgbClr val="646464"/>
                </a:solidFill>
              </a:rPr>
              <a:t>b</a:t>
            </a:r>
            <a:r>
              <a:rPr lang="es-ES" sz="500" err="1">
                <a:solidFill>
                  <a:srgbClr val="646464"/>
                </a:solidFill>
              </a:rPr>
              <a:t>Según</a:t>
            </a:r>
            <a:r>
              <a:rPr lang="es-ES" sz="500">
                <a:solidFill>
                  <a:srgbClr val="646464"/>
                </a:solidFill>
              </a:rPr>
              <a:t> los datos observados.</a:t>
            </a:r>
          </a:p>
          <a:p>
            <a:r>
              <a:rPr lang="es-ES" sz="500" b="1">
                <a:solidFill>
                  <a:srgbClr val="646464"/>
                </a:solidFill>
              </a:rPr>
              <a:t>C2S</a:t>
            </a:r>
            <a:r>
              <a:rPr lang="es-ES" sz="500">
                <a:solidFill>
                  <a:srgbClr val="646464"/>
                </a:solidFill>
              </a:rPr>
              <a:t>: cada dos semanas; </a:t>
            </a:r>
            <a:r>
              <a:rPr lang="es-ES" sz="500" b="1">
                <a:solidFill>
                  <a:srgbClr val="646464"/>
                </a:solidFill>
              </a:rPr>
              <a:t>C4S</a:t>
            </a:r>
            <a:r>
              <a:rPr lang="es-ES" sz="500">
                <a:solidFill>
                  <a:srgbClr val="646464"/>
                </a:solidFill>
              </a:rPr>
              <a:t>: cada dos semanas; </a:t>
            </a:r>
            <a:r>
              <a:rPr lang="es-ES" sz="500" b="1">
                <a:solidFill>
                  <a:srgbClr val="646464"/>
                </a:solidFill>
              </a:rPr>
              <a:t>F-IGA</a:t>
            </a:r>
            <a:r>
              <a:rPr lang="es-ES" sz="500">
                <a:solidFill>
                  <a:srgbClr val="646464"/>
                </a:solidFill>
              </a:rPr>
              <a:t>: Evaluación global del investigador para la cara; </a:t>
            </a:r>
            <a:r>
              <a:rPr lang="es-ES" sz="500" b="1">
                <a:solidFill>
                  <a:srgbClr val="646464"/>
                </a:solidFill>
              </a:rPr>
              <a:t>ITT</a:t>
            </a:r>
            <a:r>
              <a:rPr lang="es-ES" sz="500">
                <a:solidFill>
                  <a:srgbClr val="646464"/>
                </a:solidFill>
              </a:rPr>
              <a:t>: con intención de tratar; </a:t>
            </a:r>
            <a:r>
              <a:rPr lang="es-ES" sz="500" b="1">
                <a:solidFill>
                  <a:srgbClr val="646464"/>
                </a:solidFill>
              </a:rPr>
              <a:t>LEB</a:t>
            </a:r>
            <a:r>
              <a:rPr lang="es-ES" sz="500">
                <a:solidFill>
                  <a:srgbClr val="646464"/>
                </a:solidFill>
              </a:rPr>
              <a:t>: </a:t>
            </a:r>
            <a:r>
              <a:rPr lang="es-ES" sz="500" err="1">
                <a:solidFill>
                  <a:srgbClr val="646464"/>
                </a:solidFill>
              </a:rPr>
              <a:t>lebrikizumab</a:t>
            </a:r>
            <a:r>
              <a:rPr lang="es-ES" sz="500">
                <a:solidFill>
                  <a:srgbClr val="646464"/>
                </a:solidFill>
              </a:rPr>
              <a:t>; </a:t>
            </a:r>
            <a:r>
              <a:rPr lang="es-ES" sz="500" b="1">
                <a:solidFill>
                  <a:srgbClr val="646464"/>
                </a:solidFill>
              </a:rPr>
              <a:t>NRI/MI</a:t>
            </a:r>
            <a:r>
              <a:rPr lang="es-ES" sz="500">
                <a:solidFill>
                  <a:srgbClr val="646464"/>
                </a:solidFill>
              </a:rPr>
              <a:t>: imputación de no respondedores/imputación múltiple</a:t>
            </a:r>
            <a:r>
              <a:rPr lang="es-ES" sz="500" b="1">
                <a:solidFill>
                  <a:srgbClr val="646464"/>
                </a:solidFill>
              </a:rPr>
              <a:t>.</a:t>
            </a:r>
          </a:p>
          <a:p>
            <a:r>
              <a:rPr lang="es-ES" sz="500">
                <a:solidFill>
                  <a:srgbClr val="646464"/>
                </a:solidFill>
              </a:rPr>
              <a:t>1.Silverberg J, </a:t>
            </a:r>
            <a:r>
              <a:rPr lang="es-ES" sz="500" i="1">
                <a:solidFill>
                  <a:srgbClr val="646464"/>
                </a:solidFill>
              </a:rPr>
              <a:t>et al</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Improves</a:t>
            </a:r>
            <a:r>
              <a:rPr lang="es-ES" sz="500">
                <a:solidFill>
                  <a:srgbClr val="646464"/>
                </a:solidFill>
              </a:rPr>
              <a:t> </a:t>
            </a:r>
            <a:r>
              <a:rPr lang="es-ES" sz="500" err="1">
                <a:solidFill>
                  <a:srgbClr val="646464"/>
                </a:solidFill>
              </a:rPr>
              <a:t>Atopic</a:t>
            </a:r>
            <a:r>
              <a:rPr lang="es-ES" sz="500">
                <a:solidFill>
                  <a:srgbClr val="646464"/>
                </a:solidFill>
              </a:rPr>
              <a:t> Dermatitis and </a:t>
            </a:r>
            <a:r>
              <a:rPr lang="es-ES" sz="500" err="1">
                <a:solidFill>
                  <a:srgbClr val="646464"/>
                </a:solidFill>
              </a:rPr>
              <a:t>Quality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Life</a:t>
            </a:r>
            <a:r>
              <a:rPr lang="es-ES" sz="500">
                <a:solidFill>
                  <a:srgbClr val="646464"/>
                </a:solidFill>
              </a:rPr>
              <a:t> in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a:t>
            </a:r>
            <a:r>
              <a:rPr lang="es-ES" sz="500" err="1">
                <a:solidFill>
                  <a:srgbClr val="646464"/>
                </a:solidFill>
              </a:rPr>
              <a:t>Previously</a:t>
            </a:r>
            <a:r>
              <a:rPr lang="es-ES" sz="500">
                <a:solidFill>
                  <a:srgbClr val="646464"/>
                </a:solidFill>
              </a:rPr>
              <a:t> </a:t>
            </a:r>
            <a:r>
              <a:rPr lang="es-ES" sz="500" err="1">
                <a:solidFill>
                  <a:srgbClr val="646464"/>
                </a:solidFill>
              </a:rPr>
              <a:t>Treated</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Dupilumab</a:t>
            </a:r>
            <a:r>
              <a:rPr lang="es-ES" sz="500">
                <a:solidFill>
                  <a:srgbClr val="646464"/>
                </a:solidFill>
              </a:rPr>
              <a:t>: </a:t>
            </a:r>
            <a:r>
              <a:rPr lang="es-ES" sz="500" err="1">
                <a:solidFill>
                  <a:srgbClr val="646464"/>
                </a:solidFill>
              </a:rPr>
              <a:t>Results</a:t>
            </a:r>
            <a:r>
              <a:rPr lang="es-ES" sz="500">
                <a:solidFill>
                  <a:srgbClr val="646464"/>
                </a:solidFill>
              </a:rPr>
              <a:t> </a:t>
            </a:r>
            <a:r>
              <a:rPr lang="es-ES" sz="500" err="1">
                <a:solidFill>
                  <a:srgbClr val="646464"/>
                </a:solidFill>
              </a:rPr>
              <a:t>From</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ADapt</a:t>
            </a:r>
            <a:r>
              <a:rPr lang="es-ES" sz="500">
                <a:solidFill>
                  <a:srgbClr val="646464"/>
                </a:solidFill>
              </a:rPr>
              <a:t> Trial. Poster </a:t>
            </a:r>
            <a:r>
              <a:rPr lang="es-ES" sz="500" err="1">
                <a:solidFill>
                  <a:srgbClr val="646464"/>
                </a:solidFill>
              </a:rPr>
              <a:t>presented</a:t>
            </a:r>
            <a:r>
              <a:rPr lang="es-ES" sz="500">
                <a:solidFill>
                  <a:srgbClr val="646464"/>
                </a:solidFill>
              </a:rPr>
              <a:t> at: </a:t>
            </a:r>
            <a:r>
              <a:rPr lang="es-ES" sz="500" err="1">
                <a:solidFill>
                  <a:srgbClr val="646464"/>
                </a:solidFill>
              </a:rPr>
              <a:t>Fall</a:t>
            </a:r>
            <a:r>
              <a:rPr lang="es-ES" sz="500">
                <a:solidFill>
                  <a:srgbClr val="646464"/>
                </a:solidFill>
              </a:rPr>
              <a:t> </a:t>
            </a:r>
            <a:r>
              <a:rPr lang="es-ES" sz="500" err="1">
                <a:solidFill>
                  <a:srgbClr val="646464"/>
                </a:solidFill>
              </a:rPr>
              <a:t>Clinical</a:t>
            </a:r>
            <a:r>
              <a:rPr lang="es-ES" sz="500">
                <a:solidFill>
                  <a:srgbClr val="646464"/>
                </a:solidFill>
              </a:rPr>
              <a:t>; Las Vegas, USA; Oct 24–27 2024.</a:t>
            </a:r>
          </a:p>
        </p:txBody>
      </p:sp>
      <p:sp>
        <p:nvSpPr>
          <p:cNvPr id="100" name="object 97">
            <a:extLst>
              <a:ext uri="{FF2B5EF4-FFF2-40B4-BE49-F238E27FC236}">
                <a16:creationId xmlns:a16="http://schemas.microsoft.com/office/drawing/2014/main" id="{68B5C290-6771-FE1B-9678-82465596D7DC}"/>
              </a:ext>
            </a:extLst>
          </p:cNvPr>
          <p:cNvSpPr txBox="1"/>
          <p:nvPr/>
        </p:nvSpPr>
        <p:spPr>
          <a:xfrm>
            <a:off x="2707844" y="2251337"/>
            <a:ext cx="3464237" cy="161276"/>
          </a:xfrm>
          <a:prstGeom prst="rect">
            <a:avLst/>
          </a:prstGeom>
        </p:spPr>
        <p:txBody>
          <a:bodyPr vert="horz" wrap="square" lIns="0" tIns="7316" rIns="0" bIns="0" rtlCol="0" anchor="ctr">
            <a:spAutoFit/>
          </a:bodyPr>
          <a:lstStyle/>
          <a:p>
            <a:pPr algn="ctr">
              <a:lnSpc>
                <a:spcPts val="1228"/>
              </a:lnSpc>
              <a:spcBef>
                <a:spcPts val="58"/>
              </a:spcBef>
            </a:pPr>
            <a:r>
              <a:rPr sz="1200" b="1" spc="-18">
                <a:solidFill>
                  <a:srgbClr val="22346A"/>
                </a:solidFill>
                <a:latin typeface="Arial" panose="020B0604020202020204" pitchFamily="34" charset="0"/>
                <a:cs typeface="Arial" panose="020B0604020202020204" pitchFamily="34" charset="0"/>
              </a:rPr>
              <a:t>F-</a:t>
            </a:r>
            <a:r>
              <a:rPr sz="1200" b="1" spc="-6">
                <a:solidFill>
                  <a:srgbClr val="22346A"/>
                </a:solidFill>
                <a:latin typeface="Arial" panose="020B0604020202020204" pitchFamily="34" charset="0"/>
                <a:cs typeface="Arial" panose="020B0604020202020204" pitchFamily="34" charset="0"/>
              </a:rPr>
              <a:t>IGA</a:t>
            </a:r>
            <a:r>
              <a:rPr sz="1200" b="1" spc="-42">
                <a:solidFill>
                  <a:srgbClr val="22346A"/>
                </a:solidFill>
                <a:latin typeface="Arial" panose="020B0604020202020204" pitchFamily="34" charset="0"/>
                <a:cs typeface="Arial" panose="020B0604020202020204" pitchFamily="34" charset="0"/>
              </a:rPr>
              <a:t> </a:t>
            </a:r>
            <a:r>
              <a:rPr sz="1200" b="1" spc="-30">
                <a:solidFill>
                  <a:srgbClr val="22346A"/>
                </a:solidFill>
                <a:latin typeface="Arial" panose="020B0604020202020204" pitchFamily="34" charset="0"/>
                <a:cs typeface="Arial" panose="020B0604020202020204" pitchFamily="34" charset="0"/>
              </a:rPr>
              <a:t>(0,1)</a:t>
            </a:r>
            <a:r>
              <a:rPr sz="1200" b="1" spc="-24">
                <a:solidFill>
                  <a:srgbClr val="22346A"/>
                </a:solidFill>
                <a:latin typeface="Arial" panose="020B0604020202020204" pitchFamily="34" charset="0"/>
                <a:cs typeface="Arial" panose="020B0604020202020204" pitchFamily="34" charset="0"/>
              </a:rPr>
              <a:t> </a:t>
            </a:r>
            <a:r>
              <a:rPr sz="1200" b="1">
                <a:solidFill>
                  <a:srgbClr val="22346A"/>
                </a:solidFill>
                <a:latin typeface="Arial" panose="020B0604020202020204" pitchFamily="34" charset="0"/>
                <a:cs typeface="Arial" panose="020B0604020202020204" pitchFamily="34" charset="0"/>
              </a:rPr>
              <a:t>con</a:t>
            </a:r>
            <a:r>
              <a:rPr sz="1200" b="1" spc="-27">
                <a:solidFill>
                  <a:srgbClr val="22346A"/>
                </a:solidFill>
                <a:latin typeface="Arial" panose="020B0604020202020204" pitchFamily="34" charset="0"/>
                <a:cs typeface="Arial" panose="020B0604020202020204" pitchFamily="34" charset="0"/>
              </a:rPr>
              <a:t> </a:t>
            </a:r>
            <a:r>
              <a:rPr sz="1200" b="1">
                <a:solidFill>
                  <a:srgbClr val="22346A"/>
                </a:solidFill>
                <a:latin typeface="Arial" panose="020B0604020202020204" pitchFamily="34" charset="0"/>
                <a:cs typeface="Arial" panose="020B0604020202020204" pitchFamily="34" charset="0"/>
              </a:rPr>
              <a:t>una</a:t>
            </a:r>
            <a:r>
              <a:rPr sz="1200" b="1" spc="-27">
                <a:solidFill>
                  <a:srgbClr val="22346A"/>
                </a:solidFill>
                <a:latin typeface="Arial" panose="020B0604020202020204" pitchFamily="34" charset="0"/>
                <a:cs typeface="Arial" panose="020B0604020202020204" pitchFamily="34" charset="0"/>
              </a:rPr>
              <a:t> </a:t>
            </a:r>
            <a:r>
              <a:rPr sz="1200" b="1" spc="-12">
                <a:solidFill>
                  <a:srgbClr val="22346A"/>
                </a:solidFill>
                <a:latin typeface="Arial" panose="020B0604020202020204" pitchFamily="34" charset="0"/>
                <a:cs typeface="Arial" panose="020B0604020202020204" pitchFamily="34" charset="0"/>
              </a:rPr>
              <a:t>mejora</a:t>
            </a:r>
            <a:r>
              <a:rPr sz="1200" b="1" spc="-27">
                <a:solidFill>
                  <a:srgbClr val="22346A"/>
                </a:solidFill>
                <a:latin typeface="Arial" panose="020B0604020202020204" pitchFamily="34" charset="0"/>
                <a:cs typeface="Arial" panose="020B0604020202020204" pitchFamily="34" charset="0"/>
              </a:rPr>
              <a:t> </a:t>
            </a:r>
            <a:r>
              <a:rPr sz="1200" spc="-79">
                <a:solidFill>
                  <a:srgbClr val="22346A"/>
                </a:solidFill>
                <a:latin typeface="Symbol" pitchFamily="2" charset="2"/>
                <a:cs typeface="Arial" panose="020B0604020202020204" pitchFamily="34" charset="0"/>
              </a:rPr>
              <a:t></a:t>
            </a:r>
            <a:r>
              <a:rPr sz="1200" b="1" spc="-79">
                <a:solidFill>
                  <a:srgbClr val="22346A"/>
                </a:solidFill>
                <a:latin typeface="Arial" panose="020B0604020202020204" pitchFamily="34" charset="0"/>
                <a:cs typeface="Arial" panose="020B0604020202020204" pitchFamily="34" charset="0"/>
              </a:rPr>
              <a:t>2</a:t>
            </a:r>
            <a:r>
              <a:rPr sz="1200" b="1" spc="-15">
                <a:solidFill>
                  <a:srgbClr val="22346A"/>
                </a:solidFill>
                <a:latin typeface="Arial" panose="020B0604020202020204" pitchFamily="34" charset="0"/>
                <a:cs typeface="Arial" panose="020B0604020202020204" pitchFamily="34" charset="0"/>
              </a:rPr>
              <a:t> </a:t>
            </a:r>
            <a:r>
              <a:rPr sz="1200" b="1" spc="-24" err="1">
                <a:solidFill>
                  <a:srgbClr val="22346A"/>
                </a:solidFill>
                <a:latin typeface="Arial" panose="020B0604020202020204" pitchFamily="34" charset="0"/>
                <a:cs typeface="Arial" panose="020B0604020202020204" pitchFamily="34" charset="0"/>
              </a:rPr>
              <a:t>puntos</a:t>
            </a:r>
            <a:r>
              <a:rPr sz="1050" b="1" spc="-36" baseline="33333" err="1">
                <a:solidFill>
                  <a:srgbClr val="22346A"/>
                </a:solidFill>
                <a:latin typeface="Arial" panose="020B0604020202020204" pitchFamily="34" charset="0"/>
                <a:cs typeface="Arial" panose="020B0604020202020204" pitchFamily="34" charset="0"/>
              </a:rPr>
              <a:t>a</a:t>
            </a:r>
            <a:endParaRPr sz="1050" baseline="33333">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0901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Aplicación&#10;&#10;El contenido generado por IA puede ser incorrecto.">
            <a:extLst>
              <a:ext uri="{FF2B5EF4-FFF2-40B4-BE49-F238E27FC236}">
                <a16:creationId xmlns:a16="http://schemas.microsoft.com/office/drawing/2014/main" id="{161BC003-EE0F-53CD-CF93-B4912073B4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8001"/>
          </a:xfrm>
          <a:prstGeom prst="rect">
            <a:avLst/>
          </a:prstGeom>
        </p:spPr>
      </p:pic>
      <p:grpSp>
        <p:nvGrpSpPr>
          <p:cNvPr id="9" name="Grupo 8">
            <a:extLst>
              <a:ext uri="{FF2B5EF4-FFF2-40B4-BE49-F238E27FC236}">
                <a16:creationId xmlns:a16="http://schemas.microsoft.com/office/drawing/2014/main" id="{4475A856-56F7-69F1-78EF-A6B6080163A3}"/>
              </a:ext>
            </a:extLst>
          </p:cNvPr>
          <p:cNvGrpSpPr/>
          <p:nvPr/>
        </p:nvGrpSpPr>
        <p:grpSpPr>
          <a:xfrm>
            <a:off x="1839806" y="6171498"/>
            <a:ext cx="8179809" cy="600164"/>
            <a:chOff x="3346314" y="5955116"/>
            <a:chExt cx="11425844" cy="600164"/>
          </a:xfrm>
        </p:grpSpPr>
        <p:sp>
          <p:nvSpPr>
            <p:cNvPr id="10" name="CuadroTexto 9">
              <a:extLst>
                <a:ext uri="{FF2B5EF4-FFF2-40B4-BE49-F238E27FC236}">
                  <a16:creationId xmlns:a16="http://schemas.microsoft.com/office/drawing/2014/main" id="{4F5157C6-9FC6-1E28-C40F-6D1360035FE3}"/>
                </a:ext>
              </a:extLst>
            </p:cNvPr>
            <p:cNvSpPr txBox="1"/>
            <p:nvPr/>
          </p:nvSpPr>
          <p:spPr>
            <a:xfrm>
              <a:off x="3405022" y="5955116"/>
              <a:ext cx="11367136" cy="600164"/>
            </a:xfrm>
            <a:prstGeom prst="rect">
              <a:avLst/>
            </a:prstGeom>
            <a:noFill/>
          </p:spPr>
          <p:txBody>
            <a:bodyPr wrap="square" rtlCol="0">
              <a:spAutoFit/>
            </a:bodyPr>
            <a:lstStyle/>
            <a:p>
              <a:pPr>
                <a:spcAft>
                  <a:spcPts val="600"/>
                </a:spcAft>
              </a:pPr>
              <a:r>
                <a:rPr lang="es-ES" sz="700" b="0" i="0" u="none" strike="noStrike" baseline="0">
                  <a:solidFill>
                    <a:schemeClr val="bg1"/>
                  </a:solidFill>
                  <a:latin typeface="Arial" panose="020B0604020202020204" pitchFamily="34" charset="0"/>
                  <a:cs typeface="Arial" panose="020B0604020202020204" pitchFamily="34" charset="0"/>
                </a:rPr>
                <a:t>Este medicamento está sujeto a seguimiento adicional, es prioritaria la notificación de sospechas de reacciones adversas asociadas a este medicamento.</a:t>
              </a:r>
            </a:p>
            <a:p>
              <a:pPr>
                <a:spcAft>
                  <a:spcPts val="600"/>
                </a:spcAft>
              </a:pPr>
              <a:r>
                <a:rPr lang="es-ES" sz="700">
                  <a:solidFill>
                    <a:schemeClr val="bg1"/>
                  </a:solidFill>
                  <a:latin typeface="Arial" panose="020B0604020202020204" pitchFamily="34" charset="0"/>
                  <a:ea typeface="Calibri" panose="020F0502020204030204" pitchFamily="34" charset="0"/>
                  <a:cs typeface="Arial" panose="020B0604020202020204" pitchFamily="34" charset="0"/>
                </a:rPr>
                <a:t>Esta presentación va dirigida a profesionales sanitarios con la capacidad para prescribir y dispensar medicamentos, así que requiere de conocimiento específico y formación para interpretarla correctamente. No está permitida la captura de imágenes, fotografías o cualquier tipo de reproducción de esta presentación, así como cualquier tipo de difusión de la misma en redes sociales u otro canal, medio o soporte de comunicación.</a:t>
              </a:r>
              <a:endParaRPr lang="pt-BR" sz="700">
                <a:solidFill>
                  <a:schemeClr val="bg1"/>
                </a:solidFill>
                <a:latin typeface="Arial" panose="020B0604020202020204" pitchFamily="34" charset="0"/>
                <a:cs typeface="Arial" panose="020B0604020202020204" pitchFamily="34" charset="0"/>
              </a:endParaRPr>
            </a:p>
          </p:txBody>
        </p:sp>
        <p:sp>
          <p:nvSpPr>
            <p:cNvPr id="11" name="Triángulo isósceles 4">
              <a:extLst>
                <a:ext uri="{FF2B5EF4-FFF2-40B4-BE49-F238E27FC236}">
                  <a16:creationId xmlns:a16="http://schemas.microsoft.com/office/drawing/2014/main" id="{E44D50A7-8971-2DFD-7E50-1756737D332B}"/>
                </a:ext>
              </a:extLst>
            </p:cNvPr>
            <p:cNvSpPr/>
            <p:nvPr/>
          </p:nvSpPr>
          <p:spPr>
            <a:xfrm flipV="1">
              <a:off x="3346314" y="6025837"/>
              <a:ext cx="84109" cy="76270"/>
            </a:xfrm>
            <a:prstGeom prst="triangle">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solidFill>
                  <a:schemeClr val="tx1"/>
                </a:solidFill>
                <a:latin typeface="Arial" panose="020B0604020202020204" pitchFamily="34" charset="0"/>
                <a:cs typeface="Arial" panose="020B0604020202020204" pitchFamily="34" charset="0"/>
              </a:endParaRPr>
            </a:p>
          </p:txBody>
        </p:sp>
      </p:grpSp>
      <p:sp>
        <p:nvSpPr>
          <p:cNvPr id="12" name="Título 1">
            <a:extLst>
              <a:ext uri="{FF2B5EF4-FFF2-40B4-BE49-F238E27FC236}">
                <a16:creationId xmlns:a16="http://schemas.microsoft.com/office/drawing/2014/main" id="{C4F542BB-96DC-BD4C-172F-6B624C440496}"/>
              </a:ext>
            </a:extLst>
          </p:cNvPr>
          <p:cNvSpPr txBox="1">
            <a:spLocks/>
          </p:cNvSpPr>
          <p:nvPr/>
        </p:nvSpPr>
        <p:spPr>
          <a:xfrm>
            <a:off x="792380" y="2098267"/>
            <a:ext cx="7502533" cy="15210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a:lstStyle>
          <a:p>
            <a:r>
              <a:rPr lang="es-ES" sz="4800" b="1"/>
              <a:t>Experiencia EBGLYSS</a:t>
            </a:r>
            <a:r>
              <a:rPr lang="es-ES" sz="4800" b="1" baseline="30000"/>
              <a:t>®</a:t>
            </a:r>
            <a:r>
              <a:rPr lang="es-ES" sz="4800" b="1"/>
              <a:t> </a:t>
            </a:r>
            <a:br>
              <a:rPr lang="es-ES" sz="4800" b="1"/>
            </a:br>
            <a:r>
              <a:rPr lang="es-ES" sz="4800" b="1"/>
              <a:t>en </a:t>
            </a:r>
            <a:r>
              <a:rPr lang="es-ES" sz="4800" b="1" err="1"/>
              <a:t>Cara</a:t>
            </a:r>
            <a:r>
              <a:rPr lang="es-ES" sz="4800" b="1" err="1">
                <a:solidFill>
                  <a:srgbClr val="7A45B8"/>
                </a:solidFill>
              </a:rPr>
              <a:t>&amp;</a:t>
            </a:r>
            <a:r>
              <a:rPr lang="es-ES" sz="4800" b="1" err="1"/>
              <a:t>Cuello</a:t>
            </a:r>
            <a:endParaRPr lang="es-ES" sz="4800" b="1"/>
          </a:p>
        </p:txBody>
      </p:sp>
      <p:sp>
        <p:nvSpPr>
          <p:cNvPr id="13" name="Subtítulo 8">
            <a:extLst>
              <a:ext uri="{FF2B5EF4-FFF2-40B4-BE49-F238E27FC236}">
                <a16:creationId xmlns:a16="http://schemas.microsoft.com/office/drawing/2014/main" id="{5717B6E5-AEC4-08F1-53DF-7EEEA48D5788}"/>
              </a:ext>
            </a:extLst>
          </p:cNvPr>
          <p:cNvSpPr txBox="1">
            <a:spLocks/>
          </p:cNvSpPr>
          <p:nvPr/>
        </p:nvSpPr>
        <p:spPr>
          <a:xfrm>
            <a:off x="792380" y="3776753"/>
            <a:ext cx="6756301" cy="1402762"/>
          </a:xfrm>
          <a:prstGeom prst="rect">
            <a:avLst/>
          </a:prstGeom>
        </p:spPr>
        <p:txBody>
          <a:bodyPr>
            <a:normAutofit/>
          </a:bodyPr>
          <a:lst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600">
                <a:solidFill>
                  <a:srgbClr val="7A45B8"/>
                </a:solidFill>
              </a:rPr>
              <a:t>Nombre ponente:</a:t>
            </a:r>
          </a:p>
          <a:p>
            <a:pPr marL="0" indent="0">
              <a:buNone/>
            </a:pPr>
            <a:r>
              <a:rPr lang="es-ES" sz="1600">
                <a:solidFill>
                  <a:srgbClr val="7A45B8"/>
                </a:solidFill>
              </a:rPr>
              <a:t>Centro:</a:t>
            </a:r>
          </a:p>
          <a:p>
            <a:pPr marL="0" indent="0">
              <a:buNone/>
            </a:pPr>
            <a:r>
              <a:rPr lang="es-ES" sz="1600">
                <a:solidFill>
                  <a:srgbClr val="7A45B8"/>
                </a:solidFill>
              </a:rPr>
              <a:t>Fecha:</a:t>
            </a:r>
          </a:p>
        </p:txBody>
      </p:sp>
      <p:sp>
        <p:nvSpPr>
          <p:cNvPr id="2" name="TextBox 1">
            <a:extLst>
              <a:ext uri="{FF2B5EF4-FFF2-40B4-BE49-F238E27FC236}">
                <a16:creationId xmlns:a16="http://schemas.microsoft.com/office/drawing/2014/main" id="{CBABC957-EF24-9878-9F61-03EA2A4A47C1}"/>
              </a:ext>
            </a:extLst>
          </p:cNvPr>
          <p:cNvSpPr txBox="1"/>
          <p:nvPr/>
        </p:nvSpPr>
        <p:spPr>
          <a:xfrm>
            <a:off x="9193412" y="6551238"/>
            <a:ext cx="362903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solidFill>
                  <a:schemeClr val="bg1"/>
                </a:solidFill>
                <a:latin typeface="Aptos Narrow"/>
                <a:ea typeface="Aptos Narrow"/>
                <a:cs typeface="Aptos Narrow"/>
              </a:rPr>
              <a:t>ES-EBG-2600003, </a:t>
            </a:r>
            <a:r>
              <a:rPr lang="en-US" sz="900" err="1">
                <a:solidFill>
                  <a:schemeClr val="bg1"/>
                </a:solidFill>
                <a:latin typeface="Aptos Narrow"/>
                <a:ea typeface="Aptos Narrow"/>
                <a:cs typeface="Aptos Narrow"/>
              </a:rPr>
              <a:t>Enero</a:t>
            </a:r>
            <a:r>
              <a:rPr lang="en-US" sz="900">
                <a:solidFill>
                  <a:schemeClr val="bg1"/>
                </a:solidFill>
                <a:latin typeface="Aptos Narrow"/>
                <a:ea typeface="Aptos Narrow"/>
                <a:cs typeface="Aptos Narrow"/>
              </a:rPr>
              <a:t> 2026</a:t>
            </a:r>
            <a:endParaRPr lang="en-US">
              <a:solidFill>
                <a:schemeClr val="bg1"/>
              </a:solidFill>
              <a:cs typeface="Arial" panose="020B0604020202020204"/>
            </a:endParaRPr>
          </a:p>
        </p:txBody>
      </p:sp>
    </p:spTree>
    <p:extLst>
      <p:ext uri="{BB962C8B-B14F-4D97-AF65-F5344CB8AC3E}">
        <p14:creationId xmlns:p14="http://schemas.microsoft.com/office/powerpoint/2010/main" val="888068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D4369-9C45-A2BF-8641-8C795B556A1A}"/>
            </a:ext>
          </a:extLst>
        </p:cNvPr>
        <p:cNvGrpSpPr/>
        <p:nvPr/>
      </p:nvGrpSpPr>
      <p:grpSpPr>
        <a:xfrm>
          <a:off x="0" y="0"/>
          <a:ext cx="0" cy="0"/>
          <a:chOff x="0" y="0"/>
          <a:chExt cx="0" cy="0"/>
        </a:xfrm>
      </p:grpSpPr>
      <p:sp>
        <p:nvSpPr>
          <p:cNvPr id="44" name="Rectángulo redondeado 43">
            <a:extLst>
              <a:ext uri="{FF2B5EF4-FFF2-40B4-BE49-F238E27FC236}">
                <a16:creationId xmlns:a16="http://schemas.microsoft.com/office/drawing/2014/main" id="{94879461-8766-A80A-081F-F0CD2C97655F}"/>
              </a:ext>
            </a:extLst>
          </p:cNvPr>
          <p:cNvSpPr/>
          <p:nvPr/>
        </p:nvSpPr>
        <p:spPr>
          <a:xfrm>
            <a:off x="865111" y="1693912"/>
            <a:ext cx="4927589" cy="2013770"/>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Rectángulo redondeado 44">
            <a:extLst>
              <a:ext uri="{FF2B5EF4-FFF2-40B4-BE49-F238E27FC236}">
                <a16:creationId xmlns:a16="http://schemas.microsoft.com/office/drawing/2014/main" id="{7EB43FB6-CC6C-3FA4-415A-907C29731E5C}"/>
              </a:ext>
            </a:extLst>
          </p:cNvPr>
          <p:cNvSpPr/>
          <p:nvPr/>
        </p:nvSpPr>
        <p:spPr>
          <a:xfrm>
            <a:off x="862754" y="3990103"/>
            <a:ext cx="4927589" cy="1564043"/>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redondeado 45">
            <a:extLst>
              <a:ext uri="{FF2B5EF4-FFF2-40B4-BE49-F238E27FC236}">
                <a16:creationId xmlns:a16="http://schemas.microsoft.com/office/drawing/2014/main" id="{77CACFCB-CE2D-1141-BC9E-12C7013BFA13}"/>
              </a:ext>
            </a:extLst>
          </p:cNvPr>
          <p:cNvSpPr/>
          <p:nvPr/>
        </p:nvSpPr>
        <p:spPr>
          <a:xfrm>
            <a:off x="6093796" y="1700357"/>
            <a:ext cx="4927589" cy="1188503"/>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Rectángulo redondeado 46">
            <a:extLst>
              <a:ext uri="{FF2B5EF4-FFF2-40B4-BE49-F238E27FC236}">
                <a16:creationId xmlns:a16="http://schemas.microsoft.com/office/drawing/2014/main" id="{12E245D1-D9F9-4267-8CC7-D72D0BCC3951}"/>
              </a:ext>
            </a:extLst>
          </p:cNvPr>
          <p:cNvSpPr/>
          <p:nvPr/>
        </p:nvSpPr>
        <p:spPr>
          <a:xfrm>
            <a:off x="6093796" y="3038381"/>
            <a:ext cx="4927589" cy="1188503"/>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Rectángulo redondeado 47">
            <a:extLst>
              <a:ext uri="{FF2B5EF4-FFF2-40B4-BE49-F238E27FC236}">
                <a16:creationId xmlns:a16="http://schemas.microsoft.com/office/drawing/2014/main" id="{3FB604F4-94F8-606B-7674-A357EB65F39B}"/>
              </a:ext>
            </a:extLst>
          </p:cNvPr>
          <p:cNvSpPr/>
          <p:nvPr/>
        </p:nvSpPr>
        <p:spPr>
          <a:xfrm>
            <a:off x="6096000" y="4376405"/>
            <a:ext cx="4927589" cy="1188503"/>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a:extLst>
              <a:ext uri="{FF2B5EF4-FFF2-40B4-BE49-F238E27FC236}">
                <a16:creationId xmlns:a16="http://schemas.microsoft.com/office/drawing/2014/main" id="{1D4F2F4C-EE61-A297-2D98-447753DDA635}"/>
              </a:ext>
            </a:extLst>
          </p:cNvPr>
          <p:cNvSpPr>
            <a:spLocks noGrp="1"/>
          </p:cNvSpPr>
          <p:nvPr>
            <p:ph type="title"/>
          </p:nvPr>
        </p:nvSpPr>
        <p:spPr>
          <a:xfrm>
            <a:off x="308113" y="211015"/>
            <a:ext cx="9382539" cy="961802"/>
          </a:xfrm>
        </p:spPr>
        <p:txBody>
          <a:bodyPr/>
          <a:lstStyle/>
          <a:p>
            <a:r>
              <a:rPr lang="es-ES"/>
              <a:t>Los pacientes que suspendieron </a:t>
            </a:r>
            <a:r>
              <a:rPr lang="es-ES" err="1"/>
              <a:t>dupilumab</a:t>
            </a:r>
            <a:r>
              <a:rPr lang="es-ES"/>
              <a:t> debido a un EA </a:t>
            </a:r>
            <a:br>
              <a:rPr lang="es-ES"/>
            </a:br>
            <a:r>
              <a:rPr lang="es-ES"/>
              <a:t>no experimentaron el mismo EA con lebrikizumab</a:t>
            </a:r>
            <a:r>
              <a:rPr lang="es-ES" baseline="30000"/>
              <a:t>$1</a:t>
            </a:r>
          </a:p>
        </p:txBody>
      </p:sp>
      <p:graphicFrame>
        <p:nvGraphicFramePr>
          <p:cNvPr id="6" name="Tabla 5">
            <a:extLst>
              <a:ext uri="{FF2B5EF4-FFF2-40B4-BE49-F238E27FC236}">
                <a16:creationId xmlns:a16="http://schemas.microsoft.com/office/drawing/2014/main" id="{C3942749-9BB9-80C0-FD30-796244DE0D7A}"/>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7" name="object 19">
            <a:extLst>
              <a:ext uri="{FF2B5EF4-FFF2-40B4-BE49-F238E27FC236}">
                <a16:creationId xmlns:a16="http://schemas.microsoft.com/office/drawing/2014/main" id="{993DD918-D7E3-05F3-9DE8-9F6794ED98F3}"/>
              </a:ext>
            </a:extLst>
          </p:cNvPr>
          <p:cNvSpPr/>
          <p:nvPr/>
        </p:nvSpPr>
        <p:spPr>
          <a:xfrm>
            <a:off x="1074600" y="2205110"/>
            <a:ext cx="958660" cy="958660"/>
          </a:xfrm>
          <a:custGeom>
            <a:avLst/>
            <a:gdLst/>
            <a:ahLst/>
            <a:cxnLst/>
            <a:rect l="l" t="t" r="r" b="b"/>
            <a:pathLst>
              <a:path w="1738629" h="1738629">
                <a:moveTo>
                  <a:pt x="869083" y="0"/>
                </a:moveTo>
                <a:lnTo>
                  <a:pt x="821398" y="1285"/>
                </a:lnTo>
                <a:lnTo>
                  <a:pt x="774386" y="5099"/>
                </a:lnTo>
                <a:lnTo>
                  <a:pt x="728112" y="11374"/>
                </a:lnTo>
                <a:lnTo>
                  <a:pt x="682643" y="20045"/>
                </a:lnTo>
                <a:lnTo>
                  <a:pt x="638045" y="31044"/>
                </a:lnTo>
                <a:lnTo>
                  <a:pt x="594384" y="44306"/>
                </a:lnTo>
                <a:lnTo>
                  <a:pt x="551727" y="59764"/>
                </a:lnTo>
                <a:lnTo>
                  <a:pt x="510139" y="77352"/>
                </a:lnTo>
                <a:lnTo>
                  <a:pt x="469687" y="97004"/>
                </a:lnTo>
                <a:lnTo>
                  <a:pt x="430438" y="118654"/>
                </a:lnTo>
                <a:lnTo>
                  <a:pt x="392458" y="142235"/>
                </a:lnTo>
                <a:lnTo>
                  <a:pt x="355812" y="167681"/>
                </a:lnTo>
                <a:lnTo>
                  <a:pt x="320567" y="194926"/>
                </a:lnTo>
                <a:lnTo>
                  <a:pt x="286790" y="223903"/>
                </a:lnTo>
                <a:lnTo>
                  <a:pt x="254547" y="254547"/>
                </a:lnTo>
                <a:lnTo>
                  <a:pt x="223903" y="286790"/>
                </a:lnTo>
                <a:lnTo>
                  <a:pt x="194926" y="320567"/>
                </a:lnTo>
                <a:lnTo>
                  <a:pt x="167681" y="355812"/>
                </a:lnTo>
                <a:lnTo>
                  <a:pt x="142235" y="392458"/>
                </a:lnTo>
                <a:lnTo>
                  <a:pt x="118654" y="430438"/>
                </a:lnTo>
                <a:lnTo>
                  <a:pt x="97004" y="469687"/>
                </a:lnTo>
                <a:lnTo>
                  <a:pt x="77352" y="510139"/>
                </a:lnTo>
                <a:lnTo>
                  <a:pt x="59764" y="551727"/>
                </a:lnTo>
                <a:lnTo>
                  <a:pt x="44306" y="594384"/>
                </a:lnTo>
                <a:lnTo>
                  <a:pt x="31044" y="638045"/>
                </a:lnTo>
                <a:lnTo>
                  <a:pt x="20045" y="682643"/>
                </a:lnTo>
                <a:lnTo>
                  <a:pt x="11374" y="728112"/>
                </a:lnTo>
                <a:lnTo>
                  <a:pt x="5099" y="774386"/>
                </a:lnTo>
                <a:lnTo>
                  <a:pt x="1285" y="821398"/>
                </a:lnTo>
                <a:lnTo>
                  <a:pt x="0" y="869083"/>
                </a:lnTo>
                <a:lnTo>
                  <a:pt x="1285" y="916768"/>
                </a:lnTo>
                <a:lnTo>
                  <a:pt x="5099" y="963780"/>
                </a:lnTo>
                <a:lnTo>
                  <a:pt x="11374" y="1010054"/>
                </a:lnTo>
                <a:lnTo>
                  <a:pt x="20045" y="1055523"/>
                </a:lnTo>
                <a:lnTo>
                  <a:pt x="31044" y="1100121"/>
                </a:lnTo>
                <a:lnTo>
                  <a:pt x="44306" y="1143782"/>
                </a:lnTo>
                <a:lnTo>
                  <a:pt x="59764" y="1186439"/>
                </a:lnTo>
                <a:lnTo>
                  <a:pt x="77352" y="1228027"/>
                </a:lnTo>
                <a:lnTo>
                  <a:pt x="97004" y="1268479"/>
                </a:lnTo>
                <a:lnTo>
                  <a:pt x="118654" y="1307728"/>
                </a:lnTo>
                <a:lnTo>
                  <a:pt x="142235" y="1345708"/>
                </a:lnTo>
                <a:lnTo>
                  <a:pt x="167681" y="1382354"/>
                </a:lnTo>
                <a:lnTo>
                  <a:pt x="194926" y="1417599"/>
                </a:lnTo>
                <a:lnTo>
                  <a:pt x="223903" y="1451376"/>
                </a:lnTo>
                <a:lnTo>
                  <a:pt x="254547" y="1483619"/>
                </a:lnTo>
                <a:lnTo>
                  <a:pt x="286790" y="1514263"/>
                </a:lnTo>
                <a:lnTo>
                  <a:pt x="320567" y="1543240"/>
                </a:lnTo>
                <a:lnTo>
                  <a:pt x="355812" y="1570485"/>
                </a:lnTo>
                <a:lnTo>
                  <a:pt x="392458" y="1595931"/>
                </a:lnTo>
                <a:lnTo>
                  <a:pt x="430438" y="1619512"/>
                </a:lnTo>
                <a:lnTo>
                  <a:pt x="469687" y="1641162"/>
                </a:lnTo>
                <a:lnTo>
                  <a:pt x="510139" y="1660814"/>
                </a:lnTo>
                <a:lnTo>
                  <a:pt x="551727" y="1678402"/>
                </a:lnTo>
                <a:lnTo>
                  <a:pt x="594384" y="1693860"/>
                </a:lnTo>
                <a:lnTo>
                  <a:pt x="638045" y="1707122"/>
                </a:lnTo>
                <a:lnTo>
                  <a:pt x="682643" y="1718121"/>
                </a:lnTo>
                <a:lnTo>
                  <a:pt x="728112" y="1726792"/>
                </a:lnTo>
                <a:lnTo>
                  <a:pt x="774386" y="1733067"/>
                </a:lnTo>
                <a:lnTo>
                  <a:pt x="821398" y="1736881"/>
                </a:lnTo>
                <a:lnTo>
                  <a:pt x="869083" y="1738166"/>
                </a:lnTo>
                <a:lnTo>
                  <a:pt x="916768" y="1736881"/>
                </a:lnTo>
                <a:lnTo>
                  <a:pt x="963780" y="1733067"/>
                </a:lnTo>
                <a:lnTo>
                  <a:pt x="1010054" y="1726792"/>
                </a:lnTo>
                <a:lnTo>
                  <a:pt x="1055523" y="1718121"/>
                </a:lnTo>
                <a:lnTo>
                  <a:pt x="1100121" y="1707122"/>
                </a:lnTo>
                <a:lnTo>
                  <a:pt x="1143782" y="1693860"/>
                </a:lnTo>
                <a:lnTo>
                  <a:pt x="1186439" y="1678402"/>
                </a:lnTo>
                <a:lnTo>
                  <a:pt x="1228027" y="1660814"/>
                </a:lnTo>
                <a:lnTo>
                  <a:pt x="1268479" y="1641162"/>
                </a:lnTo>
                <a:lnTo>
                  <a:pt x="1307728" y="1619512"/>
                </a:lnTo>
                <a:lnTo>
                  <a:pt x="1345708" y="1595931"/>
                </a:lnTo>
                <a:lnTo>
                  <a:pt x="1382354" y="1570485"/>
                </a:lnTo>
                <a:lnTo>
                  <a:pt x="1417599" y="1543240"/>
                </a:lnTo>
                <a:lnTo>
                  <a:pt x="1451376" y="1514263"/>
                </a:lnTo>
                <a:lnTo>
                  <a:pt x="1483619" y="1483619"/>
                </a:lnTo>
                <a:lnTo>
                  <a:pt x="1514263" y="1451376"/>
                </a:lnTo>
                <a:lnTo>
                  <a:pt x="1543240" y="1417599"/>
                </a:lnTo>
                <a:lnTo>
                  <a:pt x="1570485" y="1382354"/>
                </a:lnTo>
                <a:lnTo>
                  <a:pt x="1595931" y="1345708"/>
                </a:lnTo>
                <a:lnTo>
                  <a:pt x="1619512" y="1307728"/>
                </a:lnTo>
                <a:lnTo>
                  <a:pt x="1641162" y="1268479"/>
                </a:lnTo>
                <a:lnTo>
                  <a:pt x="1660814" y="1228027"/>
                </a:lnTo>
                <a:lnTo>
                  <a:pt x="1678402" y="1186439"/>
                </a:lnTo>
                <a:lnTo>
                  <a:pt x="1693860" y="1143782"/>
                </a:lnTo>
                <a:lnTo>
                  <a:pt x="1707122" y="1100121"/>
                </a:lnTo>
                <a:lnTo>
                  <a:pt x="1718121" y="1055523"/>
                </a:lnTo>
                <a:lnTo>
                  <a:pt x="1726792" y="1010054"/>
                </a:lnTo>
                <a:lnTo>
                  <a:pt x="1733067" y="963780"/>
                </a:lnTo>
                <a:lnTo>
                  <a:pt x="1736881" y="916768"/>
                </a:lnTo>
                <a:lnTo>
                  <a:pt x="1738166" y="869083"/>
                </a:lnTo>
                <a:lnTo>
                  <a:pt x="1736881" y="821398"/>
                </a:lnTo>
                <a:lnTo>
                  <a:pt x="1733067" y="774386"/>
                </a:lnTo>
                <a:lnTo>
                  <a:pt x="1726792" y="728112"/>
                </a:lnTo>
                <a:lnTo>
                  <a:pt x="1718121" y="682643"/>
                </a:lnTo>
                <a:lnTo>
                  <a:pt x="1707122" y="638045"/>
                </a:lnTo>
                <a:lnTo>
                  <a:pt x="1693860" y="594384"/>
                </a:lnTo>
                <a:lnTo>
                  <a:pt x="1678402" y="551727"/>
                </a:lnTo>
                <a:lnTo>
                  <a:pt x="1660814" y="510139"/>
                </a:lnTo>
                <a:lnTo>
                  <a:pt x="1641162" y="469687"/>
                </a:lnTo>
                <a:lnTo>
                  <a:pt x="1619512" y="430438"/>
                </a:lnTo>
                <a:lnTo>
                  <a:pt x="1595931" y="392458"/>
                </a:lnTo>
                <a:lnTo>
                  <a:pt x="1570485" y="355812"/>
                </a:lnTo>
                <a:lnTo>
                  <a:pt x="1543240" y="320567"/>
                </a:lnTo>
                <a:lnTo>
                  <a:pt x="1514263" y="286790"/>
                </a:lnTo>
                <a:lnTo>
                  <a:pt x="1483619" y="254547"/>
                </a:lnTo>
                <a:lnTo>
                  <a:pt x="1451376" y="223903"/>
                </a:lnTo>
                <a:lnTo>
                  <a:pt x="1417599" y="194926"/>
                </a:lnTo>
                <a:lnTo>
                  <a:pt x="1382354" y="167681"/>
                </a:lnTo>
                <a:lnTo>
                  <a:pt x="1345708" y="142235"/>
                </a:lnTo>
                <a:lnTo>
                  <a:pt x="1307728" y="118654"/>
                </a:lnTo>
                <a:lnTo>
                  <a:pt x="1268479" y="97004"/>
                </a:lnTo>
                <a:lnTo>
                  <a:pt x="1228027" y="77352"/>
                </a:lnTo>
                <a:lnTo>
                  <a:pt x="1186439" y="59764"/>
                </a:lnTo>
                <a:lnTo>
                  <a:pt x="1143782" y="44306"/>
                </a:lnTo>
                <a:lnTo>
                  <a:pt x="1100121" y="31044"/>
                </a:lnTo>
                <a:lnTo>
                  <a:pt x="1055523" y="20045"/>
                </a:lnTo>
                <a:lnTo>
                  <a:pt x="1010054" y="11374"/>
                </a:lnTo>
                <a:lnTo>
                  <a:pt x="963780" y="5099"/>
                </a:lnTo>
                <a:lnTo>
                  <a:pt x="916768" y="1285"/>
                </a:lnTo>
                <a:lnTo>
                  <a:pt x="869083" y="0"/>
                </a:lnTo>
                <a:close/>
              </a:path>
            </a:pathLst>
          </a:custGeom>
          <a:solidFill>
            <a:srgbClr val="FFFFFF"/>
          </a:solidFill>
        </p:spPr>
        <p:txBody>
          <a:bodyPr wrap="square" lIns="0" tIns="0" rIns="0" bIns="0" rtlCol="0"/>
          <a:lstStyle/>
          <a:p>
            <a:endParaRPr sz="1092"/>
          </a:p>
        </p:txBody>
      </p:sp>
      <p:grpSp>
        <p:nvGrpSpPr>
          <p:cNvPr id="8" name="object 20">
            <a:extLst>
              <a:ext uri="{FF2B5EF4-FFF2-40B4-BE49-F238E27FC236}">
                <a16:creationId xmlns:a16="http://schemas.microsoft.com/office/drawing/2014/main" id="{1AF534AC-E525-A1EC-81BD-2F7291F30B83}"/>
              </a:ext>
            </a:extLst>
          </p:cNvPr>
          <p:cNvGrpSpPr/>
          <p:nvPr/>
        </p:nvGrpSpPr>
        <p:grpSpPr>
          <a:xfrm>
            <a:off x="1074600" y="4282849"/>
            <a:ext cx="958660" cy="958660"/>
            <a:chOff x="4285060" y="6164733"/>
            <a:chExt cx="1738630" cy="1738630"/>
          </a:xfrm>
        </p:grpSpPr>
        <p:sp>
          <p:nvSpPr>
            <p:cNvPr id="9" name="object 21">
              <a:extLst>
                <a:ext uri="{FF2B5EF4-FFF2-40B4-BE49-F238E27FC236}">
                  <a16:creationId xmlns:a16="http://schemas.microsoft.com/office/drawing/2014/main" id="{BD89EA21-0287-7EF9-3769-5FE8DCB8A9E4}"/>
                </a:ext>
              </a:extLst>
            </p:cNvPr>
            <p:cNvSpPr/>
            <p:nvPr/>
          </p:nvSpPr>
          <p:spPr>
            <a:xfrm>
              <a:off x="4285060" y="6164733"/>
              <a:ext cx="1738630" cy="1738630"/>
            </a:xfrm>
            <a:custGeom>
              <a:avLst/>
              <a:gdLst/>
              <a:ahLst/>
              <a:cxnLst/>
              <a:rect l="l" t="t" r="r" b="b"/>
              <a:pathLst>
                <a:path w="1738629" h="1738629">
                  <a:moveTo>
                    <a:pt x="869083" y="0"/>
                  </a:moveTo>
                  <a:lnTo>
                    <a:pt x="821398" y="1285"/>
                  </a:lnTo>
                  <a:lnTo>
                    <a:pt x="774386" y="5099"/>
                  </a:lnTo>
                  <a:lnTo>
                    <a:pt x="728112" y="11374"/>
                  </a:lnTo>
                  <a:lnTo>
                    <a:pt x="682643" y="20045"/>
                  </a:lnTo>
                  <a:lnTo>
                    <a:pt x="638045" y="31044"/>
                  </a:lnTo>
                  <a:lnTo>
                    <a:pt x="594384" y="44306"/>
                  </a:lnTo>
                  <a:lnTo>
                    <a:pt x="551727" y="59764"/>
                  </a:lnTo>
                  <a:lnTo>
                    <a:pt x="510139" y="77352"/>
                  </a:lnTo>
                  <a:lnTo>
                    <a:pt x="469687" y="97004"/>
                  </a:lnTo>
                  <a:lnTo>
                    <a:pt x="430438" y="118654"/>
                  </a:lnTo>
                  <a:lnTo>
                    <a:pt x="392458" y="142235"/>
                  </a:lnTo>
                  <a:lnTo>
                    <a:pt x="355812" y="167681"/>
                  </a:lnTo>
                  <a:lnTo>
                    <a:pt x="320567" y="194926"/>
                  </a:lnTo>
                  <a:lnTo>
                    <a:pt x="286790" y="223903"/>
                  </a:lnTo>
                  <a:lnTo>
                    <a:pt x="254547" y="254547"/>
                  </a:lnTo>
                  <a:lnTo>
                    <a:pt x="223903" y="286790"/>
                  </a:lnTo>
                  <a:lnTo>
                    <a:pt x="194926" y="320567"/>
                  </a:lnTo>
                  <a:lnTo>
                    <a:pt x="167681" y="355812"/>
                  </a:lnTo>
                  <a:lnTo>
                    <a:pt x="142235" y="392458"/>
                  </a:lnTo>
                  <a:lnTo>
                    <a:pt x="118654" y="430438"/>
                  </a:lnTo>
                  <a:lnTo>
                    <a:pt x="97004" y="469687"/>
                  </a:lnTo>
                  <a:lnTo>
                    <a:pt x="77352" y="510139"/>
                  </a:lnTo>
                  <a:lnTo>
                    <a:pt x="59764" y="551727"/>
                  </a:lnTo>
                  <a:lnTo>
                    <a:pt x="44306" y="594384"/>
                  </a:lnTo>
                  <a:lnTo>
                    <a:pt x="31044" y="638045"/>
                  </a:lnTo>
                  <a:lnTo>
                    <a:pt x="20045" y="682643"/>
                  </a:lnTo>
                  <a:lnTo>
                    <a:pt x="11374" y="728112"/>
                  </a:lnTo>
                  <a:lnTo>
                    <a:pt x="5099" y="774386"/>
                  </a:lnTo>
                  <a:lnTo>
                    <a:pt x="1285" y="821398"/>
                  </a:lnTo>
                  <a:lnTo>
                    <a:pt x="0" y="869083"/>
                  </a:lnTo>
                  <a:lnTo>
                    <a:pt x="1285" y="916768"/>
                  </a:lnTo>
                  <a:lnTo>
                    <a:pt x="5099" y="963780"/>
                  </a:lnTo>
                  <a:lnTo>
                    <a:pt x="11374" y="1010054"/>
                  </a:lnTo>
                  <a:lnTo>
                    <a:pt x="20045" y="1055523"/>
                  </a:lnTo>
                  <a:lnTo>
                    <a:pt x="31044" y="1100121"/>
                  </a:lnTo>
                  <a:lnTo>
                    <a:pt x="44306" y="1143782"/>
                  </a:lnTo>
                  <a:lnTo>
                    <a:pt x="59764" y="1186439"/>
                  </a:lnTo>
                  <a:lnTo>
                    <a:pt x="77352" y="1228027"/>
                  </a:lnTo>
                  <a:lnTo>
                    <a:pt x="97004" y="1268479"/>
                  </a:lnTo>
                  <a:lnTo>
                    <a:pt x="118654" y="1307728"/>
                  </a:lnTo>
                  <a:lnTo>
                    <a:pt x="142235" y="1345708"/>
                  </a:lnTo>
                  <a:lnTo>
                    <a:pt x="167681" y="1382354"/>
                  </a:lnTo>
                  <a:lnTo>
                    <a:pt x="194926" y="1417599"/>
                  </a:lnTo>
                  <a:lnTo>
                    <a:pt x="223903" y="1451376"/>
                  </a:lnTo>
                  <a:lnTo>
                    <a:pt x="254547" y="1483619"/>
                  </a:lnTo>
                  <a:lnTo>
                    <a:pt x="286790" y="1514263"/>
                  </a:lnTo>
                  <a:lnTo>
                    <a:pt x="320567" y="1543240"/>
                  </a:lnTo>
                  <a:lnTo>
                    <a:pt x="355812" y="1570485"/>
                  </a:lnTo>
                  <a:lnTo>
                    <a:pt x="392458" y="1595931"/>
                  </a:lnTo>
                  <a:lnTo>
                    <a:pt x="430438" y="1619512"/>
                  </a:lnTo>
                  <a:lnTo>
                    <a:pt x="469687" y="1641162"/>
                  </a:lnTo>
                  <a:lnTo>
                    <a:pt x="510139" y="1660814"/>
                  </a:lnTo>
                  <a:lnTo>
                    <a:pt x="551727" y="1678402"/>
                  </a:lnTo>
                  <a:lnTo>
                    <a:pt x="594384" y="1693860"/>
                  </a:lnTo>
                  <a:lnTo>
                    <a:pt x="638045" y="1707122"/>
                  </a:lnTo>
                  <a:lnTo>
                    <a:pt x="682643" y="1718121"/>
                  </a:lnTo>
                  <a:lnTo>
                    <a:pt x="728112" y="1726792"/>
                  </a:lnTo>
                  <a:lnTo>
                    <a:pt x="774386" y="1733067"/>
                  </a:lnTo>
                  <a:lnTo>
                    <a:pt x="821398" y="1736881"/>
                  </a:lnTo>
                  <a:lnTo>
                    <a:pt x="869083" y="1738166"/>
                  </a:lnTo>
                  <a:lnTo>
                    <a:pt x="916768" y="1736881"/>
                  </a:lnTo>
                  <a:lnTo>
                    <a:pt x="963780" y="1733067"/>
                  </a:lnTo>
                  <a:lnTo>
                    <a:pt x="1010054" y="1726792"/>
                  </a:lnTo>
                  <a:lnTo>
                    <a:pt x="1055523" y="1718121"/>
                  </a:lnTo>
                  <a:lnTo>
                    <a:pt x="1100121" y="1707122"/>
                  </a:lnTo>
                  <a:lnTo>
                    <a:pt x="1143782" y="1693860"/>
                  </a:lnTo>
                  <a:lnTo>
                    <a:pt x="1186439" y="1678402"/>
                  </a:lnTo>
                  <a:lnTo>
                    <a:pt x="1228027" y="1660814"/>
                  </a:lnTo>
                  <a:lnTo>
                    <a:pt x="1268479" y="1641162"/>
                  </a:lnTo>
                  <a:lnTo>
                    <a:pt x="1307728" y="1619512"/>
                  </a:lnTo>
                  <a:lnTo>
                    <a:pt x="1345708" y="1595931"/>
                  </a:lnTo>
                  <a:lnTo>
                    <a:pt x="1382354" y="1570485"/>
                  </a:lnTo>
                  <a:lnTo>
                    <a:pt x="1417599" y="1543240"/>
                  </a:lnTo>
                  <a:lnTo>
                    <a:pt x="1451376" y="1514263"/>
                  </a:lnTo>
                  <a:lnTo>
                    <a:pt x="1483619" y="1483619"/>
                  </a:lnTo>
                  <a:lnTo>
                    <a:pt x="1514263" y="1451376"/>
                  </a:lnTo>
                  <a:lnTo>
                    <a:pt x="1543240" y="1417599"/>
                  </a:lnTo>
                  <a:lnTo>
                    <a:pt x="1570485" y="1382354"/>
                  </a:lnTo>
                  <a:lnTo>
                    <a:pt x="1595931" y="1345708"/>
                  </a:lnTo>
                  <a:lnTo>
                    <a:pt x="1619512" y="1307728"/>
                  </a:lnTo>
                  <a:lnTo>
                    <a:pt x="1641162" y="1268479"/>
                  </a:lnTo>
                  <a:lnTo>
                    <a:pt x="1660814" y="1228027"/>
                  </a:lnTo>
                  <a:lnTo>
                    <a:pt x="1678402" y="1186439"/>
                  </a:lnTo>
                  <a:lnTo>
                    <a:pt x="1693860" y="1143782"/>
                  </a:lnTo>
                  <a:lnTo>
                    <a:pt x="1707122" y="1100121"/>
                  </a:lnTo>
                  <a:lnTo>
                    <a:pt x="1718121" y="1055523"/>
                  </a:lnTo>
                  <a:lnTo>
                    <a:pt x="1726792" y="1010054"/>
                  </a:lnTo>
                  <a:lnTo>
                    <a:pt x="1733067" y="963780"/>
                  </a:lnTo>
                  <a:lnTo>
                    <a:pt x="1736881" y="916768"/>
                  </a:lnTo>
                  <a:lnTo>
                    <a:pt x="1738166" y="869083"/>
                  </a:lnTo>
                  <a:lnTo>
                    <a:pt x="1736881" y="821398"/>
                  </a:lnTo>
                  <a:lnTo>
                    <a:pt x="1733067" y="774386"/>
                  </a:lnTo>
                  <a:lnTo>
                    <a:pt x="1726792" y="728112"/>
                  </a:lnTo>
                  <a:lnTo>
                    <a:pt x="1718121" y="682643"/>
                  </a:lnTo>
                  <a:lnTo>
                    <a:pt x="1707122" y="638045"/>
                  </a:lnTo>
                  <a:lnTo>
                    <a:pt x="1693860" y="594384"/>
                  </a:lnTo>
                  <a:lnTo>
                    <a:pt x="1678402" y="551727"/>
                  </a:lnTo>
                  <a:lnTo>
                    <a:pt x="1660814" y="510139"/>
                  </a:lnTo>
                  <a:lnTo>
                    <a:pt x="1641162" y="469687"/>
                  </a:lnTo>
                  <a:lnTo>
                    <a:pt x="1619512" y="430438"/>
                  </a:lnTo>
                  <a:lnTo>
                    <a:pt x="1595931" y="392458"/>
                  </a:lnTo>
                  <a:lnTo>
                    <a:pt x="1570485" y="355812"/>
                  </a:lnTo>
                  <a:lnTo>
                    <a:pt x="1543240" y="320567"/>
                  </a:lnTo>
                  <a:lnTo>
                    <a:pt x="1514263" y="286790"/>
                  </a:lnTo>
                  <a:lnTo>
                    <a:pt x="1483619" y="254547"/>
                  </a:lnTo>
                  <a:lnTo>
                    <a:pt x="1451376" y="223903"/>
                  </a:lnTo>
                  <a:lnTo>
                    <a:pt x="1417599" y="194926"/>
                  </a:lnTo>
                  <a:lnTo>
                    <a:pt x="1382354" y="167681"/>
                  </a:lnTo>
                  <a:lnTo>
                    <a:pt x="1345708" y="142235"/>
                  </a:lnTo>
                  <a:lnTo>
                    <a:pt x="1307728" y="118654"/>
                  </a:lnTo>
                  <a:lnTo>
                    <a:pt x="1268479" y="97004"/>
                  </a:lnTo>
                  <a:lnTo>
                    <a:pt x="1228027" y="77352"/>
                  </a:lnTo>
                  <a:lnTo>
                    <a:pt x="1186439" y="59764"/>
                  </a:lnTo>
                  <a:lnTo>
                    <a:pt x="1143782" y="44306"/>
                  </a:lnTo>
                  <a:lnTo>
                    <a:pt x="1100121" y="31044"/>
                  </a:lnTo>
                  <a:lnTo>
                    <a:pt x="1055523" y="20045"/>
                  </a:lnTo>
                  <a:lnTo>
                    <a:pt x="1010054" y="11374"/>
                  </a:lnTo>
                  <a:lnTo>
                    <a:pt x="963780" y="5099"/>
                  </a:lnTo>
                  <a:lnTo>
                    <a:pt x="916768" y="1285"/>
                  </a:lnTo>
                  <a:lnTo>
                    <a:pt x="869083" y="0"/>
                  </a:lnTo>
                  <a:close/>
                </a:path>
              </a:pathLst>
            </a:custGeom>
            <a:solidFill>
              <a:srgbClr val="FFFFFF"/>
            </a:solidFill>
          </p:spPr>
          <p:txBody>
            <a:bodyPr wrap="square" lIns="0" tIns="0" rIns="0" bIns="0" rtlCol="0"/>
            <a:lstStyle/>
            <a:p>
              <a:endParaRPr sz="1092"/>
            </a:p>
          </p:txBody>
        </p:sp>
        <p:sp>
          <p:nvSpPr>
            <p:cNvPr id="10" name="object 22">
              <a:extLst>
                <a:ext uri="{FF2B5EF4-FFF2-40B4-BE49-F238E27FC236}">
                  <a16:creationId xmlns:a16="http://schemas.microsoft.com/office/drawing/2014/main" id="{1E92F112-1671-91BC-EFEF-3B5F016937D7}"/>
                </a:ext>
              </a:extLst>
            </p:cNvPr>
            <p:cNvSpPr/>
            <p:nvPr/>
          </p:nvSpPr>
          <p:spPr>
            <a:xfrm>
              <a:off x="5009393" y="7109205"/>
              <a:ext cx="649605" cy="438150"/>
            </a:xfrm>
            <a:custGeom>
              <a:avLst/>
              <a:gdLst/>
              <a:ahLst/>
              <a:cxnLst/>
              <a:rect l="l" t="t" r="r" b="b"/>
              <a:pathLst>
                <a:path w="649604" h="438150">
                  <a:moveTo>
                    <a:pt x="522298" y="248432"/>
                  </a:moveTo>
                  <a:lnTo>
                    <a:pt x="522298" y="437683"/>
                  </a:lnTo>
                </a:path>
                <a:path w="649604" h="438150">
                  <a:moveTo>
                    <a:pt x="126781" y="248432"/>
                  </a:moveTo>
                  <a:lnTo>
                    <a:pt x="126781" y="437683"/>
                  </a:lnTo>
                </a:path>
                <a:path w="649604" h="438150">
                  <a:moveTo>
                    <a:pt x="649079" y="437683"/>
                  </a:moveTo>
                  <a:lnTo>
                    <a:pt x="649079" y="277834"/>
                  </a:lnTo>
                  <a:lnTo>
                    <a:pt x="645082" y="230574"/>
                  </a:lnTo>
                  <a:lnTo>
                    <a:pt x="633531" y="185889"/>
                  </a:lnTo>
                  <a:lnTo>
                    <a:pt x="615087" y="144440"/>
                  </a:lnTo>
                  <a:lnTo>
                    <a:pt x="590411" y="106886"/>
                  </a:lnTo>
                </a:path>
                <a:path w="649604" h="438150">
                  <a:moveTo>
                    <a:pt x="260756" y="0"/>
                  </a:moveTo>
                  <a:lnTo>
                    <a:pt x="213484" y="7060"/>
                  </a:lnTo>
                  <a:lnTo>
                    <a:pt x="169155" y="21704"/>
                  </a:lnTo>
                  <a:lnTo>
                    <a:pt x="128470" y="43231"/>
                  </a:lnTo>
                  <a:lnTo>
                    <a:pt x="92127" y="70945"/>
                  </a:lnTo>
                  <a:lnTo>
                    <a:pt x="60825" y="104145"/>
                  </a:lnTo>
                  <a:lnTo>
                    <a:pt x="35262" y="142134"/>
                  </a:lnTo>
                  <a:lnTo>
                    <a:pt x="16138" y="184212"/>
                  </a:lnTo>
                  <a:lnTo>
                    <a:pt x="4150" y="229682"/>
                  </a:lnTo>
                  <a:lnTo>
                    <a:pt x="0" y="277844"/>
                  </a:lnTo>
                  <a:lnTo>
                    <a:pt x="0" y="437683"/>
                  </a:lnTo>
                </a:path>
              </a:pathLst>
            </a:custGeom>
            <a:ln w="20941">
              <a:solidFill>
                <a:srgbClr val="7A45B8"/>
              </a:solidFill>
            </a:ln>
          </p:spPr>
          <p:txBody>
            <a:bodyPr wrap="square" lIns="0" tIns="0" rIns="0" bIns="0" rtlCol="0"/>
            <a:lstStyle/>
            <a:p>
              <a:endParaRPr sz="1092"/>
            </a:p>
          </p:txBody>
        </p:sp>
        <p:pic>
          <p:nvPicPr>
            <p:cNvPr id="11" name="object 23">
              <a:extLst>
                <a:ext uri="{FF2B5EF4-FFF2-40B4-BE49-F238E27FC236}">
                  <a16:creationId xmlns:a16="http://schemas.microsoft.com/office/drawing/2014/main" id="{609B930F-82A8-C485-2D72-F416902E7E22}"/>
                </a:ext>
              </a:extLst>
            </p:cNvPr>
            <p:cNvPicPr/>
            <p:nvPr/>
          </p:nvPicPr>
          <p:blipFill>
            <a:blip r:embed="rId3" cstate="print"/>
            <a:stretch>
              <a:fillRect/>
            </a:stretch>
          </p:blipFill>
          <p:spPr>
            <a:xfrm>
              <a:off x="5264390" y="7075950"/>
              <a:ext cx="292200" cy="140665"/>
            </a:xfrm>
            <a:prstGeom prst="rect">
              <a:avLst/>
            </a:prstGeom>
          </p:spPr>
        </p:pic>
        <p:sp>
          <p:nvSpPr>
            <p:cNvPr id="12" name="object 24">
              <a:extLst>
                <a:ext uri="{FF2B5EF4-FFF2-40B4-BE49-F238E27FC236}">
                  <a16:creationId xmlns:a16="http://schemas.microsoft.com/office/drawing/2014/main" id="{ADC11628-C8F7-11A9-95DE-913C1FE7D0F3}"/>
                </a:ext>
              </a:extLst>
            </p:cNvPr>
            <p:cNvSpPr/>
            <p:nvPr/>
          </p:nvSpPr>
          <p:spPr>
            <a:xfrm>
              <a:off x="4650294" y="7046202"/>
              <a:ext cx="460375" cy="198120"/>
            </a:xfrm>
            <a:custGeom>
              <a:avLst/>
              <a:gdLst/>
              <a:ahLst/>
              <a:cxnLst/>
              <a:rect l="l" t="t" r="r" b="b"/>
              <a:pathLst>
                <a:path w="460375" h="198120">
                  <a:moveTo>
                    <a:pt x="0" y="0"/>
                  </a:moveTo>
                  <a:lnTo>
                    <a:pt x="297791" y="0"/>
                  </a:lnTo>
                  <a:lnTo>
                    <a:pt x="459923" y="162131"/>
                  </a:lnTo>
                </a:path>
                <a:path w="460375" h="198120">
                  <a:moveTo>
                    <a:pt x="43234" y="81065"/>
                  </a:moveTo>
                  <a:lnTo>
                    <a:pt x="253803" y="81065"/>
                  </a:lnTo>
                </a:path>
                <a:path w="460375" h="198120">
                  <a:moveTo>
                    <a:pt x="133849" y="139514"/>
                  </a:moveTo>
                  <a:lnTo>
                    <a:pt x="253803" y="139514"/>
                  </a:lnTo>
                </a:path>
                <a:path w="460375" h="198120">
                  <a:moveTo>
                    <a:pt x="133849" y="197962"/>
                  </a:moveTo>
                  <a:lnTo>
                    <a:pt x="253803" y="197962"/>
                  </a:lnTo>
                </a:path>
              </a:pathLst>
            </a:custGeom>
            <a:ln w="20941">
              <a:solidFill>
                <a:srgbClr val="7A45B8"/>
              </a:solidFill>
            </a:ln>
          </p:spPr>
          <p:txBody>
            <a:bodyPr wrap="square" lIns="0" tIns="0" rIns="0" bIns="0" rtlCol="0"/>
            <a:lstStyle/>
            <a:p>
              <a:endParaRPr sz="1092"/>
            </a:p>
          </p:txBody>
        </p:sp>
        <p:pic>
          <p:nvPicPr>
            <p:cNvPr id="13" name="object 25">
              <a:extLst>
                <a:ext uri="{FF2B5EF4-FFF2-40B4-BE49-F238E27FC236}">
                  <a16:creationId xmlns:a16="http://schemas.microsoft.com/office/drawing/2014/main" id="{1B355B9B-DDC0-FDF8-7271-F429C9199CDA}"/>
                </a:ext>
              </a:extLst>
            </p:cNvPr>
            <p:cNvPicPr/>
            <p:nvPr/>
          </p:nvPicPr>
          <p:blipFill>
            <a:blip r:embed="rId4" cstate="print"/>
            <a:stretch>
              <a:fillRect/>
            </a:stretch>
          </p:blipFill>
          <p:spPr>
            <a:xfrm>
              <a:off x="4795326" y="7318424"/>
              <a:ext cx="118551" cy="118540"/>
            </a:xfrm>
            <a:prstGeom prst="rect">
              <a:avLst/>
            </a:prstGeom>
          </p:spPr>
        </p:pic>
        <p:sp>
          <p:nvSpPr>
            <p:cNvPr id="14" name="object 26">
              <a:extLst>
                <a:ext uri="{FF2B5EF4-FFF2-40B4-BE49-F238E27FC236}">
                  <a16:creationId xmlns:a16="http://schemas.microsoft.com/office/drawing/2014/main" id="{67CA37E7-7835-5096-8FA5-AB2DAD02E26E}"/>
                </a:ext>
              </a:extLst>
            </p:cNvPr>
            <p:cNvSpPr/>
            <p:nvPr/>
          </p:nvSpPr>
          <p:spPr>
            <a:xfrm>
              <a:off x="4649477" y="6520741"/>
              <a:ext cx="879475" cy="553085"/>
            </a:xfrm>
            <a:custGeom>
              <a:avLst/>
              <a:gdLst/>
              <a:ahLst/>
              <a:cxnLst/>
              <a:rect l="l" t="t" r="r" b="b"/>
              <a:pathLst>
                <a:path w="879475" h="553084">
                  <a:moveTo>
                    <a:pt x="684638" y="552464"/>
                  </a:moveTo>
                  <a:lnTo>
                    <a:pt x="640076" y="547332"/>
                  </a:lnTo>
                  <a:lnTo>
                    <a:pt x="599168" y="532713"/>
                  </a:lnTo>
                  <a:lnTo>
                    <a:pt x="563082" y="509773"/>
                  </a:lnTo>
                  <a:lnTo>
                    <a:pt x="532985" y="479679"/>
                  </a:lnTo>
                  <a:lnTo>
                    <a:pt x="510042" y="443597"/>
                  </a:lnTo>
                  <a:lnTo>
                    <a:pt x="495421" y="402694"/>
                  </a:lnTo>
                  <a:lnTo>
                    <a:pt x="490288" y="358135"/>
                  </a:lnTo>
                  <a:lnTo>
                    <a:pt x="490288" y="194329"/>
                  </a:lnTo>
                  <a:lnTo>
                    <a:pt x="495421" y="149770"/>
                  </a:lnTo>
                  <a:lnTo>
                    <a:pt x="510042" y="108867"/>
                  </a:lnTo>
                  <a:lnTo>
                    <a:pt x="532985" y="72785"/>
                  </a:lnTo>
                  <a:lnTo>
                    <a:pt x="563082" y="42691"/>
                  </a:lnTo>
                  <a:lnTo>
                    <a:pt x="599168" y="19751"/>
                  </a:lnTo>
                  <a:lnTo>
                    <a:pt x="640076" y="5132"/>
                  </a:lnTo>
                  <a:lnTo>
                    <a:pt x="684638" y="0"/>
                  </a:lnTo>
                  <a:lnTo>
                    <a:pt x="729201" y="5132"/>
                  </a:lnTo>
                  <a:lnTo>
                    <a:pt x="770109" y="19751"/>
                  </a:lnTo>
                  <a:lnTo>
                    <a:pt x="806195" y="42691"/>
                  </a:lnTo>
                  <a:lnTo>
                    <a:pt x="836292" y="72785"/>
                  </a:lnTo>
                  <a:lnTo>
                    <a:pt x="859235" y="108867"/>
                  </a:lnTo>
                  <a:lnTo>
                    <a:pt x="873856" y="149770"/>
                  </a:lnTo>
                  <a:lnTo>
                    <a:pt x="878988" y="194329"/>
                  </a:lnTo>
                  <a:lnTo>
                    <a:pt x="878988" y="358135"/>
                  </a:lnTo>
                  <a:lnTo>
                    <a:pt x="873856" y="402694"/>
                  </a:lnTo>
                  <a:lnTo>
                    <a:pt x="859235" y="443597"/>
                  </a:lnTo>
                  <a:lnTo>
                    <a:pt x="836292" y="479679"/>
                  </a:lnTo>
                  <a:lnTo>
                    <a:pt x="806195" y="509773"/>
                  </a:lnTo>
                  <a:lnTo>
                    <a:pt x="770109" y="532713"/>
                  </a:lnTo>
                  <a:lnTo>
                    <a:pt x="729201" y="547332"/>
                  </a:lnTo>
                  <a:lnTo>
                    <a:pt x="684638" y="552464"/>
                  </a:lnTo>
                  <a:close/>
                </a:path>
                <a:path w="879475" h="553084">
                  <a:moveTo>
                    <a:pt x="816" y="340890"/>
                  </a:moveTo>
                  <a:lnTo>
                    <a:pt x="204" y="403331"/>
                  </a:lnTo>
                  <a:lnTo>
                    <a:pt x="0" y="435396"/>
                  </a:lnTo>
                  <a:lnTo>
                    <a:pt x="204" y="447209"/>
                  </a:lnTo>
                  <a:lnTo>
                    <a:pt x="816" y="448897"/>
                  </a:lnTo>
                  <a:lnTo>
                    <a:pt x="55003" y="448897"/>
                  </a:lnTo>
                </a:path>
                <a:path w="879475" h="553084">
                  <a:moveTo>
                    <a:pt x="161995" y="448897"/>
                  </a:moveTo>
                  <a:lnTo>
                    <a:pt x="107808" y="448897"/>
                  </a:lnTo>
                  <a:lnTo>
                    <a:pt x="107348" y="432021"/>
                  </a:lnTo>
                  <a:lnTo>
                    <a:pt x="107399" y="394893"/>
                  </a:lnTo>
                  <a:lnTo>
                    <a:pt x="107655" y="357766"/>
                  </a:lnTo>
                  <a:lnTo>
                    <a:pt x="107808" y="340890"/>
                  </a:lnTo>
                  <a:lnTo>
                    <a:pt x="161995" y="340890"/>
                  </a:lnTo>
                </a:path>
              </a:pathLst>
            </a:custGeom>
            <a:ln w="20941">
              <a:solidFill>
                <a:srgbClr val="7A45B8"/>
              </a:solidFill>
            </a:ln>
          </p:spPr>
          <p:txBody>
            <a:bodyPr wrap="square" lIns="0" tIns="0" rIns="0" bIns="0" rtlCol="0"/>
            <a:lstStyle/>
            <a:p>
              <a:endParaRPr sz="1092"/>
            </a:p>
          </p:txBody>
        </p:sp>
        <p:pic>
          <p:nvPicPr>
            <p:cNvPr id="15" name="object 27">
              <a:extLst>
                <a:ext uri="{FF2B5EF4-FFF2-40B4-BE49-F238E27FC236}">
                  <a16:creationId xmlns:a16="http://schemas.microsoft.com/office/drawing/2014/main" id="{8CAB96C1-C66D-5BD9-BD48-F7473D8DA9EA}"/>
                </a:ext>
              </a:extLst>
            </p:cNvPr>
            <p:cNvPicPr/>
            <p:nvPr/>
          </p:nvPicPr>
          <p:blipFill>
            <a:blip r:embed="rId5" cstate="print"/>
            <a:stretch>
              <a:fillRect/>
            </a:stretch>
          </p:blipFill>
          <p:spPr>
            <a:xfrm>
              <a:off x="4858781" y="6851161"/>
              <a:ext cx="91577" cy="128948"/>
            </a:xfrm>
            <a:prstGeom prst="rect">
              <a:avLst/>
            </a:prstGeom>
          </p:spPr>
        </p:pic>
        <p:sp>
          <p:nvSpPr>
            <p:cNvPr id="16" name="object 28">
              <a:extLst>
                <a:ext uri="{FF2B5EF4-FFF2-40B4-BE49-F238E27FC236}">
                  <a16:creationId xmlns:a16="http://schemas.microsoft.com/office/drawing/2014/main" id="{C1CA1B66-5F7E-10F1-FC34-A32187535C0C}"/>
                </a:ext>
              </a:extLst>
            </p:cNvPr>
            <p:cNvSpPr/>
            <p:nvPr/>
          </p:nvSpPr>
          <p:spPr>
            <a:xfrm>
              <a:off x="4756803" y="6915640"/>
              <a:ext cx="29845" cy="0"/>
            </a:xfrm>
            <a:custGeom>
              <a:avLst/>
              <a:gdLst/>
              <a:ahLst/>
              <a:cxnLst/>
              <a:rect l="l" t="t" r="r" b="b"/>
              <a:pathLst>
                <a:path w="29845">
                  <a:moveTo>
                    <a:pt x="0" y="0"/>
                  </a:moveTo>
                  <a:lnTo>
                    <a:pt x="29831" y="0"/>
                  </a:lnTo>
                </a:path>
              </a:pathLst>
            </a:custGeom>
            <a:ln w="20941">
              <a:solidFill>
                <a:srgbClr val="7A45B8"/>
              </a:solidFill>
            </a:ln>
          </p:spPr>
          <p:txBody>
            <a:bodyPr wrap="square" lIns="0" tIns="0" rIns="0" bIns="0" rtlCol="0"/>
            <a:lstStyle/>
            <a:p>
              <a:endParaRPr sz="1092"/>
            </a:p>
          </p:txBody>
        </p:sp>
      </p:grpSp>
      <p:sp>
        <p:nvSpPr>
          <p:cNvPr id="17" name="object 29">
            <a:extLst>
              <a:ext uri="{FF2B5EF4-FFF2-40B4-BE49-F238E27FC236}">
                <a16:creationId xmlns:a16="http://schemas.microsoft.com/office/drawing/2014/main" id="{C4F3E3AF-E569-A01B-34A9-05D289918B04}"/>
              </a:ext>
            </a:extLst>
          </p:cNvPr>
          <p:cNvSpPr txBox="1"/>
          <p:nvPr/>
        </p:nvSpPr>
        <p:spPr>
          <a:xfrm>
            <a:off x="2318246" y="2006452"/>
            <a:ext cx="3136720" cy="1411870"/>
          </a:xfrm>
          <a:prstGeom prst="rect">
            <a:avLst/>
          </a:prstGeom>
        </p:spPr>
        <p:txBody>
          <a:bodyPr vert="horz" wrap="square" lIns="0" tIns="6931" rIns="0" bIns="0" rtlCol="0">
            <a:spAutoFit/>
          </a:bodyPr>
          <a:lstStyle/>
          <a:p>
            <a:pPr marL="23104" marR="18483">
              <a:spcBef>
                <a:spcPts val="55"/>
              </a:spcBef>
            </a:pPr>
            <a:r>
              <a:rPr sz="1304">
                <a:solidFill>
                  <a:srgbClr val="22346A"/>
                </a:solidFill>
                <a:latin typeface="Arial" panose="020B0604020202020204" pitchFamily="34" charset="0"/>
                <a:cs typeface="Arial" panose="020B0604020202020204" pitchFamily="34" charset="0"/>
              </a:rPr>
              <a:t>De los </a:t>
            </a:r>
            <a:r>
              <a:rPr sz="1304" b="1">
                <a:solidFill>
                  <a:srgbClr val="22346A"/>
                </a:solidFill>
                <a:latin typeface="Arial" panose="020B0604020202020204" pitchFamily="34" charset="0"/>
                <a:cs typeface="Arial" panose="020B0604020202020204" pitchFamily="34" charset="0"/>
              </a:rPr>
              <a:t>10 pacientes que</a:t>
            </a:r>
            <a:r>
              <a:rPr sz="1304" b="1">
                <a:solidFill>
                  <a:srgbClr val="7A45B8"/>
                </a:solidFill>
                <a:latin typeface="Arial" panose="020B0604020202020204" pitchFamily="34" charset="0"/>
                <a:cs typeface="Arial" panose="020B0604020202020204" pitchFamily="34" charset="0"/>
              </a:rPr>
              <a:t> informaron de EA </a:t>
            </a:r>
            <a:r>
              <a:rPr sz="1304">
                <a:solidFill>
                  <a:srgbClr val="22346A"/>
                </a:solidFill>
                <a:latin typeface="Arial" panose="020B0604020202020204" pitchFamily="34" charset="0"/>
                <a:cs typeface="Arial" panose="020B0604020202020204" pitchFamily="34" charset="0"/>
              </a:rPr>
              <a:t>relacionados con los ojos, dermatitis facial o artritis inflamatoria como motivo de la interrupción previa del tratamiento con dupilumab, </a:t>
            </a:r>
            <a:r>
              <a:rPr sz="1304" b="1">
                <a:solidFill>
                  <a:srgbClr val="22346A"/>
                </a:solidFill>
                <a:latin typeface="Arial" panose="020B0604020202020204" pitchFamily="34" charset="0"/>
                <a:cs typeface="Arial" panose="020B0604020202020204" pitchFamily="34" charset="0"/>
              </a:rPr>
              <a:t>ninguno informó de acontecimientos similares con lebrikizumab</a:t>
            </a:r>
            <a:r>
              <a:rPr sz="1137" baseline="31111">
                <a:solidFill>
                  <a:srgbClr val="22346A"/>
                </a:solidFill>
                <a:latin typeface="Arial" panose="020B0604020202020204" pitchFamily="34" charset="0"/>
                <a:cs typeface="Arial" panose="020B0604020202020204" pitchFamily="34" charset="0"/>
              </a:rPr>
              <a:t>1</a:t>
            </a:r>
            <a:endParaRPr sz="1137" baseline="31111">
              <a:latin typeface="Arial" panose="020B0604020202020204" pitchFamily="34" charset="0"/>
              <a:cs typeface="Arial" panose="020B0604020202020204" pitchFamily="34" charset="0"/>
            </a:endParaRPr>
          </a:p>
        </p:txBody>
      </p:sp>
      <p:sp>
        <p:nvSpPr>
          <p:cNvPr id="18" name="object 30">
            <a:extLst>
              <a:ext uri="{FF2B5EF4-FFF2-40B4-BE49-F238E27FC236}">
                <a16:creationId xmlns:a16="http://schemas.microsoft.com/office/drawing/2014/main" id="{5D4E3AA3-B361-1C6C-8E79-EC8377BB431E}"/>
              </a:ext>
            </a:extLst>
          </p:cNvPr>
          <p:cNvSpPr txBox="1"/>
          <p:nvPr/>
        </p:nvSpPr>
        <p:spPr>
          <a:xfrm>
            <a:off x="2318247" y="4367232"/>
            <a:ext cx="3258818" cy="809783"/>
          </a:xfrm>
          <a:prstGeom prst="rect">
            <a:avLst/>
          </a:prstGeom>
        </p:spPr>
        <p:txBody>
          <a:bodyPr vert="horz" wrap="square" lIns="0" tIns="6931" rIns="0" bIns="0" rtlCol="0">
            <a:spAutoFit/>
          </a:bodyPr>
          <a:lstStyle/>
          <a:p>
            <a:pPr marL="23104" marR="18483">
              <a:spcBef>
                <a:spcPts val="55"/>
              </a:spcBef>
            </a:pPr>
            <a:r>
              <a:rPr sz="1304" b="1">
                <a:solidFill>
                  <a:srgbClr val="22346A"/>
                </a:solidFill>
                <a:latin typeface="Arial" panose="020B0604020202020204" pitchFamily="34" charset="0"/>
                <a:cs typeface="Arial" panose="020B0604020202020204" pitchFamily="34" charset="0"/>
              </a:rPr>
              <a:t>Un paciente </a:t>
            </a:r>
            <a:r>
              <a:rPr sz="1304">
                <a:solidFill>
                  <a:srgbClr val="22346A"/>
                </a:solidFill>
                <a:latin typeface="Arial" panose="020B0604020202020204" pitchFamily="34" charset="0"/>
                <a:cs typeface="Arial" panose="020B0604020202020204" pitchFamily="34" charset="0"/>
              </a:rPr>
              <a:t>que interrumpió el tratamiento con dupilumab debido a la </a:t>
            </a:r>
            <a:r>
              <a:rPr sz="1304" b="1">
                <a:solidFill>
                  <a:srgbClr val="7A45B8"/>
                </a:solidFill>
                <a:latin typeface="Arial" panose="020B0604020202020204" pitchFamily="34" charset="0"/>
                <a:cs typeface="Arial" panose="020B0604020202020204" pitchFamily="34" charset="0"/>
              </a:rPr>
              <a:t>pérdida de respuesta, </a:t>
            </a:r>
            <a:r>
              <a:rPr sz="1304">
                <a:solidFill>
                  <a:srgbClr val="22346A"/>
                </a:solidFill>
                <a:latin typeface="Arial" panose="020B0604020202020204" pitchFamily="34" charset="0"/>
                <a:cs typeface="Arial" panose="020B0604020202020204" pitchFamily="34" charset="0"/>
              </a:rPr>
              <a:t>lebrikizumab mostró una </a:t>
            </a:r>
            <a:r>
              <a:rPr sz="1304" b="1">
                <a:solidFill>
                  <a:srgbClr val="22346A"/>
                </a:solidFill>
                <a:latin typeface="Arial" panose="020B0604020202020204" pitchFamily="34" charset="0"/>
                <a:cs typeface="Arial" panose="020B0604020202020204" pitchFamily="34" charset="0"/>
              </a:rPr>
              <a:t>mejoría en la dermatitis atópica facial</a:t>
            </a:r>
            <a:r>
              <a:rPr sz="1137" baseline="31111">
                <a:solidFill>
                  <a:srgbClr val="22346A"/>
                </a:solidFill>
                <a:latin typeface="Arial" panose="020B0604020202020204" pitchFamily="34" charset="0"/>
                <a:cs typeface="Arial" panose="020B0604020202020204" pitchFamily="34" charset="0"/>
              </a:rPr>
              <a:t>1</a:t>
            </a:r>
            <a:endParaRPr sz="1137" baseline="31111">
              <a:latin typeface="Arial" panose="020B0604020202020204" pitchFamily="34" charset="0"/>
              <a:cs typeface="Arial" panose="020B0604020202020204" pitchFamily="34" charset="0"/>
            </a:endParaRPr>
          </a:p>
        </p:txBody>
      </p:sp>
      <p:grpSp>
        <p:nvGrpSpPr>
          <p:cNvPr id="19" name="object 31">
            <a:extLst>
              <a:ext uri="{FF2B5EF4-FFF2-40B4-BE49-F238E27FC236}">
                <a16:creationId xmlns:a16="http://schemas.microsoft.com/office/drawing/2014/main" id="{F6D257B2-2EDB-2F0F-934B-1FB78F1212D2}"/>
              </a:ext>
            </a:extLst>
          </p:cNvPr>
          <p:cNvGrpSpPr/>
          <p:nvPr/>
        </p:nvGrpSpPr>
        <p:grpSpPr>
          <a:xfrm>
            <a:off x="1226989" y="2384370"/>
            <a:ext cx="634971" cy="589534"/>
            <a:chOff x="4630609" y="3720250"/>
            <a:chExt cx="1047115" cy="972185"/>
          </a:xfrm>
        </p:grpSpPr>
        <p:sp>
          <p:nvSpPr>
            <p:cNvPr id="20" name="object 32">
              <a:extLst>
                <a:ext uri="{FF2B5EF4-FFF2-40B4-BE49-F238E27FC236}">
                  <a16:creationId xmlns:a16="http://schemas.microsoft.com/office/drawing/2014/main" id="{39FFBF15-4E88-A3BB-B42B-6ECC9F0E4044}"/>
                </a:ext>
              </a:extLst>
            </p:cNvPr>
            <p:cNvSpPr/>
            <p:nvPr/>
          </p:nvSpPr>
          <p:spPr>
            <a:xfrm>
              <a:off x="4641080" y="3730720"/>
              <a:ext cx="1026160" cy="951230"/>
            </a:xfrm>
            <a:custGeom>
              <a:avLst/>
              <a:gdLst/>
              <a:ahLst/>
              <a:cxnLst/>
              <a:rect l="l" t="t" r="r" b="b"/>
              <a:pathLst>
                <a:path w="1026160" h="951229">
                  <a:moveTo>
                    <a:pt x="24753" y="728627"/>
                  </a:moveTo>
                  <a:lnTo>
                    <a:pt x="13982" y="698752"/>
                  </a:lnTo>
                  <a:lnTo>
                    <a:pt x="6156" y="667589"/>
                  </a:lnTo>
                  <a:lnTo>
                    <a:pt x="1441" y="635307"/>
                  </a:lnTo>
                  <a:lnTo>
                    <a:pt x="0" y="602075"/>
                  </a:lnTo>
                  <a:lnTo>
                    <a:pt x="3724" y="555504"/>
                  </a:lnTo>
                  <a:lnTo>
                    <a:pt x="13880" y="510963"/>
                  </a:lnTo>
                  <a:lnTo>
                    <a:pt x="29991" y="468938"/>
                  </a:lnTo>
                  <a:lnTo>
                    <a:pt x="51579" y="429917"/>
                  </a:lnTo>
                  <a:lnTo>
                    <a:pt x="78164" y="394384"/>
                  </a:lnTo>
                  <a:lnTo>
                    <a:pt x="109269" y="362827"/>
                  </a:lnTo>
                  <a:lnTo>
                    <a:pt x="144415" y="335731"/>
                  </a:lnTo>
                  <a:lnTo>
                    <a:pt x="183125" y="313583"/>
                  </a:lnTo>
                  <a:lnTo>
                    <a:pt x="224921" y="296869"/>
                  </a:lnTo>
                  <a:lnTo>
                    <a:pt x="269323" y="286075"/>
                  </a:lnTo>
                  <a:lnTo>
                    <a:pt x="315854" y="281687"/>
                  </a:lnTo>
                  <a:lnTo>
                    <a:pt x="352335" y="282914"/>
                  </a:lnTo>
                  <a:lnTo>
                    <a:pt x="387688" y="288071"/>
                  </a:lnTo>
                  <a:lnTo>
                    <a:pt x="421696" y="296944"/>
                  </a:lnTo>
                  <a:lnTo>
                    <a:pt x="454143" y="309320"/>
                  </a:lnTo>
                </a:path>
                <a:path w="1026160" h="951229">
                  <a:moveTo>
                    <a:pt x="644420" y="571741"/>
                  </a:moveTo>
                  <a:lnTo>
                    <a:pt x="645142" y="579834"/>
                  </a:lnTo>
                  <a:lnTo>
                    <a:pt x="645659" y="587980"/>
                  </a:lnTo>
                  <a:lnTo>
                    <a:pt x="645970" y="596180"/>
                  </a:lnTo>
                  <a:lnTo>
                    <a:pt x="646074" y="604431"/>
                  </a:lnTo>
                  <a:lnTo>
                    <a:pt x="642599" y="651713"/>
                  </a:lnTo>
                  <a:lnTo>
                    <a:pt x="632494" y="696924"/>
                  </a:lnTo>
                  <a:lnTo>
                    <a:pt x="616261" y="739558"/>
                  </a:lnTo>
                  <a:lnTo>
                    <a:pt x="594398" y="779111"/>
                  </a:lnTo>
                  <a:lnTo>
                    <a:pt x="567407" y="815080"/>
                  </a:lnTo>
                  <a:lnTo>
                    <a:pt x="535786" y="846959"/>
                  </a:lnTo>
                  <a:lnTo>
                    <a:pt x="500035" y="874244"/>
                  </a:lnTo>
                  <a:lnTo>
                    <a:pt x="460656" y="896432"/>
                  </a:lnTo>
                  <a:lnTo>
                    <a:pt x="418146" y="913018"/>
                  </a:lnTo>
                  <a:lnTo>
                    <a:pt x="373007" y="923496"/>
                  </a:lnTo>
                  <a:lnTo>
                    <a:pt x="325738" y="927364"/>
                  </a:lnTo>
                  <a:lnTo>
                    <a:pt x="297922" y="926415"/>
                  </a:lnTo>
                  <a:lnTo>
                    <a:pt x="270749" y="923165"/>
                  </a:lnTo>
                  <a:lnTo>
                    <a:pt x="244312" y="917716"/>
                  </a:lnTo>
                  <a:lnTo>
                    <a:pt x="218705" y="910171"/>
                  </a:lnTo>
                  <a:lnTo>
                    <a:pt x="80248" y="950913"/>
                  </a:lnTo>
                  <a:lnTo>
                    <a:pt x="67135" y="951050"/>
                  </a:lnTo>
                  <a:lnTo>
                    <a:pt x="56528" y="944760"/>
                  </a:lnTo>
                  <a:lnTo>
                    <a:pt x="50415" y="934055"/>
                  </a:lnTo>
                  <a:lnTo>
                    <a:pt x="50783" y="920945"/>
                  </a:lnTo>
                  <a:lnTo>
                    <a:pt x="82416" y="819901"/>
                  </a:lnTo>
                  <a:lnTo>
                    <a:pt x="76459" y="813070"/>
                  </a:lnTo>
                  <a:lnTo>
                    <a:pt x="70699" y="806073"/>
                  </a:lnTo>
                  <a:lnTo>
                    <a:pt x="65135" y="798917"/>
                  </a:lnTo>
                  <a:lnTo>
                    <a:pt x="59767" y="791609"/>
                  </a:lnTo>
                </a:path>
                <a:path w="1026160" h="951229">
                  <a:moveTo>
                    <a:pt x="909563" y="0"/>
                  </a:moveTo>
                  <a:lnTo>
                    <a:pt x="942086" y="0"/>
                  </a:lnTo>
                  <a:lnTo>
                    <a:pt x="974797" y="6603"/>
                  </a:lnTo>
                  <a:lnTo>
                    <a:pt x="1001514" y="24610"/>
                  </a:lnTo>
                  <a:lnTo>
                    <a:pt x="1019529" y="51316"/>
                  </a:lnTo>
                  <a:lnTo>
                    <a:pt x="1026136" y="84018"/>
                  </a:lnTo>
                  <a:lnTo>
                    <a:pt x="1026136" y="487723"/>
                  </a:lnTo>
                  <a:lnTo>
                    <a:pt x="1020785" y="517278"/>
                  </a:lnTo>
                  <a:lnTo>
                    <a:pt x="1006037" y="542230"/>
                  </a:lnTo>
                  <a:lnTo>
                    <a:pt x="983844" y="560635"/>
                  </a:lnTo>
                  <a:lnTo>
                    <a:pt x="956159" y="570548"/>
                  </a:lnTo>
                  <a:lnTo>
                    <a:pt x="944295" y="677591"/>
                  </a:lnTo>
                  <a:lnTo>
                    <a:pt x="938872" y="690374"/>
                  </a:lnTo>
                  <a:lnTo>
                    <a:pt x="928076" y="697596"/>
                  </a:lnTo>
                  <a:lnTo>
                    <a:pt x="915096" y="698206"/>
                  </a:lnTo>
                  <a:lnTo>
                    <a:pt x="903124" y="691151"/>
                  </a:lnTo>
                  <a:lnTo>
                    <a:pt x="792604" y="571741"/>
                  </a:lnTo>
                  <a:lnTo>
                    <a:pt x="538193" y="571741"/>
                  </a:lnTo>
                  <a:lnTo>
                    <a:pt x="505477" y="565141"/>
                  </a:lnTo>
                  <a:lnTo>
                    <a:pt x="478761" y="547139"/>
                  </a:lnTo>
                  <a:lnTo>
                    <a:pt x="460748" y="520433"/>
                  </a:lnTo>
                  <a:lnTo>
                    <a:pt x="454143" y="487723"/>
                  </a:lnTo>
                  <a:lnTo>
                    <a:pt x="454143" y="84018"/>
                  </a:lnTo>
                  <a:lnTo>
                    <a:pt x="460748" y="51316"/>
                  </a:lnTo>
                  <a:lnTo>
                    <a:pt x="478761" y="24610"/>
                  </a:lnTo>
                  <a:lnTo>
                    <a:pt x="505477" y="6603"/>
                  </a:lnTo>
                  <a:lnTo>
                    <a:pt x="538193" y="0"/>
                  </a:lnTo>
                  <a:lnTo>
                    <a:pt x="837304" y="0"/>
                  </a:lnTo>
                </a:path>
                <a:path w="1026160" h="951229">
                  <a:moveTo>
                    <a:pt x="740145" y="335371"/>
                  </a:moveTo>
                  <a:lnTo>
                    <a:pt x="719519" y="331210"/>
                  </a:lnTo>
                  <a:lnTo>
                    <a:pt x="702678" y="319863"/>
                  </a:lnTo>
                  <a:lnTo>
                    <a:pt x="691325" y="303032"/>
                  </a:lnTo>
                  <a:lnTo>
                    <a:pt x="687162" y="282420"/>
                  </a:lnTo>
                  <a:lnTo>
                    <a:pt x="687162" y="122027"/>
                  </a:lnTo>
                  <a:lnTo>
                    <a:pt x="691326" y="101410"/>
                  </a:lnTo>
                  <a:lnTo>
                    <a:pt x="702682" y="84575"/>
                  </a:lnTo>
                  <a:lnTo>
                    <a:pt x="719524" y="73227"/>
                  </a:lnTo>
                  <a:lnTo>
                    <a:pt x="740145" y="69065"/>
                  </a:lnTo>
                  <a:lnTo>
                    <a:pt x="760764" y="73228"/>
                  </a:lnTo>
                  <a:lnTo>
                    <a:pt x="777601" y="84579"/>
                  </a:lnTo>
                  <a:lnTo>
                    <a:pt x="788954" y="101414"/>
                  </a:lnTo>
                  <a:lnTo>
                    <a:pt x="793117" y="122027"/>
                  </a:lnTo>
                  <a:lnTo>
                    <a:pt x="793117" y="282420"/>
                  </a:lnTo>
                  <a:lnTo>
                    <a:pt x="788954" y="303032"/>
                  </a:lnTo>
                  <a:lnTo>
                    <a:pt x="777601" y="319863"/>
                  </a:lnTo>
                  <a:lnTo>
                    <a:pt x="760764" y="331210"/>
                  </a:lnTo>
                  <a:lnTo>
                    <a:pt x="740145" y="335371"/>
                  </a:lnTo>
                  <a:close/>
                </a:path>
              </a:pathLst>
            </a:custGeom>
            <a:ln w="20941">
              <a:solidFill>
                <a:srgbClr val="7A45B8"/>
              </a:solidFill>
            </a:ln>
          </p:spPr>
          <p:txBody>
            <a:bodyPr wrap="square" lIns="0" tIns="0" rIns="0" bIns="0" rtlCol="0"/>
            <a:lstStyle/>
            <a:p>
              <a:endParaRPr sz="1092"/>
            </a:p>
          </p:txBody>
        </p:sp>
        <p:pic>
          <p:nvPicPr>
            <p:cNvPr id="21" name="object 33">
              <a:extLst>
                <a:ext uri="{FF2B5EF4-FFF2-40B4-BE49-F238E27FC236}">
                  <a16:creationId xmlns:a16="http://schemas.microsoft.com/office/drawing/2014/main" id="{AC5CBF0F-3164-E11D-78CB-52DC3AB0D1D3}"/>
                </a:ext>
              </a:extLst>
            </p:cNvPr>
            <p:cNvPicPr/>
            <p:nvPr/>
          </p:nvPicPr>
          <p:blipFill>
            <a:blip r:embed="rId6" cstate="print"/>
            <a:stretch>
              <a:fillRect/>
            </a:stretch>
          </p:blipFill>
          <p:spPr>
            <a:xfrm>
              <a:off x="5317772" y="4108573"/>
              <a:ext cx="126896" cy="126844"/>
            </a:xfrm>
            <a:prstGeom prst="rect">
              <a:avLst/>
            </a:prstGeom>
          </p:spPr>
        </p:pic>
        <p:pic>
          <p:nvPicPr>
            <p:cNvPr id="22" name="object 34">
              <a:extLst>
                <a:ext uri="{FF2B5EF4-FFF2-40B4-BE49-F238E27FC236}">
                  <a16:creationId xmlns:a16="http://schemas.microsoft.com/office/drawing/2014/main" id="{AE8894FA-A52C-B104-E4D8-037AF918AC99}"/>
                </a:ext>
              </a:extLst>
            </p:cNvPr>
            <p:cNvPicPr/>
            <p:nvPr/>
          </p:nvPicPr>
          <p:blipFill>
            <a:blip r:embed="rId7" cstate="print"/>
            <a:stretch>
              <a:fillRect/>
            </a:stretch>
          </p:blipFill>
          <p:spPr>
            <a:xfrm>
              <a:off x="4773987" y="4382502"/>
              <a:ext cx="108384" cy="108352"/>
            </a:xfrm>
            <a:prstGeom prst="rect">
              <a:avLst/>
            </a:prstGeom>
          </p:spPr>
        </p:pic>
        <p:pic>
          <p:nvPicPr>
            <p:cNvPr id="23" name="object 35">
              <a:extLst>
                <a:ext uri="{FF2B5EF4-FFF2-40B4-BE49-F238E27FC236}">
                  <a16:creationId xmlns:a16="http://schemas.microsoft.com/office/drawing/2014/main" id="{01AF2484-F35C-C283-6E18-C2E49D12B75A}"/>
                </a:ext>
              </a:extLst>
            </p:cNvPr>
            <p:cNvPicPr/>
            <p:nvPr/>
          </p:nvPicPr>
          <p:blipFill>
            <a:blip r:embed="rId8" cstate="print"/>
            <a:stretch>
              <a:fillRect/>
            </a:stretch>
          </p:blipFill>
          <p:spPr>
            <a:xfrm>
              <a:off x="4909931" y="4382502"/>
              <a:ext cx="108384" cy="108352"/>
            </a:xfrm>
            <a:prstGeom prst="rect">
              <a:avLst/>
            </a:prstGeom>
          </p:spPr>
        </p:pic>
        <p:pic>
          <p:nvPicPr>
            <p:cNvPr id="24" name="object 36">
              <a:extLst>
                <a:ext uri="{FF2B5EF4-FFF2-40B4-BE49-F238E27FC236}">
                  <a16:creationId xmlns:a16="http://schemas.microsoft.com/office/drawing/2014/main" id="{C927BD84-F80D-065E-FB08-959DD7E6DCAB}"/>
                </a:ext>
              </a:extLst>
            </p:cNvPr>
            <p:cNvPicPr/>
            <p:nvPr/>
          </p:nvPicPr>
          <p:blipFill>
            <a:blip r:embed="rId7" cstate="print"/>
            <a:stretch>
              <a:fillRect/>
            </a:stretch>
          </p:blipFill>
          <p:spPr>
            <a:xfrm>
              <a:off x="5045864" y="4382502"/>
              <a:ext cx="108384" cy="108352"/>
            </a:xfrm>
            <a:prstGeom prst="rect">
              <a:avLst/>
            </a:prstGeom>
          </p:spPr>
        </p:pic>
      </p:grpSp>
      <p:pic>
        <p:nvPicPr>
          <p:cNvPr id="27" name="object 19">
            <a:extLst>
              <a:ext uri="{FF2B5EF4-FFF2-40B4-BE49-F238E27FC236}">
                <a16:creationId xmlns:a16="http://schemas.microsoft.com/office/drawing/2014/main" id="{CE9E1C96-2A5A-EC0F-F51C-D68CF74CBB33}"/>
              </a:ext>
            </a:extLst>
          </p:cNvPr>
          <p:cNvPicPr/>
          <p:nvPr/>
        </p:nvPicPr>
        <p:blipFill>
          <a:blip r:embed="rId9" cstate="print"/>
          <a:srcRect r="79788"/>
          <a:stretch>
            <a:fillRect/>
          </a:stretch>
        </p:blipFill>
        <p:spPr>
          <a:xfrm>
            <a:off x="6002397" y="3114560"/>
            <a:ext cx="1406605" cy="1068101"/>
          </a:xfrm>
          <a:prstGeom prst="rect">
            <a:avLst/>
          </a:prstGeom>
        </p:spPr>
      </p:pic>
      <p:sp>
        <p:nvSpPr>
          <p:cNvPr id="28" name="object 20">
            <a:extLst>
              <a:ext uri="{FF2B5EF4-FFF2-40B4-BE49-F238E27FC236}">
                <a16:creationId xmlns:a16="http://schemas.microsoft.com/office/drawing/2014/main" id="{C8FCE511-EBAE-3946-606F-85276CB5CADF}"/>
              </a:ext>
            </a:extLst>
          </p:cNvPr>
          <p:cNvSpPr txBox="1"/>
          <p:nvPr/>
        </p:nvSpPr>
        <p:spPr>
          <a:xfrm>
            <a:off x="7500122" y="1786980"/>
            <a:ext cx="2894562" cy="925407"/>
          </a:xfrm>
          <a:prstGeom prst="rect">
            <a:avLst/>
          </a:prstGeom>
        </p:spPr>
        <p:txBody>
          <a:bodyPr vert="horz" wrap="square" lIns="0" tIns="98577" rIns="0" bIns="0" rtlCol="0">
            <a:spAutoFit/>
          </a:bodyPr>
          <a:lstStyle/>
          <a:p>
            <a:pPr marL="38506">
              <a:spcBef>
                <a:spcPts val="200"/>
              </a:spcBef>
            </a:pPr>
            <a:r>
              <a:rPr sz="1300" b="1">
                <a:solidFill>
                  <a:srgbClr val="7A45B8"/>
                </a:solidFill>
                <a:latin typeface="Arial" panose="020B0604020202020204" pitchFamily="34" charset="0"/>
                <a:cs typeface="Arial" panose="020B0604020202020204" pitchFamily="34" charset="0"/>
              </a:rPr>
              <a:t>EA </a:t>
            </a:r>
            <a:r>
              <a:rPr sz="1300" b="1" err="1">
                <a:solidFill>
                  <a:srgbClr val="7A45B8"/>
                </a:solidFill>
                <a:latin typeface="Arial" panose="020B0604020202020204" pitchFamily="34" charset="0"/>
                <a:cs typeface="Arial" panose="020B0604020202020204" pitchFamily="34" charset="0"/>
              </a:rPr>
              <a:t>oculares</a:t>
            </a:r>
            <a:endParaRPr sz="1300">
              <a:solidFill>
                <a:srgbClr val="7A45B8"/>
              </a:solidFill>
              <a:latin typeface="Arial" panose="020B0604020202020204" pitchFamily="34" charset="0"/>
              <a:cs typeface="Arial" panose="020B0604020202020204" pitchFamily="34" charset="0"/>
            </a:endParaRPr>
          </a:p>
          <a:p>
            <a:pPr marL="38506" marR="269545">
              <a:spcBef>
                <a:spcPts val="200"/>
              </a:spcBef>
            </a:pPr>
            <a:r>
              <a:rPr sz="1300">
                <a:solidFill>
                  <a:srgbClr val="22346A"/>
                </a:solidFill>
                <a:latin typeface="Arial" panose="020B0604020202020204" pitchFamily="34" charset="0"/>
                <a:cs typeface="Arial" panose="020B0604020202020204" pitchFamily="34" charset="0"/>
              </a:rPr>
              <a:t>6 </a:t>
            </a:r>
            <a:r>
              <a:rPr sz="1300" err="1">
                <a:solidFill>
                  <a:srgbClr val="22346A"/>
                </a:solidFill>
                <a:latin typeface="Arial" panose="020B0604020202020204" pitchFamily="34" charset="0"/>
                <a:cs typeface="Arial" panose="020B0604020202020204" pitchFamily="34" charset="0"/>
              </a:rPr>
              <a:t>pacientes</a:t>
            </a:r>
            <a:r>
              <a:rPr sz="1300">
                <a:solidFill>
                  <a:srgbClr val="22346A"/>
                </a:solidFill>
                <a:latin typeface="Arial" panose="020B0604020202020204" pitchFamily="34" charset="0"/>
                <a:cs typeface="Arial" panose="020B0604020202020204" pitchFamily="34" charset="0"/>
              </a:rPr>
              <a:t> con EA </a:t>
            </a:r>
            <a:r>
              <a:rPr sz="1300" err="1">
                <a:solidFill>
                  <a:srgbClr val="22346A"/>
                </a:solidFill>
                <a:latin typeface="Arial" panose="020B0604020202020204" pitchFamily="34" charset="0"/>
                <a:cs typeface="Arial" panose="020B0604020202020204" pitchFamily="34" charset="0"/>
              </a:rPr>
              <a:t>oculares</a:t>
            </a:r>
            <a:r>
              <a:rPr sz="1300">
                <a:solidFill>
                  <a:srgbClr val="22346A"/>
                </a:solidFill>
                <a:latin typeface="Arial" panose="020B0604020202020204" pitchFamily="34" charset="0"/>
                <a:cs typeface="Arial" panose="020B0604020202020204" pitchFamily="34" charset="0"/>
              </a:rPr>
              <a:t> con dupilumab no </a:t>
            </a:r>
            <a:r>
              <a:rPr sz="1300" err="1">
                <a:solidFill>
                  <a:srgbClr val="22346A"/>
                </a:solidFill>
                <a:latin typeface="Arial" panose="020B0604020202020204" pitchFamily="34" charset="0"/>
                <a:cs typeface="Arial" panose="020B0604020202020204" pitchFamily="34" charset="0"/>
              </a:rPr>
              <a:t>reportaron</a:t>
            </a:r>
            <a:r>
              <a:rPr sz="1300">
                <a:solidFill>
                  <a:srgbClr val="22346A"/>
                </a:solidFill>
                <a:latin typeface="Arial" panose="020B0604020202020204" pitchFamily="34" charset="0"/>
                <a:cs typeface="Arial" panose="020B0604020202020204" pitchFamily="34" charset="0"/>
              </a:rPr>
              <a:t> </a:t>
            </a:r>
            <a:r>
              <a:rPr sz="1300" err="1">
                <a:solidFill>
                  <a:srgbClr val="22346A"/>
                </a:solidFill>
                <a:latin typeface="Arial" panose="020B0604020202020204" pitchFamily="34" charset="0"/>
                <a:cs typeface="Arial" panose="020B0604020202020204" pitchFamily="34" charset="0"/>
              </a:rPr>
              <a:t>eventos</a:t>
            </a:r>
            <a:r>
              <a:rPr sz="1300">
                <a:solidFill>
                  <a:srgbClr val="22346A"/>
                </a:solidFill>
                <a:latin typeface="Arial" panose="020B0604020202020204" pitchFamily="34" charset="0"/>
                <a:cs typeface="Arial" panose="020B0604020202020204" pitchFamily="34" charset="0"/>
              </a:rPr>
              <a:t> </a:t>
            </a:r>
            <a:r>
              <a:rPr sz="1300" err="1">
                <a:solidFill>
                  <a:srgbClr val="22346A"/>
                </a:solidFill>
                <a:latin typeface="Arial" panose="020B0604020202020204" pitchFamily="34" charset="0"/>
                <a:cs typeface="Arial" panose="020B0604020202020204" pitchFamily="34" charset="0"/>
              </a:rPr>
              <a:t>similares</a:t>
            </a:r>
            <a:r>
              <a:rPr sz="1300">
                <a:solidFill>
                  <a:srgbClr val="22346A"/>
                </a:solidFill>
                <a:latin typeface="Arial" panose="020B0604020202020204" pitchFamily="34" charset="0"/>
                <a:cs typeface="Arial" panose="020B0604020202020204" pitchFamily="34" charset="0"/>
              </a:rPr>
              <a:t> con lebrikizumab</a:t>
            </a:r>
            <a:r>
              <a:rPr lang="es-ES" sz="1300">
                <a:solidFill>
                  <a:srgbClr val="22346A"/>
                </a:solidFill>
                <a:latin typeface="Arial" panose="020B0604020202020204" pitchFamily="34" charset="0"/>
                <a:cs typeface="Arial" panose="020B0604020202020204" pitchFamily="34" charset="0"/>
              </a:rPr>
              <a:t>*</a:t>
            </a:r>
            <a:r>
              <a:rPr sz="1300" baseline="32567">
                <a:solidFill>
                  <a:srgbClr val="22346A"/>
                </a:solidFill>
                <a:latin typeface="Arial" panose="020B0604020202020204" pitchFamily="34" charset="0"/>
                <a:cs typeface="Arial" panose="020B0604020202020204" pitchFamily="34" charset="0"/>
              </a:rPr>
              <a:t>1</a:t>
            </a:r>
            <a:endParaRPr sz="1300" baseline="32567">
              <a:latin typeface="Arial" panose="020B0604020202020204" pitchFamily="34" charset="0"/>
              <a:cs typeface="Arial" panose="020B0604020202020204" pitchFamily="34" charset="0"/>
            </a:endParaRPr>
          </a:p>
        </p:txBody>
      </p:sp>
      <p:grpSp>
        <p:nvGrpSpPr>
          <p:cNvPr id="29" name="object 21">
            <a:extLst>
              <a:ext uri="{FF2B5EF4-FFF2-40B4-BE49-F238E27FC236}">
                <a16:creationId xmlns:a16="http://schemas.microsoft.com/office/drawing/2014/main" id="{D2D34B59-9978-A8E2-E63A-2E4F30FF3F96}"/>
              </a:ext>
            </a:extLst>
          </p:cNvPr>
          <p:cNvGrpSpPr/>
          <p:nvPr/>
        </p:nvGrpSpPr>
        <p:grpSpPr>
          <a:xfrm>
            <a:off x="6336617" y="4452921"/>
            <a:ext cx="958660" cy="958660"/>
            <a:chOff x="4285060" y="6926490"/>
            <a:chExt cx="1738630" cy="1738630"/>
          </a:xfrm>
        </p:grpSpPr>
        <p:sp>
          <p:nvSpPr>
            <p:cNvPr id="30" name="object 22">
              <a:extLst>
                <a:ext uri="{FF2B5EF4-FFF2-40B4-BE49-F238E27FC236}">
                  <a16:creationId xmlns:a16="http://schemas.microsoft.com/office/drawing/2014/main" id="{3DD990EF-AA4D-74A7-BDC1-5E303E048856}"/>
                </a:ext>
              </a:extLst>
            </p:cNvPr>
            <p:cNvSpPr/>
            <p:nvPr/>
          </p:nvSpPr>
          <p:spPr>
            <a:xfrm>
              <a:off x="4285060" y="6926490"/>
              <a:ext cx="1738630" cy="1738630"/>
            </a:xfrm>
            <a:custGeom>
              <a:avLst/>
              <a:gdLst/>
              <a:ahLst/>
              <a:cxnLst/>
              <a:rect l="l" t="t" r="r" b="b"/>
              <a:pathLst>
                <a:path w="1738629" h="1738629">
                  <a:moveTo>
                    <a:pt x="869083" y="0"/>
                  </a:moveTo>
                  <a:lnTo>
                    <a:pt x="821398" y="1285"/>
                  </a:lnTo>
                  <a:lnTo>
                    <a:pt x="774386" y="5099"/>
                  </a:lnTo>
                  <a:lnTo>
                    <a:pt x="728112" y="11374"/>
                  </a:lnTo>
                  <a:lnTo>
                    <a:pt x="682643" y="20045"/>
                  </a:lnTo>
                  <a:lnTo>
                    <a:pt x="638045" y="31044"/>
                  </a:lnTo>
                  <a:lnTo>
                    <a:pt x="594384" y="44306"/>
                  </a:lnTo>
                  <a:lnTo>
                    <a:pt x="551727" y="59764"/>
                  </a:lnTo>
                  <a:lnTo>
                    <a:pt x="510139" y="77352"/>
                  </a:lnTo>
                  <a:lnTo>
                    <a:pt x="469687" y="97004"/>
                  </a:lnTo>
                  <a:lnTo>
                    <a:pt x="430438" y="118654"/>
                  </a:lnTo>
                  <a:lnTo>
                    <a:pt x="392458" y="142235"/>
                  </a:lnTo>
                  <a:lnTo>
                    <a:pt x="355812" y="167681"/>
                  </a:lnTo>
                  <a:lnTo>
                    <a:pt x="320567" y="194926"/>
                  </a:lnTo>
                  <a:lnTo>
                    <a:pt x="286790" y="223903"/>
                  </a:lnTo>
                  <a:lnTo>
                    <a:pt x="254547" y="254547"/>
                  </a:lnTo>
                  <a:lnTo>
                    <a:pt x="223903" y="286790"/>
                  </a:lnTo>
                  <a:lnTo>
                    <a:pt x="194926" y="320567"/>
                  </a:lnTo>
                  <a:lnTo>
                    <a:pt x="167681" y="355812"/>
                  </a:lnTo>
                  <a:lnTo>
                    <a:pt x="142235" y="392458"/>
                  </a:lnTo>
                  <a:lnTo>
                    <a:pt x="118654" y="430438"/>
                  </a:lnTo>
                  <a:lnTo>
                    <a:pt x="97004" y="469687"/>
                  </a:lnTo>
                  <a:lnTo>
                    <a:pt x="77352" y="510139"/>
                  </a:lnTo>
                  <a:lnTo>
                    <a:pt x="59764" y="551727"/>
                  </a:lnTo>
                  <a:lnTo>
                    <a:pt x="44306" y="594384"/>
                  </a:lnTo>
                  <a:lnTo>
                    <a:pt x="31044" y="638045"/>
                  </a:lnTo>
                  <a:lnTo>
                    <a:pt x="20045" y="682643"/>
                  </a:lnTo>
                  <a:lnTo>
                    <a:pt x="11374" y="728112"/>
                  </a:lnTo>
                  <a:lnTo>
                    <a:pt x="5099" y="774386"/>
                  </a:lnTo>
                  <a:lnTo>
                    <a:pt x="1285" y="821398"/>
                  </a:lnTo>
                  <a:lnTo>
                    <a:pt x="0" y="869083"/>
                  </a:lnTo>
                  <a:lnTo>
                    <a:pt x="1285" y="916768"/>
                  </a:lnTo>
                  <a:lnTo>
                    <a:pt x="5099" y="963780"/>
                  </a:lnTo>
                  <a:lnTo>
                    <a:pt x="11374" y="1010054"/>
                  </a:lnTo>
                  <a:lnTo>
                    <a:pt x="20045" y="1055523"/>
                  </a:lnTo>
                  <a:lnTo>
                    <a:pt x="31044" y="1100121"/>
                  </a:lnTo>
                  <a:lnTo>
                    <a:pt x="44306" y="1143782"/>
                  </a:lnTo>
                  <a:lnTo>
                    <a:pt x="59764" y="1186439"/>
                  </a:lnTo>
                  <a:lnTo>
                    <a:pt x="77352" y="1228027"/>
                  </a:lnTo>
                  <a:lnTo>
                    <a:pt x="97004" y="1268479"/>
                  </a:lnTo>
                  <a:lnTo>
                    <a:pt x="118654" y="1307728"/>
                  </a:lnTo>
                  <a:lnTo>
                    <a:pt x="142235" y="1345708"/>
                  </a:lnTo>
                  <a:lnTo>
                    <a:pt x="167681" y="1382354"/>
                  </a:lnTo>
                  <a:lnTo>
                    <a:pt x="194926" y="1417599"/>
                  </a:lnTo>
                  <a:lnTo>
                    <a:pt x="223903" y="1451376"/>
                  </a:lnTo>
                  <a:lnTo>
                    <a:pt x="254547" y="1483619"/>
                  </a:lnTo>
                  <a:lnTo>
                    <a:pt x="286790" y="1514263"/>
                  </a:lnTo>
                  <a:lnTo>
                    <a:pt x="320567" y="1543240"/>
                  </a:lnTo>
                  <a:lnTo>
                    <a:pt x="355812" y="1570485"/>
                  </a:lnTo>
                  <a:lnTo>
                    <a:pt x="392458" y="1595931"/>
                  </a:lnTo>
                  <a:lnTo>
                    <a:pt x="430438" y="1619512"/>
                  </a:lnTo>
                  <a:lnTo>
                    <a:pt x="469687" y="1641162"/>
                  </a:lnTo>
                  <a:lnTo>
                    <a:pt x="510139" y="1660814"/>
                  </a:lnTo>
                  <a:lnTo>
                    <a:pt x="551727" y="1678402"/>
                  </a:lnTo>
                  <a:lnTo>
                    <a:pt x="594384" y="1693860"/>
                  </a:lnTo>
                  <a:lnTo>
                    <a:pt x="638045" y="1707122"/>
                  </a:lnTo>
                  <a:lnTo>
                    <a:pt x="682643" y="1718121"/>
                  </a:lnTo>
                  <a:lnTo>
                    <a:pt x="728112" y="1726792"/>
                  </a:lnTo>
                  <a:lnTo>
                    <a:pt x="774386" y="1733067"/>
                  </a:lnTo>
                  <a:lnTo>
                    <a:pt x="821398" y="1736881"/>
                  </a:lnTo>
                  <a:lnTo>
                    <a:pt x="869083" y="1738166"/>
                  </a:lnTo>
                  <a:lnTo>
                    <a:pt x="916768" y="1736881"/>
                  </a:lnTo>
                  <a:lnTo>
                    <a:pt x="963780" y="1733067"/>
                  </a:lnTo>
                  <a:lnTo>
                    <a:pt x="1010054" y="1726792"/>
                  </a:lnTo>
                  <a:lnTo>
                    <a:pt x="1055523" y="1718121"/>
                  </a:lnTo>
                  <a:lnTo>
                    <a:pt x="1100121" y="1707122"/>
                  </a:lnTo>
                  <a:lnTo>
                    <a:pt x="1143782" y="1693860"/>
                  </a:lnTo>
                  <a:lnTo>
                    <a:pt x="1186439" y="1678402"/>
                  </a:lnTo>
                  <a:lnTo>
                    <a:pt x="1228027" y="1660814"/>
                  </a:lnTo>
                  <a:lnTo>
                    <a:pt x="1268479" y="1641162"/>
                  </a:lnTo>
                  <a:lnTo>
                    <a:pt x="1307728" y="1619512"/>
                  </a:lnTo>
                  <a:lnTo>
                    <a:pt x="1345708" y="1595931"/>
                  </a:lnTo>
                  <a:lnTo>
                    <a:pt x="1382354" y="1570485"/>
                  </a:lnTo>
                  <a:lnTo>
                    <a:pt x="1417599" y="1543240"/>
                  </a:lnTo>
                  <a:lnTo>
                    <a:pt x="1451376" y="1514263"/>
                  </a:lnTo>
                  <a:lnTo>
                    <a:pt x="1483619" y="1483619"/>
                  </a:lnTo>
                  <a:lnTo>
                    <a:pt x="1514263" y="1451376"/>
                  </a:lnTo>
                  <a:lnTo>
                    <a:pt x="1543240" y="1417599"/>
                  </a:lnTo>
                  <a:lnTo>
                    <a:pt x="1570485" y="1382354"/>
                  </a:lnTo>
                  <a:lnTo>
                    <a:pt x="1595931" y="1345708"/>
                  </a:lnTo>
                  <a:lnTo>
                    <a:pt x="1619512" y="1307728"/>
                  </a:lnTo>
                  <a:lnTo>
                    <a:pt x="1641162" y="1268479"/>
                  </a:lnTo>
                  <a:lnTo>
                    <a:pt x="1660814" y="1228027"/>
                  </a:lnTo>
                  <a:lnTo>
                    <a:pt x="1678402" y="1186439"/>
                  </a:lnTo>
                  <a:lnTo>
                    <a:pt x="1693860" y="1143782"/>
                  </a:lnTo>
                  <a:lnTo>
                    <a:pt x="1707122" y="1100121"/>
                  </a:lnTo>
                  <a:lnTo>
                    <a:pt x="1718121" y="1055523"/>
                  </a:lnTo>
                  <a:lnTo>
                    <a:pt x="1726792" y="1010054"/>
                  </a:lnTo>
                  <a:lnTo>
                    <a:pt x="1733067" y="963780"/>
                  </a:lnTo>
                  <a:lnTo>
                    <a:pt x="1736881" y="916768"/>
                  </a:lnTo>
                  <a:lnTo>
                    <a:pt x="1738166" y="869083"/>
                  </a:lnTo>
                  <a:lnTo>
                    <a:pt x="1736881" y="821398"/>
                  </a:lnTo>
                  <a:lnTo>
                    <a:pt x="1733067" y="774386"/>
                  </a:lnTo>
                  <a:lnTo>
                    <a:pt x="1726792" y="728112"/>
                  </a:lnTo>
                  <a:lnTo>
                    <a:pt x="1718121" y="682643"/>
                  </a:lnTo>
                  <a:lnTo>
                    <a:pt x="1707122" y="638045"/>
                  </a:lnTo>
                  <a:lnTo>
                    <a:pt x="1693860" y="594384"/>
                  </a:lnTo>
                  <a:lnTo>
                    <a:pt x="1678402" y="551727"/>
                  </a:lnTo>
                  <a:lnTo>
                    <a:pt x="1660814" y="510139"/>
                  </a:lnTo>
                  <a:lnTo>
                    <a:pt x="1641162" y="469687"/>
                  </a:lnTo>
                  <a:lnTo>
                    <a:pt x="1619512" y="430438"/>
                  </a:lnTo>
                  <a:lnTo>
                    <a:pt x="1595931" y="392458"/>
                  </a:lnTo>
                  <a:lnTo>
                    <a:pt x="1570485" y="355812"/>
                  </a:lnTo>
                  <a:lnTo>
                    <a:pt x="1543240" y="320567"/>
                  </a:lnTo>
                  <a:lnTo>
                    <a:pt x="1514263" y="286790"/>
                  </a:lnTo>
                  <a:lnTo>
                    <a:pt x="1483619" y="254547"/>
                  </a:lnTo>
                  <a:lnTo>
                    <a:pt x="1451376" y="223903"/>
                  </a:lnTo>
                  <a:lnTo>
                    <a:pt x="1417599" y="194926"/>
                  </a:lnTo>
                  <a:lnTo>
                    <a:pt x="1382354" y="167681"/>
                  </a:lnTo>
                  <a:lnTo>
                    <a:pt x="1345708" y="142235"/>
                  </a:lnTo>
                  <a:lnTo>
                    <a:pt x="1307728" y="118654"/>
                  </a:lnTo>
                  <a:lnTo>
                    <a:pt x="1268479" y="97004"/>
                  </a:lnTo>
                  <a:lnTo>
                    <a:pt x="1228027" y="77352"/>
                  </a:lnTo>
                  <a:lnTo>
                    <a:pt x="1186439" y="59764"/>
                  </a:lnTo>
                  <a:lnTo>
                    <a:pt x="1143782" y="44306"/>
                  </a:lnTo>
                  <a:lnTo>
                    <a:pt x="1100121" y="31044"/>
                  </a:lnTo>
                  <a:lnTo>
                    <a:pt x="1055523" y="20045"/>
                  </a:lnTo>
                  <a:lnTo>
                    <a:pt x="1010054" y="11374"/>
                  </a:lnTo>
                  <a:lnTo>
                    <a:pt x="963780" y="5099"/>
                  </a:lnTo>
                  <a:lnTo>
                    <a:pt x="916768" y="1285"/>
                  </a:lnTo>
                  <a:lnTo>
                    <a:pt x="869083" y="0"/>
                  </a:lnTo>
                  <a:close/>
                </a:path>
              </a:pathLst>
            </a:custGeom>
            <a:solidFill>
              <a:srgbClr val="FFFFFF"/>
            </a:solidFill>
          </p:spPr>
          <p:txBody>
            <a:bodyPr wrap="square" lIns="0" tIns="0" rIns="0" bIns="0" rtlCol="0"/>
            <a:lstStyle/>
            <a:p>
              <a:endParaRPr sz="1092"/>
            </a:p>
          </p:txBody>
        </p:sp>
        <p:pic>
          <p:nvPicPr>
            <p:cNvPr id="31" name="object 23">
              <a:extLst>
                <a:ext uri="{FF2B5EF4-FFF2-40B4-BE49-F238E27FC236}">
                  <a16:creationId xmlns:a16="http://schemas.microsoft.com/office/drawing/2014/main" id="{F8994DEF-5674-654C-4E49-922197F4F01F}"/>
                </a:ext>
              </a:extLst>
            </p:cNvPr>
            <p:cNvPicPr/>
            <p:nvPr/>
          </p:nvPicPr>
          <p:blipFill>
            <a:blip r:embed="rId10" cstate="print"/>
            <a:stretch>
              <a:fillRect/>
            </a:stretch>
          </p:blipFill>
          <p:spPr>
            <a:xfrm>
              <a:off x="4740889" y="7848012"/>
              <a:ext cx="98028" cy="251175"/>
            </a:xfrm>
            <a:prstGeom prst="rect">
              <a:avLst/>
            </a:prstGeom>
          </p:spPr>
        </p:pic>
        <p:sp>
          <p:nvSpPr>
            <p:cNvPr id="32" name="object 24">
              <a:extLst>
                <a:ext uri="{FF2B5EF4-FFF2-40B4-BE49-F238E27FC236}">
                  <a16:creationId xmlns:a16="http://schemas.microsoft.com/office/drawing/2014/main" id="{A72EAD20-AB9B-59F3-CF77-DB8607988053}"/>
                </a:ext>
              </a:extLst>
            </p:cNvPr>
            <p:cNvSpPr/>
            <p:nvPr/>
          </p:nvSpPr>
          <p:spPr>
            <a:xfrm>
              <a:off x="4709193" y="7279547"/>
              <a:ext cx="746125" cy="970280"/>
            </a:xfrm>
            <a:custGeom>
              <a:avLst/>
              <a:gdLst/>
              <a:ahLst/>
              <a:cxnLst/>
              <a:rect l="l" t="t" r="r" b="b"/>
              <a:pathLst>
                <a:path w="746125" h="970279">
                  <a:moveTo>
                    <a:pt x="172089" y="860130"/>
                  </a:moveTo>
                  <a:lnTo>
                    <a:pt x="223082" y="909312"/>
                  </a:lnTo>
                  <a:lnTo>
                    <a:pt x="255602" y="935104"/>
                  </a:lnTo>
                  <a:lnTo>
                    <a:pt x="292152" y="954063"/>
                  </a:lnTo>
                  <a:lnTo>
                    <a:pt x="331660" y="965756"/>
                  </a:lnTo>
                  <a:lnTo>
                    <a:pt x="373056" y="969750"/>
                  </a:lnTo>
                  <a:lnTo>
                    <a:pt x="393931" y="968742"/>
                  </a:lnTo>
                  <a:lnTo>
                    <a:pt x="434526" y="960849"/>
                  </a:lnTo>
                  <a:lnTo>
                    <a:pt x="472690" y="945466"/>
                  </a:lnTo>
                  <a:lnTo>
                    <a:pt x="507364" y="923028"/>
                  </a:lnTo>
                  <a:lnTo>
                    <a:pt x="638441" y="798028"/>
                  </a:lnTo>
                  <a:lnTo>
                    <a:pt x="646503" y="789913"/>
                  </a:lnTo>
                  <a:lnTo>
                    <a:pt x="650252" y="785661"/>
                  </a:lnTo>
                </a:path>
                <a:path w="746125" h="970279">
                  <a:moveTo>
                    <a:pt x="746123" y="385956"/>
                  </a:moveTo>
                  <a:lnTo>
                    <a:pt x="746123" y="371276"/>
                  </a:lnTo>
                  <a:lnTo>
                    <a:pt x="743217" y="324702"/>
                  </a:lnTo>
                  <a:lnTo>
                    <a:pt x="734731" y="279854"/>
                  </a:lnTo>
                  <a:lnTo>
                    <a:pt x="721014" y="237082"/>
                  </a:lnTo>
                  <a:lnTo>
                    <a:pt x="702417" y="196732"/>
                  </a:lnTo>
                  <a:lnTo>
                    <a:pt x="679288" y="159153"/>
                  </a:lnTo>
                  <a:lnTo>
                    <a:pt x="651978" y="124692"/>
                  </a:lnTo>
                  <a:lnTo>
                    <a:pt x="620835" y="93697"/>
                  </a:lnTo>
                  <a:lnTo>
                    <a:pt x="586210" y="66517"/>
                  </a:lnTo>
                  <a:lnTo>
                    <a:pt x="548452" y="43498"/>
                  </a:lnTo>
                  <a:lnTo>
                    <a:pt x="507910" y="24989"/>
                  </a:lnTo>
                  <a:lnTo>
                    <a:pt x="464933" y="11338"/>
                  </a:lnTo>
                  <a:lnTo>
                    <a:pt x="419873" y="2892"/>
                  </a:lnTo>
                  <a:lnTo>
                    <a:pt x="373077" y="0"/>
                  </a:lnTo>
                  <a:lnTo>
                    <a:pt x="326260" y="2892"/>
                  </a:lnTo>
                  <a:lnTo>
                    <a:pt x="281199" y="11338"/>
                  </a:lnTo>
                  <a:lnTo>
                    <a:pt x="238222" y="24989"/>
                  </a:lnTo>
                  <a:lnTo>
                    <a:pt x="197679" y="43498"/>
                  </a:lnTo>
                  <a:lnTo>
                    <a:pt x="159920" y="66517"/>
                  </a:lnTo>
                  <a:lnTo>
                    <a:pt x="125294" y="93697"/>
                  </a:lnTo>
                  <a:lnTo>
                    <a:pt x="94150" y="124692"/>
                  </a:lnTo>
                  <a:lnTo>
                    <a:pt x="66838" y="159153"/>
                  </a:lnTo>
                  <a:lnTo>
                    <a:pt x="43709" y="196732"/>
                  </a:lnTo>
                  <a:lnTo>
                    <a:pt x="25110" y="237082"/>
                  </a:lnTo>
                  <a:lnTo>
                    <a:pt x="11393" y="279854"/>
                  </a:lnTo>
                  <a:lnTo>
                    <a:pt x="2906" y="324702"/>
                  </a:lnTo>
                  <a:lnTo>
                    <a:pt x="0" y="371276"/>
                  </a:lnTo>
                  <a:lnTo>
                    <a:pt x="0" y="385956"/>
                  </a:lnTo>
                  <a:lnTo>
                    <a:pt x="42145" y="385956"/>
                  </a:lnTo>
                  <a:lnTo>
                    <a:pt x="42145" y="578956"/>
                  </a:lnTo>
                  <a:lnTo>
                    <a:pt x="118038" y="385956"/>
                  </a:lnTo>
                  <a:lnTo>
                    <a:pt x="186381" y="385956"/>
                  </a:lnTo>
                </a:path>
                <a:path w="746125" h="970279">
                  <a:moveTo>
                    <a:pt x="259332" y="385956"/>
                  </a:moveTo>
                  <a:lnTo>
                    <a:pt x="628096" y="385956"/>
                  </a:lnTo>
                  <a:lnTo>
                    <a:pt x="635498" y="404804"/>
                  </a:lnTo>
                </a:path>
              </a:pathLst>
            </a:custGeom>
            <a:ln w="20941">
              <a:solidFill>
                <a:srgbClr val="7A45B8"/>
              </a:solidFill>
            </a:ln>
          </p:spPr>
          <p:txBody>
            <a:bodyPr wrap="square" lIns="0" tIns="0" rIns="0" bIns="0" rtlCol="0"/>
            <a:lstStyle/>
            <a:p>
              <a:endParaRPr sz="1092"/>
            </a:p>
          </p:txBody>
        </p:sp>
        <p:pic>
          <p:nvPicPr>
            <p:cNvPr id="33" name="object 25">
              <a:extLst>
                <a:ext uri="{FF2B5EF4-FFF2-40B4-BE49-F238E27FC236}">
                  <a16:creationId xmlns:a16="http://schemas.microsoft.com/office/drawing/2014/main" id="{48D71009-B8CF-D368-7276-C752FEFE5EBF}"/>
                </a:ext>
              </a:extLst>
            </p:cNvPr>
            <p:cNvPicPr/>
            <p:nvPr/>
          </p:nvPicPr>
          <p:blipFill>
            <a:blip r:embed="rId11" cstate="print"/>
            <a:stretch>
              <a:fillRect/>
            </a:stretch>
          </p:blipFill>
          <p:spPr>
            <a:xfrm>
              <a:off x="4656567" y="7655033"/>
              <a:ext cx="105242" cy="213941"/>
            </a:xfrm>
            <a:prstGeom prst="rect">
              <a:avLst/>
            </a:prstGeom>
          </p:spPr>
        </p:pic>
        <p:sp>
          <p:nvSpPr>
            <p:cNvPr id="34" name="object 26">
              <a:extLst>
                <a:ext uri="{FF2B5EF4-FFF2-40B4-BE49-F238E27FC236}">
                  <a16:creationId xmlns:a16="http://schemas.microsoft.com/office/drawing/2014/main" id="{4BCE93CF-08C8-1E5A-E86A-1E325F4C5435}"/>
                </a:ext>
              </a:extLst>
            </p:cNvPr>
            <p:cNvSpPr/>
            <p:nvPr/>
          </p:nvSpPr>
          <p:spPr>
            <a:xfrm>
              <a:off x="4932276" y="8191635"/>
              <a:ext cx="300355" cy="120014"/>
            </a:xfrm>
            <a:custGeom>
              <a:avLst/>
              <a:gdLst/>
              <a:ahLst/>
              <a:cxnLst/>
              <a:rect l="l" t="t" r="r" b="b"/>
              <a:pathLst>
                <a:path w="300354" h="120015">
                  <a:moveTo>
                    <a:pt x="299969" y="0"/>
                  </a:moveTo>
                  <a:lnTo>
                    <a:pt x="299969" y="119964"/>
                  </a:lnTo>
                </a:path>
                <a:path w="300354" h="120015">
                  <a:moveTo>
                    <a:pt x="0" y="119964"/>
                  </a:moveTo>
                  <a:lnTo>
                    <a:pt x="0" y="0"/>
                  </a:lnTo>
                </a:path>
              </a:pathLst>
            </a:custGeom>
            <a:ln w="20941">
              <a:solidFill>
                <a:srgbClr val="7A45B8"/>
              </a:solidFill>
            </a:ln>
          </p:spPr>
          <p:txBody>
            <a:bodyPr wrap="square" lIns="0" tIns="0" rIns="0" bIns="0" rtlCol="0"/>
            <a:lstStyle/>
            <a:p>
              <a:endParaRPr sz="1092"/>
            </a:p>
          </p:txBody>
        </p:sp>
        <p:pic>
          <p:nvPicPr>
            <p:cNvPr id="35" name="object 27">
              <a:extLst>
                <a:ext uri="{FF2B5EF4-FFF2-40B4-BE49-F238E27FC236}">
                  <a16:creationId xmlns:a16="http://schemas.microsoft.com/office/drawing/2014/main" id="{29E3D421-9D9D-F9C6-0D99-BFBDB699C672}"/>
                </a:ext>
              </a:extLst>
            </p:cNvPr>
            <p:cNvPicPr/>
            <p:nvPr/>
          </p:nvPicPr>
          <p:blipFill>
            <a:blip r:embed="rId12" cstate="print"/>
            <a:stretch>
              <a:fillRect/>
            </a:stretch>
          </p:blipFill>
          <p:spPr>
            <a:xfrm>
              <a:off x="4809753" y="7911875"/>
              <a:ext cx="172312" cy="168170"/>
            </a:xfrm>
            <a:prstGeom prst="rect">
              <a:avLst/>
            </a:prstGeom>
          </p:spPr>
        </p:pic>
        <p:sp>
          <p:nvSpPr>
            <p:cNvPr id="36" name="object 28">
              <a:extLst>
                <a:ext uri="{FF2B5EF4-FFF2-40B4-BE49-F238E27FC236}">
                  <a16:creationId xmlns:a16="http://schemas.microsoft.com/office/drawing/2014/main" id="{8BCEE05E-ABA8-529F-95A3-E4631267436E}"/>
                </a:ext>
              </a:extLst>
            </p:cNvPr>
            <p:cNvSpPr/>
            <p:nvPr/>
          </p:nvSpPr>
          <p:spPr>
            <a:xfrm>
              <a:off x="5335193" y="7862835"/>
              <a:ext cx="64769" cy="64769"/>
            </a:xfrm>
            <a:custGeom>
              <a:avLst/>
              <a:gdLst/>
              <a:ahLst/>
              <a:cxnLst/>
              <a:rect l="l" t="t" r="r" b="b"/>
              <a:pathLst>
                <a:path w="64770" h="64770">
                  <a:moveTo>
                    <a:pt x="64196" y="32177"/>
                  </a:moveTo>
                  <a:lnTo>
                    <a:pt x="61673" y="44709"/>
                  </a:lnTo>
                  <a:lnTo>
                    <a:pt x="54792" y="54936"/>
                  </a:lnTo>
                  <a:lnTo>
                    <a:pt x="44588" y="61828"/>
                  </a:lnTo>
                  <a:lnTo>
                    <a:pt x="32093" y="64354"/>
                  </a:lnTo>
                  <a:lnTo>
                    <a:pt x="19604" y="61828"/>
                  </a:lnTo>
                  <a:lnTo>
                    <a:pt x="9402" y="54936"/>
                  </a:lnTo>
                  <a:lnTo>
                    <a:pt x="2523" y="44709"/>
                  </a:lnTo>
                  <a:lnTo>
                    <a:pt x="0" y="32177"/>
                  </a:lnTo>
                  <a:lnTo>
                    <a:pt x="2523" y="19653"/>
                  </a:lnTo>
                  <a:lnTo>
                    <a:pt x="9402" y="9425"/>
                  </a:lnTo>
                  <a:lnTo>
                    <a:pt x="19604" y="2528"/>
                  </a:lnTo>
                  <a:lnTo>
                    <a:pt x="32093" y="0"/>
                  </a:lnTo>
                  <a:lnTo>
                    <a:pt x="44588" y="2528"/>
                  </a:lnTo>
                  <a:lnTo>
                    <a:pt x="54792" y="9425"/>
                  </a:lnTo>
                  <a:lnTo>
                    <a:pt x="61673" y="19653"/>
                  </a:lnTo>
                  <a:lnTo>
                    <a:pt x="64196" y="32177"/>
                  </a:lnTo>
                  <a:close/>
                </a:path>
              </a:pathLst>
            </a:custGeom>
            <a:ln w="20941">
              <a:solidFill>
                <a:srgbClr val="7A45B8"/>
              </a:solidFill>
            </a:ln>
          </p:spPr>
          <p:txBody>
            <a:bodyPr wrap="square" lIns="0" tIns="0" rIns="0" bIns="0" rtlCol="0"/>
            <a:lstStyle/>
            <a:p>
              <a:endParaRPr sz="1092"/>
            </a:p>
          </p:txBody>
        </p:sp>
        <p:pic>
          <p:nvPicPr>
            <p:cNvPr id="37" name="object 29">
              <a:extLst>
                <a:ext uri="{FF2B5EF4-FFF2-40B4-BE49-F238E27FC236}">
                  <a16:creationId xmlns:a16="http://schemas.microsoft.com/office/drawing/2014/main" id="{5EBB1781-0FC7-A7B1-CAEA-61DF44B36781}"/>
                </a:ext>
              </a:extLst>
            </p:cNvPr>
            <p:cNvPicPr/>
            <p:nvPr/>
          </p:nvPicPr>
          <p:blipFill>
            <a:blip r:embed="rId13" cstate="print"/>
            <a:stretch>
              <a:fillRect/>
            </a:stretch>
          </p:blipFill>
          <p:spPr>
            <a:xfrm>
              <a:off x="5440289" y="7867400"/>
              <a:ext cx="85138" cy="85274"/>
            </a:xfrm>
            <a:prstGeom prst="rect">
              <a:avLst/>
            </a:prstGeom>
          </p:spPr>
        </p:pic>
        <p:sp>
          <p:nvSpPr>
            <p:cNvPr id="38" name="object 30">
              <a:extLst>
                <a:ext uri="{FF2B5EF4-FFF2-40B4-BE49-F238E27FC236}">
                  <a16:creationId xmlns:a16="http://schemas.microsoft.com/office/drawing/2014/main" id="{020FC681-5978-44D0-61DC-8BAB699E15DF}"/>
                </a:ext>
              </a:extLst>
            </p:cNvPr>
            <p:cNvSpPr/>
            <p:nvPr/>
          </p:nvSpPr>
          <p:spPr>
            <a:xfrm>
              <a:off x="5189669" y="7658375"/>
              <a:ext cx="452120" cy="422275"/>
            </a:xfrm>
            <a:custGeom>
              <a:avLst/>
              <a:gdLst/>
              <a:ahLst/>
              <a:cxnLst/>
              <a:rect l="l" t="t" r="r" b="b"/>
              <a:pathLst>
                <a:path w="452120" h="422275">
                  <a:moveTo>
                    <a:pt x="278190" y="142242"/>
                  </a:moveTo>
                  <a:lnTo>
                    <a:pt x="275670" y="154768"/>
                  </a:lnTo>
                  <a:lnTo>
                    <a:pt x="268794" y="164999"/>
                  </a:lnTo>
                  <a:lnTo>
                    <a:pt x="258590" y="171899"/>
                  </a:lnTo>
                  <a:lnTo>
                    <a:pt x="246086" y="174429"/>
                  </a:lnTo>
                  <a:lnTo>
                    <a:pt x="233597" y="171899"/>
                  </a:lnTo>
                  <a:lnTo>
                    <a:pt x="223396" y="164999"/>
                  </a:lnTo>
                  <a:lnTo>
                    <a:pt x="216516" y="154768"/>
                  </a:lnTo>
                  <a:lnTo>
                    <a:pt x="213993" y="142242"/>
                  </a:lnTo>
                  <a:lnTo>
                    <a:pt x="216516" y="129722"/>
                  </a:lnTo>
                  <a:lnTo>
                    <a:pt x="223396" y="119494"/>
                  </a:lnTo>
                  <a:lnTo>
                    <a:pt x="233597" y="112595"/>
                  </a:lnTo>
                  <a:lnTo>
                    <a:pt x="246086" y="110065"/>
                  </a:lnTo>
                  <a:lnTo>
                    <a:pt x="258590" y="112595"/>
                  </a:lnTo>
                  <a:lnTo>
                    <a:pt x="268794" y="119494"/>
                  </a:lnTo>
                  <a:lnTo>
                    <a:pt x="275670" y="129722"/>
                  </a:lnTo>
                  <a:lnTo>
                    <a:pt x="278190" y="142242"/>
                  </a:lnTo>
                  <a:close/>
                </a:path>
                <a:path w="452120" h="422275">
                  <a:moveTo>
                    <a:pt x="395904" y="210889"/>
                  </a:moveTo>
                  <a:lnTo>
                    <a:pt x="388016" y="259919"/>
                  </a:lnTo>
                  <a:lnTo>
                    <a:pt x="366053" y="302500"/>
                  </a:lnTo>
                  <a:lnTo>
                    <a:pt x="332560" y="336078"/>
                  </a:lnTo>
                  <a:lnTo>
                    <a:pt x="290085" y="358097"/>
                  </a:lnTo>
                  <a:lnTo>
                    <a:pt x="241175" y="366005"/>
                  </a:lnTo>
                  <a:lnTo>
                    <a:pt x="192270" y="358097"/>
                  </a:lnTo>
                  <a:lnTo>
                    <a:pt x="149795" y="336078"/>
                  </a:lnTo>
                  <a:lnTo>
                    <a:pt x="116301" y="302500"/>
                  </a:lnTo>
                  <a:lnTo>
                    <a:pt x="94335" y="259919"/>
                  </a:lnTo>
                  <a:lnTo>
                    <a:pt x="86447" y="210889"/>
                  </a:lnTo>
                  <a:lnTo>
                    <a:pt x="94335" y="161869"/>
                  </a:lnTo>
                  <a:lnTo>
                    <a:pt x="116301" y="119294"/>
                  </a:lnTo>
                  <a:lnTo>
                    <a:pt x="149795" y="85720"/>
                  </a:lnTo>
                  <a:lnTo>
                    <a:pt x="192270" y="63702"/>
                  </a:lnTo>
                  <a:lnTo>
                    <a:pt x="241175" y="55794"/>
                  </a:lnTo>
                  <a:lnTo>
                    <a:pt x="290085" y="63702"/>
                  </a:lnTo>
                  <a:lnTo>
                    <a:pt x="332560" y="85720"/>
                  </a:lnTo>
                  <a:lnTo>
                    <a:pt x="366053" y="119294"/>
                  </a:lnTo>
                  <a:lnTo>
                    <a:pt x="388016" y="161869"/>
                  </a:lnTo>
                  <a:lnTo>
                    <a:pt x="395904" y="210889"/>
                  </a:lnTo>
                  <a:close/>
                </a:path>
                <a:path w="452120" h="422275">
                  <a:moveTo>
                    <a:pt x="337497" y="23366"/>
                  </a:moveTo>
                  <a:lnTo>
                    <a:pt x="293373" y="6602"/>
                  </a:lnTo>
                  <a:lnTo>
                    <a:pt x="245271" y="0"/>
                  </a:lnTo>
                  <a:lnTo>
                    <a:pt x="198453" y="4355"/>
                  </a:lnTo>
                  <a:lnTo>
                    <a:pt x="154456" y="18755"/>
                  </a:lnTo>
                  <a:lnTo>
                    <a:pt x="114817" y="42289"/>
                  </a:lnTo>
                  <a:lnTo>
                    <a:pt x="81072" y="74044"/>
                  </a:lnTo>
                  <a:lnTo>
                    <a:pt x="54758" y="113107"/>
                  </a:lnTo>
                  <a:lnTo>
                    <a:pt x="37412" y="158566"/>
                  </a:lnTo>
                  <a:lnTo>
                    <a:pt x="31090" y="222526"/>
                  </a:lnTo>
                  <a:lnTo>
                    <a:pt x="35127" y="253539"/>
                  </a:lnTo>
                  <a:lnTo>
                    <a:pt x="43600" y="283306"/>
                  </a:lnTo>
                  <a:lnTo>
                    <a:pt x="0" y="352162"/>
                  </a:lnTo>
                  <a:lnTo>
                    <a:pt x="82311" y="349147"/>
                  </a:lnTo>
                  <a:lnTo>
                    <a:pt x="104335" y="371123"/>
                  </a:lnTo>
                  <a:lnTo>
                    <a:pt x="129636" y="389766"/>
                  </a:lnTo>
                  <a:lnTo>
                    <a:pt x="157939" y="404612"/>
                  </a:lnTo>
                  <a:lnTo>
                    <a:pt x="188968" y="415197"/>
                  </a:lnTo>
                  <a:lnTo>
                    <a:pt x="237077" y="421799"/>
                  </a:lnTo>
                  <a:lnTo>
                    <a:pt x="283899" y="417444"/>
                  </a:lnTo>
                  <a:lnTo>
                    <a:pt x="327898" y="403044"/>
                  </a:lnTo>
                  <a:lnTo>
                    <a:pt x="367539" y="379510"/>
                  </a:lnTo>
                  <a:lnTo>
                    <a:pt x="401285" y="347755"/>
                  </a:lnTo>
                  <a:lnTo>
                    <a:pt x="427600" y="308692"/>
                  </a:lnTo>
                  <a:lnTo>
                    <a:pt x="444949" y="263233"/>
                  </a:lnTo>
                  <a:lnTo>
                    <a:pt x="451578" y="209637"/>
                  </a:lnTo>
                  <a:lnTo>
                    <a:pt x="444809" y="157849"/>
                  </a:lnTo>
                  <a:lnTo>
                    <a:pt x="425894" y="109987"/>
                  </a:lnTo>
                  <a:lnTo>
                    <a:pt x="396082" y="68171"/>
                  </a:lnTo>
                </a:path>
              </a:pathLst>
            </a:custGeom>
            <a:ln w="20941">
              <a:solidFill>
                <a:srgbClr val="7A45B8"/>
              </a:solidFill>
            </a:ln>
          </p:spPr>
          <p:txBody>
            <a:bodyPr wrap="square" lIns="0" tIns="0" rIns="0" bIns="0" rtlCol="0"/>
            <a:lstStyle/>
            <a:p>
              <a:endParaRPr sz="1092"/>
            </a:p>
          </p:txBody>
        </p:sp>
      </p:grpSp>
      <p:grpSp>
        <p:nvGrpSpPr>
          <p:cNvPr id="39" name="object 31">
            <a:extLst>
              <a:ext uri="{FF2B5EF4-FFF2-40B4-BE49-F238E27FC236}">
                <a16:creationId xmlns:a16="http://schemas.microsoft.com/office/drawing/2014/main" id="{C4226CF6-B829-1CE4-07C6-00EB6E491906}"/>
              </a:ext>
            </a:extLst>
          </p:cNvPr>
          <p:cNvGrpSpPr/>
          <p:nvPr/>
        </p:nvGrpSpPr>
        <p:grpSpPr>
          <a:xfrm>
            <a:off x="6336617" y="1875002"/>
            <a:ext cx="958660" cy="958660"/>
            <a:chOff x="4285060" y="2675311"/>
            <a:chExt cx="1738630" cy="1738630"/>
          </a:xfrm>
        </p:grpSpPr>
        <p:sp>
          <p:nvSpPr>
            <p:cNvPr id="40" name="object 32">
              <a:extLst>
                <a:ext uri="{FF2B5EF4-FFF2-40B4-BE49-F238E27FC236}">
                  <a16:creationId xmlns:a16="http://schemas.microsoft.com/office/drawing/2014/main" id="{C204565E-AF51-40CB-3EBA-6378146A0837}"/>
                </a:ext>
              </a:extLst>
            </p:cNvPr>
            <p:cNvSpPr/>
            <p:nvPr/>
          </p:nvSpPr>
          <p:spPr>
            <a:xfrm>
              <a:off x="4285060" y="2675311"/>
              <a:ext cx="1738630" cy="1738630"/>
            </a:xfrm>
            <a:custGeom>
              <a:avLst/>
              <a:gdLst/>
              <a:ahLst/>
              <a:cxnLst/>
              <a:rect l="l" t="t" r="r" b="b"/>
              <a:pathLst>
                <a:path w="1738629" h="1738629">
                  <a:moveTo>
                    <a:pt x="869083" y="0"/>
                  </a:moveTo>
                  <a:lnTo>
                    <a:pt x="821398" y="1285"/>
                  </a:lnTo>
                  <a:lnTo>
                    <a:pt x="774386" y="5099"/>
                  </a:lnTo>
                  <a:lnTo>
                    <a:pt x="728112" y="11374"/>
                  </a:lnTo>
                  <a:lnTo>
                    <a:pt x="682643" y="20045"/>
                  </a:lnTo>
                  <a:lnTo>
                    <a:pt x="638045" y="31044"/>
                  </a:lnTo>
                  <a:lnTo>
                    <a:pt x="594384" y="44306"/>
                  </a:lnTo>
                  <a:lnTo>
                    <a:pt x="551727" y="59764"/>
                  </a:lnTo>
                  <a:lnTo>
                    <a:pt x="510139" y="77352"/>
                  </a:lnTo>
                  <a:lnTo>
                    <a:pt x="469687" y="97004"/>
                  </a:lnTo>
                  <a:lnTo>
                    <a:pt x="430438" y="118654"/>
                  </a:lnTo>
                  <a:lnTo>
                    <a:pt x="392458" y="142235"/>
                  </a:lnTo>
                  <a:lnTo>
                    <a:pt x="355812" y="167681"/>
                  </a:lnTo>
                  <a:lnTo>
                    <a:pt x="320567" y="194926"/>
                  </a:lnTo>
                  <a:lnTo>
                    <a:pt x="286790" y="223903"/>
                  </a:lnTo>
                  <a:lnTo>
                    <a:pt x="254547" y="254547"/>
                  </a:lnTo>
                  <a:lnTo>
                    <a:pt x="223903" y="286790"/>
                  </a:lnTo>
                  <a:lnTo>
                    <a:pt x="194926" y="320567"/>
                  </a:lnTo>
                  <a:lnTo>
                    <a:pt x="167681" y="355812"/>
                  </a:lnTo>
                  <a:lnTo>
                    <a:pt x="142235" y="392458"/>
                  </a:lnTo>
                  <a:lnTo>
                    <a:pt x="118654" y="430438"/>
                  </a:lnTo>
                  <a:lnTo>
                    <a:pt x="97004" y="469687"/>
                  </a:lnTo>
                  <a:lnTo>
                    <a:pt x="77352" y="510139"/>
                  </a:lnTo>
                  <a:lnTo>
                    <a:pt x="59764" y="551727"/>
                  </a:lnTo>
                  <a:lnTo>
                    <a:pt x="44306" y="594384"/>
                  </a:lnTo>
                  <a:lnTo>
                    <a:pt x="31044" y="638045"/>
                  </a:lnTo>
                  <a:lnTo>
                    <a:pt x="20045" y="682643"/>
                  </a:lnTo>
                  <a:lnTo>
                    <a:pt x="11374" y="728112"/>
                  </a:lnTo>
                  <a:lnTo>
                    <a:pt x="5099" y="774386"/>
                  </a:lnTo>
                  <a:lnTo>
                    <a:pt x="1285" y="821398"/>
                  </a:lnTo>
                  <a:lnTo>
                    <a:pt x="0" y="869083"/>
                  </a:lnTo>
                  <a:lnTo>
                    <a:pt x="1285" y="916768"/>
                  </a:lnTo>
                  <a:lnTo>
                    <a:pt x="5099" y="963780"/>
                  </a:lnTo>
                  <a:lnTo>
                    <a:pt x="11374" y="1010054"/>
                  </a:lnTo>
                  <a:lnTo>
                    <a:pt x="20045" y="1055523"/>
                  </a:lnTo>
                  <a:lnTo>
                    <a:pt x="31044" y="1100121"/>
                  </a:lnTo>
                  <a:lnTo>
                    <a:pt x="44306" y="1143782"/>
                  </a:lnTo>
                  <a:lnTo>
                    <a:pt x="59764" y="1186439"/>
                  </a:lnTo>
                  <a:lnTo>
                    <a:pt x="77352" y="1228027"/>
                  </a:lnTo>
                  <a:lnTo>
                    <a:pt x="97004" y="1268479"/>
                  </a:lnTo>
                  <a:lnTo>
                    <a:pt x="118654" y="1307728"/>
                  </a:lnTo>
                  <a:lnTo>
                    <a:pt x="142235" y="1345708"/>
                  </a:lnTo>
                  <a:lnTo>
                    <a:pt x="167681" y="1382354"/>
                  </a:lnTo>
                  <a:lnTo>
                    <a:pt x="194926" y="1417599"/>
                  </a:lnTo>
                  <a:lnTo>
                    <a:pt x="223903" y="1451376"/>
                  </a:lnTo>
                  <a:lnTo>
                    <a:pt x="254547" y="1483619"/>
                  </a:lnTo>
                  <a:lnTo>
                    <a:pt x="286790" y="1514263"/>
                  </a:lnTo>
                  <a:lnTo>
                    <a:pt x="320567" y="1543240"/>
                  </a:lnTo>
                  <a:lnTo>
                    <a:pt x="355812" y="1570485"/>
                  </a:lnTo>
                  <a:lnTo>
                    <a:pt x="392458" y="1595931"/>
                  </a:lnTo>
                  <a:lnTo>
                    <a:pt x="430438" y="1619512"/>
                  </a:lnTo>
                  <a:lnTo>
                    <a:pt x="469687" y="1641162"/>
                  </a:lnTo>
                  <a:lnTo>
                    <a:pt x="510139" y="1660814"/>
                  </a:lnTo>
                  <a:lnTo>
                    <a:pt x="551727" y="1678402"/>
                  </a:lnTo>
                  <a:lnTo>
                    <a:pt x="594384" y="1693860"/>
                  </a:lnTo>
                  <a:lnTo>
                    <a:pt x="638045" y="1707122"/>
                  </a:lnTo>
                  <a:lnTo>
                    <a:pt x="682643" y="1718121"/>
                  </a:lnTo>
                  <a:lnTo>
                    <a:pt x="728112" y="1726792"/>
                  </a:lnTo>
                  <a:lnTo>
                    <a:pt x="774386" y="1733067"/>
                  </a:lnTo>
                  <a:lnTo>
                    <a:pt x="821398" y="1736881"/>
                  </a:lnTo>
                  <a:lnTo>
                    <a:pt x="869083" y="1738166"/>
                  </a:lnTo>
                  <a:lnTo>
                    <a:pt x="916768" y="1736881"/>
                  </a:lnTo>
                  <a:lnTo>
                    <a:pt x="963780" y="1733067"/>
                  </a:lnTo>
                  <a:lnTo>
                    <a:pt x="1010054" y="1726792"/>
                  </a:lnTo>
                  <a:lnTo>
                    <a:pt x="1055523" y="1718121"/>
                  </a:lnTo>
                  <a:lnTo>
                    <a:pt x="1100121" y="1707122"/>
                  </a:lnTo>
                  <a:lnTo>
                    <a:pt x="1143782" y="1693860"/>
                  </a:lnTo>
                  <a:lnTo>
                    <a:pt x="1186439" y="1678402"/>
                  </a:lnTo>
                  <a:lnTo>
                    <a:pt x="1228027" y="1660814"/>
                  </a:lnTo>
                  <a:lnTo>
                    <a:pt x="1268479" y="1641162"/>
                  </a:lnTo>
                  <a:lnTo>
                    <a:pt x="1307728" y="1619512"/>
                  </a:lnTo>
                  <a:lnTo>
                    <a:pt x="1345708" y="1595931"/>
                  </a:lnTo>
                  <a:lnTo>
                    <a:pt x="1382354" y="1570485"/>
                  </a:lnTo>
                  <a:lnTo>
                    <a:pt x="1417599" y="1543240"/>
                  </a:lnTo>
                  <a:lnTo>
                    <a:pt x="1451376" y="1514263"/>
                  </a:lnTo>
                  <a:lnTo>
                    <a:pt x="1483619" y="1483619"/>
                  </a:lnTo>
                  <a:lnTo>
                    <a:pt x="1514263" y="1451376"/>
                  </a:lnTo>
                  <a:lnTo>
                    <a:pt x="1543240" y="1417599"/>
                  </a:lnTo>
                  <a:lnTo>
                    <a:pt x="1570485" y="1382354"/>
                  </a:lnTo>
                  <a:lnTo>
                    <a:pt x="1595931" y="1345708"/>
                  </a:lnTo>
                  <a:lnTo>
                    <a:pt x="1619512" y="1307728"/>
                  </a:lnTo>
                  <a:lnTo>
                    <a:pt x="1641162" y="1268479"/>
                  </a:lnTo>
                  <a:lnTo>
                    <a:pt x="1660814" y="1228027"/>
                  </a:lnTo>
                  <a:lnTo>
                    <a:pt x="1678402" y="1186439"/>
                  </a:lnTo>
                  <a:lnTo>
                    <a:pt x="1693860" y="1143782"/>
                  </a:lnTo>
                  <a:lnTo>
                    <a:pt x="1707122" y="1100121"/>
                  </a:lnTo>
                  <a:lnTo>
                    <a:pt x="1718121" y="1055523"/>
                  </a:lnTo>
                  <a:lnTo>
                    <a:pt x="1726792" y="1010054"/>
                  </a:lnTo>
                  <a:lnTo>
                    <a:pt x="1733067" y="963780"/>
                  </a:lnTo>
                  <a:lnTo>
                    <a:pt x="1736881" y="916768"/>
                  </a:lnTo>
                  <a:lnTo>
                    <a:pt x="1738166" y="869083"/>
                  </a:lnTo>
                  <a:lnTo>
                    <a:pt x="1736881" y="821398"/>
                  </a:lnTo>
                  <a:lnTo>
                    <a:pt x="1733067" y="774386"/>
                  </a:lnTo>
                  <a:lnTo>
                    <a:pt x="1726792" y="728112"/>
                  </a:lnTo>
                  <a:lnTo>
                    <a:pt x="1718121" y="682643"/>
                  </a:lnTo>
                  <a:lnTo>
                    <a:pt x="1707122" y="638045"/>
                  </a:lnTo>
                  <a:lnTo>
                    <a:pt x="1693860" y="594384"/>
                  </a:lnTo>
                  <a:lnTo>
                    <a:pt x="1678402" y="551727"/>
                  </a:lnTo>
                  <a:lnTo>
                    <a:pt x="1660814" y="510139"/>
                  </a:lnTo>
                  <a:lnTo>
                    <a:pt x="1641162" y="469687"/>
                  </a:lnTo>
                  <a:lnTo>
                    <a:pt x="1619512" y="430438"/>
                  </a:lnTo>
                  <a:lnTo>
                    <a:pt x="1595931" y="392458"/>
                  </a:lnTo>
                  <a:lnTo>
                    <a:pt x="1570485" y="355812"/>
                  </a:lnTo>
                  <a:lnTo>
                    <a:pt x="1543240" y="320567"/>
                  </a:lnTo>
                  <a:lnTo>
                    <a:pt x="1514263" y="286790"/>
                  </a:lnTo>
                  <a:lnTo>
                    <a:pt x="1483619" y="254547"/>
                  </a:lnTo>
                  <a:lnTo>
                    <a:pt x="1451376" y="223903"/>
                  </a:lnTo>
                  <a:lnTo>
                    <a:pt x="1417599" y="194926"/>
                  </a:lnTo>
                  <a:lnTo>
                    <a:pt x="1382354" y="167681"/>
                  </a:lnTo>
                  <a:lnTo>
                    <a:pt x="1345708" y="142235"/>
                  </a:lnTo>
                  <a:lnTo>
                    <a:pt x="1307728" y="118654"/>
                  </a:lnTo>
                  <a:lnTo>
                    <a:pt x="1268479" y="97004"/>
                  </a:lnTo>
                  <a:lnTo>
                    <a:pt x="1228027" y="77352"/>
                  </a:lnTo>
                  <a:lnTo>
                    <a:pt x="1186439" y="59764"/>
                  </a:lnTo>
                  <a:lnTo>
                    <a:pt x="1143782" y="44306"/>
                  </a:lnTo>
                  <a:lnTo>
                    <a:pt x="1100121" y="31044"/>
                  </a:lnTo>
                  <a:lnTo>
                    <a:pt x="1055523" y="20045"/>
                  </a:lnTo>
                  <a:lnTo>
                    <a:pt x="1010054" y="11374"/>
                  </a:lnTo>
                  <a:lnTo>
                    <a:pt x="963780" y="5099"/>
                  </a:lnTo>
                  <a:lnTo>
                    <a:pt x="916768" y="1285"/>
                  </a:lnTo>
                  <a:lnTo>
                    <a:pt x="869083" y="0"/>
                  </a:lnTo>
                  <a:close/>
                </a:path>
              </a:pathLst>
            </a:custGeom>
            <a:solidFill>
              <a:srgbClr val="FFFFFF"/>
            </a:solidFill>
          </p:spPr>
          <p:txBody>
            <a:bodyPr wrap="square" lIns="0" tIns="0" rIns="0" bIns="0" rtlCol="0"/>
            <a:lstStyle/>
            <a:p>
              <a:endParaRPr sz="1092"/>
            </a:p>
          </p:txBody>
        </p:sp>
        <p:sp>
          <p:nvSpPr>
            <p:cNvPr id="41" name="object 33">
              <a:extLst>
                <a:ext uri="{FF2B5EF4-FFF2-40B4-BE49-F238E27FC236}">
                  <a16:creationId xmlns:a16="http://schemas.microsoft.com/office/drawing/2014/main" id="{2885EA99-A0B0-511C-1670-745116A017EF}"/>
                </a:ext>
              </a:extLst>
            </p:cNvPr>
            <p:cNvSpPr/>
            <p:nvPr/>
          </p:nvSpPr>
          <p:spPr>
            <a:xfrm>
              <a:off x="4636638" y="3303161"/>
              <a:ext cx="1035050" cy="482600"/>
            </a:xfrm>
            <a:custGeom>
              <a:avLst/>
              <a:gdLst/>
              <a:ahLst/>
              <a:cxnLst/>
              <a:rect l="l" t="t" r="r" b="b"/>
              <a:pathLst>
                <a:path w="1035050" h="482600">
                  <a:moveTo>
                    <a:pt x="749589" y="241233"/>
                  </a:moveTo>
                  <a:lnTo>
                    <a:pt x="744874" y="288811"/>
                  </a:lnTo>
                  <a:lnTo>
                    <a:pt x="731352" y="333125"/>
                  </a:lnTo>
                  <a:lnTo>
                    <a:pt x="709954" y="373227"/>
                  </a:lnTo>
                  <a:lnTo>
                    <a:pt x="681615" y="408165"/>
                  </a:lnTo>
                  <a:lnTo>
                    <a:pt x="647267" y="436992"/>
                  </a:lnTo>
                  <a:lnTo>
                    <a:pt x="607844" y="458758"/>
                  </a:lnTo>
                  <a:lnTo>
                    <a:pt x="564278" y="472513"/>
                  </a:lnTo>
                  <a:lnTo>
                    <a:pt x="517502" y="477310"/>
                  </a:lnTo>
                  <a:lnTo>
                    <a:pt x="470730" y="472513"/>
                  </a:lnTo>
                  <a:lnTo>
                    <a:pt x="427165" y="458758"/>
                  </a:lnTo>
                  <a:lnTo>
                    <a:pt x="387742" y="436992"/>
                  </a:lnTo>
                  <a:lnTo>
                    <a:pt x="353393" y="408165"/>
                  </a:lnTo>
                  <a:lnTo>
                    <a:pt x="325053" y="373227"/>
                  </a:lnTo>
                  <a:lnTo>
                    <a:pt x="303654" y="333125"/>
                  </a:lnTo>
                  <a:lnTo>
                    <a:pt x="290130" y="288811"/>
                  </a:lnTo>
                  <a:lnTo>
                    <a:pt x="285415" y="241233"/>
                  </a:lnTo>
                  <a:lnTo>
                    <a:pt x="290130" y="193658"/>
                  </a:lnTo>
                  <a:lnTo>
                    <a:pt x="303654" y="149347"/>
                  </a:lnTo>
                  <a:lnTo>
                    <a:pt x="325053" y="109247"/>
                  </a:lnTo>
                  <a:lnTo>
                    <a:pt x="353393" y="74310"/>
                  </a:lnTo>
                  <a:lnTo>
                    <a:pt x="387742" y="45484"/>
                  </a:lnTo>
                  <a:lnTo>
                    <a:pt x="427165" y="23719"/>
                  </a:lnTo>
                  <a:lnTo>
                    <a:pt x="470730" y="9963"/>
                  </a:lnTo>
                  <a:lnTo>
                    <a:pt x="517502" y="5167"/>
                  </a:lnTo>
                  <a:lnTo>
                    <a:pt x="564278" y="9963"/>
                  </a:lnTo>
                  <a:lnTo>
                    <a:pt x="607844" y="23719"/>
                  </a:lnTo>
                  <a:lnTo>
                    <a:pt x="647267" y="45484"/>
                  </a:lnTo>
                  <a:lnTo>
                    <a:pt x="681615" y="74310"/>
                  </a:lnTo>
                  <a:lnTo>
                    <a:pt x="709954" y="109247"/>
                  </a:lnTo>
                  <a:lnTo>
                    <a:pt x="731352" y="149347"/>
                  </a:lnTo>
                  <a:lnTo>
                    <a:pt x="744874" y="193658"/>
                  </a:lnTo>
                  <a:lnTo>
                    <a:pt x="749589" y="241233"/>
                  </a:lnTo>
                  <a:close/>
                </a:path>
                <a:path w="1035050" h="482600">
                  <a:moveTo>
                    <a:pt x="1035015" y="241233"/>
                  </a:moveTo>
                  <a:lnTo>
                    <a:pt x="1002629" y="205548"/>
                  </a:lnTo>
                  <a:lnTo>
                    <a:pt x="968461" y="172717"/>
                  </a:lnTo>
                  <a:lnTo>
                    <a:pt x="932660" y="142741"/>
                  </a:lnTo>
                  <a:lnTo>
                    <a:pt x="895375" y="115620"/>
                  </a:lnTo>
                  <a:lnTo>
                    <a:pt x="856754" y="91354"/>
                  </a:lnTo>
                  <a:lnTo>
                    <a:pt x="816946" y="69943"/>
                  </a:lnTo>
                  <a:lnTo>
                    <a:pt x="776099" y="51387"/>
                  </a:lnTo>
                  <a:lnTo>
                    <a:pt x="734361" y="35685"/>
                  </a:lnTo>
                  <a:lnTo>
                    <a:pt x="691881" y="22838"/>
                  </a:lnTo>
                  <a:lnTo>
                    <a:pt x="648807" y="12846"/>
                  </a:lnTo>
                  <a:lnTo>
                    <a:pt x="605288" y="5709"/>
                  </a:lnTo>
                  <a:lnTo>
                    <a:pt x="561472" y="1427"/>
                  </a:lnTo>
                  <a:lnTo>
                    <a:pt x="517507" y="0"/>
                  </a:lnTo>
                  <a:lnTo>
                    <a:pt x="473543" y="1427"/>
                  </a:lnTo>
                  <a:lnTo>
                    <a:pt x="429727" y="5709"/>
                  </a:lnTo>
                  <a:lnTo>
                    <a:pt x="386208" y="12846"/>
                  </a:lnTo>
                  <a:lnTo>
                    <a:pt x="343134" y="22838"/>
                  </a:lnTo>
                  <a:lnTo>
                    <a:pt x="300654" y="35685"/>
                  </a:lnTo>
                  <a:lnTo>
                    <a:pt x="258916" y="51387"/>
                  </a:lnTo>
                  <a:lnTo>
                    <a:pt x="218068" y="69943"/>
                  </a:lnTo>
                  <a:lnTo>
                    <a:pt x="178260" y="91354"/>
                  </a:lnTo>
                  <a:lnTo>
                    <a:pt x="139639" y="115620"/>
                  </a:lnTo>
                  <a:lnTo>
                    <a:pt x="102354" y="142741"/>
                  </a:lnTo>
                  <a:lnTo>
                    <a:pt x="66554" y="172717"/>
                  </a:lnTo>
                  <a:lnTo>
                    <a:pt x="32386" y="205548"/>
                  </a:lnTo>
                  <a:lnTo>
                    <a:pt x="0" y="241233"/>
                  </a:lnTo>
                  <a:lnTo>
                    <a:pt x="32386" y="276918"/>
                  </a:lnTo>
                  <a:lnTo>
                    <a:pt x="66554" y="309749"/>
                  </a:lnTo>
                  <a:lnTo>
                    <a:pt x="102354" y="339725"/>
                  </a:lnTo>
                  <a:lnTo>
                    <a:pt x="139639" y="366846"/>
                  </a:lnTo>
                  <a:lnTo>
                    <a:pt x="178260" y="391112"/>
                  </a:lnTo>
                  <a:lnTo>
                    <a:pt x="218068" y="412523"/>
                  </a:lnTo>
                  <a:lnTo>
                    <a:pt x="258916" y="431079"/>
                  </a:lnTo>
                  <a:lnTo>
                    <a:pt x="300654" y="446781"/>
                  </a:lnTo>
                  <a:lnTo>
                    <a:pt x="343134" y="459628"/>
                  </a:lnTo>
                  <a:lnTo>
                    <a:pt x="386208" y="469620"/>
                  </a:lnTo>
                  <a:lnTo>
                    <a:pt x="429727" y="476757"/>
                  </a:lnTo>
                  <a:lnTo>
                    <a:pt x="473543" y="481039"/>
                  </a:lnTo>
                  <a:lnTo>
                    <a:pt x="517507" y="482466"/>
                  </a:lnTo>
                  <a:lnTo>
                    <a:pt x="561472" y="481039"/>
                  </a:lnTo>
                  <a:lnTo>
                    <a:pt x="605288" y="476757"/>
                  </a:lnTo>
                  <a:lnTo>
                    <a:pt x="648807" y="469620"/>
                  </a:lnTo>
                  <a:lnTo>
                    <a:pt x="691881" y="459628"/>
                  </a:lnTo>
                  <a:lnTo>
                    <a:pt x="734361" y="446781"/>
                  </a:lnTo>
                  <a:lnTo>
                    <a:pt x="776099" y="431079"/>
                  </a:lnTo>
                  <a:lnTo>
                    <a:pt x="816946" y="412523"/>
                  </a:lnTo>
                  <a:lnTo>
                    <a:pt x="856754" y="391112"/>
                  </a:lnTo>
                  <a:lnTo>
                    <a:pt x="895375" y="366846"/>
                  </a:lnTo>
                  <a:lnTo>
                    <a:pt x="932660" y="339725"/>
                  </a:lnTo>
                  <a:lnTo>
                    <a:pt x="968461" y="309749"/>
                  </a:lnTo>
                  <a:lnTo>
                    <a:pt x="1002629" y="276918"/>
                  </a:lnTo>
                  <a:lnTo>
                    <a:pt x="1035015" y="241233"/>
                  </a:lnTo>
                  <a:close/>
                </a:path>
              </a:pathLst>
            </a:custGeom>
            <a:ln w="20941">
              <a:solidFill>
                <a:srgbClr val="7A45B8"/>
              </a:solidFill>
            </a:ln>
          </p:spPr>
          <p:txBody>
            <a:bodyPr wrap="square" lIns="0" tIns="0" rIns="0" bIns="0" rtlCol="0"/>
            <a:lstStyle/>
            <a:p>
              <a:endParaRPr sz="1092"/>
            </a:p>
          </p:txBody>
        </p:sp>
        <p:pic>
          <p:nvPicPr>
            <p:cNvPr id="42" name="object 34">
              <a:extLst>
                <a:ext uri="{FF2B5EF4-FFF2-40B4-BE49-F238E27FC236}">
                  <a16:creationId xmlns:a16="http://schemas.microsoft.com/office/drawing/2014/main" id="{349E12CC-3F70-A546-2C31-3AB2AF6F5250}"/>
                </a:ext>
              </a:extLst>
            </p:cNvPr>
            <p:cNvPicPr/>
            <p:nvPr/>
          </p:nvPicPr>
          <p:blipFill>
            <a:blip r:embed="rId14" cstate="print"/>
            <a:stretch>
              <a:fillRect/>
            </a:stretch>
          </p:blipFill>
          <p:spPr>
            <a:xfrm>
              <a:off x="5041988" y="3432239"/>
              <a:ext cx="224296" cy="224296"/>
            </a:xfrm>
            <a:prstGeom prst="rect">
              <a:avLst/>
            </a:prstGeom>
          </p:spPr>
        </p:pic>
      </p:grpSp>
      <p:sp>
        <p:nvSpPr>
          <p:cNvPr id="50" name="object 20">
            <a:extLst>
              <a:ext uri="{FF2B5EF4-FFF2-40B4-BE49-F238E27FC236}">
                <a16:creationId xmlns:a16="http://schemas.microsoft.com/office/drawing/2014/main" id="{F13D5FD3-5C89-8E90-0338-47266AF36EBC}"/>
              </a:ext>
            </a:extLst>
          </p:cNvPr>
          <p:cNvSpPr txBox="1"/>
          <p:nvPr/>
        </p:nvSpPr>
        <p:spPr>
          <a:xfrm>
            <a:off x="7500121" y="3114873"/>
            <a:ext cx="3320805" cy="925407"/>
          </a:xfrm>
          <a:prstGeom prst="rect">
            <a:avLst/>
          </a:prstGeom>
        </p:spPr>
        <p:txBody>
          <a:bodyPr vert="horz" wrap="square" lIns="0" tIns="98577" rIns="0" bIns="0" rtlCol="0">
            <a:spAutoFit/>
          </a:bodyPr>
          <a:lstStyle/>
          <a:p>
            <a:pPr marL="38506">
              <a:spcBef>
                <a:spcPts val="200"/>
              </a:spcBef>
            </a:pPr>
            <a:r>
              <a:rPr sz="1300" b="1" err="1">
                <a:solidFill>
                  <a:srgbClr val="7A45B8"/>
                </a:solidFill>
                <a:latin typeface="Arial" panose="020B0604020202020204" pitchFamily="34" charset="0"/>
                <a:cs typeface="Arial" panose="020B0604020202020204" pitchFamily="34" charset="0"/>
              </a:rPr>
              <a:t>Artritis</a:t>
            </a:r>
            <a:r>
              <a:rPr sz="1300" b="1">
                <a:solidFill>
                  <a:srgbClr val="7A45B8"/>
                </a:solidFill>
                <a:latin typeface="Arial" panose="020B0604020202020204" pitchFamily="34" charset="0"/>
                <a:cs typeface="Arial" panose="020B0604020202020204" pitchFamily="34" charset="0"/>
              </a:rPr>
              <a:t> inflamatoria</a:t>
            </a:r>
            <a:endParaRPr sz="1300">
              <a:solidFill>
                <a:srgbClr val="7A45B8"/>
              </a:solidFill>
              <a:latin typeface="Arial" panose="020B0604020202020204" pitchFamily="34" charset="0"/>
              <a:cs typeface="Arial" panose="020B0604020202020204" pitchFamily="34" charset="0"/>
            </a:endParaRPr>
          </a:p>
          <a:p>
            <a:pPr marL="38506" marR="33886">
              <a:spcBef>
                <a:spcPts val="200"/>
              </a:spcBef>
            </a:pPr>
            <a:r>
              <a:rPr sz="1300">
                <a:solidFill>
                  <a:srgbClr val="22346A"/>
                </a:solidFill>
                <a:latin typeface="Arial" panose="020B0604020202020204" pitchFamily="34" charset="0"/>
                <a:cs typeface="Arial" panose="020B0604020202020204" pitchFamily="34" charset="0"/>
              </a:rPr>
              <a:t>2 pacientes que presentaron artritis inflamatoria con dupilumab no reportaron eventos similares con lebrikizumab</a:t>
            </a:r>
            <a:r>
              <a:rPr sz="1300" baseline="32567">
                <a:solidFill>
                  <a:srgbClr val="22346A"/>
                </a:solidFill>
                <a:latin typeface="Arial" panose="020B0604020202020204" pitchFamily="34" charset="0"/>
                <a:cs typeface="Arial" panose="020B0604020202020204" pitchFamily="34" charset="0"/>
              </a:rPr>
              <a:t>1</a:t>
            </a:r>
            <a:endParaRPr sz="1300" baseline="32567">
              <a:latin typeface="Arial" panose="020B0604020202020204" pitchFamily="34" charset="0"/>
              <a:cs typeface="Arial" panose="020B0604020202020204" pitchFamily="34" charset="0"/>
            </a:endParaRPr>
          </a:p>
        </p:txBody>
      </p:sp>
      <p:sp>
        <p:nvSpPr>
          <p:cNvPr id="51" name="object 20">
            <a:extLst>
              <a:ext uri="{FF2B5EF4-FFF2-40B4-BE49-F238E27FC236}">
                <a16:creationId xmlns:a16="http://schemas.microsoft.com/office/drawing/2014/main" id="{DED5753A-6975-6A7E-2733-36FA0DE00793}"/>
              </a:ext>
            </a:extLst>
          </p:cNvPr>
          <p:cNvSpPr txBox="1"/>
          <p:nvPr/>
        </p:nvSpPr>
        <p:spPr>
          <a:xfrm>
            <a:off x="7500122" y="4488829"/>
            <a:ext cx="3198774" cy="925407"/>
          </a:xfrm>
          <a:prstGeom prst="rect">
            <a:avLst/>
          </a:prstGeom>
        </p:spPr>
        <p:txBody>
          <a:bodyPr vert="horz" wrap="square" lIns="0" tIns="98577" rIns="0" bIns="0" rtlCol="0">
            <a:spAutoFit/>
          </a:bodyPr>
          <a:lstStyle/>
          <a:p>
            <a:pPr marL="38506">
              <a:spcBef>
                <a:spcPts val="200"/>
              </a:spcBef>
            </a:pPr>
            <a:r>
              <a:rPr sz="1300" b="1">
                <a:solidFill>
                  <a:srgbClr val="7A45B8"/>
                </a:solidFill>
                <a:latin typeface="Arial" panose="020B0604020202020204" pitchFamily="34" charset="0"/>
                <a:cs typeface="Arial" panose="020B0604020202020204" pitchFamily="34" charset="0"/>
              </a:rPr>
              <a:t>Dermatitis facial</a:t>
            </a:r>
            <a:endParaRPr sz="1300">
              <a:solidFill>
                <a:srgbClr val="7A45B8"/>
              </a:solidFill>
              <a:latin typeface="Arial" panose="020B0604020202020204" pitchFamily="34" charset="0"/>
              <a:cs typeface="Arial" panose="020B0604020202020204" pitchFamily="34" charset="0"/>
            </a:endParaRPr>
          </a:p>
          <a:p>
            <a:pPr marL="38506" marR="49673">
              <a:spcBef>
                <a:spcPts val="200"/>
              </a:spcBef>
            </a:pPr>
            <a:r>
              <a:rPr sz="1300">
                <a:solidFill>
                  <a:srgbClr val="22346A"/>
                </a:solidFill>
                <a:latin typeface="Arial" panose="020B0604020202020204" pitchFamily="34" charset="0"/>
                <a:cs typeface="Arial" panose="020B0604020202020204" pitchFamily="34" charset="0"/>
              </a:rPr>
              <a:t>2 pacientes que presentaron dermatitis facial con dupilumab no reportaron eventos similares con lebrikizumab</a:t>
            </a:r>
            <a:r>
              <a:rPr sz="1300" baseline="32567">
                <a:solidFill>
                  <a:srgbClr val="22346A"/>
                </a:solidFill>
                <a:latin typeface="Arial" panose="020B0604020202020204" pitchFamily="34" charset="0"/>
                <a:cs typeface="Arial" panose="020B0604020202020204" pitchFamily="34" charset="0"/>
              </a:rPr>
              <a:t>1</a:t>
            </a:r>
            <a:endParaRPr sz="1300" baseline="32567">
              <a:latin typeface="Arial" panose="020B0604020202020204" pitchFamily="34" charset="0"/>
              <a:cs typeface="Arial" panose="020B0604020202020204" pitchFamily="34" charset="0"/>
            </a:endParaRPr>
          </a:p>
        </p:txBody>
      </p:sp>
      <p:sp>
        <p:nvSpPr>
          <p:cNvPr id="52" name="CuadroTexto 51">
            <a:extLst>
              <a:ext uri="{FF2B5EF4-FFF2-40B4-BE49-F238E27FC236}">
                <a16:creationId xmlns:a16="http://schemas.microsoft.com/office/drawing/2014/main" id="{84119A77-66B2-2BEB-7757-FF971DB677A4}"/>
              </a:ext>
            </a:extLst>
          </p:cNvPr>
          <p:cNvSpPr txBox="1"/>
          <p:nvPr/>
        </p:nvSpPr>
        <p:spPr>
          <a:xfrm>
            <a:off x="1773547" y="6086004"/>
            <a:ext cx="8218882" cy="477054"/>
          </a:xfrm>
          <a:prstGeom prst="rect">
            <a:avLst/>
          </a:prstGeom>
          <a:noFill/>
        </p:spPr>
        <p:txBody>
          <a:bodyPr wrap="square" rtlCol="0">
            <a:spAutoFit/>
          </a:bodyPr>
          <a:lstStyle/>
          <a:p>
            <a:r>
              <a:rPr lang="es-ES" sz="500" baseline="30000">
                <a:solidFill>
                  <a:srgbClr val="646464"/>
                </a:solidFill>
              </a:rPr>
              <a:t>$</a:t>
            </a:r>
            <a:r>
              <a:rPr lang="es-ES" sz="500">
                <a:solidFill>
                  <a:srgbClr val="646464"/>
                </a:solidFill>
              </a:rPr>
              <a:t>De los 14 pacientes con interrupción previa del tratamiento con </a:t>
            </a:r>
            <a:r>
              <a:rPr lang="es-ES" sz="500" err="1">
                <a:solidFill>
                  <a:srgbClr val="646464"/>
                </a:solidFill>
              </a:rPr>
              <a:t>dupilumab</a:t>
            </a:r>
            <a:r>
              <a:rPr lang="es-ES" sz="500">
                <a:solidFill>
                  <a:srgbClr val="646464"/>
                </a:solidFill>
              </a:rPr>
              <a:t> debido a EA, se notificaron 4 EA como desconocidos u “otros”. “Otros” incluye aumento del picor; aumento de peso y empeoramiento del picor; urticaria, erupción cutánea, prurito e hinchazón (n = 1 cada uno). Dos pacientes interrumpieron el tratamiento con </a:t>
            </a:r>
            <a:r>
              <a:rPr lang="es-ES" sz="500" err="1">
                <a:solidFill>
                  <a:srgbClr val="646464"/>
                </a:solidFill>
              </a:rPr>
              <a:t>lebrikizumab</a:t>
            </a:r>
            <a:r>
              <a:rPr lang="es-ES" sz="500">
                <a:solidFill>
                  <a:srgbClr val="646464"/>
                </a:solidFill>
              </a:rPr>
              <a:t> debido a un EA, incluyendo uno con dermatitis atópica y otro con erupción cutánea inmunomediada *Los eventos oculares incluyeron 4 pacientes con conjuntivitis por enfermedad ocular, 1 paciente con irritación ocular y 1 paciente con ardor y picazón en los ojos.</a:t>
            </a:r>
          </a:p>
          <a:p>
            <a:r>
              <a:rPr lang="es-ES" sz="500" b="1">
                <a:solidFill>
                  <a:srgbClr val="646464"/>
                </a:solidFill>
              </a:rPr>
              <a:t>EA</a:t>
            </a:r>
            <a:r>
              <a:rPr lang="es-ES" sz="500">
                <a:solidFill>
                  <a:srgbClr val="646464"/>
                </a:solidFill>
              </a:rPr>
              <a:t>: Eventos adversos.</a:t>
            </a:r>
          </a:p>
          <a:p>
            <a:r>
              <a:rPr lang="es-ES" sz="500">
                <a:solidFill>
                  <a:srgbClr val="646464"/>
                </a:solidFill>
              </a:rPr>
              <a:t>1.Silverberg J, </a:t>
            </a:r>
            <a:r>
              <a:rPr lang="es-ES" sz="500" i="1">
                <a:solidFill>
                  <a:srgbClr val="646464"/>
                </a:solidFill>
              </a:rPr>
              <a:t>et al</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Improves</a:t>
            </a:r>
            <a:r>
              <a:rPr lang="es-ES" sz="500">
                <a:solidFill>
                  <a:srgbClr val="646464"/>
                </a:solidFill>
              </a:rPr>
              <a:t> </a:t>
            </a:r>
            <a:r>
              <a:rPr lang="es-ES" sz="500" err="1">
                <a:solidFill>
                  <a:srgbClr val="646464"/>
                </a:solidFill>
              </a:rPr>
              <a:t>Atopic</a:t>
            </a:r>
            <a:r>
              <a:rPr lang="es-ES" sz="500">
                <a:solidFill>
                  <a:srgbClr val="646464"/>
                </a:solidFill>
              </a:rPr>
              <a:t> Dermatitis and </a:t>
            </a:r>
            <a:r>
              <a:rPr lang="es-ES" sz="500" err="1">
                <a:solidFill>
                  <a:srgbClr val="646464"/>
                </a:solidFill>
              </a:rPr>
              <a:t>Quality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Life</a:t>
            </a:r>
            <a:r>
              <a:rPr lang="es-ES" sz="500">
                <a:solidFill>
                  <a:srgbClr val="646464"/>
                </a:solidFill>
              </a:rPr>
              <a:t> in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a:t>
            </a:r>
            <a:r>
              <a:rPr lang="es-ES" sz="500" err="1">
                <a:solidFill>
                  <a:srgbClr val="646464"/>
                </a:solidFill>
              </a:rPr>
              <a:t>Previously</a:t>
            </a:r>
            <a:r>
              <a:rPr lang="es-ES" sz="500">
                <a:solidFill>
                  <a:srgbClr val="646464"/>
                </a:solidFill>
              </a:rPr>
              <a:t> </a:t>
            </a:r>
            <a:r>
              <a:rPr lang="es-ES" sz="500" err="1">
                <a:solidFill>
                  <a:srgbClr val="646464"/>
                </a:solidFill>
              </a:rPr>
              <a:t>Treated</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Dupilumab</a:t>
            </a:r>
            <a:r>
              <a:rPr lang="es-ES" sz="500">
                <a:solidFill>
                  <a:srgbClr val="646464"/>
                </a:solidFill>
              </a:rPr>
              <a:t>: </a:t>
            </a:r>
            <a:r>
              <a:rPr lang="es-ES" sz="500" err="1">
                <a:solidFill>
                  <a:srgbClr val="646464"/>
                </a:solidFill>
              </a:rPr>
              <a:t>Results</a:t>
            </a:r>
            <a:r>
              <a:rPr lang="es-ES" sz="500">
                <a:solidFill>
                  <a:srgbClr val="646464"/>
                </a:solidFill>
              </a:rPr>
              <a:t> </a:t>
            </a:r>
            <a:r>
              <a:rPr lang="es-ES" sz="500" err="1">
                <a:solidFill>
                  <a:srgbClr val="646464"/>
                </a:solidFill>
              </a:rPr>
              <a:t>From</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ADapt</a:t>
            </a:r>
            <a:r>
              <a:rPr lang="es-ES" sz="500">
                <a:solidFill>
                  <a:srgbClr val="646464"/>
                </a:solidFill>
              </a:rPr>
              <a:t> Trial. Poster </a:t>
            </a:r>
            <a:r>
              <a:rPr lang="es-ES" sz="500" err="1">
                <a:solidFill>
                  <a:srgbClr val="646464"/>
                </a:solidFill>
              </a:rPr>
              <a:t>presented</a:t>
            </a:r>
            <a:r>
              <a:rPr lang="es-ES" sz="500">
                <a:solidFill>
                  <a:srgbClr val="646464"/>
                </a:solidFill>
              </a:rPr>
              <a:t> at: </a:t>
            </a:r>
            <a:r>
              <a:rPr lang="es-ES" sz="500" err="1">
                <a:solidFill>
                  <a:srgbClr val="646464"/>
                </a:solidFill>
              </a:rPr>
              <a:t>Fall</a:t>
            </a:r>
            <a:r>
              <a:rPr lang="es-ES" sz="500">
                <a:solidFill>
                  <a:srgbClr val="646464"/>
                </a:solidFill>
              </a:rPr>
              <a:t> </a:t>
            </a:r>
            <a:r>
              <a:rPr lang="es-ES" sz="500" err="1">
                <a:solidFill>
                  <a:srgbClr val="646464"/>
                </a:solidFill>
              </a:rPr>
              <a:t>Clinical</a:t>
            </a:r>
            <a:r>
              <a:rPr lang="es-ES" sz="500">
                <a:solidFill>
                  <a:srgbClr val="646464"/>
                </a:solidFill>
              </a:rPr>
              <a:t>; Las Vegas, USA; Oct 24–27 2024.</a:t>
            </a:r>
          </a:p>
        </p:txBody>
      </p:sp>
    </p:spTree>
    <p:extLst>
      <p:ext uri="{BB962C8B-B14F-4D97-AF65-F5344CB8AC3E}">
        <p14:creationId xmlns:p14="http://schemas.microsoft.com/office/powerpoint/2010/main" val="37523298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4BA5E-3366-D85B-0B62-491E57726AC5}"/>
            </a:ext>
          </a:extLst>
        </p:cNvPr>
        <p:cNvGrpSpPr/>
        <p:nvPr/>
      </p:nvGrpSpPr>
      <p:grpSpPr>
        <a:xfrm>
          <a:off x="0" y="0"/>
          <a:ext cx="0" cy="0"/>
          <a:chOff x="0" y="0"/>
          <a:chExt cx="0" cy="0"/>
        </a:xfrm>
      </p:grpSpPr>
      <p:sp>
        <p:nvSpPr>
          <p:cNvPr id="26" name="Rectángulo redondeado 25">
            <a:extLst>
              <a:ext uri="{FF2B5EF4-FFF2-40B4-BE49-F238E27FC236}">
                <a16:creationId xmlns:a16="http://schemas.microsoft.com/office/drawing/2014/main" id="{050C3AAE-AE6E-3831-4632-5229F84016AD}"/>
              </a:ext>
            </a:extLst>
          </p:cNvPr>
          <p:cNvSpPr/>
          <p:nvPr/>
        </p:nvSpPr>
        <p:spPr>
          <a:xfrm>
            <a:off x="1761630" y="1812565"/>
            <a:ext cx="8465534" cy="2138162"/>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a:extLst>
              <a:ext uri="{FF2B5EF4-FFF2-40B4-BE49-F238E27FC236}">
                <a16:creationId xmlns:a16="http://schemas.microsoft.com/office/drawing/2014/main" id="{981613C8-A954-9FFA-65BC-DA2D7652F428}"/>
              </a:ext>
            </a:extLst>
          </p:cNvPr>
          <p:cNvSpPr>
            <a:spLocks noGrp="1"/>
          </p:cNvSpPr>
          <p:nvPr>
            <p:ph type="title"/>
          </p:nvPr>
        </p:nvSpPr>
        <p:spPr>
          <a:xfrm>
            <a:off x="308113" y="211015"/>
            <a:ext cx="9382539" cy="961802"/>
          </a:xfrm>
        </p:spPr>
        <p:txBody>
          <a:bodyPr/>
          <a:lstStyle/>
          <a:p>
            <a:r>
              <a:rPr lang="es-ES"/>
              <a:t>Resumen.</a:t>
            </a:r>
            <a:r>
              <a:rPr lang="es-ES" baseline="30000"/>
              <a:t>1-4</a:t>
            </a:r>
            <a:endParaRPr lang="es-ES"/>
          </a:p>
        </p:txBody>
      </p:sp>
      <p:graphicFrame>
        <p:nvGraphicFramePr>
          <p:cNvPr id="6" name="Tabla 5">
            <a:extLst>
              <a:ext uri="{FF2B5EF4-FFF2-40B4-BE49-F238E27FC236}">
                <a16:creationId xmlns:a16="http://schemas.microsoft.com/office/drawing/2014/main" id="{2760D53F-A6DC-29FA-EF06-5E4701C7E29C}"/>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8" name="object 5">
            <a:extLst>
              <a:ext uri="{FF2B5EF4-FFF2-40B4-BE49-F238E27FC236}">
                <a16:creationId xmlns:a16="http://schemas.microsoft.com/office/drawing/2014/main" id="{F3EC31AE-D9B6-BB17-2C42-1B959D97C1CD}"/>
              </a:ext>
            </a:extLst>
          </p:cNvPr>
          <p:cNvSpPr txBox="1"/>
          <p:nvPr/>
        </p:nvSpPr>
        <p:spPr>
          <a:xfrm>
            <a:off x="4173096" y="2157461"/>
            <a:ext cx="5919703" cy="609087"/>
          </a:xfrm>
          <a:prstGeom prst="rect">
            <a:avLst/>
          </a:prstGeom>
        </p:spPr>
        <p:txBody>
          <a:bodyPr vert="horz" wrap="square" lIns="0" tIns="6931" rIns="0" bIns="0" rtlCol="0">
            <a:spAutoFit/>
          </a:bodyPr>
          <a:lstStyle/>
          <a:p>
            <a:pPr marL="23104" marR="18483">
              <a:spcBef>
                <a:spcPts val="55"/>
              </a:spcBef>
            </a:pPr>
            <a:r>
              <a:rPr sz="1304">
                <a:solidFill>
                  <a:srgbClr val="22346A"/>
                </a:solidFill>
                <a:latin typeface="Arial" panose="020B0604020202020204" pitchFamily="34" charset="0"/>
                <a:cs typeface="Arial" panose="020B0604020202020204" pitchFamily="34" charset="0"/>
              </a:rPr>
              <a:t>Los pacientes tratados con </a:t>
            </a:r>
            <a:r>
              <a:rPr sz="1304" b="1">
                <a:solidFill>
                  <a:srgbClr val="22346A"/>
                </a:solidFill>
                <a:latin typeface="Arial" panose="020B0604020202020204" pitchFamily="34" charset="0"/>
                <a:cs typeface="Arial" panose="020B0604020202020204" pitchFamily="34" charset="0"/>
              </a:rPr>
              <a:t>monoterapia con EBGLYSS</a:t>
            </a:r>
            <a:r>
              <a:rPr sz="1304" b="1" baseline="30000">
                <a:solidFill>
                  <a:srgbClr val="22346A"/>
                </a:solidFill>
                <a:latin typeface="Arial" panose="020B0604020202020204" pitchFamily="34" charset="0"/>
                <a:cs typeface="Arial" panose="020B0604020202020204" pitchFamily="34" charset="0"/>
              </a:rPr>
              <a:t>®</a:t>
            </a:r>
            <a:r>
              <a:rPr sz="1304" b="1">
                <a:solidFill>
                  <a:srgbClr val="22346A"/>
                </a:solidFill>
                <a:latin typeface="Arial" panose="020B0604020202020204" pitchFamily="34" charset="0"/>
                <a:cs typeface="Arial" panose="020B0604020202020204" pitchFamily="34" charset="0"/>
              </a:rPr>
              <a:t> </a:t>
            </a:r>
            <a:r>
              <a:rPr sz="1304">
                <a:solidFill>
                  <a:srgbClr val="22346A"/>
                </a:solidFill>
                <a:latin typeface="Arial" panose="020B0604020202020204" pitchFamily="34" charset="0"/>
                <a:cs typeface="Arial" panose="020B0604020202020204" pitchFamily="34" charset="0"/>
              </a:rPr>
              <a:t>mostraron una </a:t>
            </a:r>
            <a:r>
              <a:rPr sz="1304" b="1">
                <a:solidFill>
                  <a:srgbClr val="22346A"/>
                </a:solidFill>
                <a:latin typeface="Arial" panose="020B0604020202020204" pitchFamily="34" charset="0"/>
                <a:cs typeface="Arial" panose="020B0604020202020204" pitchFamily="34" charset="0"/>
              </a:rPr>
              <a:t>mejora del 68,2% en el EASI en cabeza y cuello </a:t>
            </a:r>
            <a:r>
              <a:rPr sz="1304">
                <a:solidFill>
                  <a:srgbClr val="22346A"/>
                </a:solidFill>
                <a:latin typeface="Arial" panose="020B0604020202020204" pitchFamily="34" charset="0"/>
                <a:cs typeface="Arial" panose="020B0604020202020204" pitchFamily="34" charset="0"/>
              </a:rPr>
              <a:t>en la semana 16, con una </a:t>
            </a:r>
            <a:r>
              <a:rPr sz="1304" b="1">
                <a:solidFill>
                  <a:srgbClr val="22346A"/>
                </a:solidFill>
                <a:latin typeface="Arial" panose="020B0604020202020204" pitchFamily="34" charset="0"/>
                <a:cs typeface="Arial" panose="020B0604020202020204" pitchFamily="34" charset="0"/>
              </a:rPr>
              <a:t>mejora significativa ya en la semana 2 </a:t>
            </a:r>
            <a:r>
              <a:rPr sz="1304">
                <a:solidFill>
                  <a:srgbClr val="22346A"/>
                </a:solidFill>
                <a:latin typeface="Arial" panose="020B0604020202020204" pitchFamily="34" charset="0"/>
                <a:cs typeface="Arial" panose="020B0604020202020204" pitchFamily="34" charset="0"/>
              </a:rPr>
              <a:t>en comparación con el placebo.</a:t>
            </a:r>
            <a:r>
              <a:rPr sz="1137" baseline="31111">
                <a:solidFill>
                  <a:srgbClr val="22346A"/>
                </a:solidFill>
                <a:latin typeface="Arial" panose="020B0604020202020204" pitchFamily="34" charset="0"/>
                <a:cs typeface="Arial" panose="020B0604020202020204" pitchFamily="34" charset="0"/>
              </a:rPr>
              <a:t>1</a:t>
            </a:r>
            <a:endParaRPr sz="1137" baseline="31111">
              <a:latin typeface="Arial" panose="020B0604020202020204" pitchFamily="34" charset="0"/>
              <a:cs typeface="Arial" panose="020B0604020202020204" pitchFamily="34" charset="0"/>
            </a:endParaRPr>
          </a:p>
        </p:txBody>
      </p:sp>
      <p:sp>
        <p:nvSpPr>
          <p:cNvPr id="9" name="object 6">
            <a:extLst>
              <a:ext uri="{FF2B5EF4-FFF2-40B4-BE49-F238E27FC236}">
                <a16:creationId xmlns:a16="http://schemas.microsoft.com/office/drawing/2014/main" id="{8DC4F08F-D97E-8C18-F99C-9479757DF480}"/>
              </a:ext>
            </a:extLst>
          </p:cNvPr>
          <p:cNvSpPr txBox="1"/>
          <p:nvPr/>
        </p:nvSpPr>
        <p:spPr>
          <a:xfrm>
            <a:off x="4179445" y="3059097"/>
            <a:ext cx="5510147" cy="609087"/>
          </a:xfrm>
          <a:prstGeom prst="rect">
            <a:avLst/>
          </a:prstGeom>
        </p:spPr>
        <p:txBody>
          <a:bodyPr vert="horz" wrap="square" lIns="0" tIns="6931" rIns="0" bIns="0" rtlCol="0">
            <a:spAutoFit/>
          </a:bodyPr>
          <a:lstStyle/>
          <a:p>
            <a:pPr marL="23104" marR="18483">
              <a:spcBef>
                <a:spcPts val="55"/>
              </a:spcBef>
            </a:pPr>
            <a:r>
              <a:rPr sz="1304">
                <a:solidFill>
                  <a:srgbClr val="22346A"/>
                </a:solidFill>
                <a:latin typeface="Arial" panose="020B0604020202020204" pitchFamily="34" charset="0"/>
                <a:cs typeface="Arial" panose="020B0604020202020204" pitchFamily="34" charset="0"/>
              </a:rPr>
              <a:t>En </a:t>
            </a:r>
            <a:r>
              <a:rPr sz="1304" err="1">
                <a:solidFill>
                  <a:srgbClr val="22346A"/>
                </a:solidFill>
                <a:latin typeface="Arial" panose="020B0604020202020204" pitchFamily="34" charset="0"/>
                <a:cs typeface="Arial" panose="020B0604020202020204" pitchFamily="34" charset="0"/>
              </a:rPr>
              <a:t>los</a:t>
            </a:r>
            <a:r>
              <a:rPr sz="1304">
                <a:solidFill>
                  <a:srgbClr val="22346A"/>
                </a:solidFill>
                <a:latin typeface="Arial" panose="020B0604020202020204" pitchFamily="34" charset="0"/>
                <a:cs typeface="Arial" panose="020B0604020202020204" pitchFamily="34" charset="0"/>
              </a:rPr>
              <a:t> </a:t>
            </a:r>
            <a:r>
              <a:rPr sz="1304" err="1">
                <a:solidFill>
                  <a:srgbClr val="22346A"/>
                </a:solidFill>
                <a:latin typeface="Arial" panose="020B0604020202020204" pitchFamily="34" charset="0"/>
                <a:cs typeface="Arial" panose="020B0604020202020204" pitchFamily="34" charset="0"/>
              </a:rPr>
              <a:t>pacientes</a:t>
            </a:r>
            <a:r>
              <a:rPr sz="1304">
                <a:solidFill>
                  <a:srgbClr val="22346A"/>
                </a:solidFill>
                <a:latin typeface="Arial" panose="020B0604020202020204" pitchFamily="34" charset="0"/>
                <a:cs typeface="Arial" panose="020B0604020202020204" pitchFamily="34" charset="0"/>
              </a:rPr>
              <a:t> </a:t>
            </a:r>
            <a:r>
              <a:rPr sz="1304" err="1">
                <a:solidFill>
                  <a:srgbClr val="22346A"/>
                </a:solidFill>
                <a:latin typeface="Arial" panose="020B0604020202020204" pitchFamily="34" charset="0"/>
                <a:cs typeface="Arial" panose="020B0604020202020204" pitchFamily="34" charset="0"/>
              </a:rPr>
              <a:t>que</a:t>
            </a:r>
            <a:r>
              <a:rPr sz="1304">
                <a:solidFill>
                  <a:srgbClr val="22346A"/>
                </a:solidFill>
                <a:latin typeface="Arial" panose="020B0604020202020204" pitchFamily="34" charset="0"/>
                <a:cs typeface="Arial" panose="020B0604020202020204" pitchFamily="34" charset="0"/>
              </a:rPr>
              <a:t> </a:t>
            </a:r>
            <a:r>
              <a:rPr sz="1304" err="1">
                <a:solidFill>
                  <a:srgbClr val="22346A"/>
                </a:solidFill>
                <a:latin typeface="Arial" panose="020B0604020202020204" pitchFamily="34" charset="0"/>
                <a:cs typeface="Arial" panose="020B0604020202020204" pitchFamily="34" charset="0"/>
              </a:rPr>
              <a:t>respondieron</a:t>
            </a:r>
            <a:r>
              <a:rPr sz="1304">
                <a:solidFill>
                  <a:srgbClr val="22346A"/>
                </a:solidFill>
                <a:latin typeface="Arial" panose="020B0604020202020204" pitchFamily="34" charset="0"/>
                <a:cs typeface="Arial" panose="020B0604020202020204" pitchFamily="34" charset="0"/>
              </a:rPr>
              <a:t> </a:t>
            </a:r>
            <a:r>
              <a:rPr sz="1304" err="1">
                <a:solidFill>
                  <a:srgbClr val="22346A"/>
                </a:solidFill>
                <a:latin typeface="Arial" panose="020B0604020202020204" pitchFamily="34" charset="0"/>
                <a:cs typeface="Arial" panose="020B0604020202020204" pitchFamily="34" charset="0"/>
              </a:rPr>
              <a:t>en</a:t>
            </a:r>
            <a:r>
              <a:rPr sz="1304">
                <a:solidFill>
                  <a:srgbClr val="22346A"/>
                </a:solidFill>
                <a:latin typeface="Arial" panose="020B0604020202020204" pitchFamily="34" charset="0"/>
                <a:cs typeface="Arial" panose="020B0604020202020204" pitchFamily="34" charset="0"/>
              </a:rPr>
              <a:t> la </a:t>
            </a:r>
            <a:r>
              <a:rPr sz="1304" err="1">
                <a:solidFill>
                  <a:srgbClr val="22346A"/>
                </a:solidFill>
                <a:latin typeface="Arial" panose="020B0604020202020204" pitchFamily="34" charset="0"/>
                <a:cs typeface="Arial" panose="020B0604020202020204" pitchFamily="34" charset="0"/>
              </a:rPr>
              <a:t>semana</a:t>
            </a:r>
            <a:r>
              <a:rPr sz="1304">
                <a:solidFill>
                  <a:srgbClr val="22346A"/>
                </a:solidFill>
                <a:latin typeface="Arial" panose="020B0604020202020204" pitchFamily="34" charset="0"/>
                <a:cs typeface="Arial" panose="020B0604020202020204" pitchFamily="34" charset="0"/>
              </a:rPr>
              <a:t> 16, EBGLYSS</a:t>
            </a:r>
            <a:r>
              <a:rPr sz="1304" baseline="30000">
                <a:solidFill>
                  <a:srgbClr val="22346A"/>
                </a:solidFill>
                <a:latin typeface="Arial" panose="020B0604020202020204" pitchFamily="34" charset="0"/>
                <a:cs typeface="Arial" panose="020B0604020202020204" pitchFamily="34" charset="0"/>
              </a:rPr>
              <a:t>®</a:t>
            </a:r>
            <a:r>
              <a:rPr lang="es-ES" sz="1304">
                <a:solidFill>
                  <a:srgbClr val="22346A"/>
                </a:solidFill>
                <a:latin typeface="Arial" panose="020B0604020202020204" pitchFamily="34" charset="0"/>
                <a:cs typeface="Arial" panose="020B0604020202020204" pitchFamily="34" charset="0"/>
              </a:rPr>
              <a:t> C4S</a:t>
            </a:r>
            <a:r>
              <a:rPr sz="1304">
                <a:solidFill>
                  <a:srgbClr val="22346A"/>
                </a:solidFill>
                <a:latin typeface="Arial" panose="020B0604020202020204" pitchFamily="34" charset="0"/>
                <a:cs typeface="Arial" panose="020B0604020202020204" pitchFamily="34" charset="0"/>
              </a:rPr>
              <a:t> </a:t>
            </a:r>
            <a:r>
              <a:rPr sz="1304" err="1">
                <a:solidFill>
                  <a:srgbClr val="22346A"/>
                </a:solidFill>
                <a:latin typeface="Arial" panose="020B0604020202020204" pitchFamily="34" charset="0"/>
                <a:cs typeface="Arial" panose="020B0604020202020204" pitchFamily="34" charset="0"/>
              </a:rPr>
              <a:t>proporcionó</a:t>
            </a:r>
            <a:r>
              <a:rPr sz="1304">
                <a:solidFill>
                  <a:srgbClr val="22346A"/>
                </a:solidFill>
                <a:latin typeface="Arial" panose="020B0604020202020204" pitchFamily="34" charset="0"/>
                <a:cs typeface="Arial" panose="020B0604020202020204" pitchFamily="34" charset="0"/>
              </a:rPr>
              <a:t> </a:t>
            </a:r>
            <a:r>
              <a:rPr sz="1304" err="1">
                <a:solidFill>
                  <a:srgbClr val="22346A"/>
                </a:solidFill>
                <a:latin typeface="Arial" panose="020B0604020202020204" pitchFamily="34" charset="0"/>
                <a:cs typeface="Arial" panose="020B0604020202020204" pitchFamily="34" charset="0"/>
              </a:rPr>
              <a:t>una</a:t>
            </a:r>
            <a:r>
              <a:rPr sz="1304">
                <a:solidFill>
                  <a:srgbClr val="22346A"/>
                </a:solidFill>
                <a:latin typeface="Arial" panose="020B0604020202020204" pitchFamily="34" charset="0"/>
                <a:cs typeface="Arial" panose="020B0604020202020204" pitchFamily="34" charset="0"/>
              </a:rPr>
              <a:t> </a:t>
            </a:r>
            <a:r>
              <a:rPr sz="1304" b="1" err="1">
                <a:solidFill>
                  <a:srgbClr val="22346A"/>
                </a:solidFill>
                <a:latin typeface="Arial" panose="020B0604020202020204" pitchFamily="34" charset="0"/>
                <a:cs typeface="Arial" panose="020B0604020202020204" pitchFamily="34" charset="0"/>
              </a:rPr>
              <a:t>disminución</a:t>
            </a:r>
            <a:r>
              <a:rPr sz="1304" b="1">
                <a:solidFill>
                  <a:srgbClr val="22346A"/>
                </a:solidFill>
                <a:latin typeface="Arial" panose="020B0604020202020204" pitchFamily="34" charset="0"/>
                <a:cs typeface="Arial" panose="020B0604020202020204" pitchFamily="34" charset="0"/>
              </a:rPr>
              <a:t> de </a:t>
            </a:r>
            <a:r>
              <a:rPr sz="1304" b="1" err="1">
                <a:solidFill>
                  <a:srgbClr val="22346A"/>
                </a:solidFill>
                <a:latin typeface="Arial" panose="020B0604020202020204" pitchFamily="34" charset="0"/>
                <a:cs typeface="Arial" panose="020B0604020202020204" pitchFamily="34" charset="0"/>
              </a:rPr>
              <a:t>casi</a:t>
            </a:r>
            <a:r>
              <a:rPr sz="1304" b="1">
                <a:solidFill>
                  <a:srgbClr val="22346A"/>
                </a:solidFill>
                <a:latin typeface="Arial" panose="020B0604020202020204" pitchFamily="34" charset="0"/>
                <a:cs typeface="Arial" panose="020B0604020202020204" pitchFamily="34" charset="0"/>
              </a:rPr>
              <a:t> </a:t>
            </a:r>
            <a:r>
              <a:rPr sz="1304" b="1" err="1">
                <a:solidFill>
                  <a:srgbClr val="22346A"/>
                </a:solidFill>
                <a:latin typeface="Arial" panose="020B0604020202020204" pitchFamily="34" charset="0"/>
                <a:cs typeface="Arial" panose="020B0604020202020204" pitchFamily="34" charset="0"/>
              </a:rPr>
              <a:t>el</a:t>
            </a:r>
            <a:r>
              <a:rPr sz="1304" b="1">
                <a:solidFill>
                  <a:srgbClr val="22346A"/>
                </a:solidFill>
                <a:latin typeface="Arial" panose="020B0604020202020204" pitchFamily="34" charset="0"/>
                <a:cs typeface="Arial" panose="020B0604020202020204" pitchFamily="34" charset="0"/>
              </a:rPr>
              <a:t> 82% </a:t>
            </a:r>
            <a:r>
              <a:rPr sz="1304" b="1" err="1">
                <a:solidFill>
                  <a:srgbClr val="22346A"/>
                </a:solidFill>
                <a:latin typeface="Arial" panose="020B0604020202020204" pitchFamily="34" charset="0"/>
                <a:cs typeface="Arial" panose="020B0604020202020204" pitchFamily="34" charset="0"/>
              </a:rPr>
              <a:t>en</a:t>
            </a:r>
            <a:r>
              <a:rPr sz="1304" b="1">
                <a:solidFill>
                  <a:srgbClr val="22346A"/>
                </a:solidFill>
                <a:latin typeface="Arial" panose="020B0604020202020204" pitchFamily="34" charset="0"/>
                <a:cs typeface="Arial" panose="020B0604020202020204" pitchFamily="34" charset="0"/>
              </a:rPr>
              <a:t> </a:t>
            </a:r>
            <a:r>
              <a:rPr sz="1304" b="1" err="1">
                <a:solidFill>
                  <a:srgbClr val="22346A"/>
                </a:solidFill>
                <a:latin typeface="Arial" panose="020B0604020202020204" pitchFamily="34" charset="0"/>
                <a:cs typeface="Arial" panose="020B0604020202020204" pitchFamily="34" charset="0"/>
              </a:rPr>
              <a:t>el</a:t>
            </a:r>
            <a:r>
              <a:rPr sz="1304" b="1">
                <a:solidFill>
                  <a:srgbClr val="22346A"/>
                </a:solidFill>
                <a:latin typeface="Arial" panose="020B0604020202020204" pitchFamily="34" charset="0"/>
                <a:cs typeface="Arial" panose="020B0604020202020204" pitchFamily="34" charset="0"/>
              </a:rPr>
              <a:t> EASI </a:t>
            </a:r>
            <a:r>
              <a:rPr sz="1304" err="1">
                <a:solidFill>
                  <a:srgbClr val="22346A"/>
                </a:solidFill>
                <a:latin typeface="Arial" panose="020B0604020202020204" pitchFamily="34" charset="0"/>
                <a:cs typeface="Arial" panose="020B0604020202020204" pitchFamily="34" charset="0"/>
              </a:rPr>
              <a:t>respecto</a:t>
            </a:r>
            <a:r>
              <a:rPr sz="1304">
                <a:solidFill>
                  <a:srgbClr val="22346A"/>
                </a:solidFill>
                <a:latin typeface="Arial" panose="020B0604020202020204" pitchFamily="34" charset="0"/>
                <a:cs typeface="Arial" panose="020B0604020202020204" pitchFamily="34" charset="0"/>
              </a:rPr>
              <a:t> al valor basal </a:t>
            </a:r>
            <a:r>
              <a:rPr sz="1304" err="1">
                <a:solidFill>
                  <a:srgbClr val="22346A"/>
                </a:solidFill>
                <a:latin typeface="Arial" panose="020B0604020202020204" pitchFamily="34" charset="0"/>
                <a:cs typeface="Arial" panose="020B0604020202020204" pitchFamily="34" charset="0"/>
              </a:rPr>
              <a:t>en</a:t>
            </a:r>
            <a:r>
              <a:rPr sz="1304">
                <a:solidFill>
                  <a:srgbClr val="22346A"/>
                </a:solidFill>
                <a:latin typeface="Arial" panose="020B0604020202020204" pitchFamily="34" charset="0"/>
                <a:cs typeface="Arial" panose="020B0604020202020204" pitchFamily="34" charset="0"/>
              </a:rPr>
              <a:t> las regiones de cabeza y </a:t>
            </a:r>
            <a:r>
              <a:rPr sz="1304" err="1">
                <a:solidFill>
                  <a:srgbClr val="22346A"/>
                </a:solidFill>
                <a:latin typeface="Arial" panose="020B0604020202020204" pitchFamily="34" charset="0"/>
                <a:cs typeface="Arial" panose="020B0604020202020204" pitchFamily="34" charset="0"/>
              </a:rPr>
              <a:t>cuello</a:t>
            </a:r>
            <a:r>
              <a:rPr lang="es-ES" sz="1304">
                <a:solidFill>
                  <a:srgbClr val="22346A"/>
                </a:solidFill>
                <a:latin typeface="Arial" panose="020B0604020202020204" pitchFamily="34" charset="0"/>
                <a:cs typeface="Arial" panose="020B0604020202020204" pitchFamily="34" charset="0"/>
              </a:rPr>
              <a:t> en</a:t>
            </a:r>
            <a:r>
              <a:rPr sz="1304">
                <a:solidFill>
                  <a:srgbClr val="22346A"/>
                </a:solidFill>
                <a:latin typeface="Arial" panose="020B0604020202020204" pitchFamily="34" charset="0"/>
                <a:cs typeface="Arial" panose="020B0604020202020204" pitchFamily="34" charset="0"/>
              </a:rPr>
              <a:t> la </a:t>
            </a:r>
            <a:r>
              <a:rPr sz="1304" err="1">
                <a:solidFill>
                  <a:srgbClr val="22346A"/>
                </a:solidFill>
                <a:latin typeface="Arial" panose="020B0604020202020204" pitchFamily="34" charset="0"/>
                <a:cs typeface="Arial" panose="020B0604020202020204" pitchFamily="34" charset="0"/>
              </a:rPr>
              <a:t>semana</a:t>
            </a:r>
            <a:r>
              <a:rPr sz="1304">
                <a:solidFill>
                  <a:srgbClr val="22346A"/>
                </a:solidFill>
                <a:latin typeface="Arial" panose="020B0604020202020204" pitchFamily="34" charset="0"/>
                <a:cs typeface="Arial" panose="020B0604020202020204" pitchFamily="34" charset="0"/>
              </a:rPr>
              <a:t> 52.</a:t>
            </a:r>
            <a:r>
              <a:rPr sz="1137" baseline="31111">
                <a:solidFill>
                  <a:srgbClr val="22346A"/>
                </a:solidFill>
                <a:latin typeface="Arial" panose="020B0604020202020204" pitchFamily="34" charset="0"/>
                <a:cs typeface="Arial" panose="020B0604020202020204" pitchFamily="34" charset="0"/>
              </a:rPr>
              <a:t>2</a:t>
            </a:r>
            <a:endParaRPr sz="1137" baseline="31111">
              <a:latin typeface="Arial" panose="020B0604020202020204" pitchFamily="34" charset="0"/>
              <a:cs typeface="Arial" panose="020B0604020202020204" pitchFamily="34" charset="0"/>
            </a:endParaRPr>
          </a:p>
        </p:txBody>
      </p:sp>
      <p:sp>
        <p:nvSpPr>
          <p:cNvPr id="10" name="object 7">
            <a:extLst>
              <a:ext uri="{FF2B5EF4-FFF2-40B4-BE49-F238E27FC236}">
                <a16:creationId xmlns:a16="http://schemas.microsoft.com/office/drawing/2014/main" id="{4979EDBA-4117-F161-B1CE-0FC7B8437EFC}"/>
              </a:ext>
            </a:extLst>
          </p:cNvPr>
          <p:cNvSpPr txBox="1"/>
          <p:nvPr/>
        </p:nvSpPr>
        <p:spPr>
          <a:xfrm>
            <a:off x="1528354" y="2061939"/>
            <a:ext cx="2430735" cy="1592780"/>
          </a:xfrm>
          <a:prstGeom prst="rect">
            <a:avLst/>
          </a:prstGeom>
        </p:spPr>
        <p:txBody>
          <a:bodyPr vert="horz" wrap="square" lIns="0" tIns="63536" rIns="0" bIns="0" rtlCol="0">
            <a:spAutoFit/>
          </a:bodyPr>
          <a:lstStyle/>
          <a:p>
            <a:pPr marR="18483" algn="r">
              <a:spcBef>
                <a:spcPts val="500"/>
              </a:spcBef>
            </a:pPr>
            <a:r>
              <a:rPr sz="4800" b="1" spc="-6">
                <a:solidFill>
                  <a:srgbClr val="7A45B8"/>
                </a:solidFill>
                <a:latin typeface="Arial" panose="020B0604020202020204" pitchFamily="34" charset="0"/>
                <a:cs typeface="Arial" panose="020B0604020202020204" pitchFamily="34" charset="0"/>
              </a:rPr>
              <a:t>68,2</a:t>
            </a:r>
            <a:r>
              <a:rPr sz="4800" b="1" spc="-9">
                <a:solidFill>
                  <a:srgbClr val="7F9EDE"/>
                </a:solidFill>
                <a:latin typeface="Arial" panose="020B0604020202020204" pitchFamily="34" charset="0"/>
                <a:cs typeface="Arial" panose="020B0604020202020204" pitchFamily="34" charset="0"/>
              </a:rPr>
              <a:t>%</a:t>
            </a:r>
            <a:endParaRPr sz="4800" b="1">
              <a:latin typeface="Arial" panose="020B0604020202020204" pitchFamily="34" charset="0"/>
              <a:cs typeface="Arial" panose="020B0604020202020204" pitchFamily="34" charset="0"/>
            </a:endParaRPr>
          </a:p>
          <a:p>
            <a:pPr marR="18483" algn="r">
              <a:spcBef>
                <a:spcPts val="443"/>
              </a:spcBef>
            </a:pPr>
            <a:r>
              <a:rPr sz="4800" b="1" spc="-18">
                <a:solidFill>
                  <a:srgbClr val="7A45B8"/>
                </a:solidFill>
                <a:latin typeface="Arial" panose="020B0604020202020204" pitchFamily="34" charset="0"/>
                <a:cs typeface="Arial" panose="020B0604020202020204" pitchFamily="34" charset="0"/>
              </a:rPr>
              <a:t>81,6</a:t>
            </a:r>
            <a:r>
              <a:rPr sz="4800" b="1" spc="-27">
                <a:solidFill>
                  <a:srgbClr val="7F9EDE"/>
                </a:solidFill>
                <a:latin typeface="Arial" panose="020B0604020202020204" pitchFamily="34" charset="0"/>
                <a:cs typeface="Arial" panose="020B0604020202020204" pitchFamily="34" charset="0"/>
              </a:rPr>
              <a:t>%</a:t>
            </a:r>
            <a:endParaRPr sz="4800" b="1">
              <a:latin typeface="Arial" panose="020B0604020202020204" pitchFamily="34" charset="0"/>
              <a:cs typeface="Arial" panose="020B0604020202020204" pitchFamily="34" charset="0"/>
            </a:endParaRPr>
          </a:p>
        </p:txBody>
      </p:sp>
      <p:sp>
        <p:nvSpPr>
          <p:cNvPr id="11" name="object 8">
            <a:extLst>
              <a:ext uri="{FF2B5EF4-FFF2-40B4-BE49-F238E27FC236}">
                <a16:creationId xmlns:a16="http://schemas.microsoft.com/office/drawing/2014/main" id="{C3D20E7C-3BA8-B380-CA2A-1F9172CABBE6}"/>
              </a:ext>
            </a:extLst>
          </p:cNvPr>
          <p:cNvSpPr txBox="1"/>
          <p:nvPr/>
        </p:nvSpPr>
        <p:spPr>
          <a:xfrm>
            <a:off x="6852191" y="4361675"/>
            <a:ext cx="3290818" cy="1010479"/>
          </a:xfrm>
          <a:prstGeom prst="rect">
            <a:avLst/>
          </a:prstGeom>
        </p:spPr>
        <p:txBody>
          <a:bodyPr vert="horz" wrap="square" lIns="0" tIns="6931" rIns="0" bIns="0" rtlCol="0">
            <a:spAutoFit/>
          </a:bodyPr>
          <a:lstStyle/>
          <a:p>
            <a:pPr marL="23104" marR="18483" indent="-385">
              <a:spcBef>
                <a:spcPts val="55"/>
              </a:spcBef>
            </a:pPr>
            <a:r>
              <a:rPr sz="1304">
                <a:solidFill>
                  <a:srgbClr val="22346A"/>
                </a:solidFill>
                <a:latin typeface="Arial" panose="020B0604020202020204" pitchFamily="34" charset="0"/>
                <a:cs typeface="Arial" panose="020B0604020202020204" pitchFamily="34" charset="0"/>
              </a:rPr>
              <a:t>El</a:t>
            </a:r>
            <a:r>
              <a:rPr sz="1304" spc="-49">
                <a:solidFill>
                  <a:srgbClr val="22346A"/>
                </a:solidFill>
                <a:latin typeface="Arial" panose="020B0604020202020204" pitchFamily="34" charset="0"/>
                <a:cs typeface="Arial" panose="020B0604020202020204" pitchFamily="34" charset="0"/>
              </a:rPr>
              <a:t> </a:t>
            </a:r>
            <a:r>
              <a:rPr sz="1304" spc="-15" err="1">
                <a:solidFill>
                  <a:srgbClr val="22346A"/>
                </a:solidFill>
                <a:latin typeface="Arial" panose="020B0604020202020204" pitchFamily="34" charset="0"/>
                <a:cs typeface="Arial" panose="020B0604020202020204" pitchFamily="34" charset="0"/>
              </a:rPr>
              <a:t>desarrollo</a:t>
            </a:r>
            <a:r>
              <a:rPr sz="1304" spc="-45">
                <a:solidFill>
                  <a:srgbClr val="22346A"/>
                </a:solidFill>
                <a:latin typeface="Arial" panose="020B0604020202020204" pitchFamily="34" charset="0"/>
                <a:cs typeface="Arial" panose="020B0604020202020204" pitchFamily="34" charset="0"/>
              </a:rPr>
              <a:t> </a:t>
            </a:r>
            <a:r>
              <a:rPr sz="1304">
                <a:solidFill>
                  <a:srgbClr val="22346A"/>
                </a:solidFill>
                <a:latin typeface="Arial" panose="020B0604020202020204" pitchFamily="34" charset="0"/>
                <a:cs typeface="Arial" panose="020B0604020202020204" pitchFamily="34" charset="0"/>
              </a:rPr>
              <a:t>de</a:t>
            </a:r>
            <a:r>
              <a:rPr sz="1304" spc="-49">
                <a:solidFill>
                  <a:srgbClr val="22346A"/>
                </a:solidFill>
                <a:latin typeface="Arial" panose="020B0604020202020204" pitchFamily="34" charset="0"/>
                <a:cs typeface="Arial" panose="020B0604020202020204" pitchFamily="34" charset="0"/>
              </a:rPr>
              <a:t> </a:t>
            </a:r>
            <a:r>
              <a:rPr sz="1304">
                <a:solidFill>
                  <a:srgbClr val="22346A"/>
                </a:solidFill>
                <a:latin typeface="Arial" panose="020B0604020202020204" pitchFamily="34" charset="0"/>
                <a:cs typeface="Arial" panose="020B0604020202020204" pitchFamily="34" charset="0"/>
              </a:rPr>
              <a:t>TEAE</a:t>
            </a:r>
            <a:r>
              <a:rPr sz="1304" spc="-45">
                <a:solidFill>
                  <a:srgbClr val="22346A"/>
                </a:solidFill>
                <a:latin typeface="Arial" panose="020B0604020202020204" pitchFamily="34" charset="0"/>
                <a:cs typeface="Arial" panose="020B0604020202020204" pitchFamily="34" charset="0"/>
              </a:rPr>
              <a:t> </a:t>
            </a:r>
            <a:r>
              <a:rPr sz="1304">
                <a:solidFill>
                  <a:srgbClr val="22346A"/>
                </a:solidFill>
                <a:latin typeface="Arial" panose="020B0604020202020204" pitchFamily="34" charset="0"/>
                <a:cs typeface="Arial" panose="020B0604020202020204" pitchFamily="34" charset="0"/>
              </a:rPr>
              <a:t>de</a:t>
            </a:r>
            <a:r>
              <a:rPr sz="1304" spc="-49">
                <a:solidFill>
                  <a:srgbClr val="22346A"/>
                </a:solidFill>
                <a:latin typeface="Arial" panose="020B0604020202020204" pitchFamily="34" charset="0"/>
                <a:cs typeface="Arial" panose="020B0604020202020204" pitchFamily="34" charset="0"/>
              </a:rPr>
              <a:t> </a:t>
            </a:r>
            <a:r>
              <a:rPr sz="1304" spc="-6" err="1">
                <a:solidFill>
                  <a:srgbClr val="22346A"/>
                </a:solidFill>
                <a:latin typeface="Arial" panose="020B0604020202020204" pitchFamily="34" charset="0"/>
                <a:cs typeface="Arial" panose="020B0604020202020204" pitchFamily="34" charset="0"/>
              </a:rPr>
              <a:t>eritema</a:t>
            </a:r>
            <a:r>
              <a:rPr sz="1304" spc="-45">
                <a:solidFill>
                  <a:srgbClr val="22346A"/>
                </a:solidFill>
                <a:latin typeface="Arial" panose="020B0604020202020204" pitchFamily="34" charset="0"/>
                <a:cs typeface="Arial" panose="020B0604020202020204" pitchFamily="34" charset="0"/>
              </a:rPr>
              <a:t> </a:t>
            </a:r>
            <a:r>
              <a:rPr sz="1304" spc="-6">
                <a:solidFill>
                  <a:srgbClr val="22346A"/>
                </a:solidFill>
                <a:latin typeface="Arial" panose="020B0604020202020204" pitchFamily="34" charset="0"/>
                <a:cs typeface="Arial" panose="020B0604020202020204" pitchFamily="34" charset="0"/>
              </a:rPr>
              <a:t>facial,</a:t>
            </a:r>
            <a:r>
              <a:rPr sz="1304" spc="-49">
                <a:solidFill>
                  <a:srgbClr val="22346A"/>
                </a:solidFill>
                <a:latin typeface="Arial" panose="020B0604020202020204" pitchFamily="34" charset="0"/>
                <a:cs typeface="Arial" panose="020B0604020202020204" pitchFamily="34" charset="0"/>
              </a:rPr>
              <a:t> </a:t>
            </a:r>
            <a:r>
              <a:rPr sz="1304" spc="-15">
                <a:solidFill>
                  <a:srgbClr val="22346A"/>
                </a:solidFill>
                <a:latin typeface="Arial" panose="020B0604020202020204" pitchFamily="34" charset="0"/>
                <a:cs typeface="Arial" panose="020B0604020202020204" pitchFamily="34" charset="0"/>
              </a:rPr>
              <a:t>de </a:t>
            </a:r>
            <a:r>
              <a:rPr sz="1304" spc="-6">
                <a:solidFill>
                  <a:srgbClr val="22346A"/>
                </a:solidFill>
                <a:latin typeface="Arial" panose="020B0604020202020204" pitchFamily="34" charset="0"/>
                <a:cs typeface="Arial" panose="020B0604020202020204" pitchFamily="34" charset="0"/>
              </a:rPr>
              <a:t>cabeza</a:t>
            </a:r>
            <a:r>
              <a:rPr sz="1304" spc="-79">
                <a:solidFill>
                  <a:srgbClr val="22346A"/>
                </a:solidFill>
                <a:latin typeface="Arial" panose="020B0604020202020204" pitchFamily="34" charset="0"/>
                <a:cs typeface="Arial" panose="020B0604020202020204" pitchFamily="34" charset="0"/>
              </a:rPr>
              <a:t> </a:t>
            </a:r>
            <a:r>
              <a:rPr sz="1304" spc="-82">
                <a:solidFill>
                  <a:srgbClr val="22346A"/>
                </a:solidFill>
                <a:latin typeface="Arial" panose="020B0604020202020204" pitchFamily="34" charset="0"/>
                <a:cs typeface="Arial" panose="020B0604020202020204" pitchFamily="34" charset="0"/>
              </a:rPr>
              <a:t>y/o</a:t>
            </a:r>
            <a:r>
              <a:rPr sz="1304">
                <a:solidFill>
                  <a:srgbClr val="22346A"/>
                </a:solidFill>
                <a:latin typeface="Arial" panose="020B0604020202020204" pitchFamily="34" charset="0"/>
                <a:cs typeface="Arial" panose="020B0604020202020204" pitchFamily="34" charset="0"/>
              </a:rPr>
              <a:t> </a:t>
            </a:r>
            <a:r>
              <a:rPr sz="1304" spc="-6" err="1">
                <a:solidFill>
                  <a:srgbClr val="22346A"/>
                </a:solidFill>
                <a:latin typeface="Arial" panose="020B0604020202020204" pitchFamily="34" charset="0"/>
                <a:cs typeface="Arial" panose="020B0604020202020204" pitchFamily="34" charset="0"/>
              </a:rPr>
              <a:t>cuello</a:t>
            </a:r>
            <a:r>
              <a:rPr sz="1304" spc="-42">
                <a:solidFill>
                  <a:srgbClr val="22346A"/>
                </a:solidFill>
                <a:latin typeface="Arial" panose="020B0604020202020204" pitchFamily="34" charset="0"/>
                <a:cs typeface="Arial" panose="020B0604020202020204" pitchFamily="34" charset="0"/>
              </a:rPr>
              <a:t> </a:t>
            </a:r>
            <a:r>
              <a:rPr sz="1304" b="1">
                <a:solidFill>
                  <a:srgbClr val="22346A"/>
                </a:solidFill>
                <a:latin typeface="Arial" panose="020B0604020202020204" pitchFamily="34" charset="0"/>
                <a:cs typeface="Arial" panose="020B0604020202020204" pitchFamily="34" charset="0"/>
              </a:rPr>
              <a:t>no</a:t>
            </a:r>
            <a:r>
              <a:rPr sz="1304" b="1" spc="-33">
                <a:solidFill>
                  <a:srgbClr val="22346A"/>
                </a:solidFill>
                <a:latin typeface="Arial" panose="020B0604020202020204" pitchFamily="34" charset="0"/>
                <a:cs typeface="Arial" panose="020B0604020202020204" pitchFamily="34" charset="0"/>
              </a:rPr>
              <a:t> </a:t>
            </a:r>
            <a:r>
              <a:rPr lang="es-ES" sz="1304" b="1" spc="-6">
                <a:solidFill>
                  <a:srgbClr val="22346A"/>
                </a:solidFill>
                <a:latin typeface="Arial" panose="020B0604020202020204" pitchFamily="34" charset="0"/>
                <a:cs typeface="Arial" panose="020B0604020202020204" pitchFamily="34" charset="0"/>
              </a:rPr>
              <a:t>fue más común</a:t>
            </a:r>
            <a:r>
              <a:rPr sz="1304" b="1" spc="-30">
                <a:solidFill>
                  <a:srgbClr val="22346A"/>
                </a:solidFill>
                <a:latin typeface="Arial" panose="020B0604020202020204" pitchFamily="34" charset="0"/>
                <a:cs typeface="Arial" panose="020B0604020202020204" pitchFamily="34" charset="0"/>
              </a:rPr>
              <a:t> </a:t>
            </a:r>
            <a:r>
              <a:rPr sz="1304" b="1" err="1">
                <a:solidFill>
                  <a:srgbClr val="22346A"/>
                </a:solidFill>
                <a:latin typeface="Arial" panose="020B0604020202020204" pitchFamily="34" charset="0"/>
                <a:cs typeface="Arial" panose="020B0604020202020204" pitchFamily="34" charset="0"/>
              </a:rPr>
              <a:t>en</a:t>
            </a:r>
            <a:r>
              <a:rPr sz="1304" b="1" spc="-33">
                <a:solidFill>
                  <a:srgbClr val="22346A"/>
                </a:solidFill>
                <a:latin typeface="Arial" panose="020B0604020202020204" pitchFamily="34" charset="0"/>
                <a:cs typeface="Arial" panose="020B0604020202020204" pitchFamily="34" charset="0"/>
              </a:rPr>
              <a:t> </a:t>
            </a:r>
            <a:r>
              <a:rPr sz="1304" b="1" spc="-6" err="1">
                <a:solidFill>
                  <a:srgbClr val="22346A"/>
                </a:solidFill>
                <a:latin typeface="Arial" panose="020B0604020202020204" pitchFamily="34" charset="0"/>
                <a:cs typeface="Arial" panose="020B0604020202020204" pitchFamily="34" charset="0"/>
              </a:rPr>
              <a:t>pacientes</a:t>
            </a:r>
            <a:r>
              <a:rPr sz="1304" b="1" spc="-6">
                <a:solidFill>
                  <a:srgbClr val="22346A"/>
                </a:solidFill>
                <a:latin typeface="Arial" panose="020B0604020202020204" pitchFamily="34" charset="0"/>
                <a:cs typeface="Arial" panose="020B0604020202020204" pitchFamily="34" charset="0"/>
              </a:rPr>
              <a:t> </a:t>
            </a:r>
            <a:r>
              <a:rPr sz="1304" b="1">
                <a:solidFill>
                  <a:srgbClr val="22346A"/>
                </a:solidFill>
                <a:latin typeface="Arial" panose="020B0604020202020204" pitchFamily="34" charset="0"/>
                <a:cs typeface="Arial" panose="020B0604020202020204" pitchFamily="34" charset="0"/>
              </a:rPr>
              <a:t>con</a:t>
            </a:r>
            <a:r>
              <a:rPr sz="1304" b="1" spc="-55">
                <a:solidFill>
                  <a:srgbClr val="22346A"/>
                </a:solidFill>
                <a:latin typeface="Arial" panose="020B0604020202020204" pitchFamily="34" charset="0"/>
                <a:cs typeface="Arial" panose="020B0604020202020204" pitchFamily="34" charset="0"/>
              </a:rPr>
              <a:t> </a:t>
            </a:r>
            <a:r>
              <a:rPr sz="1304" b="1">
                <a:solidFill>
                  <a:srgbClr val="22346A"/>
                </a:solidFill>
                <a:latin typeface="Arial" panose="020B0604020202020204" pitchFamily="34" charset="0"/>
                <a:cs typeface="Arial" panose="020B0604020202020204" pitchFamily="34" charset="0"/>
              </a:rPr>
              <a:t>DA</a:t>
            </a:r>
            <a:r>
              <a:rPr sz="1304" b="1" spc="-52">
                <a:solidFill>
                  <a:srgbClr val="22346A"/>
                </a:solidFill>
                <a:latin typeface="Arial" panose="020B0604020202020204" pitchFamily="34" charset="0"/>
                <a:cs typeface="Arial" panose="020B0604020202020204" pitchFamily="34" charset="0"/>
              </a:rPr>
              <a:t> </a:t>
            </a:r>
            <a:r>
              <a:rPr sz="1304" b="1" spc="-6" err="1">
                <a:solidFill>
                  <a:srgbClr val="22346A"/>
                </a:solidFill>
                <a:latin typeface="Arial" panose="020B0604020202020204" pitchFamily="34" charset="0"/>
                <a:cs typeface="Arial" panose="020B0604020202020204" pitchFamily="34" charset="0"/>
              </a:rPr>
              <a:t>moderada</a:t>
            </a:r>
            <a:r>
              <a:rPr sz="1304" b="1" spc="-52">
                <a:solidFill>
                  <a:srgbClr val="22346A"/>
                </a:solidFill>
                <a:latin typeface="Arial" panose="020B0604020202020204" pitchFamily="34" charset="0"/>
                <a:cs typeface="Arial" panose="020B0604020202020204" pitchFamily="34" charset="0"/>
              </a:rPr>
              <a:t> </a:t>
            </a:r>
            <a:r>
              <a:rPr sz="1304" b="1">
                <a:solidFill>
                  <a:srgbClr val="22346A"/>
                </a:solidFill>
                <a:latin typeface="Arial" panose="020B0604020202020204" pitchFamily="34" charset="0"/>
                <a:cs typeface="Arial" panose="020B0604020202020204" pitchFamily="34" charset="0"/>
              </a:rPr>
              <a:t>a</a:t>
            </a:r>
            <a:r>
              <a:rPr sz="1304" b="1" spc="-52">
                <a:solidFill>
                  <a:srgbClr val="22346A"/>
                </a:solidFill>
                <a:latin typeface="Arial" panose="020B0604020202020204" pitchFamily="34" charset="0"/>
                <a:cs typeface="Arial" panose="020B0604020202020204" pitchFamily="34" charset="0"/>
              </a:rPr>
              <a:t> </a:t>
            </a:r>
            <a:r>
              <a:rPr sz="1304" b="1" spc="-6">
                <a:solidFill>
                  <a:srgbClr val="22346A"/>
                </a:solidFill>
                <a:latin typeface="Arial" panose="020B0604020202020204" pitchFamily="34" charset="0"/>
                <a:cs typeface="Arial" panose="020B0604020202020204" pitchFamily="34" charset="0"/>
              </a:rPr>
              <a:t>grave</a:t>
            </a:r>
            <a:r>
              <a:rPr sz="1304" b="1" spc="-3">
                <a:solidFill>
                  <a:srgbClr val="22346A"/>
                </a:solidFill>
                <a:latin typeface="Arial" panose="020B0604020202020204" pitchFamily="34" charset="0"/>
                <a:cs typeface="Arial" panose="020B0604020202020204" pitchFamily="34" charset="0"/>
              </a:rPr>
              <a:t> </a:t>
            </a:r>
            <a:r>
              <a:rPr sz="1304" spc="-6" err="1">
                <a:solidFill>
                  <a:srgbClr val="22346A"/>
                </a:solidFill>
                <a:latin typeface="Arial" panose="020B0604020202020204" pitchFamily="34" charset="0"/>
                <a:cs typeface="Arial" panose="020B0604020202020204" pitchFamily="34" charset="0"/>
              </a:rPr>
              <a:t>tratados</a:t>
            </a:r>
            <a:r>
              <a:rPr sz="1304" spc="-67">
                <a:solidFill>
                  <a:srgbClr val="22346A"/>
                </a:solidFill>
                <a:latin typeface="Arial" panose="020B0604020202020204" pitchFamily="34" charset="0"/>
                <a:cs typeface="Arial" panose="020B0604020202020204" pitchFamily="34" charset="0"/>
              </a:rPr>
              <a:t> </a:t>
            </a:r>
            <a:r>
              <a:rPr sz="1304">
                <a:solidFill>
                  <a:srgbClr val="22346A"/>
                </a:solidFill>
                <a:latin typeface="Arial" panose="020B0604020202020204" pitchFamily="34" charset="0"/>
                <a:cs typeface="Arial" panose="020B0604020202020204" pitchFamily="34" charset="0"/>
              </a:rPr>
              <a:t>con</a:t>
            </a:r>
            <a:r>
              <a:rPr sz="1304" spc="-61">
                <a:solidFill>
                  <a:srgbClr val="22346A"/>
                </a:solidFill>
                <a:latin typeface="Arial" panose="020B0604020202020204" pitchFamily="34" charset="0"/>
                <a:cs typeface="Arial" panose="020B0604020202020204" pitchFamily="34" charset="0"/>
              </a:rPr>
              <a:t> </a:t>
            </a:r>
            <a:r>
              <a:rPr sz="1304" spc="-15">
                <a:solidFill>
                  <a:srgbClr val="22346A"/>
                </a:solidFill>
                <a:latin typeface="Arial" panose="020B0604020202020204" pitchFamily="34" charset="0"/>
                <a:cs typeface="Arial" panose="020B0604020202020204" pitchFamily="34" charset="0"/>
              </a:rPr>
              <a:t>LEB </a:t>
            </a:r>
            <a:r>
              <a:rPr sz="1304" err="1">
                <a:solidFill>
                  <a:srgbClr val="22346A"/>
                </a:solidFill>
                <a:latin typeface="Arial" panose="020B0604020202020204" pitchFamily="34" charset="0"/>
                <a:cs typeface="Arial" panose="020B0604020202020204" pitchFamily="34" charset="0"/>
              </a:rPr>
              <a:t>en</a:t>
            </a:r>
            <a:r>
              <a:rPr sz="1304" spc="-36">
                <a:solidFill>
                  <a:srgbClr val="22346A"/>
                </a:solidFill>
                <a:latin typeface="Arial" panose="020B0604020202020204" pitchFamily="34" charset="0"/>
                <a:cs typeface="Arial" panose="020B0604020202020204" pitchFamily="34" charset="0"/>
              </a:rPr>
              <a:t> </a:t>
            </a:r>
            <a:r>
              <a:rPr sz="1304" spc="-15" err="1">
                <a:solidFill>
                  <a:srgbClr val="22346A"/>
                </a:solidFill>
                <a:latin typeface="Arial" panose="020B0604020202020204" pitchFamily="34" charset="0"/>
                <a:cs typeface="Arial" panose="020B0604020202020204" pitchFamily="34" charset="0"/>
              </a:rPr>
              <a:t>comparación</a:t>
            </a:r>
            <a:r>
              <a:rPr sz="1304" spc="-33">
                <a:solidFill>
                  <a:srgbClr val="22346A"/>
                </a:solidFill>
                <a:latin typeface="Arial" panose="020B0604020202020204" pitchFamily="34" charset="0"/>
                <a:cs typeface="Arial" panose="020B0604020202020204" pitchFamily="34" charset="0"/>
              </a:rPr>
              <a:t> </a:t>
            </a:r>
            <a:r>
              <a:rPr sz="1304">
                <a:solidFill>
                  <a:srgbClr val="22346A"/>
                </a:solidFill>
                <a:latin typeface="Arial" panose="020B0604020202020204" pitchFamily="34" charset="0"/>
                <a:cs typeface="Arial" panose="020B0604020202020204" pitchFamily="34" charset="0"/>
              </a:rPr>
              <a:t>con</a:t>
            </a:r>
            <a:r>
              <a:rPr sz="1304" spc="-33">
                <a:solidFill>
                  <a:srgbClr val="22346A"/>
                </a:solidFill>
                <a:latin typeface="Arial" panose="020B0604020202020204" pitchFamily="34" charset="0"/>
                <a:cs typeface="Arial" panose="020B0604020202020204" pitchFamily="34" charset="0"/>
              </a:rPr>
              <a:t> </a:t>
            </a:r>
            <a:r>
              <a:rPr sz="1304" err="1">
                <a:solidFill>
                  <a:srgbClr val="22346A"/>
                </a:solidFill>
                <a:latin typeface="Arial" panose="020B0604020202020204" pitchFamily="34" charset="0"/>
                <a:cs typeface="Arial" panose="020B0604020202020204" pitchFamily="34" charset="0"/>
              </a:rPr>
              <a:t>el</a:t>
            </a:r>
            <a:r>
              <a:rPr sz="1304" spc="-36">
                <a:solidFill>
                  <a:srgbClr val="22346A"/>
                </a:solidFill>
                <a:latin typeface="Arial" panose="020B0604020202020204" pitchFamily="34" charset="0"/>
                <a:cs typeface="Arial" panose="020B0604020202020204" pitchFamily="34" charset="0"/>
              </a:rPr>
              <a:t> </a:t>
            </a:r>
            <a:r>
              <a:rPr sz="1304" spc="-6">
                <a:solidFill>
                  <a:srgbClr val="22346A"/>
                </a:solidFill>
                <a:latin typeface="Arial" panose="020B0604020202020204" pitchFamily="34" charset="0"/>
                <a:cs typeface="Arial" panose="020B0604020202020204" pitchFamily="34" charset="0"/>
              </a:rPr>
              <a:t>placebo.</a:t>
            </a:r>
            <a:r>
              <a:rPr sz="1137" spc="-9" baseline="31111">
                <a:solidFill>
                  <a:srgbClr val="22346A"/>
                </a:solidFill>
                <a:latin typeface="Arial" panose="020B0604020202020204" pitchFamily="34" charset="0"/>
                <a:cs typeface="Arial" panose="020B0604020202020204" pitchFamily="34" charset="0"/>
              </a:rPr>
              <a:t>4</a:t>
            </a:r>
            <a:endParaRPr sz="1137" baseline="31111">
              <a:latin typeface="Arial" panose="020B0604020202020204" pitchFamily="34" charset="0"/>
              <a:cs typeface="Arial" panose="020B0604020202020204" pitchFamily="34" charset="0"/>
            </a:endParaRPr>
          </a:p>
        </p:txBody>
      </p:sp>
      <p:sp>
        <p:nvSpPr>
          <p:cNvPr id="12" name="object 9">
            <a:extLst>
              <a:ext uri="{FF2B5EF4-FFF2-40B4-BE49-F238E27FC236}">
                <a16:creationId xmlns:a16="http://schemas.microsoft.com/office/drawing/2014/main" id="{0E475194-6B8D-AC5C-02C8-CB9181CE7121}"/>
              </a:ext>
            </a:extLst>
          </p:cNvPr>
          <p:cNvSpPr txBox="1"/>
          <p:nvPr/>
        </p:nvSpPr>
        <p:spPr>
          <a:xfrm>
            <a:off x="2509090" y="4361675"/>
            <a:ext cx="3290818" cy="809783"/>
          </a:xfrm>
          <a:prstGeom prst="rect">
            <a:avLst/>
          </a:prstGeom>
        </p:spPr>
        <p:txBody>
          <a:bodyPr vert="horz" wrap="square" lIns="0" tIns="6931" rIns="0" bIns="0" rtlCol="0">
            <a:spAutoFit/>
          </a:bodyPr>
          <a:lstStyle/>
          <a:p>
            <a:pPr marL="22719" marR="18483" indent="-385">
              <a:spcBef>
                <a:spcPts val="55"/>
              </a:spcBef>
            </a:pPr>
            <a:r>
              <a:rPr sz="1304" spc="-33">
                <a:solidFill>
                  <a:srgbClr val="22346A"/>
                </a:solidFill>
                <a:latin typeface="Arial" panose="020B0604020202020204" pitchFamily="34" charset="0"/>
                <a:cs typeface="Arial" panose="020B0604020202020204" pitchFamily="34" charset="0"/>
              </a:rPr>
              <a:t>EBGLYSS</a:t>
            </a:r>
            <a:r>
              <a:rPr sz="1304" spc="-33" baseline="30000">
                <a:solidFill>
                  <a:srgbClr val="22346A"/>
                </a:solidFill>
                <a:latin typeface="Arial" panose="020B0604020202020204" pitchFamily="34" charset="0"/>
                <a:cs typeface="Arial" panose="020B0604020202020204" pitchFamily="34" charset="0"/>
              </a:rPr>
              <a:t>®</a:t>
            </a:r>
            <a:r>
              <a:rPr sz="1304" spc="-58">
                <a:solidFill>
                  <a:srgbClr val="22346A"/>
                </a:solidFill>
                <a:latin typeface="Arial" panose="020B0604020202020204" pitchFamily="34" charset="0"/>
                <a:cs typeface="Arial" panose="020B0604020202020204" pitchFamily="34" charset="0"/>
              </a:rPr>
              <a:t> </a:t>
            </a:r>
            <a:r>
              <a:rPr sz="1304" b="1" spc="-6">
                <a:solidFill>
                  <a:srgbClr val="22346A"/>
                </a:solidFill>
                <a:latin typeface="Arial" panose="020B0604020202020204" pitchFamily="34" charset="0"/>
                <a:cs typeface="Arial" panose="020B0604020202020204" pitchFamily="34" charset="0"/>
              </a:rPr>
              <a:t>reduce</a:t>
            </a:r>
            <a:r>
              <a:rPr sz="1304" b="1" spc="-45">
                <a:solidFill>
                  <a:srgbClr val="22346A"/>
                </a:solidFill>
                <a:latin typeface="Arial" panose="020B0604020202020204" pitchFamily="34" charset="0"/>
                <a:cs typeface="Arial" panose="020B0604020202020204" pitchFamily="34" charset="0"/>
              </a:rPr>
              <a:t> </a:t>
            </a:r>
            <a:r>
              <a:rPr sz="1304" b="1">
                <a:solidFill>
                  <a:srgbClr val="22346A"/>
                </a:solidFill>
                <a:latin typeface="Arial" panose="020B0604020202020204" pitchFamily="34" charset="0"/>
                <a:cs typeface="Arial" panose="020B0604020202020204" pitchFamily="34" charset="0"/>
              </a:rPr>
              <a:t>de</a:t>
            </a:r>
            <a:r>
              <a:rPr sz="1304" b="1" spc="-42">
                <a:solidFill>
                  <a:srgbClr val="22346A"/>
                </a:solidFill>
                <a:latin typeface="Arial" panose="020B0604020202020204" pitchFamily="34" charset="0"/>
                <a:cs typeface="Arial" panose="020B0604020202020204" pitchFamily="34" charset="0"/>
              </a:rPr>
              <a:t> </a:t>
            </a:r>
            <a:r>
              <a:rPr sz="1304" b="1">
                <a:solidFill>
                  <a:srgbClr val="22346A"/>
                </a:solidFill>
                <a:latin typeface="Arial" panose="020B0604020202020204" pitchFamily="34" charset="0"/>
                <a:cs typeface="Arial" panose="020B0604020202020204" pitchFamily="34" charset="0"/>
              </a:rPr>
              <a:t>forma</a:t>
            </a:r>
            <a:r>
              <a:rPr sz="1304" b="1" spc="-42">
                <a:solidFill>
                  <a:srgbClr val="22346A"/>
                </a:solidFill>
                <a:latin typeface="Arial" panose="020B0604020202020204" pitchFamily="34" charset="0"/>
                <a:cs typeface="Arial" panose="020B0604020202020204" pitchFamily="34" charset="0"/>
              </a:rPr>
              <a:t> </a:t>
            </a:r>
            <a:r>
              <a:rPr sz="1304" b="1" spc="-6">
                <a:solidFill>
                  <a:srgbClr val="22346A"/>
                </a:solidFill>
                <a:latin typeface="Arial" panose="020B0604020202020204" pitchFamily="34" charset="0"/>
                <a:cs typeface="Arial" panose="020B0604020202020204" pitchFamily="34" charset="0"/>
              </a:rPr>
              <a:t>sostenida</a:t>
            </a:r>
            <a:r>
              <a:rPr sz="1304" b="1" spc="-42">
                <a:solidFill>
                  <a:srgbClr val="22346A"/>
                </a:solidFill>
                <a:latin typeface="Arial" panose="020B0604020202020204" pitchFamily="34" charset="0"/>
                <a:cs typeface="Arial" panose="020B0604020202020204" pitchFamily="34" charset="0"/>
              </a:rPr>
              <a:t> </a:t>
            </a:r>
            <a:r>
              <a:rPr sz="1304" b="1" spc="-15">
                <a:solidFill>
                  <a:srgbClr val="22346A"/>
                </a:solidFill>
                <a:latin typeface="Arial" panose="020B0604020202020204" pitchFamily="34" charset="0"/>
                <a:cs typeface="Arial" panose="020B0604020202020204" pitchFamily="34" charset="0"/>
              </a:rPr>
              <a:t>la </a:t>
            </a:r>
            <a:r>
              <a:rPr sz="1304" b="1" spc="-18">
                <a:solidFill>
                  <a:srgbClr val="22346A"/>
                </a:solidFill>
                <a:latin typeface="Arial" panose="020B0604020202020204" pitchFamily="34" charset="0"/>
                <a:cs typeface="Arial" panose="020B0604020202020204" pitchFamily="34" charset="0"/>
              </a:rPr>
              <a:t>gravedad</a:t>
            </a:r>
            <a:r>
              <a:rPr sz="1304" b="1" spc="-33">
                <a:solidFill>
                  <a:srgbClr val="22346A"/>
                </a:solidFill>
                <a:latin typeface="Arial" panose="020B0604020202020204" pitchFamily="34" charset="0"/>
                <a:cs typeface="Arial" panose="020B0604020202020204" pitchFamily="34" charset="0"/>
              </a:rPr>
              <a:t> </a:t>
            </a:r>
            <a:r>
              <a:rPr sz="1304" b="1">
                <a:solidFill>
                  <a:srgbClr val="22346A"/>
                </a:solidFill>
                <a:latin typeface="Arial" panose="020B0604020202020204" pitchFamily="34" charset="0"/>
                <a:cs typeface="Arial" panose="020B0604020202020204" pitchFamily="34" charset="0"/>
              </a:rPr>
              <a:t>y</a:t>
            </a:r>
            <a:r>
              <a:rPr sz="1304" b="1" spc="-30">
                <a:solidFill>
                  <a:srgbClr val="22346A"/>
                </a:solidFill>
                <a:latin typeface="Arial" panose="020B0604020202020204" pitchFamily="34" charset="0"/>
                <a:cs typeface="Arial" panose="020B0604020202020204" pitchFamily="34" charset="0"/>
              </a:rPr>
              <a:t> </a:t>
            </a:r>
            <a:r>
              <a:rPr sz="1304" b="1" spc="-6">
                <a:solidFill>
                  <a:srgbClr val="22346A"/>
                </a:solidFill>
                <a:latin typeface="Arial" panose="020B0604020202020204" pitchFamily="34" charset="0"/>
                <a:cs typeface="Arial" panose="020B0604020202020204" pitchFamily="34" charset="0"/>
              </a:rPr>
              <a:t>extensión</a:t>
            </a:r>
            <a:r>
              <a:rPr sz="1304" b="1" spc="-30">
                <a:solidFill>
                  <a:srgbClr val="22346A"/>
                </a:solidFill>
                <a:latin typeface="Arial" panose="020B0604020202020204" pitchFamily="34" charset="0"/>
                <a:cs typeface="Arial" panose="020B0604020202020204" pitchFamily="34" charset="0"/>
              </a:rPr>
              <a:t> </a:t>
            </a:r>
            <a:r>
              <a:rPr sz="1304" b="1">
                <a:solidFill>
                  <a:srgbClr val="22346A"/>
                </a:solidFill>
                <a:latin typeface="Arial" panose="020B0604020202020204" pitchFamily="34" charset="0"/>
                <a:cs typeface="Arial" panose="020B0604020202020204" pitchFamily="34" charset="0"/>
              </a:rPr>
              <a:t>de</a:t>
            </a:r>
            <a:r>
              <a:rPr sz="1304" b="1" spc="-30">
                <a:solidFill>
                  <a:srgbClr val="22346A"/>
                </a:solidFill>
                <a:latin typeface="Arial" panose="020B0604020202020204" pitchFamily="34" charset="0"/>
                <a:cs typeface="Arial" panose="020B0604020202020204" pitchFamily="34" charset="0"/>
              </a:rPr>
              <a:t> </a:t>
            </a:r>
            <a:r>
              <a:rPr sz="1304" b="1">
                <a:solidFill>
                  <a:srgbClr val="22346A"/>
                </a:solidFill>
                <a:latin typeface="Arial" panose="020B0604020202020204" pitchFamily="34" charset="0"/>
                <a:cs typeface="Arial" panose="020B0604020202020204" pitchFamily="34" charset="0"/>
              </a:rPr>
              <a:t>la</a:t>
            </a:r>
            <a:r>
              <a:rPr sz="1304" b="1" spc="-30">
                <a:solidFill>
                  <a:srgbClr val="22346A"/>
                </a:solidFill>
                <a:latin typeface="Arial" panose="020B0604020202020204" pitchFamily="34" charset="0"/>
                <a:cs typeface="Arial" panose="020B0604020202020204" pitchFamily="34" charset="0"/>
              </a:rPr>
              <a:t> </a:t>
            </a:r>
            <a:r>
              <a:rPr sz="1304" b="1">
                <a:solidFill>
                  <a:srgbClr val="22346A"/>
                </a:solidFill>
                <a:latin typeface="Arial" panose="020B0604020202020204" pitchFamily="34" charset="0"/>
                <a:cs typeface="Arial" panose="020B0604020202020204" pitchFamily="34" charset="0"/>
              </a:rPr>
              <a:t>DA</a:t>
            </a:r>
            <a:r>
              <a:rPr sz="1304" b="1" spc="-30">
                <a:solidFill>
                  <a:srgbClr val="22346A"/>
                </a:solidFill>
                <a:latin typeface="Arial" panose="020B0604020202020204" pitchFamily="34" charset="0"/>
                <a:cs typeface="Arial" panose="020B0604020202020204" pitchFamily="34" charset="0"/>
              </a:rPr>
              <a:t> </a:t>
            </a:r>
            <a:r>
              <a:rPr sz="1304" b="1">
                <a:solidFill>
                  <a:srgbClr val="22346A"/>
                </a:solidFill>
                <a:latin typeface="Arial" panose="020B0604020202020204" pitchFamily="34" charset="0"/>
                <a:cs typeface="Arial" panose="020B0604020202020204" pitchFamily="34" charset="0"/>
              </a:rPr>
              <a:t>en</a:t>
            </a:r>
            <a:r>
              <a:rPr sz="1304" b="1" spc="-30">
                <a:solidFill>
                  <a:srgbClr val="22346A"/>
                </a:solidFill>
                <a:latin typeface="Arial" panose="020B0604020202020204" pitchFamily="34" charset="0"/>
                <a:cs typeface="Arial" panose="020B0604020202020204" pitchFamily="34" charset="0"/>
              </a:rPr>
              <a:t> </a:t>
            </a:r>
            <a:r>
              <a:rPr sz="1304" b="1">
                <a:solidFill>
                  <a:srgbClr val="22346A"/>
                </a:solidFill>
                <a:latin typeface="Arial" panose="020B0604020202020204" pitchFamily="34" charset="0"/>
                <a:cs typeface="Arial" panose="020B0604020202020204" pitchFamily="34" charset="0"/>
              </a:rPr>
              <a:t>cara</a:t>
            </a:r>
            <a:r>
              <a:rPr sz="1304" b="1" spc="-30">
                <a:solidFill>
                  <a:srgbClr val="22346A"/>
                </a:solidFill>
                <a:latin typeface="Arial" panose="020B0604020202020204" pitchFamily="34" charset="0"/>
                <a:cs typeface="Arial" panose="020B0604020202020204" pitchFamily="34" charset="0"/>
              </a:rPr>
              <a:t> y </a:t>
            </a:r>
            <a:r>
              <a:rPr sz="1304" b="1">
                <a:solidFill>
                  <a:srgbClr val="22346A"/>
                </a:solidFill>
                <a:latin typeface="Arial" panose="020B0604020202020204" pitchFamily="34" charset="0"/>
                <a:cs typeface="Arial" panose="020B0604020202020204" pitchFamily="34" charset="0"/>
              </a:rPr>
              <a:t>cuello</a:t>
            </a:r>
            <a:r>
              <a:rPr sz="1304" b="1" spc="-42">
                <a:solidFill>
                  <a:srgbClr val="22346A"/>
                </a:solidFill>
                <a:latin typeface="Arial" panose="020B0604020202020204" pitchFamily="34" charset="0"/>
                <a:cs typeface="Arial" panose="020B0604020202020204" pitchFamily="34" charset="0"/>
              </a:rPr>
              <a:t> </a:t>
            </a:r>
            <a:r>
              <a:rPr sz="1304">
                <a:solidFill>
                  <a:srgbClr val="22346A"/>
                </a:solidFill>
                <a:latin typeface="Arial" panose="020B0604020202020204" pitchFamily="34" charset="0"/>
                <a:cs typeface="Arial" panose="020B0604020202020204" pitchFamily="34" charset="0"/>
              </a:rPr>
              <a:t>en</a:t>
            </a:r>
            <a:r>
              <a:rPr sz="1304" spc="-52">
                <a:solidFill>
                  <a:srgbClr val="22346A"/>
                </a:solidFill>
                <a:latin typeface="Arial" panose="020B0604020202020204" pitchFamily="34" charset="0"/>
                <a:cs typeface="Arial" panose="020B0604020202020204" pitchFamily="34" charset="0"/>
              </a:rPr>
              <a:t> </a:t>
            </a:r>
            <a:r>
              <a:rPr sz="1304">
                <a:solidFill>
                  <a:srgbClr val="22346A"/>
                </a:solidFill>
                <a:latin typeface="Arial" panose="020B0604020202020204" pitchFamily="34" charset="0"/>
                <a:cs typeface="Arial" panose="020B0604020202020204" pitchFamily="34" charset="0"/>
              </a:rPr>
              <a:t>los</a:t>
            </a:r>
            <a:r>
              <a:rPr sz="1304" spc="-52">
                <a:solidFill>
                  <a:srgbClr val="22346A"/>
                </a:solidFill>
                <a:latin typeface="Arial" panose="020B0604020202020204" pitchFamily="34" charset="0"/>
                <a:cs typeface="Arial" panose="020B0604020202020204" pitchFamily="34" charset="0"/>
              </a:rPr>
              <a:t> </a:t>
            </a:r>
            <a:r>
              <a:rPr sz="1304" spc="-12">
                <a:solidFill>
                  <a:srgbClr val="22346A"/>
                </a:solidFill>
                <a:latin typeface="Arial" panose="020B0604020202020204" pitchFamily="34" charset="0"/>
                <a:cs typeface="Arial" panose="020B0604020202020204" pitchFamily="34" charset="0"/>
              </a:rPr>
              <a:t>cuatro</a:t>
            </a:r>
            <a:r>
              <a:rPr sz="1304" spc="-52">
                <a:solidFill>
                  <a:srgbClr val="22346A"/>
                </a:solidFill>
                <a:latin typeface="Arial" panose="020B0604020202020204" pitchFamily="34" charset="0"/>
                <a:cs typeface="Arial" panose="020B0604020202020204" pitchFamily="34" charset="0"/>
              </a:rPr>
              <a:t> </a:t>
            </a:r>
            <a:r>
              <a:rPr sz="1304" spc="-12">
                <a:solidFill>
                  <a:srgbClr val="22346A"/>
                </a:solidFill>
                <a:latin typeface="Arial" panose="020B0604020202020204" pitchFamily="34" charset="0"/>
                <a:cs typeface="Arial" panose="020B0604020202020204" pitchFamily="34" charset="0"/>
              </a:rPr>
              <a:t>signos</a:t>
            </a:r>
            <a:r>
              <a:rPr sz="1304" spc="-52">
                <a:solidFill>
                  <a:srgbClr val="22346A"/>
                </a:solidFill>
                <a:latin typeface="Arial" panose="020B0604020202020204" pitchFamily="34" charset="0"/>
                <a:cs typeface="Arial" panose="020B0604020202020204" pitchFamily="34" charset="0"/>
              </a:rPr>
              <a:t> </a:t>
            </a:r>
            <a:r>
              <a:rPr sz="1304">
                <a:solidFill>
                  <a:srgbClr val="22346A"/>
                </a:solidFill>
                <a:latin typeface="Arial" panose="020B0604020202020204" pitchFamily="34" charset="0"/>
                <a:cs typeface="Arial" panose="020B0604020202020204" pitchFamily="34" charset="0"/>
              </a:rPr>
              <a:t>desde</a:t>
            </a:r>
            <a:r>
              <a:rPr sz="1304" spc="-52">
                <a:solidFill>
                  <a:srgbClr val="22346A"/>
                </a:solidFill>
                <a:latin typeface="Arial" panose="020B0604020202020204" pitchFamily="34" charset="0"/>
                <a:cs typeface="Arial" panose="020B0604020202020204" pitchFamily="34" charset="0"/>
              </a:rPr>
              <a:t> </a:t>
            </a:r>
            <a:r>
              <a:rPr sz="1304">
                <a:solidFill>
                  <a:srgbClr val="22346A"/>
                </a:solidFill>
                <a:latin typeface="Arial" panose="020B0604020202020204" pitchFamily="34" charset="0"/>
                <a:cs typeface="Arial" panose="020B0604020202020204" pitchFamily="34" charset="0"/>
              </a:rPr>
              <a:t>la</a:t>
            </a:r>
            <a:r>
              <a:rPr sz="1304" spc="-52">
                <a:solidFill>
                  <a:srgbClr val="22346A"/>
                </a:solidFill>
                <a:latin typeface="Arial" panose="020B0604020202020204" pitchFamily="34" charset="0"/>
                <a:cs typeface="Arial" panose="020B0604020202020204" pitchFamily="34" charset="0"/>
              </a:rPr>
              <a:t> </a:t>
            </a:r>
            <a:r>
              <a:rPr sz="1304" spc="-6">
                <a:solidFill>
                  <a:srgbClr val="22346A"/>
                </a:solidFill>
                <a:latin typeface="Arial" panose="020B0604020202020204" pitchFamily="34" charset="0"/>
                <a:cs typeface="Arial" panose="020B0604020202020204" pitchFamily="34" charset="0"/>
              </a:rPr>
              <a:t>semana</a:t>
            </a:r>
            <a:r>
              <a:rPr sz="1304" spc="-52">
                <a:solidFill>
                  <a:srgbClr val="22346A"/>
                </a:solidFill>
                <a:latin typeface="Arial" panose="020B0604020202020204" pitchFamily="34" charset="0"/>
                <a:cs typeface="Arial" panose="020B0604020202020204" pitchFamily="34" charset="0"/>
              </a:rPr>
              <a:t> </a:t>
            </a:r>
            <a:r>
              <a:rPr sz="1304" spc="-15">
                <a:solidFill>
                  <a:srgbClr val="22346A"/>
                </a:solidFill>
                <a:latin typeface="Arial" panose="020B0604020202020204" pitchFamily="34" charset="0"/>
                <a:cs typeface="Arial" panose="020B0604020202020204" pitchFamily="34" charset="0"/>
              </a:rPr>
              <a:t>16 </a:t>
            </a:r>
            <a:r>
              <a:rPr sz="1304">
                <a:solidFill>
                  <a:srgbClr val="22346A"/>
                </a:solidFill>
                <a:latin typeface="Arial" panose="020B0604020202020204" pitchFamily="34" charset="0"/>
                <a:cs typeface="Arial" panose="020B0604020202020204" pitchFamily="34" charset="0"/>
              </a:rPr>
              <a:t>hasta</a:t>
            </a:r>
            <a:r>
              <a:rPr sz="1304" spc="-52">
                <a:solidFill>
                  <a:srgbClr val="22346A"/>
                </a:solidFill>
                <a:latin typeface="Arial" panose="020B0604020202020204" pitchFamily="34" charset="0"/>
                <a:cs typeface="Arial" panose="020B0604020202020204" pitchFamily="34" charset="0"/>
              </a:rPr>
              <a:t> </a:t>
            </a:r>
            <a:r>
              <a:rPr sz="1304">
                <a:solidFill>
                  <a:srgbClr val="22346A"/>
                </a:solidFill>
                <a:latin typeface="Arial" panose="020B0604020202020204" pitchFamily="34" charset="0"/>
                <a:cs typeface="Arial" panose="020B0604020202020204" pitchFamily="34" charset="0"/>
              </a:rPr>
              <a:t>la</a:t>
            </a:r>
            <a:r>
              <a:rPr sz="1304" spc="-52">
                <a:solidFill>
                  <a:srgbClr val="22346A"/>
                </a:solidFill>
                <a:latin typeface="Arial" panose="020B0604020202020204" pitchFamily="34" charset="0"/>
                <a:cs typeface="Arial" panose="020B0604020202020204" pitchFamily="34" charset="0"/>
              </a:rPr>
              <a:t> </a:t>
            </a:r>
            <a:r>
              <a:rPr sz="1304" spc="-6">
                <a:solidFill>
                  <a:srgbClr val="22346A"/>
                </a:solidFill>
                <a:latin typeface="Arial" panose="020B0604020202020204" pitchFamily="34" charset="0"/>
                <a:cs typeface="Arial" panose="020B0604020202020204" pitchFamily="34" charset="0"/>
              </a:rPr>
              <a:t>semana</a:t>
            </a:r>
            <a:r>
              <a:rPr sz="1304" spc="-52">
                <a:solidFill>
                  <a:srgbClr val="22346A"/>
                </a:solidFill>
                <a:latin typeface="Arial" panose="020B0604020202020204" pitchFamily="34" charset="0"/>
                <a:cs typeface="Arial" panose="020B0604020202020204" pitchFamily="34" charset="0"/>
              </a:rPr>
              <a:t> </a:t>
            </a:r>
            <a:r>
              <a:rPr sz="1304">
                <a:solidFill>
                  <a:srgbClr val="22346A"/>
                </a:solidFill>
                <a:latin typeface="Arial" panose="020B0604020202020204" pitchFamily="34" charset="0"/>
                <a:cs typeface="Arial" panose="020B0604020202020204" pitchFamily="34" charset="0"/>
              </a:rPr>
              <a:t>52</a:t>
            </a:r>
            <a:r>
              <a:rPr sz="1304" spc="-49">
                <a:solidFill>
                  <a:srgbClr val="22346A"/>
                </a:solidFill>
                <a:latin typeface="Arial" panose="020B0604020202020204" pitchFamily="34" charset="0"/>
                <a:cs typeface="Arial" panose="020B0604020202020204" pitchFamily="34" charset="0"/>
              </a:rPr>
              <a:t> </a:t>
            </a:r>
            <a:r>
              <a:rPr sz="1304" spc="-15">
                <a:solidFill>
                  <a:srgbClr val="22346A"/>
                </a:solidFill>
                <a:latin typeface="Arial" panose="020B0604020202020204" pitchFamily="34" charset="0"/>
                <a:cs typeface="Arial" panose="020B0604020202020204" pitchFamily="34" charset="0"/>
              </a:rPr>
              <a:t>(dosis</a:t>
            </a:r>
            <a:r>
              <a:rPr sz="1304" spc="-52">
                <a:solidFill>
                  <a:srgbClr val="22346A"/>
                </a:solidFill>
                <a:latin typeface="Arial" panose="020B0604020202020204" pitchFamily="34" charset="0"/>
                <a:cs typeface="Arial" panose="020B0604020202020204" pitchFamily="34" charset="0"/>
              </a:rPr>
              <a:t> </a:t>
            </a:r>
            <a:r>
              <a:rPr sz="1304" spc="-6">
                <a:solidFill>
                  <a:srgbClr val="22346A"/>
                </a:solidFill>
                <a:latin typeface="Arial" panose="020B0604020202020204" pitchFamily="34" charset="0"/>
                <a:cs typeface="Arial" panose="020B0604020202020204" pitchFamily="34" charset="0"/>
              </a:rPr>
              <a:t>C4S).</a:t>
            </a:r>
            <a:r>
              <a:rPr sz="1137" spc="-9" baseline="31111">
                <a:solidFill>
                  <a:srgbClr val="22346A"/>
                </a:solidFill>
                <a:latin typeface="Arial" panose="020B0604020202020204" pitchFamily="34" charset="0"/>
                <a:cs typeface="Arial" panose="020B0604020202020204" pitchFamily="34" charset="0"/>
              </a:rPr>
              <a:t>3</a:t>
            </a:r>
            <a:endParaRPr sz="1137" baseline="31111">
              <a:latin typeface="Arial" panose="020B0604020202020204" pitchFamily="34" charset="0"/>
              <a:cs typeface="Arial" panose="020B0604020202020204" pitchFamily="34" charset="0"/>
            </a:endParaRPr>
          </a:p>
        </p:txBody>
      </p:sp>
      <p:grpSp>
        <p:nvGrpSpPr>
          <p:cNvPr id="13" name="object 10">
            <a:extLst>
              <a:ext uri="{FF2B5EF4-FFF2-40B4-BE49-F238E27FC236}">
                <a16:creationId xmlns:a16="http://schemas.microsoft.com/office/drawing/2014/main" id="{8BF5B79F-67C8-7905-8846-6E05468622B8}"/>
              </a:ext>
            </a:extLst>
          </p:cNvPr>
          <p:cNvGrpSpPr/>
          <p:nvPr/>
        </p:nvGrpSpPr>
        <p:grpSpPr>
          <a:xfrm>
            <a:off x="6156960" y="4361675"/>
            <a:ext cx="530619" cy="530619"/>
            <a:chOff x="12902606" y="5790282"/>
            <a:chExt cx="875030" cy="875030"/>
          </a:xfrm>
        </p:grpSpPr>
        <p:sp>
          <p:nvSpPr>
            <p:cNvPr id="14" name="object 11">
              <a:extLst>
                <a:ext uri="{FF2B5EF4-FFF2-40B4-BE49-F238E27FC236}">
                  <a16:creationId xmlns:a16="http://schemas.microsoft.com/office/drawing/2014/main" id="{DA574CC8-D5BC-ADA8-597E-BC22B081089C}"/>
                </a:ext>
              </a:extLst>
            </p:cNvPr>
            <p:cNvSpPr/>
            <p:nvPr/>
          </p:nvSpPr>
          <p:spPr>
            <a:xfrm>
              <a:off x="12902606" y="5790282"/>
              <a:ext cx="875030" cy="875030"/>
            </a:xfrm>
            <a:custGeom>
              <a:avLst/>
              <a:gdLst/>
              <a:ahLst/>
              <a:cxnLst/>
              <a:rect l="l" t="t" r="r" b="b"/>
              <a:pathLst>
                <a:path w="875030" h="875029">
                  <a:moveTo>
                    <a:pt x="437306" y="0"/>
                  </a:moveTo>
                  <a:lnTo>
                    <a:pt x="389656" y="2565"/>
                  </a:lnTo>
                  <a:lnTo>
                    <a:pt x="343492" y="10086"/>
                  </a:lnTo>
                  <a:lnTo>
                    <a:pt x="299081" y="22293"/>
                  </a:lnTo>
                  <a:lnTo>
                    <a:pt x="256691" y="38921"/>
                  </a:lnTo>
                  <a:lnTo>
                    <a:pt x="216587" y="59703"/>
                  </a:lnTo>
                  <a:lnTo>
                    <a:pt x="179037" y="84372"/>
                  </a:lnTo>
                  <a:lnTo>
                    <a:pt x="144306" y="112662"/>
                  </a:lnTo>
                  <a:lnTo>
                    <a:pt x="112663" y="144305"/>
                  </a:lnTo>
                  <a:lnTo>
                    <a:pt x="84373" y="179034"/>
                  </a:lnTo>
                  <a:lnTo>
                    <a:pt x="59704" y="216584"/>
                  </a:lnTo>
                  <a:lnTo>
                    <a:pt x="38922" y="256687"/>
                  </a:lnTo>
                  <a:lnTo>
                    <a:pt x="22293" y="299076"/>
                  </a:lnTo>
                  <a:lnTo>
                    <a:pt x="10086" y="343485"/>
                  </a:lnTo>
                  <a:lnTo>
                    <a:pt x="2566" y="389647"/>
                  </a:lnTo>
                  <a:lnTo>
                    <a:pt x="0" y="437295"/>
                  </a:lnTo>
                  <a:lnTo>
                    <a:pt x="2566" y="484943"/>
                  </a:lnTo>
                  <a:lnTo>
                    <a:pt x="10086" y="531105"/>
                  </a:lnTo>
                  <a:lnTo>
                    <a:pt x="22293" y="575514"/>
                  </a:lnTo>
                  <a:lnTo>
                    <a:pt x="38922" y="617903"/>
                  </a:lnTo>
                  <a:lnTo>
                    <a:pt x="59704" y="658006"/>
                  </a:lnTo>
                  <a:lnTo>
                    <a:pt x="84373" y="695556"/>
                  </a:lnTo>
                  <a:lnTo>
                    <a:pt x="112663" y="730286"/>
                  </a:lnTo>
                  <a:lnTo>
                    <a:pt x="144306" y="761928"/>
                  </a:lnTo>
                  <a:lnTo>
                    <a:pt x="179037" y="790218"/>
                  </a:lnTo>
                  <a:lnTo>
                    <a:pt x="216587" y="814887"/>
                  </a:lnTo>
                  <a:lnTo>
                    <a:pt x="256691" y="835669"/>
                  </a:lnTo>
                  <a:lnTo>
                    <a:pt x="299081" y="852297"/>
                  </a:lnTo>
                  <a:lnTo>
                    <a:pt x="343492" y="864505"/>
                  </a:lnTo>
                  <a:lnTo>
                    <a:pt x="389656" y="872025"/>
                  </a:lnTo>
                  <a:lnTo>
                    <a:pt x="437306" y="874591"/>
                  </a:lnTo>
                  <a:lnTo>
                    <a:pt x="484954" y="872025"/>
                  </a:lnTo>
                  <a:lnTo>
                    <a:pt x="531116" y="864505"/>
                  </a:lnTo>
                  <a:lnTo>
                    <a:pt x="575525" y="852297"/>
                  </a:lnTo>
                  <a:lnTo>
                    <a:pt x="617914" y="835669"/>
                  </a:lnTo>
                  <a:lnTo>
                    <a:pt x="658017" y="814887"/>
                  </a:lnTo>
                  <a:lnTo>
                    <a:pt x="695566" y="790218"/>
                  </a:lnTo>
                  <a:lnTo>
                    <a:pt x="730296" y="761928"/>
                  </a:lnTo>
                  <a:lnTo>
                    <a:pt x="761939" y="730286"/>
                  </a:lnTo>
                  <a:lnTo>
                    <a:pt x="790228" y="695556"/>
                  </a:lnTo>
                  <a:lnTo>
                    <a:pt x="814897" y="658006"/>
                  </a:lnTo>
                  <a:lnTo>
                    <a:pt x="835679" y="617903"/>
                  </a:lnTo>
                  <a:lnTo>
                    <a:pt x="852307" y="575514"/>
                  </a:lnTo>
                  <a:lnTo>
                    <a:pt x="864515" y="531105"/>
                  </a:lnTo>
                  <a:lnTo>
                    <a:pt x="872035" y="484943"/>
                  </a:lnTo>
                  <a:lnTo>
                    <a:pt x="874601" y="437295"/>
                  </a:lnTo>
                  <a:lnTo>
                    <a:pt x="872035" y="389647"/>
                  </a:lnTo>
                  <a:lnTo>
                    <a:pt x="864515" y="343485"/>
                  </a:lnTo>
                  <a:lnTo>
                    <a:pt x="852307" y="299076"/>
                  </a:lnTo>
                  <a:lnTo>
                    <a:pt x="835679" y="256687"/>
                  </a:lnTo>
                  <a:lnTo>
                    <a:pt x="814897" y="216584"/>
                  </a:lnTo>
                  <a:lnTo>
                    <a:pt x="790228" y="179034"/>
                  </a:lnTo>
                  <a:lnTo>
                    <a:pt x="761939" y="144305"/>
                  </a:lnTo>
                  <a:lnTo>
                    <a:pt x="730296" y="112662"/>
                  </a:lnTo>
                  <a:lnTo>
                    <a:pt x="695566" y="84372"/>
                  </a:lnTo>
                  <a:lnTo>
                    <a:pt x="658017" y="59703"/>
                  </a:lnTo>
                  <a:lnTo>
                    <a:pt x="617914" y="38921"/>
                  </a:lnTo>
                  <a:lnTo>
                    <a:pt x="575525" y="22293"/>
                  </a:lnTo>
                  <a:lnTo>
                    <a:pt x="531116" y="10086"/>
                  </a:lnTo>
                  <a:lnTo>
                    <a:pt x="484954" y="2565"/>
                  </a:lnTo>
                  <a:lnTo>
                    <a:pt x="437306" y="0"/>
                  </a:lnTo>
                  <a:close/>
                </a:path>
              </a:pathLst>
            </a:custGeom>
            <a:solidFill>
              <a:srgbClr val="21336B"/>
            </a:solidFill>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15" name="object 12">
              <a:extLst>
                <a:ext uri="{FF2B5EF4-FFF2-40B4-BE49-F238E27FC236}">
                  <a16:creationId xmlns:a16="http://schemas.microsoft.com/office/drawing/2014/main" id="{17FCC1B9-AA52-CDF8-13A5-C3C38F60E162}"/>
                </a:ext>
              </a:extLst>
            </p:cNvPr>
            <p:cNvPicPr/>
            <p:nvPr/>
          </p:nvPicPr>
          <p:blipFill>
            <a:blip r:embed="rId3" cstate="print"/>
            <a:stretch>
              <a:fillRect/>
            </a:stretch>
          </p:blipFill>
          <p:spPr>
            <a:xfrm>
              <a:off x="13077434" y="5808143"/>
              <a:ext cx="698816" cy="856445"/>
            </a:xfrm>
            <a:prstGeom prst="rect">
              <a:avLst/>
            </a:prstGeom>
          </p:spPr>
        </p:pic>
        <p:pic>
          <p:nvPicPr>
            <p:cNvPr id="16" name="object 13">
              <a:extLst>
                <a:ext uri="{FF2B5EF4-FFF2-40B4-BE49-F238E27FC236}">
                  <a16:creationId xmlns:a16="http://schemas.microsoft.com/office/drawing/2014/main" id="{9474B5EA-C0CC-BE9E-92E7-8F49F99F07C2}"/>
                </a:ext>
              </a:extLst>
            </p:cNvPr>
            <p:cNvPicPr/>
            <p:nvPr/>
          </p:nvPicPr>
          <p:blipFill>
            <a:blip r:embed="rId4" cstate="print"/>
            <a:stretch>
              <a:fillRect/>
            </a:stretch>
          </p:blipFill>
          <p:spPr>
            <a:xfrm>
              <a:off x="12902608" y="5899735"/>
              <a:ext cx="383883" cy="761893"/>
            </a:xfrm>
            <a:prstGeom prst="rect">
              <a:avLst/>
            </a:prstGeom>
          </p:spPr>
        </p:pic>
        <p:sp>
          <p:nvSpPr>
            <p:cNvPr id="17" name="object 14">
              <a:extLst>
                <a:ext uri="{FF2B5EF4-FFF2-40B4-BE49-F238E27FC236}">
                  <a16:creationId xmlns:a16="http://schemas.microsoft.com/office/drawing/2014/main" id="{F6442CE1-4F15-DF9A-077E-84E8CCE74065}"/>
                </a:ext>
              </a:extLst>
            </p:cNvPr>
            <p:cNvSpPr/>
            <p:nvPr/>
          </p:nvSpPr>
          <p:spPr>
            <a:xfrm>
              <a:off x="13162278" y="6012369"/>
              <a:ext cx="355600" cy="430530"/>
            </a:xfrm>
            <a:custGeom>
              <a:avLst/>
              <a:gdLst/>
              <a:ahLst/>
              <a:cxnLst/>
              <a:rect l="l" t="t" r="r" b="b"/>
              <a:pathLst>
                <a:path w="355600" h="430529">
                  <a:moveTo>
                    <a:pt x="250211" y="401244"/>
                  </a:moveTo>
                  <a:lnTo>
                    <a:pt x="281062" y="377947"/>
                  </a:lnTo>
                  <a:lnTo>
                    <a:pt x="306215" y="349095"/>
                  </a:lnTo>
                  <a:lnTo>
                    <a:pt x="325920" y="314449"/>
                  </a:lnTo>
                  <a:lnTo>
                    <a:pt x="340428" y="273771"/>
                  </a:lnTo>
                  <a:lnTo>
                    <a:pt x="349991" y="226823"/>
                  </a:lnTo>
                  <a:lnTo>
                    <a:pt x="354859" y="173365"/>
                  </a:lnTo>
                  <a:lnTo>
                    <a:pt x="355284" y="113159"/>
                  </a:lnTo>
                  <a:lnTo>
                    <a:pt x="351517" y="45967"/>
                  </a:lnTo>
                  <a:lnTo>
                    <a:pt x="289937" y="71011"/>
                  </a:lnTo>
                  <a:lnTo>
                    <a:pt x="251296" y="74571"/>
                  </a:lnTo>
                  <a:lnTo>
                    <a:pt x="219294" y="52337"/>
                  </a:lnTo>
                  <a:lnTo>
                    <a:pt x="177627" y="0"/>
                  </a:lnTo>
                  <a:lnTo>
                    <a:pt x="149381" y="29027"/>
                  </a:lnTo>
                  <a:lnTo>
                    <a:pt x="119404" y="46692"/>
                  </a:lnTo>
                  <a:lnTo>
                    <a:pt x="89497" y="55353"/>
                  </a:lnTo>
                  <a:lnTo>
                    <a:pt x="61463" y="57369"/>
                  </a:lnTo>
                </a:path>
                <a:path w="355600" h="430529">
                  <a:moveTo>
                    <a:pt x="35233" y="54773"/>
                  </a:moveTo>
                  <a:lnTo>
                    <a:pt x="22259" y="51974"/>
                  </a:lnTo>
                  <a:lnTo>
                    <a:pt x="12327" y="49105"/>
                  </a:lnTo>
                  <a:lnTo>
                    <a:pt x="5974" y="46868"/>
                  </a:lnTo>
                  <a:lnTo>
                    <a:pt x="3737" y="45967"/>
                  </a:lnTo>
                  <a:lnTo>
                    <a:pt x="0" y="112151"/>
                  </a:lnTo>
                  <a:lnTo>
                    <a:pt x="318" y="171564"/>
                  </a:lnTo>
                  <a:lnTo>
                    <a:pt x="4932" y="224434"/>
                  </a:lnTo>
                  <a:lnTo>
                    <a:pt x="14082" y="270988"/>
                  </a:lnTo>
                  <a:lnTo>
                    <a:pt x="28006" y="311453"/>
                  </a:lnTo>
                  <a:lnTo>
                    <a:pt x="46944" y="346058"/>
                  </a:lnTo>
                  <a:lnTo>
                    <a:pt x="100820" y="398594"/>
                  </a:lnTo>
                  <a:lnTo>
                    <a:pt x="136238" y="416981"/>
                  </a:lnTo>
                  <a:lnTo>
                    <a:pt x="177627" y="430416"/>
                  </a:lnTo>
                  <a:lnTo>
                    <a:pt x="190917" y="426824"/>
                  </a:lnTo>
                  <a:lnTo>
                    <a:pt x="203637" y="422784"/>
                  </a:lnTo>
                  <a:lnTo>
                    <a:pt x="215790" y="418290"/>
                  </a:lnTo>
                  <a:lnTo>
                    <a:pt x="227385" y="413338"/>
                  </a:lnTo>
                </a:path>
                <a:path w="355600" h="430529">
                  <a:moveTo>
                    <a:pt x="318712" y="178549"/>
                  </a:moveTo>
                  <a:lnTo>
                    <a:pt x="314295" y="222304"/>
                  </a:lnTo>
                  <a:lnTo>
                    <a:pt x="303343" y="270615"/>
                  </a:lnTo>
                  <a:lnTo>
                    <a:pt x="286689" y="308909"/>
                  </a:lnTo>
                  <a:lnTo>
                    <a:pt x="250326" y="351277"/>
                  </a:lnTo>
                  <a:lnTo>
                    <a:pt x="217833" y="371402"/>
                  </a:lnTo>
                  <a:lnTo>
                    <a:pt x="177627" y="386124"/>
                  </a:lnTo>
                  <a:lnTo>
                    <a:pt x="156507" y="379413"/>
                  </a:lnTo>
                  <a:lnTo>
                    <a:pt x="120274" y="362040"/>
                  </a:lnTo>
                  <a:lnTo>
                    <a:pt x="79034" y="324742"/>
                  </a:lnTo>
                  <a:lnTo>
                    <a:pt x="59672" y="291226"/>
                  </a:lnTo>
                  <a:lnTo>
                    <a:pt x="45699" y="247697"/>
                  </a:lnTo>
                  <a:lnTo>
                    <a:pt x="37694" y="194266"/>
                  </a:lnTo>
                  <a:lnTo>
                    <a:pt x="35507" y="149364"/>
                  </a:lnTo>
                  <a:lnTo>
                    <a:pt x="35534" y="124771"/>
                  </a:lnTo>
                  <a:lnTo>
                    <a:pt x="36312" y="98635"/>
                  </a:lnTo>
                  <a:lnTo>
                    <a:pt x="42958" y="99485"/>
                  </a:lnTo>
                  <a:lnTo>
                    <a:pt x="49925" y="100138"/>
                  </a:lnTo>
                  <a:lnTo>
                    <a:pt x="57193" y="100555"/>
                  </a:lnTo>
                  <a:lnTo>
                    <a:pt x="64740" y="100698"/>
                  </a:lnTo>
                  <a:lnTo>
                    <a:pt x="96079" y="97963"/>
                  </a:lnTo>
                  <a:lnTo>
                    <a:pt x="125487" y="89865"/>
                  </a:lnTo>
                  <a:lnTo>
                    <a:pt x="152744" y="76519"/>
                  </a:lnTo>
                  <a:lnTo>
                    <a:pt x="177627" y="58040"/>
                  </a:lnTo>
                  <a:lnTo>
                    <a:pt x="202510" y="76519"/>
                  </a:lnTo>
                  <a:lnTo>
                    <a:pt x="229768" y="89865"/>
                  </a:lnTo>
                  <a:lnTo>
                    <a:pt x="259180" y="97963"/>
                  </a:lnTo>
                  <a:lnTo>
                    <a:pt x="290524" y="100698"/>
                  </a:lnTo>
                  <a:lnTo>
                    <a:pt x="298071" y="100542"/>
                  </a:lnTo>
                  <a:lnTo>
                    <a:pt x="305338" y="100126"/>
                  </a:lnTo>
                  <a:lnTo>
                    <a:pt x="312302" y="99480"/>
                  </a:lnTo>
                  <a:lnTo>
                    <a:pt x="318942" y="98635"/>
                  </a:lnTo>
                  <a:lnTo>
                    <a:pt x="319391" y="110825"/>
                  </a:lnTo>
                  <a:lnTo>
                    <a:pt x="319685" y="122679"/>
                  </a:lnTo>
                  <a:lnTo>
                    <a:pt x="319823" y="134207"/>
                  </a:lnTo>
                  <a:lnTo>
                    <a:pt x="319801" y="145419"/>
                  </a:lnTo>
                </a:path>
              </a:pathLst>
            </a:custGeom>
            <a:ln w="10470">
              <a:solidFill>
                <a:srgbClr val="FFFFFF"/>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18" name="object 15">
              <a:extLst>
                <a:ext uri="{FF2B5EF4-FFF2-40B4-BE49-F238E27FC236}">
                  <a16:creationId xmlns:a16="http://schemas.microsoft.com/office/drawing/2014/main" id="{FC0E2BCD-FC12-08C7-BDEE-D56571CDF11D}"/>
                </a:ext>
              </a:extLst>
            </p:cNvPr>
            <p:cNvPicPr/>
            <p:nvPr/>
          </p:nvPicPr>
          <p:blipFill>
            <a:blip r:embed="rId5" cstate="print"/>
            <a:stretch>
              <a:fillRect/>
            </a:stretch>
          </p:blipFill>
          <p:spPr>
            <a:xfrm>
              <a:off x="13270289" y="6131877"/>
              <a:ext cx="138075" cy="198601"/>
            </a:xfrm>
            <a:prstGeom prst="rect">
              <a:avLst/>
            </a:prstGeom>
          </p:spPr>
        </p:pic>
      </p:grpSp>
      <p:grpSp>
        <p:nvGrpSpPr>
          <p:cNvPr id="19" name="object 16">
            <a:extLst>
              <a:ext uri="{FF2B5EF4-FFF2-40B4-BE49-F238E27FC236}">
                <a16:creationId xmlns:a16="http://schemas.microsoft.com/office/drawing/2014/main" id="{618D5BA2-AE57-13DA-520E-4329B0001007}"/>
              </a:ext>
            </a:extLst>
          </p:cNvPr>
          <p:cNvGrpSpPr/>
          <p:nvPr/>
        </p:nvGrpSpPr>
        <p:grpSpPr>
          <a:xfrm>
            <a:off x="1821050" y="4361675"/>
            <a:ext cx="530619" cy="530619"/>
            <a:chOff x="6326890" y="5790282"/>
            <a:chExt cx="875030" cy="875030"/>
          </a:xfrm>
        </p:grpSpPr>
        <p:sp>
          <p:nvSpPr>
            <p:cNvPr id="20" name="object 17">
              <a:extLst>
                <a:ext uri="{FF2B5EF4-FFF2-40B4-BE49-F238E27FC236}">
                  <a16:creationId xmlns:a16="http://schemas.microsoft.com/office/drawing/2014/main" id="{A7D2C603-45A9-01E4-9A2C-C9BFC727862B}"/>
                </a:ext>
              </a:extLst>
            </p:cNvPr>
            <p:cNvSpPr/>
            <p:nvPr/>
          </p:nvSpPr>
          <p:spPr>
            <a:xfrm>
              <a:off x="6326890" y="5790282"/>
              <a:ext cx="875030" cy="875030"/>
            </a:xfrm>
            <a:custGeom>
              <a:avLst/>
              <a:gdLst/>
              <a:ahLst/>
              <a:cxnLst/>
              <a:rect l="l" t="t" r="r" b="b"/>
              <a:pathLst>
                <a:path w="875029" h="875029">
                  <a:moveTo>
                    <a:pt x="437306" y="0"/>
                  </a:moveTo>
                  <a:lnTo>
                    <a:pt x="389656" y="2565"/>
                  </a:lnTo>
                  <a:lnTo>
                    <a:pt x="343492" y="10086"/>
                  </a:lnTo>
                  <a:lnTo>
                    <a:pt x="299081" y="22293"/>
                  </a:lnTo>
                  <a:lnTo>
                    <a:pt x="256691" y="38921"/>
                  </a:lnTo>
                  <a:lnTo>
                    <a:pt x="216587" y="59703"/>
                  </a:lnTo>
                  <a:lnTo>
                    <a:pt x="179037" y="84372"/>
                  </a:lnTo>
                  <a:lnTo>
                    <a:pt x="144306" y="112662"/>
                  </a:lnTo>
                  <a:lnTo>
                    <a:pt x="112663" y="144305"/>
                  </a:lnTo>
                  <a:lnTo>
                    <a:pt x="84373" y="179034"/>
                  </a:lnTo>
                  <a:lnTo>
                    <a:pt x="59704" y="216584"/>
                  </a:lnTo>
                  <a:lnTo>
                    <a:pt x="38922" y="256687"/>
                  </a:lnTo>
                  <a:lnTo>
                    <a:pt x="22293" y="299076"/>
                  </a:lnTo>
                  <a:lnTo>
                    <a:pt x="10086" y="343485"/>
                  </a:lnTo>
                  <a:lnTo>
                    <a:pt x="2566" y="389647"/>
                  </a:lnTo>
                  <a:lnTo>
                    <a:pt x="0" y="437295"/>
                  </a:lnTo>
                  <a:lnTo>
                    <a:pt x="2566" y="484943"/>
                  </a:lnTo>
                  <a:lnTo>
                    <a:pt x="10086" y="531105"/>
                  </a:lnTo>
                  <a:lnTo>
                    <a:pt x="22293" y="575514"/>
                  </a:lnTo>
                  <a:lnTo>
                    <a:pt x="38922" y="617903"/>
                  </a:lnTo>
                  <a:lnTo>
                    <a:pt x="59704" y="658006"/>
                  </a:lnTo>
                  <a:lnTo>
                    <a:pt x="84373" y="695556"/>
                  </a:lnTo>
                  <a:lnTo>
                    <a:pt x="112663" y="730286"/>
                  </a:lnTo>
                  <a:lnTo>
                    <a:pt x="144306" y="761928"/>
                  </a:lnTo>
                  <a:lnTo>
                    <a:pt x="179037" y="790218"/>
                  </a:lnTo>
                  <a:lnTo>
                    <a:pt x="216587" y="814887"/>
                  </a:lnTo>
                  <a:lnTo>
                    <a:pt x="256691" y="835669"/>
                  </a:lnTo>
                  <a:lnTo>
                    <a:pt x="299081" y="852297"/>
                  </a:lnTo>
                  <a:lnTo>
                    <a:pt x="343492" y="864505"/>
                  </a:lnTo>
                  <a:lnTo>
                    <a:pt x="389656" y="872025"/>
                  </a:lnTo>
                  <a:lnTo>
                    <a:pt x="437306" y="874591"/>
                  </a:lnTo>
                  <a:lnTo>
                    <a:pt x="484954" y="872025"/>
                  </a:lnTo>
                  <a:lnTo>
                    <a:pt x="531116" y="864505"/>
                  </a:lnTo>
                  <a:lnTo>
                    <a:pt x="575525" y="852297"/>
                  </a:lnTo>
                  <a:lnTo>
                    <a:pt x="617914" y="835669"/>
                  </a:lnTo>
                  <a:lnTo>
                    <a:pt x="658017" y="814887"/>
                  </a:lnTo>
                  <a:lnTo>
                    <a:pt x="695566" y="790218"/>
                  </a:lnTo>
                  <a:lnTo>
                    <a:pt x="730296" y="761928"/>
                  </a:lnTo>
                  <a:lnTo>
                    <a:pt x="761939" y="730286"/>
                  </a:lnTo>
                  <a:lnTo>
                    <a:pt x="790228" y="695556"/>
                  </a:lnTo>
                  <a:lnTo>
                    <a:pt x="814897" y="658006"/>
                  </a:lnTo>
                  <a:lnTo>
                    <a:pt x="835679" y="617903"/>
                  </a:lnTo>
                  <a:lnTo>
                    <a:pt x="852307" y="575514"/>
                  </a:lnTo>
                  <a:lnTo>
                    <a:pt x="864515" y="531105"/>
                  </a:lnTo>
                  <a:lnTo>
                    <a:pt x="872035" y="484943"/>
                  </a:lnTo>
                  <a:lnTo>
                    <a:pt x="874601" y="437295"/>
                  </a:lnTo>
                  <a:lnTo>
                    <a:pt x="872035" y="389647"/>
                  </a:lnTo>
                  <a:lnTo>
                    <a:pt x="864515" y="343485"/>
                  </a:lnTo>
                  <a:lnTo>
                    <a:pt x="852307" y="299076"/>
                  </a:lnTo>
                  <a:lnTo>
                    <a:pt x="835679" y="256687"/>
                  </a:lnTo>
                  <a:lnTo>
                    <a:pt x="814897" y="216584"/>
                  </a:lnTo>
                  <a:lnTo>
                    <a:pt x="790228" y="179034"/>
                  </a:lnTo>
                  <a:lnTo>
                    <a:pt x="761939" y="144305"/>
                  </a:lnTo>
                  <a:lnTo>
                    <a:pt x="730296" y="112662"/>
                  </a:lnTo>
                  <a:lnTo>
                    <a:pt x="695566" y="84372"/>
                  </a:lnTo>
                  <a:lnTo>
                    <a:pt x="658017" y="59703"/>
                  </a:lnTo>
                  <a:lnTo>
                    <a:pt x="617914" y="38921"/>
                  </a:lnTo>
                  <a:lnTo>
                    <a:pt x="575525" y="22293"/>
                  </a:lnTo>
                  <a:lnTo>
                    <a:pt x="531116" y="10086"/>
                  </a:lnTo>
                  <a:lnTo>
                    <a:pt x="484954" y="2565"/>
                  </a:lnTo>
                  <a:lnTo>
                    <a:pt x="437306" y="0"/>
                  </a:lnTo>
                  <a:close/>
                </a:path>
              </a:pathLst>
            </a:custGeom>
            <a:solidFill>
              <a:srgbClr val="21336B"/>
            </a:solidFill>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21" name="object 18">
              <a:extLst>
                <a:ext uri="{FF2B5EF4-FFF2-40B4-BE49-F238E27FC236}">
                  <a16:creationId xmlns:a16="http://schemas.microsoft.com/office/drawing/2014/main" id="{DE9FCCC2-E6F5-5BFD-C2A8-6D5FA3EF42FA}"/>
                </a:ext>
              </a:extLst>
            </p:cNvPr>
            <p:cNvPicPr/>
            <p:nvPr/>
          </p:nvPicPr>
          <p:blipFill>
            <a:blip r:embed="rId6" cstate="print"/>
            <a:stretch>
              <a:fillRect/>
            </a:stretch>
          </p:blipFill>
          <p:spPr>
            <a:xfrm>
              <a:off x="6501708" y="5808146"/>
              <a:ext cx="698826" cy="856445"/>
            </a:xfrm>
            <a:prstGeom prst="rect">
              <a:avLst/>
            </a:prstGeom>
          </p:spPr>
        </p:pic>
        <p:pic>
          <p:nvPicPr>
            <p:cNvPr id="22" name="object 19">
              <a:extLst>
                <a:ext uri="{FF2B5EF4-FFF2-40B4-BE49-F238E27FC236}">
                  <a16:creationId xmlns:a16="http://schemas.microsoft.com/office/drawing/2014/main" id="{BFA86400-0851-54E1-D7B3-0C71F4FB2D83}"/>
                </a:ext>
              </a:extLst>
            </p:cNvPr>
            <p:cNvPicPr/>
            <p:nvPr/>
          </p:nvPicPr>
          <p:blipFill>
            <a:blip r:embed="rId7" cstate="print"/>
            <a:stretch>
              <a:fillRect/>
            </a:stretch>
          </p:blipFill>
          <p:spPr>
            <a:xfrm>
              <a:off x="6326894" y="5899734"/>
              <a:ext cx="383883" cy="761893"/>
            </a:xfrm>
            <a:prstGeom prst="rect">
              <a:avLst/>
            </a:prstGeom>
          </p:spPr>
        </p:pic>
        <p:pic>
          <p:nvPicPr>
            <p:cNvPr id="23" name="object 20">
              <a:extLst>
                <a:ext uri="{FF2B5EF4-FFF2-40B4-BE49-F238E27FC236}">
                  <a16:creationId xmlns:a16="http://schemas.microsoft.com/office/drawing/2014/main" id="{C9D7DB39-90C4-6245-3450-3995C20ABF12}"/>
                </a:ext>
              </a:extLst>
            </p:cNvPr>
            <p:cNvPicPr/>
            <p:nvPr/>
          </p:nvPicPr>
          <p:blipFill>
            <a:blip r:embed="rId8" cstate="print"/>
            <a:stretch>
              <a:fillRect/>
            </a:stretch>
          </p:blipFill>
          <p:spPr>
            <a:xfrm>
              <a:off x="6580588" y="5973974"/>
              <a:ext cx="367646" cy="508011"/>
            </a:xfrm>
            <a:prstGeom prst="rect">
              <a:avLst/>
            </a:prstGeom>
          </p:spPr>
        </p:pic>
      </p:grpSp>
      <p:sp>
        <p:nvSpPr>
          <p:cNvPr id="25" name="CuadroTexto 24">
            <a:extLst>
              <a:ext uri="{FF2B5EF4-FFF2-40B4-BE49-F238E27FC236}">
                <a16:creationId xmlns:a16="http://schemas.microsoft.com/office/drawing/2014/main" id="{7EB20092-B526-BE45-99FD-D2470F000D44}"/>
              </a:ext>
            </a:extLst>
          </p:cNvPr>
          <p:cNvSpPr txBox="1"/>
          <p:nvPr/>
        </p:nvSpPr>
        <p:spPr>
          <a:xfrm>
            <a:off x="1761630" y="6038470"/>
            <a:ext cx="8465533" cy="477054"/>
          </a:xfrm>
          <a:prstGeom prst="rect">
            <a:avLst/>
          </a:prstGeom>
          <a:noFill/>
        </p:spPr>
        <p:txBody>
          <a:bodyPr wrap="square" rtlCol="0">
            <a:spAutoFit/>
          </a:bodyPr>
          <a:lstStyle/>
          <a:p>
            <a:r>
              <a:rPr lang="es-ES" sz="500" b="1">
                <a:solidFill>
                  <a:srgbClr val="646464"/>
                </a:solidFill>
              </a:rPr>
              <a:t>DA</a:t>
            </a:r>
            <a:r>
              <a:rPr lang="es-ES" sz="500">
                <a:solidFill>
                  <a:srgbClr val="646464"/>
                </a:solidFill>
              </a:rPr>
              <a:t>: dermatitis atópica; </a:t>
            </a:r>
            <a:r>
              <a:rPr lang="es-ES" sz="500" b="1">
                <a:solidFill>
                  <a:srgbClr val="646464"/>
                </a:solidFill>
              </a:rPr>
              <a:t>EASI</a:t>
            </a:r>
            <a:r>
              <a:rPr lang="es-ES" sz="500">
                <a:solidFill>
                  <a:srgbClr val="646464"/>
                </a:solidFill>
              </a:rPr>
              <a:t>: índice de Gravedad y Área de Eccema; </a:t>
            </a:r>
            <a:r>
              <a:rPr lang="es-ES" sz="500" b="1">
                <a:solidFill>
                  <a:srgbClr val="646464"/>
                </a:solidFill>
              </a:rPr>
              <a:t>LEB</a:t>
            </a:r>
            <a:r>
              <a:rPr lang="es-ES" sz="500">
                <a:solidFill>
                  <a:srgbClr val="646464"/>
                </a:solidFill>
              </a:rPr>
              <a:t>: lebrikizumab; </a:t>
            </a:r>
            <a:r>
              <a:rPr lang="es-ES" sz="500" b="1">
                <a:solidFill>
                  <a:srgbClr val="646464"/>
                </a:solidFill>
              </a:rPr>
              <a:t>TEAE</a:t>
            </a:r>
            <a:r>
              <a:rPr lang="es-ES" sz="500">
                <a:solidFill>
                  <a:srgbClr val="646464"/>
                </a:solidFill>
              </a:rPr>
              <a:t>: acontecimiento adverso emergente del tratamiento; </a:t>
            </a:r>
            <a:r>
              <a:rPr lang="es-ES" sz="500" b="1">
                <a:solidFill>
                  <a:srgbClr val="646464"/>
                </a:solidFill>
              </a:rPr>
              <a:t>C4S</a:t>
            </a:r>
            <a:r>
              <a:rPr lang="es-ES" sz="500">
                <a:solidFill>
                  <a:srgbClr val="646464"/>
                </a:solidFill>
              </a:rPr>
              <a:t>: cada 4 semanas </a:t>
            </a:r>
          </a:p>
          <a:p>
            <a:r>
              <a:rPr lang="es-ES" sz="500">
                <a:solidFill>
                  <a:srgbClr val="646464"/>
                </a:solidFill>
              </a:rPr>
              <a:t>1. Simpson EL, </a:t>
            </a:r>
            <a:r>
              <a:rPr lang="es-ES" sz="500" i="1">
                <a:solidFill>
                  <a:srgbClr val="646464"/>
                </a:solidFill>
              </a:rPr>
              <a:t>et al</a:t>
            </a:r>
            <a:r>
              <a:rPr lang="es-ES" sz="500">
                <a:solidFill>
                  <a:srgbClr val="646464"/>
                </a:solidFill>
              </a:rPr>
              <a:t>. Lebrikizumab </a:t>
            </a:r>
            <a:r>
              <a:rPr lang="es-ES" sz="500" err="1">
                <a:solidFill>
                  <a:srgbClr val="646464"/>
                </a:solidFill>
              </a:rPr>
              <a:t>Provides</a:t>
            </a:r>
            <a:r>
              <a:rPr lang="es-ES" sz="500">
                <a:solidFill>
                  <a:srgbClr val="646464"/>
                </a:solidFill>
              </a:rPr>
              <a:t> Rapid </a:t>
            </a:r>
            <a:r>
              <a:rPr lang="es-ES" sz="500" err="1">
                <a:solidFill>
                  <a:srgbClr val="646464"/>
                </a:solidFill>
              </a:rPr>
              <a:t>Clinical</a:t>
            </a:r>
            <a:r>
              <a:rPr lang="es-ES" sz="500">
                <a:solidFill>
                  <a:srgbClr val="646464"/>
                </a:solidFill>
              </a:rPr>
              <a:t> Responses </a:t>
            </a:r>
            <a:r>
              <a:rPr lang="es-ES" sz="500" err="1">
                <a:solidFill>
                  <a:srgbClr val="646464"/>
                </a:solidFill>
              </a:rPr>
              <a:t>Across</a:t>
            </a:r>
            <a:r>
              <a:rPr lang="es-ES" sz="500">
                <a:solidFill>
                  <a:srgbClr val="646464"/>
                </a:solidFill>
              </a:rPr>
              <a:t> </a:t>
            </a:r>
            <a:r>
              <a:rPr lang="es-ES" sz="500" err="1">
                <a:solidFill>
                  <a:srgbClr val="646464"/>
                </a:solidFill>
              </a:rPr>
              <a:t>All</a:t>
            </a:r>
            <a:r>
              <a:rPr lang="es-ES" sz="500">
                <a:solidFill>
                  <a:srgbClr val="646464"/>
                </a:solidFill>
              </a:rPr>
              <a:t> Eczema </a:t>
            </a:r>
            <a:r>
              <a:rPr lang="es-ES" sz="500" err="1">
                <a:solidFill>
                  <a:srgbClr val="646464"/>
                </a:solidFill>
              </a:rPr>
              <a:t>Area</a:t>
            </a:r>
            <a:r>
              <a:rPr lang="es-ES" sz="500">
                <a:solidFill>
                  <a:srgbClr val="646464"/>
                </a:solidFill>
              </a:rPr>
              <a:t> and </a:t>
            </a:r>
            <a:r>
              <a:rPr lang="es-ES" sz="500" err="1">
                <a:solidFill>
                  <a:srgbClr val="646464"/>
                </a:solidFill>
              </a:rPr>
              <a:t>Severity</a:t>
            </a:r>
            <a:r>
              <a:rPr lang="es-ES" sz="500">
                <a:solidFill>
                  <a:srgbClr val="646464"/>
                </a:solidFill>
              </a:rPr>
              <a:t> </a:t>
            </a:r>
            <a:r>
              <a:rPr lang="es-ES" sz="500" err="1">
                <a:solidFill>
                  <a:srgbClr val="646464"/>
                </a:solidFill>
              </a:rPr>
              <a:t>Index</a:t>
            </a:r>
            <a:r>
              <a:rPr lang="es-ES" sz="500">
                <a:solidFill>
                  <a:srgbClr val="646464"/>
                </a:solidFill>
              </a:rPr>
              <a:t> </a:t>
            </a:r>
            <a:r>
              <a:rPr lang="es-ES" sz="500" err="1">
                <a:solidFill>
                  <a:srgbClr val="646464"/>
                </a:solidFill>
              </a:rPr>
              <a:t>Body</a:t>
            </a:r>
            <a:r>
              <a:rPr lang="es-ES" sz="500">
                <a:solidFill>
                  <a:srgbClr val="646464"/>
                </a:solidFill>
              </a:rPr>
              <a:t> </a:t>
            </a:r>
            <a:r>
              <a:rPr lang="es-ES" sz="500" err="1">
                <a:solidFill>
                  <a:srgbClr val="646464"/>
                </a:solidFill>
              </a:rPr>
              <a:t>Regions</a:t>
            </a:r>
            <a:r>
              <a:rPr lang="es-ES" sz="500">
                <a:solidFill>
                  <a:srgbClr val="646464"/>
                </a:solidFill>
              </a:rPr>
              <a:t> and </a:t>
            </a:r>
            <a:r>
              <a:rPr lang="es-ES" sz="500" err="1">
                <a:solidFill>
                  <a:srgbClr val="646464"/>
                </a:solidFill>
              </a:rPr>
              <a:t>Clinical</a:t>
            </a:r>
            <a:r>
              <a:rPr lang="es-ES" sz="500">
                <a:solidFill>
                  <a:srgbClr val="646464"/>
                </a:solidFill>
              </a:rPr>
              <a:t> </a:t>
            </a:r>
            <a:r>
              <a:rPr lang="es-ES" sz="500" err="1">
                <a:solidFill>
                  <a:srgbClr val="646464"/>
                </a:solidFill>
              </a:rPr>
              <a:t>Signs</a:t>
            </a:r>
            <a:r>
              <a:rPr lang="es-ES" sz="500">
                <a:solidFill>
                  <a:srgbClr val="646464"/>
                </a:solidFill>
              </a:rPr>
              <a:t> in </a:t>
            </a:r>
            <a:r>
              <a:rPr lang="es-ES" sz="500" err="1">
                <a:solidFill>
                  <a:srgbClr val="646464"/>
                </a:solidFill>
              </a:rPr>
              <a:t>Adolescents</a:t>
            </a:r>
            <a:r>
              <a:rPr lang="es-ES" sz="500">
                <a:solidFill>
                  <a:srgbClr val="646464"/>
                </a:solidFill>
              </a:rPr>
              <a:t> and </a:t>
            </a:r>
            <a:r>
              <a:rPr lang="es-ES" sz="500" err="1">
                <a:solidFill>
                  <a:srgbClr val="646464"/>
                </a:solidFill>
              </a:rPr>
              <a:t>Adults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a:t>
            </a:r>
            <a:r>
              <a:rPr lang="es-ES" sz="500" err="1">
                <a:solidFill>
                  <a:srgbClr val="646464"/>
                </a:solidFill>
              </a:rPr>
              <a:t>Dermatol</a:t>
            </a:r>
            <a:r>
              <a:rPr lang="es-ES" sz="500">
                <a:solidFill>
                  <a:srgbClr val="646464"/>
                </a:solidFill>
              </a:rPr>
              <a:t> </a:t>
            </a:r>
            <a:r>
              <a:rPr lang="es-ES" sz="500" err="1">
                <a:solidFill>
                  <a:srgbClr val="646464"/>
                </a:solidFill>
              </a:rPr>
              <a:t>Ther</a:t>
            </a:r>
            <a:r>
              <a:rPr lang="es-ES" sz="500">
                <a:solidFill>
                  <a:srgbClr val="646464"/>
                </a:solidFill>
              </a:rPr>
              <a:t> (</a:t>
            </a:r>
            <a:r>
              <a:rPr lang="es-ES" sz="500" err="1">
                <a:solidFill>
                  <a:srgbClr val="646464"/>
                </a:solidFill>
              </a:rPr>
              <a:t>Heidelb</a:t>
            </a:r>
            <a:r>
              <a:rPr lang="es-ES" sz="500">
                <a:solidFill>
                  <a:srgbClr val="646464"/>
                </a:solidFill>
              </a:rPr>
              <a:t>). 2024 May;14(5):1145-1160; 2. Simpson EL, </a:t>
            </a:r>
            <a:r>
              <a:rPr lang="es-ES" sz="500" i="1">
                <a:solidFill>
                  <a:srgbClr val="646464"/>
                </a:solidFill>
              </a:rPr>
              <a:t>et al</a:t>
            </a:r>
            <a:r>
              <a:rPr lang="es-ES" sz="500">
                <a:solidFill>
                  <a:srgbClr val="646464"/>
                </a:solidFill>
              </a:rPr>
              <a:t>. Lebrikizumab reduces </a:t>
            </a:r>
            <a:r>
              <a:rPr lang="es-ES" sz="500" err="1">
                <a:solidFill>
                  <a:srgbClr val="646464"/>
                </a:solidFill>
              </a:rPr>
              <a:t>the</a:t>
            </a:r>
            <a:r>
              <a:rPr lang="es-ES" sz="500">
                <a:solidFill>
                  <a:srgbClr val="646464"/>
                </a:solidFill>
              </a:rPr>
              <a:t> </a:t>
            </a:r>
            <a:r>
              <a:rPr lang="es-ES" sz="500" err="1">
                <a:solidFill>
                  <a:srgbClr val="646464"/>
                </a:solidFill>
              </a:rPr>
              <a:t>extent</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atopic</a:t>
            </a:r>
            <a:r>
              <a:rPr lang="es-ES" sz="500">
                <a:solidFill>
                  <a:srgbClr val="646464"/>
                </a:solidFill>
              </a:rPr>
              <a:t> dermatitis </a:t>
            </a:r>
            <a:r>
              <a:rPr lang="es-ES" sz="500" err="1">
                <a:solidFill>
                  <a:srgbClr val="646464"/>
                </a:solidFill>
              </a:rPr>
              <a:t>signs</a:t>
            </a:r>
            <a:r>
              <a:rPr lang="es-ES" sz="500">
                <a:solidFill>
                  <a:srgbClr val="646464"/>
                </a:solidFill>
              </a:rPr>
              <a:t> </a:t>
            </a:r>
            <a:r>
              <a:rPr lang="es-ES" sz="500" err="1">
                <a:solidFill>
                  <a:srgbClr val="646464"/>
                </a:solidFill>
              </a:rPr>
              <a:t>across</a:t>
            </a:r>
            <a:r>
              <a:rPr lang="es-ES" sz="500">
                <a:solidFill>
                  <a:srgbClr val="646464"/>
                </a:solidFill>
              </a:rPr>
              <a:t> </a:t>
            </a:r>
            <a:r>
              <a:rPr lang="es-ES" sz="500" err="1">
                <a:solidFill>
                  <a:srgbClr val="646464"/>
                </a:solidFill>
              </a:rPr>
              <a:t>body</a:t>
            </a:r>
            <a:r>
              <a:rPr lang="es-ES" sz="500">
                <a:solidFill>
                  <a:srgbClr val="646464"/>
                </a:solidFill>
              </a:rPr>
              <a:t> </a:t>
            </a:r>
            <a:r>
              <a:rPr lang="es-ES" sz="500" err="1">
                <a:solidFill>
                  <a:srgbClr val="646464"/>
                </a:solidFill>
              </a:rPr>
              <a:t>regions</a:t>
            </a:r>
            <a:r>
              <a:rPr lang="es-ES" sz="500">
                <a:solidFill>
                  <a:srgbClr val="646464"/>
                </a:solidFill>
              </a:rPr>
              <a:t> at 52/56 </a:t>
            </a:r>
            <a:r>
              <a:rPr lang="es-ES" sz="500" err="1">
                <a:solidFill>
                  <a:srgbClr val="646464"/>
                </a:solidFill>
              </a:rPr>
              <a:t>Weeks</a:t>
            </a:r>
            <a:r>
              <a:rPr lang="es-ES" sz="500">
                <a:solidFill>
                  <a:srgbClr val="646464"/>
                </a:solidFill>
              </a:rPr>
              <a:t>. Poster </a:t>
            </a:r>
            <a:r>
              <a:rPr lang="es-ES" sz="500" err="1">
                <a:solidFill>
                  <a:srgbClr val="646464"/>
                </a:solidFill>
              </a:rPr>
              <a:t>presented</a:t>
            </a:r>
            <a:r>
              <a:rPr lang="es-ES" sz="500">
                <a:solidFill>
                  <a:srgbClr val="646464"/>
                </a:solidFill>
              </a:rPr>
              <a:t> at: EADV; </a:t>
            </a:r>
            <a:r>
              <a:rPr lang="es-ES" sz="500" err="1">
                <a:solidFill>
                  <a:srgbClr val="646464"/>
                </a:solidFill>
              </a:rPr>
              <a:t>Berlin</a:t>
            </a:r>
            <a:r>
              <a:rPr lang="es-ES" sz="500">
                <a:solidFill>
                  <a:srgbClr val="646464"/>
                </a:solidFill>
              </a:rPr>
              <a:t>, </a:t>
            </a:r>
            <a:r>
              <a:rPr lang="es-ES" sz="500" err="1">
                <a:solidFill>
                  <a:srgbClr val="646464"/>
                </a:solidFill>
              </a:rPr>
              <a:t>Germany</a:t>
            </a:r>
            <a:r>
              <a:rPr lang="es-ES" sz="500">
                <a:solidFill>
                  <a:srgbClr val="646464"/>
                </a:solidFill>
              </a:rPr>
              <a:t>; </a:t>
            </a:r>
            <a:r>
              <a:rPr lang="es-ES" sz="500" err="1">
                <a:solidFill>
                  <a:srgbClr val="646464"/>
                </a:solidFill>
              </a:rPr>
              <a:t>October</a:t>
            </a:r>
            <a:r>
              <a:rPr lang="es-ES" sz="500">
                <a:solidFill>
                  <a:srgbClr val="646464"/>
                </a:solidFill>
              </a:rPr>
              <a:t> 11-14, 2023. P0561; 3. </a:t>
            </a:r>
            <a:r>
              <a:rPr lang="es-ES" sz="500" err="1">
                <a:solidFill>
                  <a:srgbClr val="646464"/>
                </a:solidFill>
              </a:rPr>
              <a:t>Eyerich</a:t>
            </a:r>
            <a:r>
              <a:rPr lang="es-ES" sz="500">
                <a:solidFill>
                  <a:srgbClr val="646464"/>
                </a:solidFill>
              </a:rPr>
              <a:t> K, </a:t>
            </a:r>
            <a:r>
              <a:rPr lang="es-ES" sz="500" i="1">
                <a:solidFill>
                  <a:srgbClr val="646464"/>
                </a:solidFill>
              </a:rPr>
              <a:t>et al</a:t>
            </a:r>
            <a:r>
              <a:rPr lang="es-ES" sz="500">
                <a:solidFill>
                  <a:srgbClr val="646464"/>
                </a:solidFill>
              </a:rPr>
              <a:t>. Lebrikizumab in </a:t>
            </a:r>
            <a:r>
              <a:rPr lang="es-ES" sz="500" err="1">
                <a:solidFill>
                  <a:srgbClr val="646464"/>
                </a:solidFill>
              </a:rPr>
              <a:t>monotherapy</a:t>
            </a:r>
            <a:r>
              <a:rPr lang="es-ES" sz="500">
                <a:solidFill>
                  <a:srgbClr val="646464"/>
                </a:solidFill>
              </a:rPr>
              <a:t> </a:t>
            </a:r>
            <a:r>
              <a:rPr lang="es-ES" sz="500" err="1">
                <a:solidFill>
                  <a:srgbClr val="646464"/>
                </a:solidFill>
              </a:rPr>
              <a:t>improves</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signs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a:t>
            </a:r>
            <a:r>
              <a:rPr lang="es-ES" sz="500" err="1">
                <a:solidFill>
                  <a:srgbClr val="646464"/>
                </a:solidFill>
              </a:rPr>
              <a:t>across</a:t>
            </a:r>
            <a:r>
              <a:rPr lang="es-ES" sz="500">
                <a:solidFill>
                  <a:srgbClr val="646464"/>
                </a:solidFill>
              </a:rPr>
              <a:t> </a:t>
            </a:r>
            <a:r>
              <a:rPr lang="es-ES" sz="500" err="1">
                <a:solidFill>
                  <a:srgbClr val="646464"/>
                </a:solidFill>
              </a:rPr>
              <a:t>different</a:t>
            </a:r>
            <a:r>
              <a:rPr lang="es-ES" sz="500">
                <a:solidFill>
                  <a:srgbClr val="646464"/>
                </a:solidFill>
              </a:rPr>
              <a:t> </a:t>
            </a:r>
            <a:r>
              <a:rPr lang="es-ES" sz="500" err="1">
                <a:solidFill>
                  <a:srgbClr val="646464"/>
                </a:solidFill>
              </a:rPr>
              <a:t>body</a:t>
            </a:r>
            <a:r>
              <a:rPr lang="es-ES" sz="500">
                <a:solidFill>
                  <a:srgbClr val="646464"/>
                </a:solidFill>
              </a:rPr>
              <a:t> </a:t>
            </a:r>
            <a:r>
              <a:rPr lang="es-ES" sz="500" err="1">
                <a:solidFill>
                  <a:srgbClr val="646464"/>
                </a:solidFill>
              </a:rPr>
              <a:t>regions</a:t>
            </a:r>
            <a:r>
              <a:rPr lang="es-ES" sz="500">
                <a:solidFill>
                  <a:srgbClr val="646464"/>
                </a:solidFill>
              </a:rPr>
              <a:t> </a:t>
            </a:r>
            <a:r>
              <a:rPr lang="es-ES" sz="500" err="1">
                <a:solidFill>
                  <a:srgbClr val="646464"/>
                </a:solidFill>
              </a:rPr>
              <a:t>including</a:t>
            </a:r>
            <a:r>
              <a:rPr lang="es-ES" sz="500">
                <a:solidFill>
                  <a:srgbClr val="646464"/>
                </a:solidFill>
              </a:rPr>
              <a:t> head and </a:t>
            </a:r>
            <a:r>
              <a:rPr lang="es-ES" sz="500" err="1">
                <a:solidFill>
                  <a:srgbClr val="646464"/>
                </a:solidFill>
              </a:rPr>
              <a:t>neck</a:t>
            </a:r>
            <a:r>
              <a:rPr lang="es-ES" sz="500">
                <a:solidFill>
                  <a:srgbClr val="646464"/>
                </a:solidFill>
              </a:rPr>
              <a:t> </a:t>
            </a:r>
            <a:r>
              <a:rPr lang="es-ES" sz="500" err="1">
                <a:solidFill>
                  <a:srgbClr val="646464"/>
                </a:solidFill>
              </a:rPr>
              <a:t>over</a:t>
            </a:r>
            <a:r>
              <a:rPr lang="es-ES" sz="500">
                <a:solidFill>
                  <a:srgbClr val="646464"/>
                </a:solidFill>
              </a:rPr>
              <a:t> </a:t>
            </a:r>
            <a:r>
              <a:rPr lang="es-ES" sz="500" err="1">
                <a:solidFill>
                  <a:srgbClr val="646464"/>
                </a:solidFill>
              </a:rPr>
              <a:t>one</a:t>
            </a:r>
            <a:r>
              <a:rPr lang="es-ES" sz="500">
                <a:solidFill>
                  <a:srgbClr val="646464"/>
                </a:solidFill>
              </a:rPr>
              <a:t> </a:t>
            </a:r>
            <a:r>
              <a:rPr lang="es-ES" sz="500" err="1">
                <a:solidFill>
                  <a:srgbClr val="646464"/>
                </a:solidFill>
              </a:rPr>
              <a:t>year</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treatment</a:t>
            </a:r>
            <a:r>
              <a:rPr lang="es-ES" sz="500">
                <a:solidFill>
                  <a:srgbClr val="646464"/>
                </a:solidFill>
              </a:rPr>
              <a:t>. EADV </a:t>
            </a:r>
            <a:r>
              <a:rPr lang="es-ES" sz="500" err="1">
                <a:solidFill>
                  <a:srgbClr val="646464"/>
                </a:solidFill>
              </a:rPr>
              <a:t>Congress</a:t>
            </a:r>
            <a:r>
              <a:rPr lang="es-ES" sz="500">
                <a:solidFill>
                  <a:srgbClr val="646464"/>
                </a:solidFill>
              </a:rPr>
              <a:t>; </a:t>
            </a:r>
            <a:r>
              <a:rPr lang="es-ES" sz="500" err="1">
                <a:solidFill>
                  <a:srgbClr val="646464"/>
                </a:solidFill>
              </a:rPr>
              <a:t>Amsterdam</a:t>
            </a:r>
            <a:r>
              <a:rPr lang="es-ES" sz="500">
                <a:solidFill>
                  <a:srgbClr val="646464"/>
                </a:solidFill>
              </a:rPr>
              <a:t>, </a:t>
            </a:r>
            <a:r>
              <a:rPr lang="es-ES" sz="500" err="1">
                <a:solidFill>
                  <a:srgbClr val="646464"/>
                </a:solidFill>
              </a:rPr>
              <a:t>Netherlands</a:t>
            </a:r>
            <a:r>
              <a:rPr lang="es-ES" sz="500">
                <a:solidFill>
                  <a:srgbClr val="646464"/>
                </a:solidFill>
              </a:rPr>
              <a:t>; </a:t>
            </a:r>
            <a:r>
              <a:rPr lang="es-ES" sz="500" err="1">
                <a:solidFill>
                  <a:srgbClr val="646464"/>
                </a:solidFill>
              </a:rPr>
              <a:t>September</a:t>
            </a:r>
            <a:r>
              <a:rPr lang="es-ES" sz="500">
                <a:solidFill>
                  <a:srgbClr val="646464"/>
                </a:solidFill>
              </a:rPr>
              <a:t> 25 – 28, 2024. Póster número 0447; 4. Murase E, </a:t>
            </a:r>
            <a:r>
              <a:rPr lang="es-ES" sz="500" i="1">
                <a:solidFill>
                  <a:srgbClr val="646464"/>
                </a:solidFill>
              </a:rPr>
              <a:t>et al</a:t>
            </a:r>
            <a:r>
              <a:rPr lang="es-ES" sz="500">
                <a:solidFill>
                  <a:srgbClr val="646464"/>
                </a:solidFill>
              </a:rPr>
              <a:t>. Lebrikizumab-</a:t>
            </a:r>
            <a:r>
              <a:rPr lang="es-ES" sz="500" err="1">
                <a:solidFill>
                  <a:srgbClr val="646464"/>
                </a:solidFill>
              </a:rPr>
              <a:t>Treated</a:t>
            </a:r>
            <a:r>
              <a:rPr lang="es-ES" sz="500">
                <a:solidFill>
                  <a:srgbClr val="646464"/>
                </a:solidFill>
              </a:rPr>
              <a:t>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Atopic</a:t>
            </a:r>
            <a:r>
              <a:rPr lang="es-ES" sz="500">
                <a:solidFill>
                  <a:srgbClr val="646464"/>
                </a:solidFill>
              </a:rPr>
              <a:t> Dermatitis </a:t>
            </a:r>
            <a:r>
              <a:rPr lang="es-ES" sz="500" err="1">
                <a:solidFill>
                  <a:srgbClr val="646464"/>
                </a:solidFill>
              </a:rPr>
              <a:t>Had</a:t>
            </a:r>
            <a:r>
              <a:rPr lang="es-ES" sz="500">
                <a:solidFill>
                  <a:srgbClr val="646464"/>
                </a:solidFill>
              </a:rPr>
              <a:t> No </a:t>
            </a:r>
            <a:r>
              <a:rPr lang="es-ES" sz="500" err="1">
                <a:solidFill>
                  <a:srgbClr val="646464"/>
                </a:solidFill>
              </a:rPr>
              <a:t>Increase</a:t>
            </a:r>
            <a:r>
              <a:rPr lang="es-ES" sz="500">
                <a:solidFill>
                  <a:srgbClr val="646464"/>
                </a:solidFill>
              </a:rPr>
              <a:t> in </a:t>
            </a:r>
            <a:r>
              <a:rPr lang="es-ES" sz="500" err="1">
                <a:solidFill>
                  <a:srgbClr val="646464"/>
                </a:solidFill>
              </a:rPr>
              <a:t>Treatment-Emergent</a:t>
            </a:r>
            <a:r>
              <a:rPr lang="es-ES" sz="500">
                <a:solidFill>
                  <a:srgbClr val="646464"/>
                </a:solidFill>
              </a:rPr>
              <a:t> Adverse </a:t>
            </a:r>
            <a:r>
              <a:rPr lang="es-ES" sz="500" err="1">
                <a:solidFill>
                  <a:srgbClr val="646464"/>
                </a:solidFill>
              </a:rPr>
              <a:t>Events</a:t>
            </a:r>
            <a:r>
              <a:rPr lang="es-ES" sz="500">
                <a:solidFill>
                  <a:srgbClr val="646464"/>
                </a:solidFill>
              </a:rPr>
              <a:t> </a:t>
            </a:r>
            <a:r>
              <a:rPr lang="es-ES" sz="500" err="1">
                <a:solidFill>
                  <a:srgbClr val="646464"/>
                </a:solidFill>
              </a:rPr>
              <a:t>of</a:t>
            </a:r>
            <a:r>
              <a:rPr lang="es-ES" sz="500">
                <a:solidFill>
                  <a:srgbClr val="646464"/>
                </a:solidFill>
              </a:rPr>
              <a:t> Facial, Head, and </a:t>
            </a:r>
            <a:r>
              <a:rPr lang="es-ES" sz="500" err="1">
                <a:solidFill>
                  <a:srgbClr val="646464"/>
                </a:solidFill>
              </a:rPr>
              <a:t>Neck</a:t>
            </a:r>
            <a:r>
              <a:rPr lang="es-ES" sz="500">
                <a:solidFill>
                  <a:srgbClr val="646464"/>
                </a:solidFill>
              </a:rPr>
              <a:t> </a:t>
            </a:r>
            <a:r>
              <a:rPr lang="es-ES" sz="500" err="1">
                <a:solidFill>
                  <a:srgbClr val="646464"/>
                </a:solidFill>
              </a:rPr>
              <a:t>Erythema</a:t>
            </a:r>
            <a:r>
              <a:rPr lang="es-ES" sz="500">
                <a:solidFill>
                  <a:srgbClr val="646464"/>
                </a:solidFill>
              </a:rPr>
              <a:t> </a:t>
            </a:r>
            <a:r>
              <a:rPr lang="es-ES" sz="500" err="1">
                <a:solidFill>
                  <a:srgbClr val="646464"/>
                </a:solidFill>
              </a:rPr>
              <a:t>Compared</a:t>
            </a:r>
            <a:r>
              <a:rPr lang="es-ES" sz="500">
                <a:solidFill>
                  <a:srgbClr val="646464"/>
                </a:solidFill>
              </a:rPr>
              <a:t> </a:t>
            </a:r>
            <a:r>
              <a:rPr lang="es-ES" sz="500" err="1">
                <a:solidFill>
                  <a:srgbClr val="646464"/>
                </a:solidFill>
              </a:rPr>
              <a:t>to</a:t>
            </a:r>
            <a:r>
              <a:rPr lang="es-ES" sz="500">
                <a:solidFill>
                  <a:srgbClr val="646464"/>
                </a:solidFill>
              </a:rPr>
              <a:t> Placebo. </a:t>
            </a:r>
            <a:r>
              <a:rPr lang="es-ES" sz="500" err="1">
                <a:solidFill>
                  <a:srgbClr val="646464"/>
                </a:solidFill>
              </a:rPr>
              <a:t>Fall</a:t>
            </a:r>
            <a:r>
              <a:rPr lang="es-ES" sz="500">
                <a:solidFill>
                  <a:srgbClr val="646464"/>
                </a:solidFill>
              </a:rPr>
              <a:t> </a:t>
            </a:r>
            <a:r>
              <a:rPr lang="es-ES" sz="500" err="1">
                <a:solidFill>
                  <a:srgbClr val="646464"/>
                </a:solidFill>
              </a:rPr>
              <a:t>Clinical</a:t>
            </a:r>
            <a:r>
              <a:rPr lang="es-ES" sz="500">
                <a:solidFill>
                  <a:srgbClr val="646464"/>
                </a:solidFill>
              </a:rPr>
              <a:t> </a:t>
            </a:r>
            <a:r>
              <a:rPr lang="es-ES" sz="500" err="1">
                <a:solidFill>
                  <a:srgbClr val="646464"/>
                </a:solidFill>
              </a:rPr>
              <a:t>Dermatology</a:t>
            </a:r>
            <a:r>
              <a:rPr lang="es-ES" sz="500">
                <a:solidFill>
                  <a:srgbClr val="646464"/>
                </a:solidFill>
              </a:rPr>
              <a:t> </a:t>
            </a:r>
            <a:r>
              <a:rPr lang="es-ES" sz="500" err="1">
                <a:solidFill>
                  <a:srgbClr val="646464"/>
                </a:solidFill>
              </a:rPr>
              <a:t>Conference</a:t>
            </a:r>
            <a:r>
              <a:rPr lang="es-ES" sz="500">
                <a:solidFill>
                  <a:srgbClr val="646464"/>
                </a:solidFill>
              </a:rPr>
              <a:t> (</a:t>
            </a:r>
            <a:r>
              <a:rPr lang="es-ES" sz="500" err="1">
                <a:solidFill>
                  <a:srgbClr val="646464"/>
                </a:solidFill>
              </a:rPr>
              <a:t>Fall</a:t>
            </a:r>
            <a:r>
              <a:rPr lang="es-ES" sz="500">
                <a:solidFill>
                  <a:srgbClr val="646464"/>
                </a:solidFill>
              </a:rPr>
              <a:t> CDC 2023); Las Vegas, USA; 19-22 </a:t>
            </a:r>
            <a:r>
              <a:rPr lang="es-ES" sz="500" err="1">
                <a:solidFill>
                  <a:srgbClr val="646464"/>
                </a:solidFill>
              </a:rPr>
              <a:t>October</a:t>
            </a:r>
            <a:r>
              <a:rPr lang="es-ES" sz="500">
                <a:solidFill>
                  <a:srgbClr val="646464"/>
                </a:solidFill>
              </a:rPr>
              <a:t> 2023.</a:t>
            </a:r>
          </a:p>
        </p:txBody>
      </p:sp>
    </p:spTree>
    <p:extLst>
      <p:ext uri="{BB962C8B-B14F-4D97-AF65-F5344CB8AC3E}">
        <p14:creationId xmlns:p14="http://schemas.microsoft.com/office/powerpoint/2010/main" val="1948795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897E0-BF11-A38B-E735-4650CEC5C1B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B72F03C-9AEF-D0F9-1068-EE6066221ECD}"/>
              </a:ext>
            </a:extLst>
          </p:cNvPr>
          <p:cNvSpPr>
            <a:spLocks noGrp="1"/>
          </p:cNvSpPr>
          <p:nvPr>
            <p:ph type="title"/>
          </p:nvPr>
        </p:nvSpPr>
        <p:spPr>
          <a:xfrm>
            <a:off x="838200" y="1"/>
            <a:ext cx="6407425" cy="3015334"/>
          </a:xfrm>
        </p:spPr>
        <p:txBody>
          <a:bodyPr>
            <a:noAutofit/>
          </a:bodyPr>
          <a:lstStyle/>
          <a:p>
            <a:pPr>
              <a:spcAft>
                <a:spcPts val="600"/>
              </a:spcAft>
            </a:pPr>
            <a:r>
              <a:rPr lang="es-ES">
                <a:solidFill>
                  <a:srgbClr val="003867"/>
                </a:solidFill>
              </a:rPr>
              <a:t>Evidencia en práctica clínica </a:t>
            </a:r>
            <a:r>
              <a:rPr lang="es-ES"/>
              <a:t>en C&amp;C con EBGLYSS</a:t>
            </a:r>
            <a:r>
              <a:rPr lang="es-ES" baseline="30000"/>
              <a:t>®</a:t>
            </a:r>
          </a:p>
        </p:txBody>
      </p:sp>
      <p:sp>
        <p:nvSpPr>
          <p:cNvPr id="13" name="Rectángulo redondeado 8">
            <a:extLst>
              <a:ext uri="{FF2B5EF4-FFF2-40B4-BE49-F238E27FC236}">
                <a16:creationId xmlns:a16="http://schemas.microsoft.com/office/drawing/2014/main" id="{C9CCD571-FA7E-9ADE-F4B2-855858252943}"/>
              </a:ext>
            </a:extLst>
          </p:cNvPr>
          <p:cNvSpPr/>
          <p:nvPr/>
        </p:nvSpPr>
        <p:spPr>
          <a:xfrm>
            <a:off x="678543" y="2228764"/>
            <a:ext cx="3151555" cy="1200236"/>
          </a:xfrm>
          <a:prstGeom prst="roundRect">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0676B813-446B-AD56-5AB7-543C9D4233AD}"/>
              </a:ext>
            </a:extLst>
          </p:cNvPr>
          <p:cNvSpPr txBox="1"/>
          <p:nvPr/>
        </p:nvSpPr>
        <p:spPr>
          <a:xfrm>
            <a:off x="1026942" y="2358849"/>
            <a:ext cx="3063432" cy="1015663"/>
          </a:xfrm>
          <a:prstGeom prst="rect">
            <a:avLst/>
          </a:prstGeom>
          <a:noFill/>
        </p:spPr>
        <p:txBody>
          <a:bodyPr wrap="square" rtlCol="0" anchor="ctr">
            <a:spAutoFit/>
          </a:bodyPr>
          <a:lstStyle/>
          <a:p>
            <a:pPr>
              <a:spcAft>
                <a:spcPts val="600"/>
              </a:spcAft>
            </a:pPr>
            <a:r>
              <a:rPr lang="es-ES" sz="1500" b="1">
                <a:solidFill>
                  <a:srgbClr val="003867"/>
                </a:solidFill>
              </a:rPr>
              <a:t>Nuestra primera experiencia con </a:t>
            </a:r>
            <a:r>
              <a:rPr lang="es-ES" sz="1500" b="1" err="1">
                <a:solidFill>
                  <a:srgbClr val="003867"/>
                </a:solidFill>
              </a:rPr>
              <a:t>lebrikizumab</a:t>
            </a:r>
            <a:r>
              <a:rPr lang="es-ES" sz="1500" b="1">
                <a:solidFill>
                  <a:srgbClr val="003867"/>
                </a:solidFill>
              </a:rPr>
              <a:t>:</a:t>
            </a:r>
            <a:br>
              <a:rPr lang="es-ES" sz="1500" b="1">
                <a:solidFill>
                  <a:srgbClr val="003867"/>
                </a:solidFill>
              </a:rPr>
            </a:br>
            <a:r>
              <a:rPr lang="es-ES" sz="1500" b="1">
                <a:solidFill>
                  <a:srgbClr val="003867"/>
                </a:solidFill>
              </a:rPr>
              <a:t>cuando una sonrisa vale más que mil palabras</a:t>
            </a:r>
            <a:endParaRPr lang="es-ES" sz="1500" b="1">
              <a:solidFill>
                <a:schemeClr val="bg1"/>
              </a:solidFill>
            </a:endParaRPr>
          </a:p>
        </p:txBody>
      </p:sp>
      <p:sp>
        <p:nvSpPr>
          <p:cNvPr id="15" name="Rectángulo redondeado 14">
            <a:extLst>
              <a:ext uri="{FF2B5EF4-FFF2-40B4-BE49-F238E27FC236}">
                <a16:creationId xmlns:a16="http://schemas.microsoft.com/office/drawing/2014/main" id="{79B2A24C-2989-51AA-0CF7-64CE3E9DA1F4}"/>
              </a:ext>
            </a:extLst>
          </p:cNvPr>
          <p:cNvSpPr/>
          <p:nvPr/>
        </p:nvSpPr>
        <p:spPr>
          <a:xfrm>
            <a:off x="4018469" y="2228764"/>
            <a:ext cx="3151555" cy="1200236"/>
          </a:xfrm>
          <a:prstGeom prst="roundRect">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redondeado 15">
            <a:extLst>
              <a:ext uri="{FF2B5EF4-FFF2-40B4-BE49-F238E27FC236}">
                <a16:creationId xmlns:a16="http://schemas.microsoft.com/office/drawing/2014/main" id="{D453DDE1-D112-CE6A-427C-0AF89ABCA6D6}"/>
              </a:ext>
            </a:extLst>
          </p:cNvPr>
          <p:cNvSpPr/>
          <p:nvPr/>
        </p:nvSpPr>
        <p:spPr>
          <a:xfrm>
            <a:off x="7358395" y="2228764"/>
            <a:ext cx="3151555" cy="1200236"/>
          </a:xfrm>
          <a:prstGeom prst="roundRect">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redondeado 16">
            <a:extLst>
              <a:ext uri="{FF2B5EF4-FFF2-40B4-BE49-F238E27FC236}">
                <a16:creationId xmlns:a16="http://schemas.microsoft.com/office/drawing/2014/main" id="{C61A4235-2D4D-2F61-D276-4CD65B9AAB93}"/>
              </a:ext>
            </a:extLst>
          </p:cNvPr>
          <p:cNvSpPr/>
          <p:nvPr/>
        </p:nvSpPr>
        <p:spPr>
          <a:xfrm>
            <a:off x="678543" y="3615453"/>
            <a:ext cx="3151555" cy="1200236"/>
          </a:xfrm>
          <a:prstGeom prst="roundRect">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a:extLst>
              <a:ext uri="{FF2B5EF4-FFF2-40B4-BE49-F238E27FC236}">
                <a16:creationId xmlns:a16="http://schemas.microsoft.com/office/drawing/2014/main" id="{E0460167-9F3F-817F-A2BF-2AEB9753CFDD}"/>
              </a:ext>
            </a:extLst>
          </p:cNvPr>
          <p:cNvSpPr txBox="1"/>
          <p:nvPr/>
        </p:nvSpPr>
        <p:spPr>
          <a:xfrm>
            <a:off x="4438772" y="2321050"/>
            <a:ext cx="2739143" cy="1015663"/>
          </a:xfrm>
          <a:prstGeom prst="rect">
            <a:avLst/>
          </a:prstGeom>
          <a:noFill/>
        </p:spPr>
        <p:txBody>
          <a:bodyPr wrap="square" rtlCol="0" anchor="ctr">
            <a:spAutoFit/>
          </a:bodyPr>
          <a:lstStyle/>
          <a:p>
            <a:pPr>
              <a:spcAft>
                <a:spcPts val="600"/>
              </a:spcAft>
            </a:pPr>
            <a:r>
              <a:rPr lang="es-ES" sz="1500" b="1" err="1">
                <a:solidFill>
                  <a:srgbClr val="003867"/>
                </a:solidFill>
              </a:rPr>
              <a:t>Lebrikizumab</a:t>
            </a:r>
            <a:r>
              <a:rPr lang="es-ES" sz="1500" b="1">
                <a:solidFill>
                  <a:srgbClr val="003867"/>
                </a:solidFill>
              </a:rPr>
              <a:t> en pacientes con DA moderada a grave que afecta a cara y cuello tras cambio de </a:t>
            </a:r>
            <a:r>
              <a:rPr lang="es-ES" sz="1500" b="1" err="1">
                <a:solidFill>
                  <a:srgbClr val="003867"/>
                </a:solidFill>
              </a:rPr>
              <a:t>dupilumab</a:t>
            </a:r>
            <a:endParaRPr lang="es-ES" sz="1500" b="1" baseline="30000">
              <a:solidFill>
                <a:schemeClr val="bg1"/>
              </a:solidFill>
            </a:endParaRPr>
          </a:p>
        </p:txBody>
      </p:sp>
      <p:sp>
        <p:nvSpPr>
          <p:cNvPr id="19" name="CuadroTexto 18">
            <a:extLst>
              <a:ext uri="{FF2B5EF4-FFF2-40B4-BE49-F238E27FC236}">
                <a16:creationId xmlns:a16="http://schemas.microsoft.com/office/drawing/2014/main" id="{BD01CCB3-7D63-23E8-D6CC-1328BFFD5D75}"/>
              </a:ext>
            </a:extLst>
          </p:cNvPr>
          <p:cNvSpPr txBox="1"/>
          <p:nvPr/>
        </p:nvSpPr>
        <p:spPr>
          <a:xfrm>
            <a:off x="7793501" y="2321050"/>
            <a:ext cx="2095695" cy="1015663"/>
          </a:xfrm>
          <a:prstGeom prst="rect">
            <a:avLst/>
          </a:prstGeom>
          <a:noFill/>
        </p:spPr>
        <p:txBody>
          <a:bodyPr wrap="square" rtlCol="0" anchor="ctr">
            <a:spAutoFit/>
          </a:bodyPr>
          <a:lstStyle/>
          <a:p>
            <a:pPr>
              <a:spcAft>
                <a:spcPts val="600"/>
              </a:spcAft>
            </a:pPr>
            <a:r>
              <a:rPr lang="es-ES" sz="1500" b="1" err="1">
                <a:solidFill>
                  <a:srgbClr val="003867"/>
                </a:solidFill>
              </a:rPr>
              <a:t>Super-respondedor</a:t>
            </a:r>
            <a:r>
              <a:rPr lang="es-ES" sz="1500" b="1">
                <a:solidFill>
                  <a:srgbClr val="003867"/>
                </a:solidFill>
              </a:rPr>
              <a:t> temprano a </a:t>
            </a:r>
            <a:r>
              <a:rPr lang="es-ES" sz="1500" b="1" err="1">
                <a:solidFill>
                  <a:srgbClr val="003867"/>
                </a:solidFill>
              </a:rPr>
              <a:t>lebrikizumab</a:t>
            </a:r>
            <a:r>
              <a:rPr lang="es-ES" sz="1500" b="1">
                <a:solidFill>
                  <a:srgbClr val="003867"/>
                </a:solidFill>
              </a:rPr>
              <a:t> con DA moderada a grave</a:t>
            </a:r>
            <a:endParaRPr lang="es-ES" sz="1500" b="1" baseline="30000">
              <a:solidFill>
                <a:schemeClr val="bg1"/>
              </a:solidFill>
            </a:endParaRPr>
          </a:p>
        </p:txBody>
      </p:sp>
      <p:sp>
        <p:nvSpPr>
          <p:cNvPr id="20" name="CuadroTexto 19">
            <a:extLst>
              <a:ext uri="{FF2B5EF4-FFF2-40B4-BE49-F238E27FC236}">
                <a16:creationId xmlns:a16="http://schemas.microsoft.com/office/drawing/2014/main" id="{08DA05BB-B70E-4EDA-5B18-A53FCC8FF6E5}"/>
              </a:ext>
            </a:extLst>
          </p:cNvPr>
          <p:cNvSpPr txBox="1"/>
          <p:nvPr/>
        </p:nvSpPr>
        <p:spPr>
          <a:xfrm>
            <a:off x="1083214" y="3739992"/>
            <a:ext cx="2688855" cy="784830"/>
          </a:xfrm>
          <a:prstGeom prst="rect">
            <a:avLst/>
          </a:prstGeom>
          <a:noFill/>
        </p:spPr>
        <p:txBody>
          <a:bodyPr wrap="square" rtlCol="0" anchor="ctr">
            <a:spAutoFit/>
          </a:bodyPr>
          <a:lstStyle/>
          <a:p>
            <a:pPr>
              <a:spcAft>
                <a:spcPts val="600"/>
              </a:spcAft>
            </a:pPr>
            <a:r>
              <a:rPr lang="es-ES" sz="1500" b="1">
                <a:solidFill>
                  <a:srgbClr val="003867"/>
                </a:solidFill>
              </a:rPr>
              <a:t>Dermatitis persistente </a:t>
            </a:r>
            <a:br>
              <a:rPr lang="es-ES" sz="1500" b="1">
                <a:solidFill>
                  <a:srgbClr val="003867"/>
                </a:solidFill>
              </a:rPr>
            </a:br>
            <a:r>
              <a:rPr lang="es-ES" sz="1500" b="1">
                <a:solidFill>
                  <a:srgbClr val="003867"/>
                </a:solidFill>
              </a:rPr>
              <a:t>de cara y cuello con rápida respuesta a </a:t>
            </a:r>
            <a:r>
              <a:rPr lang="es-ES" sz="1500" b="1" err="1">
                <a:solidFill>
                  <a:srgbClr val="003867"/>
                </a:solidFill>
              </a:rPr>
              <a:t>lebrikizumab</a:t>
            </a:r>
            <a:endParaRPr lang="es-ES" sz="1500" b="1">
              <a:solidFill>
                <a:schemeClr val="bg1"/>
              </a:solidFill>
            </a:endParaRPr>
          </a:p>
        </p:txBody>
      </p:sp>
      <p:sp>
        <p:nvSpPr>
          <p:cNvPr id="3" name="Título 1">
            <a:extLst>
              <a:ext uri="{FF2B5EF4-FFF2-40B4-BE49-F238E27FC236}">
                <a16:creationId xmlns:a16="http://schemas.microsoft.com/office/drawing/2014/main" id="{751A6AB6-1BD2-F5BB-C2A5-D864DFD0F40F}"/>
              </a:ext>
            </a:extLst>
          </p:cNvPr>
          <p:cNvSpPr txBox="1">
            <a:spLocks/>
          </p:cNvSpPr>
          <p:nvPr/>
        </p:nvSpPr>
        <p:spPr>
          <a:xfrm>
            <a:off x="724517" y="2388307"/>
            <a:ext cx="738523" cy="464305"/>
          </a:xfrm>
          <a:prstGeom prst="rect">
            <a:avLst/>
          </a:prstGeom>
        </p:spPr>
        <p:txBody>
          <a:bodyPr vert="horz" lIns="91440" tIns="45720" rIns="91440" bIns="45720" rtlCol="0" anchor="ctr">
            <a:noAutofit/>
          </a:bodyPr>
          <a:lstStyle>
            <a:lvl1pPr algn="l" defTabSz="914400" rtl="0" eaLnBrk="1" latinLnBrk="0" hangingPunct="1">
              <a:lnSpc>
                <a:spcPct val="100000"/>
              </a:lnSpc>
              <a:spcBef>
                <a:spcPts val="1200"/>
              </a:spcBef>
              <a:spcAft>
                <a:spcPts val="1200"/>
              </a:spcAft>
              <a:buNone/>
              <a:defRPr sz="3600" b="1" kern="1200">
                <a:solidFill>
                  <a:schemeClr val="bg1"/>
                </a:solidFill>
                <a:latin typeface="Arial" panose="020B0604020202020204" pitchFamily="34" charset="0"/>
                <a:ea typeface="+mj-ea"/>
                <a:cs typeface="Arial" panose="020B0604020202020204" pitchFamily="34" charset="0"/>
              </a:defRPr>
            </a:lvl1pPr>
          </a:lstStyle>
          <a:p>
            <a:pPr>
              <a:spcAft>
                <a:spcPts val="600"/>
              </a:spcAft>
            </a:pPr>
            <a:r>
              <a:rPr lang="es-ES" sz="4000"/>
              <a:t>1</a:t>
            </a:r>
          </a:p>
        </p:txBody>
      </p:sp>
      <p:sp>
        <p:nvSpPr>
          <p:cNvPr id="4" name="Título 1">
            <a:extLst>
              <a:ext uri="{FF2B5EF4-FFF2-40B4-BE49-F238E27FC236}">
                <a16:creationId xmlns:a16="http://schemas.microsoft.com/office/drawing/2014/main" id="{14045C25-E656-55C6-9CD8-CBFC88B1E5CE}"/>
              </a:ext>
            </a:extLst>
          </p:cNvPr>
          <p:cNvSpPr txBox="1">
            <a:spLocks/>
          </p:cNvSpPr>
          <p:nvPr/>
        </p:nvSpPr>
        <p:spPr>
          <a:xfrm>
            <a:off x="4066661" y="2344781"/>
            <a:ext cx="738523" cy="464305"/>
          </a:xfrm>
          <a:prstGeom prst="rect">
            <a:avLst/>
          </a:prstGeom>
        </p:spPr>
        <p:txBody>
          <a:bodyPr vert="horz" lIns="91440" tIns="45720" rIns="91440" bIns="45720" rtlCol="0" anchor="ctr">
            <a:noAutofit/>
          </a:bodyPr>
          <a:lstStyle>
            <a:lvl1pPr algn="l" defTabSz="914400" rtl="0" eaLnBrk="1" latinLnBrk="0" hangingPunct="1">
              <a:lnSpc>
                <a:spcPct val="100000"/>
              </a:lnSpc>
              <a:spcBef>
                <a:spcPts val="1200"/>
              </a:spcBef>
              <a:spcAft>
                <a:spcPts val="1200"/>
              </a:spcAft>
              <a:buNone/>
              <a:defRPr sz="3600" b="1" kern="1200">
                <a:solidFill>
                  <a:schemeClr val="bg1"/>
                </a:solidFill>
                <a:latin typeface="Arial" panose="020B0604020202020204" pitchFamily="34" charset="0"/>
                <a:ea typeface="+mj-ea"/>
                <a:cs typeface="Arial" panose="020B0604020202020204" pitchFamily="34" charset="0"/>
              </a:defRPr>
            </a:lvl1pPr>
          </a:lstStyle>
          <a:p>
            <a:pPr>
              <a:spcAft>
                <a:spcPts val="600"/>
              </a:spcAft>
            </a:pPr>
            <a:r>
              <a:rPr lang="es-ES" sz="4000"/>
              <a:t>2</a:t>
            </a:r>
          </a:p>
        </p:txBody>
      </p:sp>
      <p:sp>
        <p:nvSpPr>
          <p:cNvPr id="5" name="Título 1">
            <a:extLst>
              <a:ext uri="{FF2B5EF4-FFF2-40B4-BE49-F238E27FC236}">
                <a16:creationId xmlns:a16="http://schemas.microsoft.com/office/drawing/2014/main" id="{B70A1596-BCD4-6DFB-F62A-237D87E6981D}"/>
              </a:ext>
            </a:extLst>
          </p:cNvPr>
          <p:cNvSpPr txBox="1">
            <a:spLocks/>
          </p:cNvSpPr>
          <p:nvPr/>
        </p:nvSpPr>
        <p:spPr>
          <a:xfrm>
            <a:off x="7415939" y="2344780"/>
            <a:ext cx="738523" cy="464305"/>
          </a:xfrm>
          <a:prstGeom prst="rect">
            <a:avLst/>
          </a:prstGeom>
        </p:spPr>
        <p:txBody>
          <a:bodyPr vert="horz" lIns="91440" tIns="45720" rIns="91440" bIns="45720" rtlCol="0" anchor="ctr">
            <a:noAutofit/>
          </a:bodyPr>
          <a:lstStyle>
            <a:lvl1pPr algn="l" defTabSz="914400" rtl="0" eaLnBrk="1" latinLnBrk="0" hangingPunct="1">
              <a:lnSpc>
                <a:spcPct val="100000"/>
              </a:lnSpc>
              <a:spcBef>
                <a:spcPts val="1200"/>
              </a:spcBef>
              <a:spcAft>
                <a:spcPts val="1200"/>
              </a:spcAft>
              <a:buNone/>
              <a:defRPr sz="3600" b="1" kern="1200">
                <a:solidFill>
                  <a:schemeClr val="bg1"/>
                </a:solidFill>
                <a:latin typeface="Arial" panose="020B0604020202020204" pitchFamily="34" charset="0"/>
                <a:ea typeface="+mj-ea"/>
                <a:cs typeface="Arial" panose="020B0604020202020204" pitchFamily="34" charset="0"/>
              </a:defRPr>
            </a:lvl1pPr>
          </a:lstStyle>
          <a:p>
            <a:pPr>
              <a:spcAft>
                <a:spcPts val="600"/>
              </a:spcAft>
            </a:pPr>
            <a:r>
              <a:rPr lang="es-ES" sz="4000"/>
              <a:t>3</a:t>
            </a:r>
          </a:p>
        </p:txBody>
      </p:sp>
      <p:sp>
        <p:nvSpPr>
          <p:cNvPr id="6" name="Título 1">
            <a:extLst>
              <a:ext uri="{FF2B5EF4-FFF2-40B4-BE49-F238E27FC236}">
                <a16:creationId xmlns:a16="http://schemas.microsoft.com/office/drawing/2014/main" id="{62E98370-FDDF-410D-A557-DCE580E406B0}"/>
              </a:ext>
            </a:extLst>
          </p:cNvPr>
          <p:cNvSpPr txBox="1">
            <a:spLocks/>
          </p:cNvSpPr>
          <p:nvPr/>
        </p:nvSpPr>
        <p:spPr>
          <a:xfrm>
            <a:off x="724517" y="3751265"/>
            <a:ext cx="738523" cy="464305"/>
          </a:xfrm>
          <a:prstGeom prst="rect">
            <a:avLst/>
          </a:prstGeom>
        </p:spPr>
        <p:txBody>
          <a:bodyPr vert="horz" lIns="91440" tIns="45720" rIns="91440" bIns="45720" rtlCol="0" anchor="ctr">
            <a:noAutofit/>
          </a:bodyPr>
          <a:lstStyle>
            <a:lvl1pPr algn="l" defTabSz="914400" rtl="0" eaLnBrk="1" latinLnBrk="0" hangingPunct="1">
              <a:lnSpc>
                <a:spcPct val="100000"/>
              </a:lnSpc>
              <a:spcBef>
                <a:spcPts val="1200"/>
              </a:spcBef>
              <a:spcAft>
                <a:spcPts val="1200"/>
              </a:spcAft>
              <a:buNone/>
              <a:defRPr sz="3600" b="1" kern="1200">
                <a:solidFill>
                  <a:schemeClr val="bg1"/>
                </a:solidFill>
                <a:latin typeface="Arial" panose="020B0604020202020204" pitchFamily="34" charset="0"/>
                <a:ea typeface="+mj-ea"/>
                <a:cs typeface="Arial" panose="020B0604020202020204" pitchFamily="34" charset="0"/>
              </a:defRPr>
            </a:lvl1pPr>
          </a:lstStyle>
          <a:p>
            <a:pPr>
              <a:spcAft>
                <a:spcPts val="600"/>
              </a:spcAft>
            </a:pPr>
            <a:r>
              <a:rPr lang="es-ES" sz="4000"/>
              <a:t>4</a:t>
            </a:r>
          </a:p>
        </p:txBody>
      </p:sp>
    </p:spTree>
    <p:extLst>
      <p:ext uri="{BB962C8B-B14F-4D97-AF65-F5344CB8AC3E}">
        <p14:creationId xmlns:p14="http://schemas.microsoft.com/office/powerpoint/2010/main" val="4194756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A1E747-C223-05B0-6031-BD4B421D0BAC}"/>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A96682E4-E964-0586-8E0C-40E8D9E92C5F}"/>
              </a:ext>
            </a:extLst>
          </p:cNvPr>
          <p:cNvSpPr>
            <a:spLocks noGrp="1"/>
          </p:cNvSpPr>
          <p:nvPr>
            <p:ph type="title"/>
          </p:nvPr>
        </p:nvSpPr>
        <p:spPr/>
        <p:txBody>
          <a:bodyPr/>
          <a:lstStyle/>
          <a:p>
            <a:r>
              <a:rPr lang="es-ES"/>
              <a:t>Nuestra primera experiencia con </a:t>
            </a:r>
            <a:r>
              <a:rPr lang="es-ES" err="1"/>
              <a:t>lebrikizumab</a:t>
            </a:r>
            <a:r>
              <a:rPr lang="es-ES"/>
              <a:t>:</a:t>
            </a:r>
            <a:br>
              <a:rPr lang="es-ES"/>
            </a:br>
            <a:r>
              <a:rPr lang="es-ES"/>
              <a:t>cuando una sonrisa vale más que mil palabras</a:t>
            </a:r>
            <a:br>
              <a:rPr lang="es-ES"/>
            </a:br>
            <a:br>
              <a:rPr lang="es-ES"/>
            </a:br>
            <a:r>
              <a:rPr lang="es-ES" sz="1400" b="0"/>
              <a:t>Torres Salomón P, </a:t>
            </a:r>
            <a:r>
              <a:rPr lang="es-ES" sz="1400" b="0" i="1"/>
              <a:t>et al. </a:t>
            </a:r>
            <a:r>
              <a:rPr lang="es-ES" sz="1400" b="0"/>
              <a:t>Servicio de Dermatología, </a:t>
            </a:r>
            <a:br>
              <a:rPr lang="es-ES" sz="1400" b="0"/>
            </a:br>
            <a:r>
              <a:rPr lang="es-ES" sz="1400" b="0"/>
              <a:t>Hospital Universitario Virgen de la Victoria. Málaga.</a:t>
            </a:r>
            <a:endParaRPr lang="es-ES"/>
          </a:p>
        </p:txBody>
      </p:sp>
    </p:spTree>
    <p:extLst>
      <p:ext uri="{BB962C8B-B14F-4D97-AF65-F5344CB8AC3E}">
        <p14:creationId xmlns:p14="http://schemas.microsoft.com/office/powerpoint/2010/main" val="1761161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A9C91-ED21-81C2-F446-2ED654CDA21E}"/>
            </a:ext>
          </a:extLst>
        </p:cNvPr>
        <p:cNvGrpSpPr/>
        <p:nvPr/>
      </p:nvGrpSpPr>
      <p:grpSpPr>
        <a:xfrm>
          <a:off x="0" y="0"/>
          <a:ext cx="0" cy="0"/>
          <a:chOff x="0" y="0"/>
          <a:chExt cx="0" cy="0"/>
        </a:xfrm>
      </p:grpSpPr>
      <p:sp>
        <p:nvSpPr>
          <p:cNvPr id="8" name="Rectángulo redondeado 7">
            <a:extLst>
              <a:ext uri="{FF2B5EF4-FFF2-40B4-BE49-F238E27FC236}">
                <a16:creationId xmlns:a16="http://schemas.microsoft.com/office/drawing/2014/main" id="{F4FEE331-7B00-AA4A-F92E-091FE5045098}"/>
              </a:ext>
            </a:extLst>
          </p:cNvPr>
          <p:cNvSpPr/>
          <p:nvPr/>
        </p:nvSpPr>
        <p:spPr>
          <a:xfrm>
            <a:off x="4741723" y="1547308"/>
            <a:ext cx="6447849" cy="4176742"/>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a:extLst>
              <a:ext uri="{FF2B5EF4-FFF2-40B4-BE49-F238E27FC236}">
                <a16:creationId xmlns:a16="http://schemas.microsoft.com/office/drawing/2014/main" id="{74D3D565-2964-1871-0133-216CA33C0CC6}"/>
              </a:ext>
            </a:extLst>
          </p:cNvPr>
          <p:cNvSpPr>
            <a:spLocks noGrp="1"/>
          </p:cNvSpPr>
          <p:nvPr>
            <p:ph type="title"/>
          </p:nvPr>
        </p:nvSpPr>
        <p:spPr>
          <a:xfrm>
            <a:off x="308113" y="211015"/>
            <a:ext cx="9382539" cy="961802"/>
          </a:xfrm>
        </p:spPr>
        <p:txBody>
          <a:bodyPr/>
          <a:lstStyle/>
          <a:p>
            <a:r>
              <a:rPr lang="es-ES"/>
              <a:t>Nuestra primera experiencia con lebrikizumab: </a:t>
            </a:r>
            <a:br>
              <a:rPr lang="es-ES"/>
            </a:br>
            <a:r>
              <a:rPr lang="es-ES"/>
              <a:t>cuando una sonrisa vale mas que mil palabras</a:t>
            </a:r>
            <a:r>
              <a:rPr lang="es-ES" baseline="30000"/>
              <a:t>1</a:t>
            </a:r>
          </a:p>
        </p:txBody>
      </p:sp>
      <p:graphicFrame>
        <p:nvGraphicFramePr>
          <p:cNvPr id="4" name="Tabla 3">
            <a:extLst>
              <a:ext uri="{FF2B5EF4-FFF2-40B4-BE49-F238E27FC236}">
                <a16:creationId xmlns:a16="http://schemas.microsoft.com/office/drawing/2014/main" id="{C1E0B250-0DEE-C508-FEAC-46283DFD7AC5}"/>
              </a:ext>
            </a:extLst>
          </p:cNvPr>
          <p:cNvGraphicFramePr>
            <a:graphicFrameLocks noGrp="1"/>
          </p:cNvGraphicFramePr>
          <p:nvPr>
            <p:extLst>
              <p:ext uri="{D42A27DB-BD31-4B8C-83A1-F6EECF244321}">
                <p14:modId xmlns:p14="http://schemas.microsoft.com/office/powerpoint/2010/main" val="4230964059"/>
              </p:ext>
            </p:extLst>
          </p:nvPr>
        </p:nvGraphicFramePr>
        <p:xfrm>
          <a:off x="5035292" y="1986439"/>
          <a:ext cx="3289963" cy="3737610"/>
        </p:xfrm>
        <a:graphic>
          <a:graphicData uri="http://schemas.openxmlformats.org/drawingml/2006/table">
            <a:tbl>
              <a:tblPr firstRow="1" bandRow="1">
                <a:tableStyleId>{5C22544A-7EE6-4342-B048-85BDC9FD1C3A}</a:tableStyleId>
              </a:tblPr>
              <a:tblGrid>
                <a:gridCol w="2567034">
                  <a:extLst>
                    <a:ext uri="{9D8B030D-6E8A-4147-A177-3AD203B41FA5}">
                      <a16:colId xmlns:a16="http://schemas.microsoft.com/office/drawing/2014/main" val="3616006650"/>
                    </a:ext>
                  </a:extLst>
                </a:gridCol>
                <a:gridCol w="722929">
                  <a:extLst>
                    <a:ext uri="{9D8B030D-6E8A-4147-A177-3AD203B41FA5}">
                      <a16:colId xmlns:a16="http://schemas.microsoft.com/office/drawing/2014/main" val="615263161"/>
                    </a:ext>
                  </a:extLst>
                </a:gridCol>
              </a:tblGrid>
              <a:tr h="274687">
                <a:tc>
                  <a:txBody>
                    <a:bodyPr/>
                    <a:lstStyle/>
                    <a:p>
                      <a:pPr>
                        <a:buNone/>
                      </a:pPr>
                      <a:r>
                        <a:rPr lang="es-ES" sz="1100" b="0">
                          <a:solidFill>
                            <a:schemeClr val="bg1"/>
                          </a:solidFill>
                          <a:effectLst/>
                          <a:latin typeface="Arial" panose="020B0604020202020204" pitchFamily="34" charset="0"/>
                          <a:cs typeface="Arial" panose="020B0604020202020204" pitchFamily="34" charset="0"/>
                        </a:rPr>
                        <a:t>Número de pacientes (n)</a:t>
                      </a:r>
                    </a:p>
                  </a:txBody>
                  <a:tcPr marL="59055" marR="59055" marT="59055" marB="59055">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r">
                        <a:buNone/>
                      </a:pPr>
                      <a:r>
                        <a:rPr lang="es-ES" sz="1100" b="0">
                          <a:solidFill>
                            <a:schemeClr val="accent1"/>
                          </a:solidFill>
                          <a:effectLst/>
                          <a:latin typeface="Arial" panose="020B0604020202020204" pitchFamily="34" charset="0"/>
                          <a:cs typeface="Arial" panose="020B0604020202020204" pitchFamily="34" charset="0"/>
                        </a:rPr>
                        <a:t>11</a:t>
                      </a:r>
                    </a:p>
                  </a:txBody>
                  <a:tcPr marL="59055" marR="59055" marT="59055" marB="59055">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870345510"/>
                  </a:ext>
                </a:extLst>
              </a:tr>
              <a:tr h="274687">
                <a:tc>
                  <a:txBody>
                    <a:bodyPr/>
                    <a:lstStyle/>
                    <a:p>
                      <a:pPr>
                        <a:buNone/>
                      </a:pPr>
                      <a:r>
                        <a:rPr lang="es-ES" sz="1100" b="0">
                          <a:solidFill>
                            <a:schemeClr val="bg1"/>
                          </a:solidFill>
                          <a:effectLst/>
                          <a:latin typeface="Arial" panose="020B0604020202020204" pitchFamily="34" charset="0"/>
                          <a:cs typeface="Arial" panose="020B0604020202020204" pitchFamily="34" charset="0"/>
                        </a:rPr>
                        <a:t>Edad media</a:t>
                      </a:r>
                    </a:p>
                  </a:txBody>
                  <a:tcPr marL="59055" marR="59055" marT="59055" marB="59055">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solidFill>
                      <a:schemeClr val="accent1"/>
                    </a:solidFill>
                  </a:tcPr>
                </a:tc>
                <a:tc>
                  <a:txBody>
                    <a:bodyPr/>
                    <a:lstStyle/>
                    <a:p>
                      <a:pPr algn="r">
                        <a:buNone/>
                      </a:pPr>
                      <a:r>
                        <a:rPr lang="es-ES" sz="1100" b="0">
                          <a:solidFill>
                            <a:schemeClr val="accent1"/>
                          </a:solidFill>
                          <a:effectLst/>
                          <a:latin typeface="Arial" panose="020B0604020202020204" pitchFamily="34" charset="0"/>
                          <a:cs typeface="Arial" panose="020B0604020202020204" pitchFamily="34" charset="0"/>
                        </a:rPr>
                        <a:t>29,8</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639150"/>
                  </a:ext>
                </a:extLst>
              </a:tr>
              <a:tr h="274687">
                <a:tc>
                  <a:txBody>
                    <a:bodyPr/>
                    <a:lstStyle/>
                    <a:p>
                      <a:pPr>
                        <a:buNone/>
                      </a:pPr>
                      <a:r>
                        <a:rPr lang="es-ES" sz="1100" b="0" err="1">
                          <a:solidFill>
                            <a:schemeClr val="bg1"/>
                          </a:solidFill>
                          <a:effectLst/>
                          <a:latin typeface="Arial" panose="020B0604020202020204" pitchFamily="34" charset="0"/>
                          <a:cs typeface="Arial" panose="020B0604020202020204" pitchFamily="34" charset="0"/>
                        </a:rPr>
                        <a:t>Nº</a:t>
                      </a:r>
                      <a:r>
                        <a:rPr lang="es-ES" sz="1100" b="0">
                          <a:solidFill>
                            <a:schemeClr val="bg1"/>
                          </a:solidFill>
                          <a:effectLst/>
                          <a:latin typeface="Arial" panose="020B0604020202020204" pitchFamily="34" charset="0"/>
                          <a:cs typeface="Arial" panose="020B0604020202020204" pitchFamily="34" charset="0"/>
                        </a:rPr>
                        <a:t> hombres</a:t>
                      </a:r>
                    </a:p>
                  </a:txBody>
                  <a:tcPr marL="59055" marR="59055" marT="59055" marB="59055">
                    <a:lnL w="12700" cap="flat" cmpd="sng" algn="ctr">
                      <a:noFill/>
                      <a:prstDash val="solid"/>
                      <a:round/>
                      <a:headEnd type="none" w="med" len="med"/>
                      <a:tailEnd type="none" w="med" len="med"/>
                    </a:lnL>
                    <a:lnR w="12700" cmpd="sng">
                      <a:noFill/>
                    </a:lnR>
                    <a:solidFill>
                      <a:schemeClr val="accent1"/>
                    </a:solidFill>
                  </a:tcPr>
                </a:tc>
                <a:tc>
                  <a:txBody>
                    <a:bodyPr/>
                    <a:lstStyle/>
                    <a:p>
                      <a:pPr algn="r">
                        <a:buNone/>
                      </a:pPr>
                      <a:r>
                        <a:rPr lang="es-ES" sz="1100" b="0">
                          <a:solidFill>
                            <a:schemeClr val="accent1"/>
                          </a:solidFill>
                          <a:effectLst/>
                          <a:latin typeface="Arial" panose="020B0604020202020204" pitchFamily="34" charset="0"/>
                          <a:cs typeface="Arial" panose="020B0604020202020204" pitchFamily="34" charset="0"/>
                        </a:rPr>
                        <a:t>4</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95890772"/>
                  </a:ext>
                </a:extLst>
              </a:tr>
              <a:tr h="274687">
                <a:tc>
                  <a:txBody>
                    <a:bodyPr/>
                    <a:lstStyle/>
                    <a:p>
                      <a:pPr>
                        <a:buNone/>
                      </a:pPr>
                      <a:r>
                        <a:rPr lang="es-ES" sz="1100" b="0" err="1">
                          <a:solidFill>
                            <a:schemeClr val="bg1"/>
                          </a:solidFill>
                          <a:effectLst/>
                          <a:latin typeface="Arial" panose="020B0604020202020204" pitchFamily="34" charset="0"/>
                          <a:cs typeface="Arial" panose="020B0604020202020204" pitchFamily="34" charset="0"/>
                        </a:rPr>
                        <a:t>Nº</a:t>
                      </a:r>
                      <a:r>
                        <a:rPr lang="es-ES" sz="1100" b="0">
                          <a:solidFill>
                            <a:schemeClr val="bg1"/>
                          </a:solidFill>
                          <a:effectLst/>
                          <a:latin typeface="Arial" panose="020B0604020202020204" pitchFamily="34" charset="0"/>
                          <a:cs typeface="Arial" panose="020B0604020202020204" pitchFamily="34" charset="0"/>
                        </a:rPr>
                        <a:t> mujeres</a:t>
                      </a:r>
                    </a:p>
                  </a:txBody>
                  <a:tcPr marL="59055" marR="59055" marT="59055" marB="59055">
                    <a:lnL w="12700" cap="flat" cmpd="sng" algn="ctr">
                      <a:noFill/>
                      <a:prstDash val="solid"/>
                      <a:round/>
                      <a:headEnd type="none" w="med" len="med"/>
                      <a:tailEnd type="none" w="med" len="med"/>
                    </a:lnL>
                    <a:lnR w="12700" cmpd="sng">
                      <a:noFill/>
                    </a:lnR>
                    <a:solidFill>
                      <a:schemeClr val="accent1"/>
                    </a:solidFill>
                  </a:tcPr>
                </a:tc>
                <a:tc>
                  <a:txBody>
                    <a:bodyPr/>
                    <a:lstStyle/>
                    <a:p>
                      <a:pPr algn="r">
                        <a:buNone/>
                      </a:pPr>
                      <a:r>
                        <a:rPr lang="es-ES" sz="1100" b="0">
                          <a:solidFill>
                            <a:schemeClr val="accent1"/>
                          </a:solidFill>
                          <a:effectLst/>
                          <a:latin typeface="Arial" panose="020B0604020202020204" pitchFamily="34" charset="0"/>
                          <a:cs typeface="Arial" panose="020B0604020202020204" pitchFamily="34" charset="0"/>
                        </a:rPr>
                        <a:t>7</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17388357"/>
                  </a:ext>
                </a:extLst>
              </a:tr>
              <a:tr h="274687">
                <a:tc>
                  <a:txBody>
                    <a:bodyPr/>
                    <a:lstStyle/>
                    <a:p>
                      <a:pPr>
                        <a:buNone/>
                      </a:pPr>
                      <a:r>
                        <a:rPr lang="es-ES" sz="1100" b="0">
                          <a:solidFill>
                            <a:schemeClr val="bg1"/>
                          </a:solidFill>
                          <a:effectLst/>
                          <a:latin typeface="Arial" panose="020B0604020202020204" pitchFamily="34" charset="0"/>
                          <a:cs typeface="Arial" panose="020B0604020202020204" pitchFamily="34" charset="0"/>
                        </a:rPr>
                        <a:t>Peso medio (kg)</a:t>
                      </a:r>
                    </a:p>
                  </a:txBody>
                  <a:tcPr marL="59055" marR="59055" marT="59055" marB="59055">
                    <a:lnL w="12700" cap="flat" cmpd="sng" algn="ctr">
                      <a:noFill/>
                      <a:prstDash val="solid"/>
                      <a:round/>
                      <a:headEnd type="none" w="med" len="med"/>
                      <a:tailEnd type="none" w="med" len="med"/>
                    </a:lnL>
                    <a:lnR w="12700" cmpd="sng">
                      <a:noFill/>
                    </a:lnR>
                    <a:solidFill>
                      <a:schemeClr val="accent1"/>
                    </a:solidFill>
                  </a:tcPr>
                </a:tc>
                <a:tc>
                  <a:txBody>
                    <a:bodyPr/>
                    <a:lstStyle/>
                    <a:p>
                      <a:pPr algn="r">
                        <a:buNone/>
                      </a:pPr>
                      <a:r>
                        <a:rPr lang="es-ES" sz="1100" b="0">
                          <a:solidFill>
                            <a:schemeClr val="accent1"/>
                          </a:solidFill>
                          <a:effectLst/>
                          <a:latin typeface="Arial" panose="020B0604020202020204" pitchFamily="34" charset="0"/>
                          <a:cs typeface="Arial" panose="020B0604020202020204" pitchFamily="34" charset="0"/>
                        </a:rPr>
                        <a:t>57,2</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432492795"/>
                  </a:ext>
                </a:extLst>
              </a:tr>
              <a:tr h="274687">
                <a:tc>
                  <a:txBody>
                    <a:bodyPr/>
                    <a:lstStyle/>
                    <a:p>
                      <a:pPr>
                        <a:buNone/>
                      </a:pPr>
                      <a:r>
                        <a:rPr lang="es-ES" sz="1100" b="0">
                          <a:solidFill>
                            <a:schemeClr val="bg1"/>
                          </a:solidFill>
                          <a:effectLst/>
                          <a:latin typeface="Arial" panose="020B0604020202020204" pitchFamily="34" charset="0"/>
                          <a:cs typeface="Arial" panose="020B0604020202020204" pitchFamily="34" charset="0"/>
                        </a:rPr>
                        <a:t>Talla media (cm)</a:t>
                      </a:r>
                    </a:p>
                  </a:txBody>
                  <a:tcPr marL="59055" marR="59055" marT="59055" marB="59055">
                    <a:lnL w="12700" cap="flat" cmpd="sng" algn="ctr">
                      <a:noFill/>
                      <a:prstDash val="solid"/>
                      <a:round/>
                      <a:headEnd type="none" w="med" len="med"/>
                      <a:tailEnd type="none" w="med" len="med"/>
                    </a:lnL>
                    <a:lnR w="12700" cmpd="sng">
                      <a:noFill/>
                    </a:lnR>
                    <a:solidFill>
                      <a:schemeClr val="accent1"/>
                    </a:solidFill>
                  </a:tcPr>
                </a:tc>
                <a:tc>
                  <a:txBody>
                    <a:bodyPr/>
                    <a:lstStyle/>
                    <a:p>
                      <a:pPr algn="r">
                        <a:buNone/>
                      </a:pPr>
                      <a:r>
                        <a:rPr lang="es-ES" sz="1100" b="0">
                          <a:solidFill>
                            <a:schemeClr val="accent1"/>
                          </a:solidFill>
                          <a:effectLst/>
                          <a:latin typeface="Arial" panose="020B0604020202020204" pitchFamily="34" charset="0"/>
                          <a:cs typeface="Arial" panose="020B0604020202020204" pitchFamily="34" charset="0"/>
                        </a:rPr>
                        <a:t>167</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017724964"/>
                  </a:ext>
                </a:extLst>
              </a:tr>
              <a:tr h="2746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100" b="0" kern="1200">
                          <a:solidFill>
                            <a:schemeClr val="bg1"/>
                          </a:solidFill>
                          <a:effectLst/>
                          <a:latin typeface="Arial" panose="020B0604020202020204" pitchFamily="34" charset="0"/>
                          <a:ea typeface="+mn-ea"/>
                          <a:cs typeface="Arial" panose="020B0604020202020204" pitchFamily="34" charset="0"/>
                        </a:rPr>
                        <a:t>Tabaquismo (si)</a:t>
                      </a:r>
                    </a:p>
                  </a:txBody>
                  <a:tcPr anchor="ctr">
                    <a:lnL w="12700" cap="flat" cmpd="sng" algn="ctr">
                      <a:noFill/>
                      <a:prstDash val="solid"/>
                      <a:round/>
                      <a:headEnd type="none" w="med" len="med"/>
                      <a:tailEnd type="none" w="med" len="med"/>
                    </a:lnL>
                    <a:lnR w="12700" cmpd="sng">
                      <a:noFill/>
                    </a:lnR>
                    <a:solidFill>
                      <a:schemeClr val="accent1"/>
                    </a:solidFill>
                  </a:tcPr>
                </a:tc>
                <a:tc>
                  <a:txBody>
                    <a:bodyPr/>
                    <a:lstStyle/>
                    <a:p>
                      <a:pPr algn="r">
                        <a:buNone/>
                      </a:pPr>
                      <a:r>
                        <a:rPr lang="es-ES" sz="1100" b="0">
                          <a:solidFill>
                            <a:schemeClr val="accent1"/>
                          </a:solidFill>
                          <a:effectLst/>
                          <a:latin typeface="Arial" panose="020B0604020202020204" pitchFamily="34" charset="0"/>
                          <a:cs typeface="Arial" panose="020B0604020202020204" pitchFamily="34" charset="0"/>
                        </a:rPr>
                        <a:t>4</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054405400"/>
                  </a:ext>
                </a:extLst>
              </a:tr>
              <a:tr h="410200">
                <a:tc>
                  <a:txBody>
                    <a:bodyPr/>
                    <a:lstStyle/>
                    <a:p>
                      <a:r>
                        <a:rPr lang="es-ES" sz="1100" b="0">
                          <a:solidFill>
                            <a:schemeClr val="bg1"/>
                          </a:solidFill>
                          <a:latin typeface="Arial" panose="020B0604020202020204" pitchFamily="34" charset="0"/>
                          <a:cs typeface="Arial" panose="020B0604020202020204" pitchFamily="34" charset="0"/>
                        </a:rPr>
                        <a:t>Media de años </a:t>
                      </a:r>
                      <a:br>
                        <a:rPr lang="es-ES" sz="1100" b="0">
                          <a:solidFill>
                            <a:schemeClr val="bg1"/>
                          </a:solidFill>
                          <a:latin typeface="Arial" panose="020B0604020202020204" pitchFamily="34" charset="0"/>
                          <a:cs typeface="Arial" panose="020B0604020202020204" pitchFamily="34" charset="0"/>
                        </a:rPr>
                      </a:br>
                      <a:r>
                        <a:rPr lang="es-ES" sz="1100" b="0">
                          <a:solidFill>
                            <a:schemeClr val="bg1"/>
                          </a:solidFill>
                          <a:latin typeface="Arial" panose="020B0604020202020204" pitchFamily="34" charset="0"/>
                          <a:cs typeface="Arial" panose="020B0604020202020204" pitchFamily="34" charset="0"/>
                        </a:rPr>
                        <a:t>de diagnóstico</a:t>
                      </a:r>
                    </a:p>
                  </a:txBody>
                  <a:tcPr anchor="ctr">
                    <a:lnL w="12700" cap="flat" cmpd="sng" algn="ctr">
                      <a:noFill/>
                      <a:prstDash val="solid"/>
                      <a:round/>
                      <a:headEnd type="none" w="med" len="med"/>
                      <a:tailEnd type="none" w="med" len="med"/>
                    </a:lnL>
                    <a:lnR w="12700" cmpd="sng">
                      <a:noFill/>
                    </a:lnR>
                    <a:solidFill>
                      <a:schemeClr val="accent1"/>
                    </a:solidFill>
                  </a:tcPr>
                </a:tc>
                <a:tc>
                  <a:txBody>
                    <a:bodyPr/>
                    <a:lstStyle/>
                    <a:p>
                      <a:pPr algn="r">
                        <a:buNone/>
                      </a:pPr>
                      <a:r>
                        <a:rPr lang="es-ES" sz="1100" b="0">
                          <a:solidFill>
                            <a:schemeClr val="accent1"/>
                          </a:solidFill>
                          <a:effectLst/>
                          <a:latin typeface="Arial" panose="020B0604020202020204" pitchFamily="34" charset="0"/>
                          <a:cs typeface="Arial" panose="020B0604020202020204" pitchFamily="34" charset="0"/>
                        </a:rPr>
                        <a:t>7,4</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85820898"/>
                  </a:ext>
                </a:extLst>
              </a:tr>
              <a:tr h="435837">
                <a:tc>
                  <a:txBody>
                    <a:bodyPr/>
                    <a:lstStyle/>
                    <a:p>
                      <a:r>
                        <a:rPr lang="es-ES" sz="1100" b="0">
                          <a:solidFill>
                            <a:schemeClr val="bg1"/>
                          </a:solidFill>
                          <a:latin typeface="Arial" panose="020B0604020202020204" pitchFamily="34" charset="0"/>
                          <a:cs typeface="Arial" panose="020B0604020202020204" pitchFamily="34" charset="0"/>
                        </a:rPr>
                        <a:t>Comorbilidades</a:t>
                      </a:r>
                    </a:p>
                  </a:txBody>
                  <a:tcPr anchor="ctr">
                    <a:lnL w="12700" cap="flat" cmpd="sng" algn="ctr">
                      <a:noFill/>
                      <a:prstDash val="solid"/>
                      <a:round/>
                      <a:headEnd type="none" w="med" len="med"/>
                      <a:tailEnd type="none" w="med" len="med"/>
                    </a:lnL>
                    <a:lnR w="12700" cmpd="sng">
                      <a:noFill/>
                    </a:lnR>
                    <a:solidFill>
                      <a:schemeClr val="accent1"/>
                    </a:solidFill>
                  </a:tcPr>
                </a:tc>
                <a:tc>
                  <a:txBody>
                    <a:bodyPr/>
                    <a:lstStyle/>
                    <a:p>
                      <a:pPr>
                        <a:buNone/>
                      </a:pPr>
                      <a:br>
                        <a:rPr lang="es-ES" sz="1100" b="0">
                          <a:solidFill>
                            <a:schemeClr val="accent1"/>
                          </a:solidFill>
                          <a:effectLst/>
                          <a:latin typeface="Arial" panose="020B0604020202020204" pitchFamily="34" charset="0"/>
                          <a:cs typeface="Arial" panose="020B0604020202020204" pitchFamily="34" charset="0"/>
                        </a:rPr>
                      </a:br>
                      <a:endParaRPr lang="es-ES" sz="1100" b="0">
                        <a:solidFill>
                          <a:schemeClr val="accent1"/>
                        </a:solidFill>
                        <a:effectLst/>
                        <a:latin typeface="Arial" panose="020B0604020202020204" pitchFamily="34" charset="0"/>
                        <a:cs typeface="Arial" panose="020B0604020202020204" pitchFamily="34" charset="0"/>
                      </a:endParaRP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79995269"/>
                  </a:ext>
                </a:extLst>
              </a:tr>
              <a:tr h="27468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1100" kern="1200">
                          <a:solidFill>
                            <a:schemeClr val="accent1"/>
                          </a:solidFill>
                          <a:effectLst/>
                          <a:latin typeface="Arial" panose="020B0604020202020204" pitchFamily="34" charset="0"/>
                          <a:ea typeface="+mn-ea"/>
                          <a:cs typeface="Arial" panose="020B0604020202020204" pitchFamily="34" charset="0"/>
                        </a:rPr>
                        <a:t>Asma</a:t>
                      </a:r>
                    </a:p>
                  </a:txBody>
                  <a:tcPr anchor="ctr">
                    <a:lnL w="12700" cap="flat" cmpd="sng" algn="ctr">
                      <a:noFill/>
                      <a:prstDash val="solid"/>
                      <a:round/>
                      <a:headEnd type="none" w="med" len="med"/>
                      <a:tailEnd type="none" w="med" len="med"/>
                    </a:lnL>
                    <a:lnR w="12700" cmpd="sng">
                      <a:noFill/>
                    </a:lnR>
                    <a:solidFill>
                      <a:schemeClr val="accent1">
                        <a:lumMod val="20000"/>
                        <a:lumOff val="80000"/>
                      </a:schemeClr>
                    </a:solidFill>
                  </a:tcPr>
                </a:tc>
                <a:tc>
                  <a:txBody>
                    <a:bodyPr/>
                    <a:lstStyle/>
                    <a:p>
                      <a:pPr algn="r">
                        <a:buNone/>
                      </a:pPr>
                      <a:r>
                        <a:rPr lang="es-ES" sz="1100" b="0">
                          <a:solidFill>
                            <a:schemeClr val="accent1"/>
                          </a:solidFill>
                          <a:effectLst/>
                          <a:latin typeface="Arial" panose="020B0604020202020204" pitchFamily="34" charset="0"/>
                          <a:cs typeface="Arial" panose="020B0604020202020204" pitchFamily="34" charset="0"/>
                        </a:rPr>
                        <a:t>5</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476720754"/>
                  </a:ext>
                </a:extLst>
              </a:tr>
              <a:tr h="27468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1100" kern="1200">
                          <a:solidFill>
                            <a:schemeClr val="accent1"/>
                          </a:solidFill>
                          <a:effectLst/>
                          <a:latin typeface="Arial" panose="020B0604020202020204" pitchFamily="34" charset="0"/>
                          <a:ea typeface="+mn-ea"/>
                          <a:cs typeface="Arial" panose="020B0604020202020204" pitchFamily="34" charset="0"/>
                        </a:rPr>
                        <a:t>Rinitis</a:t>
                      </a:r>
                    </a:p>
                  </a:txBody>
                  <a:tcPr anchor="ctr">
                    <a:lnL w="12700" cap="flat" cmpd="sng" algn="ctr">
                      <a:noFill/>
                      <a:prstDash val="solid"/>
                      <a:round/>
                      <a:headEnd type="none" w="med" len="med"/>
                      <a:tailEnd type="none" w="med" len="med"/>
                    </a:lnL>
                    <a:lnR w="12700" cmpd="sng">
                      <a:noFill/>
                    </a:lnR>
                    <a:solidFill>
                      <a:schemeClr val="accent1">
                        <a:lumMod val="20000"/>
                        <a:lumOff val="80000"/>
                      </a:schemeClr>
                    </a:solidFill>
                  </a:tcPr>
                </a:tc>
                <a:tc>
                  <a:txBody>
                    <a:bodyPr/>
                    <a:lstStyle/>
                    <a:p>
                      <a:pPr algn="r">
                        <a:buNone/>
                      </a:pPr>
                      <a:r>
                        <a:rPr lang="es-ES" sz="1100" b="0">
                          <a:solidFill>
                            <a:schemeClr val="accent1"/>
                          </a:solidFill>
                          <a:effectLst/>
                          <a:latin typeface="Arial" panose="020B0604020202020204" pitchFamily="34" charset="0"/>
                          <a:cs typeface="Arial" panose="020B0604020202020204" pitchFamily="34" charset="0"/>
                        </a:rPr>
                        <a:t>3</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908197784"/>
                  </a:ext>
                </a:extLst>
              </a:tr>
              <a:tr h="27468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s-ES" sz="1100" kern="1200">
                          <a:solidFill>
                            <a:schemeClr val="accent1"/>
                          </a:solidFill>
                          <a:effectLst/>
                          <a:latin typeface="Arial" panose="020B0604020202020204" pitchFamily="34" charset="0"/>
                          <a:ea typeface="+mn-ea"/>
                          <a:cs typeface="Arial" panose="020B0604020202020204" pitchFamily="34" charset="0"/>
                        </a:rPr>
                        <a:t>Alergia estacional</a:t>
                      </a:r>
                    </a:p>
                  </a:txBody>
                  <a:tcPr anchor="ctr">
                    <a:lnL w="12700" cap="flat" cmpd="sng" algn="ctr">
                      <a:noFill/>
                      <a:prstDash val="solid"/>
                      <a:round/>
                      <a:headEnd type="none" w="med" len="med"/>
                      <a:tailEnd type="none" w="med" len="med"/>
                    </a:lnL>
                    <a:lnR w="12700" cmpd="sng">
                      <a:noFill/>
                    </a:lnR>
                    <a:lnB w="12700" cap="flat" cmpd="sng" algn="ctr">
                      <a:noFill/>
                      <a:prstDash val="solid"/>
                      <a:round/>
                      <a:headEnd type="none" w="med" len="med"/>
                      <a:tailEnd type="none" w="med" len="med"/>
                    </a:lnB>
                    <a:solidFill>
                      <a:schemeClr val="accent1">
                        <a:lumMod val="20000"/>
                        <a:lumOff val="80000"/>
                      </a:schemeClr>
                    </a:solidFill>
                  </a:tcPr>
                </a:tc>
                <a:tc>
                  <a:txBody>
                    <a:bodyPr/>
                    <a:lstStyle/>
                    <a:p>
                      <a:pPr algn="r">
                        <a:buNone/>
                      </a:pPr>
                      <a:r>
                        <a:rPr lang="es-ES" sz="1100" b="0">
                          <a:solidFill>
                            <a:schemeClr val="accent1"/>
                          </a:solidFill>
                          <a:effectLst/>
                          <a:latin typeface="Arial" panose="020B0604020202020204" pitchFamily="34" charset="0"/>
                          <a:cs typeface="Arial" panose="020B0604020202020204" pitchFamily="34" charset="0"/>
                        </a:rPr>
                        <a:t>3</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36511014"/>
                  </a:ext>
                </a:extLst>
              </a:tr>
            </a:tbl>
          </a:graphicData>
        </a:graphic>
      </p:graphicFrame>
      <p:graphicFrame>
        <p:nvGraphicFramePr>
          <p:cNvPr id="7" name="Tabla 6">
            <a:extLst>
              <a:ext uri="{FF2B5EF4-FFF2-40B4-BE49-F238E27FC236}">
                <a16:creationId xmlns:a16="http://schemas.microsoft.com/office/drawing/2014/main" id="{87B43E33-EB40-3B30-D3D7-0124E3DCD9BE}"/>
              </a:ext>
            </a:extLst>
          </p:cNvPr>
          <p:cNvGraphicFramePr>
            <a:graphicFrameLocks noGrp="1"/>
          </p:cNvGraphicFramePr>
          <p:nvPr>
            <p:extLst>
              <p:ext uri="{D42A27DB-BD31-4B8C-83A1-F6EECF244321}">
                <p14:modId xmlns:p14="http://schemas.microsoft.com/office/powerpoint/2010/main" val="1257405199"/>
              </p:ext>
            </p:extLst>
          </p:nvPr>
        </p:nvGraphicFramePr>
        <p:xfrm>
          <a:off x="8505239" y="1986438"/>
          <a:ext cx="2384105" cy="3592913"/>
        </p:xfrm>
        <a:graphic>
          <a:graphicData uri="http://schemas.openxmlformats.org/drawingml/2006/table">
            <a:tbl>
              <a:tblPr firstRow="1" bandRow="1">
                <a:tableStyleId>{5C22544A-7EE6-4342-B048-85BDC9FD1C3A}</a:tableStyleId>
              </a:tblPr>
              <a:tblGrid>
                <a:gridCol w="1800491">
                  <a:extLst>
                    <a:ext uri="{9D8B030D-6E8A-4147-A177-3AD203B41FA5}">
                      <a16:colId xmlns:a16="http://schemas.microsoft.com/office/drawing/2014/main" val="3616006650"/>
                    </a:ext>
                  </a:extLst>
                </a:gridCol>
                <a:gridCol w="583614">
                  <a:extLst>
                    <a:ext uri="{9D8B030D-6E8A-4147-A177-3AD203B41FA5}">
                      <a16:colId xmlns:a16="http://schemas.microsoft.com/office/drawing/2014/main" val="615263161"/>
                    </a:ext>
                  </a:extLst>
                </a:gridCol>
              </a:tblGrid>
              <a:tr h="296284">
                <a:tc gridSpan="2">
                  <a:txBody>
                    <a:bodyPr/>
                    <a:lstStyle/>
                    <a:p>
                      <a:pPr>
                        <a:buNone/>
                      </a:pPr>
                      <a:r>
                        <a:rPr lang="es-ES" sz="1100" b="0">
                          <a:solidFill>
                            <a:schemeClr val="bg1"/>
                          </a:solidFill>
                          <a:effectLst/>
                          <a:latin typeface="Arial" panose="020B0604020202020204" pitchFamily="34" charset="0"/>
                          <a:cs typeface="Arial" panose="020B0604020202020204" pitchFamily="34" charset="0"/>
                        </a:rPr>
                        <a:t>Tratamientos previos</a:t>
                      </a:r>
                    </a:p>
                  </a:txBody>
                  <a:tcPr marL="59055" marR="59055" marT="59055" marB="5905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pPr algn="r">
                        <a:buNone/>
                      </a:pPr>
                      <a:endParaRPr lang="es-ES" sz="1200" b="0">
                        <a:solidFill>
                          <a:schemeClr val="accent1"/>
                        </a:solidFill>
                        <a:effectLst/>
                        <a:latin typeface="Arial" panose="020B0604020202020204" pitchFamily="34" charset="0"/>
                        <a:cs typeface="Arial" panose="020B0604020202020204" pitchFamily="34" charset="0"/>
                      </a:endParaRPr>
                    </a:p>
                  </a:txBody>
                  <a:tcPr marL="59055" marR="59055" marT="59055" marB="59055">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870345510"/>
                  </a:ext>
                </a:extLst>
              </a:tr>
              <a:tr h="296284">
                <a:tc>
                  <a:txBody>
                    <a:bodyPr/>
                    <a:lstStyle/>
                    <a:p>
                      <a:pPr algn="r">
                        <a:buNone/>
                      </a:pPr>
                      <a:r>
                        <a:rPr lang="es-ES" sz="1100">
                          <a:solidFill>
                            <a:schemeClr val="accent1"/>
                          </a:solidFill>
                          <a:effectLst/>
                          <a:latin typeface="Arial" panose="020B0604020202020204" pitchFamily="34" charset="0"/>
                          <a:cs typeface="Arial" panose="020B0604020202020204" pitchFamily="34" charset="0"/>
                        </a:rPr>
                        <a:t>Fototerapia</a:t>
                      </a:r>
                    </a:p>
                  </a:txBody>
                  <a:tcPr marL="59055" marR="59055" marT="59055" marB="59055">
                    <a:lnL w="12700" cap="flat" cmpd="sng" algn="ctr">
                      <a:no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solidFill>
                      <a:schemeClr val="accent1">
                        <a:lumMod val="20000"/>
                        <a:lumOff val="80000"/>
                      </a:schemeClr>
                    </a:solidFill>
                  </a:tcPr>
                </a:tc>
                <a:tc>
                  <a:txBody>
                    <a:bodyPr/>
                    <a:lstStyle/>
                    <a:p>
                      <a:pPr algn="r">
                        <a:buNone/>
                      </a:pPr>
                      <a:r>
                        <a:rPr lang="es-ES" sz="1100">
                          <a:solidFill>
                            <a:schemeClr val="accent1"/>
                          </a:solidFill>
                          <a:effectLst/>
                          <a:latin typeface="Arial" panose="020B0604020202020204" pitchFamily="34" charset="0"/>
                          <a:cs typeface="Arial" panose="020B0604020202020204" pitchFamily="34" charset="0"/>
                        </a:rPr>
                        <a:t>4</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639150"/>
                  </a:ext>
                </a:extLst>
              </a:tr>
              <a:tr h="296284">
                <a:tc>
                  <a:txBody>
                    <a:bodyPr/>
                    <a:lstStyle/>
                    <a:p>
                      <a:pPr algn="r">
                        <a:buNone/>
                      </a:pPr>
                      <a:r>
                        <a:rPr lang="es-ES" sz="1100">
                          <a:solidFill>
                            <a:schemeClr val="accent1"/>
                          </a:solidFill>
                          <a:effectLst/>
                          <a:latin typeface="Arial" panose="020B0604020202020204" pitchFamily="34" charset="0"/>
                          <a:cs typeface="Arial" panose="020B0604020202020204" pitchFamily="34" charset="0"/>
                        </a:rPr>
                        <a:t>Azatioprina</a:t>
                      </a:r>
                    </a:p>
                  </a:txBody>
                  <a:tcPr marL="59055" marR="59055" marT="59055" marB="59055">
                    <a:lnL w="12700" cap="flat" cmpd="sng" algn="ctr">
                      <a:noFill/>
                      <a:prstDash val="solid"/>
                      <a:round/>
                      <a:headEnd type="none" w="med" len="med"/>
                      <a:tailEnd type="none" w="med" len="med"/>
                    </a:lnL>
                    <a:lnR w="12700" cmpd="sng">
                      <a:noFill/>
                    </a:lnR>
                    <a:solidFill>
                      <a:schemeClr val="accent1">
                        <a:lumMod val="20000"/>
                        <a:lumOff val="80000"/>
                      </a:schemeClr>
                    </a:solidFill>
                  </a:tcPr>
                </a:tc>
                <a:tc>
                  <a:txBody>
                    <a:bodyPr/>
                    <a:lstStyle/>
                    <a:p>
                      <a:pPr algn="r">
                        <a:buNone/>
                      </a:pPr>
                      <a:r>
                        <a:rPr lang="es-ES" sz="1100">
                          <a:solidFill>
                            <a:schemeClr val="accent1"/>
                          </a:solidFill>
                          <a:effectLst/>
                          <a:latin typeface="Arial" panose="020B0604020202020204" pitchFamily="34" charset="0"/>
                          <a:cs typeface="Arial" panose="020B0604020202020204" pitchFamily="34" charset="0"/>
                        </a:rPr>
                        <a:t>1</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95890772"/>
                  </a:ext>
                </a:extLst>
              </a:tr>
              <a:tr h="296284">
                <a:tc>
                  <a:txBody>
                    <a:bodyPr/>
                    <a:lstStyle/>
                    <a:p>
                      <a:pPr algn="r">
                        <a:buNone/>
                      </a:pPr>
                      <a:r>
                        <a:rPr lang="es-ES" sz="1100">
                          <a:solidFill>
                            <a:schemeClr val="accent1"/>
                          </a:solidFill>
                          <a:effectLst/>
                          <a:latin typeface="Arial" panose="020B0604020202020204" pitchFamily="34" charset="0"/>
                          <a:cs typeface="Arial" panose="020B0604020202020204" pitchFamily="34" charset="0"/>
                        </a:rPr>
                        <a:t>Metotrexato</a:t>
                      </a:r>
                    </a:p>
                  </a:txBody>
                  <a:tcPr marL="59055" marR="59055" marT="59055" marB="59055">
                    <a:lnL w="12700" cap="flat" cmpd="sng" algn="ctr">
                      <a:noFill/>
                      <a:prstDash val="solid"/>
                      <a:round/>
                      <a:headEnd type="none" w="med" len="med"/>
                      <a:tailEnd type="none" w="med" len="med"/>
                    </a:lnL>
                    <a:lnR w="12700" cmpd="sng">
                      <a:noFill/>
                    </a:lnR>
                    <a:solidFill>
                      <a:schemeClr val="accent1">
                        <a:lumMod val="20000"/>
                        <a:lumOff val="80000"/>
                      </a:schemeClr>
                    </a:solidFill>
                  </a:tcPr>
                </a:tc>
                <a:tc>
                  <a:txBody>
                    <a:bodyPr/>
                    <a:lstStyle/>
                    <a:p>
                      <a:pPr algn="r">
                        <a:buNone/>
                      </a:pPr>
                      <a:r>
                        <a:rPr lang="es-ES" sz="1100">
                          <a:solidFill>
                            <a:schemeClr val="accent1"/>
                          </a:solidFill>
                          <a:effectLst/>
                          <a:latin typeface="Arial" panose="020B0604020202020204" pitchFamily="34" charset="0"/>
                          <a:cs typeface="Arial" panose="020B0604020202020204" pitchFamily="34" charset="0"/>
                        </a:rPr>
                        <a:t>1</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17388357"/>
                  </a:ext>
                </a:extLst>
              </a:tr>
              <a:tr h="296284">
                <a:tc>
                  <a:txBody>
                    <a:bodyPr/>
                    <a:lstStyle/>
                    <a:p>
                      <a:pPr algn="r">
                        <a:buNone/>
                      </a:pPr>
                      <a:r>
                        <a:rPr lang="es-ES" sz="1100">
                          <a:solidFill>
                            <a:schemeClr val="accent1"/>
                          </a:solidFill>
                          <a:effectLst/>
                          <a:latin typeface="Arial" panose="020B0604020202020204" pitchFamily="34" charset="0"/>
                          <a:cs typeface="Arial" panose="020B0604020202020204" pitchFamily="34" charset="0"/>
                        </a:rPr>
                        <a:t>Ciclosporina</a:t>
                      </a:r>
                    </a:p>
                  </a:txBody>
                  <a:tcPr marL="59055" marR="59055" marT="59055" marB="59055">
                    <a:lnL w="12700" cap="flat" cmpd="sng" algn="ctr">
                      <a:noFill/>
                      <a:prstDash val="solid"/>
                      <a:round/>
                      <a:headEnd type="none" w="med" len="med"/>
                      <a:tailEnd type="none" w="med" len="med"/>
                    </a:lnL>
                    <a:lnR w="12700" cmpd="sng">
                      <a:noFill/>
                    </a:lnR>
                    <a:solidFill>
                      <a:schemeClr val="accent1">
                        <a:lumMod val="20000"/>
                        <a:lumOff val="80000"/>
                      </a:schemeClr>
                    </a:solidFill>
                  </a:tcPr>
                </a:tc>
                <a:tc>
                  <a:txBody>
                    <a:bodyPr/>
                    <a:lstStyle/>
                    <a:p>
                      <a:pPr algn="r">
                        <a:buNone/>
                      </a:pPr>
                      <a:r>
                        <a:rPr lang="es-ES" sz="1100">
                          <a:solidFill>
                            <a:schemeClr val="accent1"/>
                          </a:solidFill>
                          <a:effectLst/>
                          <a:latin typeface="Arial" panose="020B0604020202020204" pitchFamily="34" charset="0"/>
                          <a:cs typeface="Arial" panose="020B0604020202020204" pitchFamily="34" charset="0"/>
                        </a:rPr>
                        <a:t>10</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432492795"/>
                  </a:ext>
                </a:extLst>
              </a:tr>
              <a:tr h="296284">
                <a:tc>
                  <a:txBody>
                    <a:bodyPr/>
                    <a:lstStyle/>
                    <a:p>
                      <a:pPr algn="r">
                        <a:buNone/>
                      </a:pPr>
                      <a:r>
                        <a:rPr lang="es-ES" sz="1100" err="1">
                          <a:solidFill>
                            <a:schemeClr val="accent1"/>
                          </a:solidFill>
                          <a:effectLst/>
                          <a:latin typeface="Arial" panose="020B0604020202020204" pitchFamily="34" charset="0"/>
                          <a:cs typeface="Arial" panose="020B0604020202020204" pitchFamily="34" charset="0"/>
                        </a:rPr>
                        <a:t>Apremilast</a:t>
                      </a:r>
                      <a:endParaRPr lang="es-ES" sz="1100">
                        <a:solidFill>
                          <a:schemeClr val="accent1"/>
                        </a:solidFill>
                        <a:effectLst/>
                        <a:latin typeface="Arial" panose="020B0604020202020204" pitchFamily="34" charset="0"/>
                        <a:cs typeface="Arial" panose="020B0604020202020204" pitchFamily="34" charset="0"/>
                      </a:endParaRPr>
                    </a:p>
                  </a:txBody>
                  <a:tcPr marL="59055" marR="59055" marT="59055" marB="59055">
                    <a:lnL w="12700" cap="flat" cmpd="sng" algn="ctr">
                      <a:noFill/>
                      <a:prstDash val="solid"/>
                      <a:round/>
                      <a:headEnd type="none" w="med" len="med"/>
                      <a:tailEnd type="none" w="med" len="med"/>
                    </a:lnL>
                    <a:lnR w="12700" cmpd="sng">
                      <a:noFill/>
                    </a:lnR>
                    <a:solidFill>
                      <a:schemeClr val="accent1">
                        <a:lumMod val="20000"/>
                        <a:lumOff val="80000"/>
                      </a:schemeClr>
                    </a:solidFill>
                  </a:tcPr>
                </a:tc>
                <a:tc>
                  <a:txBody>
                    <a:bodyPr/>
                    <a:lstStyle/>
                    <a:p>
                      <a:pPr algn="r">
                        <a:buNone/>
                      </a:pPr>
                      <a:r>
                        <a:rPr lang="es-ES" sz="1100">
                          <a:solidFill>
                            <a:schemeClr val="accent1"/>
                          </a:solidFill>
                          <a:effectLst/>
                          <a:latin typeface="Arial" panose="020B0604020202020204" pitchFamily="34" charset="0"/>
                          <a:cs typeface="Arial" panose="020B0604020202020204" pitchFamily="34" charset="0"/>
                        </a:rPr>
                        <a:t>0</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017724964"/>
                  </a:ext>
                </a:extLst>
              </a:tr>
              <a:tr h="296284">
                <a:tc>
                  <a:txBody>
                    <a:bodyPr/>
                    <a:lstStyle/>
                    <a:p>
                      <a:pPr algn="r">
                        <a:buNone/>
                      </a:pPr>
                      <a:r>
                        <a:rPr lang="es-ES" sz="1100" err="1">
                          <a:solidFill>
                            <a:schemeClr val="accent1"/>
                          </a:solidFill>
                          <a:effectLst/>
                          <a:latin typeface="Arial" panose="020B0604020202020204" pitchFamily="34" charset="0"/>
                          <a:cs typeface="Arial" panose="020B0604020202020204" pitchFamily="34" charset="0"/>
                        </a:rPr>
                        <a:t>Dupilumab</a:t>
                      </a:r>
                      <a:endParaRPr lang="es-ES" sz="1100">
                        <a:solidFill>
                          <a:schemeClr val="accent1"/>
                        </a:solidFill>
                        <a:effectLst/>
                        <a:latin typeface="Arial" panose="020B0604020202020204" pitchFamily="34" charset="0"/>
                        <a:cs typeface="Arial" panose="020B0604020202020204" pitchFamily="34" charset="0"/>
                      </a:endParaRPr>
                    </a:p>
                  </a:txBody>
                  <a:tcPr marL="59055" marR="59055" marT="59055" marB="59055">
                    <a:lnL w="12700" cap="flat" cmpd="sng" algn="ctr">
                      <a:noFill/>
                      <a:prstDash val="solid"/>
                      <a:round/>
                      <a:headEnd type="none" w="med" len="med"/>
                      <a:tailEnd type="none" w="med" len="med"/>
                    </a:lnL>
                    <a:lnR w="12700" cmpd="sng">
                      <a:noFill/>
                    </a:lnR>
                    <a:solidFill>
                      <a:schemeClr val="accent1">
                        <a:lumMod val="20000"/>
                        <a:lumOff val="80000"/>
                      </a:schemeClr>
                    </a:solidFill>
                  </a:tcPr>
                </a:tc>
                <a:tc>
                  <a:txBody>
                    <a:bodyPr/>
                    <a:lstStyle/>
                    <a:p>
                      <a:pPr algn="r">
                        <a:buNone/>
                      </a:pPr>
                      <a:r>
                        <a:rPr lang="es-ES" sz="1100">
                          <a:solidFill>
                            <a:schemeClr val="accent1"/>
                          </a:solidFill>
                          <a:effectLst/>
                          <a:latin typeface="Arial" panose="020B0604020202020204" pitchFamily="34" charset="0"/>
                          <a:cs typeface="Arial" panose="020B0604020202020204" pitchFamily="34" charset="0"/>
                        </a:rPr>
                        <a:t>2</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054405400"/>
                  </a:ext>
                </a:extLst>
              </a:tr>
              <a:tr h="450052">
                <a:tc>
                  <a:txBody>
                    <a:bodyPr/>
                    <a:lstStyle/>
                    <a:p>
                      <a:pPr algn="r">
                        <a:buNone/>
                      </a:pPr>
                      <a:r>
                        <a:rPr lang="es-ES" sz="1100" err="1">
                          <a:solidFill>
                            <a:schemeClr val="accent1"/>
                          </a:solidFill>
                          <a:effectLst/>
                          <a:latin typeface="Arial" panose="020B0604020202020204" pitchFamily="34" charset="0"/>
                          <a:cs typeface="Arial" panose="020B0604020202020204" pitchFamily="34" charset="0"/>
                        </a:rPr>
                        <a:t>Baricitinib</a:t>
                      </a:r>
                      <a:endParaRPr lang="es-ES" sz="1100">
                        <a:solidFill>
                          <a:schemeClr val="accent1"/>
                        </a:solidFill>
                        <a:effectLst/>
                        <a:latin typeface="Arial" panose="020B0604020202020204" pitchFamily="34" charset="0"/>
                        <a:cs typeface="Arial" panose="020B0604020202020204" pitchFamily="34" charset="0"/>
                      </a:endParaRPr>
                    </a:p>
                  </a:txBody>
                  <a:tcPr marL="59055" marR="59055" marT="59055" marB="59055">
                    <a:lnL w="12700" cap="flat" cmpd="sng" algn="ctr">
                      <a:noFill/>
                      <a:prstDash val="solid"/>
                      <a:round/>
                      <a:headEnd type="none" w="med" len="med"/>
                      <a:tailEnd type="none" w="med" len="med"/>
                    </a:lnL>
                    <a:lnR w="12700" cmpd="sng">
                      <a:noFill/>
                    </a:lnR>
                    <a:solidFill>
                      <a:schemeClr val="accent1">
                        <a:lumMod val="20000"/>
                        <a:lumOff val="80000"/>
                      </a:schemeClr>
                    </a:solidFill>
                  </a:tcPr>
                </a:tc>
                <a:tc>
                  <a:txBody>
                    <a:bodyPr/>
                    <a:lstStyle/>
                    <a:p>
                      <a:pPr algn="r">
                        <a:buNone/>
                      </a:pPr>
                      <a:r>
                        <a:rPr lang="es-ES" sz="1100">
                          <a:solidFill>
                            <a:schemeClr val="accent1"/>
                          </a:solidFill>
                          <a:effectLst/>
                          <a:latin typeface="Arial" panose="020B0604020202020204" pitchFamily="34" charset="0"/>
                          <a:cs typeface="Arial" panose="020B0604020202020204" pitchFamily="34" charset="0"/>
                        </a:rPr>
                        <a:t>1</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785820898"/>
                  </a:ext>
                </a:extLst>
              </a:tr>
              <a:tr h="476305">
                <a:tc>
                  <a:txBody>
                    <a:bodyPr/>
                    <a:lstStyle/>
                    <a:p>
                      <a:pPr algn="r">
                        <a:buNone/>
                      </a:pPr>
                      <a:r>
                        <a:rPr lang="es-ES" sz="1100" err="1">
                          <a:solidFill>
                            <a:schemeClr val="accent1"/>
                          </a:solidFill>
                          <a:effectLst/>
                          <a:latin typeface="Arial" panose="020B0604020202020204" pitchFamily="34" charset="0"/>
                          <a:cs typeface="Arial" panose="020B0604020202020204" pitchFamily="34" charset="0"/>
                        </a:rPr>
                        <a:t>Tralokinumab</a:t>
                      </a:r>
                      <a:endParaRPr lang="es-ES" sz="1100">
                        <a:solidFill>
                          <a:schemeClr val="accent1"/>
                        </a:solidFill>
                        <a:effectLst/>
                        <a:latin typeface="Arial" panose="020B0604020202020204" pitchFamily="34" charset="0"/>
                        <a:cs typeface="Arial" panose="020B0604020202020204" pitchFamily="34" charset="0"/>
                      </a:endParaRPr>
                    </a:p>
                  </a:txBody>
                  <a:tcPr marL="59055" marR="59055" marT="59055" marB="59055">
                    <a:lnL w="12700" cap="flat" cmpd="sng" algn="ctr">
                      <a:noFill/>
                      <a:prstDash val="solid"/>
                      <a:round/>
                      <a:headEnd type="none" w="med" len="med"/>
                      <a:tailEnd type="none" w="med" len="med"/>
                    </a:lnL>
                    <a:lnR w="12700" cmpd="sng">
                      <a:noFill/>
                    </a:lnR>
                    <a:solidFill>
                      <a:schemeClr val="accent1">
                        <a:lumMod val="20000"/>
                        <a:lumOff val="80000"/>
                      </a:schemeClr>
                    </a:solidFill>
                  </a:tcPr>
                </a:tc>
                <a:tc>
                  <a:txBody>
                    <a:bodyPr/>
                    <a:lstStyle/>
                    <a:p>
                      <a:pPr algn="r">
                        <a:buNone/>
                      </a:pPr>
                      <a:r>
                        <a:rPr lang="es-ES" sz="1100">
                          <a:solidFill>
                            <a:schemeClr val="accent1"/>
                          </a:solidFill>
                          <a:effectLst/>
                          <a:latin typeface="Arial" panose="020B0604020202020204" pitchFamily="34" charset="0"/>
                          <a:cs typeface="Arial" panose="020B0604020202020204" pitchFamily="34" charset="0"/>
                        </a:rPr>
                        <a:t>2</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79995269"/>
                  </a:ext>
                </a:extLst>
              </a:tr>
              <a:tr h="296284">
                <a:tc>
                  <a:txBody>
                    <a:bodyPr/>
                    <a:lstStyle/>
                    <a:p>
                      <a:pPr algn="r">
                        <a:buNone/>
                      </a:pPr>
                      <a:r>
                        <a:rPr lang="es-ES" sz="1100">
                          <a:solidFill>
                            <a:schemeClr val="accent1"/>
                          </a:solidFill>
                          <a:effectLst/>
                          <a:latin typeface="Arial" panose="020B0604020202020204" pitchFamily="34" charset="0"/>
                          <a:cs typeface="Arial" panose="020B0604020202020204" pitchFamily="34" charset="0"/>
                        </a:rPr>
                        <a:t>Upadacitinib</a:t>
                      </a:r>
                    </a:p>
                  </a:txBody>
                  <a:tcPr marL="59055" marR="59055" marT="59055" marB="59055">
                    <a:lnL w="12700" cap="flat" cmpd="sng" algn="ctr">
                      <a:noFill/>
                      <a:prstDash val="solid"/>
                      <a:round/>
                      <a:headEnd type="none" w="med" len="med"/>
                      <a:tailEnd type="none" w="med" len="med"/>
                    </a:lnL>
                    <a:lnR w="12700" cmpd="sng">
                      <a:noFill/>
                    </a:lnR>
                    <a:lnB w="12700" cmpd="sng">
                      <a:noFill/>
                    </a:lnB>
                    <a:solidFill>
                      <a:schemeClr val="accent1">
                        <a:lumMod val="20000"/>
                        <a:lumOff val="80000"/>
                      </a:schemeClr>
                    </a:solidFill>
                  </a:tcPr>
                </a:tc>
                <a:tc>
                  <a:txBody>
                    <a:bodyPr/>
                    <a:lstStyle/>
                    <a:p>
                      <a:pPr algn="r">
                        <a:buNone/>
                      </a:pPr>
                      <a:r>
                        <a:rPr lang="es-ES" sz="1100">
                          <a:solidFill>
                            <a:schemeClr val="accent1"/>
                          </a:solidFill>
                          <a:effectLst/>
                          <a:latin typeface="Arial" panose="020B0604020202020204" pitchFamily="34" charset="0"/>
                          <a:cs typeface="Arial" panose="020B0604020202020204" pitchFamily="34" charset="0"/>
                        </a:rPr>
                        <a:t>2</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476720754"/>
                  </a:ext>
                </a:extLst>
              </a:tr>
              <a:tr h="296284">
                <a:tc>
                  <a:txBody>
                    <a:bodyPr/>
                    <a:lstStyle/>
                    <a:p>
                      <a:pPr algn="r">
                        <a:buNone/>
                      </a:pPr>
                      <a:r>
                        <a:rPr lang="es-ES" sz="1100" err="1">
                          <a:solidFill>
                            <a:schemeClr val="accent1"/>
                          </a:solidFill>
                          <a:effectLst/>
                          <a:latin typeface="Arial" panose="020B0604020202020204" pitchFamily="34" charset="0"/>
                          <a:cs typeface="Arial" panose="020B0604020202020204" pitchFamily="34" charset="0"/>
                        </a:rPr>
                        <a:t>Abrocitinib</a:t>
                      </a:r>
                      <a:endParaRPr lang="es-ES" sz="1100">
                        <a:solidFill>
                          <a:schemeClr val="accent1"/>
                        </a:solidFill>
                        <a:effectLst/>
                        <a:latin typeface="Arial" panose="020B0604020202020204" pitchFamily="34" charset="0"/>
                        <a:cs typeface="Arial" panose="020B0604020202020204" pitchFamily="34" charset="0"/>
                      </a:endParaRPr>
                    </a:p>
                  </a:txBody>
                  <a:tcPr marL="59055" marR="59055" marT="59055" marB="59055">
                    <a:lnL w="12700" cap="flat" cmpd="sng" algn="ctr">
                      <a:noFill/>
                      <a:prstDash val="solid"/>
                      <a:round/>
                      <a:headEnd type="none" w="med" len="med"/>
                      <a:tailEnd type="none" w="med" len="med"/>
                    </a:lnL>
                    <a:lnR w="12700" cmpd="sng">
                      <a:noFill/>
                    </a:lnR>
                    <a:lnT w="12700" cmpd="sng">
                      <a:noFill/>
                    </a:lnT>
                    <a:lnB w="12700" cmpd="sng">
                      <a:noFill/>
                    </a:lnB>
                    <a:solidFill>
                      <a:schemeClr val="accent1">
                        <a:lumMod val="20000"/>
                        <a:lumOff val="80000"/>
                      </a:schemeClr>
                    </a:solidFill>
                  </a:tcPr>
                </a:tc>
                <a:tc>
                  <a:txBody>
                    <a:bodyPr/>
                    <a:lstStyle/>
                    <a:p>
                      <a:pPr algn="r">
                        <a:buNone/>
                      </a:pPr>
                      <a:r>
                        <a:rPr lang="es-ES" sz="1100">
                          <a:solidFill>
                            <a:schemeClr val="accent1"/>
                          </a:solidFill>
                          <a:effectLst/>
                          <a:latin typeface="Arial" panose="020B0604020202020204" pitchFamily="34" charset="0"/>
                          <a:cs typeface="Arial" panose="020B0604020202020204" pitchFamily="34" charset="0"/>
                        </a:rPr>
                        <a:t>1</a:t>
                      </a:r>
                    </a:p>
                  </a:txBody>
                  <a:tcPr marL="59055" marR="59055" marT="59055" marB="59055">
                    <a:lnL w="12700" cmpd="sng">
                      <a:noFill/>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908197784"/>
                  </a:ext>
                </a:extLst>
              </a:tr>
            </a:tbl>
          </a:graphicData>
        </a:graphic>
      </p:graphicFrame>
      <p:sp>
        <p:nvSpPr>
          <p:cNvPr id="10" name="CuadroTexto 9">
            <a:extLst>
              <a:ext uri="{FF2B5EF4-FFF2-40B4-BE49-F238E27FC236}">
                <a16:creationId xmlns:a16="http://schemas.microsoft.com/office/drawing/2014/main" id="{6A4EB464-4484-1F70-9450-28F34C465FF1}"/>
              </a:ext>
            </a:extLst>
          </p:cNvPr>
          <p:cNvSpPr txBox="1"/>
          <p:nvPr/>
        </p:nvSpPr>
        <p:spPr>
          <a:xfrm>
            <a:off x="4865689" y="1620370"/>
            <a:ext cx="6221691" cy="276999"/>
          </a:xfrm>
          <a:prstGeom prst="rect">
            <a:avLst/>
          </a:prstGeom>
          <a:noFill/>
        </p:spPr>
        <p:txBody>
          <a:bodyPr wrap="square" rtlCol="0">
            <a:spAutoFit/>
          </a:bodyPr>
          <a:lstStyle/>
          <a:p>
            <a:pPr algn="ctr"/>
            <a:r>
              <a:rPr lang="es-ES" sz="1200" b="1">
                <a:solidFill>
                  <a:srgbClr val="7A45B8"/>
                </a:solidFill>
              </a:rPr>
              <a:t>Características demográficas, clínicas y terapéuticas de los pacientes incluidos.</a:t>
            </a:r>
            <a:r>
              <a:rPr lang="es-ES" sz="1200" b="1" baseline="30000">
                <a:solidFill>
                  <a:srgbClr val="7A45B8"/>
                </a:solidFill>
              </a:rPr>
              <a:t>1</a:t>
            </a:r>
            <a:endParaRPr lang="es-ES" sz="1200" b="1">
              <a:solidFill>
                <a:srgbClr val="7A45B8"/>
              </a:solidFill>
            </a:endParaRPr>
          </a:p>
        </p:txBody>
      </p:sp>
      <p:sp>
        <p:nvSpPr>
          <p:cNvPr id="9" name="Rectángulo redondeado 8">
            <a:extLst>
              <a:ext uri="{FF2B5EF4-FFF2-40B4-BE49-F238E27FC236}">
                <a16:creationId xmlns:a16="http://schemas.microsoft.com/office/drawing/2014/main" id="{78E2FC90-E117-F364-CBC8-18D768D26361}"/>
              </a:ext>
            </a:extLst>
          </p:cNvPr>
          <p:cNvSpPr/>
          <p:nvPr/>
        </p:nvSpPr>
        <p:spPr>
          <a:xfrm>
            <a:off x="784486" y="1547307"/>
            <a:ext cx="3535183" cy="4176742"/>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740D49DF-9251-3985-2C88-052752E800CC}"/>
              </a:ext>
            </a:extLst>
          </p:cNvPr>
          <p:cNvSpPr txBox="1"/>
          <p:nvPr/>
        </p:nvSpPr>
        <p:spPr>
          <a:xfrm>
            <a:off x="1082706" y="3631895"/>
            <a:ext cx="2976126" cy="1169551"/>
          </a:xfrm>
          <a:prstGeom prst="rect">
            <a:avLst/>
          </a:prstGeom>
          <a:noFill/>
        </p:spPr>
        <p:txBody>
          <a:bodyPr wrap="square" rtlCol="0">
            <a:spAutoFit/>
          </a:bodyPr>
          <a:lstStyle/>
          <a:p>
            <a:r>
              <a:rPr lang="es-ES" sz="1400">
                <a:solidFill>
                  <a:srgbClr val="003867"/>
                </a:solidFill>
              </a:rPr>
              <a:t>Estudio observacional prospectivo en el que se incluyen a todos los pacientes con DA que iniciaron tratamiento con lebrikizumab en </a:t>
            </a:r>
            <a:br>
              <a:rPr lang="es-ES" sz="1400">
                <a:solidFill>
                  <a:srgbClr val="003867"/>
                </a:solidFill>
              </a:rPr>
            </a:br>
            <a:r>
              <a:rPr lang="es-ES" sz="1400">
                <a:solidFill>
                  <a:srgbClr val="003867"/>
                </a:solidFill>
              </a:rPr>
              <a:t>el ultimo año en su hospital (</a:t>
            </a:r>
            <a:r>
              <a:rPr lang="es-ES" sz="1400" b="1">
                <a:solidFill>
                  <a:srgbClr val="003867"/>
                </a:solidFill>
              </a:rPr>
              <a:t>n=11</a:t>
            </a:r>
            <a:r>
              <a:rPr lang="es-ES" sz="1400">
                <a:solidFill>
                  <a:srgbClr val="003867"/>
                </a:solidFill>
              </a:rPr>
              <a:t>)</a:t>
            </a:r>
            <a:r>
              <a:rPr lang="es-ES" sz="1400" baseline="30000">
                <a:solidFill>
                  <a:srgbClr val="003867"/>
                </a:solidFill>
              </a:rPr>
              <a:t>1</a:t>
            </a:r>
            <a:endParaRPr lang="es-ES" sz="1400">
              <a:solidFill>
                <a:srgbClr val="003867"/>
              </a:solidFill>
            </a:endParaRPr>
          </a:p>
        </p:txBody>
      </p:sp>
      <p:grpSp>
        <p:nvGrpSpPr>
          <p:cNvPr id="15" name="Grupo 14">
            <a:extLst>
              <a:ext uri="{FF2B5EF4-FFF2-40B4-BE49-F238E27FC236}">
                <a16:creationId xmlns:a16="http://schemas.microsoft.com/office/drawing/2014/main" id="{DEB14B00-09E3-9070-FB8C-D228921A16B8}"/>
              </a:ext>
            </a:extLst>
          </p:cNvPr>
          <p:cNvGrpSpPr/>
          <p:nvPr/>
        </p:nvGrpSpPr>
        <p:grpSpPr>
          <a:xfrm>
            <a:off x="1225017" y="2464085"/>
            <a:ext cx="2617977" cy="964915"/>
            <a:chOff x="802317" y="3163824"/>
            <a:chExt cx="3546232" cy="1307044"/>
          </a:xfrm>
        </p:grpSpPr>
        <p:pic>
          <p:nvPicPr>
            <p:cNvPr id="16" name="Gráfico 15">
              <a:extLst>
                <a:ext uri="{FF2B5EF4-FFF2-40B4-BE49-F238E27FC236}">
                  <a16:creationId xmlns:a16="http://schemas.microsoft.com/office/drawing/2014/main" id="{3E7A7C90-3AE4-7EF8-7540-F4AB6A78FE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8262" y="3163824"/>
              <a:ext cx="611038" cy="611038"/>
            </a:xfrm>
            <a:prstGeom prst="rect">
              <a:avLst/>
            </a:prstGeom>
          </p:spPr>
        </p:pic>
        <p:pic>
          <p:nvPicPr>
            <p:cNvPr id="18" name="Gráfico 17">
              <a:extLst>
                <a:ext uri="{FF2B5EF4-FFF2-40B4-BE49-F238E27FC236}">
                  <a16:creationId xmlns:a16="http://schemas.microsoft.com/office/drawing/2014/main" id="{C89D2211-51E0-8CBA-A626-18D8192EF5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91073" y="3859830"/>
              <a:ext cx="611038" cy="611038"/>
            </a:xfrm>
            <a:prstGeom prst="rect">
              <a:avLst/>
            </a:prstGeom>
          </p:spPr>
        </p:pic>
        <p:pic>
          <p:nvPicPr>
            <p:cNvPr id="20" name="Gráfico 19">
              <a:extLst>
                <a:ext uri="{FF2B5EF4-FFF2-40B4-BE49-F238E27FC236}">
                  <a16:creationId xmlns:a16="http://schemas.microsoft.com/office/drawing/2014/main" id="{62C01D6D-69F0-4FA2-59F8-3059A22829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9977" y="3859830"/>
              <a:ext cx="611038" cy="611038"/>
            </a:xfrm>
            <a:prstGeom prst="rect">
              <a:avLst/>
            </a:prstGeom>
          </p:spPr>
        </p:pic>
        <p:pic>
          <p:nvPicPr>
            <p:cNvPr id="22" name="Gráfico 21">
              <a:extLst>
                <a:ext uri="{FF2B5EF4-FFF2-40B4-BE49-F238E27FC236}">
                  <a16:creationId xmlns:a16="http://schemas.microsoft.com/office/drawing/2014/main" id="{94F6BD1A-2A58-4CB1-7EBA-A2AA05F191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317" y="3859830"/>
              <a:ext cx="611038" cy="611038"/>
            </a:xfrm>
            <a:prstGeom prst="rect">
              <a:avLst/>
            </a:prstGeom>
          </p:spPr>
        </p:pic>
        <p:pic>
          <p:nvPicPr>
            <p:cNvPr id="23" name="Gráfico 22">
              <a:extLst>
                <a:ext uri="{FF2B5EF4-FFF2-40B4-BE49-F238E27FC236}">
                  <a16:creationId xmlns:a16="http://schemas.microsoft.com/office/drawing/2014/main" id="{BF6CE517-D78C-7E91-53AC-DAF2EE8023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67870" y="3859830"/>
              <a:ext cx="611038" cy="611038"/>
            </a:xfrm>
            <a:prstGeom prst="rect">
              <a:avLst/>
            </a:prstGeom>
          </p:spPr>
        </p:pic>
        <p:pic>
          <p:nvPicPr>
            <p:cNvPr id="24" name="Gráfico 23">
              <a:extLst>
                <a:ext uri="{FF2B5EF4-FFF2-40B4-BE49-F238E27FC236}">
                  <a16:creationId xmlns:a16="http://schemas.microsoft.com/office/drawing/2014/main" id="{F46C1EFB-068B-45BC-7D6C-B3A0DE7FF6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76774" y="3859830"/>
              <a:ext cx="611038" cy="611038"/>
            </a:xfrm>
            <a:prstGeom prst="rect">
              <a:avLst/>
            </a:prstGeom>
          </p:spPr>
        </p:pic>
        <p:pic>
          <p:nvPicPr>
            <p:cNvPr id="25" name="Gráfico 24">
              <a:extLst>
                <a:ext uri="{FF2B5EF4-FFF2-40B4-BE49-F238E27FC236}">
                  <a16:creationId xmlns:a16="http://schemas.microsoft.com/office/drawing/2014/main" id="{C613261D-2385-0005-6E4C-7752D3A91D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79114" y="3859830"/>
              <a:ext cx="611038" cy="611038"/>
            </a:xfrm>
            <a:prstGeom prst="rect">
              <a:avLst/>
            </a:prstGeom>
          </p:spPr>
        </p:pic>
        <p:pic>
          <p:nvPicPr>
            <p:cNvPr id="27" name="Gráfico 26">
              <a:extLst>
                <a:ext uri="{FF2B5EF4-FFF2-40B4-BE49-F238E27FC236}">
                  <a16:creationId xmlns:a16="http://schemas.microsoft.com/office/drawing/2014/main" id="{6CA3A7D2-E91C-E48A-2E8E-B0040B72E49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3784" y="3163824"/>
              <a:ext cx="611038" cy="611038"/>
            </a:xfrm>
            <a:prstGeom prst="rect">
              <a:avLst/>
            </a:prstGeom>
          </p:spPr>
        </p:pic>
        <p:pic>
          <p:nvPicPr>
            <p:cNvPr id="28" name="Gráfico 27">
              <a:extLst>
                <a:ext uri="{FF2B5EF4-FFF2-40B4-BE49-F238E27FC236}">
                  <a16:creationId xmlns:a16="http://schemas.microsoft.com/office/drawing/2014/main" id="{AE002122-B35B-BA8F-2695-610F94C016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91444" y="3163824"/>
              <a:ext cx="611038" cy="611038"/>
            </a:xfrm>
            <a:prstGeom prst="rect">
              <a:avLst/>
            </a:prstGeom>
          </p:spPr>
        </p:pic>
        <p:pic>
          <p:nvPicPr>
            <p:cNvPr id="29" name="Gráfico 28">
              <a:extLst>
                <a:ext uri="{FF2B5EF4-FFF2-40B4-BE49-F238E27FC236}">
                  <a16:creationId xmlns:a16="http://schemas.microsoft.com/office/drawing/2014/main" id="{35C3878F-ABD0-A7E7-2FE2-DE912B9DD3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3150" y="3163824"/>
              <a:ext cx="611038" cy="611038"/>
            </a:xfrm>
            <a:prstGeom prst="rect">
              <a:avLst/>
            </a:prstGeom>
          </p:spPr>
        </p:pic>
        <p:pic>
          <p:nvPicPr>
            <p:cNvPr id="38" name="Gráfico 37">
              <a:extLst>
                <a:ext uri="{FF2B5EF4-FFF2-40B4-BE49-F238E27FC236}">
                  <a16:creationId xmlns:a16="http://schemas.microsoft.com/office/drawing/2014/main" id="{8CD252BC-4859-53CE-0E18-0401D22C27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7511" y="3844279"/>
              <a:ext cx="611038" cy="611038"/>
            </a:xfrm>
            <a:prstGeom prst="rect">
              <a:avLst/>
            </a:prstGeom>
          </p:spPr>
        </p:pic>
      </p:grpSp>
      <p:sp>
        <p:nvSpPr>
          <p:cNvPr id="39" name="CuadroTexto 38">
            <a:extLst>
              <a:ext uri="{FF2B5EF4-FFF2-40B4-BE49-F238E27FC236}">
                <a16:creationId xmlns:a16="http://schemas.microsoft.com/office/drawing/2014/main" id="{6FA7D2DF-CBBC-DA9D-01CE-884533C52CC5}"/>
              </a:ext>
            </a:extLst>
          </p:cNvPr>
          <p:cNvSpPr txBox="1"/>
          <p:nvPr/>
        </p:nvSpPr>
        <p:spPr>
          <a:xfrm>
            <a:off x="1762902" y="6146876"/>
            <a:ext cx="8328155" cy="246221"/>
          </a:xfrm>
          <a:prstGeom prst="rect">
            <a:avLst/>
          </a:prstGeom>
          <a:noFill/>
        </p:spPr>
        <p:txBody>
          <a:bodyPr wrap="square" rtlCol="0">
            <a:spAutoFit/>
          </a:bodyPr>
          <a:lstStyle/>
          <a:p>
            <a:r>
              <a:rPr lang="es-ES" sz="500" b="1">
                <a:solidFill>
                  <a:srgbClr val="646464"/>
                </a:solidFill>
              </a:rPr>
              <a:t>DA: </a:t>
            </a:r>
            <a:r>
              <a:rPr lang="es-ES" sz="500">
                <a:solidFill>
                  <a:srgbClr val="646464"/>
                </a:solidFill>
              </a:rPr>
              <a:t>dermatitis atópica.</a:t>
            </a:r>
          </a:p>
          <a:p>
            <a:r>
              <a:rPr lang="es-ES" sz="500" b="1">
                <a:solidFill>
                  <a:srgbClr val="646464"/>
                </a:solidFill>
              </a:rPr>
              <a:t>1. </a:t>
            </a:r>
            <a:r>
              <a:rPr lang="es-ES" sz="500">
                <a:solidFill>
                  <a:srgbClr val="646464"/>
                </a:solidFill>
              </a:rPr>
              <a:t>Torres Salomón P, </a:t>
            </a:r>
            <a:r>
              <a:rPr lang="es-ES" sz="500" i="1">
                <a:solidFill>
                  <a:srgbClr val="646464"/>
                </a:solidFill>
              </a:rPr>
              <a:t>et al. </a:t>
            </a:r>
            <a:r>
              <a:rPr lang="es-ES" sz="500">
                <a:solidFill>
                  <a:srgbClr val="646464"/>
                </a:solidFill>
              </a:rPr>
              <a:t>Nuestra primera experiencia con </a:t>
            </a:r>
            <a:r>
              <a:rPr lang="es-ES" sz="500" err="1">
                <a:solidFill>
                  <a:srgbClr val="646464"/>
                </a:solidFill>
              </a:rPr>
              <a:t>lebrikizumab</a:t>
            </a:r>
            <a:r>
              <a:rPr lang="es-ES" sz="500">
                <a:solidFill>
                  <a:srgbClr val="646464"/>
                </a:solidFill>
              </a:rPr>
              <a:t>: cuando una sonrisa vale más que mil palabras. 52º Congreso Nacional de Dermatología y Venereología (AEDV); 2025; Valencia, España; 7-10 mayo 2025.</a:t>
            </a:r>
          </a:p>
        </p:txBody>
      </p:sp>
    </p:spTree>
    <p:extLst>
      <p:ext uri="{BB962C8B-B14F-4D97-AF65-F5344CB8AC3E}">
        <p14:creationId xmlns:p14="http://schemas.microsoft.com/office/powerpoint/2010/main" val="3621802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AC6D6-BD86-0640-947D-A55EFEDCA0A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F769EE9-D267-2FE4-FC3D-5CD03858FA1D}"/>
              </a:ext>
            </a:extLst>
          </p:cNvPr>
          <p:cNvSpPr>
            <a:spLocks noGrp="1"/>
          </p:cNvSpPr>
          <p:nvPr>
            <p:ph type="title"/>
          </p:nvPr>
        </p:nvSpPr>
        <p:spPr>
          <a:xfrm>
            <a:off x="307975" y="211138"/>
            <a:ext cx="9369425" cy="962025"/>
          </a:xfrm>
        </p:spPr>
        <p:txBody>
          <a:bodyPr/>
          <a:lstStyle/>
          <a:p>
            <a:r>
              <a:rPr lang="es-ES"/>
              <a:t>EBGLYSS</a:t>
            </a:r>
            <a:r>
              <a:rPr lang="es-ES" baseline="30000"/>
              <a:t>®</a:t>
            </a:r>
            <a:r>
              <a:rPr lang="es-ES"/>
              <a:t> produjo una mejora significativa de los signos y síntomas de la DA a las 4 semanas de inicio del tratamiento en pacientes en práctica clínica</a:t>
            </a:r>
            <a:r>
              <a:rPr lang="es-ES" baseline="30000"/>
              <a:t>1</a:t>
            </a:r>
          </a:p>
        </p:txBody>
      </p:sp>
      <p:sp>
        <p:nvSpPr>
          <p:cNvPr id="9" name="CuadroTexto 8">
            <a:extLst>
              <a:ext uri="{FF2B5EF4-FFF2-40B4-BE49-F238E27FC236}">
                <a16:creationId xmlns:a16="http://schemas.microsoft.com/office/drawing/2014/main" id="{A41392E8-1FDB-11EF-381C-882455340E94}"/>
              </a:ext>
            </a:extLst>
          </p:cNvPr>
          <p:cNvSpPr txBox="1"/>
          <p:nvPr/>
        </p:nvSpPr>
        <p:spPr>
          <a:xfrm>
            <a:off x="541057" y="1995101"/>
            <a:ext cx="6178801" cy="523220"/>
          </a:xfrm>
          <a:prstGeom prst="rect">
            <a:avLst/>
          </a:prstGeom>
          <a:noFill/>
        </p:spPr>
        <p:txBody>
          <a:bodyPr wrap="square" lIns="91440" tIns="45720" rIns="91440" bIns="45720" anchor="t">
            <a:spAutoFit/>
          </a:bodyPr>
          <a:lstStyle/>
          <a:p>
            <a:pPr algn="ctr"/>
            <a:r>
              <a:rPr lang="es-ES" sz="1400" b="1" i="0" u="none" strike="noStrike" baseline="0">
                <a:solidFill>
                  <a:srgbClr val="22346A"/>
                </a:solidFill>
                <a:latin typeface="Arial"/>
                <a:cs typeface="Arial"/>
              </a:rPr>
              <a:t>Escalas de calidad de vida y </a:t>
            </a:r>
            <a:r>
              <a:rPr lang="es-ES" sz="1400" b="1">
                <a:solidFill>
                  <a:srgbClr val="22346A"/>
                </a:solidFill>
                <a:latin typeface="Arial"/>
                <a:cs typeface="Arial"/>
              </a:rPr>
              <a:t>gravedad </a:t>
            </a:r>
            <a:r>
              <a:rPr lang="es-ES" sz="1400" b="1" i="0" u="none" strike="noStrike" baseline="0">
                <a:solidFill>
                  <a:srgbClr val="22346A"/>
                </a:solidFill>
                <a:latin typeface="Arial"/>
                <a:cs typeface="Arial"/>
              </a:rPr>
              <a:t>de la DA previa a inicio de tratamiento y tras 4 semanas de tratamiento con lebrikizumab.</a:t>
            </a:r>
            <a:r>
              <a:rPr lang="es-ES" sz="1400" b="1" i="0" u="none" strike="noStrike" baseline="30000">
                <a:solidFill>
                  <a:srgbClr val="22346A"/>
                </a:solidFill>
                <a:latin typeface="Arial"/>
                <a:cs typeface="Arial"/>
              </a:rPr>
              <a:t>1</a:t>
            </a:r>
            <a:endParaRPr lang="es-ES" sz="1400" b="1">
              <a:latin typeface="Arial"/>
              <a:cs typeface="Arial"/>
            </a:endParaRPr>
          </a:p>
        </p:txBody>
      </p:sp>
      <p:sp>
        <p:nvSpPr>
          <p:cNvPr id="5" name="CuadroTexto 4">
            <a:extLst>
              <a:ext uri="{FF2B5EF4-FFF2-40B4-BE49-F238E27FC236}">
                <a16:creationId xmlns:a16="http://schemas.microsoft.com/office/drawing/2014/main" id="{F6A418A7-A378-71CD-C0C1-18C7127FADC7}"/>
              </a:ext>
            </a:extLst>
          </p:cNvPr>
          <p:cNvSpPr txBox="1"/>
          <p:nvPr/>
        </p:nvSpPr>
        <p:spPr>
          <a:xfrm>
            <a:off x="557901" y="1516429"/>
            <a:ext cx="11038335" cy="352212"/>
          </a:xfrm>
          <a:prstGeom prst="roundRect">
            <a:avLst>
              <a:gd name="adj" fmla="val 50000"/>
            </a:avLst>
          </a:prstGeom>
          <a:gradFill flip="none" rotWithShape="1">
            <a:gsLst>
              <a:gs pos="0">
                <a:srgbClr val="7945B8"/>
              </a:gs>
              <a:gs pos="100000">
                <a:schemeClr val="accent2">
                  <a:lumMod val="40000"/>
                  <a:lumOff val="60000"/>
                </a:schemeClr>
              </a:gs>
            </a:gsLst>
            <a:lin ang="4200000" scaled="0"/>
            <a:tileRect/>
          </a:gradFill>
          <a:ln>
            <a:noFill/>
          </a:ln>
        </p:spPr>
        <p:txBody>
          <a:bodyPr wrap="square" lIns="0" tIns="0" rIns="0" bIns="0">
            <a:noAutofit/>
          </a:bodyPr>
          <a:lstStyle/>
          <a:p>
            <a:pPr algn="ctr"/>
            <a:r>
              <a:rPr lang="pt-BR" sz="1600" b="1">
                <a:solidFill>
                  <a:schemeClr val="bg1"/>
                </a:solidFill>
              </a:rPr>
              <a:t>Resultados</a:t>
            </a:r>
            <a:r>
              <a:rPr lang="pt-BR" sz="1600" b="1" baseline="30000">
                <a:solidFill>
                  <a:schemeClr val="bg1"/>
                </a:solidFill>
              </a:rPr>
              <a:t>1</a:t>
            </a:r>
            <a:endParaRPr lang="es-ES" sz="1600" b="1">
              <a:solidFill>
                <a:schemeClr val="bg1"/>
              </a:solidFill>
            </a:endParaRPr>
          </a:p>
        </p:txBody>
      </p:sp>
      <p:graphicFrame>
        <p:nvGraphicFramePr>
          <p:cNvPr id="3" name="Tabla 2">
            <a:extLst>
              <a:ext uri="{FF2B5EF4-FFF2-40B4-BE49-F238E27FC236}">
                <a16:creationId xmlns:a16="http://schemas.microsoft.com/office/drawing/2014/main" id="{4533D7C9-E810-891E-CF14-3DDC5C120C48}"/>
              </a:ext>
            </a:extLst>
          </p:cNvPr>
          <p:cNvGraphicFramePr>
            <a:graphicFrameLocks noGrp="1"/>
          </p:cNvGraphicFramePr>
          <p:nvPr/>
        </p:nvGraphicFramePr>
        <p:xfrm>
          <a:off x="557901" y="2649261"/>
          <a:ext cx="6178801" cy="2260996"/>
        </p:xfrm>
        <a:graphic>
          <a:graphicData uri="http://schemas.openxmlformats.org/drawingml/2006/table">
            <a:tbl>
              <a:tblPr firstRow="1" bandRow="1">
                <a:tableStyleId>{5C22544A-7EE6-4342-B048-85BDC9FD1C3A}</a:tableStyleId>
              </a:tblPr>
              <a:tblGrid>
                <a:gridCol w="2054969">
                  <a:extLst>
                    <a:ext uri="{9D8B030D-6E8A-4147-A177-3AD203B41FA5}">
                      <a16:colId xmlns:a16="http://schemas.microsoft.com/office/drawing/2014/main" val="3616006650"/>
                    </a:ext>
                  </a:extLst>
                </a:gridCol>
                <a:gridCol w="1435704">
                  <a:extLst>
                    <a:ext uri="{9D8B030D-6E8A-4147-A177-3AD203B41FA5}">
                      <a16:colId xmlns:a16="http://schemas.microsoft.com/office/drawing/2014/main" val="615263161"/>
                    </a:ext>
                  </a:extLst>
                </a:gridCol>
                <a:gridCol w="1344064">
                  <a:extLst>
                    <a:ext uri="{9D8B030D-6E8A-4147-A177-3AD203B41FA5}">
                      <a16:colId xmlns:a16="http://schemas.microsoft.com/office/drawing/2014/main" val="2028991704"/>
                    </a:ext>
                  </a:extLst>
                </a:gridCol>
                <a:gridCol w="1344064">
                  <a:extLst>
                    <a:ext uri="{9D8B030D-6E8A-4147-A177-3AD203B41FA5}">
                      <a16:colId xmlns:a16="http://schemas.microsoft.com/office/drawing/2014/main" val="3831952877"/>
                    </a:ext>
                  </a:extLst>
                </a:gridCol>
              </a:tblGrid>
              <a:tr h="317896">
                <a:tc>
                  <a:txBody>
                    <a:bodyPr/>
                    <a:lstStyle/>
                    <a:p>
                      <a:endParaRPr lang="es-ES" sz="1200">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a:solidFill>
                            <a:schemeClr val="bg1"/>
                          </a:solidFill>
                          <a:latin typeface="Arial" panose="020B0604020202020204" pitchFamily="34" charset="0"/>
                          <a:cs typeface="Arial" panose="020B0604020202020204" pitchFamily="34" charset="0"/>
                        </a:rPr>
                        <a:t>Semana 0</a:t>
                      </a:r>
                    </a:p>
                  </a:txBody>
                  <a:tcPr anchor="ctr">
                    <a:lnL w="12700" cmpd="sng">
                      <a:noFill/>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ctr"/>
                      <a:r>
                        <a:rPr lang="es-ES" sz="1200">
                          <a:solidFill>
                            <a:schemeClr val="bg1"/>
                          </a:solidFill>
                          <a:latin typeface="Arial" panose="020B0604020202020204" pitchFamily="34" charset="0"/>
                          <a:cs typeface="Arial" panose="020B0604020202020204" pitchFamily="34" charset="0"/>
                        </a:rPr>
                        <a:t>Semana 4</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pPr algn="ctr"/>
                      <a:r>
                        <a:rPr lang="es-ES" sz="1200">
                          <a:solidFill>
                            <a:schemeClr val="bg1"/>
                          </a:solidFill>
                          <a:latin typeface="Arial" panose="020B0604020202020204" pitchFamily="34" charset="0"/>
                          <a:cs typeface="Arial" panose="020B0604020202020204" pitchFamily="34" charset="0"/>
                        </a:rPr>
                        <a:t>p valor</a:t>
                      </a:r>
                    </a:p>
                  </a:txBody>
                  <a:tcPr anchor="ctr">
                    <a:lnL w="12700" cap="flat" cmpd="sng" algn="ctr">
                      <a:solidFill>
                        <a:schemeClr val="accent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757200170"/>
                  </a:ext>
                </a:extLst>
              </a:tr>
              <a:tr h="317896">
                <a:tc>
                  <a:txBody>
                    <a:bodyPr/>
                    <a:lstStyle/>
                    <a:p>
                      <a:pPr>
                        <a:buNone/>
                      </a:pPr>
                      <a:r>
                        <a:rPr lang="es-ES" sz="1200" b="0">
                          <a:solidFill>
                            <a:schemeClr val="accent1"/>
                          </a:solidFill>
                          <a:effectLst/>
                          <a:latin typeface="Arial" panose="020B0604020202020204" pitchFamily="34" charset="0"/>
                          <a:cs typeface="Arial" panose="020B0604020202020204" pitchFamily="34" charset="0"/>
                        </a:rPr>
                        <a:t>EASI, media ±IQR</a:t>
                      </a:r>
                    </a:p>
                  </a:txBody>
                  <a:tcPr marL="70485" marR="70485" marT="70485" marB="70485">
                    <a:lnL w="12700" cmpd="sng">
                      <a:noFill/>
                    </a:lnL>
                    <a:lnR w="12700" cmpd="sng">
                      <a:noFill/>
                    </a:lnR>
                    <a:solidFill>
                      <a:schemeClr val="accent1">
                        <a:lumMod val="20000"/>
                        <a:lumOff val="80000"/>
                      </a:schemeClr>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21,5 (5,25)</a:t>
                      </a:r>
                    </a:p>
                  </a:txBody>
                  <a:tcPr marL="70485" marR="70485" marT="70485" marB="70485">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9 (4)</a:t>
                      </a:r>
                    </a:p>
                  </a:txBody>
                  <a:tcPr marL="70485" marR="70485" marT="70485" marB="7048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&lt;0,001</a:t>
                      </a:r>
                    </a:p>
                  </a:txBody>
                  <a:tcPr marL="70485" marR="70485" marT="70485" marB="70485">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870345510"/>
                  </a:ext>
                </a:extLst>
              </a:tr>
              <a:tr h="317896">
                <a:tc>
                  <a:txBody>
                    <a:bodyPr/>
                    <a:lstStyle/>
                    <a:p>
                      <a:pPr>
                        <a:buNone/>
                      </a:pPr>
                      <a:r>
                        <a:rPr lang="es-ES" sz="1200" b="0">
                          <a:solidFill>
                            <a:schemeClr val="accent1"/>
                          </a:solidFill>
                          <a:effectLst/>
                          <a:latin typeface="Arial" panose="020B0604020202020204" pitchFamily="34" charset="0"/>
                          <a:cs typeface="Arial" panose="020B0604020202020204" pitchFamily="34" charset="0"/>
                        </a:rPr>
                        <a:t>SCORAD, </a:t>
                      </a:r>
                      <a:r>
                        <a:rPr lang="es-ES" sz="1200" b="0" err="1">
                          <a:solidFill>
                            <a:schemeClr val="accent1"/>
                          </a:solidFill>
                          <a:effectLst/>
                          <a:latin typeface="Arial" panose="020B0604020202020204" pitchFamily="34" charset="0"/>
                          <a:cs typeface="Arial" panose="020B0604020202020204" pitchFamily="34" charset="0"/>
                        </a:rPr>
                        <a:t>med</a:t>
                      </a:r>
                      <a:endParaRPr lang="es-ES" sz="1200" b="0">
                        <a:solidFill>
                          <a:schemeClr val="accent1"/>
                        </a:solidFill>
                        <a:effectLst/>
                        <a:latin typeface="Arial" panose="020B0604020202020204" pitchFamily="34" charset="0"/>
                        <a:cs typeface="Arial" panose="020B0604020202020204" pitchFamily="34" charset="0"/>
                      </a:endParaRPr>
                    </a:p>
                  </a:txBody>
                  <a:tcPr marL="70485" marR="70485" marT="70485" marB="70485">
                    <a:lnL w="12700" cmpd="sng">
                      <a:noFill/>
                    </a:lnL>
                    <a:lnR w="12700" cmpd="sng">
                      <a:noFill/>
                    </a:lnR>
                    <a:solidFill>
                      <a:schemeClr val="accent1">
                        <a:lumMod val="20000"/>
                        <a:lumOff val="80000"/>
                      </a:schemeClr>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27,25 (19,5)</a:t>
                      </a:r>
                    </a:p>
                  </a:txBody>
                  <a:tcPr marL="70485" marR="70485" marT="70485" marB="70485">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9,625 (7,25)</a:t>
                      </a:r>
                    </a:p>
                  </a:txBody>
                  <a:tcPr marL="70485" marR="70485" marT="70485" marB="7048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0,0051</a:t>
                      </a:r>
                    </a:p>
                  </a:txBody>
                  <a:tcPr marL="70485" marR="70485" marT="70485" marB="70485">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6639150"/>
                  </a:ext>
                </a:extLst>
              </a:tr>
              <a:tr h="317896">
                <a:tc>
                  <a:txBody>
                    <a:bodyPr/>
                    <a:lstStyle/>
                    <a:p>
                      <a:pPr>
                        <a:buNone/>
                      </a:pPr>
                      <a:r>
                        <a:rPr lang="es-ES" sz="1200" b="0">
                          <a:solidFill>
                            <a:schemeClr val="accent1"/>
                          </a:solidFill>
                          <a:effectLst/>
                          <a:latin typeface="Arial" panose="020B0604020202020204" pitchFamily="34" charset="0"/>
                          <a:cs typeface="Arial" panose="020B0604020202020204" pitchFamily="34" charset="0"/>
                        </a:rPr>
                        <a:t>IGA, media ±IQR</a:t>
                      </a:r>
                    </a:p>
                  </a:txBody>
                  <a:tcPr marL="70485" marR="70485" marT="70485" marB="70485">
                    <a:lnL w="12700" cmpd="sng">
                      <a:noFill/>
                    </a:lnL>
                    <a:lnR w="12700" cmpd="sng">
                      <a:noFill/>
                    </a:lnR>
                    <a:solidFill>
                      <a:schemeClr val="accent1">
                        <a:lumMod val="20000"/>
                        <a:lumOff val="80000"/>
                      </a:schemeClr>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3,25 (0,25)</a:t>
                      </a:r>
                    </a:p>
                  </a:txBody>
                  <a:tcPr marL="70485" marR="70485" marT="70485" marB="70485">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1,75 (1)</a:t>
                      </a:r>
                    </a:p>
                  </a:txBody>
                  <a:tcPr marL="70485" marR="70485" marT="70485" marB="7048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&lt;0,001</a:t>
                      </a:r>
                    </a:p>
                  </a:txBody>
                  <a:tcPr marL="70485" marR="70485" marT="70485" marB="70485">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95890772"/>
                  </a:ext>
                </a:extLst>
              </a:tr>
              <a:tr h="317896">
                <a:tc>
                  <a:txBody>
                    <a:bodyPr/>
                    <a:lstStyle/>
                    <a:p>
                      <a:pPr>
                        <a:buNone/>
                      </a:pPr>
                      <a:r>
                        <a:rPr lang="es-ES" sz="1200" b="0">
                          <a:solidFill>
                            <a:schemeClr val="accent1"/>
                          </a:solidFill>
                          <a:effectLst/>
                          <a:latin typeface="Arial" panose="020B0604020202020204" pitchFamily="34" charset="0"/>
                          <a:cs typeface="Arial" panose="020B0604020202020204" pitchFamily="34" charset="0"/>
                        </a:rPr>
                        <a:t>BSA, media ±IQR</a:t>
                      </a:r>
                    </a:p>
                  </a:txBody>
                  <a:tcPr marL="70485" marR="70485" marT="70485" marB="70485">
                    <a:lnL w="12700" cmpd="sng">
                      <a:noFill/>
                    </a:lnL>
                    <a:lnR w="12700" cmpd="sng">
                      <a:noFill/>
                    </a:lnR>
                    <a:solidFill>
                      <a:schemeClr val="accent1">
                        <a:lumMod val="20000"/>
                        <a:lumOff val="80000"/>
                      </a:schemeClr>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23,125 (14)</a:t>
                      </a:r>
                    </a:p>
                  </a:txBody>
                  <a:tcPr marL="70485" marR="70485" marT="70485" marB="70485">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11,375 (6,5)</a:t>
                      </a:r>
                    </a:p>
                  </a:txBody>
                  <a:tcPr marL="70485" marR="70485" marT="70485" marB="7048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&lt;0,001</a:t>
                      </a:r>
                    </a:p>
                  </a:txBody>
                  <a:tcPr marL="70485" marR="70485" marT="70485" marB="70485">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1017388357"/>
                  </a:ext>
                </a:extLst>
              </a:tr>
              <a:tr h="317896">
                <a:tc>
                  <a:txBody>
                    <a:bodyPr/>
                    <a:lstStyle/>
                    <a:p>
                      <a:pPr>
                        <a:buNone/>
                      </a:pPr>
                      <a:r>
                        <a:rPr lang="es-ES" sz="1200" b="0">
                          <a:solidFill>
                            <a:schemeClr val="accent1"/>
                          </a:solidFill>
                          <a:effectLst/>
                          <a:latin typeface="Arial" panose="020B0604020202020204" pitchFamily="34" charset="0"/>
                          <a:cs typeface="Arial" panose="020B0604020202020204" pitchFamily="34" charset="0"/>
                        </a:rPr>
                        <a:t>NRS-</a:t>
                      </a:r>
                      <a:r>
                        <a:rPr lang="es-ES" sz="1200" b="0" err="1">
                          <a:solidFill>
                            <a:schemeClr val="accent1"/>
                          </a:solidFill>
                          <a:effectLst/>
                          <a:latin typeface="Arial" panose="020B0604020202020204" pitchFamily="34" charset="0"/>
                          <a:cs typeface="Arial" panose="020B0604020202020204" pitchFamily="34" charset="0"/>
                        </a:rPr>
                        <a:t>itch</a:t>
                      </a:r>
                      <a:r>
                        <a:rPr lang="es-ES" sz="1200" b="0">
                          <a:solidFill>
                            <a:schemeClr val="accent1"/>
                          </a:solidFill>
                          <a:effectLst/>
                          <a:latin typeface="Arial" panose="020B0604020202020204" pitchFamily="34" charset="0"/>
                          <a:cs typeface="Arial" panose="020B0604020202020204" pitchFamily="34" charset="0"/>
                        </a:rPr>
                        <a:t>, media ±IQR</a:t>
                      </a:r>
                    </a:p>
                  </a:txBody>
                  <a:tcPr marL="70485" marR="70485" marT="70485" marB="70485">
                    <a:lnL w="12700" cmpd="sng">
                      <a:noFill/>
                    </a:lnL>
                    <a:lnR w="12700" cmpd="sng">
                      <a:noFill/>
                    </a:lnR>
                    <a:solidFill>
                      <a:schemeClr val="accent1">
                        <a:lumMod val="20000"/>
                        <a:lumOff val="80000"/>
                      </a:schemeClr>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9,125 (2)</a:t>
                      </a:r>
                    </a:p>
                  </a:txBody>
                  <a:tcPr marL="70485" marR="70485" marT="70485" marB="70485">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3,25 (2)</a:t>
                      </a:r>
                    </a:p>
                  </a:txBody>
                  <a:tcPr marL="70485" marR="70485" marT="70485" marB="7048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&lt;0,001</a:t>
                      </a:r>
                    </a:p>
                  </a:txBody>
                  <a:tcPr marL="70485" marR="70485" marT="70485" marB="70485">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solidFill>
                  </a:tcPr>
                </a:tc>
                <a:extLst>
                  <a:ext uri="{0D108BD9-81ED-4DB2-BD59-A6C34878D82A}">
                    <a16:rowId xmlns:a16="http://schemas.microsoft.com/office/drawing/2014/main" val="2432492795"/>
                  </a:ext>
                </a:extLst>
              </a:tr>
              <a:tr h="317896">
                <a:tc>
                  <a:txBody>
                    <a:bodyPr/>
                    <a:lstStyle/>
                    <a:p>
                      <a:pPr>
                        <a:buNone/>
                      </a:pPr>
                      <a:r>
                        <a:rPr lang="es-ES" sz="1200" b="0">
                          <a:solidFill>
                            <a:schemeClr val="accent1"/>
                          </a:solidFill>
                          <a:effectLst/>
                          <a:latin typeface="Arial" panose="020B0604020202020204" pitchFamily="34" charset="0"/>
                          <a:cs typeface="Arial" panose="020B0604020202020204" pitchFamily="34" charset="0"/>
                        </a:rPr>
                        <a:t>NRS-</a:t>
                      </a:r>
                      <a:r>
                        <a:rPr lang="es-ES" sz="1200" b="0" err="1">
                          <a:solidFill>
                            <a:schemeClr val="accent1"/>
                          </a:solidFill>
                          <a:effectLst/>
                          <a:latin typeface="Arial" panose="020B0604020202020204" pitchFamily="34" charset="0"/>
                          <a:cs typeface="Arial" panose="020B0604020202020204" pitchFamily="34" charset="0"/>
                        </a:rPr>
                        <a:t>sleep</a:t>
                      </a:r>
                      <a:r>
                        <a:rPr lang="es-ES" sz="1200" b="0">
                          <a:solidFill>
                            <a:schemeClr val="accent1"/>
                          </a:solidFill>
                          <a:effectLst/>
                          <a:latin typeface="Arial" panose="020B0604020202020204" pitchFamily="34" charset="0"/>
                          <a:cs typeface="Arial" panose="020B0604020202020204" pitchFamily="34" charset="0"/>
                        </a:rPr>
                        <a:t>, media ±IQR</a:t>
                      </a:r>
                    </a:p>
                  </a:txBody>
                  <a:tcPr marL="70485" marR="70485" marT="70485" marB="70485">
                    <a:lnL w="12700" cmpd="sng">
                      <a:noFill/>
                    </a:lnL>
                    <a:lnR w="12700" cmpd="sng">
                      <a:noFill/>
                    </a:lnR>
                    <a:lnB w="12700" cmpd="sng">
                      <a:noFill/>
                    </a:lnB>
                    <a:solidFill>
                      <a:schemeClr val="accent1">
                        <a:lumMod val="20000"/>
                        <a:lumOff val="80000"/>
                      </a:schemeClr>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9,125 (1,5)</a:t>
                      </a:r>
                    </a:p>
                  </a:txBody>
                  <a:tcPr marL="70485" marR="70485" marT="70485" marB="70485">
                    <a:lnL w="12700" cmpd="sng">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1,875 (1,5)</a:t>
                      </a:r>
                    </a:p>
                  </a:txBody>
                  <a:tcPr marL="70485" marR="70485" marT="70485" marB="70485">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mpd="sng">
                      <a:noFill/>
                    </a:lnB>
                    <a:solidFill>
                      <a:schemeClr val="bg1"/>
                    </a:solidFill>
                  </a:tcPr>
                </a:tc>
                <a:tc>
                  <a:txBody>
                    <a:bodyPr/>
                    <a:lstStyle/>
                    <a:p>
                      <a:pPr algn="ctr">
                        <a:buNone/>
                      </a:pPr>
                      <a:r>
                        <a:rPr lang="es-ES" sz="1200" b="0">
                          <a:solidFill>
                            <a:schemeClr val="accent1"/>
                          </a:solidFill>
                          <a:effectLst/>
                          <a:latin typeface="Arial" panose="020B0604020202020204" pitchFamily="34" charset="0"/>
                          <a:cs typeface="Arial" panose="020B0604020202020204" pitchFamily="34" charset="0"/>
                        </a:rPr>
                        <a:t>&lt;0,001</a:t>
                      </a:r>
                    </a:p>
                  </a:txBody>
                  <a:tcPr marL="70485" marR="70485" marT="70485" marB="70485">
                    <a:lnL w="12700" cap="flat" cmpd="sng" algn="ctr">
                      <a:solidFill>
                        <a:schemeClr val="accent1"/>
                      </a:solidFill>
                      <a:prstDash val="solid"/>
                      <a:round/>
                      <a:headEnd type="none" w="med" len="med"/>
                      <a:tailEnd type="none" w="med" len="med"/>
                    </a:lnL>
                    <a:lnR w="12700" cmpd="sng">
                      <a:noFill/>
                    </a:lnR>
                    <a:lnT w="12700" cap="flat" cmpd="sng" algn="ctr">
                      <a:solidFill>
                        <a:schemeClr val="accent1"/>
                      </a:solidFill>
                      <a:prstDash val="solid"/>
                      <a:round/>
                      <a:headEnd type="none" w="med" len="med"/>
                      <a:tailEnd type="none" w="med" len="med"/>
                    </a:lnT>
                    <a:lnB w="12700" cmpd="sng">
                      <a:noFill/>
                    </a:lnB>
                    <a:solidFill>
                      <a:schemeClr val="bg1"/>
                    </a:solidFill>
                  </a:tcPr>
                </a:tc>
                <a:extLst>
                  <a:ext uri="{0D108BD9-81ED-4DB2-BD59-A6C34878D82A}">
                    <a16:rowId xmlns:a16="http://schemas.microsoft.com/office/drawing/2014/main" val="1579938420"/>
                  </a:ext>
                </a:extLst>
              </a:tr>
            </a:tbl>
          </a:graphicData>
        </a:graphic>
      </p:graphicFrame>
      <p:sp>
        <p:nvSpPr>
          <p:cNvPr id="6" name="CuadroTexto 5">
            <a:extLst>
              <a:ext uri="{FF2B5EF4-FFF2-40B4-BE49-F238E27FC236}">
                <a16:creationId xmlns:a16="http://schemas.microsoft.com/office/drawing/2014/main" id="{63CB8720-454B-7816-DFA6-67B3816D5257}"/>
              </a:ext>
            </a:extLst>
          </p:cNvPr>
          <p:cNvSpPr txBox="1"/>
          <p:nvPr/>
        </p:nvSpPr>
        <p:spPr>
          <a:xfrm>
            <a:off x="6930879" y="4713285"/>
            <a:ext cx="1971040" cy="276999"/>
          </a:xfrm>
          <a:prstGeom prst="rect">
            <a:avLst/>
          </a:prstGeom>
          <a:noFill/>
        </p:spPr>
        <p:txBody>
          <a:bodyPr wrap="square" rtlCol="0">
            <a:spAutoFit/>
          </a:bodyPr>
          <a:lstStyle/>
          <a:p>
            <a:pPr algn="ctr"/>
            <a:r>
              <a:rPr lang="es-ES" sz="1200">
                <a:solidFill>
                  <a:schemeClr val="accent1"/>
                </a:solidFill>
                <a:latin typeface="Arial" panose="020B0604020202020204" pitchFamily="34" charset="0"/>
                <a:cs typeface="Arial" panose="020B0604020202020204" pitchFamily="34" charset="0"/>
              </a:rPr>
              <a:t>Inicio </a:t>
            </a:r>
            <a:r>
              <a:rPr lang="es-ES" sz="1200" err="1">
                <a:solidFill>
                  <a:schemeClr val="accent1"/>
                </a:solidFill>
                <a:latin typeface="Arial" panose="020B0604020202020204" pitchFamily="34" charset="0"/>
                <a:cs typeface="Arial" panose="020B0604020202020204" pitchFamily="34" charset="0"/>
              </a:rPr>
              <a:t>lebrikizumab</a:t>
            </a:r>
            <a:endParaRPr lang="es-ES" sz="1200">
              <a:solidFill>
                <a:schemeClr val="accent1"/>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222B4751-D2AF-AF8B-7A98-B45A8231EE4F}"/>
              </a:ext>
            </a:extLst>
          </p:cNvPr>
          <p:cNvSpPr txBox="1"/>
          <p:nvPr/>
        </p:nvSpPr>
        <p:spPr>
          <a:xfrm>
            <a:off x="8926275" y="4713285"/>
            <a:ext cx="1995397" cy="276999"/>
          </a:xfrm>
          <a:prstGeom prst="rect">
            <a:avLst/>
          </a:prstGeom>
          <a:noFill/>
        </p:spPr>
        <p:txBody>
          <a:bodyPr wrap="square" rtlCol="0">
            <a:spAutoFit/>
          </a:bodyPr>
          <a:lstStyle/>
          <a:p>
            <a:pPr algn="ctr"/>
            <a:r>
              <a:rPr lang="es-ES" sz="1200">
                <a:solidFill>
                  <a:schemeClr val="accent1"/>
                </a:solidFill>
                <a:latin typeface="Arial" panose="020B0604020202020204" pitchFamily="34" charset="0"/>
                <a:cs typeface="Arial" panose="020B0604020202020204" pitchFamily="34" charset="0"/>
              </a:rPr>
              <a:t>4 semanas </a:t>
            </a:r>
            <a:r>
              <a:rPr lang="es-ES" sz="1200" err="1">
                <a:solidFill>
                  <a:schemeClr val="accent1"/>
                </a:solidFill>
                <a:latin typeface="Arial" panose="020B0604020202020204" pitchFamily="34" charset="0"/>
                <a:cs typeface="Arial" panose="020B0604020202020204" pitchFamily="34" charset="0"/>
              </a:rPr>
              <a:t>lebrikizumab</a:t>
            </a:r>
            <a:endParaRPr lang="es-ES" sz="1200">
              <a:solidFill>
                <a:schemeClr val="accent1"/>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5BC904A9-7401-9880-4E74-7A1EF9B7D391}"/>
              </a:ext>
            </a:extLst>
          </p:cNvPr>
          <p:cNvSpPr txBox="1"/>
          <p:nvPr/>
        </p:nvSpPr>
        <p:spPr>
          <a:xfrm>
            <a:off x="557901" y="5065921"/>
            <a:ext cx="10891149" cy="734741"/>
          </a:xfrm>
          <a:prstGeom prst="roundRect">
            <a:avLst/>
          </a:prstGeom>
          <a:solidFill>
            <a:schemeClr val="accent3"/>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72000" lvl="0" algn="ctr">
              <a:defRPr/>
            </a:pPr>
            <a:r>
              <a:rPr lang="es-ES" sz="1300">
                <a:solidFill>
                  <a:srgbClr val="223469"/>
                </a:solidFill>
              </a:rPr>
              <a:t>Los primeros resultados de la experiencia del Dr. Torres Salomón, proponen a </a:t>
            </a:r>
            <a:r>
              <a:rPr lang="es-ES" sz="1300" err="1">
                <a:solidFill>
                  <a:srgbClr val="223469"/>
                </a:solidFill>
              </a:rPr>
              <a:t>lebrikizumab</a:t>
            </a:r>
            <a:r>
              <a:rPr lang="es-ES" sz="1300">
                <a:solidFill>
                  <a:srgbClr val="223469"/>
                </a:solidFill>
              </a:rPr>
              <a:t> como</a:t>
            </a:r>
            <a:br>
              <a:rPr lang="es-ES" sz="1300">
                <a:solidFill>
                  <a:srgbClr val="223469"/>
                </a:solidFill>
              </a:rPr>
            </a:br>
            <a:r>
              <a:rPr lang="es-ES" sz="1300">
                <a:solidFill>
                  <a:srgbClr val="223469"/>
                </a:solidFill>
              </a:rPr>
              <a:t>una herramienta terapéutica efectiva en el manejo de la DA moderada-grave</a:t>
            </a:r>
            <a:r>
              <a:rPr lang="es-ES" sz="1300" baseline="30000">
                <a:solidFill>
                  <a:srgbClr val="223469"/>
                </a:solidFill>
              </a:rPr>
              <a:t>1</a:t>
            </a:r>
          </a:p>
        </p:txBody>
      </p:sp>
      <p:pic>
        <p:nvPicPr>
          <p:cNvPr id="13" name="Imagen 12" descr="Personas posando para una foto&#10;&#10;El contenido generado por IA puede ser incorrecto.">
            <a:extLst>
              <a:ext uri="{FF2B5EF4-FFF2-40B4-BE49-F238E27FC236}">
                <a16:creationId xmlns:a16="http://schemas.microsoft.com/office/drawing/2014/main" id="{46F22FD3-8F65-0838-0DA4-817A0F98F7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0879" y="2026443"/>
            <a:ext cx="3990793" cy="2639244"/>
          </a:xfrm>
          <a:prstGeom prst="rect">
            <a:avLst/>
          </a:prstGeom>
        </p:spPr>
      </p:pic>
      <p:grpSp>
        <p:nvGrpSpPr>
          <p:cNvPr id="7" name="Grupo 6">
            <a:extLst>
              <a:ext uri="{FF2B5EF4-FFF2-40B4-BE49-F238E27FC236}">
                <a16:creationId xmlns:a16="http://schemas.microsoft.com/office/drawing/2014/main" id="{769ABA52-6FEE-E192-3295-1A37473A8DC2}"/>
              </a:ext>
            </a:extLst>
          </p:cNvPr>
          <p:cNvGrpSpPr/>
          <p:nvPr/>
        </p:nvGrpSpPr>
        <p:grpSpPr>
          <a:xfrm>
            <a:off x="11009279" y="2017281"/>
            <a:ext cx="586957" cy="586066"/>
            <a:chOff x="11047141" y="4927947"/>
            <a:chExt cx="586957" cy="586066"/>
          </a:xfrm>
        </p:grpSpPr>
        <p:sp>
          <p:nvSpPr>
            <p:cNvPr id="11" name="Rectángulo: esquinas redondeadas 2">
              <a:hlinkClick r:id="rId3" action="ppaction://hlinksldjump"/>
              <a:extLst>
                <a:ext uri="{FF2B5EF4-FFF2-40B4-BE49-F238E27FC236}">
                  <a16:creationId xmlns:a16="http://schemas.microsoft.com/office/drawing/2014/main" id="{BBF1F175-D4F4-CC41-9709-8686F6DCA2D3}"/>
                </a:ext>
              </a:extLst>
            </p:cNvPr>
            <p:cNvSpPr/>
            <p:nvPr/>
          </p:nvSpPr>
          <p:spPr>
            <a:xfrm>
              <a:off x="11047141" y="4927947"/>
              <a:ext cx="586957" cy="58606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ES" sz="1600"/>
            </a:p>
          </p:txBody>
        </p:sp>
        <p:pic>
          <p:nvPicPr>
            <p:cNvPr id="12" name="Imagen 11">
              <a:extLst>
                <a:ext uri="{FF2B5EF4-FFF2-40B4-BE49-F238E27FC236}">
                  <a16:creationId xmlns:a16="http://schemas.microsoft.com/office/drawing/2014/main" id="{12F0D1A2-F409-3E68-4CD0-F91FA05FF4B1}"/>
                </a:ext>
              </a:extLst>
            </p:cNvPr>
            <p:cNvPicPr>
              <a:picLocks noChangeAspect="1"/>
            </p:cNvPicPr>
            <p:nvPr/>
          </p:nvPicPr>
          <p:blipFill>
            <a:blip r:embed="rId4"/>
            <a:srcRect t="1" r="5895" b="7185"/>
            <a:stretch>
              <a:fillRect/>
            </a:stretch>
          </p:blipFill>
          <p:spPr>
            <a:xfrm>
              <a:off x="11222357" y="5095285"/>
              <a:ext cx="264555" cy="260926"/>
            </a:xfrm>
            <a:prstGeom prst="rect">
              <a:avLst/>
            </a:prstGeom>
          </p:spPr>
        </p:pic>
      </p:grpSp>
      <p:sp>
        <p:nvSpPr>
          <p:cNvPr id="14" name="CuadroTexto 13">
            <a:extLst>
              <a:ext uri="{FF2B5EF4-FFF2-40B4-BE49-F238E27FC236}">
                <a16:creationId xmlns:a16="http://schemas.microsoft.com/office/drawing/2014/main" id="{1B00894A-62B7-A948-ED95-7186478C5388}"/>
              </a:ext>
            </a:extLst>
          </p:cNvPr>
          <p:cNvSpPr txBox="1"/>
          <p:nvPr/>
        </p:nvSpPr>
        <p:spPr>
          <a:xfrm>
            <a:off x="1762902" y="6149380"/>
            <a:ext cx="8640817" cy="246221"/>
          </a:xfrm>
          <a:prstGeom prst="rect">
            <a:avLst/>
          </a:prstGeom>
          <a:noFill/>
        </p:spPr>
        <p:txBody>
          <a:bodyPr wrap="square" rtlCol="0">
            <a:spAutoFit/>
          </a:bodyPr>
          <a:lstStyle/>
          <a:p>
            <a:r>
              <a:rPr lang="es-ES" sz="500" b="1">
                <a:solidFill>
                  <a:srgbClr val="646464"/>
                </a:solidFill>
              </a:rPr>
              <a:t>BSA: </a:t>
            </a:r>
            <a:r>
              <a:rPr lang="es-ES" sz="500">
                <a:solidFill>
                  <a:srgbClr val="646464"/>
                </a:solidFill>
              </a:rPr>
              <a:t>área de superficie de cuerpo; </a:t>
            </a:r>
            <a:r>
              <a:rPr lang="es-ES" sz="500" b="1">
                <a:solidFill>
                  <a:srgbClr val="646464"/>
                </a:solidFill>
              </a:rPr>
              <a:t>DA</a:t>
            </a:r>
            <a:r>
              <a:rPr lang="es-ES" sz="500">
                <a:solidFill>
                  <a:srgbClr val="646464"/>
                </a:solidFill>
              </a:rPr>
              <a:t>: dermatitis atópica; </a:t>
            </a:r>
            <a:r>
              <a:rPr lang="es-ES" sz="500" b="1">
                <a:solidFill>
                  <a:srgbClr val="646464"/>
                </a:solidFill>
              </a:rPr>
              <a:t>EASI: </a:t>
            </a:r>
            <a:r>
              <a:rPr lang="es-ES" sz="500">
                <a:solidFill>
                  <a:srgbClr val="646464"/>
                </a:solidFill>
              </a:rPr>
              <a:t>índice de gravedad y área de eczema; </a:t>
            </a:r>
            <a:r>
              <a:rPr lang="es-ES" sz="500" b="1">
                <a:solidFill>
                  <a:srgbClr val="646464"/>
                </a:solidFill>
              </a:rPr>
              <a:t>IGA: </a:t>
            </a:r>
            <a:r>
              <a:rPr lang="es-ES" sz="500">
                <a:solidFill>
                  <a:srgbClr val="646464"/>
                </a:solidFill>
              </a:rPr>
              <a:t>evaluación global del investigador; </a:t>
            </a:r>
            <a:r>
              <a:rPr lang="es-ES" sz="500" b="1">
                <a:solidFill>
                  <a:srgbClr val="646464"/>
                </a:solidFill>
              </a:rPr>
              <a:t>IQR: </a:t>
            </a:r>
            <a:r>
              <a:rPr lang="es-ES" sz="500">
                <a:solidFill>
                  <a:srgbClr val="646464"/>
                </a:solidFill>
              </a:rPr>
              <a:t>Rango Intercuartílico; </a:t>
            </a:r>
            <a:r>
              <a:rPr lang="es-ES" sz="500" b="1">
                <a:solidFill>
                  <a:srgbClr val="646464"/>
                </a:solidFill>
              </a:rPr>
              <a:t>NRS: </a:t>
            </a:r>
            <a:r>
              <a:rPr lang="es-ES" sz="500">
                <a:solidFill>
                  <a:srgbClr val="646464"/>
                </a:solidFill>
              </a:rPr>
              <a:t>Escala de valoración numérica; </a:t>
            </a:r>
            <a:r>
              <a:rPr lang="es-ES" sz="500" b="1">
                <a:solidFill>
                  <a:srgbClr val="646464"/>
                </a:solidFill>
              </a:rPr>
              <a:t>SCORAD</a:t>
            </a:r>
            <a:r>
              <a:rPr lang="es-ES" sz="500">
                <a:solidFill>
                  <a:srgbClr val="646464"/>
                </a:solidFill>
              </a:rPr>
              <a:t>: </a:t>
            </a:r>
            <a:r>
              <a:rPr lang="es-ES" sz="500" i="1" err="1">
                <a:solidFill>
                  <a:srgbClr val="646464"/>
                </a:solidFill>
              </a:rPr>
              <a:t>SCORing</a:t>
            </a:r>
            <a:r>
              <a:rPr lang="es-ES" sz="500" i="1">
                <a:solidFill>
                  <a:srgbClr val="646464"/>
                </a:solidFill>
              </a:rPr>
              <a:t> </a:t>
            </a:r>
            <a:r>
              <a:rPr lang="es-ES" sz="500" i="1" err="1">
                <a:solidFill>
                  <a:srgbClr val="646464"/>
                </a:solidFill>
              </a:rPr>
              <a:t>Atopic</a:t>
            </a:r>
            <a:r>
              <a:rPr lang="es-ES" sz="500" i="1">
                <a:solidFill>
                  <a:srgbClr val="646464"/>
                </a:solidFill>
              </a:rPr>
              <a:t> Dermatitis.</a:t>
            </a:r>
          </a:p>
          <a:p>
            <a:r>
              <a:rPr lang="es-ES" sz="500" b="1">
                <a:solidFill>
                  <a:srgbClr val="646464"/>
                </a:solidFill>
              </a:rPr>
              <a:t>1. </a:t>
            </a:r>
            <a:r>
              <a:rPr lang="es-ES" sz="500">
                <a:solidFill>
                  <a:srgbClr val="646464"/>
                </a:solidFill>
              </a:rPr>
              <a:t>Torres Salomón P, </a:t>
            </a:r>
            <a:r>
              <a:rPr lang="es-ES" sz="500" i="1">
                <a:solidFill>
                  <a:srgbClr val="646464"/>
                </a:solidFill>
              </a:rPr>
              <a:t>et al. </a:t>
            </a:r>
            <a:r>
              <a:rPr lang="es-ES" sz="500">
                <a:solidFill>
                  <a:srgbClr val="646464"/>
                </a:solidFill>
              </a:rPr>
              <a:t>Nuestra primera experiencia con </a:t>
            </a:r>
            <a:r>
              <a:rPr lang="es-ES" sz="500" err="1">
                <a:solidFill>
                  <a:srgbClr val="646464"/>
                </a:solidFill>
              </a:rPr>
              <a:t>lebrikizumab</a:t>
            </a:r>
            <a:r>
              <a:rPr lang="es-ES" sz="500">
                <a:solidFill>
                  <a:srgbClr val="646464"/>
                </a:solidFill>
              </a:rPr>
              <a:t>: cuando una sonrisa vale más que mil palabras. 52º Congreso Nacional de Dermatología y Venereología (AEDV); 2025; Valencia, España; 7-10 mayo 2025.</a:t>
            </a:r>
          </a:p>
        </p:txBody>
      </p:sp>
    </p:spTree>
    <p:extLst>
      <p:ext uri="{BB962C8B-B14F-4D97-AF65-F5344CB8AC3E}">
        <p14:creationId xmlns:p14="http://schemas.microsoft.com/office/powerpoint/2010/main" val="374087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0E9CD-180F-F948-3646-5CA5BFF00115}"/>
            </a:ext>
          </a:extLst>
        </p:cNvPr>
        <p:cNvGrpSpPr/>
        <p:nvPr/>
      </p:nvGrpSpPr>
      <p:grpSpPr>
        <a:xfrm>
          <a:off x="0" y="0"/>
          <a:ext cx="0" cy="0"/>
          <a:chOff x="0" y="0"/>
          <a:chExt cx="0" cy="0"/>
        </a:xfrm>
      </p:grpSpPr>
      <p:sp>
        <p:nvSpPr>
          <p:cNvPr id="14" name="Rectángulo 13">
            <a:extLst>
              <a:ext uri="{FF2B5EF4-FFF2-40B4-BE49-F238E27FC236}">
                <a16:creationId xmlns:a16="http://schemas.microsoft.com/office/drawing/2014/main" id="{5901CE10-C545-FDBC-7E4E-71E14CDB5804}"/>
              </a:ext>
            </a:extLst>
          </p:cNvPr>
          <p:cNvSpPr/>
          <p:nvPr/>
        </p:nvSpPr>
        <p:spPr>
          <a:xfrm>
            <a:off x="0" y="0"/>
            <a:ext cx="12192000" cy="6858000"/>
          </a:xfrm>
          <a:prstGeom prst="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redondeado 14">
            <a:extLst>
              <a:ext uri="{FF2B5EF4-FFF2-40B4-BE49-F238E27FC236}">
                <a16:creationId xmlns:a16="http://schemas.microsoft.com/office/drawing/2014/main" id="{5B064DDA-EA0B-8CF2-DEC0-28C7EF31A7C6}"/>
              </a:ext>
            </a:extLst>
          </p:cNvPr>
          <p:cNvSpPr/>
          <p:nvPr/>
        </p:nvSpPr>
        <p:spPr>
          <a:xfrm>
            <a:off x="961593" y="424964"/>
            <a:ext cx="10268814" cy="6074690"/>
          </a:xfrm>
          <a:prstGeom prst="roundRect">
            <a:avLst>
              <a:gd name="adj" fmla="val 4191"/>
            </a:avLst>
          </a:prstGeom>
          <a:solidFill>
            <a:schemeClr val="bg1"/>
          </a:solidFill>
          <a:ln w="38100">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cxnSp>
        <p:nvCxnSpPr>
          <p:cNvPr id="16" name="Conector recto de flecha 15">
            <a:extLst>
              <a:ext uri="{FF2B5EF4-FFF2-40B4-BE49-F238E27FC236}">
                <a16:creationId xmlns:a16="http://schemas.microsoft.com/office/drawing/2014/main" id="{5F5F9E50-92E5-8B53-6917-E0C29079B153}"/>
              </a:ext>
            </a:extLst>
          </p:cNvPr>
          <p:cNvCxnSpPr>
            <a:cxnSpLocks/>
          </p:cNvCxnSpPr>
          <p:nvPr/>
        </p:nvCxnSpPr>
        <p:spPr>
          <a:xfrm>
            <a:off x="4609214" y="1556323"/>
            <a:ext cx="2668916"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18" name="Imagen 17" descr="La cara de una mujer&#10;&#10;El contenido generado por IA puede ser incorrecto.">
            <a:extLst>
              <a:ext uri="{FF2B5EF4-FFF2-40B4-BE49-F238E27FC236}">
                <a16:creationId xmlns:a16="http://schemas.microsoft.com/office/drawing/2014/main" id="{BCF0D23C-5FF7-86BF-FF90-7827B83213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433" y="1876917"/>
            <a:ext cx="2903189" cy="3870918"/>
          </a:xfrm>
          <a:prstGeom prst="rect">
            <a:avLst/>
          </a:prstGeom>
        </p:spPr>
      </p:pic>
      <p:pic>
        <p:nvPicPr>
          <p:cNvPr id="19" name="Imagen 18">
            <a:extLst>
              <a:ext uri="{FF2B5EF4-FFF2-40B4-BE49-F238E27FC236}">
                <a16:creationId xmlns:a16="http://schemas.microsoft.com/office/drawing/2014/main" id="{03CA739B-FE72-5270-CD04-6FCE41D55DE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67127" y="1876914"/>
            <a:ext cx="2903189" cy="3870920"/>
          </a:xfrm>
          <a:prstGeom prst="rect">
            <a:avLst/>
          </a:prstGeom>
        </p:spPr>
      </p:pic>
      <p:sp>
        <p:nvSpPr>
          <p:cNvPr id="20" name="CuadroTexto 19">
            <a:extLst>
              <a:ext uri="{FF2B5EF4-FFF2-40B4-BE49-F238E27FC236}">
                <a16:creationId xmlns:a16="http://schemas.microsoft.com/office/drawing/2014/main" id="{C10B4F4B-625B-99DC-0AAF-D4179E7C5316}"/>
              </a:ext>
            </a:extLst>
          </p:cNvPr>
          <p:cNvSpPr txBox="1"/>
          <p:nvPr/>
        </p:nvSpPr>
        <p:spPr>
          <a:xfrm>
            <a:off x="1386609" y="6117734"/>
            <a:ext cx="9418781" cy="169277"/>
          </a:xfrm>
          <a:prstGeom prst="rect">
            <a:avLst/>
          </a:prstGeom>
          <a:noFill/>
        </p:spPr>
        <p:txBody>
          <a:bodyPr wrap="square" rtlCol="0">
            <a:spAutoFit/>
          </a:bodyPr>
          <a:lstStyle/>
          <a:p>
            <a:r>
              <a:rPr lang="es-ES" sz="500" b="1">
                <a:solidFill>
                  <a:srgbClr val="646464"/>
                </a:solidFill>
              </a:rPr>
              <a:t>1. </a:t>
            </a:r>
            <a:r>
              <a:rPr lang="es-ES" sz="500">
                <a:solidFill>
                  <a:srgbClr val="646464"/>
                </a:solidFill>
              </a:rPr>
              <a:t>Torres Salomón P, </a:t>
            </a:r>
            <a:r>
              <a:rPr lang="es-ES" sz="500" i="1">
                <a:solidFill>
                  <a:srgbClr val="646464"/>
                </a:solidFill>
              </a:rPr>
              <a:t>et al. </a:t>
            </a:r>
            <a:r>
              <a:rPr lang="es-ES" sz="500">
                <a:solidFill>
                  <a:srgbClr val="646464"/>
                </a:solidFill>
              </a:rPr>
              <a:t>Nuestra primera experiencia con </a:t>
            </a:r>
            <a:r>
              <a:rPr lang="es-ES" sz="500" err="1">
                <a:solidFill>
                  <a:srgbClr val="646464"/>
                </a:solidFill>
              </a:rPr>
              <a:t>lebrikizumab</a:t>
            </a:r>
            <a:r>
              <a:rPr lang="es-ES" sz="500">
                <a:solidFill>
                  <a:srgbClr val="646464"/>
                </a:solidFill>
              </a:rPr>
              <a:t>: cuando una sonrisa vale más que mil palabras. 52º Congreso Nacional de Dermatología y Venereología (AEDV); 2025; Valencia, España; 7-10 mayo 2025.</a:t>
            </a:r>
          </a:p>
        </p:txBody>
      </p:sp>
      <p:sp>
        <p:nvSpPr>
          <p:cNvPr id="21" name="CuadroTexto 20">
            <a:extLst>
              <a:ext uri="{FF2B5EF4-FFF2-40B4-BE49-F238E27FC236}">
                <a16:creationId xmlns:a16="http://schemas.microsoft.com/office/drawing/2014/main" id="{98873559-BA43-1B5E-481C-B7FDAD20493B}"/>
              </a:ext>
            </a:extLst>
          </p:cNvPr>
          <p:cNvSpPr txBox="1"/>
          <p:nvPr/>
        </p:nvSpPr>
        <p:spPr>
          <a:xfrm>
            <a:off x="2267433" y="1417050"/>
            <a:ext cx="2903189" cy="276999"/>
          </a:xfrm>
          <a:prstGeom prst="rect">
            <a:avLst/>
          </a:prstGeom>
          <a:noFill/>
        </p:spPr>
        <p:txBody>
          <a:bodyPr wrap="square" rtlCol="0">
            <a:spAutoFit/>
          </a:bodyPr>
          <a:lstStyle/>
          <a:p>
            <a:pPr algn="ctr"/>
            <a:r>
              <a:rPr lang="es-ES" sz="1200" b="1">
                <a:solidFill>
                  <a:srgbClr val="003867"/>
                </a:solidFill>
                <a:latin typeface="Arial" panose="020B0604020202020204" pitchFamily="34" charset="0"/>
                <a:cs typeface="Arial" panose="020B0604020202020204" pitchFamily="34" charset="0"/>
              </a:rPr>
              <a:t>Inicio </a:t>
            </a:r>
            <a:r>
              <a:rPr lang="es-ES" sz="1200" b="1" err="1">
                <a:solidFill>
                  <a:srgbClr val="003867"/>
                </a:solidFill>
                <a:latin typeface="Arial" panose="020B0604020202020204" pitchFamily="34" charset="0"/>
                <a:cs typeface="Arial" panose="020B0604020202020204" pitchFamily="34" charset="0"/>
              </a:rPr>
              <a:t>lebrikizumab</a:t>
            </a:r>
            <a:endParaRPr lang="es-ES" sz="1200">
              <a:solidFill>
                <a:srgbClr val="003867"/>
              </a:solidFill>
              <a:latin typeface="Arial" panose="020B0604020202020204" pitchFamily="34" charset="0"/>
              <a:cs typeface="Arial" panose="020B0604020202020204" pitchFamily="34" charset="0"/>
            </a:endParaRPr>
          </a:p>
        </p:txBody>
      </p:sp>
      <p:sp>
        <p:nvSpPr>
          <p:cNvPr id="22" name="CuadroTexto 21">
            <a:extLst>
              <a:ext uri="{FF2B5EF4-FFF2-40B4-BE49-F238E27FC236}">
                <a16:creationId xmlns:a16="http://schemas.microsoft.com/office/drawing/2014/main" id="{9AA53656-D971-D582-69E5-FC61C67917F5}"/>
              </a:ext>
            </a:extLst>
          </p:cNvPr>
          <p:cNvSpPr txBox="1"/>
          <p:nvPr/>
        </p:nvSpPr>
        <p:spPr>
          <a:xfrm>
            <a:off x="6967127" y="1417050"/>
            <a:ext cx="2903188" cy="276999"/>
          </a:xfrm>
          <a:prstGeom prst="rect">
            <a:avLst/>
          </a:prstGeom>
          <a:noFill/>
        </p:spPr>
        <p:txBody>
          <a:bodyPr wrap="square" rtlCol="0">
            <a:spAutoFit/>
          </a:bodyPr>
          <a:lstStyle/>
          <a:p>
            <a:pPr algn="ctr"/>
            <a:r>
              <a:rPr lang="es-ES" sz="1200" b="1">
                <a:solidFill>
                  <a:srgbClr val="003867"/>
                </a:solidFill>
                <a:latin typeface="Arial" panose="020B0604020202020204" pitchFamily="34" charset="0"/>
                <a:cs typeface="Arial" panose="020B0604020202020204" pitchFamily="34" charset="0"/>
              </a:rPr>
              <a:t>4 semanas </a:t>
            </a:r>
            <a:r>
              <a:rPr lang="es-ES" sz="1200" b="1" err="1">
                <a:solidFill>
                  <a:srgbClr val="003867"/>
                </a:solidFill>
                <a:latin typeface="Arial" panose="020B0604020202020204" pitchFamily="34" charset="0"/>
                <a:cs typeface="Arial" panose="020B0604020202020204" pitchFamily="34" charset="0"/>
              </a:rPr>
              <a:t>lebrikizumab</a:t>
            </a:r>
            <a:endParaRPr lang="es-ES" sz="1200" b="1">
              <a:solidFill>
                <a:srgbClr val="003867"/>
              </a:solidFill>
              <a:latin typeface="Arial" panose="020B0604020202020204" pitchFamily="34" charset="0"/>
              <a:cs typeface="Arial" panose="020B0604020202020204" pitchFamily="34" charset="0"/>
            </a:endParaRPr>
          </a:p>
        </p:txBody>
      </p:sp>
      <p:sp>
        <p:nvSpPr>
          <p:cNvPr id="23" name="Título 1">
            <a:extLst>
              <a:ext uri="{FF2B5EF4-FFF2-40B4-BE49-F238E27FC236}">
                <a16:creationId xmlns:a16="http://schemas.microsoft.com/office/drawing/2014/main" id="{8544191A-554B-D2AF-F279-EB57FE41184E}"/>
              </a:ext>
            </a:extLst>
          </p:cNvPr>
          <p:cNvSpPr txBox="1">
            <a:spLocks/>
          </p:cNvSpPr>
          <p:nvPr/>
        </p:nvSpPr>
        <p:spPr>
          <a:xfrm>
            <a:off x="1350216" y="640238"/>
            <a:ext cx="9382125" cy="484858"/>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r>
              <a:rPr lang="es-ES">
                <a:solidFill>
                  <a:srgbClr val="7A45B8"/>
                </a:solidFill>
              </a:rPr>
              <a:t>Resultados.</a:t>
            </a:r>
            <a:r>
              <a:rPr lang="es-ES" baseline="30000">
                <a:solidFill>
                  <a:srgbClr val="7A45B8"/>
                </a:solidFill>
              </a:rPr>
              <a:t>1</a:t>
            </a:r>
            <a:endParaRPr lang="es-ES">
              <a:solidFill>
                <a:srgbClr val="7A45B8"/>
              </a:solidFill>
            </a:endParaRPr>
          </a:p>
        </p:txBody>
      </p:sp>
    </p:spTree>
    <p:extLst>
      <p:ext uri="{BB962C8B-B14F-4D97-AF65-F5344CB8AC3E}">
        <p14:creationId xmlns:p14="http://schemas.microsoft.com/office/powerpoint/2010/main" val="3422461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68DEB-646B-E2A6-0148-242F798FD28A}"/>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5C57E719-293A-FF75-2786-5BE1F6470548}"/>
              </a:ext>
            </a:extLst>
          </p:cNvPr>
          <p:cNvSpPr>
            <a:spLocks noGrp="1"/>
          </p:cNvSpPr>
          <p:nvPr>
            <p:ph type="title"/>
          </p:nvPr>
        </p:nvSpPr>
        <p:spPr/>
        <p:txBody>
          <a:bodyPr/>
          <a:lstStyle/>
          <a:p>
            <a:r>
              <a:rPr lang="es-ES"/>
              <a:t>Lebrikizumab en pacientes con DA moderada a grave que afecta a cara y cuello</a:t>
            </a:r>
            <a:br>
              <a:rPr lang="es-ES"/>
            </a:br>
            <a:br>
              <a:rPr lang="es-ES"/>
            </a:br>
            <a:r>
              <a:rPr lang="es-ES" sz="1400" b="0" err="1"/>
              <a:t>Avallone</a:t>
            </a:r>
            <a:r>
              <a:rPr lang="es-ES" sz="1400" b="0"/>
              <a:t> G, </a:t>
            </a:r>
            <a:r>
              <a:rPr lang="es-ES" sz="1400" b="0" i="1"/>
              <a:t>et al</a:t>
            </a:r>
            <a:r>
              <a:rPr lang="es-ES" sz="1400" b="0"/>
              <a:t>. 2025</a:t>
            </a:r>
            <a:endParaRPr lang="es-ES"/>
          </a:p>
        </p:txBody>
      </p:sp>
    </p:spTree>
    <p:extLst>
      <p:ext uri="{BB962C8B-B14F-4D97-AF65-F5344CB8AC3E}">
        <p14:creationId xmlns:p14="http://schemas.microsoft.com/office/powerpoint/2010/main" val="13891972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D5BBA-0E96-CC23-EEBE-59DB7FAB73F4}"/>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21786CB6-4074-7E4A-EA97-426F8342D4C7}"/>
              </a:ext>
            </a:extLst>
          </p:cNvPr>
          <p:cNvSpPr>
            <a:spLocks noGrp="1"/>
          </p:cNvSpPr>
          <p:nvPr>
            <p:ph type="title"/>
          </p:nvPr>
        </p:nvSpPr>
        <p:spPr>
          <a:xfrm>
            <a:off x="308113" y="211015"/>
            <a:ext cx="9382539" cy="961802"/>
          </a:xfrm>
        </p:spPr>
        <p:txBody>
          <a:bodyPr/>
          <a:lstStyle/>
          <a:p>
            <a:r>
              <a:rPr lang="es-ES"/>
              <a:t>Lebrikizumab en pacientes con DA moderada a grave que afecta a cara y cuello</a:t>
            </a:r>
            <a:r>
              <a:rPr lang="es-ES" baseline="30000"/>
              <a:t>1</a:t>
            </a:r>
          </a:p>
        </p:txBody>
      </p:sp>
      <p:graphicFrame>
        <p:nvGraphicFramePr>
          <p:cNvPr id="6" name="Tabla 5">
            <a:extLst>
              <a:ext uri="{FF2B5EF4-FFF2-40B4-BE49-F238E27FC236}">
                <a16:creationId xmlns:a16="http://schemas.microsoft.com/office/drawing/2014/main" id="{D23321F0-D14D-0ED6-70FC-77027F6897BC}"/>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4" name="Rectángulo redondeado 3">
            <a:extLst>
              <a:ext uri="{FF2B5EF4-FFF2-40B4-BE49-F238E27FC236}">
                <a16:creationId xmlns:a16="http://schemas.microsoft.com/office/drawing/2014/main" id="{40A2869E-C857-4FF9-C9C1-54E5AC17C43D}"/>
              </a:ext>
            </a:extLst>
          </p:cNvPr>
          <p:cNvSpPr/>
          <p:nvPr/>
        </p:nvSpPr>
        <p:spPr>
          <a:xfrm>
            <a:off x="4741723" y="1668760"/>
            <a:ext cx="6447849" cy="4055289"/>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EF1BB7FB-CA96-AF25-1FA8-3E60E28B3EED}"/>
              </a:ext>
            </a:extLst>
          </p:cNvPr>
          <p:cNvSpPr txBox="1"/>
          <p:nvPr/>
        </p:nvSpPr>
        <p:spPr>
          <a:xfrm>
            <a:off x="4865689" y="1923373"/>
            <a:ext cx="6221691" cy="276999"/>
          </a:xfrm>
          <a:prstGeom prst="rect">
            <a:avLst/>
          </a:prstGeom>
          <a:noFill/>
        </p:spPr>
        <p:txBody>
          <a:bodyPr wrap="square" rtlCol="0">
            <a:spAutoFit/>
          </a:bodyPr>
          <a:lstStyle/>
          <a:p>
            <a:pPr algn="ctr"/>
            <a:r>
              <a:rPr lang="es-ES" sz="1200" b="1">
                <a:solidFill>
                  <a:srgbClr val="7A45B8"/>
                </a:solidFill>
              </a:rPr>
              <a:t>Características de los pacientes al inicio (n=19)</a:t>
            </a:r>
            <a:r>
              <a:rPr lang="es-ES" sz="1200" b="1" baseline="30000">
                <a:solidFill>
                  <a:srgbClr val="7A45B8"/>
                </a:solidFill>
              </a:rPr>
              <a:t>1</a:t>
            </a:r>
            <a:endParaRPr lang="es-ES" sz="1200" b="1">
              <a:solidFill>
                <a:srgbClr val="7A45B8"/>
              </a:solidFill>
            </a:endParaRPr>
          </a:p>
        </p:txBody>
      </p:sp>
      <p:sp>
        <p:nvSpPr>
          <p:cNvPr id="12" name="Rectángulo redondeado 11">
            <a:extLst>
              <a:ext uri="{FF2B5EF4-FFF2-40B4-BE49-F238E27FC236}">
                <a16:creationId xmlns:a16="http://schemas.microsoft.com/office/drawing/2014/main" id="{5ACAD572-C068-124C-F463-AECC210DF13A}"/>
              </a:ext>
            </a:extLst>
          </p:cNvPr>
          <p:cNvSpPr/>
          <p:nvPr/>
        </p:nvSpPr>
        <p:spPr>
          <a:xfrm>
            <a:off x="784486" y="1668759"/>
            <a:ext cx="3535183" cy="4055289"/>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CuadroTexto 72">
            <a:extLst>
              <a:ext uri="{FF2B5EF4-FFF2-40B4-BE49-F238E27FC236}">
                <a16:creationId xmlns:a16="http://schemas.microsoft.com/office/drawing/2014/main" id="{703E14D9-5D93-2D15-12CC-E9E286891CD7}"/>
              </a:ext>
            </a:extLst>
          </p:cNvPr>
          <p:cNvSpPr txBox="1"/>
          <p:nvPr/>
        </p:nvSpPr>
        <p:spPr>
          <a:xfrm>
            <a:off x="1178961" y="3495511"/>
            <a:ext cx="2760288" cy="1600438"/>
          </a:xfrm>
          <a:prstGeom prst="rect">
            <a:avLst/>
          </a:prstGeom>
          <a:noFill/>
        </p:spPr>
        <p:txBody>
          <a:bodyPr wrap="square" rtlCol="0">
            <a:spAutoFit/>
          </a:bodyPr>
          <a:lstStyle/>
          <a:p>
            <a:pPr marL="30805" marR="26184">
              <a:lnSpc>
                <a:spcPct val="100499"/>
              </a:lnSpc>
              <a:spcBef>
                <a:spcPts val="58"/>
              </a:spcBef>
            </a:pPr>
            <a:r>
              <a:rPr lang="es-ES" sz="1400">
                <a:solidFill>
                  <a:srgbClr val="22346A"/>
                </a:solidFill>
                <a:latin typeface="Arial" panose="020B0604020202020204" pitchFamily="34" charset="0"/>
                <a:cs typeface="Arial" panose="020B0604020202020204" pitchFamily="34" charset="0"/>
              </a:rPr>
              <a:t>Análisis</a:t>
            </a:r>
            <a:r>
              <a:rPr lang="es-ES" sz="1400" spc="-15">
                <a:solidFill>
                  <a:srgbClr val="22346A"/>
                </a:solidFill>
                <a:latin typeface="Arial" panose="020B0604020202020204" pitchFamily="34" charset="0"/>
                <a:cs typeface="Arial" panose="020B0604020202020204" pitchFamily="34" charset="0"/>
              </a:rPr>
              <a:t> </a:t>
            </a:r>
            <a:r>
              <a:rPr lang="es-ES" sz="1400" spc="-6">
                <a:solidFill>
                  <a:srgbClr val="22346A"/>
                </a:solidFill>
                <a:latin typeface="Arial" panose="020B0604020202020204" pitchFamily="34" charset="0"/>
                <a:cs typeface="Arial" panose="020B0604020202020204" pitchFamily="34" charset="0"/>
              </a:rPr>
              <a:t>retrospectivo</a:t>
            </a:r>
            <a:r>
              <a:rPr lang="es-ES" sz="1400" spc="-12">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multicéntrico</a:t>
            </a:r>
            <a:r>
              <a:rPr lang="es-ES" sz="1400" spc="-12">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que</a:t>
            </a:r>
            <a:r>
              <a:rPr lang="es-ES" sz="1400" spc="-12">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incluyó</a:t>
            </a:r>
            <a:r>
              <a:rPr lang="es-ES" sz="1400" spc="-15">
                <a:solidFill>
                  <a:srgbClr val="22346A"/>
                </a:solidFill>
                <a:latin typeface="Arial" panose="020B0604020202020204" pitchFamily="34" charset="0"/>
                <a:cs typeface="Arial" panose="020B0604020202020204" pitchFamily="34" charset="0"/>
              </a:rPr>
              <a:t> </a:t>
            </a:r>
            <a:r>
              <a:rPr lang="es-ES" sz="1400" b="1">
                <a:solidFill>
                  <a:srgbClr val="22346A"/>
                </a:solidFill>
                <a:latin typeface="Arial" panose="020B0604020202020204" pitchFamily="34" charset="0"/>
                <a:cs typeface="Arial" panose="020B0604020202020204" pitchFamily="34" charset="0"/>
              </a:rPr>
              <a:t>19</a:t>
            </a:r>
            <a:r>
              <a:rPr lang="es-ES" sz="1400" b="1" spc="-12">
                <a:solidFill>
                  <a:srgbClr val="22346A"/>
                </a:solidFill>
                <a:latin typeface="Arial" panose="020B0604020202020204" pitchFamily="34" charset="0"/>
                <a:cs typeface="Arial" panose="020B0604020202020204" pitchFamily="34" charset="0"/>
              </a:rPr>
              <a:t> </a:t>
            </a:r>
            <a:r>
              <a:rPr lang="es-ES" sz="1400" b="1">
                <a:solidFill>
                  <a:srgbClr val="22346A"/>
                </a:solidFill>
                <a:latin typeface="Arial" panose="020B0604020202020204" pitchFamily="34" charset="0"/>
                <a:cs typeface="Arial" panose="020B0604020202020204" pitchFamily="34" charset="0"/>
              </a:rPr>
              <a:t>pacientes</a:t>
            </a:r>
            <a:r>
              <a:rPr lang="es-ES" sz="1400" b="1" spc="-12">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con</a:t>
            </a:r>
            <a:r>
              <a:rPr lang="es-ES" sz="1400" spc="-12">
                <a:solidFill>
                  <a:srgbClr val="22346A"/>
                </a:solidFill>
                <a:latin typeface="Arial" panose="020B0604020202020204" pitchFamily="34" charset="0"/>
                <a:cs typeface="Arial" panose="020B0604020202020204" pitchFamily="34" charset="0"/>
              </a:rPr>
              <a:t> </a:t>
            </a:r>
            <a:r>
              <a:rPr lang="es-ES" sz="1400" spc="-15">
                <a:solidFill>
                  <a:srgbClr val="22346A"/>
                </a:solidFill>
                <a:latin typeface="Arial" panose="020B0604020202020204" pitchFamily="34" charset="0"/>
                <a:cs typeface="Arial" panose="020B0604020202020204" pitchFamily="34" charset="0"/>
              </a:rPr>
              <a:t>DA </a:t>
            </a:r>
            <a:r>
              <a:rPr lang="es-ES" sz="1400">
                <a:solidFill>
                  <a:srgbClr val="22346A"/>
                </a:solidFill>
                <a:latin typeface="Arial" panose="020B0604020202020204" pitchFamily="34" charset="0"/>
                <a:cs typeface="Arial" panose="020B0604020202020204" pitchFamily="34" charset="0"/>
              </a:rPr>
              <a:t>moderada</a:t>
            </a:r>
            <a:r>
              <a:rPr lang="es-ES" sz="1400" spc="-24">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a</a:t>
            </a:r>
            <a:r>
              <a:rPr lang="es-ES" sz="1400" spc="-21">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grave</a:t>
            </a:r>
            <a:r>
              <a:rPr lang="es-ES" sz="1400" spc="-21">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previamente</a:t>
            </a:r>
            <a:r>
              <a:rPr lang="es-ES" sz="1400" spc="-21">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tratados</a:t>
            </a:r>
            <a:r>
              <a:rPr lang="es-ES" sz="1400" spc="-21">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con</a:t>
            </a:r>
            <a:r>
              <a:rPr lang="es-ES" sz="1400" spc="-24">
                <a:solidFill>
                  <a:srgbClr val="22346A"/>
                </a:solidFill>
                <a:latin typeface="Arial" panose="020B0604020202020204" pitchFamily="34" charset="0"/>
                <a:cs typeface="Arial" panose="020B0604020202020204" pitchFamily="34" charset="0"/>
              </a:rPr>
              <a:t> </a:t>
            </a:r>
            <a:r>
              <a:rPr lang="es-ES" sz="1400" err="1">
                <a:solidFill>
                  <a:srgbClr val="22346A"/>
                </a:solidFill>
                <a:latin typeface="Arial" panose="020B0604020202020204" pitchFamily="34" charset="0"/>
                <a:cs typeface="Arial" panose="020B0604020202020204" pitchFamily="34" charset="0"/>
              </a:rPr>
              <a:t>dupilumab</a:t>
            </a:r>
            <a:r>
              <a:rPr lang="es-ES" sz="1400" spc="-42">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y</a:t>
            </a:r>
            <a:r>
              <a:rPr lang="es-ES" sz="1400" spc="-45">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que</a:t>
            </a:r>
            <a:r>
              <a:rPr lang="es-ES" sz="1400" spc="-21">
                <a:solidFill>
                  <a:srgbClr val="22346A"/>
                </a:solidFill>
                <a:latin typeface="Arial" panose="020B0604020202020204" pitchFamily="34" charset="0"/>
                <a:cs typeface="Arial" panose="020B0604020202020204" pitchFamily="34" charset="0"/>
              </a:rPr>
              <a:t> </a:t>
            </a:r>
            <a:r>
              <a:rPr lang="es-ES" sz="1400" spc="-6">
                <a:solidFill>
                  <a:srgbClr val="22346A"/>
                </a:solidFill>
                <a:latin typeface="Arial" panose="020B0604020202020204" pitchFamily="34" charset="0"/>
                <a:cs typeface="Arial" panose="020B0604020202020204" pitchFamily="34" charset="0"/>
              </a:rPr>
              <a:t>presentaban </a:t>
            </a:r>
            <a:r>
              <a:rPr lang="es-ES" sz="1400">
                <a:solidFill>
                  <a:srgbClr val="22346A"/>
                </a:solidFill>
                <a:latin typeface="Arial" panose="020B0604020202020204" pitchFamily="34" charset="0"/>
                <a:cs typeface="Arial" panose="020B0604020202020204" pitchFamily="34" charset="0"/>
              </a:rPr>
              <a:t>afectación</a:t>
            </a:r>
            <a:r>
              <a:rPr lang="es-ES" sz="1400" spc="-24">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persistente</a:t>
            </a:r>
            <a:r>
              <a:rPr lang="es-ES" sz="1400" spc="-21">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en</a:t>
            </a:r>
            <a:r>
              <a:rPr lang="es-ES" sz="1400" spc="-21">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la</a:t>
            </a:r>
            <a:r>
              <a:rPr lang="es-ES" sz="1400" spc="-21">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región</a:t>
            </a:r>
            <a:r>
              <a:rPr lang="es-ES" sz="1400" spc="-21">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de</a:t>
            </a:r>
            <a:r>
              <a:rPr lang="es-ES" sz="1400" spc="-21">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cabeza</a:t>
            </a:r>
            <a:r>
              <a:rPr lang="es-ES" sz="1400" spc="-45">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y</a:t>
            </a:r>
            <a:r>
              <a:rPr lang="es-ES" sz="1400" spc="-42">
                <a:solidFill>
                  <a:srgbClr val="22346A"/>
                </a:solidFill>
                <a:latin typeface="Arial" panose="020B0604020202020204" pitchFamily="34" charset="0"/>
                <a:cs typeface="Arial" panose="020B0604020202020204" pitchFamily="34" charset="0"/>
              </a:rPr>
              <a:t> </a:t>
            </a:r>
            <a:r>
              <a:rPr lang="es-ES" sz="1400" spc="-6">
                <a:solidFill>
                  <a:srgbClr val="22346A"/>
                </a:solidFill>
                <a:latin typeface="Arial" panose="020B0604020202020204" pitchFamily="34" charset="0"/>
                <a:cs typeface="Arial" panose="020B0604020202020204" pitchFamily="34" charset="0"/>
              </a:rPr>
              <a:t>cuello.</a:t>
            </a:r>
            <a:r>
              <a:rPr lang="es-ES" sz="1400" spc="-9" baseline="32407">
                <a:solidFill>
                  <a:srgbClr val="22346A"/>
                </a:solidFill>
                <a:latin typeface="Arial" panose="020B0604020202020204" pitchFamily="34" charset="0"/>
                <a:cs typeface="Arial" panose="020B0604020202020204" pitchFamily="34" charset="0"/>
              </a:rPr>
              <a:t>$1</a:t>
            </a:r>
            <a:endParaRPr lang="es-ES" sz="1400" baseline="32407">
              <a:latin typeface="Arial" panose="020B0604020202020204" pitchFamily="34" charset="0"/>
              <a:cs typeface="Arial" panose="020B0604020202020204" pitchFamily="34" charset="0"/>
            </a:endParaRPr>
          </a:p>
        </p:txBody>
      </p:sp>
      <p:grpSp>
        <p:nvGrpSpPr>
          <p:cNvPr id="87" name="Grupo 86">
            <a:extLst>
              <a:ext uri="{FF2B5EF4-FFF2-40B4-BE49-F238E27FC236}">
                <a16:creationId xmlns:a16="http://schemas.microsoft.com/office/drawing/2014/main" id="{144A3F14-C3FD-54A2-1904-8A0BCD7241D1}"/>
              </a:ext>
            </a:extLst>
          </p:cNvPr>
          <p:cNvGrpSpPr/>
          <p:nvPr/>
        </p:nvGrpSpPr>
        <p:grpSpPr>
          <a:xfrm>
            <a:off x="1225017" y="2315669"/>
            <a:ext cx="2617977" cy="964915"/>
            <a:chOff x="802317" y="3163824"/>
            <a:chExt cx="3546232" cy="1307044"/>
          </a:xfrm>
        </p:grpSpPr>
        <p:pic>
          <p:nvPicPr>
            <p:cNvPr id="88" name="Gráfico 87">
              <a:extLst>
                <a:ext uri="{FF2B5EF4-FFF2-40B4-BE49-F238E27FC236}">
                  <a16:creationId xmlns:a16="http://schemas.microsoft.com/office/drawing/2014/main" id="{44CD49E9-1052-9167-7E19-BAB8A057D2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8262" y="3163824"/>
              <a:ext cx="611038" cy="611038"/>
            </a:xfrm>
            <a:prstGeom prst="rect">
              <a:avLst/>
            </a:prstGeom>
          </p:spPr>
        </p:pic>
        <p:pic>
          <p:nvPicPr>
            <p:cNvPr id="89" name="Gráfico 88">
              <a:extLst>
                <a:ext uri="{FF2B5EF4-FFF2-40B4-BE49-F238E27FC236}">
                  <a16:creationId xmlns:a16="http://schemas.microsoft.com/office/drawing/2014/main" id="{4403E161-E32C-135E-2EA3-A5BEFEC76B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91073" y="3859830"/>
              <a:ext cx="611038" cy="611038"/>
            </a:xfrm>
            <a:prstGeom prst="rect">
              <a:avLst/>
            </a:prstGeom>
          </p:spPr>
        </p:pic>
        <p:pic>
          <p:nvPicPr>
            <p:cNvPr id="90" name="Gráfico 89">
              <a:extLst>
                <a:ext uri="{FF2B5EF4-FFF2-40B4-BE49-F238E27FC236}">
                  <a16:creationId xmlns:a16="http://schemas.microsoft.com/office/drawing/2014/main" id="{096BE197-8E2E-6E17-8D9E-8E741236E6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9977" y="3859830"/>
              <a:ext cx="611038" cy="611038"/>
            </a:xfrm>
            <a:prstGeom prst="rect">
              <a:avLst/>
            </a:prstGeom>
          </p:spPr>
        </p:pic>
        <p:pic>
          <p:nvPicPr>
            <p:cNvPr id="91" name="Gráfico 90">
              <a:extLst>
                <a:ext uri="{FF2B5EF4-FFF2-40B4-BE49-F238E27FC236}">
                  <a16:creationId xmlns:a16="http://schemas.microsoft.com/office/drawing/2014/main" id="{B71AA12E-3FD8-3DA7-1324-954396CDDB4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2317" y="3859830"/>
              <a:ext cx="611038" cy="611038"/>
            </a:xfrm>
            <a:prstGeom prst="rect">
              <a:avLst/>
            </a:prstGeom>
          </p:spPr>
        </p:pic>
        <p:pic>
          <p:nvPicPr>
            <p:cNvPr id="92" name="Gráfico 91">
              <a:extLst>
                <a:ext uri="{FF2B5EF4-FFF2-40B4-BE49-F238E27FC236}">
                  <a16:creationId xmlns:a16="http://schemas.microsoft.com/office/drawing/2014/main" id="{CC32FDB5-A5D2-3569-ACB9-57534846E46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67870" y="3859830"/>
              <a:ext cx="611038" cy="611038"/>
            </a:xfrm>
            <a:prstGeom prst="rect">
              <a:avLst/>
            </a:prstGeom>
          </p:spPr>
        </p:pic>
        <p:pic>
          <p:nvPicPr>
            <p:cNvPr id="93" name="Gráfico 92">
              <a:extLst>
                <a:ext uri="{FF2B5EF4-FFF2-40B4-BE49-F238E27FC236}">
                  <a16:creationId xmlns:a16="http://schemas.microsoft.com/office/drawing/2014/main" id="{47D28F0B-3725-A095-B3FE-75FBCE0F8A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76774" y="3859830"/>
              <a:ext cx="611038" cy="611038"/>
            </a:xfrm>
            <a:prstGeom prst="rect">
              <a:avLst/>
            </a:prstGeom>
          </p:spPr>
        </p:pic>
        <p:pic>
          <p:nvPicPr>
            <p:cNvPr id="94" name="Gráfico 93">
              <a:extLst>
                <a:ext uri="{FF2B5EF4-FFF2-40B4-BE49-F238E27FC236}">
                  <a16:creationId xmlns:a16="http://schemas.microsoft.com/office/drawing/2014/main" id="{90CED330-1E93-BF04-46EE-4D549FEB7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79114" y="3859830"/>
              <a:ext cx="611038" cy="611038"/>
            </a:xfrm>
            <a:prstGeom prst="rect">
              <a:avLst/>
            </a:prstGeom>
          </p:spPr>
        </p:pic>
        <p:pic>
          <p:nvPicPr>
            <p:cNvPr id="95" name="Gráfico 94">
              <a:extLst>
                <a:ext uri="{FF2B5EF4-FFF2-40B4-BE49-F238E27FC236}">
                  <a16:creationId xmlns:a16="http://schemas.microsoft.com/office/drawing/2014/main" id="{3CF713D4-05E0-D97B-5731-170FD1EEC8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3784" y="3163824"/>
              <a:ext cx="611038" cy="611038"/>
            </a:xfrm>
            <a:prstGeom prst="rect">
              <a:avLst/>
            </a:prstGeom>
          </p:spPr>
        </p:pic>
        <p:pic>
          <p:nvPicPr>
            <p:cNvPr id="96" name="Gráfico 95">
              <a:extLst>
                <a:ext uri="{FF2B5EF4-FFF2-40B4-BE49-F238E27FC236}">
                  <a16:creationId xmlns:a16="http://schemas.microsoft.com/office/drawing/2014/main" id="{D1561294-DEBA-277F-5A87-06DFAD3E9D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91444" y="3163824"/>
              <a:ext cx="611038" cy="611038"/>
            </a:xfrm>
            <a:prstGeom prst="rect">
              <a:avLst/>
            </a:prstGeom>
          </p:spPr>
        </p:pic>
        <p:pic>
          <p:nvPicPr>
            <p:cNvPr id="97" name="Gráfico 96">
              <a:extLst>
                <a:ext uri="{FF2B5EF4-FFF2-40B4-BE49-F238E27FC236}">
                  <a16:creationId xmlns:a16="http://schemas.microsoft.com/office/drawing/2014/main" id="{7D897701-1FBF-4776-1B6C-F11CC485C25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3150" y="3163824"/>
              <a:ext cx="611038" cy="611038"/>
            </a:xfrm>
            <a:prstGeom prst="rect">
              <a:avLst/>
            </a:prstGeom>
          </p:spPr>
        </p:pic>
        <p:pic>
          <p:nvPicPr>
            <p:cNvPr id="98" name="Gráfico 97">
              <a:extLst>
                <a:ext uri="{FF2B5EF4-FFF2-40B4-BE49-F238E27FC236}">
                  <a16:creationId xmlns:a16="http://schemas.microsoft.com/office/drawing/2014/main" id="{353B73B7-03F0-D9B6-72B7-BB3006B979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37511" y="3844279"/>
              <a:ext cx="611038" cy="611038"/>
            </a:xfrm>
            <a:prstGeom prst="rect">
              <a:avLst/>
            </a:prstGeom>
          </p:spPr>
        </p:pic>
      </p:grpSp>
      <p:grpSp>
        <p:nvGrpSpPr>
          <p:cNvPr id="144" name="Grupo 143">
            <a:extLst>
              <a:ext uri="{FF2B5EF4-FFF2-40B4-BE49-F238E27FC236}">
                <a16:creationId xmlns:a16="http://schemas.microsoft.com/office/drawing/2014/main" id="{35C2BE93-9D24-E04A-3C3F-1E09B98B553D}"/>
              </a:ext>
            </a:extLst>
          </p:cNvPr>
          <p:cNvGrpSpPr/>
          <p:nvPr/>
        </p:nvGrpSpPr>
        <p:grpSpPr>
          <a:xfrm>
            <a:off x="5784592" y="2341922"/>
            <a:ext cx="4488822" cy="2895445"/>
            <a:chOff x="6398204" y="2613076"/>
            <a:chExt cx="3053517" cy="1969624"/>
          </a:xfrm>
        </p:grpSpPr>
        <p:grpSp>
          <p:nvGrpSpPr>
            <p:cNvPr id="99" name="object 31">
              <a:extLst>
                <a:ext uri="{FF2B5EF4-FFF2-40B4-BE49-F238E27FC236}">
                  <a16:creationId xmlns:a16="http://schemas.microsoft.com/office/drawing/2014/main" id="{FD50E010-4925-D7D1-C765-7B185426C575}"/>
                </a:ext>
              </a:extLst>
            </p:cNvPr>
            <p:cNvGrpSpPr/>
            <p:nvPr/>
          </p:nvGrpSpPr>
          <p:grpSpPr>
            <a:xfrm>
              <a:off x="6398204" y="2613076"/>
              <a:ext cx="3053517" cy="1969624"/>
              <a:chOff x="6323091" y="4742007"/>
              <a:chExt cx="7438187" cy="3248056"/>
            </a:xfrm>
          </p:grpSpPr>
          <p:sp>
            <p:nvSpPr>
              <p:cNvPr id="100" name="object 34">
                <a:extLst>
                  <a:ext uri="{FF2B5EF4-FFF2-40B4-BE49-F238E27FC236}">
                    <a16:creationId xmlns:a16="http://schemas.microsoft.com/office/drawing/2014/main" id="{9F0F3B1B-B4F2-753E-10FE-2DF9F54AC838}"/>
                  </a:ext>
                </a:extLst>
              </p:cNvPr>
              <p:cNvSpPr/>
              <p:nvPr/>
            </p:nvSpPr>
            <p:spPr>
              <a:xfrm>
                <a:off x="6323091" y="4742007"/>
                <a:ext cx="5716270" cy="0"/>
              </a:xfrm>
              <a:custGeom>
                <a:avLst/>
                <a:gdLst/>
                <a:ahLst/>
                <a:cxnLst/>
                <a:rect l="l" t="t" r="r" b="b"/>
                <a:pathLst>
                  <a:path w="5716270">
                    <a:moveTo>
                      <a:pt x="0" y="0"/>
                    </a:moveTo>
                    <a:lnTo>
                      <a:pt x="5716066"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01" name="object 35">
                <a:extLst>
                  <a:ext uri="{FF2B5EF4-FFF2-40B4-BE49-F238E27FC236}">
                    <a16:creationId xmlns:a16="http://schemas.microsoft.com/office/drawing/2014/main" id="{9F2FC47C-6C1C-6729-1209-AD8C5BE62A21}"/>
                  </a:ext>
                </a:extLst>
              </p:cNvPr>
              <p:cNvSpPr/>
              <p:nvPr/>
            </p:nvSpPr>
            <p:spPr>
              <a:xfrm>
                <a:off x="12039158" y="4742007"/>
                <a:ext cx="1722120" cy="0"/>
              </a:xfrm>
              <a:custGeom>
                <a:avLst/>
                <a:gdLst/>
                <a:ahLst/>
                <a:cxnLst/>
                <a:rect l="l" t="t" r="r" b="b"/>
                <a:pathLst>
                  <a:path w="1722119">
                    <a:moveTo>
                      <a:pt x="0" y="0"/>
                    </a:moveTo>
                    <a:lnTo>
                      <a:pt x="1721947"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02" name="object 36">
                <a:extLst>
                  <a:ext uri="{FF2B5EF4-FFF2-40B4-BE49-F238E27FC236}">
                    <a16:creationId xmlns:a16="http://schemas.microsoft.com/office/drawing/2014/main" id="{BCFBD2AF-4207-E306-4550-225E88E30447}"/>
                  </a:ext>
                </a:extLst>
              </p:cNvPr>
              <p:cNvSpPr/>
              <p:nvPr/>
            </p:nvSpPr>
            <p:spPr>
              <a:xfrm>
                <a:off x="6323091" y="5037285"/>
                <a:ext cx="5716270" cy="0"/>
              </a:xfrm>
              <a:custGeom>
                <a:avLst/>
                <a:gdLst/>
                <a:ahLst/>
                <a:cxnLst/>
                <a:rect l="l" t="t" r="r" b="b"/>
                <a:pathLst>
                  <a:path w="5716270">
                    <a:moveTo>
                      <a:pt x="0" y="0"/>
                    </a:moveTo>
                    <a:lnTo>
                      <a:pt x="5716066"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03" name="object 37">
                <a:extLst>
                  <a:ext uri="{FF2B5EF4-FFF2-40B4-BE49-F238E27FC236}">
                    <a16:creationId xmlns:a16="http://schemas.microsoft.com/office/drawing/2014/main" id="{494153FC-DE09-24B6-F544-732A4FE5DC47}"/>
                  </a:ext>
                </a:extLst>
              </p:cNvPr>
              <p:cNvSpPr/>
              <p:nvPr/>
            </p:nvSpPr>
            <p:spPr>
              <a:xfrm>
                <a:off x="12039158" y="5037285"/>
                <a:ext cx="1722120" cy="0"/>
              </a:xfrm>
              <a:custGeom>
                <a:avLst/>
                <a:gdLst/>
                <a:ahLst/>
                <a:cxnLst/>
                <a:rect l="l" t="t" r="r" b="b"/>
                <a:pathLst>
                  <a:path w="1722119">
                    <a:moveTo>
                      <a:pt x="0" y="0"/>
                    </a:moveTo>
                    <a:lnTo>
                      <a:pt x="1721947"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04" name="object 38">
                <a:extLst>
                  <a:ext uri="{FF2B5EF4-FFF2-40B4-BE49-F238E27FC236}">
                    <a16:creationId xmlns:a16="http://schemas.microsoft.com/office/drawing/2014/main" id="{34341A77-D1A5-71C2-B63A-8A5D23AA116A}"/>
                  </a:ext>
                </a:extLst>
              </p:cNvPr>
              <p:cNvSpPr/>
              <p:nvPr/>
            </p:nvSpPr>
            <p:spPr>
              <a:xfrm>
                <a:off x="6323091" y="5332563"/>
                <a:ext cx="5716270" cy="0"/>
              </a:xfrm>
              <a:custGeom>
                <a:avLst/>
                <a:gdLst/>
                <a:ahLst/>
                <a:cxnLst/>
                <a:rect l="l" t="t" r="r" b="b"/>
                <a:pathLst>
                  <a:path w="5716270">
                    <a:moveTo>
                      <a:pt x="0" y="0"/>
                    </a:moveTo>
                    <a:lnTo>
                      <a:pt x="5716066"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05" name="object 39">
                <a:extLst>
                  <a:ext uri="{FF2B5EF4-FFF2-40B4-BE49-F238E27FC236}">
                    <a16:creationId xmlns:a16="http://schemas.microsoft.com/office/drawing/2014/main" id="{852720C4-6B4C-5BDA-4323-55E4FFC802F8}"/>
                  </a:ext>
                </a:extLst>
              </p:cNvPr>
              <p:cNvSpPr/>
              <p:nvPr/>
            </p:nvSpPr>
            <p:spPr>
              <a:xfrm>
                <a:off x="12039158" y="5332563"/>
                <a:ext cx="1722120" cy="0"/>
              </a:xfrm>
              <a:custGeom>
                <a:avLst/>
                <a:gdLst/>
                <a:ahLst/>
                <a:cxnLst/>
                <a:rect l="l" t="t" r="r" b="b"/>
                <a:pathLst>
                  <a:path w="1722119">
                    <a:moveTo>
                      <a:pt x="0" y="0"/>
                    </a:moveTo>
                    <a:lnTo>
                      <a:pt x="1721947"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06" name="object 40">
                <a:extLst>
                  <a:ext uri="{FF2B5EF4-FFF2-40B4-BE49-F238E27FC236}">
                    <a16:creationId xmlns:a16="http://schemas.microsoft.com/office/drawing/2014/main" id="{69B261DA-E181-5EC5-3CD3-E9B32A4DF397}"/>
                  </a:ext>
                </a:extLst>
              </p:cNvPr>
              <p:cNvSpPr/>
              <p:nvPr/>
            </p:nvSpPr>
            <p:spPr>
              <a:xfrm>
                <a:off x="6323091" y="5627841"/>
                <a:ext cx="5716270" cy="0"/>
              </a:xfrm>
              <a:custGeom>
                <a:avLst/>
                <a:gdLst/>
                <a:ahLst/>
                <a:cxnLst/>
                <a:rect l="l" t="t" r="r" b="b"/>
                <a:pathLst>
                  <a:path w="5716270">
                    <a:moveTo>
                      <a:pt x="0" y="0"/>
                    </a:moveTo>
                    <a:lnTo>
                      <a:pt x="5716066"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07" name="object 41">
                <a:extLst>
                  <a:ext uri="{FF2B5EF4-FFF2-40B4-BE49-F238E27FC236}">
                    <a16:creationId xmlns:a16="http://schemas.microsoft.com/office/drawing/2014/main" id="{DF1371F0-F3F4-9F75-DF2E-FAA2FA34907F}"/>
                  </a:ext>
                </a:extLst>
              </p:cNvPr>
              <p:cNvSpPr/>
              <p:nvPr/>
            </p:nvSpPr>
            <p:spPr>
              <a:xfrm>
                <a:off x="12039158" y="5627841"/>
                <a:ext cx="1722120" cy="0"/>
              </a:xfrm>
              <a:custGeom>
                <a:avLst/>
                <a:gdLst/>
                <a:ahLst/>
                <a:cxnLst/>
                <a:rect l="l" t="t" r="r" b="b"/>
                <a:pathLst>
                  <a:path w="1722119">
                    <a:moveTo>
                      <a:pt x="0" y="0"/>
                    </a:moveTo>
                    <a:lnTo>
                      <a:pt x="1721947"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08" name="object 42">
                <a:extLst>
                  <a:ext uri="{FF2B5EF4-FFF2-40B4-BE49-F238E27FC236}">
                    <a16:creationId xmlns:a16="http://schemas.microsoft.com/office/drawing/2014/main" id="{002B08B5-518C-103E-F0C5-70C5E9D865B5}"/>
                  </a:ext>
                </a:extLst>
              </p:cNvPr>
              <p:cNvSpPr/>
              <p:nvPr/>
            </p:nvSpPr>
            <p:spPr>
              <a:xfrm>
                <a:off x="6323091" y="5923119"/>
                <a:ext cx="5716270" cy="0"/>
              </a:xfrm>
              <a:custGeom>
                <a:avLst/>
                <a:gdLst/>
                <a:ahLst/>
                <a:cxnLst/>
                <a:rect l="l" t="t" r="r" b="b"/>
                <a:pathLst>
                  <a:path w="5716270">
                    <a:moveTo>
                      <a:pt x="0" y="0"/>
                    </a:moveTo>
                    <a:lnTo>
                      <a:pt x="5716066"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09" name="object 43">
                <a:extLst>
                  <a:ext uri="{FF2B5EF4-FFF2-40B4-BE49-F238E27FC236}">
                    <a16:creationId xmlns:a16="http://schemas.microsoft.com/office/drawing/2014/main" id="{6622B749-FBDE-7C8E-D893-9093FCB49747}"/>
                  </a:ext>
                </a:extLst>
              </p:cNvPr>
              <p:cNvSpPr/>
              <p:nvPr/>
            </p:nvSpPr>
            <p:spPr>
              <a:xfrm>
                <a:off x="12039158" y="5923119"/>
                <a:ext cx="1722120" cy="0"/>
              </a:xfrm>
              <a:custGeom>
                <a:avLst/>
                <a:gdLst/>
                <a:ahLst/>
                <a:cxnLst/>
                <a:rect l="l" t="t" r="r" b="b"/>
                <a:pathLst>
                  <a:path w="1722119">
                    <a:moveTo>
                      <a:pt x="0" y="0"/>
                    </a:moveTo>
                    <a:lnTo>
                      <a:pt x="1721947"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10" name="object 44">
                <a:extLst>
                  <a:ext uri="{FF2B5EF4-FFF2-40B4-BE49-F238E27FC236}">
                    <a16:creationId xmlns:a16="http://schemas.microsoft.com/office/drawing/2014/main" id="{8B035095-9591-9706-ADEE-8518B59B6E7D}"/>
                  </a:ext>
                </a:extLst>
              </p:cNvPr>
              <p:cNvSpPr/>
              <p:nvPr/>
            </p:nvSpPr>
            <p:spPr>
              <a:xfrm>
                <a:off x="6323091" y="6218397"/>
                <a:ext cx="5716270" cy="0"/>
              </a:xfrm>
              <a:custGeom>
                <a:avLst/>
                <a:gdLst/>
                <a:ahLst/>
                <a:cxnLst/>
                <a:rect l="l" t="t" r="r" b="b"/>
                <a:pathLst>
                  <a:path w="5716270">
                    <a:moveTo>
                      <a:pt x="0" y="0"/>
                    </a:moveTo>
                    <a:lnTo>
                      <a:pt x="5716066"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11" name="object 45">
                <a:extLst>
                  <a:ext uri="{FF2B5EF4-FFF2-40B4-BE49-F238E27FC236}">
                    <a16:creationId xmlns:a16="http://schemas.microsoft.com/office/drawing/2014/main" id="{AE60982B-A1ED-0726-1EF4-4E77F74C0874}"/>
                  </a:ext>
                </a:extLst>
              </p:cNvPr>
              <p:cNvSpPr/>
              <p:nvPr/>
            </p:nvSpPr>
            <p:spPr>
              <a:xfrm>
                <a:off x="12039158" y="6218397"/>
                <a:ext cx="1722120" cy="0"/>
              </a:xfrm>
              <a:custGeom>
                <a:avLst/>
                <a:gdLst/>
                <a:ahLst/>
                <a:cxnLst/>
                <a:rect l="l" t="t" r="r" b="b"/>
                <a:pathLst>
                  <a:path w="1722119">
                    <a:moveTo>
                      <a:pt x="0" y="0"/>
                    </a:moveTo>
                    <a:lnTo>
                      <a:pt x="1721947"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12" name="object 46">
                <a:extLst>
                  <a:ext uri="{FF2B5EF4-FFF2-40B4-BE49-F238E27FC236}">
                    <a16:creationId xmlns:a16="http://schemas.microsoft.com/office/drawing/2014/main" id="{6C74E1A3-E1A2-B5C3-331F-BF29A4C11CAE}"/>
                  </a:ext>
                </a:extLst>
              </p:cNvPr>
              <p:cNvSpPr/>
              <p:nvPr/>
            </p:nvSpPr>
            <p:spPr>
              <a:xfrm>
                <a:off x="6323091" y="6513675"/>
                <a:ext cx="5716270" cy="0"/>
              </a:xfrm>
              <a:custGeom>
                <a:avLst/>
                <a:gdLst/>
                <a:ahLst/>
                <a:cxnLst/>
                <a:rect l="l" t="t" r="r" b="b"/>
                <a:pathLst>
                  <a:path w="5716270">
                    <a:moveTo>
                      <a:pt x="0" y="0"/>
                    </a:moveTo>
                    <a:lnTo>
                      <a:pt x="5716066"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13" name="object 47">
                <a:extLst>
                  <a:ext uri="{FF2B5EF4-FFF2-40B4-BE49-F238E27FC236}">
                    <a16:creationId xmlns:a16="http://schemas.microsoft.com/office/drawing/2014/main" id="{06691039-369B-765C-18F4-C95E92168A80}"/>
                  </a:ext>
                </a:extLst>
              </p:cNvPr>
              <p:cNvSpPr/>
              <p:nvPr/>
            </p:nvSpPr>
            <p:spPr>
              <a:xfrm>
                <a:off x="12039158" y="6513675"/>
                <a:ext cx="1722120" cy="0"/>
              </a:xfrm>
              <a:custGeom>
                <a:avLst/>
                <a:gdLst/>
                <a:ahLst/>
                <a:cxnLst/>
                <a:rect l="l" t="t" r="r" b="b"/>
                <a:pathLst>
                  <a:path w="1722119">
                    <a:moveTo>
                      <a:pt x="0" y="0"/>
                    </a:moveTo>
                    <a:lnTo>
                      <a:pt x="1721947"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14" name="object 48">
                <a:extLst>
                  <a:ext uri="{FF2B5EF4-FFF2-40B4-BE49-F238E27FC236}">
                    <a16:creationId xmlns:a16="http://schemas.microsoft.com/office/drawing/2014/main" id="{B76E0C3D-EC58-927C-E566-8097269D696D}"/>
                  </a:ext>
                </a:extLst>
              </p:cNvPr>
              <p:cNvSpPr/>
              <p:nvPr/>
            </p:nvSpPr>
            <p:spPr>
              <a:xfrm>
                <a:off x="6323091" y="6808953"/>
                <a:ext cx="5716270" cy="0"/>
              </a:xfrm>
              <a:custGeom>
                <a:avLst/>
                <a:gdLst/>
                <a:ahLst/>
                <a:cxnLst/>
                <a:rect l="l" t="t" r="r" b="b"/>
                <a:pathLst>
                  <a:path w="5716270">
                    <a:moveTo>
                      <a:pt x="0" y="0"/>
                    </a:moveTo>
                    <a:lnTo>
                      <a:pt x="5716066"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15" name="object 49">
                <a:extLst>
                  <a:ext uri="{FF2B5EF4-FFF2-40B4-BE49-F238E27FC236}">
                    <a16:creationId xmlns:a16="http://schemas.microsoft.com/office/drawing/2014/main" id="{30A82918-5C1E-8BC1-7358-E067C2CA7108}"/>
                  </a:ext>
                </a:extLst>
              </p:cNvPr>
              <p:cNvSpPr/>
              <p:nvPr/>
            </p:nvSpPr>
            <p:spPr>
              <a:xfrm>
                <a:off x="12039158" y="6808953"/>
                <a:ext cx="1722120" cy="0"/>
              </a:xfrm>
              <a:custGeom>
                <a:avLst/>
                <a:gdLst/>
                <a:ahLst/>
                <a:cxnLst/>
                <a:rect l="l" t="t" r="r" b="b"/>
                <a:pathLst>
                  <a:path w="1722119">
                    <a:moveTo>
                      <a:pt x="0" y="0"/>
                    </a:moveTo>
                    <a:lnTo>
                      <a:pt x="1721947"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16" name="object 50">
                <a:extLst>
                  <a:ext uri="{FF2B5EF4-FFF2-40B4-BE49-F238E27FC236}">
                    <a16:creationId xmlns:a16="http://schemas.microsoft.com/office/drawing/2014/main" id="{D177D27D-59FE-A950-E35B-6EADCAA89CD3}"/>
                  </a:ext>
                </a:extLst>
              </p:cNvPr>
              <p:cNvSpPr/>
              <p:nvPr/>
            </p:nvSpPr>
            <p:spPr>
              <a:xfrm>
                <a:off x="6323091" y="7104231"/>
                <a:ext cx="5716270" cy="0"/>
              </a:xfrm>
              <a:custGeom>
                <a:avLst/>
                <a:gdLst/>
                <a:ahLst/>
                <a:cxnLst/>
                <a:rect l="l" t="t" r="r" b="b"/>
                <a:pathLst>
                  <a:path w="5716270">
                    <a:moveTo>
                      <a:pt x="0" y="0"/>
                    </a:moveTo>
                    <a:lnTo>
                      <a:pt x="5716066"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17" name="object 51">
                <a:extLst>
                  <a:ext uri="{FF2B5EF4-FFF2-40B4-BE49-F238E27FC236}">
                    <a16:creationId xmlns:a16="http://schemas.microsoft.com/office/drawing/2014/main" id="{1701B6B9-08EF-6C8C-0D5E-90E1089C08B4}"/>
                  </a:ext>
                </a:extLst>
              </p:cNvPr>
              <p:cNvSpPr/>
              <p:nvPr/>
            </p:nvSpPr>
            <p:spPr>
              <a:xfrm>
                <a:off x="12039158" y="7104231"/>
                <a:ext cx="1722120" cy="0"/>
              </a:xfrm>
              <a:custGeom>
                <a:avLst/>
                <a:gdLst/>
                <a:ahLst/>
                <a:cxnLst/>
                <a:rect l="l" t="t" r="r" b="b"/>
                <a:pathLst>
                  <a:path w="1722119">
                    <a:moveTo>
                      <a:pt x="0" y="0"/>
                    </a:moveTo>
                    <a:lnTo>
                      <a:pt x="1721947"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18" name="object 52">
                <a:extLst>
                  <a:ext uri="{FF2B5EF4-FFF2-40B4-BE49-F238E27FC236}">
                    <a16:creationId xmlns:a16="http://schemas.microsoft.com/office/drawing/2014/main" id="{2CAA5D07-7B8A-232A-4992-3D7B0372CE50}"/>
                  </a:ext>
                </a:extLst>
              </p:cNvPr>
              <p:cNvSpPr/>
              <p:nvPr/>
            </p:nvSpPr>
            <p:spPr>
              <a:xfrm>
                <a:off x="6323091" y="7399509"/>
                <a:ext cx="5716270" cy="0"/>
              </a:xfrm>
              <a:custGeom>
                <a:avLst/>
                <a:gdLst/>
                <a:ahLst/>
                <a:cxnLst/>
                <a:rect l="l" t="t" r="r" b="b"/>
                <a:pathLst>
                  <a:path w="5716270">
                    <a:moveTo>
                      <a:pt x="0" y="0"/>
                    </a:moveTo>
                    <a:lnTo>
                      <a:pt x="5716066"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19" name="object 53">
                <a:extLst>
                  <a:ext uri="{FF2B5EF4-FFF2-40B4-BE49-F238E27FC236}">
                    <a16:creationId xmlns:a16="http://schemas.microsoft.com/office/drawing/2014/main" id="{A22848AA-C5FF-1489-3185-E759E164EA17}"/>
                  </a:ext>
                </a:extLst>
              </p:cNvPr>
              <p:cNvSpPr/>
              <p:nvPr/>
            </p:nvSpPr>
            <p:spPr>
              <a:xfrm>
                <a:off x="12039158" y="7399509"/>
                <a:ext cx="1722120" cy="0"/>
              </a:xfrm>
              <a:custGeom>
                <a:avLst/>
                <a:gdLst/>
                <a:ahLst/>
                <a:cxnLst/>
                <a:rect l="l" t="t" r="r" b="b"/>
                <a:pathLst>
                  <a:path w="1722119">
                    <a:moveTo>
                      <a:pt x="0" y="0"/>
                    </a:moveTo>
                    <a:lnTo>
                      <a:pt x="1721947"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20" name="object 54">
                <a:extLst>
                  <a:ext uri="{FF2B5EF4-FFF2-40B4-BE49-F238E27FC236}">
                    <a16:creationId xmlns:a16="http://schemas.microsoft.com/office/drawing/2014/main" id="{DDCD8580-9032-B3A1-CB94-947A5757BFBC}"/>
                  </a:ext>
                </a:extLst>
              </p:cNvPr>
              <p:cNvSpPr/>
              <p:nvPr/>
            </p:nvSpPr>
            <p:spPr>
              <a:xfrm>
                <a:off x="6323091" y="7694786"/>
                <a:ext cx="5716270" cy="0"/>
              </a:xfrm>
              <a:custGeom>
                <a:avLst/>
                <a:gdLst/>
                <a:ahLst/>
                <a:cxnLst/>
                <a:rect l="l" t="t" r="r" b="b"/>
                <a:pathLst>
                  <a:path w="5716270">
                    <a:moveTo>
                      <a:pt x="0" y="0"/>
                    </a:moveTo>
                    <a:lnTo>
                      <a:pt x="5716066"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21" name="object 55">
                <a:extLst>
                  <a:ext uri="{FF2B5EF4-FFF2-40B4-BE49-F238E27FC236}">
                    <a16:creationId xmlns:a16="http://schemas.microsoft.com/office/drawing/2014/main" id="{8859C9BF-19BC-B7E5-318B-82566D8784CB}"/>
                  </a:ext>
                </a:extLst>
              </p:cNvPr>
              <p:cNvSpPr/>
              <p:nvPr/>
            </p:nvSpPr>
            <p:spPr>
              <a:xfrm>
                <a:off x="12039158" y="7694786"/>
                <a:ext cx="1722120" cy="0"/>
              </a:xfrm>
              <a:custGeom>
                <a:avLst/>
                <a:gdLst/>
                <a:ahLst/>
                <a:cxnLst/>
                <a:rect l="l" t="t" r="r" b="b"/>
                <a:pathLst>
                  <a:path w="1722119">
                    <a:moveTo>
                      <a:pt x="0" y="0"/>
                    </a:moveTo>
                    <a:lnTo>
                      <a:pt x="1721947"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22" name="object 56">
                <a:extLst>
                  <a:ext uri="{FF2B5EF4-FFF2-40B4-BE49-F238E27FC236}">
                    <a16:creationId xmlns:a16="http://schemas.microsoft.com/office/drawing/2014/main" id="{51244131-EB48-AF46-D746-0DC0C28820C3}"/>
                  </a:ext>
                </a:extLst>
              </p:cNvPr>
              <p:cNvSpPr/>
              <p:nvPr/>
            </p:nvSpPr>
            <p:spPr>
              <a:xfrm>
                <a:off x="6323091" y="7990063"/>
                <a:ext cx="5716270" cy="0"/>
              </a:xfrm>
              <a:custGeom>
                <a:avLst/>
                <a:gdLst/>
                <a:ahLst/>
                <a:cxnLst/>
                <a:rect l="l" t="t" r="r" b="b"/>
                <a:pathLst>
                  <a:path w="5716270">
                    <a:moveTo>
                      <a:pt x="0" y="0"/>
                    </a:moveTo>
                    <a:lnTo>
                      <a:pt x="5716066"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sp>
            <p:nvSpPr>
              <p:cNvPr id="123" name="object 57">
                <a:extLst>
                  <a:ext uri="{FF2B5EF4-FFF2-40B4-BE49-F238E27FC236}">
                    <a16:creationId xmlns:a16="http://schemas.microsoft.com/office/drawing/2014/main" id="{59C45D67-980E-664A-7C17-6F2763397D2D}"/>
                  </a:ext>
                </a:extLst>
              </p:cNvPr>
              <p:cNvSpPr/>
              <p:nvPr/>
            </p:nvSpPr>
            <p:spPr>
              <a:xfrm>
                <a:off x="12039158" y="7990063"/>
                <a:ext cx="1722120" cy="0"/>
              </a:xfrm>
              <a:custGeom>
                <a:avLst/>
                <a:gdLst/>
                <a:ahLst/>
                <a:cxnLst/>
                <a:rect l="l" t="t" r="r" b="b"/>
                <a:pathLst>
                  <a:path w="1722119">
                    <a:moveTo>
                      <a:pt x="0" y="0"/>
                    </a:moveTo>
                    <a:lnTo>
                      <a:pt x="1721947" y="0"/>
                    </a:lnTo>
                  </a:path>
                </a:pathLst>
              </a:custGeom>
              <a:ln w="5235">
                <a:solidFill>
                  <a:srgbClr val="7A45B8"/>
                </a:solidFill>
              </a:ln>
            </p:spPr>
            <p:txBody>
              <a:bodyPr wrap="square" lIns="0" tIns="0" rIns="0" bIns="0" rtlCol="0" anchor="ctr"/>
              <a:lstStyle/>
              <a:p>
                <a:endParaRPr sz="1050">
                  <a:latin typeface="Arial" panose="020B0604020202020204" pitchFamily="34" charset="0"/>
                  <a:cs typeface="Arial" panose="020B0604020202020204" pitchFamily="34" charset="0"/>
                </a:endParaRPr>
              </a:p>
            </p:txBody>
          </p:sp>
        </p:grpSp>
        <p:sp>
          <p:nvSpPr>
            <p:cNvPr id="124" name="object 59">
              <a:extLst>
                <a:ext uri="{FF2B5EF4-FFF2-40B4-BE49-F238E27FC236}">
                  <a16:creationId xmlns:a16="http://schemas.microsoft.com/office/drawing/2014/main" id="{5FFB7BC0-F50E-A0E6-F066-4109F25BB2CD}"/>
                </a:ext>
              </a:extLst>
            </p:cNvPr>
            <p:cNvSpPr txBox="1"/>
            <p:nvPr/>
          </p:nvSpPr>
          <p:spPr>
            <a:xfrm>
              <a:off x="6430615" y="2657891"/>
              <a:ext cx="733933" cy="109708"/>
            </a:xfrm>
            <a:prstGeom prst="rect">
              <a:avLst/>
            </a:prstGeom>
          </p:spPr>
          <p:txBody>
            <a:bodyPr vert="horz" wrap="square" lIns="0" tIns="7316" rIns="0" bIns="0" rtlCol="0" anchor="ctr">
              <a:spAutoFit/>
            </a:bodyPr>
            <a:lstStyle/>
            <a:p>
              <a:pPr marL="7701">
                <a:spcBef>
                  <a:spcPts val="58"/>
                </a:spcBef>
              </a:pPr>
              <a:r>
                <a:rPr sz="1000" b="1">
                  <a:solidFill>
                    <a:srgbClr val="22346A"/>
                  </a:solidFill>
                  <a:latin typeface="Arial" panose="020B0604020202020204" pitchFamily="34" charset="0"/>
                  <a:cs typeface="Arial" panose="020B0604020202020204" pitchFamily="34" charset="0"/>
                </a:rPr>
                <a:t>Edad</a:t>
              </a:r>
              <a:r>
                <a:rPr sz="1000" b="1" spc="-30">
                  <a:solidFill>
                    <a:srgbClr val="22346A"/>
                  </a:solidFill>
                  <a:latin typeface="Arial" panose="020B0604020202020204" pitchFamily="34" charset="0"/>
                  <a:cs typeface="Arial" panose="020B0604020202020204" pitchFamily="34" charset="0"/>
                </a:rPr>
                <a:t> </a:t>
              </a:r>
              <a:r>
                <a:rPr sz="1000" b="1" spc="-6">
                  <a:solidFill>
                    <a:srgbClr val="22346A"/>
                  </a:solidFill>
                  <a:latin typeface="Arial" panose="020B0604020202020204" pitchFamily="34" charset="0"/>
                  <a:cs typeface="Arial" panose="020B0604020202020204" pitchFamily="34" charset="0"/>
                </a:rPr>
                <a:t>media</a:t>
              </a:r>
              <a:endParaRPr sz="1000">
                <a:latin typeface="Arial" panose="020B0604020202020204" pitchFamily="34" charset="0"/>
                <a:cs typeface="Arial" panose="020B0604020202020204" pitchFamily="34" charset="0"/>
              </a:endParaRPr>
            </a:p>
          </p:txBody>
        </p:sp>
        <p:sp>
          <p:nvSpPr>
            <p:cNvPr id="125" name="object 60">
              <a:extLst>
                <a:ext uri="{FF2B5EF4-FFF2-40B4-BE49-F238E27FC236}">
                  <a16:creationId xmlns:a16="http://schemas.microsoft.com/office/drawing/2014/main" id="{135E8D4B-F9F3-5F3B-7376-7AFFB064A99C}"/>
                </a:ext>
              </a:extLst>
            </p:cNvPr>
            <p:cNvSpPr txBox="1"/>
            <p:nvPr/>
          </p:nvSpPr>
          <p:spPr>
            <a:xfrm>
              <a:off x="8488951" y="2657827"/>
              <a:ext cx="553337" cy="109708"/>
            </a:xfrm>
            <a:prstGeom prst="rect">
              <a:avLst/>
            </a:prstGeom>
          </p:spPr>
          <p:txBody>
            <a:bodyPr vert="horz" wrap="square" lIns="0" tIns="7316" rIns="0" bIns="0" rtlCol="0" anchor="ctr">
              <a:spAutoFit/>
            </a:bodyPr>
            <a:lstStyle/>
            <a:p>
              <a:pPr marL="7701">
                <a:spcBef>
                  <a:spcPts val="58"/>
                </a:spcBef>
              </a:pPr>
              <a:r>
                <a:rPr sz="1000">
                  <a:solidFill>
                    <a:srgbClr val="22346A"/>
                  </a:solidFill>
                  <a:latin typeface="Arial" panose="020B0604020202020204" pitchFamily="34" charset="0"/>
                  <a:cs typeface="Arial" panose="020B0604020202020204" pitchFamily="34" charset="0"/>
                </a:rPr>
                <a:t>33,8</a:t>
              </a:r>
              <a:r>
                <a:rPr sz="1000" spc="-21">
                  <a:solidFill>
                    <a:srgbClr val="22346A"/>
                  </a:solidFill>
                  <a:latin typeface="Arial" panose="020B0604020202020204" pitchFamily="34" charset="0"/>
                  <a:cs typeface="Arial" panose="020B0604020202020204" pitchFamily="34" charset="0"/>
                </a:rPr>
                <a:t> </a:t>
              </a:r>
              <a:r>
                <a:rPr sz="1000" spc="-12">
                  <a:solidFill>
                    <a:srgbClr val="22346A"/>
                  </a:solidFill>
                  <a:latin typeface="Arial" panose="020B0604020202020204" pitchFamily="34" charset="0"/>
                  <a:cs typeface="Arial" panose="020B0604020202020204" pitchFamily="34" charset="0"/>
                </a:rPr>
                <a:t>años</a:t>
              </a:r>
              <a:endParaRPr sz="1000">
                <a:latin typeface="Arial" panose="020B0604020202020204" pitchFamily="34" charset="0"/>
                <a:cs typeface="Arial" panose="020B0604020202020204" pitchFamily="34" charset="0"/>
              </a:endParaRPr>
            </a:p>
          </p:txBody>
        </p:sp>
        <p:sp>
          <p:nvSpPr>
            <p:cNvPr id="126" name="object 61">
              <a:extLst>
                <a:ext uri="{FF2B5EF4-FFF2-40B4-BE49-F238E27FC236}">
                  <a16:creationId xmlns:a16="http://schemas.microsoft.com/office/drawing/2014/main" id="{95B380BA-0BB2-7A3A-888A-9E2C990D4F23}"/>
                </a:ext>
              </a:extLst>
            </p:cNvPr>
            <p:cNvSpPr txBox="1"/>
            <p:nvPr/>
          </p:nvSpPr>
          <p:spPr>
            <a:xfrm>
              <a:off x="6430615" y="2836948"/>
              <a:ext cx="1581845" cy="109708"/>
            </a:xfrm>
            <a:prstGeom prst="rect">
              <a:avLst/>
            </a:prstGeom>
          </p:spPr>
          <p:txBody>
            <a:bodyPr vert="horz" wrap="square" lIns="0" tIns="7316" rIns="0" bIns="0" rtlCol="0" anchor="ctr">
              <a:spAutoFit/>
            </a:bodyPr>
            <a:lstStyle/>
            <a:p>
              <a:pPr marL="7701">
                <a:spcBef>
                  <a:spcPts val="58"/>
                </a:spcBef>
              </a:pPr>
              <a:r>
                <a:rPr sz="1000" b="1">
                  <a:solidFill>
                    <a:srgbClr val="22346A"/>
                  </a:solidFill>
                  <a:latin typeface="Arial" panose="020B0604020202020204" pitchFamily="34" charset="0"/>
                  <a:cs typeface="Arial" panose="020B0604020202020204" pitchFamily="34" charset="0"/>
                </a:rPr>
                <a:t>Sexo</a:t>
              </a:r>
              <a:r>
                <a:rPr sz="1000" b="1" spc="-12">
                  <a:solidFill>
                    <a:srgbClr val="22346A"/>
                  </a:solidFill>
                  <a:latin typeface="Arial" panose="020B0604020202020204" pitchFamily="34" charset="0"/>
                  <a:cs typeface="Arial" panose="020B0604020202020204" pitchFamily="34" charset="0"/>
                </a:rPr>
                <a:t> </a:t>
              </a:r>
              <a:r>
                <a:rPr sz="1000" b="1" spc="-6">
                  <a:solidFill>
                    <a:srgbClr val="22346A"/>
                  </a:solidFill>
                  <a:latin typeface="Arial" panose="020B0604020202020204" pitchFamily="34" charset="0"/>
                  <a:cs typeface="Arial" panose="020B0604020202020204" pitchFamily="34" charset="0"/>
                </a:rPr>
                <a:t>(hombres</a:t>
              </a:r>
              <a:r>
                <a:rPr sz="1000" b="1" spc="-45">
                  <a:solidFill>
                    <a:srgbClr val="22346A"/>
                  </a:solidFill>
                  <a:latin typeface="Arial" panose="020B0604020202020204" pitchFamily="34" charset="0"/>
                  <a:cs typeface="Arial" panose="020B0604020202020204" pitchFamily="34" charset="0"/>
                </a:rPr>
                <a:t> </a:t>
              </a:r>
              <a:r>
                <a:rPr sz="1000" b="1">
                  <a:solidFill>
                    <a:srgbClr val="22346A"/>
                  </a:solidFill>
                  <a:latin typeface="Arial" panose="020B0604020202020204" pitchFamily="34" charset="0"/>
                  <a:cs typeface="Arial" panose="020B0604020202020204" pitchFamily="34" charset="0"/>
                </a:rPr>
                <a:t>/</a:t>
              </a:r>
              <a:r>
                <a:rPr sz="1000" b="1" spc="-42">
                  <a:solidFill>
                    <a:srgbClr val="22346A"/>
                  </a:solidFill>
                  <a:latin typeface="Arial" panose="020B0604020202020204" pitchFamily="34" charset="0"/>
                  <a:cs typeface="Arial" panose="020B0604020202020204" pitchFamily="34" charset="0"/>
                </a:rPr>
                <a:t> </a:t>
              </a:r>
              <a:r>
                <a:rPr sz="1000" b="1" spc="-6">
                  <a:solidFill>
                    <a:srgbClr val="22346A"/>
                  </a:solidFill>
                  <a:latin typeface="Arial" panose="020B0604020202020204" pitchFamily="34" charset="0"/>
                  <a:cs typeface="Arial" panose="020B0604020202020204" pitchFamily="34" charset="0"/>
                </a:rPr>
                <a:t>mujeres)</a:t>
              </a:r>
              <a:endParaRPr sz="1000">
                <a:latin typeface="Arial" panose="020B0604020202020204" pitchFamily="34" charset="0"/>
                <a:cs typeface="Arial" panose="020B0604020202020204" pitchFamily="34" charset="0"/>
              </a:endParaRPr>
            </a:p>
          </p:txBody>
        </p:sp>
        <p:sp>
          <p:nvSpPr>
            <p:cNvPr id="127" name="object 62">
              <a:extLst>
                <a:ext uri="{FF2B5EF4-FFF2-40B4-BE49-F238E27FC236}">
                  <a16:creationId xmlns:a16="http://schemas.microsoft.com/office/drawing/2014/main" id="{D03819FA-9DC3-4770-C38E-94E499DEA385}"/>
                </a:ext>
              </a:extLst>
            </p:cNvPr>
            <p:cNvSpPr txBox="1"/>
            <p:nvPr/>
          </p:nvSpPr>
          <p:spPr>
            <a:xfrm>
              <a:off x="8488951" y="2836948"/>
              <a:ext cx="911448" cy="109708"/>
            </a:xfrm>
            <a:prstGeom prst="rect">
              <a:avLst/>
            </a:prstGeom>
          </p:spPr>
          <p:txBody>
            <a:bodyPr vert="horz" wrap="square" lIns="0" tIns="7316" rIns="0" bIns="0" rtlCol="0" anchor="ctr">
              <a:spAutoFit/>
            </a:bodyPr>
            <a:lstStyle/>
            <a:p>
              <a:pPr marL="7701">
                <a:spcBef>
                  <a:spcPts val="58"/>
                </a:spcBef>
              </a:pPr>
              <a:r>
                <a:rPr sz="1000">
                  <a:solidFill>
                    <a:srgbClr val="22346A"/>
                  </a:solidFill>
                  <a:latin typeface="Arial" panose="020B0604020202020204" pitchFamily="34" charset="0"/>
                  <a:cs typeface="Arial" panose="020B0604020202020204" pitchFamily="34" charset="0"/>
                </a:rPr>
                <a:t>10</a:t>
              </a:r>
              <a:r>
                <a:rPr sz="1000" spc="-49">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a:t>
              </a:r>
              <a:r>
                <a:rPr sz="1000" spc="-45">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9</a:t>
              </a:r>
              <a:r>
                <a:rPr sz="1000" spc="-9">
                  <a:solidFill>
                    <a:srgbClr val="22346A"/>
                  </a:solidFill>
                  <a:latin typeface="Arial" panose="020B0604020202020204" pitchFamily="34" charset="0"/>
                  <a:cs typeface="Arial" panose="020B0604020202020204" pitchFamily="34" charset="0"/>
                </a:rPr>
                <a:t> </a:t>
              </a:r>
              <a:r>
                <a:rPr sz="1000" spc="-6">
                  <a:solidFill>
                    <a:srgbClr val="22346A"/>
                  </a:solidFill>
                  <a:latin typeface="Arial" panose="020B0604020202020204" pitchFamily="34" charset="0"/>
                  <a:cs typeface="Arial" panose="020B0604020202020204" pitchFamily="34" charset="0"/>
                </a:rPr>
                <a:t>pacientes</a:t>
              </a:r>
              <a:endParaRPr sz="1000">
                <a:latin typeface="Arial" panose="020B0604020202020204" pitchFamily="34" charset="0"/>
                <a:cs typeface="Arial" panose="020B0604020202020204" pitchFamily="34" charset="0"/>
              </a:endParaRPr>
            </a:p>
          </p:txBody>
        </p:sp>
        <p:sp>
          <p:nvSpPr>
            <p:cNvPr id="128" name="object 63">
              <a:extLst>
                <a:ext uri="{FF2B5EF4-FFF2-40B4-BE49-F238E27FC236}">
                  <a16:creationId xmlns:a16="http://schemas.microsoft.com/office/drawing/2014/main" id="{861CD784-596A-E5E1-0FB5-1AED7D0A4828}"/>
                </a:ext>
              </a:extLst>
            </p:cNvPr>
            <p:cNvSpPr txBox="1"/>
            <p:nvPr/>
          </p:nvSpPr>
          <p:spPr>
            <a:xfrm>
              <a:off x="6430615" y="3016006"/>
              <a:ext cx="995006" cy="109708"/>
            </a:xfrm>
            <a:prstGeom prst="rect">
              <a:avLst/>
            </a:prstGeom>
          </p:spPr>
          <p:txBody>
            <a:bodyPr vert="horz" wrap="square" lIns="0" tIns="7316" rIns="0" bIns="0" rtlCol="0" anchor="ctr">
              <a:spAutoFit/>
            </a:bodyPr>
            <a:lstStyle/>
            <a:p>
              <a:pPr marL="7701">
                <a:spcBef>
                  <a:spcPts val="58"/>
                </a:spcBef>
              </a:pPr>
              <a:r>
                <a:rPr sz="1000" b="1" spc="-6">
                  <a:solidFill>
                    <a:srgbClr val="22346A"/>
                  </a:solidFill>
                  <a:latin typeface="Arial" panose="020B0604020202020204" pitchFamily="34" charset="0"/>
                  <a:cs typeface="Arial" panose="020B0604020202020204" pitchFamily="34" charset="0"/>
                </a:rPr>
                <a:t>Comorbilidades</a:t>
              </a:r>
              <a:endParaRPr sz="1000">
                <a:latin typeface="Arial" panose="020B0604020202020204" pitchFamily="34" charset="0"/>
                <a:cs typeface="Arial" panose="020B0604020202020204" pitchFamily="34" charset="0"/>
              </a:endParaRPr>
            </a:p>
          </p:txBody>
        </p:sp>
        <p:sp>
          <p:nvSpPr>
            <p:cNvPr id="129" name="object 64">
              <a:extLst>
                <a:ext uri="{FF2B5EF4-FFF2-40B4-BE49-F238E27FC236}">
                  <a16:creationId xmlns:a16="http://schemas.microsoft.com/office/drawing/2014/main" id="{BCC7F56C-9894-B62E-6D78-5C0A4E03C53C}"/>
                </a:ext>
              </a:extLst>
            </p:cNvPr>
            <p:cNvSpPr txBox="1"/>
            <p:nvPr/>
          </p:nvSpPr>
          <p:spPr>
            <a:xfrm>
              <a:off x="6589354" y="3195063"/>
              <a:ext cx="973828" cy="109708"/>
            </a:xfrm>
            <a:prstGeom prst="rect">
              <a:avLst/>
            </a:prstGeom>
          </p:spPr>
          <p:txBody>
            <a:bodyPr vert="horz" wrap="square" lIns="0" tIns="7316" rIns="0" bIns="0" rtlCol="0" anchor="ctr">
              <a:spAutoFit/>
            </a:bodyPr>
            <a:lstStyle/>
            <a:p>
              <a:pPr marL="7701">
                <a:spcBef>
                  <a:spcPts val="58"/>
                </a:spcBef>
              </a:pPr>
              <a:r>
                <a:rPr sz="1000" spc="-94">
                  <a:solidFill>
                    <a:srgbClr val="22346A"/>
                  </a:solidFill>
                  <a:latin typeface="Symbol" pitchFamily="2" charset="2"/>
                  <a:cs typeface="Arial" panose="020B0604020202020204" pitchFamily="34" charset="0"/>
                </a:rPr>
                <a:t></a:t>
              </a:r>
              <a:r>
                <a:rPr sz="1000" spc="3">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1</a:t>
              </a:r>
              <a:r>
                <a:rPr sz="1000" spc="-3">
                  <a:solidFill>
                    <a:srgbClr val="22346A"/>
                  </a:solidFill>
                  <a:latin typeface="Arial" panose="020B0604020202020204" pitchFamily="34" charset="0"/>
                  <a:cs typeface="Arial" panose="020B0604020202020204" pitchFamily="34" charset="0"/>
                </a:rPr>
                <a:t> </a:t>
              </a:r>
              <a:r>
                <a:rPr sz="1000" spc="-33">
                  <a:solidFill>
                    <a:srgbClr val="22346A"/>
                  </a:solidFill>
                  <a:latin typeface="Arial" panose="020B0604020202020204" pitchFamily="34" charset="0"/>
                  <a:cs typeface="Arial" panose="020B0604020202020204" pitchFamily="34" charset="0"/>
                </a:rPr>
                <a:t>comorbilidad</a:t>
              </a:r>
              <a:endParaRPr sz="1000">
                <a:latin typeface="Arial" panose="020B0604020202020204" pitchFamily="34" charset="0"/>
                <a:cs typeface="Arial" panose="020B0604020202020204" pitchFamily="34" charset="0"/>
              </a:endParaRPr>
            </a:p>
          </p:txBody>
        </p:sp>
        <p:sp>
          <p:nvSpPr>
            <p:cNvPr id="130" name="object 65">
              <a:extLst>
                <a:ext uri="{FF2B5EF4-FFF2-40B4-BE49-F238E27FC236}">
                  <a16:creationId xmlns:a16="http://schemas.microsoft.com/office/drawing/2014/main" id="{0185A306-A9F3-109B-3E59-F42A3372CA0C}"/>
                </a:ext>
              </a:extLst>
            </p:cNvPr>
            <p:cNvSpPr txBox="1"/>
            <p:nvPr/>
          </p:nvSpPr>
          <p:spPr>
            <a:xfrm>
              <a:off x="8488951" y="3194999"/>
              <a:ext cx="725462" cy="109708"/>
            </a:xfrm>
            <a:prstGeom prst="rect">
              <a:avLst/>
            </a:prstGeom>
          </p:spPr>
          <p:txBody>
            <a:bodyPr vert="horz" wrap="square" lIns="0" tIns="7316" rIns="0" bIns="0" rtlCol="0" anchor="ctr">
              <a:spAutoFit/>
            </a:bodyPr>
            <a:lstStyle/>
            <a:p>
              <a:pPr marL="7701">
                <a:spcBef>
                  <a:spcPts val="58"/>
                </a:spcBef>
              </a:pPr>
              <a:r>
                <a:rPr sz="1000">
                  <a:solidFill>
                    <a:srgbClr val="22346A"/>
                  </a:solidFill>
                  <a:latin typeface="Arial" panose="020B0604020202020204" pitchFamily="34" charset="0"/>
                  <a:cs typeface="Arial" panose="020B0604020202020204" pitchFamily="34" charset="0"/>
                </a:rPr>
                <a:t>10</a:t>
              </a:r>
              <a:r>
                <a:rPr sz="1000" spc="-12">
                  <a:solidFill>
                    <a:srgbClr val="22346A"/>
                  </a:solidFill>
                  <a:latin typeface="Arial" panose="020B0604020202020204" pitchFamily="34" charset="0"/>
                  <a:cs typeface="Arial" panose="020B0604020202020204" pitchFamily="34" charset="0"/>
                </a:rPr>
                <a:t> </a:t>
              </a:r>
              <a:r>
                <a:rPr sz="1000" spc="-6">
                  <a:solidFill>
                    <a:srgbClr val="22346A"/>
                  </a:solidFill>
                  <a:latin typeface="Arial" panose="020B0604020202020204" pitchFamily="34" charset="0"/>
                  <a:cs typeface="Arial" panose="020B0604020202020204" pitchFamily="34" charset="0"/>
                </a:rPr>
                <a:t>pacientes</a:t>
              </a:r>
              <a:endParaRPr sz="1000">
                <a:latin typeface="Arial" panose="020B0604020202020204" pitchFamily="34" charset="0"/>
                <a:cs typeface="Arial" panose="020B0604020202020204" pitchFamily="34" charset="0"/>
              </a:endParaRPr>
            </a:p>
          </p:txBody>
        </p:sp>
        <p:sp>
          <p:nvSpPr>
            <p:cNvPr id="131" name="object 66">
              <a:extLst>
                <a:ext uri="{FF2B5EF4-FFF2-40B4-BE49-F238E27FC236}">
                  <a16:creationId xmlns:a16="http://schemas.microsoft.com/office/drawing/2014/main" id="{7F961F67-8597-4FC0-A04F-A18451C54583}"/>
                </a:ext>
              </a:extLst>
            </p:cNvPr>
            <p:cNvSpPr txBox="1"/>
            <p:nvPr/>
          </p:nvSpPr>
          <p:spPr>
            <a:xfrm>
              <a:off x="6589353" y="3374120"/>
              <a:ext cx="343478" cy="109708"/>
            </a:xfrm>
            <a:prstGeom prst="rect">
              <a:avLst/>
            </a:prstGeom>
          </p:spPr>
          <p:txBody>
            <a:bodyPr vert="horz" wrap="square" lIns="0" tIns="7316" rIns="0" bIns="0" rtlCol="0" anchor="ctr">
              <a:spAutoFit/>
            </a:bodyPr>
            <a:lstStyle/>
            <a:p>
              <a:pPr marL="7701">
                <a:spcBef>
                  <a:spcPts val="58"/>
                </a:spcBef>
              </a:pPr>
              <a:r>
                <a:rPr sz="1000" spc="-12">
                  <a:solidFill>
                    <a:srgbClr val="22346A"/>
                  </a:solidFill>
                  <a:latin typeface="Arial" panose="020B0604020202020204" pitchFamily="34" charset="0"/>
                  <a:cs typeface="Arial" panose="020B0604020202020204" pitchFamily="34" charset="0"/>
                </a:rPr>
                <a:t>Asma</a:t>
              </a:r>
              <a:endParaRPr sz="1000">
                <a:latin typeface="Arial" panose="020B0604020202020204" pitchFamily="34" charset="0"/>
                <a:cs typeface="Arial" panose="020B0604020202020204" pitchFamily="34" charset="0"/>
              </a:endParaRPr>
            </a:p>
          </p:txBody>
        </p:sp>
        <p:sp>
          <p:nvSpPr>
            <p:cNvPr id="132" name="object 67">
              <a:extLst>
                <a:ext uri="{FF2B5EF4-FFF2-40B4-BE49-F238E27FC236}">
                  <a16:creationId xmlns:a16="http://schemas.microsoft.com/office/drawing/2014/main" id="{0F0BF5C2-D4CF-800D-91D9-976122E8851E}"/>
                </a:ext>
              </a:extLst>
            </p:cNvPr>
            <p:cNvSpPr txBox="1"/>
            <p:nvPr/>
          </p:nvSpPr>
          <p:spPr>
            <a:xfrm>
              <a:off x="8488951" y="3374120"/>
              <a:ext cx="681564" cy="109708"/>
            </a:xfrm>
            <a:prstGeom prst="rect">
              <a:avLst/>
            </a:prstGeom>
          </p:spPr>
          <p:txBody>
            <a:bodyPr vert="horz" wrap="square" lIns="0" tIns="7316" rIns="0" bIns="0" rtlCol="0" anchor="ctr">
              <a:spAutoFit/>
            </a:bodyPr>
            <a:lstStyle/>
            <a:p>
              <a:pPr marL="7701">
                <a:spcBef>
                  <a:spcPts val="58"/>
                </a:spcBef>
              </a:pPr>
              <a:r>
                <a:rPr sz="1000">
                  <a:solidFill>
                    <a:srgbClr val="22346A"/>
                  </a:solidFill>
                  <a:latin typeface="Arial" panose="020B0604020202020204" pitchFamily="34" charset="0"/>
                  <a:cs typeface="Arial" panose="020B0604020202020204" pitchFamily="34" charset="0"/>
                </a:rPr>
                <a:t>9</a:t>
              </a:r>
              <a:r>
                <a:rPr sz="1000" spc="-3">
                  <a:solidFill>
                    <a:srgbClr val="22346A"/>
                  </a:solidFill>
                  <a:latin typeface="Arial" panose="020B0604020202020204" pitchFamily="34" charset="0"/>
                  <a:cs typeface="Arial" panose="020B0604020202020204" pitchFamily="34" charset="0"/>
                </a:rPr>
                <a:t> </a:t>
              </a:r>
              <a:r>
                <a:rPr sz="1000" spc="-6">
                  <a:solidFill>
                    <a:srgbClr val="22346A"/>
                  </a:solidFill>
                  <a:latin typeface="Arial" panose="020B0604020202020204" pitchFamily="34" charset="0"/>
                  <a:cs typeface="Arial" panose="020B0604020202020204" pitchFamily="34" charset="0"/>
                </a:rPr>
                <a:t>pacientes</a:t>
              </a:r>
              <a:endParaRPr sz="1000">
                <a:latin typeface="Arial" panose="020B0604020202020204" pitchFamily="34" charset="0"/>
                <a:cs typeface="Arial" panose="020B0604020202020204" pitchFamily="34" charset="0"/>
              </a:endParaRPr>
            </a:p>
          </p:txBody>
        </p:sp>
        <p:sp>
          <p:nvSpPr>
            <p:cNvPr id="133" name="object 68">
              <a:extLst>
                <a:ext uri="{FF2B5EF4-FFF2-40B4-BE49-F238E27FC236}">
                  <a16:creationId xmlns:a16="http://schemas.microsoft.com/office/drawing/2014/main" id="{3007DDCE-99EE-6E21-B5BA-917B762BE14A}"/>
                </a:ext>
              </a:extLst>
            </p:cNvPr>
            <p:cNvSpPr txBox="1"/>
            <p:nvPr/>
          </p:nvSpPr>
          <p:spPr>
            <a:xfrm>
              <a:off x="6589354" y="3553177"/>
              <a:ext cx="837515" cy="109708"/>
            </a:xfrm>
            <a:prstGeom prst="rect">
              <a:avLst/>
            </a:prstGeom>
          </p:spPr>
          <p:txBody>
            <a:bodyPr vert="horz" wrap="square" lIns="0" tIns="7316" rIns="0" bIns="0" rtlCol="0" anchor="ctr">
              <a:spAutoFit/>
            </a:bodyPr>
            <a:lstStyle/>
            <a:p>
              <a:pPr marL="7701">
                <a:spcBef>
                  <a:spcPts val="58"/>
                </a:spcBef>
              </a:pPr>
              <a:r>
                <a:rPr sz="1000">
                  <a:solidFill>
                    <a:srgbClr val="22346A"/>
                  </a:solidFill>
                  <a:latin typeface="Arial" panose="020B0604020202020204" pitchFamily="34" charset="0"/>
                  <a:cs typeface="Arial" panose="020B0604020202020204" pitchFamily="34" charset="0"/>
                </a:rPr>
                <a:t>Rinitis</a:t>
              </a:r>
              <a:r>
                <a:rPr sz="1000" spc="-6">
                  <a:solidFill>
                    <a:srgbClr val="22346A"/>
                  </a:solidFill>
                  <a:latin typeface="Arial" panose="020B0604020202020204" pitchFamily="34" charset="0"/>
                  <a:cs typeface="Arial" panose="020B0604020202020204" pitchFamily="34" charset="0"/>
                </a:rPr>
                <a:t> alérgica</a:t>
              </a:r>
              <a:endParaRPr sz="1000">
                <a:latin typeface="Arial" panose="020B0604020202020204" pitchFamily="34" charset="0"/>
                <a:cs typeface="Arial" panose="020B0604020202020204" pitchFamily="34" charset="0"/>
              </a:endParaRPr>
            </a:p>
          </p:txBody>
        </p:sp>
        <p:sp>
          <p:nvSpPr>
            <p:cNvPr id="134" name="object 69">
              <a:extLst>
                <a:ext uri="{FF2B5EF4-FFF2-40B4-BE49-F238E27FC236}">
                  <a16:creationId xmlns:a16="http://schemas.microsoft.com/office/drawing/2014/main" id="{95C1DF91-A344-ECA0-0B07-9C9717D67369}"/>
                </a:ext>
              </a:extLst>
            </p:cNvPr>
            <p:cNvSpPr txBox="1"/>
            <p:nvPr/>
          </p:nvSpPr>
          <p:spPr>
            <a:xfrm>
              <a:off x="8488951" y="3553177"/>
              <a:ext cx="668857" cy="109708"/>
            </a:xfrm>
            <a:prstGeom prst="rect">
              <a:avLst/>
            </a:prstGeom>
          </p:spPr>
          <p:txBody>
            <a:bodyPr vert="horz" wrap="square" lIns="0" tIns="7316" rIns="0" bIns="0" rtlCol="0" anchor="ctr">
              <a:spAutoFit/>
            </a:bodyPr>
            <a:lstStyle/>
            <a:p>
              <a:pPr marL="7701">
                <a:spcBef>
                  <a:spcPts val="58"/>
                </a:spcBef>
              </a:pPr>
              <a:r>
                <a:rPr sz="1000">
                  <a:solidFill>
                    <a:srgbClr val="22346A"/>
                  </a:solidFill>
                  <a:latin typeface="Arial" panose="020B0604020202020204" pitchFamily="34" charset="0"/>
                  <a:cs typeface="Arial" panose="020B0604020202020204" pitchFamily="34" charset="0"/>
                </a:rPr>
                <a:t>7</a:t>
              </a:r>
              <a:r>
                <a:rPr sz="1000" spc="-9">
                  <a:solidFill>
                    <a:srgbClr val="22346A"/>
                  </a:solidFill>
                  <a:latin typeface="Arial" panose="020B0604020202020204" pitchFamily="34" charset="0"/>
                  <a:cs typeface="Arial" panose="020B0604020202020204" pitchFamily="34" charset="0"/>
                </a:rPr>
                <a:t> </a:t>
              </a:r>
              <a:r>
                <a:rPr sz="1000" spc="-6">
                  <a:solidFill>
                    <a:srgbClr val="22346A"/>
                  </a:solidFill>
                  <a:latin typeface="Arial" panose="020B0604020202020204" pitchFamily="34" charset="0"/>
                  <a:cs typeface="Arial" panose="020B0604020202020204" pitchFamily="34" charset="0"/>
                </a:rPr>
                <a:t>pacientes</a:t>
              </a:r>
              <a:endParaRPr sz="1000">
                <a:latin typeface="Arial" panose="020B0604020202020204" pitchFamily="34" charset="0"/>
                <a:cs typeface="Arial" panose="020B0604020202020204" pitchFamily="34" charset="0"/>
              </a:endParaRPr>
            </a:p>
          </p:txBody>
        </p:sp>
        <p:sp>
          <p:nvSpPr>
            <p:cNvPr id="135" name="object 70">
              <a:extLst>
                <a:ext uri="{FF2B5EF4-FFF2-40B4-BE49-F238E27FC236}">
                  <a16:creationId xmlns:a16="http://schemas.microsoft.com/office/drawing/2014/main" id="{D5FBB45F-767E-2120-C0F0-7A632EDC8B87}"/>
                </a:ext>
              </a:extLst>
            </p:cNvPr>
            <p:cNvSpPr txBox="1"/>
            <p:nvPr/>
          </p:nvSpPr>
          <p:spPr>
            <a:xfrm>
              <a:off x="6430615" y="3732235"/>
              <a:ext cx="2075498" cy="109708"/>
            </a:xfrm>
            <a:prstGeom prst="rect">
              <a:avLst/>
            </a:prstGeom>
          </p:spPr>
          <p:txBody>
            <a:bodyPr vert="horz" wrap="square" lIns="0" tIns="7316" rIns="0" bIns="0" rtlCol="0" anchor="ctr">
              <a:spAutoFit/>
            </a:bodyPr>
            <a:lstStyle/>
            <a:p>
              <a:pPr marL="7701">
                <a:spcBef>
                  <a:spcPts val="58"/>
                </a:spcBef>
              </a:pPr>
              <a:r>
                <a:rPr sz="1000" b="1" spc="-6">
                  <a:solidFill>
                    <a:srgbClr val="22346A"/>
                  </a:solidFill>
                  <a:latin typeface="Arial" panose="020B0604020202020204" pitchFamily="34" charset="0"/>
                  <a:cs typeface="Arial" panose="020B0604020202020204" pitchFamily="34" charset="0"/>
                </a:rPr>
                <a:t>Motivos</a:t>
              </a:r>
              <a:r>
                <a:rPr sz="1000" b="1" spc="-9">
                  <a:solidFill>
                    <a:srgbClr val="22346A"/>
                  </a:solidFill>
                  <a:latin typeface="Arial" panose="020B0604020202020204" pitchFamily="34" charset="0"/>
                  <a:cs typeface="Arial" panose="020B0604020202020204" pitchFamily="34" charset="0"/>
                </a:rPr>
                <a:t> </a:t>
              </a:r>
              <a:r>
                <a:rPr sz="1000" b="1">
                  <a:solidFill>
                    <a:srgbClr val="22346A"/>
                  </a:solidFill>
                  <a:latin typeface="Arial" panose="020B0604020202020204" pitchFamily="34" charset="0"/>
                  <a:cs typeface="Arial" panose="020B0604020202020204" pitchFamily="34" charset="0"/>
                </a:rPr>
                <a:t>del</a:t>
              </a:r>
              <a:r>
                <a:rPr sz="1000" b="1" spc="-9">
                  <a:solidFill>
                    <a:srgbClr val="22346A"/>
                  </a:solidFill>
                  <a:latin typeface="Arial" panose="020B0604020202020204" pitchFamily="34" charset="0"/>
                  <a:cs typeface="Arial" panose="020B0604020202020204" pitchFamily="34" charset="0"/>
                </a:rPr>
                <a:t> </a:t>
              </a:r>
              <a:r>
                <a:rPr sz="1000" b="1">
                  <a:solidFill>
                    <a:srgbClr val="22346A"/>
                  </a:solidFill>
                  <a:latin typeface="Arial" panose="020B0604020202020204" pitchFamily="34" charset="0"/>
                  <a:cs typeface="Arial" panose="020B0604020202020204" pitchFamily="34" charset="0"/>
                </a:rPr>
                <a:t>cambio</a:t>
              </a:r>
              <a:r>
                <a:rPr sz="1000" b="1" spc="-6">
                  <a:solidFill>
                    <a:srgbClr val="22346A"/>
                  </a:solidFill>
                  <a:latin typeface="Arial" panose="020B0604020202020204" pitchFamily="34" charset="0"/>
                  <a:cs typeface="Arial" panose="020B0604020202020204" pitchFamily="34" charset="0"/>
                </a:rPr>
                <a:t> </a:t>
              </a:r>
              <a:r>
                <a:rPr sz="1000" b="1">
                  <a:solidFill>
                    <a:srgbClr val="22346A"/>
                  </a:solidFill>
                  <a:latin typeface="Arial" panose="020B0604020202020204" pitchFamily="34" charset="0"/>
                  <a:cs typeface="Arial" panose="020B0604020202020204" pitchFamily="34" charset="0"/>
                </a:rPr>
                <a:t>de</a:t>
              </a:r>
              <a:r>
                <a:rPr sz="1000" b="1" spc="-9">
                  <a:solidFill>
                    <a:srgbClr val="22346A"/>
                  </a:solidFill>
                  <a:latin typeface="Arial" panose="020B0604020202020204" pitchFamily="34" charset="0"/>
                  <a:cs typeface="Arial" panose="020B0604020202020204" pitchFamily="34" charset="0"/>
                </a:rPr>
                <a:t> </a:t>
              </a:r>
              <a:r>
                <a:rPr sz="1000" b="1" spc="-6">
                  <a:solidFill>
                    <a:srgbClr val="22346A"/>
                  </a:solidFill>
                  <a:latin typeface="Arial" panose="020B0604020202020204" pitchFamily="34" charset="0"/>
                  <a:cs typeface="Arial" panose="020B0604020202020204" pitchFamily="34" charset="0"/>
                </a:rPr>
                <a:t>dupilumab</a:t>
              </a:r>
              <a:endParaRPr sz="1000">
                <a:latin typeface="Arial" panose="020B0604020202020204" pitchFamily="34" charset="0"/>
                <a:cs typeface="Arial" panose="020B0604020202020204" pitchFamily="34" charset="0"/>
              </a:endParaRPr>
            </a:p>
          </p:txBody>
        </p:sp>
        <p:sp>
          <p:nvSpPr>
            <p:cNvPr id="136" name="object 71">
              <a:extLst>
                <a:ext uri="{FF2B5EF4-FFF2-40B4-BE49-F238E27FC236}">
                  <a16:creationId xmlns:a16="http://schemas.microsoft.com/office/drawing/2014/main" id="{8B25C9DD-9383-0D7A-EFDC-7EE4E1AF8836}"/>
                </a:ext>
              </a:extLst>
            </p:cNvPr>
            <p:cNvSpPr txBox="1"/>
            <p:nvPr/>
          </p:nvSpPr>
          <p:spPr>
            <a:xfrm>
              <a:off x="6589354" y="3911293"/>
              <a:ext cx="1125544" cy="109708"/>
            </a:xfrm>
            <a:prstGeom prst="rect">
              <a:avLst/>
            </a:prstGeom>
          </p:spPr>
          <p:txBody>
            <a:bodyPr vert="horz" wrap="square" lIns="0" tIns="7316" rIns="0" bIns="0" rtlCol="0" anchor="ctr">
              <a:spAutoFit/>
            </a:bodyPr>
            <a:lstStyle/>
            <a:p>
              <a:pPr marL="7701">
                <a:spcBef>
                  <a:spcPts val="58"/>
                </a:spcBef>
              </a:pPr>
              <a:r>
                <a:rPr sz="1000">
                  <a:solidFill>
                    <a:srgbClr val="22346A"/>
                  </a:solidFill>
                  <a:latin typeface="Arial" panose="020B0604020202020204" pitchFamily="34" charset="0"/>
                  <a:cs typeface="Arial" panose="020B0604020202020204" pitchFamily="34" charset="0"/>
                </a:rPr>
                <a:t>Pérdida</a:t>
              </a:r>
              <a:r>
                <a:rPr sz="1000" spc="-21">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de</a:t>
              </a:r>
              <a:r>
                <a:rPr sz="1000" spc="-18">
                  <a:solidFill>
                    <a:srgbClr val="22346A"/>
                  </a:solidFill>
                  <a:latin typeface="Arial" panose="020B0604020202020204" pitchFamily="34" charset="0"/>
                  <a:cs typeface="Arial" panose="020B0604020202020204" pitchFamily="34" charset="0"/>
                </a:rPr>
                <a:t> </a:t>
              </a:r>
              <a:r>
                <a:rPr sz="1000" spc="-6">
                  <a:solidFill>
                    <a:srgbClr val="22346A"/>
                  </a:solidFill>
                  <a:latin typeface="Arial" panose="020B0604020202020204" pitchFamily="34" charset="0"/>
                  <a:cs typeface="Arial" panose="020B0604020202020204" pitchFamily="34" charset="0"/>
                </a:rPr>
                <a:t>eficacia</a:t>
              </a:r>
              <a:endParaRPr sz="1000">
                <a:latin typeface="Arial" panose="020B0604020202020204" pitchFamily="34" charset="0"/>
                <a:cs typeface="Arial" panose="020B0604020202020204" pitchFamily="34" charset="0"/>
              </a:endParaRPr>
            </a:p>
          </p:txBody>
        </p:sp>
        <p:sp>
          <p:nvSpPr>
            <p:cNvPr id="137" name="object 72">
              <a:extLst>
                <a:ext uri="{FF2B5EF4-FFF2-40B4-BE49-F238E27FC236}">
                  <a16:creationId xmlns:a16="http://schemas.microsoft.com/office/drawing/2014/main" id="{310A6B74-A390-17E3-BAE8-5816E26B5DCC}"/>
                </a:ext>
              </a:extLst>
            </p:cNvPr>
            <p:cNvSpPr txBox="1"/>
            <p:nvPr/>
          </p:nvSpPr>
          <p:spPr>
            <a:xfrm>
              <a:off x="8488951" y="3911293"/>
              <a:ext cx="681564" cy="109708"/>
            </a:xfrm>
            <a:prstGeom prst="rect">
              <a:avLst/>
            </a:prstGeom>
          </p:spPr>
          <p:txBody>
            <a:bodyPr vert="horz" wrap="square" lIns="0" tIns="7316" rIns="0" bIns="0" rtlCol="0" anchor="ctr">
              <a:spAutoFit/>
            </a:bodyPr>
            <a:lstStyle/>
            <a:p>
              <a:pPr marL="7701">
                <a:spcBef>
                  <a:spcPts val="58"/>
                </a:spcBef>
              </a:pPr>
              <a:r>
                <a:rPr sz="1000">
                  <a:solidFill>
                    <a:srgbClr val="22346A"/>
                  </a:solidFill>
                  <a:latin typeface="Arial" panose="020B0604020202020204" pitchFamily="34" charset="0"/>
                  <a:cs typeface="Arial" panose="020B0604020202020204" pitchFamily="34" charset="0"/>
                </a:rPr>
                <a:t>9</a:t>
              </a:r>
              <a:r>
                <a:rPr sz="1000" spc="-3">
                  <a:solidFill>
                    <a:srgbClr val="22346A"/>
                  </a:solidFill>
                  <a:latin typeface="Arial" panose="020B0604020202020204" pitchFamily="34" charset="0"/>
                  <a:cs typeface="Arial" panose="020B0604020202020204" pitchFamily="34" charset="0"/>
                </a:rPr>
                <a:t> </a:t>
              </a:r>
              <a:r>
                <a:rPr sz="1000" spc="-6">
                  <a:solidFill>
                    <a:srgbClr val="22346A"/>
                  </a:solidFill>
                  <a:latin typeface="Arial" panose="020B0604020202020204" pitchFamily="34" charset="0"/>
                  <a:cs typeface="Arial" panose="020B0604020202020204" pitchFamily="34" charset="0"/>
                </a:rPr>
                <a:t>pacientes</a:t>
              </a:r>
              <a:endParaRPr sz="1000">
                <a:latin typeface="Arial" panose="020B0604020202020204" pitchFamily="34" charset="0"/>
                <a:cs typeface="Arial" panose="020B0604020202020204" pitchFamily="34" charset="0"/>
              </a:endParaRPr>
            </a:p>
          </p:txBody>
        </p:sp>
        <p:sp>
          <p:nvSpPr>
            <p:cNvPr id="138" name="object 73">
              <a:extLst>
                <a:ext uri="{FF2B5EF4-FFF2-40B4-BE49-F238E27FC236}">
                  <a16:creationId xmlns:a16="http://schemas.microsoft.com/office/drawing/2014/main" id="{14C39A47-E563-4C51-132A-A641214910B1}"/>
                </a:ext>
              </a:extLst>
            </p:cNvPr>
            <p:cNvSpPr txBox="1"/>
            <p:nvPr/>
          </p:nvSpPr>
          <p:spPr>
            <a:xfrm>
              <a:off x="6589354" y="4090350"/>
              <a:ext cx="949954" cy="109708"/>
            </a:xfrm>
            <a:prstGeom prst="rect">
              <a:avLst/>
            </a:prstGeom>
          </p:spPr>
          <p:txBody>
            <a:bodyPr vert="horz" wrap="square" lIns="0" tIns="7316" rIns="0" bIns="0" rtlCol="0" anchor="ctr">
              <a:spAutoFit/>
            </a:bodyPr>
            <a:lstStyle/>
            <a:p>
              <a:pPr marL="7701">
                <a:spcBef>
                  <a:spcPts val="58"/>
                </a:spcBef>
              </a:pPr>
              <a:r>
                <a:rPr sz="1000">
                  <a:solidFill>
                    <a:srgbClr val="22346A"/>
                  </a:solidFill>
                  <a:latin typeface="Arial" panose="020B0604020202020204" pitchFamily="34" charset="0"/>
                  <a:cs typeface="Arial" panose="020B0604020202020204" pitchFamily="34" charset="0"/>
                </a:rPr>
                <a:t>Falta</a:t>
              </a:r>
              <a:r>
                <a:rPr sz="1000" spc="-30">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de</a:t>
              </a:r>
              <a:r>
                <a:rPr sz="1000" spc="-30">
                  <a:solidFill>
                    <a:srgbClr val="22346A"/>
                  </a:solidFill>
                  <a:latin typeface="Arial" panose="020B0604020202020204" pitchFamily="34" charset="0"/>
                  <a:cs typeface="Arial" panose="020B0604020202020204" pitchFamily="34" charset="0"/>
                </a:rPr>
                <a:t> </a:t>
              </a:r>
              <a:r>
                <a:rPr sz="1000" spc="-6">
                  <a:solidFill>
                    <a:srgbClr val="22346A"/>
                  </a:solidFill>
                  <a:latin typeface="Arial" panose="020B0604020202020204" pitchFamily="34" charset="0"/>
                  <a:cs typeface="Arial" panose="020B0604020202020204" pitchFamily="34" charset="0"/>
                </a:rPr>
                <a:t>eficacia</a:t>
              </a:r>
              <a:endParaRPr sz="1000">
                <a:latin typeface="Arial" panose="020B0604020202020204" pitchFamily="34" charset="0"/>
                <a:cs typeface="Arial" panose="020B0604020202020204" pitchFamily="34" charset="0"/>
              </a:endParaRPr>
            </a:p>
          </p:txBody>
        </p:sp>
        <p:sp>
          <p:nvSpPr>
            <p:cNvPr id="139" name="object 74">
              <a:extLst>
                <a:ext uri="{FF2B5EF4-FFF2-40B4-BE49-F238E27FC236}">
                  <a16:creationId xmlns:a16="http://schemas.microsoft.com/office/drawing/2014/main" id="{99A4F357-4D59-EBCE-B12D-F1D231F025CE}"/>
                </a:ext>
              </a:extLst>
            </p:cNvPr>
            <p:cNvSpPr txBox="1"/>
            <p:nvPr/>
          </p:nvSpPr>
          <p:spPr>
            <a:xfrm>
              <a:off x="8488951" y="4090350"/>
              <a:ext cx="677714" cy="109708"/>
            </a:xfrm>
            <a:prstGeom prst="rect">
              <a:avLst/>
            </a:prstGeom>
          </p:spPr>
          <p:txBody>
            <a:bodyPr vert="horz" wrap="square" lIns="0" tIns="7316" rIns="0" bIns="0" rtlCol="0" anchor="ctr">
              <a:spAutoFit/>
            </a:bodyPr>
            <a:lstStyle/>
            <a:p>
              <a:pPr marL="7701">
                <a:spcBef>
                  <a:spcPts val="58"/>
                </a:spcBef>
              </a:pPr>
              <a:r>
                <a:rPr sz="1000">
                  <a:solidFill>
                    <a:srgbClr val="22346A"/>
                  </a:solidFill>
                  <a:latin typeface="Arial" panose="020B0604020202020204" pitchFamily="34" charset="0"/>
                  <a:cs typeface="Arial" panose="020B0604020202020204" pitchFamily="34" charset="0"/>
                </a:rPr>
                <a:t>3</a:t>
              </a:r>
              <a:r>
                <a:rPr sz="1000" spc="-3">
                  <a:solidFill>
                    <a:srgbClr val="22346A"/>
                  </a:solidFill>
                  <a:latin typeface="Arial" panose="020B0604020202020204" pitchFamily="34" charset="0"/>
                  <a:cs typeface="Arial" panose="020B0604020202020204" pitchFamily="34" charset="0"/>
                </a:rPr>
                <a:t> </a:t>
              </a:r>
              <a:r>
                <a:rPr sz="1000" spc="-6">
                  <a:solidFill>
                    <a:srgbClr val="22346A"/>
                  </a:solidFill>
                  <a:latin typeface="Arial" panose="020B0604020202020204" pitchFamily="34" charset="0"/>
                  <a:cs typeface="Arial" panose="020B0604020202020204" pitchFamily="34" charset="0"/>
                </a:rPr>
                <a:t>pacientes</a:t>
              </a:r>
              <a:endParaRPr sz="1000">
                <a:latin typeface="Arial" panose="020B0604020202020204" pitchFamily="34" charset="0"/>
                <a:cs typeface="Arial" panose="020B0604020202020204" pitchFamily="34" charset="0"/>
              </a:endParaRPr>
            </a:p>
          </p:txBody>
        </p:sp>
        <p:sp>
          <p:nvSpPr>
            <p:cNvPr id="140" name="object 75">
              <a:extLst>
                <a:ext uri="{FF2B5EF4-FFF2-40B4-BE49-F238E27FC236}">
                  <a16:creationId xmlns:a16="http://schemas.microsoft.com/office/drawing/2014/main" id="{DA2F3B00-C416-8FD1-130B-AEB59A833E36}"/>
                </a:ext>
              </a:extLst>
            </p:cNvPr>
            <p:cNvSpPr txBox="1"/>
            <p:nvPr/>
          </p:nvSpPr>
          <p:spPr>
            <a:xfrm>
              <a:off x="6589354" y="4269408"/>
              <a:ext cx="1839068" cy="109708"/>
            </a:xfrm>
            <a:prstGeom prst="rect">
              <a:avLst/>
            </a:prstGeom>
          </p:spPr>
          <p:txBody>
            <a:bodyPr vert="horz" wrap="square" lIns="0" tIns="7316" rIns="0" bIns="0" rtlCol="0" anchor="ctr">
              <a:spAutoFit/>
            </a:bodyPr>
            <a:lstStyle/>
            <a:p>
              <a:pPr marL="7701">
                <a:spcBef>
                  <a:spcPts val="58"/>
                </a:spcBef>
              </a:pPr>
              <a:r>
                <a:rPr sz="1000" spc="-6">
                  <a:solidFill>
                    <a:srgbClr val="22346A"/>
                  </a:solidFill>
                  <a:latin typeface="Arial" panose="020B0604020202020204" pitchFamily="34" charset="0"/>
                  <a:cs typeface="Arial" panose="020B0604020202020204" pitchFamily="34" charset="0"/>
                </a:rPr>
                <a:t>Efectos</a:t>
              </a:r>
              <a:r>
                <a:rPr sz="1000" spc="-39">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adversos</a:t>
              </a:r>
              <a:r>
                <a:rPr sz="1000" spc="-39">
                  <a:solidFill>
                    <a:srgbClr val="22346A"/>
                  </a:solidFill>
                  <a:latin typeface="Arial" panose="020B0604020202020204" pitchFamily="34" charset="0"/>
                  <a:cs typeface="Arial" panose="020B0604020202020204" pitchFamily="34" charset="0"/>
                </a:rPr>
                <a:t> </a:t>
              </a:r>
              <a:r>
                <a:rPr sz="1000" spc="-6">
                  <a:solidFill>
                    <a:srgbClr val="22346A"/>
                  </a:solidFill>
                  <a:latin typeface="Arial" panose="020B0604020202020204" pitchFamily="34" charset="0"/>
                  <a:cs typeface="Arial" panose="020B0604020202020204" pitchFamily="34" charset="0"/>
                </a:rPr>
                <a:t>(conjunctivitis)</a:t>
              </a:r>
              <a:endParaRPr sz="1000">
                <a:latin typeface="Arial" panose="020B0604020202020204" pitchFamily="34" charset="0"/>
                <a:cs typeface="Arial" panose="020B0604020202020204" pitchFamily="34" charset="0"/>
              </a:endParaRPr>
            </a:p>
          </p:txBody>
        </p:sp>
        <p:sp>
          <p:nvSpPr>
            <p:cNvPr id="141" name="object 76">
              <a:extLst>
                <a:ext uri="{FF2B5EF4-FFF2-40B4-BE49-F238E27FC236}">
                  <a16:creationId xmlns:a16="http://schemas.microsoft.com/office/drawing/2014/main" id="{8E1C8056-AE8F-B5DA-D0EE-AADCB05EB8F2}"/>
                </a:ext>
              </a:extLst>
            </p:cNvPr>
            <p:cNvSpPr txBox="1"/>
            <p:nvPr/>
          </p:nvSpPr>
          <p:spPr>
            <a:xfrm>
              <a:off x="8488951" y="4269408"/>
              <a:ext cx="680024" cy="109708"/>
            </a:xfrm>
            <a:prstGeom prst="rect">
              <a:avLst/>
            </a:prstGeom>
          </p:spPr>
          <p:txBody>
            <a:bodyPr vert="horz" wrap="square" lIns="0" tIns="7316" rIns="0" bIns="0" rtlCol="0" anchor="ctr">
              <a:spAutoFit/>
            </a:bodyPr>
            <a:lstStyle/>
            <a:p>
              <a:pPr marL="7701">
                <a:spcBef>
                  <a:spcPts val="58"/>
                </a:spcBef>
              </a:pPr>
              <a:r>
                <a:rPr sz="1000">
                  <a:solidFill>
                    <a:srgbClr val="22346A"/>
                  </a:solidFill>
                  <a:latin typeface="Arial" panose="020B0604020202020204" pitchFamily="34" charset="0"/>
                  <a:cs typeface="Arial" panose="020B0604020202020204" pitchFamily="34" charset="0"/>
                </a:rPr>
                <a:t>4</a:t>
              </a:r>
              <a:r>
                <a:rPr sz="1000" spc="-3">
                  <a:solidFill>
                    <a:srgbClr val="22346A"/>
                  </a:solidFill>
                  <a:latin typeface="Arial" panose="020B0604020202020204" pitchFamily="34" charset="0"/>
                  <a:cs typeface="Arial" panose="020B0604020202020204" pitchFamily="34" charset="0"/>
                </a:rPr>
                <a:t> </a:t>
              </a:r>
              <a:r>
                <a:rPr sz="1000" spc="-6">
                  <a:solidFill>
                    <a:srgbClr val="22346A"/>
                  </a:solidFill>
                  <a:latin typeface="Arial" panose="020B0604020202020204" pitchFamily="34" charset="0"/>
                  <a:cs typeface="Arial" panose="020B0604020202020204" pitchFamily="34" charset="0"/>
                </a:rPr>
                <a:t>pacientes</a:t>
              </a:r>
              <a:endParaRPr sz="1000">
                <a:latin typeface="Arial" panose="020B0604020202020204" pitchFamily="34" charset="0"/>
                <a:cs typeface="Arial" panose="020B0604020202020204" pitchFamily="34" charset="0"/>
              </a:endParaRPr>
            </a:p>
          </p:txBody>
        </p:sp>
        <p:sp>
          <p:nvSpPr>
            <p:cNvPr id="142" name="object 77">
              <a:extLst>
                <a:ext uri="{FF2B5EF4-FFF2-40B4-BE49-F238E27FC236}">
                  <a16:creationId xmlns:a16="http://schemas.microsoft.com/office/drawing/2014/main" id="{CD24D4EE-7ED3-38FB-64ED-3DB7BACB01E0}"/>
                </a:ext>
              </a:extLst>
            </p:cNvPr>
            <p:cNvSpPr txBox="1"/>
            <p:nvPr/>
          </p:nvSpPr>
          <p:spPr>
            <a:xfrm>
              <a:off x="6589354" y="4448465"/>
              <a:ext cx="1272253" cy="109708"/>
            </a:xfrm>
            <a:prstGeom prst="rect">
              <a:avLst/>
            </a:prstGeom>
          </p:spPr>
          <p:txBody>
            <a:bodyPr vert="horz" wrap="square" lIns="0" tIns="7316" rIns="0" bIns="0" rtlCol="0" anchor="ctr">
              <a:spAutoFit/>
            </a:bodyPr>
            <a:lstStyle/>
            <a:p>
              <a:pPr marL="7701">
                <a:spcBef>
                  <a:spcPts val="58"/>
                </a:spcBef>
              </a:pPr>
              <a:r>
                <a:rPr sz="1000">
                  <a:solidFill>
                    <a:srgbClr val="22346A"/>
                  </a:solidFill>
                  <a:latin typeface="Arial" panose="020B0604020202020204" pitchFamily="34" charset="0"/>
                  <a:cs typeface="Arial" panose="020B0604020202020204" pitchFamily="34" charset="0"/>
                </a:rPr>
                <a:t>Decisión</a:t>
              </a:r>
              <a:r>
                <a:rPr sz="1000" spc="-24">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del</a:t>
              </a:r>
              <a:r>
                <a:rPr sz="1000" spc="-21">
                  <a:solidFill>
                    <a:srgbClr val="22346A"/>
                  </a:solidFill>
                  <a:latin typeface="Arial" panose="020B0604020202020204" pitchFamily="34" charset="0"/>
                  <a:cs typeface="Arial" panose="020B0604020202020204" pitchFamily="34" charset="0"/>
                </a:rPr>
                <a:t> </a:t>
              </a:r>
              <a:r>
                <a:rPr sz="1000" spc="-6">
                  <a:solidFill>
                    <a:srgbClr val="22346A"/>
                  </a:solidFill>
                  <a:latin typeface="Arial" panose="020B0604020202020204" pitchFamily="34" charset="0"/>
                  <a:cs typeface="Arial" panose="020B0604020202020204" pitchFamily="34" charset="0"/>
                </a:rPr>
                <a:t>paciente</a:t>
              </a:r>
              <a:endParaRPr sz="1000">
                <a:latin typeface="Arial" panose="020B0604020202020204" pitchFamily="34" charset="0"/>
                <a:cs typeface="Arial" panose="020B0604020202020204" pitchFamily="34" charset="0"/>
              </a:endParaRPr>
            </a:p>
          </p:txBody>
        </p:sp>
        <p:sp>
          <p:nvSpPr>
            <p:cNvPr id="143" name="object 78">
              <a:extLst>
                <a:ext uri="{FF2B5EF4-FFF2-40B4-BE49-F238E27FC236}">
                  <a16:creationId xmlns:a16="http://schemas.microsoft.com/office/drawing/2014/main" id="{806C7C03-8A55-C365-8241-D28187212C15}"/>
                </a:ext>
              </a:extLst>
            </p:cNvPr>
            <p:cNvSpPr txBox="1"/>
            <p:nvPr/>
          </p:nvSpPr>
          <p:spPr>
            <a:xfrm>
              <a:off x="8488951" y="4448465"/>
              <a:ext cx="677714" cy="109708"/>
            </a:xfrm>
            <a:prstGeom prst="rect">
              <a:avLst/>
            </a:prstGeom>
          </p:spPr>
          <p:txBody>
            <a:bodyPr vert="horz" wrap="square" lIns="0" tIns="7316" rIns="0" bIns="0" rtlCol="0" anchor="ctr">
              <a:spAutoFit/>
            </a:bodyPr>
            <a:lstStyle/>
            <a:p>
              <a:pPr marL="7701">
                <a:spcBef>
                  <a:spcPts val="58"/>
                </a:spcBef>
              </a:pPr>
              <a:r>
                <a:rPr sz="1000">
                  <a:solidFill>
                    <a:srgbClr val="22346A"/>
                  </a:solidFill>
                  <a:latin typeface="Arial" panose="020B0604020202020204" pitchFamily="34" charset="0"/>
                  <a:cs typeface="Arial" panose="020B0604020202020204" pitchFamily="34" charset="0"/>
                </a:rPr>
                <a:t>3</a:t>
              </a:r>
              <a:r>
                <a:rPr sz="1000" spc="-3">
                  <a:solidFill>
                    <a:srgbClr val="22346A"/>
                  </a:solidFill>
                  <a:latin typeface="Arial" panose="020B0604020202020204" pitchFamily="34" charset="0"/>
                  <a:cs typeface="Arial" panose="020B0604020202020204" pitchFamily="34" charset="0"/>
                </a:rPr>
                <a:t> </a:t>
              </a:r>
              <a:r>
                <a:rPr sz="1000" spc="-6">
                  <a:solidFill>
                    <a:srgbClr val="22346A"/>
                  </a:solidFill>
                  <a:latin typeface="Arial" panose="020B0604020202020204" pitchFamily="34" charset="0"/>
                  <a:cs typeface="Arial" panose="020B0604020202020204" pitchFamily="34" charset="0"/>
                </a:rPr>
                <a:t>pacientes</a:t>
              </a:r>
              <a:endParaRPr sz="1000">
                <a:latin typeface="Arial" panose="020B0604020202020204" pitchFamily="34" charset="0"/>
                <a:cs typeface="Arial" panose="020B0604020202020204" pitchFamily="34" charset="0"/>
              </a:endParaRPr>
            </a:p>
          </p:txBody>
        </p:sp>
      </p:grpSp>
      <p:sp>
        <p:nvSpPr>
          <p:cNvPr id="145" name="object 81">
            <a:extLst>
              <a:ext uri="{FF2B5EF4-FFF2-40B4-BE49-F238E27FC236}">
                <a16:creationId xmlns:a16="http://schemas.microsoft.com/office/drawing/2014/main" id="{D3956267-333A-84A0-B599-CB33140C5C57}"/>
              </a:ext>
            </a:extLst>
          </p:cNvPr>
          <p:cNvSpPr txBox="1"/>
          <p:nvPr/>
        </p:nvSpPr>
        <p:spPr>
          <a:xfrm>
            <a:off x="5259409" y="5431033"/>
            <a:ext cx="3343170" cy="117054"/>
          </a:xfrm>
          <a:prstGeom prst="rect">
            <a:avLst/>
          </a:prstGeom>
        </p:spPr>
        <p:txBody>
          <a:bodyPr vert="horz" wrap="square" lIns="0" tIns="9242" rIns="0" bIns="0" rtlCol="0">
            <a:spAutoFit/>
          </a:bodyPr>
          <a:lstStyle/>
          <a:p>
            <a:pPr marL="23104">
              <a:spcBef>
                <a:spcPts val="73"/>
              </a:spcBef>
            </a:pPr>
            <a:r>
              <a:rPr sz="700">
                <a:solidFill>
                  <a:srgbClr val="646464"/>
                </a:solidFill>
                <a:latin typeface="Arial" panose="020B0604020202020204" pitchFamily="34" charset="0"/>
                <a:cs typeface="Arial" panose="020B0604020202020204" pitchFamily="34" charset="0"/>
              </a:rPr>
              <a:t>Avallone</a:t>
            </a:r>
            <a:r>
              <a:rPr sz="700" spc="3">
                <a:solidFill>
                  <a:srgbClr val="646464"/>
                </a:solidFill>
                <a:latin typeface="Arial" panose="020B0604020202020204" pitchFamily="34" charset="0"/>
                <a:cs typeface="Arial" panose="020B0604020202020204" pitchFamily="34" charset="0"/>
              </a:rPr>
              <a:t> </a:t>
            </a:r>
            <a:r>
              <a:rPr sz="700">
                <a:solidFill>
                  <a:srgbClr val="646464"/>
                </a:solidFill>
                <a:latin typeface="Arial" panose="020B0604020202020204" pitchFamily="34" charset="0"/>
                <a:cs typeface="Arial" panose="020B0604020202020204" pitchFamily="34" charset="0"/>
              </a:rPr>
              <a:t>G,</a:t>
            </a:r>
            <a:r>
              <a:rPr sz="700" spc="-15">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et</a:t>
            </a:r>
            <a:r>
              <a:rPr sz="700" i="1" spc="6">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al.</a:t>
            </a:r>
            <a:r>
              <a:rPr sz="700" i="1" spc="-15">
                <a:solidFill>
                  <a:srgbClr val="646464"/>
                </a:solidFill>
                <a:latin typeface="Arial" panose="020B0604020202020204" pitchFamily="34" charset="0"/>
                <a:cs typeface="Arial" panose="020B0604020202020204" pitchFamily="34" charset="0"/>
              </a:rPr>
              <a:t> </a:t>
            </a:r>
            <a:r>
              <a:rPr sz="700" spc="-12">
                <a:solidFill>
                  <a:srgbClr val="646464"/>
                </a:solidFill>
                <a:latin typeface="Arial" panose="020B0604020202020204" pitchFamily="34" charset="0"/>
                <a:cs typeface="Arial" panose="020B0604020202020204" pitchFamily="34" charset="0"/>
              </a:rPr>
              <a:t>2025</a:t>
            </a:r>
            <a:r>
              <a:rPr sz="700" spc="-18" baseline="32407">
                <a:solidFill>
                  <a:srgbClr val="646464"/>
                </a:solidFill>
                <a:latin typeface="Arial" panose="020B0604020202020204" pitchFamily="34" charset="0"/>
                <a:cs typeface="Arial" panose="020B0604020202020204" pitchFamily="34" charset="0"/>
              </a:rPr>
              <a:t>1</a:t>
            </a:r>
            <a:endParaRPr sz="700" baseline="32407">
              <a:solidFill>
                <a:srgbClr val="646464"/>
              </a:solidFill>
              <a:latin typeface="Arial" panose="020B0604020202020204" pitchFamily="34" charset="0"/>
              <a:cs typeface="Arial" panose="020B0604020202020204" pitchFamily="34" charset="0"/>
            </a:endParaRPr>
          </a:p>
        </p:txBody>
      </p:sp>
      <p:sp>
        <p:nvSpPr>
          <p:cNvPr id="147" name="CuadroTexto 146">
            <a:extLst>
              <a:ext uri="{FF2B5EF4-FFF2-40B4-BE49-F238E27FC236}">
                <a16:creationId xmlns:a16="http://schemas.microsoft.com/office/drawing/2014/main" id="{356D1600-A5E8-2F41-02BF-02CFB677A52F}"/>
              </a:ext>
            </a:extLst>
          </p:cNvPr>
          <p:cNvSpPr txBox="1"/>
          <p:nvPr/>
        </p:nvSpPr>
        <p:spPr>
          <a:xfrm>
            <a:off x="1762902" y="6099743"/>
            <a:ext cx="8512066" cy="323165"/>
          </a:xfrm>
          <a:prstGeom prst="rect">
            <a:avLst/>
          </a:prstGeom>
          <a:noFill/>
        </p:spPr>
        <p:txBody>
          <a:bodyPr wrap="square" rtlCol="0">
            <a:spAutoFit/>
          </a:bodyPr>
          <a:lstStyle/>
          <a:p>
            <a:r>
              <a:rPr lang="es-ES" sz="500" baseline="30000">
                <a:solidFill>
                  <a:srgbClr val="646464"/>
                </a:solidFill>
              </a:rPr>
              <a:t>$</a:t>
            </a:r>
            <a:r>
              <a:rPr lang="es-ES" sz="500">
                <a:solidFill>
                  <a:srgbClr val="646464"/>
                </a:solidFill>
              </a:rPr>
              <a:t>Los pacientes fueron tratados con </a:t>
            </a:r>
            <a:r>
              <a:rPr lang="es-ES" sz="500" err="1">
                <a:solidFill>
                  <a:srgbClr val="646464"/>
                </a:solidFill>
              </a:rPr>
              <a:t>lebrikizumab</a:t>
            </a:r>
            <a:r>
              <a:rPr lang="es-ES" sz="500">
                <a:solidFill>
                  <a:srgbClr val="646464"/>
                </a:solidFill>
              </a:rPr>
              <a:t> 250 mg cada 2 semanas tras una dosis inicial de 500 mg (semanas 0 y 2), y se les hizo seguimiento durante 16 semanas.</a:t>
            </a:r>
            <a:r>
              <a:rPr lang="es-ES" sz="500" baseline="30000">
                <a:solidFill>
                  <a:srgbClr val="646464"/>
                </a:solidFill>
              </a:rPr>
              <a:t>1</a:t>
            </a:r>
          </a:p>
          <a:p>
            <a:r>
              <a:rPr lang="es-ES" sz="500" b="1">
                <a:solidFill>
                  <a:srgbClr val="646464"/>
                </a:solidFill>
              </a:rPr>
              <a:t>DA</a:t>
            </a:r>
            <a:r>
              <a:rPr lang="es-ES" sz="500">
                <a:solidFill>
                  <a:srgbClr val="646464"/>
                </a:solidFill>
              </a:rPr>
              <a:t>: Dermatitis atópica; </a:t>
            </a:r>
            <a:r>
              <a:rPr lang="es-ES" sz="500" b="1">
                <a:solidFill>
                  <a:srgbClr val="646464"/>
                </a:solidFill>
              </a:rPr>
              <a:t>EASI</a:t>
            </a:r>
            <a:r>
              <a:rPr lang="es-ES" sz="500">
                <a:solidFill>
                  <a:srgbClr val="646464"/>
                </a:solidFill>
              </a:rPr>
              <a:t>: Índice de área y severidad del eccema.</a:t>
            </a:r>
          </a:p>
          <a:p>
            <a:r>
              <a:rPr lang="es-ES" sz="500">
                <a:solidFill>
                  <a:srgbClr val="646464"/>
                </a:solidFill>
              </a:rPr>
              <a:t>1. </a:t>
            </a:r>
            <a:r>
              <a:rPr lang="es-ES" sz="500" err="1">
                <a:solidFill>
                  <a:srgbClr val="646464"/>
                </a:solidFill>
              </a:rPr>
              <a:t>Avallone</a:t>
            </a:r>
            <a:r>
              <a:rPr lang="es-ES" sz="500">
                <a:solidFill>
                  <a:srgbClr val="646464"/>
                </a:solidFill>
              </a:rPr>
              <a:t> G, </a:t>
            </a:r>
            <a:r>
              <a:rPr lang="es-ES" sz="500" i="1">
                <a:solidFill>
                  <a:srgbClr val="646464"/>
                </a:solidFill>
              </a:rPr>
              <a:t>et al</a:t>
            </a:r>
            <a:r>
              <a:rPr lang="es-ES" sz="500">
                <a:solidFill>
                  <a:srgbClr val="646464"/>
                </a:solidFill>
              </a:rPr>
              <a:t>. </a:t>
            </a:r>
            <a:r>
              <a:rPr lang="es-ES" sz="500" err="1">
                <a:solidFill>
                  <a:srgbClr val="646464"/>
                </a:solidFill>
              </a:rPr>
              <a:t>Effectiveness</a:t>
            </a:r>
            <a:r>
              <a:rPr lang="es-ES" sz="500">
                <a:solidFill>
                  <a:srgbClr val="646464"/>
                </a:solidFill>
              </a:rPr>
              <a:t> and safety </a:t>
            </a:r>
            <a:r>
              <a:rPr lang="es-ES" sz="500" err="1">
                <a:solidFill>
                  <a:srgbClr val="646464"/>
                </a:solidFill>
              </a:rPr>
              <a:t>of</a:t>
            </a:r>
            <a:r>
              <a:rPr lang="es-ES" sz="500">
                <a:solidFill>
                  <a:srgbClr val="646464"/>
                </a:solidFill>
              </a:rPr>
              <a:t> lebrikizumab after </a:t>
            </a:r>
            <a:r>
              <a:rPr lang="es-ES" sz="500" err="1">
                <a:solidFill>
                  <a:srgbClr val="646464"/>
                </a:solidFill>
              </a:rPr>
              <a:t>switching</a:t>
            </a:r>
            <a:r>
              <a:rPr lang="es-ES" sz="500">
                <a:solidFill>
                  <a:srgbClr val="646464"/>
                </a:solidFill>
              </a:rPr>
              <a:t> </a:t>
            </a:r>
            <a:r>
              <a:rPr lang="es-ES" sz="500" err="1">
                <a:solidFill>
                  <a:srgbClr val="646464"/>
                </a:solidFill>
              </a:rPr>
              <a:t>from</a:t>
            </a:r>
            <a:r>
              <a:rPr lang="es-ES" sz="500">
                <a:solidFill>
                  <a:srgbClr val="646464"/>
                </a:solidFill>
              </a:rPr>
              <a:t> </a:t>
            </a:r>
            <a:r>
              <a:rPr lang="es-ES" sz="500" err="1">
                <a:solidFill>
                  <a:srgbClr val="646464"/>
                </a:solidFill>
              </a:rPr>
              <a:t>dupilumab</a:t>
            </a:r>
            <a:r>
              <a:rPr lang="es-ES" sz="500">
                <a:solidFill>
                  <a:srgbClr val="646464"/>
                </a:solidFill>
              </a:rPr>
              <a:t> in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a:t>
            </a:r>
            <a:r>
              <a:rPr lang="es-ES" sz="500" err="1">
                <a:solidFill>
                  <a:srgbClr val="646464"/>
                </a:solidFill>
              </a:rPr>
              <a:t>involving</a:t>
            </a:r>
            <a:r>
              <a:rPr lang="es-ES" sz="500">
                <a:solidFill>
                  <a:srgbClr val="646464"/>
                </a:solidFill>
              </a:rPr>
              <a:t> </a:t>
            </a:r>
            <a:r>
              <a:rPr lang="es-ES" sz="500" err="1">
                <a:solidFill>
                  <a:srgbClr val="646464"/>
                </a:solidFill>
              </a:rPr>
              <a:t>the</a:t>
            </a:r>
            <a:r>
              <a:rPr lang="es-ES" sz="500">
                <a:solidFill>
                  <a:srgbClr val="646464"/>
                </a:solidFill>
              </a:rPr>
              <a:t> head and </a:t>
            </a:r>
            <a:r>
              <a:rPr lang="es-ES" sz="500" err="1">
                <a:solidFill>
                  <a:srgbClr val="646464"/>
                </a:solidFill>
              </a:rPr>
              <a:t>neck</a:t>
            </a:r>
            <a:r>
              <a:rPr lang="es-ES" sz="500">
                <a:solidFill>
                  <a:srgbClr val="646464"/>
                </a:solidFill>
              </a:rPr>
              <a:t> </a:t>
            </a:r>
            <a:r>
              <a:rPr lang="es-ES" sz="500" err="1">
                <a:solidFill>
                  <a:srgbClr val="646464"/>
                </a:solidFill>
              </a:rPr>
              <a:t>area</a:t>
            </a:r>
            <a:r>
              <a:rPr lang="es-ES" sz="500">
                <a:solidFill>
                  <a:srgbClr val="646464"/>
                </a:solidFill>
              </a:rPr>
              <a:t>. EADV </a:t>
            </a:r>
            <a:r>
              <a:rPr lang="es-ES" sz="500" err="1">
                <a:solidFill>
                  <a:srgbClr val="646464"/>
                </a:solidFill>
              </a:rPr>
              <a:t>Congress</a:t>
            </a:r>
            <a:r>
              <a:rPr lang="es-ES" sz="500">
                <a:solidFill>
                  <a:srgbClr val="646464"/>
                </a:solidFill>
              </a:rPr>
              <a:t> 2025; 17–20 Sept; París. Poster P3815.</a:t>
            </a:r>
          </a:p>
        </p:txBody>
      </p:sp>
    </p:spTree>
    <p:extLst>
      <p:ext uri="{BB962C8B-B14F-4D97-AF65-F5344CB8AC3E}">
        <p14:creationId xmlns:p14="http://schemas.microsoft.com/office/powerpoint/2010/main" val="24603267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602B4-A1FE-4900-FFE9-3EC869CB22F8}"/>
            </a:ext>
          </a:extLst>
        </p:cNvPr>
        <p:cNvGrpSpPr/>
        <p:nvPr/>
      </p:nvGrpSpPr>
      <p:grpSpPr>
        <a:xfrm>
          <a:off x="0" y="0"/>
          <a:ext cx="0" cy="0"/>
          <a:chOff x="0" y="0"/>
          <a:chExt cx="0" cy="0"/>
        </a:xfrm>
      </p:grpSpPr>
      <p:sp>
        <p:nvSpPr>
          <p:cNvPr id="8" name="Rectángulo redondeado 7">
            <a:extLst>
              <a:ext uri="{FF2B5EF4-FFF2-40B4-BE49-F238E27FC236}">
                <a16:creationId xmlns:a16="http://schemas.microsoft.com/office/drawing/2014/main" id="{C61180F9-854F-24A8-D3FC-37701EF57C83}"/>
              </a:ext>
            </a:extLst>
          </p:cNvPr>
          <p:cNvSpPr/>
          <p:nvPr/>
        </p:nvSpPr>
        <p:spPr>
          <a:xfrm>
            <a:off x="559366" y="2209490"/>
            <a:ext cx="7068655" cy="2793528"/>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7B1D44BF-6EAE-4A84-6FDE-EF19B95B1C1A}"/>
              </a:ext>
            </a:extLst>
          </p:cNvPr>
          <p:cNvSpPr>
            <a:spLocks noGrp="1"/>
          </p:cNvSpPr>
          <p:nvPr>
            <p:ph type="title"/>
          </p:nvPr>
        </p:nvSpPr>
        <p:spPr>
          <a:xfrm>
            <a:off x="308113" y="211015"/>
            <a:ext cx="9382539" cy="961802"/>
          </a:xfrm>
        </p:spPr>
        <p:txBody>
          <a:bodyPr/>
          <a:lstStyle/>
          <a:p>
            <a:r>
              <a:rPr lang="es-ES"/>
              <a:t>Lebrikizumab en pacientes con DA moderada a grave que afecta a cara y cuello</a:t>
            </a:r>
            <a:r>
              <a:rPr lang="es-ES" baseline="30000"/>
              <a:t>1</a:t>
            </a:r>
          </a:p>
        </p:txBody>
      </p:sp>
      <p:sp>
        <p:nvSpPr>
          <p:cNvPr id="10" name="CuadroTexto 9">
            <a:extLst>
              <a:ext uri="{FF2B5EF4-FFF2-40B4-BE49-F238E27FC236}">
                <a16:creationId xmlns:a16="http://schemas.microsoft.com/office/drawing/2014/main" id="{51E7C0E9-11BD-28C2-C71F-115C8A11B794}"/>
              </a:ext>
            </a:extLst>
          </p:cNvPr>
          <p:cNvSpPr txBox="1"/>
          <p:nvPr/>
        </p:nvSpPr>
        <p:spPr>
          <a:xfrm>
            <a:off x="557902" y="5190401"/>
            <a:ext cx="11076197" cy="734741"/>
          </a:xfrm>
          <a:prstGeom prst="roundRect">
            <a:avLst/>
          </a:prstGeom>
          <a:solidFill>
            <a:schemeClr val="accent3"/>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72000" lvl="0" algn="ctr">
              <a:defRPr/>
            </a:pPr>
            <a:r>
              <a:rPr lang="es-ES" sz="1300">
                <a:solidFill>
                  <a:srgbClr val="223469"/>
                </a:solidFill>
              </a:rPr>
              <a:t>Lebrikizumab mostró una eficacia rápida y mantenida junto con un perfil de seguridad favorable en pacientes con DA moderada a grave</a:t>
            </a:r>
            <a:br>
              <a:rPr lang="es-ES" sz="1300">
                <a:solidFill>
                  <a:srgbClr val="223469"/>
                </a:solidFill>
              </a:rPr>
            </a:br>
            <a:r>
              <a:rPr lang="es-ES" sz="1300">
                <a:solidFill>
                  <a:srgbClr val="223469"/>
                </a:solidFill>
              </a:rPr>
              <a:t> con afectación de cara y cuello tratados previamente con </a:t>
            </a:r>
            <a:r>
              <a:rPr lang="es-ES" sz="1300" err="1">
                <a:solidFill>
                  <a:srgbClr val="223469"/>
                </a:solidFill>
              </a:rPr>
              <a:t>dupilumab</a:t>
            </a:r>
            <a:r>
              <a:rPr lang="es-ES" sz="1300">
                <a:solidFill>
                  <a:srgbClr val="223469"/>
                </a:solidFill>
              </a:rPr>
              <a:t>, respaldando el papel de lebrikizumab como una alternativa terapéutica </a:t>
            </a:r>
            <a:br>
              <a:rPr lang="es-ES" sz="1300">
                <a:solidFill>
                  <a:srgbClr val="223469"/>
                </a:solidFill>
              </a:rPr>
            </a:br>
            <a:r>
              <a:rPr lang="es-ES" sz="1300">
                <a:solidFill>
                  <a:srgbClr val="223469"/>
                </a:solidFill>
              </a:rPr>
              <a:t>para esta subpoblación difícil de tratar.</a:t>
            </a:r>
            <a:r>
              <a:rPr lang="es-ES" sz="1300" baseline="30000">
                <a:solidFill>
                  <a:srgbClr val="223469"/>
                </a:solidFill>
              </a:rPr>
              <a:t>1</a:t>
            </a:r>
          </a:p>
        </p:txBody>
      </p:sp>
      <p:grpSp>
        <p:nvGrpSpPr>
          <p:cNvPr id="7" name="Grupo 6">
            <a:extLst>
              <a:ext uri="{FF2B5EF4-FFF2-40B4-BE49-F238E27FC236}">
                <a16:creationId xmlns:a16="http://schemas.microsoft.com/office/drawing/2014/main" id="{D9D9DEF2-3B1B-1AA1-D95D-785C39F48B91}"/>
              </a:ext>
            </a:extLst>
          </p:cNvPr>
          <p:cNvGrpSpPr/>
          <p:nvPr/>
        </p:nvGrpSpPr>
        <p:grpSpPr>
          <a:xfrm>
            <a:off x="11009279" y="2017281"/>
            <a:ext cx="586957" cy="586066"/>
            <a:chOff x="11047141" y="4927947"/>
            <a:chExt cx="586957" cy="586066"/>
          </a:xfrm>
        </p:grpSpPr>
        <p:sp>
          <p:nvSpPr>
            <p:cNvPr id="11" name="Rectángulo: esquinas redondeadas 2">
              <a:hlinkClick r:id="rId3" action="ppaction://hlinksldjump"/>
              <a:extLst>
                <a:ext uri="{FF2B5EF4-FFF2-40B4-BE49-F238E27FC236}">
                  <a16:creationId xmlns:a16="http://schemas.microsoft.com/office/drawing/2014/main" id="{C79D4F52-A5C0-9F79-7FF5-CD558DAC317F}"/>
                </a:ext>
              </a:extLst>
            </p:cNvPr>
            <p:cNvSpPr/>
            <p:nvPr/>
          </p:nvSpPr>
          <p:spPr>
            <a:xfrm>
              <a:off x="11047141" y="4927947"/>
              <a:ext cx="586957" cy="58606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ES" sz="1600"/>
            </a:p>
          </p:txBody>
        </p:sp>
        <p:pic>
          <p:nvPicPr>
            <p:cNvPr id="12" name="Imagen 11">
              <a:extLst>
                <a:ext uri="{FF2B5EF4-FFF2-40B4-BE49-F238E27FC236}">
                  <a16:creationId xmlns:a16="http://schemas.microsoft.com/office/drawing/2014/main" id="{6E55B1B2-C71E-2B66-5744-CAA7DCDB226B}"/>
                </a:ext>
              </a:extLst>
            </p:cNvPr>
            <p:cNvPicPr>
              <a:picLocks noChangeAspect="1"/>
            </p:cNvPicPr>
            <p:nvPr/>
          </p:nvPicPr>
          <p:blipFill>
            <a:blip r:embed="rId4"/>
            <a:srcRect t="1" r="5895" b="7185"/>
            <a:stretch>
              <a:fillRect/>
            </a:stretch>
          </p:blipFill>
          <p:spPr>
            <a:xfrm>
              <a:off x="11222357" y="5095285"/>
              <a:ext cx="264555" cy="260926"/>
            </a:xfrm>
            <a:prstGeom prst="rect">
              <a:avLst/>
            </a:prstGeom>
          </p:spPr>
        </p:pic>
      </p:grpSp>
      <p:sp>
        <p:nvSpPr>
          <p:cNvPr id="16" name="object 36">
            <a:extLst>
              <a:ext uri="{FF2B5EF4-FFF2-40B4-BE49-F238E27FC236}">
                <a16:creationId xmlns:a16="http://schemas.microsoft.com/office/drawing/2014/main" id="{7B95FA88-30BE-F016-5432-1482766A7EA7}"/>
              </a:ext>
            </a:extLst>
          </p:cNvPr>
          <p:cNvSpPr txBox="1"/>
          <p:nvPr/>
        </p:nvSpPr>
        <p:spPr>
          <a:xfrm>
            <a:off x="4803300" y="2683575"/>
            <a:ext cx="2667385" cy="1859176"/>
          </a:xfrm>
          <a:prstGeom prst="rect">
            <a:avLst/>
          </a:prstGeom>
        </p:spPr>
        <p:txBody>
          <a:bodyPr vert="horz" wrap="square" lIns="0" tIns="7316" rIns="0" bIns="0" rtlCol="0">
            <a:spAutoFit/>
          </a:bodyPr>
          <a:lstStyle/>
          <a:p>
            <a:pPr marL="151200" marR="57375" indent="-150364">
              <a:lnSpc>
                <a:spcPct val="100499"/>
              </a:lnSpc>
              <a:spcBef>
                <a:spcPts val="58"/>
              </a:spcBef>
              <a:buClr>
                <a:srgbClr val="7A45B8"/>
              </a:buClr>
              <a:buFont typeface="Goldplay SemiBold"/>
              <a:buChar char="•"/>
              <a:tabLst>
                <a:tab pos="137083" algn="l"/>
              </a:tabLst>
            </a:pPr>
            <a:r>
              <a:rPr sz="1400" b="1">
                <a:solidFill>
                  <a:srgbClr val="003867"/>
                </a:solidFill>
                <a:latin typeface="Arial" panose="020B0604020202020204" pitchFamily="34" charset="0"/>
                <a:cs typeface="Arial" panose="020B0604020202020204" pitchFamily="34" charset="0"/>
              </a:rPr>
              <a:t>Mejoras</a:t>
            </a:r>
            <a:r>
              <a:rPr sz="1400" b="1" spc="-6">
                <a:solidFill>
                  <a:srgbClr val="003867"/>
                </a:solidFill>
                <a:latin typeface="Arial" panose="020B0604020202020204" pitchFamily="34" charset="0"/>
                <a:cs typeface="Arial" panose="020B0604020202020204" pitchFamily="34" charset="0"/>
              </a:rPr>
              <a:t> </a:t>
            </a:r>
            <a:r>
              <a:rPr sz="1400" b="1">
                <a:solidFill>
                  <a:srgbClr val="003867"/>
                </a:solidFill>
                <a:latin typeface="Arial" panose="020B0604020202020204" pitchFamily="34" charset="0"/>
                <a:cs typeface="Arial" panose="020B0604020202020204" pitchFamily="34" charset="0"/>
              </a:rPr>
              <a:t>del</a:t>
            </a:r>
            <a:r>
              <a:rPr sz="1400" b="1" spc="-3">
                <a:solidFill>
                  <a:srgbClr val="003867"/>
                </a:solidFill>
                <a:latin typeface="Arial" panose="020B0604020202020204" pitchFamily="34" charset="0"/>
                <a:cs typeface="Arial" panose="020B0604020202020204" pitchFamily="34" charset="0"/>
              </a:rPr>
              <a:t> </a:t>
            </a:r>
            <a:r>
              <a:rPr sz="1400" b="1">
                <a:solidFill>
                  <a:srgbClr val="003867"/>
                </a:solidFill>
                <a:latin typeface="Arial" panose="020B0604020202020204" pitchFamily="34" charset="0"/>
                <a:cs typeface="Arial" panose="020B0604020202020204" pitchFamily="34" charset="0"/>
              </a:rPr>
              <a:t>60,5%</a:t>
            </a:r>
            <a:r>
              <a:rPr sz="1400" b="1" spc="27">
                <a:solidFill>
                  <a:srgbClr val="003867"/>
                </a:solidFill>
                <a:latin typeface="Arial" panose="020B0604020202020204" pitchFamily="34" charset="0"/>
                <a:cs typeface="Arial" panose="020B0604020202020204" pitchFamily="34" charset="0"/>
              </a:rPr>
              <a:t> </a:t>
            </a:r>
            <a:r>
              <a:rPr sz="1400">
                <a:solidFill>
                  <a:srgbClr val="003867"/>
                </a:solidFill>
                <a:latin typeface="Arial" panose="020B0604020202020204" pitchFamily="34" charset="0"/>
                <a:cs typeface="Arial" panose="020B0604020202020204" pitchFamily="34" charset="0"/>
              </a:rPr>
              <a:t>y</a:t>
            </a:r>
            <a:r>
              <a:rPr sz="1400" spc="-33">
                <a:solidFill>
                  <a:srgbClr val="003867"/>
                </a:solidFill>
                <a:latin typeface="Arial" panose="020B0604020202020204" pitchFamily="34" charset="0"/>
                <a:cs typeface="Arial" panose="020B0604020202020204" pitchFamily="34" charset="0"/>
              </a:rPr>
              <a:t> </a:t>
            </a:r>
            <a:r>
              <a:rPr sz="1400">
                <a:solidFill>
                  <a:srgbClr val="003867"/>
                </a:solidFill>
                <a:latin typeface="Arial" panose="020B0604020202020204" pitchFamily="34" charset="0"/>
                <a:cs typeface="Arial" panose="020B0604020202020204" pitchFamily="34" charset="0"/>
              </a:rPr>
              <a:t>del</a:t>
            </a:r>
            <a:r>
              <a:rPr sz="1400" spc="-3">
                <a:solidFill>
                  <a:srgbClr val="003867"/>
                </a:solidFill>
                <a:latin typeface="Arial" panose="020B0604020202020204" pitchFamily="34" charset="0"/>
                <a:cs typeface="Arial" panose="020B0604020202020204" pitchFamily="34" charset="0"/>
              </a:rPr>
              <a:t> </a:t>
            </a:r>
            <a:r>
              <a:rPr sz="1400" b="1">
                <a:solidFill>
                  <a:srgbClr val="003867"/>
                </a:solidFill>
                <a:latin typeface="Arial" panose="020B0604020202020204" pitchFamily="34" charset="0"/>
                <a:cs typeface="Arial" panose="020B0604020202020204" pitchFamily="34" charset="0"/>
              </a:rPr>
              <a:t>81,4%</a:t>
            </a:r>
            <a:r>
              <a:rPr sz="1400" b="1" spc="49">
                <a:solidFill>
                  <a:srgbClr val="003867"/>
                </a:solidFill>
                <a:latin typeface="Arial" panose="020B0604020202020204" pitchFamily="34" charset="0"/>
                <a:cs typeface="Arial" panose="020B0604020202020204" pitchFamily="34" charset="0"/>
              </a:rPr>
              <a:t> </a:t>
            </a:r>
            <a:r>
              <a:rPr sz="1400" spc="-15" err="1">
                <a:solidFill>
                  <a:srgbClr val="003867"/>
                </a:solidFill>
                <a:latin typeface="Arial" panose="020B0604020202020204" pitchFamily="34" charset="0"/>
                <a:cs typeface="Arial" panose="020B0604020202020204" pitchFamily="34" charset="0"/>
              </a:rPr>
              <a:t>en</a:t>
            </a:r>
            <a:r>
              <a:rPr sz="1400" spc="-15">
                <a:solidFill>
                  <a:srgbClr val="003867"/>
                </a:solidFill>
                <a:latin typeface="Arial" panose="020B0604020202020204" pitchFamily="34" charset="0"/>
                <a:cs typeface="Arial" panose="020B0604020202020204" pitchFamily="34" charset="0"/>
              </a:rPr>
              <a:t> </a:t>
            </a:r>
            <a:r>
              <a:rPr sz="1400">
                <a:solidFill>
                  <a:srgbClr val="003867"/>
                </a:solidFill>
                <a:latin typeface="Arial" panose="020B0604020202020204" pitchFamily="34" charset="0"/>
                <a:cs typeface="Arial" panose="020B0604020202020204" pitchFamily="34" charset="0"/>
              </a:rPr>
              <a:t>la</a:t>
            </a:r>
            <a:r>
              <a:rPr sz="1400" spc="-9">
                <a:solidFill>
                  <a:srgbClr val="003867"/>
                </a:solidFill>
                <a:latin typeface="Arial" panose="020B0604020202020204" pitchFamily="34" charset="0"/>
                <a:cs typeface="Arial" panose="020B0604020202020204" pitchFamily="34" charset="0"/>
              </a:rPr>
              <a:t> </a:t>
            </a:r>
            <a:r>
              <a:rPr sz="1400">
                <a:solidFill>
                  <a:srgbClr val="003867"/>
                </a:solidFill>
                <a:latin typeface="Arial" panose="020B0604020202020204" pitchFamily="34" charset="0"/>
                <a:cs typeface="Arial" panose="020B0604020202020204" pitchFamily="34" charset="0"/>
              </a:rPr>
              <a:t>puntuación</a:t>
            </a:r>
            <a:r>
              <a:rPr sz="1400" spc="-6">
                <a:solidFill>
                  <a:srgbClr val="003867"/>
                </a:solidFill>
                <a:latin typeface="Arial" panose="020B0604020202020204" pitchFamily="34" charset="0"/>
                <a:cs typeface="Arial" panose="020B0604020202020204" pitchFamily="34" charset="0"/>
              </a:rPr>
              <a:t> </a:t>
            </a:r>
            <a:r>
              <a:rPr sz="1400" b="1">
                <a:solidFill>
                  <a:srgbClr val="003867"/>
                </a:solidFill>
                <a:latin typeface="Arial" panose="020B0604020202020204" pitchFamily="34" charset="0"/>
                <a:cs typeface="Arial" panose="020B0604020202020204" pitchFamily="34" charset="0"/>
              </a:rPr>
              <a:t>EASI</a:t>
            </a:r>
            <a:r>
              <a:rPr sz="1400" b="1" spc="49">
                <a:solidFill>
                  <a:srgbClr val="003867"/>
                </a:solidFill>
                <a:latin typeface="Arial" panose="020B0604020202020204" pitchFamily="34" charset="0"/>
                <a:cs typeface="Arial" panose="020B0604020202020204" pitchFamily="34" charset="0"/>
              </a:rPr>
              <a:t> </a:t>
            </a:r>
            <a:r>
              <a:rPr sz="1400">
                <a:solidFill>
                  <a:srgbClr val="003867"/>
                </a:solidFill>
                <a:latin typeface="Arial" panose="020B0604020202020204" pitchFamily="34" charset="0"/>
                <a:cs typeface="Arial" panose="020B0604020202020204" pitchFamily="34" charset="0"/>
              </a:rPr>
              <a:t>en</a:t>
            </a:r>
            <a:r>
              <a:rPr sz="1400" spc="-6">
                <a:solidFill>
                  <a:srgbClr val="003867"/>
                </a:solidFill>
                <a:latin typeface="Arial" panose="020B0604020202020204" pitchFamily="34" charset="0"/>
                <a:cs typeface="Arial" panose="020B0604020202020204" pitchFamily="34" charset="0"/>
              </a:rPr>
              <a:t> </a:t>
            </a:r>
            <a:r>
              <a:rPr sz="1400">
                <a:solidFill>
                  <a:srgbClr val="003867"/>
                </a:solidFill>
                <a:latin typeface="Arial" panose="020B0604020202020204" pitchFamily="34" charset="0"/>
                <a:cs typeface="Arial" panose="020B0604020202020204" pitchFamily="34" charset="0"/>
              </a:rPr>
              <a:t>la</a:t>
            </a:r>
            <a:r>
              <a:rPr sz="1400" spc="-6">
                <a:solidFill>
                  <a:srgbClr val="003867"/>
                </a:solidFill>
                <a:latin typeface="Arial" panose="020B0604020202020204" pitchFamily="34" charset="0"/>
                <a:cs typeface="Arial" panose="020B0604020202020204" pitchFamily="34" charset="0"/>
              </a:rPr>
              <a:t> región</a:t>
            </a:r>
            <a:r>
              <a:rPr sz="1400" spc="309">
                <a:solidFill>
                  <a:srgbClr val="003867"/>
                </a:solidFill>
                <a:latin typeface="Arial" panose="020B0604020202020204" pitchFamily="34" charset="0"/>
                <a:cs typeface="Arial" panose="020B0604020202020204" pitchFamily="34" charset="0"/>
              </a:rPr>
              <a:t> </a:t>
            </a:r>
            <a:r>
              <a:rPr sz="1400">
                <a:solidFill>
                  <a:srgbClr val="003867"/>
                </a:solidFill>
                <a:latin typeface="Arial" panose="020B0604020202020204" pitchFamily="34" charset="0"/>
                <a:cs typeface="Arial" panose="020B0604020202020204" pitchFamily="34" charset="0"/>
              </a:rPr>
              <a:t>de</a:t>
            </a:r>
            <a:r>
              <a:rPr sz="1400" spc="-6">
                <a:solidFill>
                  <a:srgbClr val="003867"/>
                </a:solidFill>
                <a:latin typeface="Arial" panose="020B0604020202020204" pitchFamily="34" charset="0"/>
                <a:cs typeface="Arial" panose="020B0604020202020204" pitchFamily="34" charset="0"/>
              </a:rPr>
              <a:t> </a:t>
            </a:r>
            <a:r>
              <a:rPr sz="1400" b="1">
                <a:solidFill>
                  <a:srgbClr val="003867"/>
                </a:solidFill>
                <a:latin typeface="Arial" panose="020B0604020202020204" pitchFamily="34" charset="0"/>
                <a:cs typeface="Arial" panose="020B0604020202020204" pitchFamily="34" charset="0"/>
              </a:rPr>
              <a:t>cara</a:t>
            </a:r>
            <a:r>
              <a:rPr sz="1400" b="1" spc="-24">
                <a:solidFill>
                  <a:srgbClr val="003867"/>
                </a:solidFill>
                <a:latin typeface="Arial" panose="020B0604020202020204" pitchFamily="34" charset="0"/>
                <a:cs typeface="Arial" panose="020B0604020202020204" pitchFamily="34" charset="0"/>
              </a:rPr>
              <a:t> </a:t>
            </a:r>
            <a:r>
              <a:rPr sz="1400" b="1">
                <a:solidFill>
                  <a:srgbClr val="003867"/>
                </a:solidFill>
                <a:latin typeface="Arial" panose="020B0604020202020204" pitchFamily="34" charset="0"/>
                <a:cs typeface="Arial" panose="020B0604020202020204" pitchFamily="34" charset="0"/>
              </a:rPr>
              <a:t>y</a:t>
            </a:r>
            <a:r>
              <a:rPr sz="1400" b="1" spc="-27">
                <a:solidFill>
                  <a:srgbClr val="003867"/>
                </a:solidFill>
                <a:latin typeface="Arial" panose="020B0604020202020204" pitchFamily="34" charset="0"/>
                <a:cs typeface="Arial" panose="020B0604020202020204" pitchFamily="34" charset="0"/>
              </a:rPr>
              <a:t> </a:t>
            </a:r>
            <a:r>
              <a:rPr sz="1400" b="1">
                <a:solidFill>
                  <a:srgbClr val="003867"/>
                </a:solidFill>
                <a:latin typeface="Arial" panose="020B0604020202020204" pitchFamily="34" charset="0"/>
                <a:cs typeface="Arial" panose="020B0604020202020204" pitchFamily="34" charset="0"/>
              </a:rPr>
              <a:t>cuello</a:t>
            </a:r>
            <a:r>
              <a:rPr sz="1400" b="1" spc="52">
                <a:solidFill>
                  <a:srgbClr val="003867"/>
                </a:solidFill>
                <a:latin typeface="Arial" panose="020B0604020202020204" pitchFamily="34" charset="0"/>
                <a:cs typeface="Arial" panose="020B0604020202020204" pitchFamily="34" charset="0"/>
              </a:rPr>
              <a:t> </a:t>
            </a:r>
            <a:r>
              <a:rPr sz="1400">
                <a:solidFill>
                  <a:srgbClr val="003867"/>
                </a:solidFill>
                <a:latin typeface="Arial" panose="020B0604020202020204" pitchFamily="34" charset="0"/>
                <a:cs typeface="Arial" panose="020B0604020202020204" pitchFamily="34" charset="0"/>
              </a:rPr>
              <a:t>a</a:t>
            </a:r>
            <a:r>
              <a:rPr sz="1400" spc="-3">
                <a:solidFill>
                  <a:srgbClr val="003867"/>
                </a:solidFill>
                <a:latin typeface="Arial" panose="020B0604020202020204" pitchFamily="34" charset="0"/>
                <a:cs typeface="Arial" panose="020B0604020202020204" pitchFamily="34" charset="0"/>
              </a:rPr>
              <a:t> </a:t>
            </a:r>
            <a:r>
              <a:rPr sz="1400">
                <a:solidFill>
                  <a:srgbClr val="003867"/>
                </a:solidFill>
                <a:latin typeface="Arial" panose="020B0604020202020204" pitchFamily="34" charset="0"/>
                <a:cs typeface="Arial" panose="020B0604020202020204" pitchFamily="34" charset="0"/>
              </a:rPr>
              <a:t>las</a:t>
            </a:r>
            <a:r>
              <a:rPr sz="1400" spc="-3">
                <a:solidFill>
                  <a:srgbClr val="003867"/>
                </a:solidFill>
                <a:latin typeface="Arial" panose="020B0604020202020204" pitchFamily="34" charset="0"/>
                <a:cs typeface="Arial" panose="020B0604020202020204" pitchFamily="34" charset="0"/>
              </a:rPr>
              <a:t> </a:t>
            </a:r>
            <a:r>
              <a:rPr sz="1400" spc="-6" err="1">
                <a:solidFill>
                  <a:srgbClr val="003867"/>
                </a:solidFill>
                <a:latin typeface="Arial" panose="020B0604020202020204" pitchFamily="34" charset="0"/>
                <a:cs typeface="Arial" panose="020B0604020202020204" pitchFamily="34" charset="0"/>
              </a:rPr>
              <a:t>semanas</a:t>
            </a:r>
            <a:r>
              <a:rPr lang="es-ES" sz="1400" spc="-6">
                <a:solidFill>
                  <a:srgbClr val="003867"/>
                </a:solidFill>
                <a:latin typeface="Arial" panose="020B0604020202020204" pitchFamily="34" charset="0"/>
                <a:cs typeface="Arial" panose="020B0604020202020204" pitchFamily="34" charset="0"/>
              </a:rPr>
              <a:t> </a:t>
            </a:r>
            <a:r>
              <a:rPr sz="1400">
                <a:solidFill>
                  <a:srgbClr val="003867"/>
                </a:solidFill>
                <a:latin typeface="Arial" panose="020B0604020202020204" pitchFamily="34" charset="0"/>
                <a:cs typeface="Arial" panose="020B0604020202020204" pitchFamily="34" charset="0"/>
              </a:rPr>
              <a:t>4</a:t>
            </a:r>
            <a:r>
              <a:rPr sz="1400" spc="-30">
                <a:solidFill>
                  <a:srgbClr val="003867"/>
                </a:solidFill>
                <a:latin typeface="Arial" panose="020B0604020202020204" pitchFamily="34" charset="0"/>
                <a:cs typeface="Arial" panose="020B0604020202020204" pitchFamily="34" charset="0"/>
              </a:rPr>
              <a:t> </a:t>
            </a:r>
            <a:r>
              <a:rPr sz="1400">
                <a:solidFill>
                  <a:srgbClr val="003867"/>
                </a:solidFill>
                <a:latin typeface="Arial" panose="020B0604020202020204" pitchFamily="34" charset="0"/>
                <a:cs typeface="Arial" panose="020B0604020202020204" pitchFamily="34" charset="0"/>
              </a:rPr>
              <a:t>y</a:t>
            </a:r>
            <a:r>
              <a:rPr sz="1400" spc="-24">
                <a:solidFill>
                  <a:srgbClr val="003867"/>
                </a:solidFill>
                <a:latin typeface="Arial" panose="020B0604020202020204" pitchFamily="34" charset="0"/>
                <a:cs typeface="Arial" panose="020B0604020202020204" pitchFamily="34" charset="0"/>
              </a:rPr>
              <a:t> </a:t>
            </a:r>
            <a:r>
              <a:rPr sz="1400">
                <a:solidFill>
                  <a:srgbClr val="003867"/>
                </a:solidFill>
                <a:latin typeface="Arial" panose="020B0604020202020204" pitchFamily="34" charset="0"/>
                <a:cs typeface="Arial" panose="020B0604020202020204" pitchFamily="34" charset="0"/>
              </a:rPr>
              <a:t>16 </a:t>
            </a:r>
            <a:r>
              <a:rPr sz="1400" spc="-6">
                <a:solidFill>
                  <a:srgbClr val="003867"/>
                </a:solidFill>
                <a:latin typeface="Arial" panose="020B0604020202020204" pitchFamily="34" charset="0"/>
                <a:cs typeface="Arial" panose="020B0604020202020204" pitchFamily="34" charset="0"/>
              </a:rPr>
              <a:t>respectivamente.</a:t>
            </a:r>
            <a:r>
              <a:rPr sz="1400" spc="-9" baseline="32407">
                <a:solidFill>
                  <a:srgbClr val="003867"/>
                </a:solidFill>
                <a:latin typeface="Arial" panose="020B0604020202020204" pitchFamily="34" charset="0"/>
                <a:cs typeface="Arial" panose="020B0604020202020204" pitchFamily="34" charset="0"/>
              </a:rPr>
              <a:t>1</a:t>
            </a:r>
            <a:endParaRPr sz="1400" baseline="32407">
              <a:solidFill>
                <a:srgbClr val="003867"/>
              </a:solidFill>
              <a:latin typeface="Arial" panose="020B0604020202020204" pitchFamily="34" charset="0"/>
              <a:cs typeface="Arial" panose="020B0604020202020204" pitchFamily="34" charset="0"/>
            </a:endParaRPr>
          </a:p>
          <a:p>
            <a:pPr marL="151200" marR="18483" indent="-150364">
              <a:lnSpc>
                <a:spcPct val="100499"/>
              </a:lnSpc>
              <a:spcBef>
                <a:spcPts val="1001"/>
              </a:spcBef>
              <a:buClr>
                <a:srgbClr val="7A45B8"/>
              </a:buClr>
              <a:buFont typeface="Goldplay SemiBold"/>
              <a:buChar char="•"/>
              <a:tabLst>
                <a:tab pos="137083" algn="l"/>
              </a:tabLst>
            </a:pPr>
            <a:r>
              <a:rPr sz="1400" b="1">
                <a:solidFill>
                  <a:srgbClr val="003867"/>
                </a:solidFill>
                <a:latin typeface="Arial" panose="020B0604020202020204" pitchFamily="34" charset="0"/>
                <a:cs typeface="Arial" panose="020B0604020202020204" pitchFamily="34" charset="0"/>
              </a:rPr>
              <a:t>Sin</a:t>
            </a:r>
            <a:r>
              <a:rPr sz="1400" b="1" spc="-30">
                <a:solidFill>
                  <a:srgbClr val="003867"/>
                </a:solidFill>
                <a:latin typeface="Arial" panose="020B0604020202020204" pitchFamily="34" charset="0"/>
                <a:cs typeface="Arial" panose="020B0604020202020204" pitchFamily="34" charset="0"/>
              </a:rPr>
              <a:t> </a:t>
            </a:r>
            <a:r>
              <a:rPr sz="1400" b="1" spc="-6">
                <a:solidFill>
                  <a:srgbClr val="003867"/>
                </a:solidFill>
                <a:latin typeface="Arial" panose="020B0604020202020204" pitchFamily="34" charset="0"/>
                <a:cs typeface="Arial" panose="020B0604020202020204" pitchFamily="34" charset="0"/>
              </a:rPr>
              <a:t>eventos</a:t>
            </a:r>
            <a:r>
              <a:rPr sz="1400" b="1" spc="-27">
                <a:solidFill>
                  <a:srgbClr val="003867"/>
                </a:solidFill>
                <a:latin typeface="Arial" panose="020B0604020202020204" pitchFamily="34" charset="0"/>
                <a:cs typeface="Arial" panose="020B0604020202020204" pitchFamily="34" charset="0"/>
              </a:rPr>
              <a:t> </a:t>
            </a:r>
            <a:r>
              <a:rPr sz="1400" b="1">
                <a:solidFill>
                  <a:srgbClr val="003867"/>
                </a:solidFill>
                <a:latin typeface="Arial" panose="020B0604020202020204" pitchFamily="34" charset="0"/>
                <a:cs typeface="Arial" panose="020B0604020202020204" pitchFamily="34" charset="0"/>
              </a:rPr>
              <a:t>adversos</a:t>
            </a:r>
            <a:r>
              <a:rPr sz="1400" b="1" spc="21">
                <a:solidFill>
                  <a:srgbClr val="003867"/>
                </a:solidFill>
                <a:latin typeface="Arial" panose="020B0604020202020204" pitchFamily="34" charset="0"/>
                <a:cs typeface="Arial" panose="020B0604020202020204" pitchFamily="34" charset="0"/>
              </a:rPr>
              <a:t> </a:t>
            </a:r>
            <a:r>
              <a:rPr sz="1400" spc="-6">
                <a:solidFill>
                  <a:srgbClr val="003867"/>
                </a:solidFill>
                <a:latin typeface="Arial" panose="020B0604020202020204" pitchFamily="34" charset="0"/>
                <a:cs typeface="Arial" panose="020B0604020202020204" pitchFamily="34" charset="0"/>
              </a:rPr>
              <a:t>notificados </a:t>
            </a:r>
            <a:r>
              <a:rPr sz="1400">
                <a:solidFill>
                  <a:srgbClr val="003867"/>
                </a:solidFill>
                <a:latin typeface="Arial" panose="020B0604020202020204" pitchFamily="34" charset="0"/>
                <a:cs typeface="Arial" panose="020B0604020202020204" pitchFamily="34" charset="0"/>
              </a:rPr>
              <a:t>durante</a:t>
            </a:r>
            <a:r>
              <a:rPr sz="1400" spc="-18">
                <a:solidFill>
                  <a:srgbClr val="003867"/>
                </a:solidFill>
                <a:latin typeface="Arial" panose="020B0604020202020204" pitchFamily="34" charset="0"/>
                <a:cs typeface="Arial" panose="020B0604020202020204" pitchFamily="34" charset="0"/>
              </a:rPr>
              <a:t> </a:t>
            </a:r>
            <a:r>
              <a:rPr sz="1400">
                <a:solidFill>
                  <a:srgbClr val="003867"/>
                </a:solidFill>
                <a:latin typeface="Arial" panose="020B0604020202020204" pitchFamily="34" charset="0"/>
                <a:cs typeface="Arial" panose="020B0604020202020204" pitchFamily="34" charset="0"/>
              </a:rPr>
              <a:t>el</a:t>
            </a:r>
            <a:r>
              <a:rPr sz="1400" spc="-9">
                <a:solidFill>
                  <a:srgbClr val="003867"/>
                </a:solidFill>
                <a:latin typeface="Arial" panose="020B0604020202020204" pitchFamily="34" charset="0"/>
                <a:cs typeface="Arial" panose="020B0604020202020204" pitchFamily="34" charset="0"/>
              </a:rPr>
              <a:t> </a:t>
            </a:r>
            <a:r>
              <a:rPr sz="1400">
                <a:solidFill>
                  <a:srgbClr val="003867"/>
                </a:solidFill>
                <a:latin typeface="Arial" panose="020B0604020202020204" pitchFamily="34" charset="0"/>
                <a:cs typeface="Arial" panose="020B0604020202020204" pitchFamily="34" charset="0"/>
              </a:rPr>
              <a:t>periodo</a:t>
            </a:r>
            <a:r>
              <a:rPr sz="1400" spc="-12">
                <a:solidFill>
                  <a:srgbClr val="003867"/>
                </a:solidFill>
                <a:latin typeface="Arial" panose="020B0604020202020204" pitchFamily="34" charset="0"/>
                <a:cs typeface="Arial" panose="020B0604020202020204" pitchFamily="34" charset="0"/>
              </a:rPr>
              <a:t> </a:t>
            </a:r>
            <a:r>
              <a:rPr sz="1400">
                <a:solidFill>
                  <a:srgbClr val="003867"/>
                </a:solidFill>
                <a:latin typeface="Arial" panose="020B0604020202020204" pitchFamily="34" charset="0"/>
                <a:cs typeface="Arial" panose="020B0604020202020204" pitchFamily="34" charset="0"/>
              </a:rPr>
              <a:t>de</a:t>
            </a:r>
            <a:r>
              <a:rPr sz="1400" spc="-9">
                <a:solidFill>
                  <a:srgbClr val="003867"/>
                </a:solidFill>
                <a:latin typeface="Arial" panose="020B0604020202020204" pitchFamily="34" charset="0"/>
                <a:cs typeface="Arial" panose="020B0604020202020204" pitchFamily="34" charset="0"/>
              </a:rPr>
              <a:t> </a:t>
            </a:r>
            <a:r>
              <a:rPr sz="1400" spc="-6">
                <a:solidFill>
                  <a:srgbClr val="003867"/>
                </a:solidFill>
                <a:latin typeface="Arial" panose="020B0604020202020204" pitchFamily="34" charset="0"/>
                <a:cs typeface="Arial" panose="020B0604020202020204" pitchFamily="34" charset="0"/>
              </a:rPr>
              <a:t>tratamiento.</a:t>
            </a:r>
            <a:r>
              <a:rPr sz="1400" spc="-9" baseline="32407">
                <a:solidFill>
                  <a:srgbClr val="003867"/>
                </a:solidFill>
                <a:latin typeface="Arial" panose="020B0604020202020204" pitchFamily="34" charset="0"/>
                <a:cs typeface="Arial" panose="020B0604020202020204" pitchFamily="34" charset="0"/>
              </a:rPr>
              <a:t>1</a:t>
            </a:r>
            <a:endParaRPr sz="1400" baseline="32407">
              <a:solidFill>
                <a:srgbClr val="003867"/>
              </a:solidFill>
              <a:latin typeface="Arial" panose="020B0604020202020204" pitchFamily="34" charset="0"/>
              <a:cs typeface="Arial" panose="020B0604020202020204" pitchFamily="34" charset="0"/>
            </a:endParaRPr>
          </a:p>
        </p:txBody>
      </p:sp>
      <p:sp>
        <p:nvSpPr>
          <p:cNvPr id="18" name="object 38">
            <a:extLst>
              <a:ext uri="{FF2B5EF4-FFF2-40B4-BE49-F238E27FC236}">
                <a16:creationId xmlns:a16="http://schemas.microsoft.com/office/drawing/2014/main" id="{1107B188-8455-44F1-122C-9D3FA9C71F92}"/>
              </a:ext>
            </a:extLst>
          </p:cNvPr>
          <p:cNvSpPr txBox="1"/>
          <p:nvPr/>
        </p:nvSpPr>
        <p:spPr>
          <a:xfrm>
            <a:off x="980015" y="2739037"/>
            <a:ext cx="191271" cy="1380456"/>
          </a:xfrm>
          <a:prstGeom prst="rect">
            <a:avLst/>
          </a:prstGeom>
        </p:spPr>
        <p:txBody>
          <a:bodyPr vert="vert270" wrap="square" lIns="0" tIns="6161" rIns="0" bIns="0" rtlCol="0">
            <a:spAutoFit/>
          </a:bodyPr>
          <a:lstStyle/>
          <a:p>
            <a:pPr marL="7701">
              <a:spcBef>
                <a:spcPts val="49"/>
              </a:spcBef>
            </a:pPr>
            <a:r>
              <a:rPr sz="1243" b="1">
                <a:solidFill>
                  <a:srgbClr val="003867"/>
                </a:solidFill>
                <a:latin typeface="Arial" panose="020B0604020202020204" pitchFamily="34" charset="0"/>
                <a:cs typeface="Arial" panose="020B0604020202020204" pitchFamily="34" charset="0"/>
              </a:rPr>
              <a:t>EASI</a:t>
            </a:r>
            <a:r>
              <a:rPr sz="1243" b="1" spc="-24">
                <a:solidFill>
                  <a:srgbClr val="003867"/>
                </a:solidFill>
                <a:latin typeface="Arial" panose="020B0604020202020204" pitchFamily="34" charset="0"/>
                <a:cs typeface="Arial" panose="020B0604020202020204" pitchFamily="34" charset="0"/>
              </a:rPr>
              <a:t> </a:t>
            </a:r>
            <a:r>
              <a:rPr sz="1243" b="1">
                <a:solidFill>
                  <a:srgbClr val="003867"/>
                </a:solidFill>
                <a:latin typeface="Arial" panose="020B0604020202020204" pitchFamily="34" charset="0"/>
                <a:cs typeface="Arial" panose="020B0604020202020204" pitchFamily="34" charset="0"/>
              </a:rPr>
              <a:t>total</a:t>
            </a:r>
            <a:r>
              <a:rPr sz="1243" b="1" spc="-24">
                <a:solidFill>
                  <a:srgbClr val="003867"/>
                </a:solidFill>
                <a:latin typeface="Arial" panose="020B0604020202020204" pitchFamily="34" charset="0"/>
                <a:cs typeface="Arial" panose="020B0604020202020204" pitchFamily="34" charset="0"/>
              </a:rPr>
              <a:t> </a:t>
            </a:r>
            <a:r>
              <a:rPr sz="1243" b="1" spc="-6">
                <a:solidFill>
                  <a:srgbClr val="003867"/>
                </a:solidFill>
                <a:latin typeface="Arial" panose="020B0604020202020204" pitchFamily="34" charset="0"/>
                <a:cs typeface="Arial" panose="020B0604020202020204" pitchFamily="34" charset="0"/>
              </a:rPr>
              <a:t>(media)</a:t>
            </a:r>
            <a:endParaRPr sz="1243">
              <a:solidFill>
                <a:srgbClr val="003867"/>
              </a:solidFill>
              <a:latin typeface="Arial" panose="020B0604020202020204" pitchFamily="34" charset="0"/>
              <a:cs typeface="Arial" panose="020B0604020202020204" pitchFamily="34" charset="0"/>
            </a:endParaRPr>
          </a:p>
        </p:txBody>
      </p:sp>
      <p:sp>
        <p:nvSpPr>
          <p:cNvPr id="19" name="object 39">
            <a:extLst>
              <a:ext uri="{FF2B5EF4-FFF2-40B4-BE49-F238E27FC236}">
                <a16:creationId xmlns:a16="http://schemas.microsoft.com/office/drawing/2014/main" id="{29D82FAE-DDD2-1459-23F0-8340EB737025}"/>
              </a:ext>
            </a:extLst>
          </p:cNvPr>
          <p:cNvSpPr txBox="1"/>
          <p:nvPr/>
        </p:nvSpPr>
        <p:spPr>
          <a:xfrm>
            <a:off x="4025967" y="2785779"/>
            <a:ext cx="382541" cy="1326933"/>
          </a:xfrm>
          <a:prstGeom prst="rect">
            <a:avLst/>
          </a:prstGeom>
        </p:spPr>
        <p:txBody>
          <a:bodyPr vert="vert270" wrap="square" lIns="0" tIns="6161" rIns="0" bIns="0" rtlCol="0">
            <a:spAutoFit/>
          </a:bodyPr>
          <a:lstStyle/>
          <a:p>
            <a:pPr marL="7701" algn="ctr">
              <a:spcBef>
                <a:spcPts val="49"/>
              </a:spcBef>
            </a:pPr>
            <a:r>
              <a:rPr sz="1243" b="1">
                <a:solidFill>
                  <a:srgbClr val="003867"/>
                </a:solidFill>
                <a:latin typeface="Arial" panose="020B0604020202020204" pitchFamily="34" charset="0"/>
                <a:cs typeface="Arial" panose="020B0604020202020204" pitchFamily="34" charset="0"/>
              </a:rPr>
              <a:t>EASI</a:t>
            </a:r>
            <a:r>
              <a:rPr sz="1243" b="1" spc="-27">
                <a:solidFill>
                  <a:srgbClr val="003867"/>
                </a:solidFill>
                <a:latin typeface="Arial" panose="020B0604020202020204" pitchFamily="34" charset="0"/>
                <a:cs typeface="Arial" panose="020B0604020202020204" pitchFamily="34" charset="0"/>
              </a:rPr>
              <a:t> </a:t>
            </a:r>
            <a:r>
              <a:rPr sz="1243" b="1">
                <a:solidFill>
                  <a:srgbClr val="003867"/>
                </a:solidFill>
                <a:latin typeface="Arial" panose="020B0604020202020204" pitchFamily="34" charset="0"/>
                <a:cs typeface="Arial" panose="020B0604020202020204" pitchFamily="34" charset="0"/>
              </a:rPr>
              <a:t>C&amp;C</a:t>
            </a:r>
            <a:r>
              <a:rPr sz="1243" b="1" spc="-27">
                <a:solidFill>
                  <a:srgbClr val="003867"/>
                </a:solidFill>
                <a:latin typeface="Arial" panose="020B0604020202020204" pitchFamily="34" charset="0"/>
                <a:cs typeface="Arial" panose="020B0604020202020204" pitchFamily="34" charset="0"/>
              </a:rPr>
              <a:t> </a:t>
            </a:r>
            <a:r>
              <a:rPr sz="1243" b="1" spc="-6">
                <a:solidFill>
                  <a:srgbClr val="003867"/>
                </a:solidFill>
                <a:latin typeface="Arial" panose="020B0604020202020204" pitchFamily="34" charset="0"/>
                <a:cs typeface="Arial" panose="020B0604020202020204" pitchFamily="34" charset="0"/>
              </a:rPr>
              <a:t>(media)</a:t>
            </a:r>
            <a:endParaRPr sz="1243">
              <a:solidFill>
                <a:srgbClr val="003867"/>
              </a:solidFill>
              <a:latin typeface="Arial" panose="020B0604020202020204" pitchFamily="34" charset="0"/>
              <a:cs typeface="Arial" panose="020B0604020202020204" pitchFamily="34" charset="0"/>
            </a:endParaRPr>
          </a:p>
        </p:txBody>
      </p:sp>
      <p:sp>
        <p:nvSpPr>
          <p:cNvPr id="20" name="object 40">
            <a:extLst>
              <a:ext uri="{FF2B5EF4-FFF2-40B4-BE49-F238E27FC236}">
                <a16:creationId xmlns:a16="http://schemas.microsoft.com/office/drawing/2014/main" id="{2392053D-C838-183E-3ED6-B19D67C323EE}"/>
              </a:ext>
            </a:extLst>
          </p:cNvPr>
          <p:cNvSpPr txBox="1"/>
          <p:nvPr/>
        </p:nvSpPr>
        <p:spPr>
          <a:xfrm>
            <a:off x="2230525" y="4257069"/>
            <a:ext cx="711599" cy="199825"/>
          </a:xfrm>
          <a:prstGeom prst="rect">
            <a:avLst/>
          </a:prstGeom>
        </p:spPr>
        <p:txBody>
          <a:bodyPr vert="horz" wrap="square" lIns="0" tIns="8471" rIns="0" bIns="0" rtlCol="0">
            <a:spAutoFit/>
          </a:bodyPr>
          <a:lstStyle/>
          <a:p>
            <a:pPr marL="7701">
              <a:spcBef>
                <a:spcPts val="67"/>
              </a:spcBef>
            </a:pPr>
            <a:r>
              <a:rPr sz="1243" b="1" spc="-6">
                <a:solidFill>
                  <a:srgbClr val="003867"/>
                </a:solidFill>
                <a:latin typeface="Arial" panose="020B0604020202020204" pitchFamily="34" charset="0"/>
                <a:cs typeface="Arial" panose="020B0604020202020204" pitchFamily="34" charset="0"/>
              </a:rPr>
              <a:t>Semanas</a:t>
            </a:r>
            <a:endParaRPr sz="1243">
              <a:solidFill>
                <a:srgbClr val="003867"/>
              </a:solidFill>
              <a:latin typeface="Arial" panose="020B0604020202020204" pitchFamily="34" charset="0"/>
              <a:cs typeface="Arial" panose="020B0604020202020204" pitchFamily="34" charset="0"/>
            </a:endParaRPr>
          </a:p>
        </p:txBody>
      </p:sp>
      <p:sp>
        <p:nvSpPr>
          <p:cNvPr id="21" name="object 41">
            <a:extLst>
              <a:ext uri="{FF2B5EF4-FFF2-40B4-BE49-F238E27FC236}">
                <a16:creationId xmlns:a16="http://schemas.microsoft.com/office/drawing/2014/main" id="{10F53A74-DEB1-F867-A6A7-FCFCBE096288}"/>
              </a:ext>
            </a:extLst>
          </p:cNvPr>
          <p:cNvSpPr txBox="1"/>
          <p:nvPr/>
        </p:nvSpPr>
        <p:spPr>
          <a:xfrm>
            <a:off x="1484324" y="4072932"/>
            <a:ext cx="1200246" cy="170136"/>
          </a:xfrm>
          <a:prstGeom prst="rect">
            <a:avLst/>
          </a:prstGeom>
        </p:spPr>
        <p:txBody>
          <a:bodyPr vert="horz" wrap="square" lIns="0" tIns="8471" rIns="0" bIns="0" rtlCol="0">
            <a:spAutoFit/>
          </a:bodyPr>
          <a:lstStyle/>
          <a:p>
            <a:pPr marL="7701">
              <a:spcBef>
                <a:spcPts val="67"/>
              </a:spcBef>
              <a:tabLst>
                <a:tab pos="1107444" algn="l"/>
              </a:tabLst>
            </a:pPr>
            <a:r>
              <a:rPr sz="1050" spc="-6">
                <a:solidFill>
                  <a:srgbClr val="003867"/>
                </a:solidFill>
                <a:latin typeface="Arial" panose="020B0604020202020204" pitchFamily="34" charset="0"/>
                <a:cs typeface="Arial" panose="020B0604020202020204" pitchFamily="34" charset="0"/>
              </a:rPr>
              <a:t>Valor</a:t>
            </a:r>
            <a:r>
              <a:rPr sz="1050" spc="-64">
                <a:solidFill>
                  <a:srgbClr val="003867"/>
                </a:solidFill>
                <a:latin typeface="Arial" panose="020B0604020202020204" pitchFamily="34" charset="0"/>
                <a:cs typeface="Arial" panose="020B0604020202020204" pitchFamily="34" charset="0"/>
              </a:rPr>
              <a:t> </a:t>
            </a:r>
            <a:r>
              <a:rPr sz="1050" spc="-6">
                <a:solidFill>
                  <a:srgbClr val="003867"/>
                </a:solidFill>
                <a:latin typeface="Arial" panose="020B0604020202020204" pitchFamily="34" charset="0"/>
                <a:cs typeface="Arial" panose="020B0604020202020204" pitchFamily="34" charset="0"/>
              </a:rPr>
              <a:t>inicial</a:t>
            </a:r>
            <a:r>
              <a:rPr sz="1050">
                <a:solidFill>
                  <a:srgbClr val="003867"/>
                </a:solidFill>
                <a:latin typeface="Arial" panose="020B0604020202020204" pitchFamily="34" charset="0"/>
                <a:cs typeface="Arial" panose="020B0604020202020204" pitchFamily="34" charset="0"/>
              </a:rPr>
              <a:t>	</a:t>
            </a:r>
            <a:r>
              <a:rPr sz="1050" spc="-30">
                <a:solidFill>
                  <a:srgbClr val="003867"/>
                </a:solidFill>
                <a:latin typeface="Arial" panose="020B0604020202020204" pitchFamily="34" charset="0"/>
                <a:cs typeface="Arial" panose="020B0604020202020204" pitchFamily="34" charset="0"/>
              </a:rPr>
              <a:t>4</a:t>
            </a:r>
            <a:endParaRPr sz="1050">
              <a:solidFill>
                <a:srgbClr val="003867"/>
              </a:solidFill>
              <a:latin typeface="Arial" panose="020B0604020202020204" pitchFamily="34" charset="0"/>
              <a:cs typeface="Arial" panose="020B0604020202020204" pitchFamily="34" charset="0"/>
            </a:endParaRPr>
          </a:p>
        </p:txBody>
      </p:sp>
      <p:sp>
        <p:nvSpPr>
          <p:cNvPr id="22" name="object 42">
            <a:extLst>
              <a:ext uri="{FF2B5EF4-FFF2-40B4-BE49-F238E27FC236}">
                <a16:creationId xmlns:a16="http://schemas.microsoft.com/office/drawing/2014/main" id="{B36077C7-41E0-8F0B-FD4E-B32736FBCC84}"/>
              </a:ext>
            </a:extLst>
          </p:cNvPr>
          <p:cNvSpPr txBox="1"/>
          <p:nvPr/>
        </p:nvSpPr>
        <p:spPr>
          <a:xfrm>
            <a:off x="3294392" y="4072932"/>
            <a:ext cx="295389" cy="199825"/>
          </a:xfrm>
          <a:prstGeom prst="rect">
            <a:avLst/>
          </a:prstGeom>
        </p:spPr>
        <p:txBody>
          <a:bodyPr vert="horz" wrap="square" lIns="0" tIns="8471" rIns="0" bIns="0" rtlCol="0">
            <a:spAutoFit/>
          </a:bodyPr>
          <a:lstStyle/>
          <a:p>
            <a:pPr marL="7701">
              <a:spcBef>
                <a:spcPts val="67"/>
              </a:spcBef>
            </a:pPr>
            <a:r>
              <a:rPr sz="1243" spc="-15">
                <a:solidFill>
                  <a:srgbClr val="003867"/>
                </a:solidFill>
                <a:latin typeface="Arial" panose="020B0604020202020204" pitchFamily="34" charset="0"/>
                <a:cs typeface="Arial" panose="020B0604020202020204" pitchFamily="34" charset="0"/>
              </a:rPr>
              <a:t>16</a:t>
            </a:r>
            <a:endParaRPr sz="1243">
              <a:solidFill>
                <a:srgbClr val="003867"/>
              </a:solidFill>
              <a:latin typeface="Arial" panose="020B0604020202020204" pitchFamily="34" charset="0"/>
              <a:cs typeface="Arial" panose="020B0604020202020204" pitchFamily="34" charset="0"/>
            </a:endParaRPr>
          </a:p>
        </p:txBody>
      </p:sp>
      <p:sp>
        <p:nvSpPr>
          <p:cNvPr id="23" name="object 43">
            <a:extLst>
              <a:ext uri="{FF2B5EF4-FFF2-40B4-BE49-F238E27FC236}">
                <a16:creationId xmlns:a16="http://schemas.microsoft.com/office/drawing/2014/main" id="{5FFA235A-B378-9E5E-CB7F-466BB376977C}"/>
              </a:ext>
            </a:extLst>
          </p:cNvPr>
          <p:cNvSpPr txBox="1"/>
          <p:nvPr/>
        </p:nvSpPr>
        <p:spPr>
          <a:xfrm>
            <a:off x="3232167" y="3577666"/>
            <a:ext cx="260303" cy="199825"/>
          </a:xfrm>
          <a:prstGeom prst="rect">
            <a:avLst/>
          </a:prstGeom>
        </p:spPr>
        <p:txBody>
          <a:bodyPr vert="horz" wrap="square" lIns="0" tIns="8471" rIns="0" bIns="0" rtlCol="0">
            <a:spAutoFit/>
          </a:bodyPr>
          <a:lstStyle/>
          <a:p>
            <a:pPr marL="7701">
              <a:spcBef>
                <a:spcPts val="67"/>
              </a:spcBef>
            </a:pPr>
            <a:r>
              <a:rPr sz="1243" b="1" spc="-15">
                <a:solidFill>
                  <a:srgbClr val="003867"/>
                </a:solidFill>
                <a:latin typeface="Arial" panose="020B0604020202020204" pitchFamily="34" charset="0"/>
                <a:cs typeface="Arial" panose="020B0604020202020204" pitchFamily="34" charset="0"/>
              </a:rPr>
              <a:t>0,8</a:t>
            </a:r>
            <a:endParaRPr sz="1243">
              <a:solidFill>
                <a:srgbClr val="003867"/>
              </a:solidFill>
              <a:latin typeface="Arial" panose="020B0604020202020204" pitchFamily="34" charset="0"/>
              <a:cs typeface="Arial" panose="020B0604020202020204" pitchFamily="34" charset="0"/>
            </a:endParaRPr>
          </a:p>
        </p:txBody>
      </p:sp>
      <p:sp>
        <p:nvSpPr>
          <p:cNvPr id="25" name="object 45">
            <a:extLst>
              <a:ext uri="{FF2B5EF4-FFF2-40B4-BE49-F238E27FC236}">
                <a16:creationId xmlns:a16="http://schemas.microsoft.com/office/drawing/2014/main" id="{8EE2F9D0-025B-DFFD-6E49-B01FD13C5616}"/>
              </a:ext>
            </a:extLst>
          </p:cNvPr>
          <p:cNvSpPr txBox="1"/>
          <p:nvPr/>
        </p:nvSpPr>
        <p:spPr>
          <a:xfrm>
            <a:off x="3239469" y="3806250"/>
            <a:ext cx="246056" cy="199825"/>
          </a:xfrm>
          <a:prstGeom prst="rect">
            <a:avLst/>
          </a:prstGeom>
        </p:spPr>
        <p:txBody>
          <a:bodyPr vert="horz" wrap="square" lIns="0" tIns="8471" rIns="0" bIns="0" rtlCol="0">
            <a:spAutoFit/>
          </a:bodyPr>
          <a:lstStyle/>
          <a:p>
            <a:pPr marL="7701">
              <a:spcBef>
                <a:spcPts val="67"/>
              </a:spcBef>
            </a:pPr>
            <a:r>
              <a:rPr sz="1243" b="1" spc="-15">
                <a:solidFill>
                  <a:srgbClr val="7A45B8"/>
                </a:solidFill>
                <a:latin typeface="Arial" panose="020B0604020202020204" pitchFamily="34" charset="0"/>
                <a:cs typeface="Arial" panose="020B0604020202020204" pitchFamily="34" charset="0"/>
              </a:rPr>
              <a:t>2,8</a:t>
            </a:r>
            <a:endParaRPr sz="1243">
              <a:solidFill>
                <a:srgbClr val="7A45B8"/>
              </a:solidFill>
              <a:latin typeface="Arial" panose="020B0604020202020204" pitchFamily="34" charset="0"/>
              <a:cs typeface="Arial" panose="020B0604020202020204" pitchFamily="34" charset="0"/>
            </a:endParaRPr>
          </a:p>
        </p:txBody>
      </p:sp>
      <p:sp>
        <p:nvSpPr>
          <p:cNvPr id="26" name="object 46">
            <a:extLst>
              <a:ext uri="{FF2B5EF4-FFF2-40B4-BE49-F238E27FC236}">
                <a16:creationId xmlns:a16="http://schemas.microsoft.com/office/drawing/2014/main" id="{9955C7BB-A352-AF17-F2C3-4026C56D5A31}"/>
              </a:ext>
            </a:extLst>
          </p:cNvPr>
          <p:cNvSpPr txBox="1"/>
          <p:nvPr/>
        </p:nvSpPr>
        <p:spPr>
          <a:xfrm>
            <a:off x="2510698" y="3341146"/>
            <a:ext cx="319219" cy="199825"/>
          </a:xfrm>
          <a:prstGeom prst="rect">
            <a:avLst/>
          </a:prstGeom>
        </p:spPr>
        <p:txBody>
          <a:bodyPr vert="horz" wrap="square" lIns="0" tIns="8471" rIns="0" bIns="0" rtlCol="0">
            <a:spAutoFit/>
          </a:bodyPr>
          <a:lstStyle/>
          <a:p>
            <a:pPr marL="7701">
              <a:spcBef>
                <a:spcPts val="67"/>
              </a:spcBef>
            </a:pPr>
            <a:r>
              <a:rPr sz="1243" b="1" spc="-12">
                <a:solidFill>
                  <a:srgbClr val="7A45B8"/>
                </a:solidFill>
                <a:latin typeface="Arial" panose="020B0604020202020204" pitchFamily="34" charset="0"/>
                <a:cs typeface="Arial" panose="020B0604020202020204" pitchFamily="34" charset="0"/>
              </a:rPr>
              <a:t>10,2</a:t>
            </a:r>
            <a:endParaRPr sz="1243">
              <a:solidFill>
                <a:srgbClr val="7A45B8"/>
              </a:solidFill>
              <a:latin typeface="Arial" panose="020B0604020202020204" pitchFamily="34" charset="0"/>
              <a:cs typeface="Arial" panose="020B0604020202020204" pitchFamily="34" charset="0"/>
            </a:endParaRPr>
          </a:p>
        </p:txBody>
      </p:sp>
      <p:sp>
        <p:nvSpPr>
          <p:cNvPr id="27" name="object 47">
            <a:extLst>
              <a:ext uri="{FF2B5EF4-FFF2-40B4-BE49-F238E27FC236}">
                <a16:creationId xmlns:a16="http://schemas.microsoft.com/office/drawing/2014/main" id="{24CB24F0-A58F-301C-9FFC-1A9CFB2691A7}"/>
              </a:ext>
            </a:extLst>
          </p:cNvPr>
          <p:cNvSpPr txBox="1"/>
          <p:nvPr/>
        </p:nvSpPr>
        <p:spPr>
          <a:xfrm>
            <a:off x="1507142" y="2491893"/>
            <a:ext cx="2066256" cy="560103"/>
          </a:xfrm>
          <a:prstGeom prst="rect">
            <a:avLst/>
          </a:prstGeom>
        </p:spPr>
        <p:txBody>
          <a:bodyPr vert="horz" wrap="square" lIns="0" tIns="103582" rIns="0" bIns="0" rtlCol="0">
            <a:spAutoFit/>
          </a:bodyPr>
          <a:lstStyle/>
          <a:p>
            <a:pPr marL="142474">
              <a:spcBef>
                <a:spcPts val="816"/>
              </a:spcBef>
              <a:tabLst>
                <a:tab pos="878716" algn="l"/>
                <a:tab pos="1680034" algn="l"/>
              </a:tabLst>
            </a:pPr>
            <a:r>
              <a:rPr sz="1050">
                <a:solidFill>
                  <a:srgbClr val="003867"/>
                </a:solidFill>
                <a:latin typeface="Arial" panose="020B0604020202020204" pitchFamily="34" charset="0"/>
                <a:cs typeface="Arial" panose="020B0604020202020204" pitchFamily="34" charset="0"/>
              </a:rPr>
              <a:t>n = </a:t>
            </a:r>
            <a:r>
              <a:rPr sz="1050" spc="-15">
                <a:solidFill>
                  <a:srgbClr val="003867"/>
                </a:solidFill>
                <a:latin typeface="Arial" panose="020B0604020202020204" pitchFamily="34" charset="0"/>
                <a:cs typeface="Arial" panose="020B0604020202020204" pitchFamily="34" charset="0"/>
              </a:rPr>
              <a:t>19</a:t>
            </a:r>
            <a:r>
              <a:rPr sz="1050">
                <a:solidFill>
                  <a:srgbClr val="003867"/>
                </a:solidFill>
                <a:latin typeface="Arial" panose="020B0604020202020204" pitchFamily="34" charset="0"/>
                <a:cs typeface="Arial" panose="020B0604020202020204" pitchFamily="34" charset="0"/>
              </a:rPr>
              <a:t>	n = </a:t>
            </a:r>
            <a:r>
              <a:rPr sz="1050" spc="-15">
                <a:solidFill>
                  <a:srgbClr val="003867"/>
                </a:solidFill>
                <a:latin typeface="Arial" panose="020B0604020202020204" pitchFamily="34" charset="0"/>
                <a:cs typeface="Arial" panose="020B0604020202020204" pitchFamily="34" charset="0"/>
              </a:rPr>
              <a:t>15</a:t>
            </a:r>
            <a:r>
              <a:rPr sz="1050">
                <a:solidFill>
                  <a:srgbClr val="003867"/>
                </a:solidFill>
                <a:latin typeface="Arial" panose="020B0604020202020204" pitchFamily="34" charset="0"/>
                <a:cs typeface="Arial" panose="020B0604020202020204" pitchFamily="34" charset="0"/>
              </a:rPr>
              <a:t>	n = </a:t>
            </a:r>
            <a:r>
              <a:rPr sz="1050" spc="-15">
                <a:solidFill>
                  <a:srgbClr val="003867"/>
                </a:solidFill>
                <a:latin typeface="Arial" panose="020B0604020202020204" pitchFamily="34" charset="0"/>
                <a:cs typeface="Arial" panose="020B0604020202020204" pitchFamily="34" charset="0"/>
              </a:rPr>
              <a:t>11</a:t>
            </a:r>
            <a:endParaRPr sz="1050">
              <a:solidFill>
                <a:srgbClr val="003867"/>
              </a:solidFill>
              <a:latin typeface="Arial" panose="020B0604020202020204" pitchFamily="34" charset="0"/>
              <a:cs typeface="Arial" panose="020B0604020202020204" pitchFamily="34" charset="0"/>
            </a:endParaRPr>
          </a:p>
          <a:p>
            <a:pPr marL="38506">
              <a:spcBef>
                <a:spcPts val="758"/>
              </a:spcBef>
              <a:tabLst>
                <a:tab pos="370432" algn="l"/>
              </a:tabLst>
            </a:pPr>
            <a:r>
              <a:rPr sz="1865" b="1" spc="-22" baseline="-21680">
                <a:solidFill>
                  <a:srgbClr val="003867"/>
                </a:solidFill>
                <a:latin typeface="Arial" panose="020B0604020202020204" pitchFamily="34" charset="0"/>
                <a:cs typeface="Arial" panose="020B0604020202020204" pitchFamily="34" charset="0"/>
              </a:rPr>
              <a:t>4,3</a:t>
            </a:r>
            <a:r>
              <a:rPr sz="1865" b="1" baseline="-21680">
                <a:solidFill>
                  <a:srgbClr val="003867"/>
                </a:solidFill>
                <a:latin typeface="Arial" panose="020B0604020202020204" pitchFamily="34" charset="0"/>
                <a:cs typeface="Arial" panose="020B0604020202020204" pitchFamily="34" charset="0"/>
              </a:rPr>
              <a:t>	</a:t>
            </a:r>
            <a:r>
              <a:rPr sz="1243" b="1" spc="-12">
                <a:solidFill>
                  <a:srgbClr val="7A45B8"/>
                </a:solidFill>
                <a:latin typeface="Arial" panose="020B0604020202020204" pitchFamily="34" charset="0"/>
                <a:cs typeface="Arial" panose="020B0604020202020204" pitchFamily="34" charset="0"/>
              </a:rPr>
              <a:t>22,3</a:t>
            </a:r>
            <a:endParaRPr sz="1243">
              <a:solidFill>
                <a:srgbClr val="7A45B8"/>
              </a:solidFill>
              <a:latin typeface="Arial" panose="020B0604020202020204" pitchFamily="34" charset="0"/>
              <a:cs typeface="Arial" panose="020B0604020202020204" pitchFamily="34" charset="0"/>
            </a:endParaRPr>
          </a:p>
        </p:txBody>
      </p:sp>
      <p:sp>
        <p:nvSpPr>
          <p:cNvPr id="28" name="object 48">
            <a:extLst>
              <a:ext uri="{FF2B5EF4-FFF2-40B4-BE49-F238E27FC236}">
                <a16:creationId xmlns:a16="http://schemas.microsoft.com/office/drawing/2014/main" id="{0F32609B-A2C6-C9E6-3698-32526A62CE9D}"/>
              </a:ext>
            </a:extLst>
          </p:cNvPr>
          <p:cNvSpPr txBox="1"/>
          <p:nvPr/>
        </p:nvSpPr>
        <p:spPr>
          <a:xfrm>
            <a:off x="1180086" y="2725874"/>
            <a:ext cx="269471" cy="1381587"/>
          </a:xfrm>
          <a:prstGeom prst="rect">
            <a:avLst/>
          </a:prstGeom>
        </p:spPr>
        <p:txBody>
          <a:bodyPr vert="horz" wrap="square" lIns="0" tIns="41202" rIns="0" bIns="0" rtlCol="0">
            <a:spAutoFit/>
          </a:bodyPr>
          <a:lstStyle/>
          <a:p>
            <a:pPr marL="18098" algn="r">
              <a:spcBef>
                <a:spcPts val="324"/>
              </a:spcBef>
            </a:pPr>
            <a:r>
              <a:rPr sz="1243" spc="-15">
                <a:solidFill>
                  <a:srgbClr val="003867"/>
                </a:solidFill>
                <a:latin typeface="Arial" panose="020B0604020202020204" pitchFamily="34" charset="0"/>
                <a:cs typeface="Arial" panose="020B0604020202020204" pitchFamily="34" charset="0"/>
              </a:rPr>
              <a:t>25</a:t>
            </a:r>
            <a:endParaRPr sz="1243">
              <a:solidFill>
                <a:srgbClr val="003867"/>
              </a:solidFill>
              <a:latin typeface="Arial" panose="020B0604020202020204" pitchFamily="34" charset="0"/>
              <a:cs typeface="Arial" panose="020B0604020202020204" pitchFamily="34" charset="0"/>
            </a:endParaRPr>
          </a:p>
          <a:p>
            <a:pPr marL="7701" algn="r">
              <a:spcBef>
                <a:spcPts val="263"/>
              </a:spcBef>
            </a:pPr>
            <a:r>
              <a:rPr sz="1243" spc="-15">
                <a:solidFill>
                  <a:srgbClr val="003867"/>
                </a:solidFill>
                <a:latin typeface="Arial" panose="020B0604020202020204" pitchFamily="34" charset="0"/>
                <a:cs typeface="Arial" panose="020B0604020202020204" pitchFamily="34" charset="0"/>
              </a:rPr>
              <a:t>20</a:t>
            </a:r>
            <a:endParaRPr sz="1243">
              <a:solidFill>
                <a:srgbClr val="003867"/>
              </a:solidFill>
              <a:latin typeface="Arial" panose="020B0604020202020204" pitchFamily="34" charset="0"/>
              <a:cs typeface="Arial" panose="020B0604020202020204" pitchFamily="34" charset="0"/>
            </a:endParaRPr>
          </a:p>
          <a:p>
            <a:pPr marL="51984" algn="r">
              <a:spcBef>
                <a:spcPts val="267"/>
              </a:spcBef>
            </a:pPr>
            <a:r>
              <a:rPr sz="1243" spc="-15">
                <a:solidFill>
                  <a:srgbClr val="003867"/>
                </a:solidFill>
                <a:latin typeface="Arial" panose="020B0604020202020204" pitchFamily="34" charset="0"/>
                <a:cs typeface="Arial" panose="020B0604020202020204" pitchFamily="34" charset="0"/>
              </a:rPr>
              <a:t>15</a:t>
            </a:r>
            <a:endParaRPr sz="1243">
              <a:solidFill>
                <a:srgbClr val="003867"/>
              </a:solidFill>
              <a:latin typeface="Arial" panose="020B0604020202020204" pitchFamily="34" charset="0"/>
              <a:cs typeface="Arial" panose="020B0604020202020204" pitchFamily="34" charset="0"/>
            </a:endParaRPr>
          </a:p>
          <a:p>
            <a:pPr marL="41587" algn="r">
              <a:spcBef>
                <a:spcPts val="266"/>
              </a:spcBef>
            </a:pPr>
            <a:r>
              <a:rPr sz="1243" spc="-15">
                <a:solidFill>
                  <a:srgbClr val="003867"/>
                </a:solidFill>
                <a:latin typeface="Arial" panose="020B0604020202020204" pitchFamily="34" charset="0"/>
                <a:cs typeface="Arial" panose="020B0604020202020204" pitchFamily="34" charset="0"/>
              </a:rPr>
              <a:t>10</a:t>
            </a:r>
            <a:endParaRPr sz="1243">
              <a:solidFill>
                <a:srgbClr val="003867"/>
              </a:solidFill>
              <a:latin typeface="Arial" panose="020B0604020202020204" pitchFamily="34" charset="0"/>
              <a:cs typeface="Arial" panose="020B0604020202020204" pitchFamily="34" charset="0"/>
            </a:endParaRPr>
          </a:p>
          <a:p>
            <a:pPr marL="98576" algn="r">
              <a:spcBef>
                <a:spcPts val="263"/>
              </a:spcBef>
            </a:pPr>
            <a:r>
              <a:rPr sz="1243" spc="-30">
                <a:solidFill>
                  <a:srgbClr val="003867"/>
                </a:solidFill>
                <a:latin typeface="Arial" panose="020B0604020202020204" pitchFamily="34" charset="0"/>
                <a:cs typeface="Arial" panose="020B0604020202020204" pitchFamily="34" charset="0"/>
              </a:rPr>
              <a:t>5</a:t>
            </a:r>
            <a:endParaRPr sz="1243">
              <a:solidFill>
                <a:srgbClr val="003867"/>
              </a:solidFill>
              <a:latin typeface="Arial" panose="020B0604020202020204" pitchFamily="34" charset="0"/>
              <a:cs typeface="Arial" panose="020B0604020202020204" pitchFamily="34" charset="0"/>
            </a:endParaRPr>
          </a:p>
          <a:p>
            <a:pPr marL="88180" algn="r">
              <a:spcBef>
                <a:spcPts val="267"/>
              </a:spcBef>
            </a:pPr>
            <a:r>
              <a:rPr sz="1243" spc="-30">
                <a:solidFill>
                  <a:srgbClr val="003867"/>
                </a:solidFill>
                <a:latin typeface="Arial" panose="020B0604020202020204" pitchFamily="34" charset="0"/>
                <a:cs typeface="Arial" panose="020B0604020202020204" pitchFamily="34" charset="0"/>
              </a:rPr>
              <a:t>0</a:t>
            </a:r>
            <a:endParaRPr sz="1243">
              <a:solidFill>
                <a:srgbClr val="003867"/>
              </a:solidFill>
              <a:latin typeface="Arial" panose="020B0604020202020204" pitchFamily="34" charset="0"/>
              <a:cs typeface="Arial" panose="020B0604020202020204" pitchFamily="34" charset="0"/>
            </a:endParaRPr>
          </a:p>
        </p:txBody>
      </p:sp>
      <p:sp>
        <p:nvSpPr>
          <p:cNvPr id="29" name="object 49">
            <a:extLst>
              <a:ext uri="{FF2B5EF4-FFF2-40B4-BE49-F238E27FC236}">
                <a16:creationId xmlns:a16="http://schemas.microsoft.com/office/drawing/2014/main" id="{3C9A418A-2526-3075-AC9E-8894D698C2BE}"/>
              </a:ext>
            </a:extLst>
          </p:cNvPr>
          <p:cNvSpPr txBox="1"/>
          <p:nvPr/>
        </p:nvSpPr>
        <p:spPr>
          <a:xfrm>
            <a:off x="3812580" y="2725874"/>
            <a:ext cx="110514" cy="1381587"/>
          </a:xfrm>
          <a:prstGeom prst="rect">
            <a:avLst/>
          </a:prstGeom>
        </p:spPr>
        <p:txBody>
          <a:bodyPr vert="horz" wrap="square" lIns="0" tIns="41202" rIns="0" bIns="0" rtlCol="0">
            <a:spAutoFit/>
          </a:bodyPr>
          <a:lstStyle/>
          <a:p>
            <a:pPr marL="7701">
              <a:spcBef>
                <a:spcPts val="324"/>
              </a:spcBef>
            </a:pPr>
            <a:r>
              <a:rPr sz="1243" spc="-30">
                <a:solidFill>
                  <a:srgbClr val="003867"/>
                </a:solidFill>
                <a:latin typeface="Arial" panose="020B0604020202020204" pitchFamily="34" charset="0"/>
                <a:cs typeface="Arial" panose="020B0604020202020204" pitchFamily="34" charset="0"/>
              </a:rPr>
              <a:t>5</a:t>
            </a:r>
            <a:endParaRPr sz="1243">
              <a:solidFill>
                <a:srgbClr val="003867"/>
              </a:solidFill>
              <a:latin typeface="Arial" panose="020B0604020202020204" pitchFamily="34" charset="0"/>
              <a:cs typeface="Arial" panose="020B0604020202020204" pitchFamily="34" charset="0"/>
            </a:endParaRPr>
          </a:p>
          <a:p>
            <a:pPr marL="7701">
              <a:spcBef>
                <a:spcPts val="263"/>
              </a:spcBef>
            </a:pPr>
            <a:r>
              <a:rPr sz="1243" spc="-30">
                <a:solidFill>
                  <a:srgbClr val="003867"/>
                </a:solidFill>
                <a:latin typeface="Arial" panose="020B0604020202020204" pitchFamily="34" charset="0"/>
                <a:cs typeface="Arial" panose="020B0604020202020204" pitchFamily="34" charset="0"/>
              </a:rPr>
              <a:t>4</a:t>
            </a:r>
            <a:endParaRPr sz="1243">
              <a:solidFill>
                <a:srgbClr val="003867"/>
              </a:solidFill>
              <a:latin typeface="Arial" panose="020B0604020202020204" pitchFamily="34" charset="0"/>
              <a:cs typeface="Arial" panose="020B0604020202020204" pitchFamily="34" charset="0"/>
            </a:endParaRPr>
          </a:p>
          <a:p>
            <a:pPr marL="7701">
              <a:spcBef>
                <a:spcPts val="267"/>
              </a:spcBef>
            </a:pPr>
            <a:r>
              <a:rPr sz="1243" spc="-30">
                <a:solidFill>
                  <a:srgbClr val="003867"/>
                </a:solidFill>
                <a:latin typeface="Arial" panose="020B0604020202020204" pitchFamily="34" charset="0"/>
                <a:cs typeface="Arial" panose="020B0604020202020204" pitchFamily="34" charset="0"/>
              </a:rPr>
              <a:t>3</a:t>
            </a:r>
            <a:endParaRPr sz="1243">
              <a:solidFill>
                <a:srgbClr val="003867"/>
              </a:solidFill>
              <a:latin typeface="Arial" panose="020B0604020202020204" pitchFamily="34" charset="0"/>
              <a:cs typeface="Arial" panose="020B0604020202020204" pitchFamily="34" charset="0"/>
            </a:endParaRPr>
          </a:p>
          <a:p>
            <a:pPr marL="7701">
              <a:spcBef>
                <a:spcPts val="266"/>
              </a:spcBef>
            </a:pPr>
            <a:r>
              <a:rPr sz="1243" spc="-30">
                <a:solidFill>
                  <a:srgbClr val="003867"/>
                </a:solidFill>
                <a:latin typeface="Arial" panose="020B0604020202020204" pitchFamily="34" charset="0"/>
                <a:cs typeface="Arial" panose="020B0604020202020204" pitchFamily="34" charset="0"/>
              </a:rPr>
              <a:t>2</a:t>
            </a:r>
            <a:endParaRPr sz="1243">
              <a:solidFill>
                <a:srgbClr val="003867"/>
              </a:solidFill>
              <a:latin typeface="Arial" panose="020B0604020202020204" pitchFamily="34" charset="0"/>
              <a:cs typeface="Arial" panose="020B0604020202020204" pitchFamily="34" charset="0"/>
            </a:endParaRPr>
          </a:p>
          <a:p>
            <a:pPr marL="7701">
              <a:spcBef>
                <a:spcPts val="263"/>
              </a:spcBef>
            </a:pPr>
            <a:r>
              <a:rPr sz="1243" spc="-30">
                <a:solidFill>
                  <a:srgbClr val="003867"/>
                </a:solidFill>
                <a:latin typeface="Arial" panose="020B0604020202020204" pitchFamily="34" charset="0"/>
                <a:cs typeface="Arial" panose="020B0604020202020204" pitchFamily="34" charset="0"/>
              </a:rPr>
              <a:t>1</a:t>
            </a:r>
            <a:endParaRPr sz="1243">
              <a:solidFill>
                <a:srgbClr val="003867"/>
              </a:solidFill>
              <a:latin typeface="Arial" panose="020B0604020202020204" pitchFamily="34" charset="0"/>
              <a:cs typeface="Arial" panose="020B0604020202020204" pitchFamily="34" charset="0"/>
            </a:endParaRPr>
          </a:p>
          <a:p>
            <a:pPr marL="7701">
              <a:spcBef>
                <a:spcPts val="267"/>
              </a:spcBef>
            </a:pPr>
            <a:r>
              <a:rPr sz="1243" spc="-30">
                <a:solidFill>
                  <a:srgbClr val="003867"/>
                </a:solidFill>
                <a:latin typeface="Arial" panose="020B0604020202020204" pitchFamily="34" charset="0"/>
                <a:cs typeface="Arial" panose="020B0604020202020204" pitchFamily="34" charset="0"/>
              </a:rPr>
              <a:t>0</a:t>
            </a:r>
            <a:endParaRPr sz="1243">
              <a:solidFill>
                <a:srgbClr val="003867"/>
              </a:solidFill>
              <a:latin typeface="Arial" panose="020B0604020202020204" pitchFamily="34" charset="0"/>
              <a:cs typeface="Arial" panose="020B0604020202020204" pitchFamily="34" charset="0"/>
            </a:endParaRPr>
          </a:p>
        </p:txBody>
      </p:sp>
      <p:sp>
        <p:nvSpPr>
          <p:cNvPr id="31" name="object 51">
            <a:extLst>
              <a:ext uri="{FF2B5EF4-FFF2-40B4-BE49-F238E27FC236}">
                <a16:creationId xmlns:a16="http://schemas.microsoft.com/office/drawing/2014/main" id="{51A2B107-F3CD-7083-2D0D-B35C65290020}"/>
              </a:ext>
            </a:extLst>
          </p:cNvPr>
          <p:cNvSpPr/>
          <p:nvPr/>
        </p:nvSpPr>
        <p:spPr>
          <a:xfrm>
            <a:off x="1494693" y="3996502"/>
            <a:ext cx="2248006" cy="0"/>
          </a:xfrm>
          <a:custGeom>
            <a:avLst/>
            <a:gdLst/>
            <a:ahLst/>
            <a:cxnLst/>
            <a:rect l="l" t="t" r="r" b="b"/>
            <a:pathLst>
              <a:path w="3707129">
                <a:moveTo>
                  <a:pt x="3706693" y="0"/>
                </a:moveTo>
                <a:lnTo>
                  <a:pt x="0" y="0"/>
                </a:lnTo>
              </a:path>
            </a:pathLst>
          </a:custGeom>
          <a:ln w="10470">
            <a:solidFill>
              <a:srgbClr val="939598"/>
            </a:solidFill>
          </a:ln>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sp>
        <p:nvSpPr>
          <p:cNvPr id="32" name="object 52">
            <a:extLst>
              <a:ext uri="{FF2B5EF4-FFF2-40B4-BE49-F238E27FC236}">
                <a16:creationId xmlns:a16="http://schemas.microsoft.com/office/drawing/2014/main" id="{7711F7B8-C174-373E-6567-152C97321807}"/>
              </a:ext>
            </a:extLst>
          </p:cNvPr>
          <p:cNvSpPr/>
          <p:nvPr/>
        </p:nvSpPr>
        <p:spPr>
          <a:xfrm>
            <a:off x="1494693" y="3776153"/>
            <a:ext cx="2248006" cy="0"/>
          </a:xfrm>
          <a:custGeom>
            <a:avLst/>
            <a:gdLst/>
            <a:ahLst/>
            <a:cxnLst/>
            <a:rect l="l" t="t" r="r" b="b"/>
            <a:pathLst>
              <a:path w="3707129">
                <a:moveTo>
                  <a:pt x="3706693" y="0"/>
                </a:moveTo>
                <a:lnTo>
                  <a:pt x="0" y="0"/>
                </a:lnTo>
              </a:path>
            </a:pathLst>
          </a:custGeom>
          <a:ln w="10470">
            <a:solidFill>
              <a:srgbClr val="939598"/>
            </a:solidFill>
          </a:ln>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sp>
        <p:nvSpPr>
          <p:cNvPr id="33" name="object 53">
            <a:extLst>
              <a:ext uri="{FF2B5EF4-FFF2-40B4-BE49-F238E27FC236}">
                <a16:creationId xmlns:a16="http://schemas.microsoft.com/office/drawing/2014/main" id="{30E49EA6-9F4D-D79B-BB45-F763D6C59767}"/>
              </a:ext>
            </a:extLst>
          </p:cNvPr>
          <p:cNvSpPr/>
          <p:nvPr/>
        </p:nvSpPr>
        <p:spPr>
          <a:xfrm>
            <a:off x="1494693" y="3555853"/>
            <a:ext cx="2248006" cy="0"/>
          </a:xfrm>
          <a:custGeom>
            <a:avLst/>
            <a:gdLst/>
            <a:ahLst/>
            <a:cxnLst/>
            <a:rect l="l" t="t" r="r" b="b"/>
            <a:pathLst>
              <a:path w="3707129">
                <a:moveTo>
                  <a:pt x="3706693" y="0"/>
                </a:moveTo>
                <a:lnTo>
                  <a:pt x="0" y="0"/>
                </a:lnTo>
              </a:path>
            </a:pathLst>
          </a:custGeom>
          <a:ln w="10470">
            <a:solidFill>
              <a:srgbClr val="939598"/>
            </a:solidFill>
          </a:ln>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sp>
        <p:nvSpPr>
          <p:cNvPr id="34" name="object 54">
            <a:extLst>
              <a:ext uri="{FF2B5EF4-FFF2-40B4-BE49-F238E27FC236}">
                <a16:creationId xmlns:a16="http://schemas.microsoft.com/office/drawing/2014/main" id="{26878F7E-3C7E-A4CC-3600-C72FB9B3F424}"/>
              </a:ext>
            </a:extLst>
          </p:cNvPr>
          <p:cNvSpPr/>
          <p:nvPr/>
        </p:nvSpPr>
        <p:spPr>
          <a:xfrm>
            <a:off x="1494693" y="3335503"/>
            <a:ext cx="2248006" cy="0"/>
          </a:xfrm>
          <a:custGeom>
            <a:avLst/>
            <a:gdLst/>
            <a:ahLst/>
            <a:cxnLst/>
            <a:rect l="l" t="t" r="r" b="b"/>
            <a:pathLst>
              <a:path w="3707129">
                <a:moveTo>
                  <a:pt x="3706693" y="0"/>
                </a:moveTo>
                <a:lnTo>
                  <a:pt x="0" y="0"/>
                </a:lnTo>
              </a:path>
            </a:pathLst>
          </a:custGeom>
          <a:ln w="10470">
            <a:solidFill>
              <a:srgbClr val="939598"/>
            </a:solidFill>
          </a:ln>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sp>
        <p:nvSpPr>
          <p:cNvPr id="35" name="object 55">
            <a:extLst>
              <a:ext uri="{FF2B5EF4-FFF2-40B4-BE49-F238E27FC236}">
                <a16:creationId xmlns:a16="http://schemas.microsoft.com/office/drawing/2014/main" id="{157EF48E-090E-D58B-F2EA-CE9B1C01B830}"/>
              </a:ext>
            </a:extLst>
          </p:cNvPr>
          <p:cNvSpPr/>
          <p:nvPr/>
        </p:nvSpPr>
        <p:spPr>
          <a:xfrm>
            <a:off x="1494693" y="3115203"/>
            <a:ext cx="2248006" cy="0"/>
          </a:xfrm>
          <a:custGeom>
            <a:avLst/>
            <a:gdLst/>
            <a:ahLst/>
            <a:cxnLst/>
            <a:rect l="l" t="t" r="r" b="b"/>
            <a:pathLst>
              <a:path w="3707129">
                <a:moveTo>
                  <a:pt x="3706693" y="0"/>
                </a:moveTo>
                <a:lnTo>
                  <a:pt x="0" y="0"/>
                </a:lnTo>
              </a:path>
            </a:pathLst>
          </a:custGeom>
          <a:ln w="10470">
            <a:solidFill>
              <a:srgbClr val="939598"/>
            </a:solidFill>
          </a:ln>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sp>
        <p:nvSpPr>
          <p:cNvPr id="36" name="object 56">
            <a:extLst>
              <a:ext uri="{FF2B5EF4-FFF2-40B4-BE49-F238E27FC236}">
                <a16:creationId xmlns:a16="http://schemas.microsoft.com/office/drawing/2014/main" id="{A927B856-169B-31B6-C8D2-F883235641DE}"/>
              </a:ext>
            </a:extLst>
          </p:cNvPr>
          <p:cNvSpPr/>
          <p:nvPr/>
        </p:nvSpPr>
        <p:spPr>
          <a:xfrm>
            <a:off x="1494693" y="2894854"/>
            <a:ext cx="2248006" cy="0"/>
          </a:xfrm>
          <a:custGeom>
            <a:avLst/>
            <a:gdLst/>
            <a:ahLst/>
            <a:cxnLst/>
            <a:rect l="l" t="t" r="r" b="b"/>
            <a:pathLst>
              <a:path w="3707129">
                <a:moveTo>
                  <a:pt x="3706693" y="0"/>
                </a:moveTo>
                <a:lnTo>
                  <a:pt x="0" y="0"/>
                </a:lnTo>
              </a:path>
            </a:pathLst>
          </a:custGeom>
          <a:ln w="10470">
            <a:solidFill>
              <a:srgbClr val="939598"/>
            </a:solidFill>
          </a:ln>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sp>
        <p:nvSpPr>
          <p:cNvPr id="37" name="object 57">
            <a:extLst>
              <a:ext uri="{FF2B5EF4-FFF2-40B4-BE49-F238E27FC236}">
                <a16:creationId xmlns:a16="http://schemas.microsoft.com/office/drawing/2014/main" id="{8614079E-013B-7109-FE32-D7F9C5C22E77}"/>
              </a:ext>
            </a:extLst>
          </p:cNvPr>
          <p:cNvSpPr/>
          <p:nvPr/>
        </p:nvSpPr>
        <p:spPr>
          <a:xfrm>
            <a:off x="1812171" y="3018670"/>
            <a:ext cx="1549500" cy="850993"/>
          </a:xfrm>
          <a:custGeom>
            <a:avLst/>
            <a:gdLst/>
            <a:ahLst/>
            <a:cxnLst/>
            <a:rect l="l" t="t" r="r" b="b"/>
            <a:pathLst>
              <a:path w="2555240" h="1403350">
                <a:moveTo>
                  <a:pt x="0" y="0"/>
                </a:moveTo>
                <a:lnTo>
                  <a:pt x="1277448" y="879554"/>
                </a:lnTo>
                <a:lnTo>
                  <a:pt x="2554896" y="1403098"/>
                </a:lnTo>
              </a:path>
            </a:pathLst>
          </a:custGeom>
          <a:ln w="20941">
            <a:solidFill>
              <a:srgbClr val="7A45B8"/>
            </a:solidFill>
          </a:ln>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sp>
        <p:nvSpPr>
          <p:cNvPr id="38" name="object 58">
            <a:extLst>
              <a:ext uri="{FF2B5EF4-FFF2-40B4-BE49-F238E27FC236}">
                <a16:creationId xmlns:a16="http://schemas.microsoft.com/office/drawing/2014/main" id="{BB429249-E73E-5898-A1F8-279FE8DCE3EF}"/>
              </a:ext>
            </a:extLst>
          </p:cNvPr>
          <p:cNvSpPr/>
          <p:nvPr/>
        </p:nvSpPr>
        <p:spPr>
          <a:xfrm>
            <a:off x="1812171" y="3056767"/>
            <a:ext cx="1549500" cy="762043"/>
          </a:xfrm>
          <a:custGeom>
            <a:avLst/>
            <a:gdLst/>
            <a:ahLst/>
            <a:cxnLst/>
            <a:rect l="l" t="t" r="r" b="b"/>
            <a:pathLst>
              <a:path w="2555240" h="1256665">
                <a:moveTo>
                  <a:pt x="0" y="0"/>
                </a:moveTo>
                <a:lnTo>
                  <a:pt x="1277448" y="931908"/>
                </a:lnTo>
                <a:lnTo>
                  <a:pt x="2554896" y="1256506"/>
                </a:lnTo>
              </a:path>
            </a:pathLst>
          </a:custGeom>
          <a:ln w="20941">
            <a:solidFill>
              <a:srgbClr val="22346A"/>
            </a:solidFill>
          </a:ln>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sp>
        <p:nvSpPr>
          <p:cNvPr id="39" name="object 59">
            <a:extLst>
              <a:ext uri="{FF2B5EF4-FFF2-40B4-BE49-F238E27FC236}">
                <a16:creationId xmlns:a16="http://schemas.microsoft.com/office/drawing/2014/main" id="{18E774F9-92CA-175D-1D53-7070EAEB6ECC}"/>
              </a:ext>
            </a:extLst>
          </p:cNvPr>
          <p:cNvSpPr/>
          <p:nvPr/>
        </p:nvSpPr>
        <p:spPr>
          <a:xfrm>
            <a:off x="1793122" y="2993272"/>
            <a:ext cx="50829" cy="50829"/>
          </a:xfrm>
          <a:custGeom>
            <a:avLst/>
            <a:gdLst/>
            <a:ahLst/>
            <a:cxnLst/>
            <a:rect l="l" t="t" r="r" b="b"/>
            <a:pathLst>
              <a:path w="83820" h="83820">
                <a:moveTo>
                  <a:pt x="41883" y="0"/>
                </a:moveTo>
                <a:lnTo>
                  <a:pt x="25581" y="3288"/>
                </a:lnTo>
                <a:lnTo>
                  <a:pt x="12267" y="12260"/>
                </a:lnTo>
                <a:lnTo>
                  <a:pt x="3291" y="25572"/>
                </a:lnTo>
                <a:lnTo>
                  <a:pt x="0" y="41883"/>
                </a:lnTo>
                <a:lnTo>
                  <a:pt x="3291" y="58194"/>
                </a:lnTo>
                <a:lnTo>
                  <a:pt x="12267" y="71506"/>
                </a:lnTo>
                <a:lnTo>
                  <a:pt x="25581" y="80478"/>
                </a:lnTo>
                <a:lnTo>
                  <a:pt x="41883" y="83767"/>
                </a:lnTo>
                <a:lnTo>
                  <a:pt x="58185" y="80478"/>
                </a:lnTo>
                <a:lnTo>
                  <a:pt x="71499" y="71506"/>
                </a:lnTo>
                <a:lnTo>
                  <a:pt x="80475" y="58194"/>
                </a:lnTo>
                <a:lnTo>
                  <a:pt x="83767" y="41883"/>
                </a:lnTo>
                <a:lnTo>
                  <a:pt x="80475" y="25572"/>
                </a:lnTo>
                <a:lnTo>
                  <a:pt x="71499" y="12260"/>
                </a:lnTo>
                <a:lnTo>
                  <a:pt x="58185" y="3288"/>
                </a:lnTo>
                <a:lnTo>
                  <a:pt x="41883" y="0"/>
                </a:lnTo>
                <a:close/>
              </a:path>
            </a:pathLst>
          </a:custGeom>
          <a:solidFill>
            <a:srgbClr val="7A45B8"/>
          </a:solidFill>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pic>
        <p:nvPicPr>
          <p:cNvPr id="40" name="object 60">
            <a:extLst>
              <a:ext uri="{FF2B5EF4-FFF2-40B4-BE49-F238E27FC236}">
                <a16:creationId xmlns:a16="http://schemas.microsoft.com/office/drawing/2014/main" id="{037D9E54-0294-16DB-EA39-A09B5B9AE31C}"/>
              </a:ext>
            </a:extLst>
          </p:cNvPr>
          <p:cNvPicPr/>
          <p:nvPr/>
        </p:nvPicPr>
        <p:blipFill>
          <a:blip r:embed="rId5" cstate="print"/>
          <a:stretch>
            <a:fillRect/>
          </a:stretch>
        </p:blipFill>
        <p:spPr>
          <a:xfrm>
            <a:off x="2561418" y="3520285"/>
            <a:ext cx="50796" cy="50796"/>
          </a:xfrm>
          <a:prstGeom prst="rect">
            <a:avLst/>
          </a:prstGeom>
        </p:spPr>
      </p:pic>
      <p:sp>
        <p:nvSpPr>
          <p:cNvPr id="41" name="object 61">
            <a:extLst>
              <a:ext uri="{FF2B5EF4-FFF2-40B4-BE49-F238E27FC236}">
                <a16:creationId xmlns:a16="http://schemas.microsoft.com/office/drawing/2014/main" id="{B5BC1579-890D-CC42-149C-A2FA4E2035C8}"/>
              </a:ext>
            </a:extLst>
          </p:cNvPr>
          <p:cNvSpPr/>
          <p:nvPr/>
        </p:nvSpPr>
        <p:spPr>
          <a:xfrm>
            <a:off x="3336064" y="3844113"/>
            <a:ext cx="50829" cy="50829"/>
          </a:xfrm>
          <a:custGeom>
            <a:avLst/>
            <a:gdLst/>
            <a:ahLst/>
            <a:cxnLst/>
            <a:rect l="l" t="t" r="r" b="b"/>
            <a:pathLst>
              <a:path w="83820" h="83820">
                <a:moveTo>
                  <a:pt x="41883" y="0"/>
                </a:moveTo>
                <a:lnTo>
                  <a:pt x="25581" y="3288"/>
                </a:lnTo>
                <a:lnTo>
                  <a:pt x="12267" y="12260"/>
                </a:lnTo>
                <a:lnTo>
                  <a:pt x="3291" y="25572"/>
                </a:lnTo>
                <a:lnTo>
                  <a:pt x="0" y="41883"/>
                </a:lnTo>
                <a:lnTo>
                  <a:pt x="3291" y="58194"/>
                </a:lnTo>
                <a:lnTo>
                  <a:pt x="12267" y="71506"/>
                </a:lnTo>
                <a:lnTo>
                  <a:pt x="25581" y="80478"/>
                </a:lnTo>
                <a:lnTo>
                  <a:pt x="41883" y="83767"/>
                </a:lnTo>
                <a:lnTo>
                  <a:pt x="58185" y="80478"/>
                </a:lnTo>
                <a:lnTo>
                  <a:pt x="71499" y="71506"/>
                </a:lnTo>
                <a:lnTo>
                  <a:pt x="80475" y="58194"/>
                </a:lnTo>
                <a:lnTo>
                  <a:pt x="83767" y="41883"/>
                </a:lnTo>
                <a:lnTo>
                  <a:pt x="80475" y="25572"/>
                </a:lnTo>
                <a:lnTo>
                  <a:pt x="71499" y="12260"/>
                </a:lnTo>
                <a:lnTo>
                  <a:pt x="58185" y="3288"/>
                </a:lnTo>
                <a:lnTo>
                  <a:pt x="41883" y="0"/>
                </a:lnTo>
                <a:close/>
              </a:path>
            </a:pathLst>
          </a:custGeom>
          <a:solidFill>
            <a:srgbClr val="7A45B8"/>
          </a:solidFill>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sp>
        <p:nvSpPr>
          <p:cNvPr id="42" name="object 62">
            <a:extLst>
              <a:ext uri="{FF2B5EF4-FFF2-40B4-BE49-F238E27FC236}">
                <a16:creationId xmlns:a16="http://schemas.microsoft.com/office/drawing/2014/main" id="{9542AEDF-D8EE-1F78-E07A-8B09814DAB68}"/>
              </a:ext>
            </a:extLst>
          </p:cNvPr>
          <p:cNvSpPr/>
          <p:nvPr/>
        </p:nvSpPr>
        <p:spPr>
          <a:xfrm>
            <a:off x="1793122" y="3037719"/>
            <a:ext cx="50829" cy="50829"/>
          </a:xfrm>
          <a:custGeom>
            <a:avLst/>
            <a:gdLst/>
            <a:ahLst/>
            <a:cxnLst/>
            <a:rect l="l" t="t" r="r" b="b"/>
            <a:pathLst>
              <a:path w="83820" h="83820">
                <a:moveTo>
                  <a:pt x="41883" y="0"/>
                </a:moveTo>
                <a:lnTo>
                  <a:pt x="25581" y="3288"/>
                </a:lnTo>
                <a:lnTo>
                  <a:pt x="12267" y="12260"/>
                </a:lnTo>
                <a:lnTo>
                  <a:pt x="3291" y="25572"/>
                </a:lnTo>
                <a:lnTo>
                  <a:pt x="0" y="41883"/>
                </a:lnTo>
                <a:lnTo>
                  <a:pt x="3291" y="58194"/>
                </a:lnTo>
                <a:lnTo>
                  <a:pt x="12267" y="71506"/>
                </a:lnTo>
                <a:lnTo>
                  <a:pt x="25581" y="80478"/>
                </a:lnTo>
                <a:lnTo>
                  <a:pt x="41883" y="83767"/>
                </a:lnTo>
                <a:lnTo>
                  <a:pt x="58185" y="80478"/>
                </a:lnTo>
                <a:lnTo>
                  <a:pt x="71499" y="71506"/>
                </a:lnTo>
                <a:lnTo>
                  <a:pt x="80475" y="58194"/>
                </a:lnTo>
                <a:lnTo>
                  <a:pt x="83767" y="41883"/>
                </a:lnTo>
                <a:lnTo>
                  <a:pt x="80475" y="25572"/>
                </a:lnTo>
                <a:lnTo>
                  <a:pt x="71499" y="12260"/>
                </a:lnTo>
                <a:lnTo>
                  <a:pt x="58185" y="3288"/>
                </a:lnTo>
                <a:lnTo>
                  <a:pt x="41883" y="0"/>
                </a:lnTo>
                <a:close/>
              </a:path>
            </a:pathLst>
          </a:custGeom>
          <a:solidFill>
            <a:srgbClr val="22346A"/>
          </a:solidFill>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pic>
        <p:nvPicPr>
          <p:cNvPr id="43" name="object 63">
            <a:extLst>
              <a:ext uri="{FF2B5EF4-FFF2-40B4-BE49-F238E27FC236}">
                <a16:creationId xmlns:a16="http://schemas.microsoft.com/office/drawing/2014/main" id="{7EFF0F0D-E61F-29E9-D8F6-81894A8F125E}"/>
              </a:ext>
            </a:extLst>
          </p:cNvPr>
          <p:cNvPicPr/>
          <p:nvPr/>
        </p:nvPicPr>
        <p:blipFill>
          <a:blip r:embed="rId6" cstate="print"/>
          <a:stretch>
            <a:fillRect/>
          </a:stretch>
        </p:blipFill>
        <p:spPr>
          <a:xfrm>
            <a:off x="2561418" y="3590131"/>
            <a:ext cx="50796" cy="50796"/>
          </a:xfrm>
          <a:prstGeom prst="rect">
            <a:avLst/>
          </a:prstGeom>
        </p:spPr>
      </p:pic>
      <p:sp>
        <p:nvSpPr>
          <p:cNvPr id="44" name="object 64">
            <a:extLst>
              <a:ext uri="{FF2B5EF4-FFF2-40B4-BE49-F238E27FC236}">
                <a16:creationId xmlns:a16="http://schemas.microsoft.com/office/drawing/2014/main" id="{CBF950A9-404B-4B9D-261E-DEAEAD2950EB}"/>
              </a:ext>
            </a:extLst>
          </p:cNvPr>
          <p:cNvSpPr/>
          <p:nvPr/>
        </p:nvSpPr>
        <p:spPr>
          <a:xfrm>
            <a:off x="3336064" y="3793316"/>
            <a:ext cx="50829" cy="50829"/>
          </a:xfrm>
          <a:custGeom>
            <a:avLst/>
            <a:gdLst/>
            <a:ahLst/>
            <a:cxnLst/>
            <a:rect l="l" t="t" r="r" b="b"/>
            <a:pathLst>
              <a:path w="83820" h="83820">
                <a:moveTo>
                  <a:pt x="41883" y="0"/>
                </a:moveTo>
                <a:lnTo>
                  <a:pt x="25581" y="3288"/>
                </a:lnTo>
                <a:lnTo>
                  <a:pt x="12267" y="12260"/>
                </a:lnTo>
                <a:lnTo>
                  <a:pt x="3291" y="25572"/>
                </a:lnTo>
                <a:lnTo>
                  <a:pt x="0" y="41883"/>
                </a:lnTo>
                <a:lnTo>
                  <a:pt x="3291" y="58194"/>
                </a:lnTo>
                <a:lnTo>
                  <a:pt x="12267" y="71506"/>
                </a:lnTo>
                <a:lnTo>
                  <a:pt x="25581" y="80478"/>
                </a:lnTo>
                <a:lnTo>
                  <a:pt x="41883" y="83767"/>
                </a:lnTo>
                <a:lnTo>
                  <a:pt x="58185" y="80478"/>
                </a:lnTo>
                <a:lnTo>
                  <a:pt x="71499" y="71506"/>
                </a:lnTo>
                <a:lnTo>
                  <a:pt x="80475" y="58194"/>
                </a:lnTo>
                <a:lnTo>
                  <a:pt x="83767" y="41883"/>
                </a:lnTo>
                <a:lnTo>
                  <a:pt x="80475" y="25572"/>
                </a:lnTo>
                <a:lnTo>
                  <a:pt x="71499" y="12260"/>
                </a:lnTo>
                <a:lnTo>
                  <a:pt x="58185" y="3288"/>
                </a:lnTo>
                <a:lnTo>
                  <a:pt x="41883" y="0"/>
                </a:lnTo>
                <a:close/>
              </a:path>
            </a:pathLst>
          </a:custGeom>
          <a:solidFill>
            <a:srgbClr val="22346A"/>
          </a:solidFill>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sp>
        <p:nvSpPr>
          <p:cNvPr id="45" name="object 65">
            <a:extLst>
              <a:ext uri="{FF2B5EF4-FFF2-40B4-BE49-F238E27FC236}">
                <a16:creationId xmlns:a16="http://schemas.microsoft.com/office/drawing/2014/main" id="{30F583D0-D17A-3030-0559-03FE34F14F96}"/>
              </a:ext>
            </a:extLst>
          </p:cNvPr>
          <p:cNvSpPr/>
          <p:nvPr/>
        </p:nvSpPr>
        <p:spPr>
          <a:xfrm>
            <a:off x="1838879" y="4575269"/>
            <a:ext cx="50829" cy="50829"/>
          </a:xfrm>
          <a:custGeom>
            <a:avLst/>
            <a:gdLst/>
            <a:ahLst/>
            <a:cxnLst/>
            <a:rect l="l" t="t" r="r" b="b"/>
            <a:pathLst>
              <a:path w="83820" h="83820">
                <a:moveTo>
                  <a:pt x="41883" y="0"/>
                </a:moveTo>
                <a:lnTo>
                  <a:pt x="25581" y="3288"/>
                </a:lnTo>
                <a:lnTo>
                  <a:pt x="12267" y="12260"/>
                </a:lnTo>
                <a:lnTo>
                  <a:pt x="3291" y="25572"/>
                </a:lnTo>
                <a:lnTo>
                  <a:pt x="0" y="41883"/>
                </a:lnTo>
                <a:lnTo>
                  <a:pt x="3291" y="58194"/>
                </a:lnTo>
                <a:lnTo>
                  <a:pt x="12267" y="71506"/>
                </a:lnTo>
                <a:lnTo>
                  <a:pt x="25581" y="80478"/>
                </a:lnTo>
                <a:lnTo>
                  <a:pt x="41883" y="83767"/>
                </a:lnTo>
                <a:lnTo>
                  <a:pt x="58185" y="80478"/>
                </a:lnTo>
                <a:lnTo>
                  <a:pt x="71499" y="71506"/>
                </a:lnTo>
                <a:lnTo>
                  <a:pt x="80475" y="58194"/>
                </a:lnTo>
                <a:lnTo>
                  <a:pt x="83767" y="41883"/>
                </a:lnTo>
                <a:lnTo>
                  <a:pt x="80475" y="25572"/>
                </a:lnTo>
                <a:lnTo>
                  <a:pt x="71499" y="12260"/>
                </a:lnTo>
                <a:lnTo>
                  <a:pt x="58185" y="3288"/>
                </a:lnTo>
                <a:lnTo>
                  <a:pt x="41883" y="0"/>
                </a:lnTo>
                <a:close/>
              </a:path>
            </a:pathLst>
          </a:custGeom>
          <a:solidFill>
            <a:srgbClr val="7A45B8"/>
          </a:solidFill>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sp>
        <p:nvSpPr>
          <p:cNvPr id="46" name="object 66">
            <a:extLst>
              <a:ext uri="{FF2B5EF4-FFF2-40B4-BE49-F238E27FC236}">
                <a16:creationId xmlns:a16="http://schemas.microsoft.com/office/drawing/2014/main" id="{A15EFC1F-90AA-3417-E84E-34EBA0826A28}"/>
              </a:ext>
            </a:extLst>
          </p:cNvPr>
          <p:cNvSpPr/>
          <p:nvPr/>
        </p:nvSpPr>
        <p:spPr>
          <a:xfrm>
            <a:off x="1794432" y="4600667"/>
            <a:ext cx="139778" cy="0"/>
          </a:xfrm>
          <a:custGeom>
            <a:avLst/>
            <a:gdLst/>
            <a:ahLst/>
            <a:cxnLst/>
            <a:rect l="l" t="t" r="r" b="b"/>
            <a:pathLst>
              <a:path w="230504">
                <a:moveTo>
                  <a:pt x="0" y="0"/>
                </a:moveTo>
                <a:lnTo>
                  <a:pt x="230359" y="0"/>
                </a:lnTo>
              </a:path>
            </a:pathLst>
          </a:custGeom>
          <a:ln w="10470">
            <a:solidFill>
              <a:srgbClr val="7A45B8"/>
            </a:solidFill>
          </a:ln>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sp>
        <p:nvSpPr>
          <p:cNvPr id="47" name="object 67">
            <a:extLst>
              <a:ext uri="{FF2B5EF4-FFF2-40B4-BE49-F238E27FC236}">
                <a16:creationId xmlns:a16="http://schemas.microsoft.com/office/drawing/2014/main" id="{6D249264-6D90-CDE5-E72D-1F41DC2E0DAC}"/>
              </a:ext>
            </a:extLst>
          </p:cNvPr>
          <p:cNvSpPr/>
          <p:nvPr/>
        </p:nvSpPr>
        <p:spPr>
          <a:xfrm>
            <a:off x="2646588" y="4575269"/>
            <a:ext cx="50829" cy="50829"/>
          </a:xfrm>
          <a:custGeom>
            <a:avLst/>
            <a:gdLst/>
            <a:ahLst/>
            <a:cxnLst/>
            <a:rect l="l" t="t" r="r" b="b"/>
            <a:pathLst>
              <a:path w="83820" h="83820">
                <a:moveTo>
                  <a:pt x="41883" y="0"/>
                </a:moveTo>
                <a:lnTo>
                  <a:pt x="25581" y="3288"/>
                </a:lnTo>
                <a:lnTo>
                  <a:pt x="12267" y="12260"/>
                </a:lnTo>
                <a:lnTo>
                  <a:pt x="3291" y="25572"/>
                </a:lnTo>
                <a:lnTo>
                  <a:pt x="0" y="41883"/>
                </a:lnTo>
                <a:lnTo>
                  <a:pt x="3291" y="58194"/>
                </a:lnTo>
                <a:lnTo>
                  <a:pt x="12267" y="71506"/>
                </a:lnTo>
                <a:lnTo>
                  <a:pt x="25581" y="80478"/>
                </a:lnTo>
                <a:lnTo>
                  <a:pt x="41883" y="83767"/>
                </a:lnTo>
                <a:lnTo>
                  <a:pt x="58185" y="80478"/>
                </a:lnTo>
                <a:lnTo>
                  <a:pt x="71499" y="71506"/>
                </a:lnTo>
                <a:lnTo>
                  <a:pt x="80475" y="58194"/>
                </a:lnTo>
                <a:lnTo>
                  <a:pt x="83767" y="41883"/>
                </a:lnTo>
                <a:lnTo>
                  <a:pt x="80475" y="25572"/>
                </a:lnTo>
                <a:lnTo>
                  <a:pt x="71499" y="12260"/>
                </a:lnTo>
                <a:lnTo>
                  <a:pt x="58185" y="3288"/>
                </a:lnTo>
                <a:lnTo>
                  <a:pt x="41883" y="0"/>
                </a:lnTo>
                <a:close/>
              </a:path>
            </a:pathLst>
          </a:custGeom>
          <a:solidFill>
            <a:srgbClr val="22346A"/>
          </a:solidFill>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sp>
        <p:nvSpPr>
          <p:cNvPr id="48" name="object 68">
            <a:extLst>
              <a:ext uri="{FF2B5EF4-FFF2-40B4-BE49-F238E27FC236}">
                <a16:creationId xmlns:a16="http://schemas.microsoft.com/office/drawing/2014/main" id="{FA6928DC-8FA6-2859-6753-BB6BF1D1BF8E}"/>
              </a:ext>
            </a:extLst>
          </p:cNvPr>
          <p:cNvSpPr/>
          <p:nvPr/>
        </p:nvSpPr>
        <p:spPr>
          <a:xfrm>
            <a:off x="2602141" y="4600667"/>
            <a:ext cx="139778" cy="0"/>
          </a:xfrm>
          <a:custGeom>
            <a:avLst/>
            <a:gdLst/>
            <a:ahLst/>
            <a:cxnLst/>
            <a:rect l="l" t="t" r="r" b="b"/>
            <a:pathLst>
              <a:path w="230504">
                <a:moveTo>
                  <a:pt x="0" y="0"/>
                </a:moveTo>
                <a:lnTo>
                  <a:pt x="230359" y="0"/>
                </a:lnTo>
              </a:path>
            </a:pathLst>
          </a:custGeom>
          <a:ln w="10470">
            <a:solidFill>
              <a:srgbClr val="22346A"/>
            </a:solidFill>
          </a:ln>
        </p:spPr>
        <p:txBody>
          <a:bodyPr wrap="square" lIns="0" tIns="0" rIns="0" bIns="0" rtlCol="0"/>
          <a:lstStyle/>
          <a:p>
            <a:endParaRPr sz="1092">
              <a:solidFill>
                <a:srgbClr val="003867"/>
              </a:solidFill>
              <a:latin typeface="Arial" panose="020B0604020202020204" pitchFamily="34" charset="0"/>
              <a:cs typeface="Arial" panose="020B0604020202020204" pitchFamily="34" charset="0"/>
            </a:endParaRPr>
          </a:p>
        </p:txBody>
      </p:sp>
      <p:sp>
        <p:nvSpPr>
          <p:cNvPr id="49" name="object 69">
            <a:extLst>
              <a:ext uri="{FF2B5EF4-FFF2-40B4-BE49-F238E27FC236}">
                <a16:creationId xmlns:a16="http://schemas.microsoft.com/office/drawing/2014/main" id="{9A24E425-2D75-2801-2AD6-31D03237A080}"/>
              </a:ext>
            </a:extLst>
          </p:cNvPr>
          <p:cNvSpPr txBox="1"/>
          <p:nvPr/>
        </p:nvSpPr>
        <p:spPr>
          <a:xfrm>
            <a:off x="1960170" y="4516356"/>
            <a:ext cx="716220" cy="147053"/>
          </a:xfrm>
          <a:prstGeom prst="rect">
            <a:avLst/>
          </a:prstGeom>
        </p:spPr>
        <p:txBody>
          <a:bodyPr vert="horz" wrap="square" lIns="0" tIns="8471" rIns="0" bIns="0" rtlCol="0">
            <a:spAutoFit/>
          </a:bodyPr>
          <a:lstStyle/>
          <a:p>
            <a:pPr marL="7701">
              <a:spcBef>
                <a:spcPts val="67"/>
              </a:spcBef>
            </a:pPr>
            <a:r>
              <a:rPr sz="900" spc="-12">
                <a:solidFill>
                  <a:srgbClr val="003867"/>
                </a:solidFill>
                <a:latin typeface="Arial" panose="020B0604020202020204" pitchFamily="34" charset="0"/>
                <a:cs typeface="Arial" panose="020B0604020202020204" pitchFamily="34" charset="0"/>
              </a:rPr>
              <a:t>Total</a:t>
            </a:r>
            <a:r>
              <a:rPr sz="900" spc="-52">
                <a:solidFill>
                  <a:srgbClr val="003867"/>
                </a:solidFill>
                <a:latin typeface="Arial" panose="020B0604020202020204" pitchFamily="34" charset="0"/>
                <a:cs typeface="Arial" panose="020B0604020202020204" pitchFamily="34" charset="0"/>
              </a:rPr>
              <a:t> </a:t>
            </a:r>
            <a:r>
              <a:rPr sz="900" spc="-12">
                <a:solidFill>
                  <a:srgbClr val="003867"/>
                </a:solidFill>
                <a:latin typeface="Arial" panose="020B0604020202020204" pitchFamily="34" charset="0"/>
                <a:cs typeface="Arial" panose="020B0604020202020204" pitchFamily="34" charset="0"/>
              </a:rPr>
              <a:t>EASI</a:t>
            </a:r>
            <a:endParaRPr sz="900">
              <a:solidFill>
                <a:srgbClr val="003867"/>
              </a:solidFill>
              <a:latin typeface="Arial" panose="020B0604020202020204" pitchFamily="34" charset="0"/>
              <a:cs typeface="Arial" panose="020B0604020202020204" pitchFamily="34" charset="0"/>
            </a:endParaRPr>
          </a:p>
        </p:txBody>
      </p:sp>
      <p:sp>
        <p:nvSpPr>
          <p:cNvPr id="50" name="object 70">
            <a:extLst>
              <a:ext uri="{FF2B5EF4-FFF2-40B4-BE49-F238E27FC236}">
                <a16:creationId xmlns:a16="http://schemas.microsoft.com/office/drawing/2014/main" id="{6762F64E-69E5-B319-8055-59FACEA6304F}"/>
              </a:ext>
            </a:extLst>
          </p:cNvPr>
          <p:cNvSpPr txBox="1"/>
          <p:nvPr/>
        </p:nvSpPr>
        <p:spPr>
          <a:xfrm>
            <a:off x="2767879" y="4516356"/>
            <a:ext cx="688495" cy="147053"/>
          </a:xfrm>
          <a:prstGeom prst="rect">
            <a:avLst/>
          </a:prstGeom>
        </p:spPr>
        <p:txBody>
          <a:bodyPr vert="horz" wrap="square" lIns="0" tIns="8471" rIns="0" bIns="0" rtlCol="0">
            <a:spAutoFit/>
          </a:bodyPr>
          <a:lstStyle/>
          <a:p>
            <a:pPr marL="7701">
              <a:spcBef>
                <a:spcPts val="67"/>
              </a:spcBef>
            </a:pPr>
            <a:r>
              <a:rPr sz="900">
                <a:solidFill>
                  <a:srgbClr val="003867"/>
                </a:solidFill>
                <a:latin typeface="Arial" panose="020B0604020202020204" pitchFamily="34" charset="0"/>
                <a:cs typeface="Arial" panose="020B0604020202020204" pitchFamily="34" charset="0"/>
              </a:rPr>
              <a:t>C&amp;C</a:t>
            </a:r>
            <a:r>
              <a:rPr sz="900" spc="-24">
                <a:solidFill>
                  <a:srgbClr val="003867"/>
                </a:solidFill>
                <a:latin typeface="Arial" panose="020B0604020202020204" pitchFamily="34" charset="0"/>
                <a:cs typeface="Arial" panose="020B0604020202020204" pitchFamily="34" charset="0"/>
              </a:rPr>
              <a:t> </a:t>
            </a:r>
            <a:r>
              <a:rPr sz="900" spc="-12">
                <a:solidFill>
                  <a:srgbClr val="003867"/>
                </a:solidFill>
                <a:latin typeface="Arial" panose="020B0604020202020204" pitchFamily="34" charset="0"/>
                <a:cs typeface="Arial" panose="020B0604020202020204" pitchFamily="34" charset="0"/>
              </a:rPr>
              <a:t>EASI</a:t>
            </a:r>
            <a:endParaRPr sz="900">
              <a:solidFill>
                <a:srgbClr val="003867"/>
              </a:solidFill>
              <a:latin typeface="Arial" panose="020B0604020202020204" pitchFamily="34" charset="0"/>
              <a:cs typeface="Arial" panose="020B0604020202020204" pitchFamily="34" charset="0"/>
            </a:endParaRPr>
          </a:p>
        </p:txBody>
      </p:sp>
      <p:sp>
        <p:nvSpPr>
          <p:cNvPr id="51" name="object 73">
            <a:extLst>
              <a:ext uri="{FF2B5EF4-FFF2-40B4-BE49-F238E27FC236}">
                <a16:creationId xmlns:a16="http://schemas.microsoft.com/office/drawing/2014/main" id="{F40E8B68-2F31-D74F-50A9-1AAF26FB59D5}"/>
              </a:ext>
            </a:extLst>
          </p:cNvPr>
          <p:cNvSpPr txBox="1"/>
          <p:nvPr/>
        </p:nvSpPr>
        <p:spPr>
          <a:xfrm>
            <a:off x="953296" y="4764515"/>
            <a:ext cx="865240" cy="107372"/>
          </a:xfrm>
          <a:prstGeom prst="rect">
            <a:avLst/>
          </a:prstGeom>
        </p:spPr>
        <p:txBody>
          <a:bodyPr vert="horz" wrap="square" lIns="0" tIns="9242" rIns="0" bIns="0" rtlCol="0">
            <a:spAutoFit/>
          </a:bodyPr>
          <a:lstStyle/>
          <a:p>
            <a:pPr marL="23104">
              <a:spcBef>
                <a:spcPts val="73"/>
              </a:spcBef>
            </a:pPr>
            <a:r>
              <a:rPr sz="637">
                <a:solidFill>
                  <a:srgbClr val="646464"/>
                </a:solidFill>
                <a:latin typeface="Arial" panose="020B0604020202020204" pitchFamily="34" charset="0"/>
                <a:cs typeface="Arial" panose="020B0604020202020204" pitchFamily="34" charset="0"/>
              </a:rPr>
              <a:t>Avallone</a:t>
            </a:r>
            <a:r>
              <a:rPr sz="637" spc="3">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G,</a:t>
            </a:r>
            <a:r>
              <a:rPr sz="637" spc="-15">
                <a:solidFill>
                  <a:srgbClr val="646464"/>
                </a:solidFill>
                <a:latin typeface="Arial" panose="020B0604020202020204" pitchFamily="34" charset="0"/>
                <a:cs typeface="Arial" panose="020B0604020202020204" pitchFamily="34" charset="0"/>
              </a:rPr>
              <a:t> </a:t>
            </a:r>
            <a:r>
              <a:rPr sz="637" i="1">
                <a:solidFill>
                  <a:srgbClr val="646464"/>
                </a:solidFill>
                <a:latin typeface="Arial" panose="020B0604020202020204" pitchFamily="34" charset="0"/>
                <a:cs typeface="Arial" panose="020B0604020202020204" pitchFamily="34" charset="0"/>
              </a:rPr>
              <a:t>et</a:t>
            </a:r>
            <a:r>
              <a:rPr sz="637" i="1" spc="6">
                <a:solidFill>
                  <a:srgbClr val="646464"/>
                </a:solidFill>
                <a:latin typeface="Arial" panose="020B0604020202020204" pitchFamily="34" charset="0"/>
                <a:cs typeface="Arial" panose="020B0604020202020204" pitchFamily="34" charset="0"/>
              </a:rPr>
              <a:t> </a:t>
            </a:r>
            <a:r>
              <a:rPr sz="637" i="1">
                <a:solidFill>
                  <a:srgbClr val="646464"/>
                </a:solidFill>
                <a:latin typeface="Arial" panose="020B0604020202020204" pitchFamily="34" charset="0"/>
                <a:cs typeface="Arial" panose="020B0604020202020204" pitchFamily="34" charset="0"/>
              </a:rPr>
              <a:t>al.</a:t>
            </a:r>
            <a:r>
              <a:rPr sz="637" i="1" spc="-15">
                <a:solidFill>
                  <a:srgbClr val="646464"/>
                </a:solidFill>
                <a:latin typeface="Arial" panose="020B0604020202020204" pitchFamily="34" charset="0"/>
                <a:cs typeface="Arial" panose="020B0604020202020204" pitchFamily="34" charset="0"/>
              </a:rPr>
              <a:t> </a:t>
            </a:r>
            <a:r>
              <a:rPr sz="637" spc="-12">
                <a:solidFill>
                  <a:srgbClr val="646464"/>
                </a:solidFill>
                <a:latin typeface="Arial" panose="020B0604020202020204" pitchFamily="34" charset="0"/>
                <a:cs typeface="Arial" panose="020B0604020202020204" pitchFamily="34" charset="0"/>
              </a:rPr>
              <a:t>2025</a:t>
            </a:r>
            <a:r>
              <a:rPr sz="546" spc="-18" baseline="32407">
                <a:solidFill>
                  <a:srgbClr val="646464"/>
                </a:solidFill>
                <a:latin typeface="Arial" panose="020B0604020202020204" pitchFamily="34" charset="0"/>
                <a:cs typeface="Arial" panose="020B0604020202020204" pitchFamily="34" charset="0"/>
              </a:rPr>
              <a:t>1</a:t>
            </a:r>
            <a:endParaRPr sz="546" baseline="32407">
              <a:solidFill>
                <a:srgbClr val="646464"/>
              </a:solidFill>
              <a:latin typeface="Arial" panose="020B0604020202020204" pitchFamily="34" charset="0"/>
              <a:cs typeface="Arial" panose="020B0604020202020204" pitchFamily="34" charset="0"/>
            </a:endParaRPr>
          </a:p>
        </p:txBody>
      </p:sp>
      <p:pic>
        <p:nvPicPr>
          <p:cNvPr id="53" name="object 3">
            <a:extLst>
              <a:ext uri="{FF2B5EF4-FFF2-40B4-BE49-F238E27FC236}">
                <a16:creationId xmlns:a16="http://schemas.microsoft.com/office/drawing/2014/main" id="{0DA54917-F9B3-5B71-32D1-40FDF35F8516}"/>
              </a:ext>
            </a:extLst>
          </p:cNvPr>
          <p:cNvPicPr>
            <a:picLocks noChangeAspect="1"/>
          </p:cNvPicPr>
          <p:nvPr/>
        </p:nvPicPr>
        <p:blipFill>
          <a:blip r:embed="rId7" cstate="print"/>
          <a:stretch>
            <a:fillRect/>
          </a:stretch>
        </p:blipFill>
        <p:spPr>
          <a:xfrm>
            <a:off x="7958376" y="2758133"/>
            <a:ext cx="3600401" cy="1914726"/>
          </a:xfrm>
          <a:prstGeom prst="rect">
            <a:avLst/>
          </a:prstGeom>
        </p:spPr>
      </p:pic>
      <p:sp>
        <p:nvSpPr>
          <p:cNvPr id="55" name="CuadroTexto 54">
            <a:extLst>
              <a:ext uri="{FF2B5EF4-FFF2-40B4-BE49-F238E27FC236}">
                <a16:creationId xmlns:a16="http://schemas.microsoft.com/office/drawing/2014/main" id="{ECCF77B2-A9E8-AA8D-373C-A39B9CC42063}"/>
              </a:ext>
            </a:extLst>
          </p:cNvPr>
          <p:cNvSpPr txBox="1"/>
          <p:nvPr/>
        </p:nvSpPr>
        <p:spPr>
          <a:xfrm>
            <a:off x="1762902" y="6126106"/>
            <a:ext cx="8512066" cy="246221"/>
          </a:xfrm>
          <a:prstGeom prst="rect">
            <a:avLst/>
          </a:prstGeom>
          <a:noFill/>
        </p:spPr>
        <p:txBody>
          <a:bodyPr wrap="square" rtlCol="0">
            <a:spAutoFit/>
          </a:bodyPr>
          <a:lstStyle/>
          <a:p>
            <a:r>
              <a:rPr lang="es-ES" sz="500" b="1">
                <a:solidFill>
                  <a:srgbClr val="646464"/>
                </a:solidFill>
              </a:rPr>
              <a:t>C&amp;C</a:t>
            </a:r>
            <a:r>
              <a:rPr lang="es-ES" sz="500">
                <a:solidFill>
                  <a:srgbClr val="646464"/>
                </a:solidFill>
              </a:rPr>
              <a:t>: Cara y cuello; </a:t>
            </a:r>
            <a:r>
              <a:rPr lang="es-ES" sz="500" b="1">
                <a:solidFill>
                  <a:srgbClr val="646464"/>
                </a:solidFill>
              </a:rPr>
              <a:t>DA</a:t>
            </a:r>
            <a:r>
              <a:rPr lang="es-ES" sz="500">
                <a:solidFill>
                  <a:srgbClr val="646464"/>
                </a:solidFill>
              </a:rPr>
              <a:t>: Dermatitis atópica; </a:t>
            </a:r>
            <a:r>
              <a:rPr lang="es-ES" sz="500" b="1">
                <a:solidFill>
                  <a:srgbClr val="646464"/>
                </a:solidFill>
              </a:rPr>
              <a:t>EASI</a:t>
            </a:r>
            <a:r>
              <a:rPr lang="es-ES" sz="500">
                <a:solidFill>
                  <a:srgbClr val="646464"/>
                </a:solidFill>
              </a:rPr>
              <a:t>: Índice de área y severidad del eccema.</a:t>
            </a:r>
          </a:p>
          <a:p>
            <a:r>
              <a:rPr lang="es-ES" sz="500">
                <a:solidFill>
                  <a:srgbClr val="646464"/>
                </a:solidFill>
              </a:rPr>
              <a:t>1. </a:t>
            </a:r>
            <a:r>
              <a:rPr lang="es-ES" sz="500" err="1">
                <a:solidFill>
                  <a:srgbClr val="646464"/>
                </a:solidFill>
              </a:rPr>
              <a:t>Avallone</a:t>
            </a:r>
            <a:r>
              <a:rPr lang="es-ES" sz="500">
                <a:solidFill>
                  <a:srgbClr val="646464"/>
                </a:solidFill>
              </a:rPr>
              <a:t> G, </a:t>
            </a:r>
            <a:r>
              <a:rPr lang="es-ES" sz="500" i="1">
                <a:solidFill>
                  <a:srgbClr val="646464"/>
                </a:solidFill>
              </a:rPr>
              <a:t>et al</a:t>
            </a:r>
            <a:r>
              <a:rPr lang="es-ES" sz="500">
                <a:solidFill>
                  <a:srgbClr val="646464"/>
                </a:solidFill>
              </a:rPr>
              <a:t>. </a:t>
            </a:r>
            <a:r>
              <a:rPr lang="es-ES" sz="500" err="1">
                <a:solidFill>
                  <a:srgbClr val="646464"/>
                </a:solidFill>
              </a:rPr>
              <a:t>Effectiveness</a:t>
            </a:r>
            <a:r>
              <a:rPr lang="es-ES" sz="500">
                <a:solidFill>
                  <a:srgbClr val="646464"/>
                </a:solidFill>
              </a:rPr>
              <a:t> and safety </a:t>
            </a:r>
            <a:r>
              <a:rPr lang="es-ES" sz="500" err="1">
                <a:solidFill>
                  <a:srgbClr val="646464"/>
                </a:solidFill>
              </a:rPr>
              <a:t>of</a:t>
            </a:r>
            <a:r>
              <a:rPr lang="es-ES" sz="500">
                <a:solidFill>
                  <a:srgbClr val="646464"/>
                </a:solidFill>
              </a:rPr>
              <a:t> </a:t>
            </a:r>
            <a:r>
              <a:rPr lang="es-ES" sz="500" err="1">
                <a:solidFill>
                  <a:srgbClr val="646464"/>
                </a:solidFill>
              </a:rPr>
              <a:t>lebrikizumab</a:t>
            </a:r>
            <a:r>
              <a:rPr lang="es-ES" sz="500">
                <a:solidFill>
                  <a:srgbClr val="646464"/>
                </a:solidFill>
              </a:rPr>
              <a:t> after </a:t>
            </a:r>
            <a:r>
              <a:rPr lang="es-ES" sz="500" err="1">
                <a:solidFill>
                  <a:srgbClr val="646464"/>
                </a:solidFill>
              </a:rPr>
              <a:t>switching</a:t>
            </a:r>
            <a:r>
              <a:rPr lang="es-ES" sz="500">
                <a:solidFill>
                  <a:srgbClr val="646464"/>
                </a:solidFill>
              </a:rPr>
              <a:t> </a:t>
            </a:r>
            <a:r>
              <a:rPr lang="es-ES" sz="500" err="1">
                <a:solidFill>
                  <a:srgbClr val="646464"/>
                </a:solidFill>
              </a:rPr>
              <a:t>from</a:t>
            </a:r>
            <a:r>
              <a:rPr lang="es-ES" sz="500">
                <a:solidFill>
                  <a:srgbClr val="646464"/>
                </a:solidFill>
              </a:rPr>
              <a:t> </a:t>
            </a:r>
            <a:r>
              <a:rPr lang="es-ES" sz="500" err="1">
                <a:solidFill>
                  <a:srgbClr val="646464"/>
                </a:solidFill>
              </a:rPr>
              <a:t>dupilumab</a:t>
            </a:r>
            <a:r>
              <a:rPr lang="es-ES" sz="500">
                <a:solidFill>
                  <a:srgbClr val="646464"/>
                </a:solidFill>
              </a:rPr>
              <a:t> in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a:t>
            </a:r>
            <a:r>
              <a:rPr lang="es-ES" sz="500" err="1">
                <a:solidFill>
                  <a:srgbClr val="646464"/>
                </a:solidFill>
              </a:rPr>
              <a:t>involving</a:t>
            </a:r>
            <a:r>
              <a:rPr lang="es-ES" sz="500">
                <a:solidFill>
                  <a:srgbClr val="646464"/>
                </a:solidFill>
              </a:rPr>
              <a:t> </a:t>
            </a:r>
            <a:r>
              <a:rPr lang="es-ES" sz="500" err="1">
                <a:solidFill>
                  <a:srgbClr val="646464"/>
                </a:solidFill>
              </a:rPr>
              <a:t>the</a:t>
            </a:r>
            <a:r>
              <a:rPr lang="es-ES" sz="500">
                <a:solidFill>
                  <a:srgbClr val="646464"/>
                </a:solidFill>
              </a:rPr>
              <a:t> head and </a:t>
            </a:r>
            <a:r>
              <a:rPr lang="es-ES" sz="500" err="1">
                <a:solidFill>
                  <a:srgbClr val="646464"/>
                </a:solidFill>
              </a:rPr>
              <a:t>neck</a:t>
            </a:r>
            <a:r>
              <a:rPr lang="es-ES" sz="500">
                <a:solidFill>
                  <a:srgbClr val="646464"/>
                </a:solidFill>
              </a:rPr>
              <a:t> </a:t>
            </a:r>
            <a:r>
              <a:rPr lang="es-ES" sz="500" err="1">
                <a:solidFill>
                  <a:srgbClr val="646464"/>
                </a:solidFill>
              </a:rPr>
              <a:t>area</a:t>
            </a:r>
            <a:r>
              <a:rPr lang="es-ES" sz="500">
                <a:solidFill>
                  <a:srgbClr val="646464"/>
                </a:solidFill>
              </a:rPr>
              <a:t>. EADV </a:t>
            </a:r>
            <a:r>
              <a:rPr lang="es-ES" sz="500" err="1">
                <a:solidFill>
                  <a:srgbClr val="646464"/>
                </a:solidFill>
              </a:rPr>
              <a:t>Congress</a:t>
            </a:r>
            <a:r>
              <a:rPr lang="es-ES" sz="500">
                <a:solidFill>
                  <a:srgbClr val="646464"/>
                </a:solidFill>
              </a:rPr>
              <a:t> 2025; 17–20 Sept; París. Poster P3815.</a:t>
            </a:r>
          </a:p>
        </p:txBody>
      </p:sp>
      <p:sp>
        <p:nvSpPr>
          <p:cNvPr id="3" name="CuadroTexto 2">
            <a:extLst>
              <a:ext uri="{FF2B5EF4-FFF2-40B4-BE49-F238E27FC236}">
                <a16:creationId xmlns:a16="http://schemas.microsoft.com/office/drawing/2014/main" id="{20915926-241A-6EE9-2EAA-78DFA6B7B6A9}"/>
              </a:ext>
            </a:extLst>
          </p:cNvPr>
          <p:cNvSpPr txBox="1"/>
          <p:nvPr/>
        </p:nvSpPr>
        <p:spPr>
          <a:xfrm>
            <a:off x="557901" y="1516429"/>
            <a:ext cx="11038335" cy="352212"/>
          </a:xfrm>
          <a:prstGeom prst="roundRect">
            <a:avLst>
              <a:gd name="adj" fmla="val 50000"/>
            </a:avLst>
          </a:prstGeom>
          <a:gradFill flip="none" rotWithShape="1">
            <a:gsLst>
              <a:gs pos="0">
                <a:srgbClr val="7945B8"/>
              </a:gs>
              <a:gs pos="100000">
                <a:schemeClr val="accent2">
                  <a:lumMod val="40000"/>
                  <a:lumOff val="60000"/>
                </a:schemeClr>
              </a:gs>
            </a:gsLst>
            <a:lin ang="4200000" scaled="0"/>
            <a:tileRect/>
          </a:gradFill>
          <a:ln>
            <a:noFill/>
          </a:ln>
        </p:spPr>
        <p:txBody>
          <a:bodyPr wrap="square" lIns="0" tIns="0" rIns="0" bIns="0">
            <a:noAutofit/>
          </a:bodyPr>
          <a:lstStyle/>
          <a:p>
            <a:pPr algn="ctr"/>
            <a:r>
              <a:rPr lang="pt-BR" sz="1600" b="1">
                <a:solidFill>
                  <a:schemeClr val="bg1"/>
                </a:solidFill>
              </a:rPr>
              <a:t>Resultados</a:t>
            </a:r>
            <a:r>
              <a:rPr lang="pt-BR" sz="1600" b="1" baseline="30000">
                <a:solidFill>
                  <a:schemeClr val="bg1"/>
                </a:solidFill>
              </a:rPr>
              <a:t>1</a:t>
            </a:r>
            <a:endParaRPr lang="es-ES" sz="1600" b="1">
              <a:solidFill>
                <a:schemeClr val="bg1"/>
              </a:solidFill>
            </a:endParaRPr>
          </a:p>
        </p:txBody>
      </p:sp>
      <p:sp>
        <p:nvSpPr>
          <p:cNvPr id="24" name="object 44">
            <a:extLst>
              <a:ext uri="{FF2B5EF4-FFF2-40B4-BE49-F238E27FC236}">
                <a16:creationId xmlns:a16="http://schemas.microsoft.com/office/drawing/2014/main" id="{0F5CD1E3-BB8A-0509-0219-1E6328751B68}"/>
              </a:ext>
            </a:extLst>
          </p:cNvPr>
          <p:cNvSpPr txBox="1"/>
          <p:nvPr/>
        </p:nvSpPr>
        <p:spPr>
          <a:xfrm>
            <a:off x="2443469" y="3621806"/>
            <a:ext cx="230470" cy="199825"/>
          </a:xfrm>
          <a:prstGeom prst="rect">
            <a:avLst/>
          </a:prstGeom>
        </p:spPr>
        <p:txBody>
          <a:bodyPr vert="horz" wrap="square" lIns="0" tIns="8471" rIns="0" bIns="0" rtlCol="0">
            <a:spAutoFit/>
          </a:bodyPr>
          <a:lstStyle/>
          <a:p>
            <a:pPr marL="7701">
              <a:spcBef>
                <a:spcPts val="67"/>
              </a:spcBef>
            </a:pPr>
            <a:r>
              <a:rPr sz="1243" b="1" spc="-15">
                <a:solidFill>
                  <a:srgbClr val="003867"/>
                </a:solidFill>
                <a:latin typeface="Arial" panose="020B0604020202020204" pitchFamily="34" charset="0"/>
                <a:cs typeface="Arial" panose="020B0604020202020204" pitchFamily="34" charset="0"/>
              </a:rPr>
              <a:t>1,7</a:t>
            </a:r>
            <a:endParaRPr sz="1243">
              <a:solidFill>
                <a:srgbClr val="003867"/>
              </a:solidFill>
              <a:latin typeface="Arial" panose="020B0604020202020204" pitchFamily="34" charset="0"/>
              <a:cs typeface="Arial" panose="020B0604020202020204" pitchFamily="34" charset="0"/>
            </a:endParaRPr>
          </a:p>
        </p:txBody>
      </p:sp>
      <p:sp>
        <p:nvSpPr>
          <p:cNvPr id="4" name="object 2">
            <a:extLst>
              <a:ext uri="{FF2B5EF4-FFF2-40B4-BE49-F238E27FC236}">
                <a16:creationId xmlns:a16="http://schemas.microsoft.com/office/drawing/2014/main" id="{0A917F5A-A311-5F48-D574-5841FE9F44E7}"/>
              </a:ext>
            </a:extLst>
          </p:cNvPr>
          <p:cNvSpPr txBox="1"/>
          <p:nvPr/>
        </p:nvSpPr>
        <p:spPr>
          <a:xfrm>
            <a:off x="7958376" y="4695019"/>
            <a:ext cx="3600401" cy="273614"/>
          </a:xfrm>
          <a:prstGeom prst="rect">
            <a:avLst/>
          </a:prstGeom>
        </p:spPr>
        <p:txBody>
          <a:bodyPr vert="horz" wrap="square" lIns="0" tIns="7316" rIns="0" bIns="0" rtlCol="0">
            <a:spAutoFit/>
          </a:bodyPr>
          <a:lstStyle/>
          <a:p>
            <a:pPr marL="23104" marR="18483">
              <a:lnSpc>
                <a:spcPct val="145900"/>
              </a:lnSpc>
              <a:spcBef>
                <a:spcPts val="58"/>
              </a:spcBef>
            </a:pPr>
            <a:r>
              <a:rPr sz="600">
                <a:solidFill>
                  <a:schemeClr val="accent1"/>
                </a:solidFill>
                <a:latin typeface="Arial" panose="020B0604020202020204" pitchFamily="34" charset="0"/>
                <a:cs typeface="Arial" panose="020B0604020202020204" pitchFamily="34" charset="0"/>
              </a:rPr>
              <a:t>A,C. Manifestaciones basales de DA con </a:t>
            </a:r>
            <a:r>
              <a:rPr sz="600" err="1">
                <a:solidFill>
                  <a:schemeClr val="accent1"/>
                </a:solidFill>
                <a:latin typeface="Arial" panose="020B0604020202020204" pitchFamily="34" charset="0"/>
                <a:cs typeface="Arial" panose="020B0604020202020204" pitchFamily="34" charset="0"/>
              </a:rPr>
              <a:t>afectación</a:t>
            </a:r>
            <a:r>
              <a:rPr sz="600">
                <a:solidFill>
                  <a:schemeClr val="accent1"/>
                </a:solidFill>
                <a:latin typeface="Arial" panose="020B0604020202020204" pitchFamily="34" charset="0"/>
                <a:cs typeface="Arial" panose="020B0604020202020204" pitchFamily="34" charset="0"/>
              </a:rPr>
              <a:t> de </a:t>
            </a:r>
            <a:r>
              <a:rPr sz="600" err="1">
                <a:solidFill>
                  <a:schemeClr val="accent1"/>
                </a:solidFill>
                <a:latin typeface="Arial" panose="020B0604020202020204" pitchFamily="34" charset="0"/>
                <a:cs typeface="Arial" panose="020B0604020202020204" pitchFamily="34" charset="0"/>
              </a:rPr>
              <a:t>cara</a:t>
            </a:r>
            <a:r>
              <a:rPr sz="600">
                <a:solidFill>
                  <a:schemeClr val="accent1"/>
                </a:solidFill>
                <a:latin typeface="Arial" panose="020B0604020202020204" pitchFamily="34" charset="0"/>
                <a:cs typeface="Arial" panose="020B0604020202020204" pitchFamily="34" charset="0"/>
              </a:rPr>
              <a:t> y </a:t>
            </a:r>
            <a:r>
              <a:rPr sz="600" err="1">
                <a:solidFill>
                  <a:schemeClr val="accent1"/>
                </a:solidFill>
                <a:latin typeface="Arial" panose="020B0604020202020204" pitchFamily="34" charset="0"/>
                <a:cs typeface="Arial" panose="020B0604020202020204" pitchFamily="34" charset="0"/>
              </a:rPr>
              <a:t>cuello</a:t>
            </a:r>
            <a:r>
              <a:rPr sz="600">
                <a:solidFill>
                  <a:schemeClr val="accent1"/>
                </a:solidFill>
                <a:latin typeface="Arial" panose="020B0604020202020204" pitchFamily="34" charset="0"/>
                <a:cs typeface="Arial" panose="020B0604020202020204" pitchFamily="34" charset="0"/>
              </a:rPr>
              <a:t> </a:t>
            </a:r>
            <a:r>
              <a:rPr sz="600" err="1">
                <a:solidFill>
                  <a:schemeClr val="accent1"/>
                </a:solidFill>
                <a:latin typeface="Arial" panose="020B0604020202020204" pitchFamily="34" charset="0"/>
                <a:cs typeface="Arial" panose="020B0604020202020204" pitchFamily="34" charset="0"/>
              </a:rPr>
              <a:t>tras</a:t>
            </a:r>
            <a:r>
              <a:rPr sz="600">
                <a:solidFill>
                  <a:schemeClr val="accent1"/>
                </a:solidFill>
                <a:latin typeface="Arial" panose="020B0604020202020204" pitchFamily="34" charset="0"/>
                <a:cs typeface="Arial" panose="020B0604020202020204" pitchFamily="34" charset="0"/>
              </a:rPr>
              <a:t> </a:t>
            </a:r>
            <a:r>
              <a:rPr sz="600" err="1">
                <a:solidFill>
                  <a:schemeClr val="accent1"/>
                </a:solidFill>
                <a:latin typeface="Arial" panose="020B0604020202020204" pitchFamily="34" charset="0"/>
                <a:cs typeface="Arial" panose="020B0604020202020204" pitchFamily="34" charset="0"/>
              </a:rPr>
              <a:t>tratamiento</a:t>
            </a:r>
            <a:r>
              <a:rPr sz="600">
                <a:solidFill>
                  <a:schemeClr val="accent1"/>
                </a:solidFill>
                <a:latin typeface="Arial" panose="020B0604020202020204" pitchFamily="34" charset="0"/>
                <a:cs typeface="Arial" panose="020B0604020202020204" pitchFamily="34" charset="0"/>
              </a:rPr>
              <a:t> con dupilumab. </a:t>
            </a:r>
            <a:endParaRPr lang="es-ES" sz="600">
              <a:solidFill>
                <a:schemeClr val="accent1"/>
              </a:solidFill>
              <a:latin typeface="Arial" panose="020B0604020202020204" pitchFamily="34" charset="0"/>
              <a:cs typeface="Arial" panose="020B0604020202020204" pitchFamily="34" charset="0"/>
            </a:endParaRPr>
          </a:p>
          <a:p>
            <a:pPr marL="23104" marR="18483">
              <a:lnSpc>
                <a:spcPct val="145900"/>
              </a:lnSpc>
              <a:spcBef>
                <a:spcPts val="58"/>
              </a:spcBef>
            </a:pPr>
            <a:r>
              <a:rPr sz="600">
                <a:solidFill>
                  <a:schemeClr val="accent1"/>
                </a:solidFill>
                <a:latin typeface="Arial" panose="020B0604020202020204" pitchFamily="34" charset="0"/>
                <a:cs typeface="Arial" panose="020B0604020202020204" pitchFamily="34" charset="0"/>
              </a:rPr>
              <a:t>B, D. </a:t>
            </a:r>
            <a:r>
              <a:rPr sz="600" err="1">
                <a:solidFill>
                  <a:schemeClr val="accent1"/>
                </a:solidFill>
                <a:latin typeface="Arial" panose="020B0604020202020204" pitchFamily="34" charset="0"/>
                <a:cs typeface="Arial" panose="020B0604020202020204" pitchFamily="34" charset="0"/>
              </a:rPr>
              <a:t>Mejoría</a:t>
            </a:r>
            <a:r>
              <a:rPr sz="600">
                <a:solidFill>
                  <a:schemeClr val="accent1"/>
                </a:solidFill>
                <a:latin typeface="Arial" panose="020B0604020202020204" pitchFamily="34" charset="0"/>
                <a:cs typeface="Arial" panose="020B0604020202020204" pitchFamily="34" charset="0"/>
              </a:rPr>
              <a:t> </a:t>
            </a:r>
            <a:r>
              <a:rPr sz="600" err="1">
                <a:solidFill>
                  <a:schemeClr val="accent1"/>
                </a:solidFill>
                <a:latin typeface="Arial" panose="020B0604020202020204" pitchFamily="34" charset="0"/>
                <a:cs typeface="Arial" panose="020B0604020202020204" pitchFamily="34" charset="0"/>
              </a:rPr>
              <a:t>clínica</a:t>
            </a:r>
            <a:r>
              <a:rPr sz="600">
                <a:solidFill>
                  <a:schemeClr val="accent1"/>
                </a:solidFill>
                <a:latin typeface="Arial" panose="020B0604020202020204" pitchFamily="34" charset="0"/>
                <a:cs typeface="Arial" panose="020B0604020202020204" pitchFamily="34" charset="0"/>
              </a:rPr>
              <a:t> </a:t>
            </a:r>
            <a:r>
              <a:rPr sz="600" err="1">
                <a:solidFill>
                  <a:schemeClr val="accent1"/>
                </a:solidFill>
                <a:latin typeface="Arial" panose="020B0604020202020204" pitchFamily="34" charset="0"/>
                <a:cs typeface="Arial" panose="020B0604020202020204" pitchFamily="34" charset="0"/>
              </a:rPr>
              <a:t>tras</a:t>
            </a:r>
            <a:r>
              <a:rPr sz="600">
                <a:solidFill>
                  <a:schemeClr val="accent1"/>
                </a:solidFill>
                <a:latin typeface="Arial" panose="020B0604020202020204" pitchFamily="34" charset="0"/>
                <a:cs typeface="Arial" panose="020B0604020202020204" pitchFamily="34" charset="0"/>
              </a:rPr>
              <a:t> la </a:t>
            </a:r>
            <a:r>
              <a:rPr sz="600" err="1">
                <a:solidFill>
                  <a:schemeClr val="accent1"/>
                </a:solidFill>
                <a:latin typeface="Arial" panose="020B0604020202020204" pitchFamily="34" charset="0"/>
                <a:cs typeface="Arial" panose="020B0604020202020204" pitchFamily="34" charset="0"/>
              </a:rPr>
              <a:t>terapia</a:t>
            </a:r>
            <a:r>
              <a:rPr sz="600">
                <a:solidFill>
                  <a:schemeClr val="accent1"/>
                </a:solidFill>
                <a:latin typeface="Arial" panose="020B0604020202020204" pitchFamily="34" charset="0"/>
                <a:cs typeface="Arial" panose="020B0604020202020204" pitchFamily="34" charset="0"/>
              </a:rPr>
              <a:t> con lebrikizumab.</a:t>
            </a:r>
            <a:r>
              <a:rPr lang="es-ES" sz="600">
                <a:solidFill>
                  <a:schemeClr val="accent1"/>
                </a:solidFill>
                <a:latin typeface="Arial" panose="020B0604020202020204" pitchFamily="34" charset="0"/>
                <a:cs typeface="Arial" panose="020B0604020202020204" pitchFamily="34" charset="0"/>
              </a:rPr>
              <a:t> Figura de </a:t>
            </a:r>
            <a:r>
              <a:rPr sz="600">
                <a:solidFill>
                  <a:schemeClr val="accent1"/>
                </a:solidFill>
                <a:latin typeface="Arial" panose="020B0604020202020204" pitchFamily="34" charset="0"/>
                <a:cs typeface="Arial" panose="020B0604020202020204" pitchFamily="34" charset="0"/>
              </a:rPr>
              <a:t>Avallone G, et al. 2025</a:t>
            </a:r>
            <a:r>
              <a:rPr sz="600" baseline="30000">
                <a:solidFill>
                  <a:schemeClr val="accent1"/>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28649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C0ADD-5F82-BE12-73A9-A030039FD4AA}"/>
            </a:ext>
          </a:extLst>
        </p:cNvPr>
        <p:cNvGrpSpPr/>
        <p:nvPr/>
      </p:nvGrpSpPr>
      <p:grpSpPr>
        <a:xfrm>
          <a:off x="0" y="0"/>
          <a:ext cx="0" cy="0"/>
          <a:chOff x="0" y="0"/>
          <a:chExt cx="0" cy="0"/>
        </a:xfrm>
      </p:grpSpPr>
      <p:sp>
        <p:nvSpPr>
          <p:cNvPr id="32" name="Título 31">
            <a:extLst>
              <a:ext uri="{FF2B5EF4-FFF2-40B4-BE49-F238E27FC236}">
                <a16:creationId xmlns:a16="http://schemas.microsoft.com/office/drawing/2014/main" id="{288A55BF-3F6D-E601-7209-AEC465DBD13E}"/>
              </a:ext>
            </a:extLst>
          </p:cNvPr>
          <p:cNvSpPr>
            <a:spLocks noGrp="1"/>
          </p:cNvSpPr>
          <p:nvPr>
            <p:ph type="title"/>
          </p:nvPr>
        </p:nvSpPr>
        <p:spPr/>
        <p:txBody>
          <a:bodyPr>
            <a:normAutofit/>
          </a:bodyPr>
          <a:lstStyle/>
          <a:p>
            <a:r>
              <a:rPr lang="es-ES" sz="2200"/>
              <a:t>Exoneración de responsabilidad y uso de la presentación</a:t>
            </a:r>
          </a:p>
        </p:txBody>
      </p:sp>
      <p:sp>
        <p:nvSpPr>
          <p:cNvPr id="2" name="Marcador de contenido 6">
            <a:extLst>
              <a:ext uri="{FF2B5EF4-FFF2-40B4-BE49-F238E27FC236}">
                <a16:creationId xmlns:a16="http://schemas.microsoft.com/office/drawing/2014/main" id="{0D11DA11-F5A2-8D24-07A2-294F32AF25FE}"/>
              </a:ext>
            </a:extLst>
          </p:cNvPr>
          <p:cNvSpPr txBox="1">
            <a:spLocks/>
          </p:cNvSpPr>
          <p:nvPr/>
        </p:nvSpPr>
        <p:spPr>
          <a:xfrm>
            <a:off x="541197" y="1628158"/>
            <a:ext cx="11109605"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20000"/>
              </a:lnSpc>
              <a:spcBef>
                <a:spcPts val="10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Este documento (la “Presentación”) ha sido preparado por Almirall, S.A. (“Almirall”) exclusivamente para su uso en presentaciones y/o formaciones dirigidas a la comunidad científica (“Uso Permitido”). La divulgación, difusión o uso de este documento, para un uso distinto al Uso Permitido, sin la autorización previa, expresa y por escrito de la Compañía está prohibida.​</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Almirall no otorga, ni implícita ni explícitamente, ninguna garantía de imparcialidad, precisión, integridad o exactitud de la información, opinión y declaraciones expresadas en dicha Presentación o en discusiones que puedan tener lugar durante su utilización.​</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Tanto la Presentación como los contenidos incluidos en la misma (con carácter enunciativo, que no limitativo, imágenes, diseño gráfico, logos, textos, gráficos, ilustraciones, fotografías, y cualquier otro material susceptible de protección) son titularidad exclusiva de Almirall o Almirall tiene sobre ellos la correspondiente autorización de uso. ​</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Igualmente, todos los nombres comerciales, marcas o signos distintivos de cualquier clase contenidos en la Presentación están protegidos por la Ley.​</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p>
        </p:txBody>
      </p:sp>
    </p:spTree>
    <p:extLst>
      <p:ext uri="{BB962C8B-B14F-4D97-AF65-F5344CB8AC3E}">
        <p14:creationId xmlns:p14="http://schemas.microsoft.com/office/powerpoint/2010/main" val="2011956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03E44-DF11-9FF4-FB91-2E94B7D811C4}"/>
            </a:ext>
          </a:extLst>
        </p:cNvPr>
        <p:cNvGrpSpPr/>
        <p:nvPr/>
      </p:nvGrpSpPr>
      <p:grpSpPr>
        <a:xfrm>
          <a:off x="0" y="0"/>
          <a:ext cx="0" cy="0"/>
          <a:chOff x="0" y="0"/>
          <a:chExt cx="0" cy="0"/>
        </a:xfrm>
      </p:grpSpPr>
      <p:sp>
        <p:nvSpPr>
          <p:cNvPr id="14" name="Rectángulo 13">
            <a:extLst>
              <a:ext uri="{FF2B5EF4-FFF2-40B4-BE49-F238E27FC236}">
                <a16:creationId xmlns:a16="http://schemas.microsoft.com/office/drawing/2014/main" id="{49420D12-F81E-870D-5E01-3EFEE353468D}"/>
              </a:ext>
            </a:extLst>
          </p:cNvPr>
          <p:cNvSpPr/>
          <p:nvPr/>
        </p:nvSpPr>
        <p:spPr>
          <a:xfrm>
            <a:off x="0" y="0"/>
            <a:ext cx="12192000" cy="6858000"/>
          </a:xfrm>
          <a:prstGeom prst="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redondeado 14">
            <a:extLst>
              <a:ext uri="{FF2B5EF4-FFF2-40B4-BE49-F238E27FC236}">
                <a16:creationId xmlns:a16="http://schemas.microsoft.com/office/drawing/2014/main" id="{1A5D3F5A-9F8F-73AA-2325-746615CE831C}"/>
              </a:ext>
            </a:extLst>
          </p:cNvPr>
          <p:cNvSpPr/>
          <p:nvPr/>
        </p:nvSpPr>
        <p:spPr>
          <a:xfrm>
            <a:off x="961593" y="424964"/>
            <a:ext cx="10268814" cy="6074690"/>
          </a:xfrm>
          <a:prstGeom prst="roundRect">
            <a:avLst>
              <a:gd name="adj" fmla="val 4191"/>
            </a:avLst>
          </a:prstGeom>
          <a:solidFill>
            <a:schemeClr val="bg1"/>
          </a:solidFill>
          <a:ln w="38100">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3" name="Título 1">
            <a:extLst>
              <a:ext uri="{FF2B5EF4-FFF2-40B4-BE49-F238E27FC236}">
                <a16:creationId xmlns:a16="http://schemas.microsoft.com/office/drawing/2014/main" id="{73E2E0A5-DAA0-10B0-5125-0D60F2C6CC80}"/>
              </a:ext>
            </a:extLst>
          </p:cNvPr>
          <p:cNvSpPr txBox="1">
            <a:spLocks/>
          </p:cNvSpPr>
          <p:nvPr/>
        </p:nvSpPr>
        <p:spPr>
          <a:xfrm>
            <a:off x="1350216" y="640238"/>
            <a:ext cx="9382125" cy="484858"/>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r>
              <a:rPr lang="es-ES">
                <a:solidFill>
                  <a:srgbClr val="7A45B8"/>
                </a:solidFill>
              </a:rPr>
              <a:t>Resultados.</a:t>
            </a:r>
            <a:r>
              <a:rPr lang="es-ES" baseline="30000">
                <a:solidFill>
                  <a:srgbClr val="7A45B8"/>
                </a:solidFill>
              </a:rPr>
              <a:t>1</a:t>
            </a:r>
            <a:endParaRPr lang="es-ES">
              <a:solidFill>
                <a:srgbClr val="7A45B8"/>
              </a:solidFill>
            </a:endParaRPr>
          </a:p>
        </p:txBody>
      </p:sp>
      <p:pic>
        <p:nvPicPr>
          <p:cNvPr id="3" name="object 3">
            <a:extLst>
              <a:ext uri="{FF2B5EF4-FFF2-40B4-BE49-F238E27FC236}">
                <a16:creationId xmlns:a16="http://schemas.microsoft.com/office/drawing/2014/main" id="{BD284698-8033-C4D5-73D2-449C93214EED}"/>
              </a:ext>
            </a:extLst>
          </p:cNvPr>
          <p:cNvPicPr>
            <a:picLocks noChangeAspect="1"/>
          </p:cNvPicPr>
          <p:nvPr/>
        </p:nvPicPr>
        <p:blipFill>
          <a:blip r:embed="rId2" cstate="print"/>
          <a:stretch>
            <a:fillRect/>
          </a:stretch>
        </p:blipFill>
        <p:spPr>
          <a:xfrm>
            <a:off x="2902419" y="1730624"/>
            <a:ext cx="6387162" cy="3396751"/>
          </a:xfrm>
          <a:prstGeom prst="rect">
            <a:avLst/>
          </a:prstGeom>
        </p:spPr>
      </p:pic>
      <p:sp>
        <p:nvSpPr>
          <p:cNvPr id="4" name="object 2">
            <a:extLst>
              <a:ext uri="{FF2B5EF4-FFF2-40B4-BE49-F238E27FC236}">
                <a16:creationId xmlns:a16="http://schemas.microsoft.com/office/drawing/2014/main" id="{5CDBD1F0-32AD-21FD-D8C7-A7F65A021518}"/>
              </a:ext>
            </a:extLst>
          </p:cNvPr>
          <p:cNvSpPr txBox="1"/>
          <p:nvPr/>
        </p:nvSpPr>
        <p:spPr>
          <a:xfrm>
            <a:off x="2902419" y="5244177"/>
            <a:ext cx="6387162" cy="315933"/>
          </a:xfrm>
          <a:prstGeom prst="rect">
            <a:avLst/>
          </a:prstGeom>
        </p:spPr>
        <p:txBody>
          <a:bodyPr vert="horz" wrap="square" lIns="0" tIns="7316" rIns="0" bIns="0" rtlCol="0">
            <a:spAutoFit/>
          </a:bodyPr>
          <a:lstStyle/>
          <a:p>
            <a:pPr marL="23104" marR="18483">
              <a:lnSpc>
                <a:spcPct val="145900"/>
              </a:lnSpc>
              <a:spcBef>
                <a:spcPts val="58"/>
              </a:spcBef>
            </a:pPr>
            <a:r>
              <a:rPr sz="700">
                <a:solidFill>
                  <a:srgbClr val="646464"/>
                </a:solidFill>
                <a:latin typeface="Arial" panose="020B0604020202020204" pitchFamily="34" charset="0"/>
                <a:cs typeface="Arial" panose="020B0604020202020204" pitchFamily="34" charset="0"/>
              </a:rPr>
              <a:t>A,C. Manifestaciones basales de DA con </a:t>
            </a:r>
            <a:r>
              <a:rPr sz="700" err="1">
                <a:solidFill>
                  <a:srgbClr val="646464"/>
                </a:solidFill>
                <a:latin typeface="Arial" panose="020B0604020202020204" pitchFamily="34" charset="0"/>
                <a:cs typeface="Arial" panose="020B0604020202020204" pitchFamily="34" charset="0"/>
              </a:rPr>
              <a:t>afectación</a:t>
            </a:r>
            <a:r>
              <a:rPr sz="700">
                <a:solidFill>
                  <a:srgbClr val="646464"/>
                </a:solidFill>
                <a:latin typeface="Arial" panose="020B0604020202020204" pitchFamily="34" charset="0"/>
                <a:cs typeface="Arial" panose="020B0604020202020204" pitchFamily="34" charset="0"/>
              </a:rPr>
              <a:t> de </a:t>
            </a:r>
            <a:r>
              <a:rPr sz="700" err="1">
                <a:solidFill>
                  <a:srgbClr val="646464"/>
                </a:solidFill>
                <a:latin typeface="Arial" panose="020B0604020202020204" pitchFamily="34" charset="0"/>
                <a:cs typeface="Arial" panose="020B0604020202020204" pitchFamily="34" charset="0"/>
              </a:rPr>
              <a:t>cara</a:t>
            </a:r>
            <a:r>
              <a:rPr sz="700">
                <a:solidFill>
                  <a:srgbClr val="646464"/>
                </a:solidFill>
                <a:latin typeface="Arial" panose="020B0604020202020204" pitchFamily="34" charset="0"/>
                <a:cs typeface="Arial" panose="020B0604020202020204" pitchFamily="34" charset="0"/>
              </a:rPr>
              <a:t> y </a:t>
            </a:r>
            <a:r>
              <a:rPr sz="700" err="1">
                <a:solidFill>
                  <a:srgbClr val="646464"/>
                </a:solidFill>
                <a:latin typeface="Arial" panose="020B0604020202020204" pitchFamily="34" charset="0"/>
                <a:cs typeface="Arial" panose="020B0604020202020204" pitchFamily="34" charset="0"/>
              </a:rPr>
              <a:t>cuello</a:t>
            </a:r>
            <a:r>
              <a:rPr sz="700">
                <a:solidFill>
                  <a:srgbClr val="646464"/>
                </a:solidFill>
                <a:latin typeface="Arial" panose="020B0604020202020204" pitchFamily="34" charset="0"/>
                <a:cs typeface="Arial" panose="020B0604020202020204" pitchFamily="34" charset="0"/>
              </a:rPr>
              <a:t> </a:t>
            </a:r>
            <a:r>
              <a:rPr sz="700" err="1">
                <a:solidFill>
                  <a:srgbClr val="646464"/>
                </a:solidFill>
                <a:latin typeface="Arial" panose="020B0604020202020204" pitchFamily="34" charset="0"/>
                <a:cs typeface="Arial" panose="020B0604020202020204" pitchFamily="34" charset="0"/>
              </a:rPr>
              <a:t>tras</a:t>
            </a:r>
            <a:r>
              <a:rPr sz="700">
                <a:solidFill>
                  <a:srgbClr val="646464"/>
                </a:solidFill>
                <a:latin typeface="Arial" panose="020B0604020202020204" pitchFamily="34" charset="0"/>
                <a:cs typeface="Arial" panose="020B0604020202020204" pitchFamily="34" charset="0"/>
              </a:rPr>
              <a:t> </a:t>
            </a:r>
            <a:r>
              <a:rPr sz="700" err="1">
                <a:solidFill>
                  <a:srgbClr val="646464"/>
                </a:solidFill>
                <a:latin typeface="Arial" panose="020B0604020202020204" pitchFamily="34" charset="0"/>
                <a:cs typeface="Arial" panose="020B0604020202020204" pitchFamily="34" charset="0"/>
              </a:rPr>
              <a:t>tratamiento</a:t>
            </a:r>
            <a:r>
              <a:rPr sz="700">
                <a:solidFill>
                  <a:srgbClr val="646464"/>
                </a:solidFill>
                <a:latin typeface="Arial" panose="020B0604020202020204" pitchFamily="34" charset="0"/>
                <a:cs typeface="Arial" panose="020B0604020202020204" pitchFamily="34" charset="0"/>
              </a:rPr>
              <a:t> con dupilumab. B, D. </a:t>
            </a:r>
            <a:r>
              <a:rPr sz="700" err="1">
                <a:solidFill>
                  <a:srgbClr val="646464"/>
                </a:solidFill>
                <a:latin typeface="Arial" panose="020B0604020202020204" pitchFamily="34" charset="0"/>
                <a:cs typeface="Arial" panose="020B0604020202020204" pitchFamily="34" charset="0"/>
              </a:rPr>
              <a:t>Mejoría</a:t>
            </a:r>
            <a:r>
              <a:rPr sz="700">
                <a:solidFill>
                  <a:srgbClr val="646464"/>
                </a:solidFill>
                <a:latin typeface="Arial" panose="020B0604020202020204" pitchFamily="34" charset="0"/>
                <a:cs typeface="Arial" panose="020B0604020202020204" pitchFamily="34" charset="0"/>
              </a:rPr>
              <a:t> </a:t>
            </a:r>
            <a:r>
              <a:rPr sz="700" err="1">
                <a:solidFill>
                  <a:srgbClr val="646464"/>
                </a:solidFill>
                <a:latin typeface="Arial" panose="020B0604020202020204" pitchFamily="34" charset="0"/>
                <a:cs typeface="Arial" panose="020B0604020202020204" pitchFamily="34" charset="0"/>
              </a:rPr>
              <a:t>clínica</a:t>
            </a:r>
            <a:r>
              <a:rPr sz="700">
                <a:solidFill>
                  <a:srgbClr val="646464"/>
                </a:solidFill>
                <a:latin typeface="Arial" panose="020B0604020202020204" pitchFamily="34" charset="0"/>
                <a:cs typeface="Arial" panose="020B0604020202020204" pitchFamily="34" charset="0"/>
              </a:rPr>
              <a:t> </a:t>
            </a:r>
            <a:r>
              <a:rPr sz="700" err="1">
                <a:solidFill>
                  <a:srgbClr val="646464"/>
                </a:solidFill>
                <a:latin typeface="Arial" panose="020B0604020202020204" pitchFamily="34" charset="0"/>
                <a:cs typeface="Arial" panose="020B0604020202020204" pitchFamily="34" charset="0"/>
              </a:rPr>
              <a:t>tras</a:t>
            </a:r>
            <a:r>
              <a:rPr sz="700">
                <a:solidFill>
                  <a:srgbClr val="646464"/>
                </a:solidFill>
                <a:latin typeface="Arial" panose="020B0604020202020204" pitchFamily="34" charset="0"/>
                <a:cs typeface="Arial" panose="020B0604020202020204" pitchFamily="34" charset="0"/>
              </a:rPr>
              <a:t> la </a:t>
            </a:r>
            <a:r>
              <a:rPr sz="700" err="1">
                <a:solidFill>
                  <a:srgbClr val="646464"/>
                </a:solidFill>
                <a:latin typeface="Arial" panose="020B0604020202020204" pitchFamily="34" charset="0"/>
                <a:cs typeface="Arial" panose="020B0604020202020204" pitchFamily="34" charset="0"/>
              </a:rPr>
              <a:t>terapia</a:t>
            </a:r>
            <a:r>
              <a:rPr sz="700">
                <a:solidFill>
                  <a:srgbClr val="646464"/>
                </a:solidFill>
                <a:latin typeface="Arial" panose="020B0604020202020204" pitchFamily="34" charset="0"/>
                <a:cs typeface="Arial" panose="020B0604020202020204" pitchFamily="34" charset="0"/>
              </a:rPr>
              <a:t> con lebrikizumab.</a:t>
            </a:r>
            <a:r>
              <a:rPr sz="600" baseline="32407">
                <a:solidFill>
                  <a:srgbClr val="646464"/>
                </a:solidFill>
                <a:latin typeface="Arial" panose="020B0604020202020204" pitchFamily="34" charset="0"/>
                <a:cs typeface="Arial" panose="020B0604020202020204" pitchFamily="34" charset="0"/>
              </a:rPr>
              <a:t>1 </a:t>
            </a:r>
            <a:endParaRPr lang="es-ES" sz="600" baseline="32407">
              <a:solidFill>
                <a:srgbClr val="646464"/>
              </a:solidFill>
              <a:latin typeface="Arial" panose="020B0604020202020204" pitchFamily="34" charset="0"/>
              <a:cs typeface="Arial" panose="020B0604020202020204" pitchFamily="34" charset="0"/>
            </a:endParaRPr>
          </a:p>
          <a:p>
            <a:pPr marL="23104" marR="18483">
              <a:lnSpc>
                <a:spcPct val="145900"/>
              </a:lnSpc>
              <a:spcBef>
                <a:spcPts val="58"/>
              </a:spcBef>
            </a:pPr>
            <a:r>
              <a:rPr sz="700">
                <a:solidFill>
                  <a:srgbClr val="646464"/>
                </a:solidFill>
                <a:latin typeface="Arial" panose="020B0604020202020204" pitchFamily="34" charset="0"/>
                <a:cs typeface="Arial" panose="020B0604020202020204" pitchFamily="34" charset="0"/>
              </a:rPr>
              <a:t>Avallone G, </a:t>
            </a:r>
            <a:r>
              <a:rPr sz="700" i="1">
                <a:solidFill>
                  <a:srgbClr val="646464"/>
                </a:solidFill>
                <a:latin typeface="Arial" panose="020B0604020202020204" pitchFamily="34" charset="0"/>
                <a:cs typeface="Arial" panose="020B0604020202020204" pitchFamily="34" charset="0"/>
              </a:rPr>
              <a:t>et al. </a:t>
            </a:r>
            <a:r>
              <a:rPr sz="700">
                <a:solidFill>
                  <a:srgbClr val="646464"/>
                </a:solidFill>
                <a:latin typeface="Arial" panose="020B0604020202020204" pitchFamily="34" charset="0"/>
                <a:cs typeface="Arial" panose="020B0604020202020204" pitchFamily="34" charset="0"/>
              </a:rPr>
              <a:t>2025</a:t>
            </a:r>
            <a:r>
              <a:rPr sz="600" baseline="32407">
                <a:solidFill>
                  <a:srgbClr val="646464"/>
                </a:solidFill>
                <a:latin typeface="Arial" panose="020B0604020202020204" pitchFamily="34" charset="0"/>
                <a:cs typeface="Arial" panose="020B0604020202020204" pitchFamily="34" charset="0"/>
              </a:rPr>
              <a:t>1</a:t>
            </a:r>
          </a:p>
        </p:txBody>
      </p:sp>
      <p:sp>
        <p:nvSpPr>
          <p:cNvPr id="5" name="CuadroTexto 4">
            <a:extLst>
              <a:ext uri="{FF2B5EF4-FFF2-40B4-BE49-F238E27FC236}">
                <a16:creationId xmlns:a16="http://schemas.microsoft.com/office/drawing/2014/main" id="{A23A326E-EC63-CB6A-37D6-FBE7FFE79E40}"/>
              </a:ext>
            </a:extLst>
          </p:cNvPr>
          <p:cNvSpPr txBox="1"/>
          <p:nvPr/>
        </p:nvSpPr>
        <p:spPr>
          <a:xfrm>
            <a:off x="1386609" y="6117734"/>
            <a:ext cx="9177716" cy="169277"/>
          </a:xfrm>
          <a:prstGeom prst="rect">
            <a:avLst/>
          </a:prstGeom>
          <a:noFill/>
        </p:spPr>
        <p:txBody>
          <a:bodyPr wrap="square" rtlCol="0">
            <a:spAutoFit/>
          </a:bodyPr>
          <a:lstStyle/>
          <a:p>
            <a:r>
              <a:rPr lang="es-ES" sz="500">
                <a:solidFill>
                  <a:srgbClr val="646464"/>
                </a:solidFill>
              </a:rPr>
              <a:t>1. </a:t>
            </a:r>
            <a:r>
              <a:rPr lang="es-ES" sz="500" err="1">
                <a:solidFill>
                  <a:srgbClr val="646464"/>
                </a:solidFill>
              </a:rPr>
              <a:t>Avallone</a:t>
            </a:r>
            <a:r>
              <a:rPr lang="es-ES" sz="500">
                <a:solidFill>
                  <a:srgbClr val="646464"/>
                </a:solidFill>
              </a:rPr>
              <a:t> G, </a:t>
            </a:r>
            <a:r>
              <a:rPr lang="es-ES" sz="500" i="1">
                <a:solidFill>
                  <a:srgbClr val="646464"/>
                </a:solidFill>
              </a:rPr>
              <a:t>et al</a:t>
            </a:r>
            <a:r>
              <a:rPr lang="es-ES" sz="500">
                <a:solidFill>
                  <a:srgbClr val="646464"/>
                </a:solidFill>
              </a:rPr>
              <a:t>. </a:t>
            </a:r>
            <a:r>
              <a:rPr lang="es-ES" sz="500" err="1">
                <a:solidFill>
                  <a:srgbClr val="646464"/>
                </a:solidFill>
              </a:rPr>
              <a:t>Effectiveness</a:t>
            </a:r>
            <a:r>
              <a:rPr lang="es-ES" sz="500">
                <a:solidFill>
                  <a:srgbClr val="646464"/>
                </a:solidFill>
              </a:rPr>
              <a:t> and safety </a:t>
            </a:r>
            <a:r>
              <a:rPr lang="es-ES" sz="500" err="1">
                <a:solidFill>
                  <a:srgbClr val="646464"/>
                </a:solidFill>
              </a:rPr>
              <a:t>of</a:t>
            </a:r>
            <a:r>
              <a:rPr lang="es-ES" sz="500">
                <a:solidFill>
                  <a:srgbClr val="646464"/>
                </a:solidFill>
              </a:rPr>
              <a:t> </a:t>
            </a:r>
            <a:r>
              <a:rPr lang="es-ES" sz="500" err="1">
                <a:solidFill>
                  <a:srgbClr val="646464"/>
                </a:solidFill>
              </a:rPr>
              <a:t>lebrikizumab</a:t>
            </a:r>
            <a:r>
              <a:rPr lang="es-ES" sz="500">
                <a:solidFill>
                  <a:srgbClr val="646464"/>
                </a:solidFill>
              </a:rPr>
              <a:t> after </a:t>
            </a:r>
            <a:r>
              <a:rPr lang="es-ES" sz="500" err="1">
                <a:solidFill>
                  <a:srgbClr val="646464"/>
                </a:solidFill>
              </a:rPr>
              <a:t>switching</a:t>
            </a:r>
            <a:r>
              <a:rPr lang="es-ES" sz="500">
                <a:solidFill>
                  <a:srgbClr val="646464"/>
                </a:solidFill>
              </a:rPr>
              <a:t> </a:t>
            </a:r>
            <a:r>
              <a:rPr lang="es-ES" sz="500" err="1">
                <a:solidFill>
                  <a:srgbClr val="646464"/>
                </a:solidFill>
              </a:rPr>
              <a:t>from</a:t>
            </a:r>
            <a:r>
              <a:rPr lang="es-ES" sz="500">
                <a:solidFill>
                  <a:srgbClr val="646464"/>
                </a:solidFill>
              </a:rPr>
              <a:t> </a:t>
            </a:r>
            <a:r>
              <a:rPr lang="es-ES" sz="500" err="1">
                <a:solidFill>
                  <a:srgbClr val="646464"/>
                </a:solidFill>
              </a:rPr>
              <a:t>dupilumab</a:t>
            </a:r>
            <a:r>
              <a:rPr lang="es-ES" sz="500">
                <a:solidFill>
                  <a:srgbClr val="646464"/>
                </a:solidFill>
              </a:rPr>
              <a:t> in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a:t>
            </a:r>
            <a:r>
              <a:rPr lang="es-ES" sz="500" err="1">
                <a:solidFill>
                  <a:srgbClr val="646464"/>
                </a:solidFill>
              </a:rPr>
              <a:t>involving</a:t>
            </a:r>
            <a:r>
              <a:rPr lang="es-ES" sz="500">
                <a:solidFill>
                  <a:srgbClr val="646464"/>
                </a:solidFill>
              </a:rPr>
              <a:t> </a:t>
            </a:r>
            <a:r>
              <a:rPr lang="es-ES" sz="500" err="1">
                <a:solidFill>
                  <a:srgbClr val="646464"/>
                </a:solidFill>
              </a:rPr>
              <a:t>the</a:t>
            </a:r>
            <a:r>
              <a:rPr lang="es-ES" sz="500">
                <a:solidFill>
                  <a:srgbClr val="646464"/>
                </a:solidFill>
              </a:rPr>
              <a:t> head and </a:t>
            </a:r>
            <a:r>
              <a:rPr lang="es-ES" sz="500" err="1">
                <a:solidFill>
                  <a:srgbClr val="646464"/>
                </a:solidFill>
              </a:rPr>
              <a:t>neck</a:t>
            </a:r>
            <a:r>
              <a:rPr lang="es-ES" sz="500">
                <a:solidFill>
                  <a:srgbClr val="646464"/>
                </a:solidFill>
              </a:rPr>
              <a:t> </a:t>
            </a:r>
            <a:r>
              <a:rPr lang="es-ES" sz="500" err="1">
                <a:solidFill>
                  <a:srgbClr val="646464"/>
                </a:solidFill>
              </a:rPr>
              <a:t>area</a:t>
            </a:r>
            <a:r>
              <a:rPr lang="es-ES" sz="500">
                <a:solidFill>
                  <a:srgbClr val="646464"/>
                </a:solidFill>
              </a:rPr>
              <a:t>. EADV </a:t>
            </a:r>
            <a:r>
              <a:rPr lang="es-ES" sz="500" err="1">
                <a:solidFill>
                  <a:srgbClr val="646464"/>
                </a:solidFill>
              </a:rPr>
              <a:t>Congress</a:t>
            </a:r>
            <a:r>
              <a:rPr lang="es-ES" sz="500">
                <a:solidFill>
                  <a:srgbClr val="646464"/>
                </a:solidFill>
              </a:rPr>
              <a:t> 2025; 17–20 Sept; París. Poster P3815.</a:t>
            </a:r>
          </a:p>
        </p:txBody>
      </p:sp>
    </p:spTree>
    <p:extLst>
      <p:ext uri="{BB962C8B-B14F-4D97-AF65-F5344CB8AC3E}">
        <p14:creationId xmlns:p14="http://schemas.microsoft.com/office/powerpoint/2010/main" val="2441302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DE270-1866-4E7B-BF23-4600E6731525}"/>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6591602D-8DDA-0A9B-89E7-0361778F4018}"/>
              </a:ext>
            </a:extLst>
          </p:cNvPr>
          <p:cNvSpPr>
            <a:spLocks noGrp="1"/>
          </p:cNvSpPr>
          <p:nvPr>
            <p:ph type="title"/>
          </p:nvPr>
        </p:nvSpPr>
        <p:spPr/>
        <p:txBody>
          <a:bodyPr/>
          <a:lstStyle/>
          <a:p>
            <a:r>
              <a:rPr lang="es-ES" err="1"/>
              <a:t>Super-respondedor</a:t>
            </a:r>
            <a:r>
              <a:rPr lang="es-ES"/>
              <a:t> temprano a </a:t>
            </a:r>
            <a:r>
              <a:rPr lang="es-ES" err="1"/>
              <a:t>lebrikizumab</a:t>
            </a:r>
            <a:r>
              <a:rPr lang="es-ES"/>
              <a:t> con DA moderada a grave</a:t>
            </a:r>
            <a:br>
              <a:rPr lang="es-ES"/>
            </a:br>
            <a:br>
              <a:rPr lang="es-ES"/>
            </a:br>
            <a:r>
              <a:rPr lang="es-ES" sz="1400" b="0" err="1"/>
              <a:t>Khiar</a:t>
            </a:r>
            <a:r>
              <a:rPr lang="es-ES" sz="1400" b="0"/>
              <a:t> I, </a:t>
            </a:r>
            <a:r>
              <a:rPr lang="es-ES" sz="1400" b="0" i="1"/>
              <a:t>et al</a:t>
            </a:r>
            <a:r>
              <a:rPr lang="es-ES" sz="1400" b="0"/>
              <a:t>. Hospital Universitario Virgen del Rocío, Sevilla</a:t>
            </a:r>
            <a:endParaRPr lang="es-ES"/>
          </a:p>
        </p:txBody>
      </p:sp>
    </p:spTree>
    <p:extLst>
      <p:ext uri="{BB962C8B-B14F-4D97-AF65-F5344CB8AC3E}">
        <p14:creationId xmlns:p14="http://schemas.microsoft.com/office/powerpoint/2010/main" val="20210962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B50A3-44D9-A927-87F9-7ED63B8A67F7}"/>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FD92C1E0-097B-7641-5D5D-C7E27A2F447A}"/>
              </a:ext>
            </a:extLst>
          </p:cNvPr>
          <p:cNvSpPr>
            <a:spLocks noGrp="1"/>
          </p:cNvSpPr>
          <p:nvPr>
            <p:ph type="title"/>
          </p:nvPr>
        </p:nvSpPr>
        <p:spPr>
          <a:xfrm>
            <a:off x="308113" y="211015"/>
            <a:ext cx="9382539" cy="961802"/>
          </a:xfrm>
        </p:spPr>
        <p:txBody>
          <a:bodyPr/>
          <a:lstStyle/>
          <a:p>
            <a:r>
              <a:rPr lang="es-ES" sz="2800" err="1"/>
              <a:t>Super-respondedor</a:t>
            </a:r>
            <a:r>
              <a:rPr lang="es-ES" sz="2800"/>
              <a:t> temprano a lebrikizumab con DA moderada a grave*</a:t>
            </a:r>
            <a:r>
              <a:rPr lang="es-ES" sz="2800" baseline="30000"/>
              <a:t>$1</a:t>
            </a:r>
          </a:p>
        </p:txBody>
      </p:sp>
      <p:sp>
        <p:nvSpPr>
          <p:cNvPr id="6" name="CuadroTexto 5">
            <a:extLst>
              <a:ext uri="{FF2B5EF4-FFF2-40B4-BE49-F238E27FC236}">
                <a16:creationId xmlns:a16="http://schemas.microsoft.com/office/drawing/2014/main" id="{E3ABFFB4-7ADD-B228-379F-687D73D01C9E}"/>
              </a:ext>
            </a:extLst>
          </p:cNvPr>
          <p:cNvSpPr txBox="1"/>
          <p:nvPr/>
        </p:nvSpPr>
        <p:spPr>
          <a:xfrm>
            <a:off x="1798970" y="6063263"/>
            <a:ext cx="8594060" cy="323165"/>
          </a:xfrm>
          <a:prstGeom prst="rect">
            <a:avLst/>
          </a:prstGeom>
          <a:noFill/>
        </p:spPr>
        <p:txBody>
          <a:bodyPr wrap="square">
            <a:spAutoFit/>
          </a:bodyPr>
          <a:lstStyle/>
          <a:p>
            <a:r>
              <a:rPr lang="es-ES" sz="500">
                <a:solidFill>
                  <a:srgbClr val="646464"/>
                </a:solidFill>
              </a:rPr>
              <a:t>*</a:t>
            </a:r>
            <a:r>
              <a:rPr lang="es-ES" sz="500" err="1">
                <a:solidFill>
                  <a:srgbClr val="646464"/>
                </a:solidFill>
              </a:rPr>
              <a:t>Superrespondedor</a:t>
            </a:r>
            <a:r>
              <a:rPr lang="es-ES" sz="500">
                <a:solidFill>
                  <a:srgbClr val="646464"/>
                </a:solidFill>
              </a:rPr>
              <a:t>: mejora rápida (</a:t>
            </a:r>
            <a:r>
              <a:rPr lang="es-ES" sz="500" spc="-100">
                <a:solidFill>
                  <a:srgbClr val="22346A"/>
                </a:solidFill>
                <a:latin typeface="Symbol"/>
                <a:cs typeface="Symbol"/>
              </a:rPr>
              <a:t></a:t>
            </a:r>
            <a:r>
              <a:rPr lang="es-ES" sz="500">
                <a:solidFill>
                  <a:srgbClr val="646464"/>
                </a:solidFill>
              </a:rPr>
              <a:t>4 semanas) y sostenida, con mejoras paralelas en la calidad de vida. </a:t>
            </a:r>
            <a:r>
              <a:rPr lang="es-ES" sz="500" baseline="30000">
                <a:solidFill>
                  <a:srgbClr val="646464"/>
                </a:solidFill>
              </a:rPr>
              <a:t>$ </a:t>
            </a:r>
            <a:r>
              <a:rPr lang="es-ES" sz="500">
                <a:solidFill>
                  <a:srgbClr val="646464"/>
                </a:solidFill>
              </a:rPr>
              <a:t>Régimen aprobado de </a:t>
            </a:r>
            <a:r>
              <a:rPr lang="es-ES" sz="500" err="1">
                <a:solidFill>
                  <a:srgbClr val="646464"/>
                </a:solidFill>
              </a:rPr>
              <a:t>lebrikizumab</a:t>
            </a:r>
            <a:r>
              <a:rPr lang="es-ES" sz="500">
                <a:solidFill>
                  <a:srgbClr val="646464"/>
                </a:solidFill>
              </a:rPr>
              <a:t>: 500 mg </a:t>
            </a:r>
            <a:r>
              <a:rPr lang="es-ES" sz="500" err="1">
                <a:solidFill>
                  <a:srgbClr val="646464"/>
                </a:solidFill>
              </a:rPr>
              <a:t>sc</a:t>
            </a:r>
            <a:r>
              <a:rPr lang="es-ES" sz="500">
                <a:solidFill>
                  <a:srgbClr val="646464"/>
                </a:solidFill>
              </a:rPr>
              <a:t>. en las semanas 0 y 2, seguido de 250 mg cada 2 semanas hasta la semana 16 y posteriormente 250 mg cada 4 semanas como mantenimiento.</a:t>
            </a:r>
            <a:r>
              <a:rPr lang="es-ES" sz="500" baseline="30000">
                <a:solidFill>
                  <a:srgbClr val="646464"/>
                </a:solidFill>
              </a:rPr>
              <a:t>1</a:t>
            </a:r>
          </a:p>
          <a:p>
            <a:r>
              <a:rPr lang="es-ES" sz="500" b="1">
                <a:solidFill>
                  <a:srgbClr val="646464"/>
                </a:solidFill>
              </a:rPr>
              <a:t>DA</a:t>
            </a:r>
            <a:r>
              <a:rPr lang="es-ES" sz="500">
                <a:solidFill>
                  <a:srgbClr val="646464"/>
                </a:solidFill>
              </a:rPr>
              <a:t>: Dermatitis atópica; </a:t>
            </a:r>
            <a:r>
              <a:rPr lang="es-ES" sz="500" b="1" err="1">
                <a:solidFill>
                  <a:srgbClr val="646464"/>
                </a:solidFill>
              </a:rPr>
              <a:t>sc</a:t>
            </a:r>
            <a:r>
              <a:rPr lang="es-ES" sz="500">
                <a:solidFill>
                  <a:srgbClr val="646464"/>
                </a:solidFill>
              </a:rPr>
              <a:t>: subcutáneo.</a:t>
            </a:r>
          </a:p>
          <a:p>
            <a:r>
              <a:rPr lang="es-ES" sz="500">
                <a:solidFill>
                  <a:srgbClr val="646464"/>
                </a:solidFill>
              </a:rPr>
              <a:t>1. </a:t>
            </a:r>
            <a:r>
              <a:rPr lang="es-ES" sz="500" err="1">
                <a:solidFill>
                  <a:srgbClr val="646464"/>
                </a:solidFill>
              </a:rPr>
              <a:t>Khiar</a:t>
            </a:r>
            <a:r>
              <a:rPr lang="es-ES" sz="500">
                <a:solidFill>
                  <a:srgbClr val="646464"/>
                </a:solidFill>
              </a:rPr>
              <a:t> F, </a:t>
            </a:r>
            <a:r>
              <a:rPr lang="es-ES" sz="500" i="1">
                <a:solidFill>
                  <a:srgbClr val="646464"/>
                </a:solidFill>
              </a:rPr>
              <a:t>et al</a:t>
            </a:r>
            <a:r>
              <a:rPr lang="es-ES" sz="500">
                <a:solidFill>
                  <a:srgbClr val="646464"/>
                </a:solidFill>
              </a:rPr>
              <a:t>. </a:t>
            </a:r>
            <a:r>
              <a:rPr lang="es-ES" sz="500" err="1">
                <a:solidFill>
                  <a:srgbClr val="646464"/>
                </a:solidFill>
              </a:rPr>
              <a:t>Early</a:t>
            </a:r>
            <a:r>
              <a:rPr lang="es-ES" sz="500">
                <a:solidFill>
                  <a:srgbClr val="646464"/>
                </a:solidFill>
              </a:rPr>
              <a:t> Super-Responder </a:t>
            </a:r>
            <a:r>
              <a:rPr lang="es-ES" sz="500" err="1">
                <a:solidFill>
                  <a:srgbClr val="646464"/>
                </a:solidFill>
              </a:rPr>
              <a:t>to</a:t>
            </a:r>
            <a:r>
              <a:rPr lang="es-ES" sz="500">
                <a:solidFill>
                  <a:srgbClr val="646464"/>
                </a:solidFill>
              </a:rPr>
              <a:t> </a:t>
            </a:r>
            <a:r>
              <a:rPr lang="es-ES" sz="500" err="1">
                <a:solidFill>
                  <a:srgbClr val="646464"/>
                </a:solidFill>
              </a:rPr>
              <a:t>Lebrikizumab</a:t>
            </a:r>
            <a:r>
              <a:rPr lang="es-ES" sz="500">
                <a:solidFill>
                  <a:srgbClr val="646464"/>
                </a:solidFill>
              </a:rPr>
              <a:t> in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A Real-</a:t>
            </a:r>
            <a:r>
              <a:rPr lang="es-ES" sz="500" err="1">
                <a:solidFill>
                  <a:srgbClr val="646464"/>
                </a:solidFill>
              </a:rPr>
              <a:t>World</a:t>
            </a:r>
            <a:r>
              <a:rPr lang="es-ES" sz="500">
                <a:solidFill>
                  <a:srgbClr val="646464"/>
                </a:solidFill>
              </a:rPr>
              <a:t> </a:t>
            </a:r>
            <a:r>
              <a:rPr lang="es-ES" sz="500" err="1">
                <a:solidFill>
                  <a:srgbClr val="646464"/>
                </a:solidFill>
              </a:rPr>
              <a:t>Clinical</a:t>
            </a:r>
            <a:r>
              <a:rPr lang="es-ES" sz="500">
                <a:solidFill>
                  <a:srgbClr val="646464"/>
                </a:solidFill>
              </a:rPr>
              <a:t> Case. EADV </a:t>
            </a:r>
            <a:r>
              <a:rPr lang="es-ES" sz="500" err="1">
                <a:solidFill>
                  <a:srgbClr val="646464"/>
                </a:solidFill>
              </a:rPr>
              <a:t>Congress</a:t>
            </a:r>
            <a:r>
              <a:rPr lang="es-ES" sz="500">
                <a:solidFill>
                  <a:srgbClr val="646464"/>
                </a:solidFill>
              </a:rPr>
              <a:t> 2025;17-20 </a:t>
            </a:r>
            <a:r>
              <a:rPr lang="es-ES" sz="500" err="1">
                <a:solidFill>
                  <a:srgbClr val="646464"/>
                </a:solidFill>
              </a:rPr>
              <a:t>Sept;París</a:t>
            </a:r>
            <a:r>
              <a:rPr lang="es-ES" sz="500">
                <a:solidFill>
                  <a:srgbClr val="646464"/>
                </a:solidFill>
              </a:rPr>
              <a:t>. </a:t>
            </a:r>
            <a:r>
              <a:rPr lang="es-ES" sz="500" err="1">
                <a:solidFill>
                  <a:srgbClr val="646464"/>
                </a:solidFill>
              </a:rPr>
              <a:t>Abstract</a:t>
            </a:r>
            <a:r>
              <a:rPr lang="es-ES" sz="500">
                <a:solidFill>
                  <a:srgbClr val="646464"/>
                </a:solidFill>
              </a:rPr>
              <a:t> 2691</a:t>
            </a:r>
          </a:p>
        </p:txBody>
      </p:sp>
      <p:sp>
        <p:nvSpPr>
          <p:cNvPr id="10" name="Rectángulo redondeado 9">
            <a:extLst>
              <a:ext uri="{FF2B5EF4-FFF2-40B4-BE49-F238E27FC236}">
                <a16:creationId xmlns:a16="http://schemas.microsoft.com/office/drawing/2014/main" id="{5152CCD2-D31C-35BD-3A57-9460AE75EC28}"/>
              </a:ext>
            </a:extLst>
          </p:cNvPr>
          <p:cNvSpPr/>
          <p:nvPr/>
        </p:nvSpPr>
        <p:spPr>
          <a:xfrm>
            <a:off x="1525755" y="3776225"/>
            <a:ext cx="2426147" cy="1567808"/>
          </a:xfrm>
          <a:prstGeom prst="roundRect">
            <a:avLst>
              <a:gd name="adj" fmla="val 9914"/>
            </a:avLst>
          </a:prstGeom>
          <a:solidFill>
            <a:srgbClr val="7A45B8">
              <a:alpha val="8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1" name="CuadroTexto 2">
            <a:extLst>
              <a:ext uri="{FF2B5EF4-FFF2-40B4-BE49-F238E27FC236}">
                <a16:creationId xmlns:a16="http://schemas.microsoft.com/office/drawing/2014/main" id="{F3B22AF8-4C5F-3AEC-1C77-2CB2FAE1C2CA}"/>
              </a:ext>
            </a:extLst>
          </p:cNvPr>
          <p:cNvSpPr txBox="1"/>
          <p:nvPr/>
        </p:nvSpPr>
        <p:spPr>
          <a:xfrm>
            <a:off x="1664070" y="3866069"/>
            <a:ext cx="2112545" cy="369332"/>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b="1">
                <a:solidFill>
                  <a:schemeClr val="accent2"/>
                </a:solidFill>
              </a:rPr>
              <a:t>Datos generales:</a:t>
            </a:r>
            <a:endParaRPr lang="es-ES">
              <a:solidFill>
                <a:schemeClr val="accent2"/>
              </a:solidFill>
            </a:endParaRPr>
          </a:p>
        </p:txBody>
      </p:sp>
      <p:sp>
        <p:nvSpPr>
          <p:cNvPr id="12" name="CuadroTexto 3">
            <a:extLst>
              <a:ext uri="{FF2B5EF4-FFF2-40B4-BE49-F238E27FC236}">
                <a16:creationId xmlns:a16="http://schemas.microsoft.com/office/drawing/2014/main" id="{0C841A88-B2FC-1FF3-FAAE-42D13F9643B7}"/>
              </a:ext>
            </a:extLst>
          </p:cNvPr>
          <p:cNvSpPr txBox="1"/>
          <p:nvPr/>
        </p:nvSpPr>
        <p:spPr>
          <a:xfrm>
            <a:off x="1664070" y="4284709"/>
            <a:ext cx="2157371" cy="600164"/>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400" b="1">
                <a:solidFill>
                  <a:schemeClr val="accent1"/>
                </a:solidFill>
              </a:rPr>
              <a:t>Edad</a:t>
            </a:r>
            <a:r>
              <a:rPr lang="es-ES" sz="1400">
                <a:solidFill>
                  <a:schemeClr val="accent1"/>
                </a:solidFill>
              </a:rPr>
              <a:t>: 23 años</a:t>
            </a:r>
          </a:p>
          <a:p>
            <a:pPr>
              <a:spcAft>
                <a:spcPts val="600"/>
              </a:spcAft>
            </a:pPr>
            <a:r>
              <a:rPr lang="es-ES" sz="1400" b="1">
                <a:solidFill>
                  <a:schemeClr val="accent1"/>
                </a:solidFill>
              </a:rPr>
              <a:t>Sexo</a:t>
            </a:r>
            <a:r>
              <a:rPr lang="es-ES" sz="1400">
                <a:solidFill>
                  <a:schemeClr val="accent1"/>
                </a:solidFill>
              </a:rPr>
              <a:t>: Varón</a:t>
            </a:r>
          </a:p>
        </p:txBody>
      </p:sp>
      <p:sp>
        <p:nvSpPr>
          <p:cNvPr id="13" name="Rectángulo redondeado 12">
            <a:extLst>
              <a:ext uri="{FF2B5EF4-FFF2-40B4-BE49-F238E27FC236}">
                <a16:creationId xmlns:a16="http://schemas.microsoft.com/office/drawing/2014/main" id="{960B89B5-92E8-46E4-7C5D-F969052AF2C3}"/>
              </a:ext>
            </a:extLst>
          </p:cNvPr>
          <p:cNvSpPr/>
          <p:nvPr/>
        </p:nvSpPr>
        <p:spPr>
          <a:xfrm>
            <a:off x="4111682" y="1892393"/>
            <a:ext cx="2785575" cy="1734828"/>
          </a:xfrm>
          <a:prstGeom prst="roundRect">
            <a:avLst>
              <a:gd name="adj" fmla="val 10384"/>
            </a:avLst>
          </a:prstGeom>
          <a:solidFill>
            <a:srgbClr val="7A45B8">
              <a:alpha val="8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4" name="CuadroTexto 5">
            <a:extLst>
              <a:ext uri="{FF2B5EF4-FFF2-40B4-BE49-F238E27FC236}">
                <a16:creationId xmlns:a16="http://schemas.microsoft.com/office/drawing/2014/main" id="{5CAB252C-8213-F740-8840-6B8029C9A840}"/>
              </a:ext>
            </a:extLst>
          </p:cNvPr>
          <p:cNvSpPr txBox="1"/>
          <p:nvPr/>
        </p:nvSpPr>
        <p:spPr>
          <a:xfrm>
            <a:off x="4249997" y="2034609"/>
            <a:ext cx="2397694" cy="369332"/>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b="1">
                <a:solidFill>
                  <a:schemeClr val="accent2"/>
                </a:solidFill>
              </a:rPr>
              <a:t>Diagnóstico:</a:t>
            </a:r>
            <a:endParaRPr lang="es-ES">
              <a:solidFill>
                <a:schemeClr val="accent2"/>
              </a:solidFill>
            </a:endParaRPr>
          </a:p>
        </p:txBody>
      </p:sp>
      <p:sp>
        <p:nvSpPr>
          <p:cNvPr id="15" name="CuadroTexto 6">
            <a:extLst>
              <a:ext uri="{FF2B5EF4-FFF2-40B4-BE49-F238E27FC236}">
                <a16:creationId xmlns:a16="http://schemas.microsoft.com/office/drawing/2014/main" id="{9160516C-4A84-4A87-6A47-9434A60F1D17}"/>
              </a:ext>
            </a:extLst>
          </p:cNvPr>
          <p:cNvSpPr txBox="1"/>
          <p:nvPr/>
        </p:nvSpPr>
        <p:spPr>
          <a:xfrm>
            <a:off x="4234758" y="2449363"/>
            <a:ext cx="2397694" cy="307777"/>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400">
                <a:solidFill>
                  <a:srgbClr val="22346A"/>
                </a:solidFill>
                <a:latin typeface="Arial" panose="020B0604020202020204" pitchFamily="34" charset="0"/>
                <a:cs typeface="Arial" panose="020B0604020202020204" pitchFamily="34" charset="0"/>
              </a:rPr>
              <a:t>DA</a:t>
            </a:r>
            <a:r>
              <a:rPr lang="es-ES" sz="1400" spc="-75">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de</a:t>
            </a:r>
            <a:r>
              <a:rPr lang="es-ES" sz="1400" spc="-15">
                <a:solidFill>
                  <a:srgbClr val="22346A"/>
                </a:solidFill>
                <a:latin typeface="Arial" panose="020B0604020202020204" pitchFamily="34" charset="0"/>
                <a:cs typeface="Arial" panose="020B0604020202020204" pitchFamily="34" charset="0"/>
              </a:rPr>
              <a:t> </a:t>
            </a:r>
            <a:r>
              <a:rPr lang="es-ES" sz="1400" spc="-10">
                <a:solidFill>
                  <a:srgbClr val="22346A"/>
                </a:solidFill>
                <a:latin typeface="Arial" panose="020B0604020202020204" pitchFamily="34" charset="0"/>
                <a:cs typeface="Arial" panose="020B0604020202020204" pitchFamily="34" charset="0"/>
              </a:rPr>
              <a:t>inicio </a:t>
            </a:r>
            <a:r>
              <a:rPr lang="es-ES" sz="1400">
                <a:solidFill>
                  <a:srgbClr val="22346A"/>
                </a:solidFill>
                <a:latin typeface="Arial" panose="020B0604020202020204" pitchFamily="34" charset="0"/>
                <a:cs typeface="Arial" panose="020B0604020202020204" pitchFamily="34" charset="0"/>
              </a:rPr>
              <a:t>perinatal</a:t>
            </a:r>
            <a:endParaRPr lang="es-ES" sz="1400">
              <a:solidFill>
                <a:schemeClr val="accent1"/>
              </a:solidFill>
              <a:latin typeface="Arial" panose="020B0604020202020204" pitchFamily="34" charset="0"/>
              <a:cs typeface="Arial" panose="020B0604020202020204" pitchFamily="34" charset="0"/>
            </a:endParaRPr>
          </a:p>
        </p:txBody>
      </p:sp>
      <p:sp>
        <p:nvSpPr>
          <p:cNvPr id="16" name="Rectángulo redondeado 15">
            <a:extLst>
              <a:ext uri="{FF2B5EF4-FFF2-40B4-BE49-F238E27FC236}">
                <a16:creationId xmlns:a16="http://schemas.microsoft.com/office/drawing/2014/main" id="{FF4611B6-E6CC-DEE4-69BA-FC510286160F}"/>
              </a:ext>
            </a:extLst>
          </p:cNvPr>
          <p:cNvSpPr/>
          <p:nvPr/>
        </p:nvSpPr>
        <p:spPr>
          <a:xfrm>
            <a:off x="4111682" y="3776225"/>
            <a:ext cx="2785575" cy="1567808"/>
          </a:xfrm>
          <a:prstGeom prst="roundRect">
            <a:avLst>
              <a:gd name="adj" fmla="val 8684"/>
            </a:avLst>
          </a:prstGeom>
          <a:solidFill>
            <a:srgbClr val="7A45B8">
              <a:alpha val="8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17" name="CuadroTexto 8">
            <a:extLst>
              <a:ext uri="{FF2B5EF4-FFF2-40B4-BE49-F238E27FC236}">
                <a16:creationId xmlns:a16="http://schemas.microsoft.com/office/drawing/2014/main" id="{A9F8EECB-C963-51BB-2022-E2142ED10977}"/>
              </a:ext>
            </a:extLst>
          </p:cNvPr>
          <p:cNvSpPr txBox="1"/>
          <p:nvPr/>
        </p:nvSpPr>
        <p:spPr>
          <a:xfrm>
            <a:off x="4249997" y="3866069"/>
            <a:ext cx="2397694" cy="369332"/>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b="1">
                <a:solidFill>
                  <a:schemeClr val="accent2"/>
                </a:solidFill>
              </a:rPr>
              <a:t>Historia clínica:</a:t>
            </a:r>
            <a:endParaRPr lang="es-ES">
              <a:solidFill>
                <a:schemeClr val="accent2"/>
              </a:solidFill>
              <a:cs typeface="Arial"/>
            </a:endParaRPr>
          </a:p>
        </p:txBody>
      </p:sp>
      <p:sp>
        <p:nvSpPr>
          <p:cNvPr id="18" name="CuadroTexto 9">
            <a:extLst>
              <a:ext uri="{FF2B5EF4-FFF2-40B4-BE49-F238E27FC236}">
                <a16:creationId xmlns:a16="http://schemas.microsoft.com/office/drawing/2014/main" id="{0235562D-0CCB-5CE9-179D-B470FADAC61A}"/>
              </a:ext>
            </a:extLst>
          </p:cNvPr>
          <p:cNvSpPr txBox="1"/>
          <p:nvPr/>
        </p:nvSpPr>
        <p:spPr>
          <a:xfrm>
            <a:off x="4249997" y="4284709"/>
            <a:ext cx="2397693" cy="738664"/>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400">
                <a:solidFill>
                  <a:srgbClr val="22346A"/>
                </a:solidFill>
                <a:latin typeface="Arial" panose="020B0604020202020204" pitchFamily="34" charset="0"/>
                <a:cs typeface="Arial" panose="020B0604020202020204" pitchFamily="34" charset="0"/>
              </a:rPr>
              <a:t>Con</a:t>
            </a:r>
            <a:r>
              <a:rPr lang="es-ES" sz="1400" spc="-10">
                <a:solidFill>
                  <a:srgbClr val="22346A"/>
                </a:solidFill>
                <a:latin typeface="Arial" panose="020B0604020202020204" pitchFamily="34" charset="0"/>
                <a:cs typeface="Arial" panose="020B0604020202020204" pitchFamily="34" charset="0"/>
              </a:rPr>
              <a:t> rinitis </a:t>
            </a:r>
            <a:r>
              <a:rPr lang="es-ES" sz="1400">
                <a:solidFill>
                  <a:srgbClr val="22346A"/>
                </a:solidFill>
                <a:latin typeface="Arial" panose="020B0604020202020204" pitchFamily="34" charset="0"/>
                <a:cs typeface="Arial" panose="020B0604020202020204" pitchFamily="34" charset="0"/>
              </a:rPr>
              <a:t>alérgica</a:t>
            </a:r>
            <a:r>
              <a:rPr lang="es-ES" sz="1400" spc="-80">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y</a:t>
            </a:r>
            <a:r>
              <a:rPr lang="es-ES" sz="1400" spc="-70">
                <a:solidFill>
                  <a:srgbClr val="22346A"/>
                </a:solidFill>
                <a:latin typeface="Arial" panose="020B0604020202020204" pitchFamily="34" charset="0"/>
                <a:cs typeface="Arial" panose="020B0604020202020204" pitchFamily="34" charset="0"/>
              </a:rPr>
              <a:t> </a:t>
            </a:r>
            <a:r>
              <a:rPr lang="es-ES" sz="1400" spc="-20">
                <a:solidFill>
                  <a:srgbClr val="22346A"/>
                </a:solidFill>
                <a:latin typeface="Arial" panose="020B0604020202020204" pitchFamily="34" charset="0"/>
                <a:cs typeface="Arial" panose="020B0604020202020204" pitchFamily="34" charset="0"/>
              </a:rPr>
              <a:t>asma </a:t>
            </a:r>
            <a:r>
              <a:rPr lang="es-ES" sz="1400">
                <a:solidFill>
                  <a:srgbClr val="22346A"/>
                </a:solidFill>
                <a:latin typeface="Arial" panose="020B0604020202020204" pitchFamily="34" charset="0"/>
                <a:cs typeface="Arial" panose="020B0604020202020204" pitchFamily="34" charset="0"/>
              </a:rPr>
              <a:t>estacional</a:t>
            </a:r>
            <a:r>
              <a:rPr lang="es-ES" sz="1400" spc="-25">
                <a:solidFill>
                  <a:srgbClr val="22346A"/>
                </a:solidFill>
                <a:latin typeface="Arial" panose="020B0604020202020204" pitchFamily="34" charset="0"/>
                <a:cs typeface="Arial" panose="020B0604020202020204" pitchFamily="34" charset="0"/>
              </a:rPr>
              <a:t> </a:t>
            </a:r>
            <a:r>
              <a:rPr lang="es-ES" sz="1400" spc="-20">
                <a:solidFill>
                  <a:srgbClr val="22346A"/>
                </a:solidFill>
                <a:latin typeface="Arial" panose="020B0604020202020204" pitchFamily="34" charset="0"/>
                <a:cs typeface="Arial" panose="020B0604020202020204" pitchFamily="34" charset="0"/>
              </a:rPr>
              <a:t>como </a:t>
            </a:r>
            <a:r>
              <a:rPr lang="es-ES" sz="1400" spc="-10">
                <a:solidFill>
                  <a:srgbClr val="22346A"/>
                </a:solidFill>
                <a:latin typeface="Arial" panose="020B0604020202020204" pitchFamily="34" charset="0"/>
                <a:cs typeface="Arial" panose="020B0604020202020204" pitchFamily="34" charset="0"/>
              </a:rPr>
              <a:t>comorbilidades.</a:t>
            </a:r>
            <a:endParaRPr lang="es-ES" sz="1400">
              <a:solidFill>
                <a:schemeClr val="accent1"/>
              </a:solidFill>
              <a:latin typeface="Arial" panose="020B0604020202020204" pitchFamily="34" charset="0"/>
              <a:cs typeface="Arial" panose="020B0604020202020204" pitchFamily="34" charset="0"/>
            </a:endParaRPr>
          </a:p>
        </p:txBody>
      </p:sp>
      <p:sp>
        <p:nvSpPr>
          <p:cNvPr id="19" name="Rectángulo redondeado 18">
            <a:extLst>
              <a:ext uri="{FF2B5EF4-FFF2-40B4-BE49-F238E27FC236}">
                <a16:creationId xmlns:a16="http://schemas.microsoft.com/office/drawing/2014/main" id="{C41C7F53-6E0D-8544-9D5B-8C8640AF2610}"/>
              </a:ext>
            </a:extLst>
          </p:cNvPr>
          <p:cNvSpPr/>
          <p:nvPr/>
        </p:nvSpPr>
        <p:spPr>
          <a:xfrm>
            <a:off x="7035463" y="1892393"/>
            <a:ext cx="3630782" cy="3451640"/>
          </a:xfrm>
          <a:prstGeom prst="roundRect">
            <a:avLst>
              <a:gd name="adj" fmla="val 3569"/>
            </a:avLst>
          </a:prstGeom>
          <a:solidFill>
            <a:srgbClr val="7A45B8">
              <a:alpha val="8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0" name="CuadroTexto 11">
            <a:extLst>
              <a:ext uri="{FF2B5EF4-FFF2-40B4-BE49-F238E27FC236}">
                <a16:creationId xmlns:a16="http://schemas.microsoft.com/office/drawing/2014/main" id="{6CD2B1B6-2C8E-511E-40F5-06B3D0050E47}"/>
              </a:ext>
            </a:extLst>
          </p:cNvPr>
          <p:cNvSpPr txBox="1"/>
          <p:nvPr/>
        </p:nvSpPr>
        <p:spPr>
          <a:xfrm>
            <a:off x="7173778" y="2012315"/>
            <a:ext cx="2899264" cy="369332"/>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b="1">
                <a:solidFill>
                  <a:schemeClr val="accent2"/>
                </a:solidFill>
              </a:rPr>
              <a:t>Tratamiento anterior:</a:t>
            </a:r>
            <a:endParaRPr lang="es-ES" sz="2000">
              <a:solidFill>
                <a:schemeClr val="accent2"/>
              </a:solidFill>
            </a:endParaRPr>
          </a:p>
        </p:txBody>
      </p:sp>
      <p:sp>
        <p:nvSpPr>
          <p:cNvPr id="21" name="CuadroTexto 12">
            <a:extLst>
              <a:ext uri="{FF2B5EF4-FFF2-40B4-BE49-F238E27FC236}">
                <a16:creationId xmlns:a16="http://schemas.microsoft.com/office/drawing/2014/main" id="{32D7601F-0F4E-897A-4D7E-74D663FBA68E}"/>
              </a:ext>
            </a:extLst>
          </p:cNvPr>
          <p:cNvSpPr txBox="1"/>
          <p:nvPr/>
        </p:nvSpPr>
        <p:spPr>
          <a:xfrm>
            <a:off x="7221797" y="2531715"/>
            <a:ext cx="2899264" cy="1815882"/>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400">
                <a:solidFill>
                  <a:srgbClr val="002060"/>
                </a:solidFill>
              </a:rPr>
              <a:t>Corticoesteroides tópicos de alta potencia, inhibidores tópicos de la </a:t>
            </a:r>
            <a:r>
              <a:rPr lang="es-ES" sz="1400" err="1">
                <a:solidFill>
                  <a:srgbClr val="002060"/>
                </a:solidFill>
              </a:rPr>
              <a:t>calcineurina</a:t>
            </a:r>
            <a:r>
              <a:rPr lang="es-ES" sz="1400">
                <a:solidFill>
                  <a:srgbClr val="002060"/>
                </a:solidFill>
              </a:rPr>
              <a:t>, cursos cortos de corticosteroides sistémicos, metotrexato 15 mg/semana </a:t>
            </a:r>
            <a:r>
              <a:rPr lang="es-ES" sz="1400" err="1">
                <a:solidFill>
                  <a:srgbClr val="002060"/>
                </a:solidFill>
              </a:rPr>
              <a:t>sc</a:t>
            </a:r>
            <a:r>
              <a:rPr lang="es-ES" sz="1400">
                <a:solidFill>
                  <a:srgbClr val="002060"/>
                </a:solidFill>
              </a:rPr>
              <a:t>., ciclosporina 4 mg/kg/día (pérdida de eficacia tras 8 meses).</a:t>
            </a:r>
          </a:p>
          <a:p>
            <a:endParaRPr lang="es-ES" sz="1400">
              <a:solidFill>
                <a:srgbClr val="002060"/>
              </a:solidFill>
            </a:endParaRPr>
          </a:p>
        </p:txBody>
      </p:sp>
      <p:grpSp>
        <p:nvGrpSpPr>
          <p:cNvPr id="9" name="Grupo 8">
            <a:extLst>
              <a:ext uri="{FF2B5EF4-FFF2-40B4-BE49-F238E27FC236}">
                <a16:creationId xmlns:a16="http://schemas.microsoft.com/office/drawing/2014/main" id="{D21D20C3-94A6-4572-2282-AEA98032E0EA}"/>
              </a:ext>
            </a:extLst>
          </p:cNvPr>
          <p:cNvGrpSpPr/>
          <p:nvPr/>
        </p:nvGrpSpPr>
        <p:grpSpPr>
          <a:xfrm>
            <a:off x="1891471" y="1927428"/>
            <a:ext cx="1633491" cy="1633491"/>
            <a:chOff x="1503485" y="1850025"/>
            <a:chExt cx="1633491" cy="1633491"/>
          </a:xfrm>
        </p:grpSpPr>
        <p:sp>
          <p:nvSpPr>
            <p:cNvPr id="3" name="Elipse 2">
              <a:extLst>
                <a:ext uri="{FF2B5EF4-FFF2-40B4-BE49-F238E27FC236}">
                  <a16:creationId xmlns:a16="http://schemas.microsoft.com/office/drawing/2014/main" id="{1E565998-F2F0-774D-4CFA-BAD2EA142892}"/>
                </a:ext>
              </a:extLst>
            </p:cNvPr>
            <p:cNvSpPr/>
            <p:nvPr/>
          </p:nvSpPr>
          <p:spPr>
            <a:xfrm>
              <a:off x="1503485" y="1850025"/>
              <a:ext cx="1633491" cy="1633491"/>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Imagen 7">
              <a:extLst>
                <a:ext uri="{FF2B5EF4-FFF2-40B4-BE49-F238E27FC236}">
                  <a16:creationId xmlns:a16="http://schemas.microsoft.com/office/drawing/2014/main" id="{A3BC18DE-DAFD-1E07-0220-FF97E9BBEA9A}"/>
                </a:ext>
              </a:extLst>
            </p:cNvPr>
            <p:cNvPicPr>
              <a:picLocks noChangeAspect="1"/>
            </p:cNvPicPr>
            <p:nvPr/>
          </p:nvPicPr>
          <p:blipFill>
            <a:blip r:embed="rId3"/>
            <a:stretch>
              <a:fillRect/>
            </a:stretch>
          </p:blipFill>
          <p:spPr>
            <a:xfrm>
              <a:off x="1902015" y="2121735"/>
              <a:ext cx="836431" cy="1076391"/>
            </a:xfrm>
            <a:prstGeom prst="rect">
              <a:avLst/>
            </a:prstGeom>
          </p:spPr>
        </p:pic>
      </p:grpSp>
    </p:spTree>
    <p:extLst>
      <p:ext uri="{BB962C8B-B14F-4D97-AF65-F5344CB8AC3E}">
        <p14:creationId xmlns:p14="http://schemas.microsoft.com/office/powerpoint/2010/main" val="887054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897BE-A043-741E-20EB-37159E1D7878}"/>
            </a:ext>
          </a:extLst>
        </p:cNvPr>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114354F3-2557-4476-7CB5-0B0C38179090}"/>
              </a:ext>
            </a:extLst>
          </p:cNvPr>
          <p:cNvSpPr/>
          <p:nvPr/>
        </p:nvSpPr>
        <p:spPr>
          <a:xfrm>
            <a:off x="559366" y="2060314"/>
            <a:ext cx="6611455" cy="2942703"/>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AED15039-1AE0-1705-7FD0-B3CBF507D2B7}"/>
              </a:ext>
            </a:extLst>
          </p:cNvPr>
          <p:cNvSpPr>
            <a:spLocks noGrp="1"/>
          </p:cNvSpPr>
          <p:nvPr>
            <p:ph type="title"/>
          </p:nvPr>
        </p:nvSpPr>
        <p:spPr>
          <a:xfrm>
            <a:off x="308113" y="211015"/>
            <a:ext cx="9382539" cy="961802"/>
          </a:xfrm>
        </p:spPr>
        <p:txBody>
          <a:bodyPr/>
          <a:lstStyle/>
          <a:p>
            <a:r>
              <a:rPr lang="es-ES" err="1"/>
              <a:t>Lebrikizumab</a:t>
            </a:r>
            <a:r>
              <a:rPr lang="es-ES"/>
              <a:t> en pacientes con DA moderada a grave que afecta a cara y cuello tras cambio de </a:t>
            </a:r>
            <a:r>
              <a:rPr lang="es-ES" err="1"/>
              <a:t>dupilumab</a:t>
            </a:r>
            <a:r>
              <a:rPr lang="es-ES"/>
              <a:t>*</a:t>
            </a:r>
            <a:r>
              <a:rPr lang="es-ES" baseline="30000"/>
              <a:t>$1</a:t>
            </a:r>
          </a:p>
        </p:txBody>
      </p:sp>
      <p:sp>
        <p:nvSpPr>
          <p:cNvPr id="10" name="CuadroTexto 9">
            <a:extLst>
              <a:ext uri="{FF2B5EF4-FFF2-40B4-BE49-F238E27FC236}">
                <a16:creationId xmlns:a16="http://schemas.microsoft.com/office/drawing/2014/main" id="{D309C3B4-40B3-F2C9-9280-7AF3965A386B}"/>
              </a:ext>
            </a:extLst>
          </p:cNvPr>
          <p:cNvSpPr txBox="1"/>
          <p:nvPr/>
        </p:nvSpPr>
        <p:spPr>
          <a:xfrm>
            <a:off x="557902" y="5165769"/>
            <a:ext cx="11076197" cy="734741"/>
          </a:xfrm>
          <a:prstGeom prst="roundRect">
            <a:avLst/>
          </a:prstGeom>
          <a:solidFill>
            <a:schemeClr val="accent3"/>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72000" lvl="0" algn="ctr">
              <a:defRPr/>
            </a:pPr>
            <a:r>
              <a:rPr lang="es-ES" sz="1300">
                <a:solidFill>
                  <a:srgbClr val="223469"/>
                </a:solidFill>
              </a:rPr>
              <a:t>Lebrikizumab indujo una rápida mejoría clínica en un paciente joven con DA moderada a grave refractaria, </a:t>
            </a:r>
            <a:br>
              <a:rPr lang="es-ES" sz="1300">
                <a:solidFill>
                  <a:srgbClr val="223469"/>
                </a:solidFill>
              </a:rPr>
            </a:br>
            <a:r>
              <a:rPr lang="es-ES" sz="1300">
                <a:solidFill>
                  <a:srgbClr val="223469"/>
                </a:solidFill>
              </a:rPr>
              <a:t>logrando un EASI-90 y una reducción significativa del prurito en 4 semanas.</a:t>
            </a:r>
            <a:r>
              <a:rPr lang="es-ES" sz="1300" baseline="30000">
                <a:solidFill>
                  <a:srgbClr val="223469"/>
                </a:solidFill>
              </a:rPr>
              <a:t>#1</a:t>
            </a:r>
          </a:p>
        </p:txBody>
      </p:sp>
      <p:grpSp>
        <p:nvGrpSpPr>
          <p:cNvPr id="7" name="Grupo 6">
            <a:extLst>
              <a:ext uri="{FF2B5EF4-FFF2-40B4-BE49-F238E27FC236}">
                <a16:creationId xmlns:a16="http://schemas.microsoft.com/office/drawing/2014/main" id="{70ACF056-9098-41D1-032D-4238CF085C3F}"/>
              </a:ext>
            </a:extLst>
          </p:cNvPr>
          <p:cNvGrpSpPr/>
          <p:nvPr/>
        </p:nvGrpSpPr>
        <p:grpSpPr>
          <a:xfrm>
            <a:off x="11009279" y="2017281"/>
            <a:ext cx="586957" cy="586066"/>
            <a:chOff x="11047141" y="4927947"/>
            <a:chExt cx="586957" cy="586066"/>
          </a:xfrm>
        </p:grpSpPr>
        <p:sp>
          <p:nvSpPr>
            <p:cNvPr id="11" name="Rectángulo: esquinas redondeadas 2">
              <a:hlinkClick r:id="rId2" action="ppaction://hlinksldjump"/>
              <a:extLst>
                <a:ext uri="{FF2B5EF4-FFF2-40B4-BE49-F238E27FC236}">
                  <a16:creationId xmlns:a16="http://schemas.microsoft.com/office/drawing/2014/main" id="{6C3D19A7-21F2-5359-8888-ED60BB6795CA}"/>
                </a:ext>
              </a:extLst>
            </p:cNvPr>
            <p:cNvSpPr/>
            <p:nvPr/>
          </p:nvSpPr>
          <p:spPr>
            <a:xfrm>
              <a:off x="11047141" y="4927947"/>
              <a:ext cx="586957" cy="58606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ES" sz="1600"/>
            </a:p>
          </p:txBody>
        </p:sp>
        <p:pic>
          <p:nvPicPr>
            <p:cNvPr id="12" name="Imagen 11">
              <a:extLst>
                <a:ext uri="{FF2B5EF4-FFF2-40B4-BE49-F238E27FC236}">
                  <a16:creationId xmlns:a16="http://schemas.microsoft.com/office/drawing/2014/main" id="{7E2AB27A-1A7A-E1BC-03FE-1007A8288BD1}"/>
                </a:ext>
              </a:extLst>
            </p:cNvPr>
            <p:cNvPicPr>
              <a:picLocks noChangeAspect="1"/>
            </p:cNvPicPr>
            <p:nvPr/>
          </p:nvPicPr>
          <p:blipFill>
            <a:blip r:embed="rId3"/>
            <a:srcRect t="1" r="5895" b="7185"/>
            <a:stretch>
              <a:fillRect/>
            </a:stretch>
          </p:blipFill>
          <p:spPr>
            <a:xfrm>
              <a:off x="11222357" y="5095285"/>
              <a:ext cx="264555" cy="260926"/>
            </a:xfrm>
            <a:prstGeom prst="rect">
              <a:avLst/>
            </a:prstGeom>
          </p:spPr>
        </p:pic>
      </p:grpSp>
      <p:sp>
        <p:nvSpPr>
          <p:cNvPr id="54" name="CuadroTexto 53">
            <a:extLst>
              <a:ext uri="{FF2B5EF4-FFF2-40B4-BE49-F238E27FC236}">
                <a16:creationId xmlns:a16="http://schemas.microsoft.com/office/drawing/2014/main" id="{78231EE5-5703-7823-9C5F-85F405723103}"/>
              </a:ext>
            </a:extLst>
          </p:cNvPr>
          <p:cNvSpPr txBox="1"/>
          <p:nvPr/>
        </p:nvSpPr>
        <p:spPr>
          <a:xfrm>
            <a:off x="3785534" y="2292864"/>
            <a:ext cx="3044739" cy="2477601"/>
          </a:xfrm>
          <a:prstGeom prst="rect">
            <a:avLst/>
          </a:prstGeom>
          <a:noFill/>
        </p:spPr>
        <p:txBody>
          <a:bodyPr wrap="square">
            <a:spAutoFit/>
          </a:bodyPr>
          <a:lstStyle/>
          <a:p>
            <a:pPr marL="177750" indent="-176400" algn="l">
              <a:spcAft>
                <a:spcPts val="600"/>
              </a:spcAft>
              <a:buClr>
                <a:srgbClr val="7A45B8"/>
              </a:buClr>
              <a:buFont typeface="Arial" panose="020B0604020202020204" pitchFamily="34" charset="0"/>
              <a:buChar char="•"/>
            </a:pPr>
            <a:r>
              <a:rPr lang="es-ES" sz="1400" b="0" i="0" u="none" strike="noStrike" baseline="0">
                <a:solidFill>
                  <a:srgbClr val="22346A"/>
                </a:solidFill>
                <a:latin typeface="Arial" panose="020B0604020202020204" pitchFamily="34" charset="0"/>
                <a:cs typeface="Arial" panose="020B0604020202020204" pitchFamily="34" charset="0"/>
              </a:rPr>
              <a:t>Mejoría marcada</a:t>
            </a:r>
            <a:r>
              <a:rPr lang="es-ES" sz="1400" b="1" i="0" u="none" strike="noStrike" baseline="0">
                <a:solidFill>
                  <a:srgbClr val="22346A"/>
                </a:solidFill>
                <a:latin typeface="Arial" panose="020B0604020202020204" pitchFamily="34" charset="0"/>
                <a:cs typeface="Arial" panose="020B0604020202020204" pitchFamily="34" charset="0"/>
              </a:rPr>
              <a:t>, especialmente en cara y espalda</a:t>
            </a:r>
            <a:r>
              <a:rPr lang="es-ES" sz="1400" b="0" i="0" u="none" strike="noStrike" baseline="0">
                <a:solidFill>
                  <a:srgbClr val="22346A"/>
                </a:solidFill>
                <a:latin typeface="Arial" panose="020B0604020202020204" pitchFamily="34" charset="0"/>
                <a:cs typeface="Arial" panose="020B0604020202020204" pitchFamily="34" charset="0"/>
              </a:rPr>
              <a:t>.</a:t>
            </a:r>
          </a:p>
          <a:p>
            <a:pPr marL="177750" indent="-176400" algn="l">
              <a:spcAft>
                <a:spcPts val="600"/>
              </a:spcAft>
              <a:buClr>
                <a:srgbClr val="7A45B8"/>
              </a:buClr>
              <a:buFont typeface="Arial" panose="020B0604020202020204" pitchFamily="34" charset="0"/>
              <a:buChar char="•"/>
            </a:pPr>
            <a:r>
              <a:rPr lang="es-ES" sz="1400" b="0" i="0" u="none" strike="noStrike" baseline="0">
                <a:solidFill>
                  <a:srgbClr val="22346A"/>
                </a:solidFill>
                <a:latin typeface="Arial" panose="020B0604020202020204" pitchFamily="34" charset="0"/>
                <a:cs typeface="Arial" panose="020B0604020202020204" pitchFamily="34" charset="0"/>
              </a:rPr>
              <a:t>La </a:t>
            </a:r>
            <a:r>
              <a:rPr lang="es-ES" sz="1400" b="1" i="0" u="none" strike="noStrike" baseline="0">
                <a:solidFill>
                  <a:srgbClr val="22346A"/>
                </a:solidFill>
                <a:latin typeface="Arial" panose="020B0604020202020204" pitchFamily="34" charset="0"/>
                <a:cs typeface="Arial" panose="020B0604020202020204" pitchFamily="34" charset="0"/>
              </a:rPr>
              <a:t>rápida desaparición </a:t>
            </a:r>
            <a:r>
              <a:rPr lang="es-ES" sz="1400" b="0" i="0" u="none" strike="noStrike" baseline="0">
                <a:solidFill>
                  <a:srgbClr val="22346A"/>
                </a:solidFill>
                <a:latin typeface="Arial" panose="020B0604020202020204" pitchFamily="34" charset="0"/>
                <a:cs typeface="Arial" panose="020B0604020202020204" pitchFamily="34" charset="0"/>
              </a:rPr>
              <a:t>de las lesiones faciales y dorsales tuvo un </a:t>
            </a:r>
            <a:r>
              <a:rPr lang="es-ES" sz="1400" b="1" i="0" u="none" strike="noStrike" baseline="0">
                <a:solidFill>
                  <a:srgbClr val="22346A"/>
                </a:solidFill>
                <a:latin typeface="Arial" panose="020B0604020202020204" pitchFamily="34" charset="0"/>
                <a:cs typeface="Arial" panose="020B0604020202020204" pitchFamily="34" charset="0"/>
              </a:rPr>
              <a:t>gran impacto psicosocial</a:t>
            </a:r>
            <a:r>
              <a:rPr lang="es-ES" sz="1400" b="0" i="0" u="none" strike="noStrike" baseline="0">
                <a:solidFill>
                  <a:srgbClr val="22346A"/>
                </a:solidFill>
                <a:latin typeface="Arial" panose="020B0604020202020204" pitchFamily="34" charset="0"/>
                <a:cs typeface="Arial" panose="020B0604020202020204" pitchFamily="34" charset="0"/>
              </a:rPr>
              <a:t>.</a:t>
            </a:r>
          </a:p>
          <a:p>
            <a:pPr marL="177750" indent="-176400" algn="l">
              <a:spcAft>
                <a:spcPts val="600"/>
              </a:spcAft>
              <a:buClr>
                <a:srgbClr val="7A45B8"/>
              </a:buClr>
              <a:buFont typeface="Arial" panose="020B0604020202020204" pitchFamily="34" charset="0"/>
              <a:buChar char="•"/>
            </a:pPr>
            <a:r>
              <a:rPr lang="es-ES" sz="1400" b="1" i="0" u="none" strike="noStrike" baseline="0">
                <a:solidFill>
                  <a:srgbClr val="22346A"/>
                </a:solidFill>
                <a:latin typeface="Arial" panose="020B0604020202020204" pitchFamily="34" charset="0"/>
                <a:cs typeface="Arial" panose="020B0604020202020204" pitchFamily="34" charset="0"/>
              </a:rPr>
              <a:t>Criterios de </a:t>
            </a:r>
            <a:r>
              <a:rPr lang="es-ES" sz="1400" b="1" i="0" u="none" strike="noStrike" baseline="0" err="1">
                <a:solidFill>
                  <a:srgbClr val="22346A"/>
                </a:solidFill>
                <a:latin typeface="Arial" panose="020B0604020202020204" pitchFamily="34" charset="0"/>
                <a:cs typeface="Arial" panose="020B0604020202020204" pitchFamily="34" charset="0"/>
              </a:rPr>
              <a:t>superrespondedor</a:t>
            </a:r>
            <a:r>
              <a:rPr lang="es-ES" sz="1400" b="1">
                <a:solidFill>
                  <a:srgbClr val="22346A"/>
                </a:solidFill>
                <a:latin typeface="Arial" panose="020B0604020202020204" pitchFamily="34" charset="0"/>
                <a:cs typeface="Arial" panose="020B0604020202020204" pitchFamily="34" charset="0"/>
              </a:rPr>
              <a:t> </a:t>
            </a:r>
            <a:r>
              <a:rPr lang="es-ES" sz="1400" b="0" i="0" u="none" strike="noStrike" baseline="0">
                <a:solidFill>
                  <a:srgbClr val="22346A"/>
                </a:solidFill>
                <a:latin typeface="Arial" panose="020B0604020202020204" pitchFamily="34" charset="0"/>
                <a:cs typeface="Arial" panose="020B0604020202020204" pitchFamily="34" charset="0"/>
              </a:rPr>
              <a:t>y de </a:t>
            </a:r>
            <a:r>
              <a:rPr lang="es-ES" sz="1400" b="1" i="0" u="none" strike="noStrike" baseline="0">
                <a:solidFill>
                  <a:srgbClr val="22346A"/>
                </a:solidFill>
                <a:latin typeface="Arial" panose="020B0604020202020204" pitchFamily="34" charset="0"/>
                <a:cs typeface="Arial" panose="020B0604020202020204" pitchFamily="34" charset="0"/>
              </a:rPr>
              <a:t>MDA</a:t>
            </a:r>
            <a:r>
              <a:rPr lang="es-ES" sz="1400" b="0" i="0" u="none" strike="noStrike" baseline="0">
                <a:solidFill>
                  <a:srgbClr val="22346A"/>
                </a:solidFill>
                <a:latin typeface="Arial" panose="020B0604020202020204" pitchFamily="34" charset="0"/>
                <a:cs typeface="Arial" panose="020B0604020202020204" pitchFamily="34" charset="0"/>
              </a:rPr>
              <a:t> en la semana 4*.</a:t>
            </a:r>
          </a:p>
          <a:p>
            <a:pPr marL="177750" indent="-176400" algn="l">
              <a:spcAft>
                <a:spcPts val="600"/>
              </a:spcAft>
              <a:buClr>
                <a:srgbClr val="7A45B8"/>
              </a:buClr>
              <a:buFont typeface="Arial" panose="020B0604020202020204" pitchFamily="34" charset="0"/>
              <a:buChar char="•"/>
            </a:pPr>
            <a:r>
              <a:rPr lang="es-ES" sz="1400" b="1" i="0" u="none" strike="noStrike" baseline="0">
                <a:solidFill>
                  <a:srgbClr val="22346A"/>
                </a:solidFill>
                <a:latin typeface="Arial" panose="020B0604020202020204" pitchFamily="34" charset="0"/>
                <a:cs typeface="Arial" panose="020B0604020202020204" pitchFamily="34" charset="0"/>
              </a:rPr>
              <a:t>Respuesta estable </a:t>
            </a:r>
            <a:r>
              <a:rPr lang="es-ES" sz="1400" b="0" i="0" u="none" strike="noStrike" baseline="0">
                <a:solidFill>
                  <a:srgbClr val="22346A"/>
                </a:solidFill>
                <a:latin typeface="Arial" panose="020B0604020202020204" pitchFamily="34" charset="0"/>
                <a:cs typeface="Arial" panose="020B0604020202020204" pitchFamily="34" charset="0"/>
              </a:rPr>
              <a:t>sin necesidad de terapia de rescate ni eventos adversos.</a:t>
            </a:r>
            <a:endParaRPr lang="es-ES" sz="1400">
              <a:latin typeface="Arial" panose="020B0604020202020204" pitchFamily="34" charset="0"/>
              <a:cs typeface="Arial" panose="020B0604020202020204" pitchFamily="34" charset="0"/>
            </a:endParaRPr>
          </a:p>
        </p:txBody>
      </p:sp>
      <p:pic>
        <p:nvPicPr>
          <p:cNvPr id="55" name="object 36">
            <a:extLst>
              <a:ext uri="{FF2B5EF4-FFF2-40B4-BE49-F238E27FC236}">
                <a16:creationId xmlns:a16="http://schemas.microsoft.com/office/drawing/2014/main" id="{7A47C502-77FB-53A8-E6D7-97E9226FA1D6}"/>
              </a:ext>
            </a:extLst>
          </p:cNvPr>
          <p:cNvPicPr/>
          <p:nvPr/>
        </p:nvPicPr>
        <p:blipFill>
          <a:blip r:embed="rId4" cstate="print"/>
          <a:stretch>
            <a:fillRect/>
          </a:stretch>
        </p:blipFill>
        <p:spPr>
          <a:xfrm>
            <a:off x="7586138" y="2675104"/>
            <a:ext cx="4000219" cy="2114724"/>
          </a:xfrm>
          <a:prstGeom prst="rect">
            <a:avLst/>
          </a:prstGeom>
        </p:spPr>
      </p:pic>
      <p:sp>
        <p:nvSpPr>
          <p:cNvPr id="8" name="CuadroTexto 7">
            <a:extLst>
              <a:ext uri="{FF2B5EF4-FFF2-40B4-BE49-F238E27FC236}">
                <a16:creationId xmlns:a16="http://schemas.microsoft.com/office/drawing/2014/main" id="{417D248E-D31E-746E-F6B4-B1333BE171EA}"/>
              </a:ext>
            </a:extLst>
          </p:cNvPr>
          <p:cNvSpPr txBox="1"/>
          <p:nvPr/>
        </p:nvSpPr>
        <p:spPr>
          <a:xfrm>
            <a:off x="1757996" y="6083928"/>
            <a:ext cx="8240246" cy="400110"/>
          </a:xfrm>
          <a:prstGeom prst="rect">
            <a:avLst/>
          </a:prstGeom>
          <a:noFill/>
        </p:spPr>
        <p:txBody>
          <a:bodyPr wrap="square" rtlCol="0">
            <a:spAutoFit/>
          </a:bodyPr>
          <a:lstStyle/>
          <a:p>
            <a:r>
              <a:rPr lang="es-ES" sz="500" b="1">
                <a:solidFill>
                  <a:srgbClr val="646464"/>
                </a:solidFill>
              </a:rPr>
              <a:t>DA</a:t>
            </a:r>
            <a:r>
              <a:rPr lang="es-ES" sz="500">
                <a:solidFill>
                  <a:srgbClr val="646464"/>
                </a:solidFill>
              </a:rPr>
              <a:t>: dermatitis atópica; </a:t>
            </a:r>
            <a:r>
              <a:rPr lang="es-ES" sz="500" b="1">
                <a:solidFill>
                  <a:srgbClr val="646464"/>
                </a:solidFill>
              </a:rPr>
              <a:t>EASI</a:t>
            </a:r>
            <a:r>
              <a:rPr lang="es-ES" sz="500">
                <a:solidFill>
                  <a:srgbClr val="646464"/>
                </a:solidFill>
              </a:rPr>
              <a:t>: índice de área y severidad del eccema; </a:t>
            </a:r>
            <a:r>
              <a:rPr lang="es-ES" sz="500" b="1">
                <a:solidFill>
                  <a:srgbClr val="646464"/>
                </a:solidFill>
              </a:rPr>
              <a:t>IGA</a:t>
            </a:r>
            <a:r>
              <a:rPr lang="es-ES" sz="500">
                <a:solidFill>
                  <a:srgbClr val="646464"/>
                </a:solidFill>
              </a:rPr>
              <a:t>: evaluación global del investigador; </a:t>
            </a:r>
            <a:r>
              <a:rPr lang="es-ES" sz="500" b="1">
                <a:solidFill>
                  <a:srgbClr val="646464"/>
                </a:solidFill>
              </a:rPr>
              <a:t>MDA</a:t>
            </a:r>
            <a:r>
              <a:rPr lang="es-ES" sz="500">
                <a:solidFill>
                  <a:srgbClr val="646464"/>
                </a:solidFill>
              </a:rPr>
              <a:t>: actividad mínima de la enfermedad; </a:t>
            </a:r>
            <a:r>
              <a:rPr lang="es-ES" sz="500" b="1">
                <a:solidFill>
                  <a:srgbClr val="646464"/>
                </a:solidFill>
              </a:rPr>
              <a:t>NRS</a:t>
            </a:r>
            <a:r>
              <a:rPr lang="es-ES" sz="500">
                <a:solidFill>
                  <a:srgbClr val="646464"/>
                </a:solidFill>
              </a:rPr>
              <a:t>: escala de valoración numérica. </a:t>
            </a:r>
            <a:br>
              <a:rPr lang="es-ES" sz="500">
                <a:solidFill>
                  <a:srgbClr val="646464"/>
                </a:solidFill>
              </a:rPr>
            </a:br>
            <a:r>
              <a:rPr lang="es-ES" sz="500">
                <a:solidFill>
                  <a:srgbClr val="646464"/>
                </a:solidFill>
              </a:rPr>
              <a:t>*</a:t>
            </a:r>
            <a:r>
              <a:rPr lang="es-ES" sz="500" err="1">
                <a:solidFill>
                  <a:srgbClr val="646464"/>
                </a:solidFill>
              </a:rPr>
              <a:t>Superrespondedor</a:t>
            </a:r>
            <a:r>
              <a:rPr lang="es-ES" sz="500">
                <a:solidFill>
                  <a:srgbClr val="646464"/>
                </a:solidFill>
              </a:rPr>
              <a:t>: mejora rápida (</a:t>
            </a:r>
            <a:r>
              <a:rPr lang="es-ES" sz="500" spc="-100">
                <a:solidFill>
                  <a:srgbClr val="22346A"/>
                </a:solidFill>
                <a:latin typeface="Symbol"/>
                <a:cs typeface="Symbol"/>
              </a:rPr>
              <a:t></a:t>
            </a:r>
            <a:r>
              <a:rPr lang="es-ES" sz="500">
                <a:solidFill>
                  <a:srgbClr val="646464"/>
                </a:solidFill>
              </a:rPr>
              <a:t> 4 semanas) y sostenida, con mejoras paralelas en la calidad de vida. MDA: EASI&lt;5, </a:t>
            </a:r>
            <a:r>
              <a:rPr lang="es-ES" sz="500" err="1">
                <a:solidFill>
                  <a:srgbClr val="646464"/>
                </a:solidFill>
              </a:rPr>
              <a:t>prúrito</a:t>
            </a:r>
            <a:r>
              <a:rPr lang="es-ES" sz="500">
                <a:solidFill>
                  <a:srgbClr val="646464"/>
                </a:solidFill>
              </a:rPr>
              <a:t> y alteración del sueño </a:t>
            </a:r>
            <a:r>
              <a:rPr lang="es-ES" sz="500" spc="-100">
                <a:solidFill>
                  <a:srgbClr val="22346A"/>
                </a:solidFill>
                <a:latin typeface="Symbol"/>
                <a:cs typeface="Symbol"/>
              </a:rPr>
              <a:t></a:t>
            </a:r>
            <a:r>
              <a:rPr lang="es-ES" sz="500">
                <a:solidFill>
                  <a:srgbClr val="646464"/>
                </a:solidFill>
              </a:rPr>
              <a:t>3;</a:t>
            </a:r>
            <a:r>
              <a:rPr lang="es-ES" sz="500" baseline="30000">
                <a:solidFill>
                  <a:srgbClr val="646464"/>
                </a:solidFill>
              </a:rPr>
              <a:t> $ </a:t>
            </a:r>
            <a:r>
              <a:rPr lang="es-ES" sz="500">
                <a:solidFill>
                  <a:srgbClr val="646464"/>
                </a:solidFill>
              </a:rPr>
              <a:t>Régimen aprobado de </a:t>
            </a:r>
            <a:r>
              <a:rPr lang="es-ES" sz="500" err="1">
                <a:solidFill>
                  <a:srgbClr val="646464"/>
                </a:solidFill>
              </a:rPr>
              <a:t>lebrikizumab</a:t>
            </a:r>
            <a:r>
              <a:rPr lang="es-ES" sz="500">
                <a:solidFill>
                  <a:srgbClr val="646464"/>
                </a:solidFill>
              </a:rPr>
              <a:t>: 500 mg </a:t>
            </a:r>
            <a:r>
              <a:rPr lang="es-ES" sz="500" err="1">
                <a:solidFill>
                  <a:srgbClr val="646464"/>
                </a:solidFill>
              </a:rPr>
              <a:t>sc</a:t>
            </a:r>
            <a:r>
              <a:rPr lang="es-ES" sz="500">
                <a:solidFill>
                  <a:srgbClr val="646464"/>
                </a:solidFill>
              </a:rPr>
              <a:t>. en las semanas 0 y 2, seguido de 250 mg cada 2 semanas hasta la semana 16 y posteriormente 250 mg cada 4 semanas como mantenimiento.</a:t>
            </a:r>
            <a:r>
              <a:rPr lang="es-ES" sz="500" baseline="30000">
                <a:solidFill>
                  <a:srgbClr val="646464"/>
                </a:solidFill>
              </a:rPr>
              <a:t>1</a:t>
            </a:r>
            <a:r>
              <a:rPr lang="es-ES" sz="500">
                <a:solidFill>
                  <a:srgbClr val="646464"/>
                </a:solidFill>
              </a:rPr>
              <a:t>; </a:t>
            </a:r>
            <a:r>
              <a:rPr lang="es-ES" sz="500" baseline="30000">
                <a:solidFill>
                  <a:srgbClr val="646464"/>
                </a:solidFill>
              </a:rPr>
              <a:t>#</a:t>
            </a:r>
            <a:r>
              <a:rPr lang="es-ES" sz="500">
                <a:solidFill>
                  <a:srgbClr val="646464"/>
                </a:solidFill>
              </a:rPr>
              <a:t>Los resultados mostrados corresponden a un caso individual; la respuesta puede diferir según las características del paciente.</a:t>
            </a:r>
          </a:p>
          <a:p>
            <a:r>
              <a:rPr lang="es-ES" sz="500">
                <a:solidFill>
                  <a:srgbClr val="646464"/>
                </a:solidFill>
              </a:rPr>
              <a:t>1. </a:t>
            </a:r>
            <a:r>
              <a:rPr lang="es-ES" sz="500" err="1">
                <a:solidFill>
                  <a:srgbClr val="646464"/>
                </a:solidFill>
              </a:rPr>
              <a:t>Khiar</a:t>
            </a:r>
            <a:r>
              <a:rPr lang="es-ES" sz="500">
                <a:solidFill>
                  <a:srgbClr val="646464"/>
                </a:solidFill>
              </a:rPr>
              <a:t> F, </a:t>
            </a:r>
            <a:r>
              <a:rPr lang="es-ES" sz="500" i="1">
                <a:solidFill>
                  <a:srgbClr val="646464"/>
                </a:solidFill>
              </a:rPr>
              <a:t>et al</a:t>
            </a:r>
            <a:r>
              <a:rPr lang="es-ES" sz="500">
                <a:solidFill>
                  <a:srgbClr val="646464"/>
                </a:solidFill>
              </a:rPr>
              <a:t>. </a:t>
            </a:r>
            <a:r>
              <a:rPr lang="es-ES" sz="500" err="1">
                <a:solidFill>
                  <a:srgbClr val="646464"/>
                </a:solidFill>
              </a:rPr>
              <a:t>Early</a:t>
            </a:r>
            <a:r>
              <a:rPr lang="es-ES" sz="500">
                <a:solidFill>
                  <a:srgbClr val="646464"/>
                </a:solidFill>
              </a:rPr>
              <a:t> Super-Responder </a:t>
            </a:r>
            <a:r>
              <a:rPr lang="es-ES" sz="500" err="1">
                <a:solidFill>
                  <a:srgbClr val="646464"/>
                </a:solidFill>
              </a:rPr>
              <a:t>to</a:t>
            </a:r>
            <a:r>
              <a:rPr lang="es-ES" sz="500">
                <a:solidFill>
                  <a:srgbClr val="646464"/>
                </a:solidFill>
              </a:rPr>
              <a:t> Lebrikizumab in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A Real-</a:t>
            </a:r>
            <a:r>
              <a:rPr lang="es-ES" sz="500" err="1">
                <a:solidFill>
                  <a:srgbClr val="646464"/>
                </a:solidFill>
              </a:rPr>
              <a:t>World</a:t>
            </a:r>
            <a:r>
              <a:rPr lang="es-ES" sz="500">
                <a:solidFill>
                  <a:srgbClr val="646464"/>
                </a:solidFill>
              </a:rPr>
              <a:t> </a:t>
            </a:r>
            <a:r>
              <a:rPr lang="es-ES" sz="500" err="1">
                <a:solidFill>
                  <a:srgbClr val="646464"/>
                </a:solidFill>
              </a:rPr>
              <a:t>Clinical</a:t>
            </a:r>
            <a:r>
              <a:rPr lang="es-ES" sz="500">
                <a:solidFill>
                  <a:srgbClr val="646464"/>
                </a:solidFill>
              </a:rPr>
              <a:t> Case. EADV </a:t>
            </a:r>
            <a:r>
              <a:rPr lang="es-ES" sz="500" err="1">
                <a:solidFill>
                  <a:srgbClr val="646464"/>
                </a:solidFill>
              </a:rPr>
              <a:t>Congress</a:t>
            </a:r>
            <a:r>
              <a:rPr lang="es-ES" sz="500">
                <a:solidFill>
                  <a:srgbClr val="646464"/>
                </a:solidFill>
              </a:rPr>
              <a:t> 2025;17-20 </a:t>
            </a:r>
            <a:r>
              <a:rPr lang="es-ES" sz="500" err="1">
                <a:solidFill>
                  <a:srgbClr val="646464"/>
                </a:solidFill>
              </a:rPr>
              <a:t>Sept;París</a:t>
            </a:r>
            <a:r>
              <a:rPr lang="es-ES" sz="500">
                <a:solidFill>
                  <a:srgbClr val="646464"/>
                </a:solidFill>
              </a:rPr>
              <a:t>. </a:t>
            </a:r>
            <a:r>
              <a:rPr lang="es-ES" sz="500" err="1">
                <a:solidFill>
                  <a:srgbClr val="646464"/>
                </a:solidFill>
              </a:rPr>
              <a:t>Abstract</a:t>
            </a:r>
            <a:r>
              <a:rPr lang="es-ES" sz="500">
                <a:solidFill>
                  <a:srgbClr val="646464"/>
                </a:solidFill>
              </a:rPr>
              <a:t> 2691.</a:t>
            </a:r>
          </a:p>
        </p:txBody>
      </p:sp>
      <p:sp>
        <p:nvSpPr>
          <p:cNvPr id="4" name="CuadroTexto 3">
            <a:extLst>
              <a:ext uri="{FF2B5EF4-FFF2-40B4-BE49-F238E27FC236}">
                <a16:creationId xmlns:a16="http://schemas.microsoft.com/office/drawing/2014/main" id="{642C4F78-2AC7-1024-543D-5D1B408C3271}"/>
              </a:ext>
            </a:extLst>
          </p:cNvPr>
          <p:cNvSpPr txBox="1"/>
          <p:nvPr/>
        </p:nvSpPr>
        <p:spPr>
          <a:xfrm>
            <a:off x="557901" y="1516429"/>
            <a:ext cx="11038335" cy="352212"/>
          </a:xfrm>
          <a:prstGeom prst="roundRect">
            <a:avLst>
              <a:gd name="adj" fmla="val 50000"/>
            </a:avLst>
          </a:prstGeom>
          <a:gradFill flip="none" rotWithShape="1">
            <a:gsLst>
              <a:gs pos="0">
                <a:srgbClr val="7945B8"/>
              </a:gs>
              <a:gs pos="100000">
                <a:schemeClr val="accent2">
                  <a:lumMod val="40000"/>
                  <a:lumOff val="60000"/>
                </a:schemeClr>
              </a:gs>
            </a:gsLst>
            <a:lin ang="4200000" scaled="0"/>
            <a:tileRect/>
          </a:gradFill>
          <a:ln>
            <a:noFill/>
          </a:ln>
        </p:spPr>
        <p:txBody>
          <a:bodyPr wrap="square" lIns="0" tIns="0" rIns="0" bIns="0">
            <a:noAutofit/>
          </a:bodyPr>
          <a:lstStyle/>
          <a:p>
            <a:pPr algn="ctr"/>
            <a:r>
              <a:rPr lang="pt-BR" sz="1600" b="1">
                <a:solidFill>
                  <a:schemeClr val="bg1"/>
                </a:solidFill>
              </a:rPr>
              <a:t>Resultados</a:t>
            </a:r>
            <a:r>
              <a:rPr lang="pt-BR" sz="1600" b="1" baseline="30000">
                <a:solidFill>
                  <a:schemeClr val="bg1"/>
                </a:solidFill>
              </a:rPr>
              <a:t>1</a:t>
            </a:r>
            <a:endParaRPr lang="es-ES" sz="1600" b="1">
              <a:solidFill>
                <a:schemeClr val="bg1"/>
              </a:solidFill>
            </a:endParaRPr>
          </a:p>
        </p:txBody>
      </p:sp>
      <p:grpSp>
        <p:nvGrpSpPr>
          <p:cNvPr id="138" name="Grupo 137">
            <a:extLst>
              <a:ext uri="{FF2B5EF4-FFF2-40B4-BE49-F238E27FC236}">
                <a16:creationId xmlns:a16="http://schemas.microsoft.com/office/drawing/2014/main" id="{2BCC8470-0E85-94F8-E6A2-75ACC19F3E65}"/>
              </a:ext>
            </a:extLst>
          </p:cNvPr>
          <p:cNvGrpSpPr/>
          <p:nvPr/>
        </p:nvGrpSpPr>
        <p:grpSpPr>
          <a:xfrm>
            <a:off x="840950" y="2166671"/>
            <a:ext cx="2663001" cy="2701067"/>
            <a:chOff x="100189" y="541134"/>
            <a:chExt cx="2663001" cy="2701067"/>
          </a:xfrm>
        </p:grpSpPr>
        <p:sp>
          <p:nvSpPr>
            <p:cNvPr id="103" name="bg object 16">
              <a:extLst>
                <a:ext uri="{FF2B5EF4-FFF2-40B4-BE49-F238E27FC236}">
                  <a16:creationId xmlns:a16="http://schemas.microsoft.com/office/drawing/2014/main" id="{229CC420-98C4-8A13-9212-3D13EAD35A99}"/>
                </a:ext>
              </a:extLst>
            </p:cNvPr>
            <p:cNvSpPr/>
            <p:nvPr/>
          </p:nvSpPr>
          <p:spPr>
            <a:xfrm>
              <a:off x="351689" y="710674"/>
              <a:ext cx="2404508" cy="2024676"/>
            </a:xfrm>
            <a:custGeom>
              <a:avLst/>
              <a:gdLst/>
              <a:ahLst/>
              <a:cxnLst/>
              <a:rect l="l" t="t" r="r" b="b"/>
              <a:pathLst>
                <a:path w="7412355" h="4991735">
                  <a:moveTo>
                    <a:pt x="7411999" y="4991569"/>
                  </a:moveTo>
                  <a:lnTo>
                    <a:pt x="0" y="4991569"/>
                  </a:lnTo>
                  <a:lnTo>
                    <a:pt x="0" y="0"/>
                  </a:lnTo>
                </a:path>
              </a:pathLst>
            </a:custGeom>
            <a:ln w="3175">
              <a:solidFill>
                <a:srgbClr val="141353"/>
              </a:solidFill>
            </a:ln>
          </p:spPr>
          <p:txBody>
            <a:bodyPr wrap="square" lIns="0" tIns="0" rIns="0" bIns="0" rtlCol="0"/>
            <a:lstStyle/>
            <a:p>
              <a:endParaRPr/>
            </a:p>
          </p:txBody>
        </p:sp>
        <p:sp>
          <p:nvSpPr>
            <p:cNvPr id="104" name="bg object 17">
              <a:extLst>
                <a:ext uri="{FF2B5EF4-FFF2-40B4-BE49-F238E27FC236}">
                  <a16:creationId xmlns:a16="http://schemas.microsoft.com/office/drawing/2014/main" id="{027D445D-7EBA-19EB-E824-74586A67E4F9}"/>
                </a:ext>
              </a:extLst>
            </p:cNvPr>
            <p:cNvSpPr/>
            <p:nvPr/>
          </p:nvSpPr>
          <p:spPr>
            <a:xfrm>
              <a:off x="351233" y="710674"/>
              <a:ext cx="1758014" cy="0"/>
            </a:xfrm>
            <a:custGeom>
              <a:avLst/>
              <a:gdLst/>
              <a:ahLst/>
              <a:cxnLst/>
              <a:rect l="l" t="t" r="r" b="b"/>
              <a:pathLst>
                <a:path w="5524500">
                  <a:moveTo>
                    <a:pt x="0" y="0"/>
                  </a:moveTo>
                  <a:lnTo>
                    <a:pt x="5523992" y="0"/>
                  </a:lnTo>
                </a:path>
              </a:pathLst>
            </a:custGeom>
            <a:ln w="3175">
              <a:solidFill>
                <a:srgbClr val="999999"/>
              </a:solidFill>
            </a:ln>
          </p:spPr>
          <p:txBody>
            <a:bodyPr wrap="square" lIns="0" tIns="0" rIns="0" bIns="0" rtlCol="0"/>
            <a:lstStyle/>
            <a:p>
              <a:endParaRPr/>
            </a:p>
          </p:txBody>
        </p:sp>
        <p:sp>
          <p:nvSpPr>
            <p:cNvPr id="105" name="bg object 18">
              <a:extLst>
                <a:ext uri="{FF2B5EF4-FFF2-40B4-BE49-F238E27FC236}">
                  <a16:creationId xmlns:a16="http://schemas.microsoft.com/office/drawing/2014/main" id="{D7318A61-7EE9-6657-92EE-0080B3C60AE2}"/>
                </a:ext>
              </a:extLst>
            </p:cNvPr>
            <p:cNvSpPr/>
            <p:nvPr/>
          </p:nvSpPr>
          <p:spPr>
            <a:xfrm>
              <a:off x="351234" y="1124368"/>
              <a:ext cx="2384028" cy="0"/>
            </a:xfrm>
            <a:custGeom>
              <a:avLst/>
              <a:gdLst/>
              <a:ahLst/>
              <a:cxnLst/>
              <a:rect l="l" t="t" r="r" b="b"/>
              <a:pathLst>
                <a:path w="7491730">
                  <a:moveTo>
                    <a:pt x="0" y="0"/>
                  </a:moveTo>
                  <a:lnTo>
                    <a:pt x="7491704" y="0"/>
                  </a:lnTo>
                </a:path>
              </a:pathLst>
            </a:custGeom>
            <a:ln w="3175">
              <a:solidFill>
                <a:srgbClr val="999999"/>
              </a:solidFill>
            </a:ln>
          </p:spPr>
          <p:txBody>
            <a:bodyPr wrap="square" lIns="0" tIns="0" rIns="0" bIns="0" rtlCol="0"/>
            <a:lstStyle/>
            <a:p>
              <a:endParaRPr/>
            </a:p>
          </p:txBody>
        </p:sp>
        <p:sp>
          <p:nvSpPr>
            <p:cNvPr id="106" name="bg object 19">
              <a:extLst>
                <a:ext uri="{FF2B5EF4-FFF2-40B4-BE49-F238E27FC236}">
                  <a16:creationId xmlns:a16="http://schemas.microsoft.com/office/drawing/2014/main" id="{27DB588E-CE64-4F93-2788-B0BA16536C47}"/>
                </a:ext>
              </a:extLst>
            </p:cNvPr>
            <p:cNvSpPr/>
            <p:nvPr/>
          </p:nvSpPr>
          <p:spPr>
            <a:xfrm>
              <a:off x="351234" y="1538063"/>
              <a:ext cx="2384028" cy="0"/>
            </a:xfrm>
            <a:custGeom>
              <a:avLst/>
              <a:gdLst/>
              <a:ahLst/>
              <a:cxnLst/>
              <a:rect l="l" t="t" r="r" b="b"/>
              <a:pathLst>
                <a:path w="7491730">
                  <a:moveTo>
                    <a:pt x="0" y="0"/>
                  </a:moveTo>
                  <a:lnTo>
                    <a:pt x="7491704" y="0"/>
                  </a:lnTo>
                </a:path>
              </a:pathLst>
            </a:custGeom>
            <a:ln w="3175">
              <a:solidFill>
                <a:srgbClr val="999999"/>
              </a:solidFill>
            </a:ln>
          </p:spPr>
          <p:txBody>
            <a:bodyPr wrap="square" lIns="0" tIns="0" rIns="0" bIns="0" rtlCol="0"/>
            <a:lstStyle/>
            <a:p>
              <a:endParaRPr/>
            </a:p>
          </p:txBody>
        </p:sp>
        <p:sp>
          <p:nvSpPr>
            <p:cNvPr id="107" name="bg object 20">
              <a:extLst>
                <a:ext uri="{FF2B5EF4-FFF2-40B4-BE49-F238E27FC236}">
                  <a16:creationId xmlns:a16="http://schemas.microsoft.com/office/drawing/2014/main" id="{7A8C627C-52C5-B4C7-E26C-488A82D31C1A}"/>
                </a:ext>
              </a:extLst>
            </p:cNvPr>
            <p:cNvSpPr/>
            <p:nvPr/>
          </p:nvSpPr>
          <p:spPr>
            <a:xfrm>
              <a:off x="351234" y="1922756"/>
              <a:ext cx="2384028" cy="0"/>
            </a:xfrm>
            <a:custGeom>
              <a:avLst/>
              <a:gdLst/>
              <a:ahLst/>
              <a:cxnLst/>
              <a:rect l="l" t="t" r="r" b="b"/>
              <a:pathLst>
                <a:path w="7491730">
                  <a:moveTo>
                    <a:pt x="0" y="0"/>
                  </a:moveTo>
                  <a:lnTo>
                    <a:pt x="7491704" y="0"/>
                  </a:lnTo>
                </a:path>
              </a:pathLst>
            </a:custGeom>
            <a:ln w="3175">
              <a:solidFill>
                <a:srgbClr val="999999"/>
              </a:solidFill>
            </a:ln>
          </p:spPr>
          <p:txBody>
            <a:bodyPr wrap="square" lIns="0" tIns="0" rIns="0" bIns="0" rtlCol="0"/>
            <a:lstStyle/>
            <a:p>
              <a:endParaRPr/>
            </a:p>
          </p:txBody>
        </p:sp>
        <p:sp>
          <p:nvSpPr>
            <p:cNvPr id="108" name="bg object 21">
              <a:extLst>
                <a:ext uri="{FF2B5EF4-FFF2-40B4-BE49-F238E27FC236}">
                  <a16:creationId xmlns:a16="http://schemas.microsoft.com/office/drawing/2014/main" id="{3262F0DD-4AFF-F921-43D7-D2D54CDF34AB}"/>
                </a:ext>
              </a:extLst>
            </p:cNvPr>
            <p:cNvSpPr/>
            <p:nvPr/>
          </p:nvSpPr>
          <p:spPr>
            <a:xfrm>
              <a:off x="351234" y="2332679"/>
              <a:ext cx="2384028" cy="0"/>
            </a:xfrm>
            <a:custGeom>
              <a:avLst/>
              <a:gdLst/>
              <a:ahLst/>
              <a:cxnLst/>
              <a:rect l="l" t="t" r="r" b="b"/>
              <a:pathLst>
                <a:path w="7491730">
                  <a:moveTo>
                    <a:pt x="0" y="0"/>
                  </a:moveTo>
                  <a:lnTo>
                    <a:pt x="7491704" y="0"/>
                  </a:lnTo>
                </a:path>
              </a:pathLst>
            </a:custGeom>
            <a:ln w="3175">
              <a:solidFill>
                <a:srgbClr val="999999"/>
              </a:solidFill>
            </a:ln>
          </p:spPr>
          <p:txBody>
            <a:bodyPr wrap="square" lIns="0" tIns="0" rIns="0" bIns="0" rtlCol="0"/>
            <a:lstStyle/>
            <a:p>
              <a:endParaRPr/>
            </a:p>
          </p:txBody>
        </p:sp>
        <p:sp>
          <p:nvSpPr>
            <p:cNvPr id="109" name="object 2">
              <a:extLst>
                <a:ext uri="{FF2B5EF4-FFF2-40B4-BE49-F238E27FC236}">
                  <a16:creationId xmlns:a16="http://schemas.microsoft.com/office/drawing/2014/main" id="{58685B9B-83BD-5EE0-ED27-4E94888148C2}"/>
                </a:ext>
              </a:extLst>
            </p:cNvPr>
            <p:cNvSpPr txBox="1"/>
            <p:nvPr/>
          </p:nvSpPr>
          <p:spPr>
            <a:xfrm>
              <a:off x="2312589" y="687519"/>
              <a:ext cx="346473" cy="377693"/>
            </a:xfrm>
            <a:prstGeom prst="rect">
              <a:avLst/>
            </a:prstGeom>
          </p:spPr>
          <p:txBody>
            <a:bodyPr vert="horz" wrap="square" lIns="0" tIns="3708" rIns="0" bIns="0" rtlCol="0">
              <a:spAutoFit/>
            </a:bodyPr>
            <a:lstStyle/>
            <a:p>
              <a:pPr marL="4120" marR="195292">
                <a:lnSpc>
                  <a:spcPct val="128400"/>
                </a:lnSpc>
                <a:spcBef>
                  <a:spcPts val="29"/>
                </a:spcBef>
              </a:pPr>
              <a:r>
                <a:rPr sz="487" spc="-7">
                  <a:solidFill>
                    <a:srgbClr val="141353"/>
                  </a:solidFill>
                  <a:latin typeface="Arial"/>
                  <a:cs typeface="Arial"/>
                </a:rPr>
                <a:t>EASI </a:t>
              </a:r>
              <a:r>
                <a:rPr sz="487" spc="-8">
                  <a:solidFill>
                    <a:srgbClr val="141353"/>
                  </a:solidFill>
                  <a:latin typeface="Arial"/>
                  <a:cs typeface="Arial"/>
                </a:rPr>
                <a:t>IGA</a:t>
              </a:r>
              <a:endParaRPr sz="487">
                <a:latin typeface="Arial"/>
                <a:cs typeface="Arial"/>
              </a:endParaRPr>
            </a:p>
            <a:p>
              <a:pPr marL="4120" marR="1648">
                <a:lnSpc>
                  <a:spcPct val="128400"/>
                </a:lnSpc>
              </a:pPr>
              <a:r>
                <a:rPr sz="487">
                  <a:solidFill>
                    <a:srgbClr val="141353"/>
                  </a:solidFill>
                  <a:latin typeface="Arial"/>
                  <a:cs typeface="Arial"/>
                </a:rPr>
                <a:t>NRS</a:t>
              </a:r>
              <a:r>
                <a:rPr sz="487" spc="23">
                  <a:solidFill>
                    <a:srgbClr val="141353"/>
                  </a:solidFill>
                  <a:latin typeface="Arial"/>
                  <a:cs typeface="Arial"/>
                </a:rPr>
                <a:t> </a:t>
              </a:r>
              <a:r>
                <a:rPr sz="487" spc="-3">
                  <a:solidFill>
                    <a:srgbClr val="141353"/>
                  </a:solidFill>
                  <a:latin typeface="Arial"/>
                  <a:cs typeface="Arial"/>
                </a:rPr>
                <a:t>Prúrito </a:t>
              </a:r>
              <a:r>
                <a:rPr sz="487">
                  <a:solidFill>
                    <a:srgbClr val="141353"/>
                  </a:solidFill>
                  <a:latin typeface="Arial"/>
                  <a:cs typeface="Arial"/>
                </a:rPr>
                <a:t>NRS</a:t>
              </a:r>
              <a:r>
                <a:rPr sz="487" spc="23">
                  <a:solidFill>
                    <a:srgbClr val="141353"/>
                  </a:solidFill>
                  <a:latin typeface="Arial"/>
                  <a:cs typeface="Arial"/>
                </a:rPr>
                <a:t> </a:t>
              </a:r>
              <a:r>
                <a:rPr sz="487" spc="-3">
                  <a:solidFill>
                    <a:srgbClr val="141353"/>
                  </a:solidFill>
                  <a:latin typeface="Arial"/>
                  <a:cs typeface="Arial"/>
                </a:rPr>
                <a:t>Sueño</a:t>
              </a:r>
              <a:endParaRPr sz="487">
                <a:latin typeface="Arial"/>
                <a:cs typeface="Arial"/>
              </a:endParaRPr>
            </a:p>
          </p:txBody>
        </p:sp>
        <p:sp>
          <p:nvSpPr>
            <p:cNvPr id="110" name="object 3">
              <a:extLst>
                <a:ext uri="{FF2B5EF4-FFF2-40B4-BE49-F238E27FC236}">
                  <a16:creationId xmlns:a16="http://schemas.microsoft.com/office/drawing/2014/main" id="{CA79F429-432E-3B75-5861-B29DC0EB538A}"/>
                </a:ext>
              </a:extLst>
            </p:cNvPr>
            <p:cNvSpPr txBox="1"/>
            <p:nvPr/>
          </p:nvSpPr>
          <p:spPr>
            <a:xfrm>
              <a:off x="139509" y="2694815"/>
              <a:ext cx="2623681" cy="547386"/>
            </a:xfrm>
            <a:prstGeom prst="rect">
              <a:avLst/>
            </a:prstGeom>
          </p:spPr>
          <p:txBody>
            <a:bodyPr vert="horz" wrap="square" lIns="0" tIns="4120" rIns="0" bIns="0" rtlCol="0">
              <a:spAutoFit/>
            </a:bodyPr>
            <a:lstStyle/>
            <a:p>
              <a:pPr marL="119483">
                <a:lnSpc>
                  <a:spcPts val="566"/>
                </a:lnSpc>
                <a:spcBef>
                  <a:spcPts val="33"/>
                </a:spcBef>
              </a:pPr>
              <a:r>
                <a:rPr sz="519" spc="-16">
                  <a:solidFill>
                    <a:srgbClr val="003867"/>
                  </a:solidFill>
                  <a:latin typeface="Arial"/>
                  <a:cs typeface="Arial"/>
                </a:rPr>
                <a:t>0</a:t>
              </a:r>
              <a:endParaRPr sz="519">
                <a:solidFill>
                  <a:srgbClr val="003867"/>
                </a:solidFill>
                <a:latin typeface="Arial"/>
                <a:cs typeface="Arial"/>
              </a:endParaRPr>
            </a:p>
            <a:p>
              <a:pPr marL="306535">
                <a:lnSpc>
                  <a:spcPts val="485"/>
                </a:lnSpc>
                <a:tabLst>
                  <a:tab pos="2496772" algn="l"/>
                </a:tabLst>
              </a:pPr>
              <a:r>
                <a:rPr sz="519" spc="-16">
                  <a:solidFill>
                    <a:srgbClr val="003867"/>
                  </a:solidFill>
                  <a:latin typeface="Arial"/>
                  <a:cs typeface="Arial"/>
                </a:rPr>
                <a:t>0</a:t>
              </a:r>
              <a:r>
                <a:rPr sz="519">
                  <a:solidFill>
                    <a:srgbClr val="003867"/>
                  </a:solidFill>
                  <a:latin typeface="Arial"/>
                  <a:cs typeface="Arial"/>
                </a:rPr>
                <a:t>	</a:t>
              </a:r>
              <a:r>
                <a:rPr sz="519" spc="-16">
                  <a:solidFill>
                    <a:srgbClr val="003867"/>
                  </a:solidFill>
                  <a:latin typeface="Arial"/>
                  <a:cs typeface="Arial"/>
                </a:rPr>
                <a:t>4</a:t>
              </a:r>
              <a:endParaRPr sz="519">
                <a:solidFill>
                  <a:srgbClr val="003867"/>
                </a:solidFill>
                <a:latin typeface="Arial"/>
                <a:cs typeface="Arial"/>
              </a:endParaRPr>
            </a:p>
            <a:p>
              <a:pPr marL="1319251">
                <a:lnSpc>
                  <a:spcPts val="542"/>
                </a:lnSpc>
              </a:pPr>
              <a:r>
                <a:rPr sz="519" spc="-3">
                  <a:solidFill>
                    <a:srgbClr val="003867"/>
                  </a:solidFill>
                  <a:latin typeface="Arial"/>
                  <a:cs typeface="Arial"/>
                </a:rPr>
                <a:t>Semana</a:t>
              </a:r>
              <a:endParaRPr sz="519">
                <a:solidFill>
                  <a:srgbClr val="003867"/>
                </a:solidFill>
                <a:latin typeface="Arial"/>
                <a:cs typeface="Arial"/>
              </a:endParaRPr>
            </a:p>
            <a:p>
              <a:pPr marL="16480" marR="14008">
                <a:lnSpc>
                  <a:spcPct val="101299"/>
                </a:lnSpc>
                <a:spcBef>
                  <a:spcPts val="482"/>
                </a:spcBef>
              </a:pPr>
              <a:r>
                <a:rPr sz="600" b="1">
                  <a:solidFill>
                    <a:srgbClr val="003867"/>
                  </a:solidFill>
                  <a:latin typeface="Arial"/>
                  <a:cs typeface="Arial"/>
                </a:rPr>
                <a:t>Figura</a:t>
              </a:r>
              <a:r>
                <a:rPr sz="600" b="1" spc="7">
                  <a:solidFill>
                    <a:srgbClr val="003867"/>
                  </a:solidFill>
                  <a:latin typeface="Arial"/>
                  <a:cs typeface="Arial"/>
                </a:rPr>
                <a:t> </a:t>
              </a:r>
              <a:r>
                <a:rPr sz="600" b="1">
                  <a:solidFill>
                    <a:srgbClr val="003867"/>
                  </a:solidFill>
                  <a:latin typeface="Arial"/>
                  <a:cs typeface="Arial"/>
                </a:rPr>
                <a:t>2.</a:t>
              </a:r>
              <a:r>
                <a:rPr sz="600" b="1" spc="11">
                  <a:solidFill>
                    <a:srgbClr val="003867"/>
                  </a:solidFill>
                  <a:latin typeface="Arial"/>
                  <a:cs typeface="Arial"/>
                </a:rPr>
                <a:t> </a:t>
              </a:r>
              <a:r>
                <a:rPr sz="600">
                  <a:solidFill>
                    <a:srgbClr val="003867"/>
                  </a:solidFill>
                  <a:latin typeface="Arial"/>
                  <a:cs typeface="Arial"/>
                </a:rPr>
                <a:t>Evolución</a:t>
              </a:r>
              <a:r>
                <a:rPr sz="600" spc="10">
                  <a:solidFill>
                    <a:srgbClr val="003867"/>
                  </a:solidFill>
                  <a:latin typeface="Arial"/>
                  <a:cs typeface="Arial"/>
                </a:rPr>
                <a:t> </a:t>
              </a:r>
              <a:r>
                <a:rPr sz="600">
                  <a:solidFill>
                    <a:srgbClr val="003867"/>
                  </a:solidFill>
                  <a:latin typeface="Arial"/>
                  <a:cs typeface="Arial"/>
                </a:rPr>
                <a:t>de</a:t>
              </a:r>
              <a:r>
                <a:rPr sz="600" spc="11">
                  <a:solidFill>
                    <a:srgbClr val="003867"/>
                  </a:solidFill>
                  <a:latin typeface="Arial"/>
                  <a:cs typeface="Arial"/>
                </a:rPr>
                <a:t> </a:t>
              </a:r>
              <a:r>
                <a:rPr sz="600">
                  <a:solidFill>
                    <a:srgbClr val="003867"/>
                  </a:solidFill>
                  <a:latin typeface="Arial"/>
                  <a:cs typeface="Arial"/>
                </a:rPr>
                <a:t>las</a:t>
              </a:r>
              <a:r>
                <a:rPr sz="600" spc="10">
                  <a:solidFill>
                    <a:srgbClr val="003867"/>
                  </a:solidFill>
                  <a:latin typeface="Arial"/>
                  <a:cs typeface="Arial"/>
                </a:rPr>
                <a:t> </a:t>
              </a:r>
              <a:r>
                <a:rPr sz="600">
                  <a:solidFill>
                    <a:srgbClr val="003867"/>
                  </a:solidFill>
                  <a:latin typeface="Arial"/>
                  <a:cs typeface="Arial"/>
                </a:rPr>
                <a:t>puntuaciones</a:t>
              </a:r>
              <a:r>
                <a:rPr sz="600" spc="11">
                  <a:solidFill>
                    <a:srgbClr val="003867"/>
                  </a:solidFill>
                  <a:latin typeface="Arial"/>
                  <a:cs typeface="Arial"/>
                </a:rPr>
                <a:t> </a:t>
              </a:r>
              <a:r>
                <a:rPr sz="600">
                  <a:solidFill>
                    <a:srgbClr val="003867"/>
                  </a:solidFill>
                  <a:latin typeface="Arial"/>
                  <a:cs typeface="Arial"/>
                </a:rPr>
                <a:t>de</a:t>
              </a:r>
              <a:r>
                <a:rPr sz="600" spc="10">
                  <a:solidFill>
                    <a:srgbClr val="003867"/>
                  </a:solidFill>
                  <a:latin typeface="Arial"/>
                  <a:cs typeface="Arial"/>
                </a:rPr>
                <a:t> </a:t>
              </a:r>
              <a:r>
                <a:rPr sz="600">
                  <a:solidFill>
                    <a:srgbClr val="003867"/>
                  </a:solidFill>
                  <a:latin typeface="Arial"/>
                  <a:cs typeface="Arial"/>
                </a:rPr>
                <a:t>severidad</a:t>
              </a:r>
              <a:r>
                <a:rPr sz="600" spc="10">
                  <a:solidFill>
                    <a:srgbClr val="003867"/>
                  </a:solidFill>
                  <a:latin typeface="Arial"/>
                  <a:cs typeface="Arial"/>
                </a:rPr>
                <a:t> </a:t>
              </a:r>
              <a:r>
                <a:rPr sz="600">
                  <a:solidFill>
                    <a:srgbClr val="003867"/>
                  </a:solidFill>
                  <a:latin typeface="Arial"/>
                  <a:cs typeface="Arial"/>
                </a:rPr>
                <a:t>de</a:t>
              </a:r>
              <a:r>
                <a:rPr sz="600" spc="11">
                  <a:solidFill>
                    <a:srgbClr val="003867"/>
                  </a:solidFill>
                  <a:latin typeface="Arial"/>
                  <a:cs typeface="Arial"/>
                </a:rPr>
                <a:t> </a:t>
              </a:r>
              <a:r>
                <a:rPr sz="600" spc="-8">
                  <a:solidFill>
                    <a:srgbClr val="003867"/>
                  </a:solidFill>
                  <a:latin typeface="Arial"/>
                  <a:cs typeface="Arial"/>
                </a:rPr>
                <a:t>la </a:t>
              </a:r>
              <a:r>
                <a:rPr sz="600">
                  <a:solidFill>
                    <a:srgbClr val="003867"/>
                  </a:solidFill>
                  <a:latin typeface="Arial"/>
                  <a:cs typeface="Arial"/>
                </a:rPr>
                <a:t>enfermedad</a:t>
              </a:r>
              <a:r>
                <a:rPr sz="600" spc="16">
                  <a:solidFill>
                    <a:srgbClr val="003867"/>
                  </a:solidFill>
                  <a:latin typeface="Arial"/>
                  <a:cs typeface="Arial"/>
                </a:rPr>
                <a:t> </a:t>
              </a:r>
              <a:r>
                <a:rPr sz="600">
                  <a:solidFill>
                    <a:srgbClr val="003867"/>
                  </a:solidFill>
                  <a:latin typeface="Arial"/>
                  <a:cs typeface="Arial"/>
                </a:rPr>
                <a:t>(EASI,</a:t>
              </a:r>
              <a:r>
                <a:rPr sz="600" spc="18">
                  <a:solidFill>
                    <a:srgbClr val="003867"/>
                  </a:solidFill>
                  <a:latin typeface="Arial"/>
                  <a:cs typeface="Arial"/>
                </a:rPr>
                <a:t> </a:t>
              </a:r>
              <a:r>
                <a:rPr sz="600">
                  <a:solidFill>
                    <a:srgbClr val="003867"/>
                  </a:solidFill>
                  <a:latin typeface="Arial"/>
                  <a:cs typeface="Arial"/>
                </a:rPr>
                <a:t>IGA)</a:t>
              </a:r>
              <a:r>
                <a:rPr sz="600" spc="16">
                  <a:solidFill>
                    <a:srgbClr val="003867"/>
                  </a:solidFill>
                  <a:latin typeface="Arial"/>
                  <a:cs typeface="Arial"/>
                </a:rPr>
                <a:t> </a:t>
              </a:r>
              <a:r>
                <a:rPr sz="600">
                  <a:solidFill>
                    <a:srgbClr val="003867"/>
                  </a:solidFill>
                  <a:latin typeface="Arial"/>
                  <a:cs typeface="Arial"/>
                </a:rPr>
                <a:t>y</a:t>
              </a:r>
              <a:r>
                <a:rPr sz="600" spc="18">
                  <a:solidFill>
                    <a:srgbClr val="003867"/>
                  </a:solidFill>
                  <a:latin typeface="Arial"/>
                  <a:cs typeface="Arial"/>
                </a:rPr>
                <a:t> </a:t>
              </a:r>
              <a:r>
                <a:rPr sz="600">
                  <a:solidFill>
                    <a:srgbClr val="003867"/>
                  </a:solidFill>
                  <a:latin typeface="Arial"/>
                  <a:cs typeface="Arial"/>
                </a:rPr>
                <a:t>resultados</a:t>
              </a:r>
              <a:r>
                <a:rPr sz="600" spc="16">
                  <a:solidFill>
                    <a:srgbClr val="003867"/>
                  </a:solidFill>
                  <a:latin typeface="Arial"/>
                  <a:cs typeface="Arial"/>
                </a:rPr>
                <a:t> </a:t>
              </a:r>
              <a:r>
                <a:rPr sz="600">
                  <a:solidFill>
                    <a:srgbClr val="003867"/>
                  </a:solidFill>
                  <a:latin typeface="Arial"/>
                  <a:cs typeface="Arial"/>
                </a:rPr>
                <a:t>comunicados</a:t>
              </a:r>
              <a:r>
                <a:rPr sz="600" spc="18">
                  <a:solidFill>
                    <a:srgbClr val="003867"/>
                  </a:solidFill>
                  <a:latin typeface="Arial"/>
                  <a:cs typeface="Arial"/>
                </a:rPr>
                <a:t> </a:t>
              </a:r>
              <a:r>
                <a:rPr sz="600">
                  <a:solidFill>
                    <a:srgbClr val="003867"/>
                  </a:solidFill>
                  <a:latin typeface="Arial"/>
                  <a:cs typeface="Arial"/>
                </a:rPr>
                <a:t>por</a:t>
              </a:r>
              <a:r>
                <a:rPr sz="600" spc="16">
                  <a:solidFill>
                    <a:srgbClr val="003867"/>
                  </a:solidFill>
                  <a:latin typeface="Arial"/>
                  <a:cs typeface="Arial"/>
                </a:rPr>
                <a:t> </a:t>
              </a:r>
              <a:r>
                <a:rPr sz="600" spc="-8">
                  <a:solidFill>
                    <a:srgbClr val="003867"/>
                  </a:solidFill>
                  <a:latin typeface="Arial"/>
                  <a:cs typeface="Arial"/>
                </a:rPr>
                <a:t>los </a:t>
              </a:r>
              <a:r>
                <a:rPr sz="600">
                  <a:solidFill>
                    <a:srgbClr val="003867"/>
                  </a:solidFill>
                  <a:latin typeface="Arial"/>
                  <a:cs typeface="Arial"/>
                </a:rPr>
                <a:t>pacientes</a:t>
              </a:r>
              <a:r>
                <a:rPr sz="600" spc="7">
                  <a:solidFill>
                    <a:srgbClr val="003867"/>
                  </a:solidFill>
                  <a:latin typeface="Arial"/>
                  <a:cs typeface="Arial"/>
                </a:rPr>
                <a:t> </a:t>
              </a:r>
              <a:r>
                <a:rPr sz="600">
                  <a:solidFill>
                    <a:srgbClr val="003867"/>
                  </a:solidFill>
                  <a:latin typeface="Arial"/>
                  <a:cs typeface="Arial"/>
                </a:rPr>
                <a:t>(prurito</a:t>
              </a:r>
              <a:r>
                <a:rPr sz="600" spc="10">
                  <a:solidFill>
                    <a:srgbClr val="003867"/>
                  </a:solidFill>
                  <a:latin typeface="Arial"/>
                  <a:cs typeface="Arial"/>
                </a:rPr>
                <a:t> </a:t>
              </a:r>
              <a:r>
                <a:rPr sz="600">
                  <a:solidFill>
                    <a:srgbClr val="003867"/>
                  </a:solidFill>
                  <a:latin typeface="Arial"/>
                  <a:cs typeface="Arial"/>
                </a:rPr>
                <a:t>y</a:t>
              </a:r>
              <a:r>
                <a:rPr sz="600" spc="11">
                  <a:solidFill>
                    <a:srgbClr val="003867"/>
                  </a:solidFill>
                  <a:latin typeface="Arial"/>
                  <a:cs typeface="Arial"/>
                </a:rPr>
                <a:t> </a:t>
              </a:r>
              <a:r>
                <a:rPr sz="600">
                  <a:solidFill>
                    <a:srgbClr val="003867"/>
                  </a:solidFill>
                  <a:latin typeface="Arial"/>
                  <a:cs typeface="Arial"/>
                </a:rPr>
                <a:t>sueño</a:t>
              </a:r>
              <a:r>
                <a:rPr sz="600" spc="10">
                  <a:solidFill>
                    <a:srgbClr val="003867"/>
                  </a:solidFill>
                  <a:latin typeface="Arial"/>
                  <a:cs typeface="Arial"/>
                </a:rPr>
                <a:t> </a:t>
              </a:r>
              <a:r>
                <a:rPr sz="600">
                  <a:solidFill>
                    <a:srgbClr val="003867"/>
                  </a:solidFill>
                  <a:latin typeface="Arial"/>
                  <a:cs typeface="Arial"/>
                </a:rPr>
                <a:t>NRS),</a:t>
              </a:r>
              <a:r>
                <a:rPr sz="600" spc="10">
                  <a:solidFill>
                    <a:srgbClr val="003867"/>
                  </a:solidFill>
                  <a:latin typeface="Arial"/>
                  <a:cs typeface="Arial"/>
                </a:rPr>
                <a:t> </a:t>
              </a:r>
              <a:r>
                <a:rPr sz="600">
                  <a:solidFill>
                    <a:srgbClr val="003867"/>
                  </a:solidFill>
                  <a:latin typeface="Arial"/>
                  <a:cs typeface="Arial"/>
                </a:rPr>
                <a:t>mostrando</a:t>
              </a:r>
              <a:r>
                <a:rPr sz="600" spc="10">
                  <a:solidFill>
                    <a:srgbClr val="003867"/>
                  </a:solidFill>
                  <a:latin typeface="Arial"/>
                  <a:cs typeface="Arial"/>
                </a:rPr>
                <a:t> </a:t>
              </a:r>
              <a:r>
                <a:rPr sz="600">
                  <a:solidFill>
                    <a:srgbClr val="003867"/>
                  </a:solidFill>
                  <a:latin typeface="Arial"/>
                  <a:cs typeface="Arial"/>
                </a:rPr>
                <a:t>una</a:t>
              </a:r>
              <a:r>
                <a:rPr sz="600" spc="11">
                  <a:solidFill>
                    <a:srgbClr val="003867"/>
                  </a:solidFill>
                  <a:latin typeface="Arial"/>
                  <a:cs typeface="Arial"/>
                </a:rPr>
                <a:t> </a:t>
              </a:r>
              <a:r>
                <a:rPr sz="600" spc="-3">
                  <a:solidFill>
                    <a:srgbClr val="003867"/>
                  </a:solidFill>
                  <a:latin typeface="Arial"/>
                  <a:cs typeface="Arial"/>
                </a:rPr>
                <a:t>mejoría </a:t>
              </a:r>
              <a:r>
                <a:rPr sz="600">
                  <a:solidFill>
                    <a:srgbClr val="003867"/>
                  </a:solidFill>
                  <a:latin typeface="Arial"/>
                  <a:cs typeface="Arial"/>
                </a:rPr>
                <a:t>rápida</a:t>
              </a:r>
              <a:r>
                <a:rPr sz="600" spc="7">
                  <a:solidFill>
                    <a:srgbClr val="003867"/>
                  </a:solidFill>
                  <a:latin typeface="Arial"/>
                  <a:cs typeface="Arial"/>
                </a:rPr>
                <a:t> </a:t>
              </a:r>
              <a:r>
                <a:rPr sz="600">
                  <a:solidFill>
                    <a:srgbClr val="003867"/>
                  </a:solidFill>
                  <a:latin typeface="Arial"/>
                  <a:cs typeface="Arial"/>
                </a:rPr>
                <a:t>y</a:t>
              </a:r>
              <a:r>
                <a:rPr sz="600" spc="7">
                  <a:solidFill>
                    <a:srgbClr val="003867"/>
                  </a:solidFill>
                  <a:latin typeface="Arial"/>
                  <a:cs typeface="Arial"/>
                </a:rPr>
                <a:t> </a:t>
              </a:r>
              <a:r>
                <a:rPr sz="600">
                  <a:solidFill>
                    <a:srgbClr val="003867"/>
                  </a:solidFill>
                  <a:latin typeface="Arial"/>
                  <a:cs typeface="Arial"/>
                </a:rPr>
                <a:t>sostenida</a:t>
              </a:r>
              <a:r>
                <a:rPr sz="600" spc="8">
                  <a:solidFill>
                    <a:srgbClr val="003867"/>
                  </a:solidFill>
                  <a:latin typeface="Arial"/>
                  <a:cs typeface="Arial"/>
                </a:rPr>
                <a:t> </a:t>
              </a:r>
              <a:r>
                <a:rPr sz="600">
                  <a:solidFill>
                    <a:srgbClr val="003867"/>
                  </a:solidFill>
                  <a:latin typeface="Arial"/>
                  <a:cs typeface="Arial"/>
                </a:rPr>
                <a:t>en</a:t>
              </a:r>
              <a:r>
                <a:rPr sz="600" spc="7">
                  <a:solidFill>
                    <a:srgbClr val="003867"/>
                  </a:solidFill>
                  <a:latin typeface="Arial"/>
                  <a:cs typeface="Arial"/>
                </a:rPr>
                <a:t> </a:t>
              </a:r>
              <a:r>
                <a:rPr sz="600">
                  <a:solidFill>
                    <a:srgbClr val="003867"/>
                  </a:solidFill>
                  <a:latin typeface="Arial"/>
                  <a:cs typeface="Arial"/>
                </a:rPr>
                <a:t>la</a:t>
              </a:r>
              <a:r>
                <a:rPr sz="600" spc="7">
                  <a:solidFill>
                    <a:srgbClr val="003867"/>
                  </a:solidFill>
                  <a:latin typeface="Arial"/>
                  <a:cs typeface="Arial"/>
                </a:rPr>
                <a:t> </a:t>
              </a:r>
              <a:r>
                <a:rPr sz="600">
                  <a:solidFill>
                    <a:srgbClr val="003867"/>
                  </a:solidFill>
                  <a:latin typeface="Arial"/>
                  <a:cs typeface="Arial"/>
                </a:rPr>
                <a:t>semana</a:t>
              </a:r>
              <a:r>
                <a:rPr sz="600" spc="7">
                  <a:solidFill>
                    <a:srgbClr val="003867"/>
                  </a:solidFill>
                  <a:latin typeface="Arial"/>
                  <a:cs typeface="Arial"/>
                </a:rPr>
                <a:t> </a:t>
              </a:r>
              <a:r>
                <a:rPr sz="600" spc="-8">
                  <a:solidFill>
                    <a:srgbClr val="003867"/>
                  </a:solidFill>
                  <a:latin typeface="Arial"/>
                  <a:cs typeface="Arial"/>
                </a:rPr>
                <a:t>4.</a:t>
              </a:r>
              <a:r>
                <a:rPr sz="600" spc="-12" baseline="32921">
                  <a:solidFill>
                    <a:srgbClr val="003867"/>
                  </a:solidFill>
                  <a:latin typeface="Arial"/>
                  <a:cs typeface="Arial"/>
                </a:rPr>
                <a:t>1</a:t>
              </a:r>
              <a:endParaRPr sz="600" baseline="32921">
                <a:solidFill>
                  <a:srgbClr val="003867"/>
                </a:solidFill>
                <a:latin typeface="Arial"/>
                <a:cs typeface="Arial"/>
              </a:endParaRPr>
            </a:p>
          </p:txBody>
        </p:sp>
        <p:sp>
          <p:nvSpPr>
            <p:cNvPr id="111" name="object 4">
              <a:extLst>
                <a:ext uri="{FF2B5EF4-FFF2-40B4-BE49-F238E27FC236}">
                  <a16:creationId xmlns:a16="http://schemas.microsoft.com/office/drawing/2014/main" id="{934F513E-C6BC-875F-EDE6-DE96A18327A8}"/>
                </a:ext>
              </a:extLst>
            </p:cNvPr>
            <p:cNvSpPr txBox="1"/>
            <p:nvPr/>
          </p:nvSpPr>
          <p:spPr>
            <a:xfrm>
              <a:off x="327376" y="541134"/>
              <a:ext cx="2224973" cy="104267"/>
            </a:xfrm>
            <a:prstGeom prst="rect">
              <a:avLst/>
            </a:prstGeom>
          </p:spPr>
          <p:txBody>
            <a:bodyPr vert="horz" wrap="square" lIns="0" tIns="4326" rIns="0" bIns="0" rtlCol="0">
              <a:spAutoFit/>
            </a:bodyPr>
            <a:lstStyle/>
            <a:p>
              <a:pPr marL="4120" algn="ctr">
                <a:spcBef>
                  <a:spcPts val="34"/>
                </a:spcBef>
                <a:tabLst>
                  <a:tab pos="1174225" algn="l"/>
                  <a:tab pos="1294119" algn="l"/>
                </a:tabLst>
              </a:pPr>
              <a:r>
                <a:rPr sz="649" b="1">
                  <a:solidFill>
                    <a:srgbClr val="141353"/>
                  </a:solidFill>
                  <a:latin typeface="Arial"/>
                  <a:cs typeface="Arial"/>
                </a:rPr>
                <a:t>Resultados</a:t>
              </a:r>
              <a:r>
                <a:rPr sz="649" b="1" spc="-3">
                  <a:solidFill>
                    <a:srgbClr val="141353"/>
                  </a:solidFill>
                  <a:latin typeface="Arial"/>
                  <a:cs typeface="Arial"/>
                </a:rPr>
                <a:t> </a:t>
              </a:r>
              <a:r>
                <a:rPr sz="649" b="1">
                  <a:solidFill>
                    <a:srgbClr val="141353"/>
                  </a:solidFill>
                  <a:latin typeface="Arial"/>
                  <a:cs typeface="Arial"/>
                </a:rPr>
                <a:t>clínicos</a:t>
              </a:r>
              <a:r>
                <a:rPr sz="649" b="1" spc="-3">
                  <a:solidFill>
                    <a:srgbClr val="141353"/>
                  </a:solidFill>
                  <a:latin typeface="Arial"/>
                  <a:cs typeface="Arial"/>
                </a:rPr>
                <a:t> </a:t>
              </a:r>
              <a:r>
                <a:rPr sz="649" b="1">
                  <a:solidFill>
                    <a:srgbClr val="141353"/>
                  </a:solidFill>
                  <a:latin typeface="Arial"/>
                  <a:cs typeface="Arial"/>
                </a:rPr>
                <a:t>(</a:t>
              </a:r>
              <a:r>
                <a:rPr sz="649" b="1" err="1">
                  <a:solidFill>
                    <a:srgbClr val="141353"/>
                  </a:solidFill>
                  <a:latin typeface="Arial"/>
                  <a:cs typeface="Arial"/>
                </a:rPr>
                <a:t>semana</a:t>
              </a:r>
              <a:r>
                <a:rPr sz="649" b="1" spc="-3">
                  <a:solidFill>
                    <a:srgbClr val="141353"/>
                  </a:solidFill>
                  <a:latin typeface="Arial"/>
                  <a:cs typeface="Arial"/>
                </a:rPr>
                <a:t> </a:t>
              </a:r>
              <a:r>
                <a:rPr sz="649" b="1" spc="-16">
                  <a:solidFill>
                    <a:srgbClr val="141353"/>
                  </a:solidFill>
                  <a:latin typeface="Arial"/>
                  <a:cs typeface="Arial"/>
                </a:rPr>
                <a:t>0</a:t>
              </a:r>
              <a:r>
                <a:rPr lang="es-ES" sz="649" b="1" spc="-16">
                  <a:solidFill>
                    <a:srgbClr val="141353"/>
                  </a:solidFill>
                  <a:latin typeface="Arial"/>
                  <a:cs typeface="Arial"/>
                </a:rPr>
                <a:t> </a:t>
              </a:r>
              <a:r>
                <a:rPr sz="649" b="1" spc="-16">
                  <a:solidFill>
                    <a:srgbClr val="141353"/>
                  </a:solidFill>
                  <a:latin typeface="Arial Unicode MS"/>
                  <a:cs typeface="Arial Unicode MS"/>
                </a:rPr>
                <a:t>➙</a:t>
              </a:r>
              <a:r>
                <a:rPr lang="es-ES" sz="649" b="1" spc="-16">
                  <a:solidFill>
                    <a:srgbClr val="141353"/>
                  </a:solidFill>
                  <a:latin typeface="Arial Unicode MS"/>
                  <a:cs typeface="Arial Unicode MS"/>
                </a:rPr>
                <a:t> </a:t>
              </a:r>
              <a:r>
                <a:rPr sz="649" b="1" err="1">
                  <a:solidFill>
                    <a:srgbClr val="141353"/>
                  </a:solidFill>
                  <a:latin typeface="Arial"/>
                  <a:cs typeface="Arial"/>
                </a:rPr>
                <a:t>semana</a:t>
              </a:r>
              <a:r>
                <a:rPr sz="649" b="1" spc="-8">
                  <a:solidFill>
                    <a:srgbClr val="141353"/>
                  </a:solidFill>
                  <a:latin typeface="Arial"/>
                  <a:cs typeface="Arial"/>
                </a:rPr>
                <a:t> 4)</a:t>
              </a:r>
              <a:endParaRPr sz="649" b="1">
                <a:latin typeface="Arial"/>
                <a:cs typeface="Arial"/>
              </a:endParaRPr>
            </a:p>
          </p:txBody>
        </p:sp>
        <p:sp>
          <p:nvSpPr>
            <p:cNvPr id="112" name="object 5">
              <a:extLst>
                <a:ext uri="{FF2B5EF4-FFF2-40B4-BE49-F238E27FC236}">
                  <a16:creationId xmlns:a16="http://schemas.microsoft.com/office/drawing/2014/main" id="{89455E04-5240-5DC1-8EA4-AAB3931B7F8E}"/>
                </a:ext>
              </a:extLst>
            </p:cNvPr>
            <p:cNvSpPr txBox="1"/>
            <p:nvPr/>
          </p:nvSpPr>
          <p:spPr>
            <a:xfrm>
              <a:off x="100189" y="1456585"/>
              <a:ext cx="76944" cy="407858"/>
            </a:xfrm>
            <a:prstGeom prst="rect">
              <a:avLst/>
            </a:prstGeom>
          </p:spPr>
          <p:txBody>
            <a:bodyPr vert="vert270" wrap="square" lIns="0" tIns="0" rIns="0" bIns="0" rtlCol="0">
              <a:spAutoFit/>
            </a:bodyPr>
            <a:lstStyle/>
            <a:p>
              <a:pPr marL="4120">
                <a:lnSpc>
                  <a:spcPts val="607"/>
                </a:lnSpc>
              </a:pPr>
              <a:r>
                <a:rPr sz="519" spc="-3">
                  <a:solidFill>
                    <a:srgbClr val="141353"/>
                  </a:solidFill>
                  <a:latin typeface="Arial"/>
                  <a:cs typeface="Arial"/>
                </a:rPr>
                <a:t>Puntuaciones</a:t>
              </a:r>
              <a:endParaRPr sz="519">
                <a:latin typeface="Arial"/>
                <a:cs typeface="Arial"/>
              </a:endParaRPr>
            </a:p>
          </p:txBody>
        </p:sp>
        <p:sp>
          <p:nvSpPr>
            <p:cNvPr id="113" name="object 6">
              <a:extLst>
                <a:ext uri="{FF2B5EF4-FFF2-40B4-BE49-F238E27FC236}">
                  <a16:creationId xmlns:a16="http://schemas.microsoft.com/office/drawing/2014/main" id="{2BB40FBA-7127-D26E-E5D6-847D01ECF8B9}"/>
                </a:ext>
              </a:extLst>
            </p:cNvPr>
            <p:cNvSpPr txBox="1"/>
            <p:nvPr/>
          </p:nvSpPr>
          <p:spPr>
            <a:xfrm>
              <a:off x="254910" y="2284412"/>
              <a:ext cx="44905" cy="84054"/>
            </a:xfrm>
            <a:prstGeom prst="rect">
              <a:avLst/>
            </a:prstGeom>
          </p:spPr>
          <p:txBody>
            <a:bodyPr vert="horz" wrap="square" lIns="0" tIns="4120" rIns="0" bIns="0" rtlCol="0">
              <a:spAutoFit/>
            </a:bodyPr>
            <a:lstStyle/>
            <a:p>
              <a:pPr marL="4120">
                <a:spcBef>
                  <a:spcPts val="33"/>
                </a:spcBef>
              </a:pPr>
              <a:r>
                <a:rPr sz="519" spc="-16">
                  <a:solidFill>
                    <a:srgbClr val="141353"/>
                  </a:solidFill>
                  <a:latin typeface="Arial"/>
                  <a:cs typeface="Arial"/>
                </a:rPr>
                <a:t>5</a:t>
              </a:r>
              <a:endParaRPr sz="519">
                <a:latin typeface="Arial"/>
                <a:cs typeface="Arial"/>
              </a:endParaRPr>
            </a:p>
          </p:txBody>
        </p:sp>
        <p:sp>
          <p:nvSpPr>
            <p:cNvPr id="114" name="object 7">
              <a:extLst>
                <a:ext uri="{FF2B5EF4-FFF2-40B4-BE49-F238E27FC236}">
                  <a16:creationId xmlns:a16="http://schemas.microsoft.com/office/drawing/2014/main" id="{28BA3A12-E68E-210F-EFCE-343E923503B4}"/>
                </a:ext>
              </a:extLst>
            </p:cNvPr>
            <p:cNvSpPr txBox="1"/>
            <p:nvPr/>
          </p:nvSpPr>
          <p:spPr>
            <a:xfrm>
              <a:off x="226633" y="1884362"/>
              <a:ext cx="81571" cy="84054"/>
            </a:xfrm>
            <a:prstGeom prst="rect">
              <a:avLst/>
            </a:prstGeom>
          </p:spPr>
          <p:txBody>
            <a:bodyPr vert="horz" wrap="square" lIns="0" tIns="4120" rIns="0" bIns="0" rtlCol="0">
              <a:spAutoFit/>
            </a:bodyPr>
            <a:lstStyle/>
            <a:p>
              <a:pPr marL="4120">
                <a:spcBef>
                  <a:spcPts val="33"/>
                </a:spcBef>
              </a:pPr>
              <a:r>
                <a:rPr sz="519" spc="-8">
                  <a:solidFill>
                    <a:srgbClr val="141353"/>
                  </a:solidFill>
                  <a:latin typeface="Arial"/>
                  <a:cs typeface="Arial"/>
                </a:rPr>
                <a:t>10</a:t>
              </a:r>
              <a:endParaRPr sz="519">
                <a:latin typeface="Arial"/>
                <a:cs typeface="Arial"/>
              </a:endParaRPr>
            </a:p>
          </p:txBody>
        </p:sp>
        <p:sp>
          <p:nvSpPr>
            <p:cNvPr id="115" name="object 8">
              <a:extLst>
                <a:ext uri="{FF2B5EF4-FFF2-40B4-BE49-F238E27FC236}">
                  <a16:creationId xmlns:a16="http://schemas.microsoft.com/office/drawing/2014/main" id="{931ACAAC-2951-BDF6-3FCB-3ABAA955EE87}"/>
                </a:ext>
              </a:extLst>
            </p:cNvPr>
            <p:cNvSpPr txBox="1"/>
            <p:nvPr/>
          </p:nvSpPr>
          <p:spPr>
            <a:xfrm>
              <a:off x="226633" y="1484312"/>
              <a:ext cx="81571" cy="84054"/>
            </a:xfrm>
            <a:prstGeom prst="rect">
              <a:avLst/>
            </a:prstGeom>
          </p:spPr>
          <p:txBody>
            <a:bodyPr vert="horz" wrap="square" lIns="0" tIns="4120" rIns="0" bIns="0" rtlCol="0">
              <a:spAutoFit/>
            </a:bodyPr>
            <a:lstStyle/>
            <a:p>
              <a:pPr marL="4120">
                <a:spcBef>
                  <a:spcPts val="33"/>
                </a:spcBef>
              </a:pPr>
              <a:r>
                <a:rPr sz="519" spc="-8">
                  <a:solidFill>
                    <a:srgbClr val="141353"/>
                  </a:solidFill>
                  <a:latin typeface="Arial"/>
                  <a:cs typeface="Arial"/>
                </a:rPr>
                <a:t>15</a:t>
              </a:r>
              <a:endParaRPr sz="519">
                <a:latin typeface="Arial"/>
                <a:cs typeface="Arial"/>
              </a:endParaRPr>
            </a:p>
          </p:txBody>
        </p:sp>
        <p:sp>
          <p:nvSpPr>
            <p:cNvPr id="116" name="object 9">
              <a:extLst>
                <a:ext uri="{FF2B5EF4-FFF2-40B4-BE49-F238E27FC236}">
                  <a16:creationId xmlns:a16="http://schemas.microsoft.com/office/drawing/2014/main" id="{09640732-41B6-1C67-4F14-FB48FFB9D294}"/>
                </a:ext>
              </a:extLst>
            </p:cNvPr>
            <p:cNvSpPr txBox="1"/>
            <p:nvPr/>
          </p:nvSpPr>
          <p:spPr>
            <a:xfrm>
              <a:off x="226633" y="1084262"/>
              <a:ext cx="81571" cy="84054"/>
            </a:xfrm>
            <a:prstGeom prst="rect">
              <a:avLst/>
            </a:prstGeom>
          </p:spPr>
          <p:txBody>
            <a:bodyPr vert="horz" wrap="square" lIns="0" tIns="4120" rIns="0" bIns="0" rtlCol="0">
              <a:spAutoFit/>
            </a:bodyPr>
            <a:lstStyle/>
            <a:p>
              <a:pPr marL="4120">
                <a:spcBef>
                  <a:spcPts val="33"/>
                </a:spcBef>
              </a:pPr>
              <a:r>
                <a:rPr sz="519" spc="-8">
                  <a:solidFill>
                    <a:srgbClr val="141353"/>
                  </a:solidFill>
                  <a:latin typeface="Arial"/>
                  <a:cs typeface="Arial"/>
                </a:rPr>
                <a:t>20</a:t>
              </a:r>
              <a:endParaRPr sz="519">
                <a:latin typeface="Arial"/>
                <a:cs typeface="Arial"/>
              </a:endParaRPr>
            </a:p>
          </p:txBody>
        </p:sp>
        <p:sp>
          <p:nvSpPr>
            <p:cNvPr id="117" name="object 10">
              <a:extLst>
                <a:ext uri="{FF2B5EF4-FFF2-40B4-BE49-F238E27FC236}">
                  <a16:creationId xmlns:a16="http://schemas.microsoft.com/office/drawing/2014/main" id="{952D4BEC-C7CB-6D21-AE70-5332D9B78A6B}"/>
                </a:ext>
              </a:extLst>
            </p:cNvPr>
            <p:cNvSpPr txBox="1"/>
            <p:nvPr/>
          </p:nvSpPr>
          <p:spPr>
            <a:xfrm>
              <a:off x="226633" y="684212"/>
              <a:ext cx="81571" cy="84054"/>
            </a:xfrm>
            <a:prstGeom prst="rect">
              <a:avLst/>
            </a:prstGeom>
          </p:spPr>
          <p:txBody>
            <a:bodyPr vert="horz" wrap="square" lIns="0" tIns="4120" rIns="0" bIns="0" rtlCol="0">
              <a:spAutoFit/>
            </a:bodyPr>
            <a:lstStyle/>
            <a:p>
              <a:pPr marL="4120">
                <a:spcBef>
                  <a:spcPts val="33"/>
                </a:spcBef>
              </a:pPr>
              <a:r>
                <a:rPr sz="519" spc="-8">
                  <a:solidFill>
                    <a:srgbClr val="141353"/>
                  </a:solidFill>
                  <a:latin typeface="Arial"/>
                  <a:cs typeface="Arial"/>
                </a:rPr>
                <a:t>25</a:t>
              </a:r>
              <a:endParaRPr sz="519">
                <a:latin typeface="Arial"/>
                <a:cs typeface="Arial"/>
              </a:endParaRPr>
            </a:p>
          </p:txBody>
        </p:sp>
        <p:sp>
          <p:nvSpPr>
            <p:cNvPr id="118" name="object 12">
              <a:extLst>
                <a:ext uri="{FF2B5EF4-FFF2-40B4-BE49-F238E27FC236}">
                  <a16:creationId xmlns:a16="http://schemas.microsoft.com/office/drawing/2014/main" id="{A7C52E13-6DC4-2E11-8204-DD0014C0D4E7}"/>
                </a:ext>
              </a:extLst>
            </p:cNvPr>
            <p:cNvSpPr/>
            <p:nvPr/>
          </p:nvSpPr>
          <p:spPr>
            <a:xfrm>
              <a:off x="468774" y="1169007"/>
              <a:ext cx="2186985" cy="1289491"/>
            </a:xfrm>
            <a:custGeom>
              <a:avLst/>
              <a:gdLst/>
              <a:ahLst/>
              <a:cxnLst/>
              <a:rect l="l" t="t" r="r" b="b"/>
              <a:pathLst>
                <a:path w="6741795" h="3975100">
                  <a:moveTo>
                    <a:pt x="0" y="0"/>
                  </a:moveTo>
                  <a:lnTo>
                    <a:pt x="6741490" y="3974846"/>
                  </a:lnTo>
                </a:path>
              </a:pathLst>
            </a:custGeom>
            <a:ln w="12700">
              <a:solidFill>
                <a:srgbClr val="0A0180"/>
              </a:solidFill>
            </a:ln>
          </p:spPr>
          <p:txBody>
            <a:bodyPr wrap="square" lIns="0" tIns="0" rIns="0" bIns="0" rtlCol="0"/>
            <a:lstStyle/>
            <a:p>
              <a:endParaRPr/>
            </a:p>
          </p:txBody>
        </p:sp>
        <p:pic>
          <p:nvPicPr>
            <p:cNvPr id="119" name="object 13">
              <a:extLst>
                <a:ext uri="{FF2B5EF4-FFF2-40B4-BE49-F238E27FC236}">
                  <a16:creationId xmlns:a16="http://schemas.microsoft.com/office/drawing/2014/main" id="{292C7727-22A3-C253-4415-E6CC0153DF43}"/>
                </a:ext>
              </a:extLst>
            </p:cNvPr>
            <p:cNvPicPr/>
            <p:nvPr/>
          </p:nvPicPr>
          <p:blipFill>
            <a:blip r:embed="rId5" cstate="print"/>
            <a:stretch>
              <a:fillRect/>
            </a:stretch>
          </p:blipFill>
          <p:spPr>
            <a:xfrm>
              <a:off x="453227" y="1153166"/>
              <a:ext cx="32508" cy="32513"/>
            </a:xfrm>
            <a:prstGeom prst="rect">
              <a:avLst/>
            </a:prstGeom>
          </p:spPr>
        </p:pic>
        <p:pic>
          <p:nvPicPr>
            <p:cNvPr id="120" name="object 14">
              <a:extLst>
                <a:ext uri="{FF2B5EF4-FFF2-40B4-BE49-F238E27FC236}">
                  <a16:creationId xmlns:a16="http://schemas.microsoft.com/office/drawing/2014/main" id="{5CB159B2-6D17-F6ED-EBB7-A28F79B5BE10}"/>
                </a:ext>
              </a:extLst>
            </p:cNvPr>
            <p:cNvPicPr/>
            <p:nvPr/>
          </p:nvPicPr>
          <p:blipFill>
            <a:blip r:embed="rId5" cstate="print"/>
            <a:stretch>
              <a:fillRect/>
            </a:stretch>
          </p:blipFill>
          <p:spPr>
            <a:xfrm>
              <a:off x="2638705" y="2441738"/>
              <a:ext cx="32508" cy="32513"/>
            </a:xfrm>
            <a:prstGeom prst="rect">
              <a:avLst/>
            </a:prstGeom>
          </p:spPr>
        </p:pic>
        <p:sp>
          <p:nvSpPr>
            <p:cNvPr id="121" name="object 15">
              <a:extLst>
                <a:ext uri="{FF2B5EF4-FFF2-40B4-BE49-F238E27FC236}">
                  <a16:creationId xmlns:a16="http://schemas.microsoft.com/office/drawing/2014/main" id="{E902B64D-145E-DB5D-D71B-4A7CA1B04BDB}"/>
                </a:ext>
              </a:extLst>
            </p:cNvPr>
            <p:cNvSpPr/>
            <p:nvPr/>
          </p:nvSpPr>
          <p:spPr>
            <a:xfrm>
              <a:off x="470783" y="2058719"/>
              <a:ext cx="2175037" cy="305275"/>
            </a:xfrm>
            <a:custGeom>
              <a:avLst/>
              <a:gdLst/>
              <a:ahLst/>
              <a:cxnLst/>
              <a:rect l="l" t="t" r="r" b="b"/>
              <a:pathLst>
                <a:path w="6704965" h="941070">
                  <a:moveTo>
                    <a:pt x="0" y="0"/>
                  </a:moveTo>
                  <a:lnTo>
                    <a:pt x="6704888" y="940536"/>
                  </a:lnTo>
                </a:path>
              </a:pathLst>
            </a:custGeom>
            <a:ln w="12700">
              <a:solidFill>
                <a:srgbClr val="7E9EDE"/>
              </a:solidFill>
            </a:ln>
          </p:spPr>
          <p:txBody>
            <a:bodyPr wrap="square" lIns="0" tIns="0" rIns="0" bIns="0" rtlCol="0"/>
            <a:lstStyle/>
            <a:p>
              <a:endParaRPr/>
            </a:p>
          </p:txBody>
        </p:sp>
        <p:pic>
          <p:nvPicPr>
            <p:cNvPr id="122" name="object 16">
              <a:extLst>
                <a:ext uri="{FF2B5EF4-FFF2-40B4-BE49-F238E27FC236}">
                  <a16:creationId xmlns:a16="http://schemas.microsoft.com/office/drawing/2014/main" id="{3954C0A8-364C-A5BB-87B3-7FE8991D3169}"/>
                </a:ext>
              </a:extLst>
            </p:cNvPr>
            <p:cNvPicPr/>
            <p:nvPr/>
          </p:nvPicPr>
          <p:blipFill>
            <a:blip r:embed="rId6" cstate="print"/>
            <a:stretch>
              <a:fillRect/>
            </a:stretch>
          </p:blipFill>
          <p:spPr>
            <a:xfrm>
              <a:off x="455363" y="2042592"/>
              <a:ext cx="32463" cy="32476"/>
            </a:xfrm>
            <a:prstGeom prst="rect">
              <a:avLst/>
            </a:prstGeom>
          </p:spPr>
        </p:pic>
        <p:pic>
          <p:nvPicPr>
            <p:cNvPr id="123" name="object 17">
              <a:extLst>
                <a:ext uri="{FF2B5EF4-FFF2-40B4-BE49-F238E27FC236}">
                  <a16:creationId xmlns:a16="http://schemas.microsoft.com/office/drawing/2014/main" id="{160BD021-5D50-F81E-9FE9-B3C17E7EF411}"/>
                </a:ext>
              </a:extLst>
            </p:cNvPr>
            <p:cNvPicPr/>
            <p:nvPr/>
          </p:nvPicPr>
          <p:blipFill>
            <a:blip r:embed="rId7" cstate="print"/>
            <a:stretch>
              <a:fillRect/>
            </a:stretch>
          </p:blipFill>
          <p:spPr>
            <a:xfrm>
              <a:off x="2628759" y="2347463"/>
              <a:ext cx="32463" cy="32476"/>
            </a:xfrm>
            <a:prstGeom prst="rect">
              <a:avLst/>
            </a:prstGeom>
          </p:spPr>
        </p:pic>
        <p:sp>
          <p:nvSpPr>
            <p:cNvPr id="124" name="object 18">
              <a:extLst>
                <a:ext uri="{FF2B5EF4-FFF2-40B4-BE49-F238E27FC236}">
                  <a16:creationId xmlns:a16="http://schemas.microsoft.com/office/drawing/2014/main" id="{CFDE9E8B-DB69-B321-A6A4-183F0C2A916D}"/>
                </a:ext>
              </a:extLst>
            </p:cNvPr>
            <p:cNvSpPr/>
            <p:nvPr/>
          </p:nvSpPr>
          <p:spPr>
            <a:xfrm>
              <a:off x="466350" y="2121323"/>
              <a:ext cx="2187397" cy="306099"/>
            </a:xfrm>
            <a:custGeom>
              <a:avLst/>
              <a:gdLst/>
              <a:ahLst/>
              <a:cxnLst/>
              <a:rect l="l" t="t" r="r" b="b"/>
              <a:pathLst>
                <a:path w="6743065" h="943610">
                  <a:moveTo>
                    <a:pt x="0" y="0"/>
                  </a:moveTo>
                  <a:lnTo>
                    <a:pt x="6742810" y="943013"/>
                  </a:lnTo>
                </a:path>
              </a:pathLst>
            </a:custGeom>
            <a:ln w="12700">
              <a:solidFill>
                <a:srgbClr val="A3138F"/>
              </a:solidFill>
            </a:ln>
          </p:spPr>
          <p:txBody>
            <a:bodyPr wrap="square" lIns="0" tIns="0" rIns="0" bIns="0" rtlCol="0"/>
            <a:lstStyle/>
            <a:p>
              <a:endParaRPr/>
            </a:p>
          </p:txBody>
        </p:sp>
        <p:pic>
          <p:nvPicPr>
            <p:cNvPr id="125" name="object 19">
              <a:extLst>
                <a:ext uri="{FF2B5EF4-FFF2-40B4-BE49-F238E27FC236}">
                  <a16:creationId xmlns:a16="http://schemas.microsoft.com/office/drawing/2014/main" id="{EEC31636-251C-0039-8E98-7B5A7A0C6B05}"/>
                </a:ext>
              </a:extLst>
            </p:cNvPr>
            <p:cNvPicPr/>
            <p:nvPr/>
          </p:nvPicPr>
          <p:blipFill>
            <a:blip r:embed="rId8" cstate="print"/>
            <a:stretch>
              <a:fillRect/>
            </a:stretch>
          </p:blipFill>
          <p:spPr>
            <a:xfrm>
              <a:off x="450924" y="2105197"/>
              <a:ext cx="32476" cy="32476"/>
            </a:xfrm>
            <a:prstGeom prst="rect">
              <a:avLst/>
            </a:prstGeom>
          </p:spPr>
        </p:pic>
        <p:pic>
          <p:nvPicPr>
            <p:cNvPr id="126" name="object 20">
              <a:extLst>
                <a:ext uri="{FF2B5EF4-FFF2-40B4-BE49-F238E27FC236}">
                  <a16:creationId xmlns:a16="http://schemas.microsoft.com/office/drawing/2014/main" id="{AADD561A-3ED4-7483-2C29-0F56EF5CF87E}"/>
                </a:ext>
              </a:extLst>
            </p:cNvPr>
            <p:cNvPicPr/>
            <p:nvPr/>
          </p:nvPicPr>
          <p:blipFill>
            <a:blip r:embed="rId9" cstate="print"/>
            <a:stretch>
              <a:fillRect/>
            </a:stretch>
          </p:blipFill>
          <p:spPr>
            <a:xfrm>
              <a:off x="2636607" y="2410882"/>
              <a:ext cx="32476" cy="32476"/>
            </a:xfrm>
            <a:prstGeom prst="rect">
              <a:avLst/>
            </a:prstGeom>
          </p:spPr>
        </p:pic>
        <p:sp>
          <p:nvSpPr>
            <p:cNvPr id="127" name="object 21">
              <a:extLst>
                <a:ext uri="{FF2B5EF4-FFF2-40B4-BE49-F238E27FC236}">
                  <a16:creationId xmlns:a16="http://schemas.microsoft.com/office/drawing/2014/main" id="{FA599F48-C240-FB12-CEE4-EFBCE250C0E0}"/>
                </a:ext>
              </a:extLst>
            </p:cNvPr>
            <p:cNvSpPr/>
            <p:nvPr/>
          </p:nvSpPr>
          <p:spPr>
            <a:xfrm>
              <a:off x="463762" y="2366169"/>
              <a:ext cx="2182041" cy="116178"/>
            </a:xfrm>
            <a:custGeom>
              <a:avLst/>
              <a:gdLst/>
              <a:ahLst/>
              <a:cxnLst/>
              <a:rect l="l" t="t" r="r" b="b"/>
              <a:pathLst>
                <a:path w="6726555" h="358139">
                  <a:moveTo>
                    <a:pt x="0" y="0"/>
                  </a:moveTo>
                  <a:lnTo>
                    <a:pt x="6726135" y="357860"/>
                  </a:lnTo>
                </a:path>
              </a:pathLst>
            </a:custGeom>
            <a:ln w="12700">
              <a:solidFill>
                <a:srgbClr val="B180D5"/>
              </a:solidFill>
            </a:ln>
          </p:spPr>
          <p:txBody>
            <a:bodyPr wrap="square" lIns="0" tIns="0" rIns="0" bIns="0" rtlCol="0"/>
            <a:lstStyle/>
            <a:p>
              <a:endParaRPr/>
            </a:p>
          </p:txBody>
        </p:sp>
        <p:pic>
          <p:nvPicPr>
            <p:cNvPr id="128" name="object 22">
              <a:extLst>
                <a:ext uri="{FF2B5EF4-FFF2-40B4-BE49-F238E27FC236}">
                  <a16:creationId xmlns:a16="http://schemas.microsoft.com/office/drawing/2014/main" id="{A6856DD2-D7D6-CF5E-3A09-CFF08D9B6333}"/>
                </a:ext>
              </a:extLst>
            </p:cNvPr>
            <p:cNvPicPr/>
            <p:nvPr/>
          </p:nvPicPr>
          <p:blipFill>
            <a:blip r:embed="rId10" cstate="print"/>
            <a:stretch>
              <a:fillRect/>
            </a:stretch>
          </p:blipFill>
          <p:spPr>
            <a:xfrm>
              <a:off x="448207" y="2349833"/>
              <a:ext cx="32752" cy="32752"/>
            </a:xfrm>
            <a:prstGeom prst="rect">
              <a:avLst/>
            </a:prstGeom>
          </p:spPr>
        </p:pic>
        <p:pic>
          <p:nvPicPr>
            <p:cNvPr id="129" name="object 23">
              <a:extLst>
                <a:ext uri="{FF2B5EF4-FFF2-40B4-BE49-F238E27FC236}">
                  <a16:creationId xmlns:a16="http://schemas.microsoft.com/office/drawing/2014/main" id="{C89E7694-BC0E-254A-14B8-2A2239933B90}"/>
                </a:ext>
              </a:extLst>
            </p:cNvPr>
            <p:cNvPicPr/>
            <p:nvPr/>
          </p:nvPicPr>
          <p:blipFill>
            <a:blip r:embed="rId11" cstate="print"/>
            <a:stretch>
              <a:fillRect/>
            </a:stretch>
          </p:blipFill>
          <p:spPr>
            <a:xfrm>
              <a:off x="2628481" y="2465835"/>
              <a:ext cx="32748" cy="32752"/>
            </a:xfrm>
            <a:prstGeom prst="rect">
              <a:avLst/>
            </a:prstGeom>
          </p:spPr>
        </p:pic>
        <p:sp>
          <p:nvSpPr>
            <p:cNvPr id="130" name="object 24">
              <a:extLst>
                <a:ext uri="{FF2B5EF4-FFF2-40B4-BE49-F238E27FC236}">
                  <a16:creationId xmlns:a16="http://schemas.microsoft.com/office/drawing/2014/main" id="{526E80FE-A3DC-DDB3-2F01-B8A0672CAC41}"/>
                </a:ext>
              </a:extLst>
            </p:cNvPr>
            <p:cNvSpPr/>
            <p:nvPr/>
          </p:nvSpPr>
          <p:spPr>
            <a:xfrm>
              <a:off x="2141011" y="739700"/>
              <a:ext cx="148518" cy="0"/>
            </a:xfrm>
            <a:custGeom>
              <a:avLst/>
              <a:gdLst/>
              <a:ahLst/>
              <a:cxnLst/>
              <a:rect l="l" t="t" r="r" b="b"/>
              <a:pathLst>
                <a:path w="457834">
                  <a:moveTo>
                    <a:pt x="0" y="0"/>
                  </a:moveTo>
                  <a:lnTo>
                    <a:pt x="457771" y="0"/>
                  </a:lnTo>
                </a:path>
              </a:pathLst>
            </a:custGeom>
            <a:ln w="12700">
              <a:solidFill>
                <a:srgbClr val="0A0180"/>
              </a:solidFill>
            </a:ln>
          </p:spPr>
          <p:txBody>
            <a:bodyPr wrap="square" lIns="0" tIns="0" rIns="0" bIns="0" rtlCol="0"/>
            <a:lstStyle/>
            <a:p>
              <a:endParaRPr/>
            </a:p>
          </p:txBody>
        </p:sp>
        <p:pic>
          <p:nvPicPr>
            <p:cNvPr id="131" name="object 25">
              <a:extLst>
                <a:ext uri="{FF2B5EF4-FFF2-40B4-BE49-F238E27FC236}">
                  <a16:creationId xmlns:a16="http://schemas.microsoft.com/office/drawing/2014/main" id="{647A685D-04B1-F3BA-57B6-90791AE6F787}"/>
                </a:ext>
              </a:extLst>
            </p:cNvPr>
            <p:cNvPicPr/>
            <p:nvPr/>
          </p:nvPicPr>
          <p:blipFill>
            <a:blip r:embed="rId12" cstate="print"/>
            <a:stretch>
              <a:fillRect/>
            </a:stretch>
          </p:blipFill>
          <p:spPr>
            <a:xfrm>
              <a:off x="2193823" y="718252"/>
              <a:ext cx="42871" cy="42895"/>
            </a:xfrm>
            <a:prstGeom prst="rect">
              <a:avLst/>
            </a:prstGeom>
          </p:spPr>
        </p:pic>
        <p:pic>
          <p:nvPicPr>
            <p:cNvPr id="132" name="object 26">
              <a:extLst>
                <a:ext uri="{FF2B5EF4-FFF2-40B4-BE49-F238E27FC236}">
                  <a16:creationId xmlns:a16="http://schemas.microsoft.com/office/drawing/2014/main" id="{03A55DEA-8A4A-6E7B-82DE-DF6FD0F0A553}"/>
                </a:ext>
              </a:extLst>
            </p:cNvPr>
            <p:cNvPicPr/>
            <p:nvPr/>
          </p:nvPicPr>
          <p:blipFill>
            <a:blip r:embed="rId13" cstate="print"/>
            <a:stretch>
              <a:fillRect/>
            </a:stretch>
          </p:blipFill>
          <p:spPr>
            <a:xfrm>
              <a:off x="2193823" y="812648"/>
              <a:ext cx="42871" cy="42895"/>
            </a:xfrm>
            <a:prstGeom prst="rect">
              <a:avLst/>
            </a:prstGeom>
          </p:spPr>
        </p:pic>
        <p:pic>
          <p:nvPicPr>
            <p:cNvPr id="133" name="object 27">
              <a:extLst>
                <a:ext uri="{FF2B5EF4-FFF2-40B4-BE49-F238E27FC236}">
                  <a16:creationId xmlns:a16="http://schemas.microsoft.com/office/drawing/2014/main" id="{C5B0253E-A0A2-E41D-262A-0E3C842EAB9F}"/>
                </a:ext>
              </a:extLst>
            </p:cNvPr>
            <p:cNvPicPr/>
            <p:nvPr/>
          </p:nvPicPr>
          <p:blipFill>
            <a:blip r:embed="rId14" cstate="print"/>
            <a:stretch>
              <a:fillRect/>
            </a:stretch>
          </p:blipFill>
          <p:spPr>
            <a:xfrm>
              <a:off x="2193823" y="914438"/>
              <a:ext cx="42871" cy="42895"/>
            </a:xfrm>
            <a:prstGeom prst="rect">
              <a:avLst/>
            </a:prstGeom>
          </p:spPr>
        </p:pic>
        <p:pic>
          <p:nvPicPr>
            <p:cNvPr id="134" name="object 28">
              <a:extLst>
                <a:ext uri="{FF2B5EF4-FFF2-40B4-BE49-F238E27FC236}">
                  <a16:creationId xmlns:a16="http://schemas.microsoft.com/office/drawing/2014/main" id="{BB9957CB-9A3D-3F82-35D7-0C7807AC2C08}"/>
                </a:ext>
              </a:extLst>
            </p:cNvPr>
            <p:cNvPicPr/>
            <p:nvPr/>
          </p:nvPicPr>
          <p:blipFill>
            <a:blip r:embed="rId15" cstate="print"/>
            <a:stretch>
              <a:fillRect/>
            </a:stretch>
          </p:blipFill>
          <p:spPr>
            <a:xfrm>
              <a:off x="2193823" y="1003596"/>
              <a:ext cx="42871" cy="42895"/>
            </a:xfrm>
            <a:prstGeom prst="rect">
              <a:avLst/>
            </a:prstGeom>
          </p:spPr>
        </p:pic>
        <p:sp>
          <p:nvSpPr>
            <p:cNvPr id="135" name="object 29">
              <a:extLst>
                <a:ext uri="{FF2B5EF4-FFF2-40B4-BE49-F238E27FC236}">
                  <a16:creationId xmlns:a16="http://schemas.microsoft.com/office/drawing/2014/main" id="{670A1F63-0B87-FA4E-D054-3CAAACBBF407}"/>
                </a:ext>
              </a:extLst>
            </p:cNvPr>
            <p:cNvSpPr/>
            <p:nvPr/>
          </p:nvSpPr>
          <p:spPr>
            <a:xfrm>
              <a:off x="2141011" y="834325"/>
              <a:ext cx="148518" cy="0"/>
            </a:xfrm>
            <a:custGeom>
              <a:avLst/>
              <a:gdLst/>
              <a:ahLst/>
              <a:cxnLst/>
              <a:rect l="l" t="t" r="r" b="b"/>
              <a:pathLst>
                <a:path w="457834">
                  <a:moveTo>
                    <a:pt x="0" y="0"/>
                  </a:moveTo>
                  <a:lnTo>
                    <a:pt x="457771" y="0"/>
                  </a:lnTo>
                </a:path>
              </a:pathLst>
            </a:custGeom>
            <a:ln w="12700">
              <a:solidFill>
                <a:srgbClr val="B180D5"/>
              </a:solidFill>
            </a:ln>
          </p:spPr>
          <p:txBody>
            <a:bodyPr wrap="square" lIns="0" tIns="0" rIns="0" bIns="0" rtlCol="0"/>
            <a:lstStyle/>
            <a:p>
              <a:endParaRPr/>
            </a:p>
          </p:txBody>
        </p:sp>
        <p:sp>
          <p:nvSpPr>
            <p:cNvPr id="136" name="object 30">
              <a:extLst>
                <a:ext uri="{FF2B5EF4-FFF2-40B4-BE49-F238E27FC236}">
                  <a16:creationId xmlns:a16="http://schemas.microsoft.com/office/drawing/2014/main" id="{2225BDB9-507F-785A-0660-3668A7328542}"/>
                </a:ext>
              </a:extLst>
            </p:cNvPr>
            <p:cNvSpPr/>
            <p:nvPr/>
          </p:nvSpPr>
          <p:spPr>
            <a:xfrm>
              <a:off x="2141011" y="936346"/>
              <a:ext cx="148518" cy="0"/>
            </a:xfrm>
            <a:custGeom>
              <a:avLst/>
              <a:gdLst/>
              <a:ahLst/>
              <a:cxnLst/>
              <a:rect l="l" t="t" r="r" b="b"/>
              <a:pathLst>
                <a:path w="457834">
                  <a:moveTo>
                    <a:pt x="0" y="0"/>
                  </a:moveTo>
                  <a:lnTo>
                    <a:pt x="457771" y="0"/>
                  </a:lnTo>
                </a:path>
              </a:pathLst>
            </a:custGeom>
            <a:ln w="12700">
              <a:solidFill>
                <a:srgbClr val="7E9EDE"/>
              </a:solidFill>
            </a:ln>
          </p:spPr>
          <p:txBody>
            <a:bodyPr wrap="square" lIns="0" tIns="0" rIns="0" bIns="0" rtlCol="0"/>
            <a:lstStyle/>
            <a:p>
              <a:endParaRPr/>
            </a:p>
          </p:txBody>
        </p:sp>
        <p:sp>
          <p:nvSpPr>
            <p:cNvPr id="137" name="object 31">
              <a:extLst>
                <a:ext uri="{FF2B5EF4-FFF2-40B4-BE49-F238E27FC236}">
                  <a16:creationId xmlns:a16="http://schemas.microsoft.com/office/drawing/2014/main" id="{A543C6BB-C46A-F61B-4DF6-B3717FCF0306}"/>
                </a:ext>
              </a:extLst>
            </p:cNvPr>
            <p:cNvSpPr/>
            <p:nvPr/>
          </p:nvSpPr>
          <p:spPr>
            <a:xfrm>
              <a:off x="2141011" y="1025995"/>
              <a:ext cx="148518" cy="0"/>
            </a:xfrm>
            <a:custGeom>
              <a:avLst/>
              <a:gdLst/>
              <a:ahLst/>
              <a:cxnLst/>
              <a:rect l="l" t="t" r="r" b="b"/>
              <a:pathLst>
                <a:path w="457834">
                  <a:moveTo>
                    <a:pt x="0" y="0"/>
                  </a:moveTo>
                  <a:lnTo>
                    <a:pt x="457771" y="0"/>
                  </a:lnTo>
                </a:path>
              </a:pathLst>
            </a:custGeom>
            <a:ln w="12700">
              <a:solidFill>
                <a:srgbClr val="A3138F"/>
              </a:solidFill>
            </a:ln>
          </p:spPr>
          <p:txBody>
            <a:bodyPr wrap="square" lIns="0" tIns="0" rIns="0" bIns="0" rtlCol="0"/>
            <a:lstStyle/>
            <a:p>
              <a:endParaRPr/>
            </a:p>
          </p:txBody>
        </p:sp>
      </p:grpSp>
    </p:spTree>
    <p:extLst>
      <p:ext uri="{BB962C8B-B14F-4D97-AF65-F5344CB8AC3E}">
        <p14:creationId xmlns:p14="http://schemas.microsoft.com/office/powerpoint/2010/main" val="31677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BB46B-372F-2EDA-1CDD-D31ED67F891B}"/>
            </a:ext>
          </a:extLst>
        </p:cNvPr>
        <p:cNvGrpSpPr/>
        <p:nvPr/>
      </p:nvGrpSpPr>
      <p:grpSpPr>
        <a:xfrm>
          <a:off x="0" y="0"/>
          <a:ext cx="0" cy="0"/>
          <a:chOff x="0" y="0"/>
          <a:chExt cx="0" cy="0"/>
        </a:xfrm>
      </p:grpSpPr>
      <p:sp>
        <p:nvSpPr>
          <p:cNvPr id="14" name="Rectángulo 13">
            <a:extLst>
              <a:ext uri="{FF2B5EF4-FFF2-40B4-BE49-F238E27FC236}">
                <a16:creationId xmlns:a16="http://schemas.microsoft.com/office/drawing/2014/main" id="{12B6ED57-6B39-D418-2A2E-088AC2A16E9A}"/>
              </a:ext>
            </a:extLst>
          </p:cNvPr>
          <p:cNvSpPr/>
          <p:nvPr/>
        </p:nvSpPr>
        <p:spPr>
          <a:xfrm>
            <a:off x="0" y="0"/>
            <a:ext cx="12192000" cy="6858000"/>
          </a:xfrm>
          <a:prstGeom prst="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redondeado 14">
            <a:extLst>
              <a:ext uri="{FF2B5EF4-FFF2-40B4-BE49-F238E27FC236}">
                <a16:creationId xmlns:a16="http://schemas.microsoft.com/office/drawing/2014/main" id="{CF79E557-71C4-AFCF-28E8-EA23D927450B}"/>
              </a:ext>
            </a:extLst>
          </p:cNvPr>
          <p:cNvSpPr/>
          <p:nvPr/>
        </p:nvSpPr>
        <p:spPr>
          <a:xfrm>
            <a:off x="961593" y="424964"/>
            <a:ext cx="10268814" cy="6074690"/>
          </a:xfrm>
          <a:prstGeom prst="roundRect">
            <a:avLst>
              <a:gd name="adj" fmla="val 4191"/>
            </a:avLst>
          </a:prstGeom>
          <a:solidFill>
            <a:schemeClr val="bg1"/>
          </a:solidFill>
          <a:ln w="38100">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3" name="Título 1">
            <a:extLst>
              <a:ext uri="{FF2B5EF4-FFF2-40B4-BE49-F238E27FC236}">
                <a16:creationId xmlns:a16="http://schemas.microsoft.com/office/drawing/2014/main" id="{244A8F72-8D2C-AFEA-78DD-82695E94C6C1}"/>
              </a:ext>
            </a:extLst>
          </p:cNvPr>
          <p:cNvSpPr txBox="1">
            <a:spLocks/>
          </p:cNvSpPr>
          <p:nvPr/>
        </p:nvSpPr>
        <p:spPr>
          <a:xfrm>
            <a:off x="1350216" y="640238"/>
            <a:ext cx="9382125" cy="484858"/>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r>
              <a:rPr lang="es-ES">
                <a:solidFill>
                  <a:srgbClr val="7A45B8"/>
                </a:solidFill>
              </a:rPr>
              <a:t>Resultados</a:t>
            </a:r>
            <a:r>
              <a:rPr lang="es-ES" baseline="30000">
                <a:solidFill>
                  <a:srgbClr val="7A45B8"/>
                </a:solidFill>
              </a:rPr>
              <a:t>1</a:t>
            </a:r>
            <a:endParaRPr lang="es-ES">
              <a:solidFill>
                <a:srgbClr val="7A45B8"/>
              </a:solidFill>
            </a:endParaRPr>
          </a:p>
        </p:txBody>
      </p:sp>
      <p:grpSp>
        <p:nvGrpSpPr>
          <p:cNvPr id="6" name="Grupo 5">
            <a:extLst>
              <a:ext uri="{FF2B5EF4-FFF2-40B4-BE49-F238E27FC236}">
                <a16:creationId xmlns:a16="http://schemas.microsoft.com/office/drawing/2014/main" id="{95CEC459-D14F-59C0-210C-BE9BB56E94BD}"/>
              </a:ext>
            </a:extLst>
          </p:cNvPr>
          <p:cNvGrpSpPr/>
          <p:nvPr/>
        </p:nvGrpSpPr>
        <p:grpSpPr>
          <a:xfrm>
            <a:off x="2267433" y="1417050"/>
            <a:ext cx="7602882" cy="261610"/>
            <a:chOff x="791215" y="1417050"/>
            <a:chExt cx="7602882" cy="261610"/>
          </a:xfrm>
        </p:grpSpPr>
        <p:sp>
          <p:nvSpPr>
            <p:cNvPr id="7" name="CuadroTexto 6">
              <a:extLst>
                <a:ext uri="{FF2B5EF4-FFF2-40B4-BE49-F238E27FC236}">
                  <a16:creationId xmlns:a16="http://schemas.microsoft.com/office/drawing/2014/main" id="{0A4EB54F-EB93-7A95-0CBA-D011CCC01EB6}"/>
                </a:ext>
              </a:extLst>
            </p:cNvPr>
            <p:cNvSpPr txBox="1"/>
            <p:nvPr/>
          </p:nvSpPr>
          <p:spPr>
            <a:xfrm>
              <a:off x="791215" y="1417050"/>
              <a:ext cx="2903189" cy="261610"/>
            </a:xfrm>
            <a:prstGeom prst="rect">
              <a:avLst/>
            </a:prstGeom>
            <a:noFill/>
          </p:spPr>
          <p:txBody>
            <a:bodyPr wrap="square" rtlCol="0">
              <a:spAutoFit/>
            </a:bodyPr>
            <a:lstStyle/>
            <a:p>
              <a:pPr algn="ctr"/>
              <a:r>
                <a:rPr lang="es-ES" sz="1100" b="1">
                  <a:solidFill>
                    <a:srgbClr val="003867"/>
                  </a:solidFill>
                  <a:latin typeface="Arial" panose="020B0604020202020204" pitchFamily="34" charset="0"/>
                  <a:cs typeface="Arial" panose="020B0604020202020204" pitchFamily="34" charset="0"/>
                </a:rPr>
                <a:t>Inicio </a:t>
              </a:r>
              <a:r>
                <a:rPr lang="es-ES" sz="1100" b="1" err="1">
                  <a:solidFill>
                    <a:srgbClr val="003867"/>
                  </a:solidFill>
                  <a:latin typeface="Arial" panose="020B0604020202020204" pitchFamily="34" charset="0"/>
                  <a:cs typeface="Arial" panose="020B0604020202020204" pitchFamily="34" charset="0"/>
                </a:rPr>
                <a:t>lebrikizumab</a:t>
              </a:r>
              <a:endParaRPr lang="es-ES" sz="1100">
                <a:solidFill>
                  <a:srgbClr val="003867"/>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2324BD98-3708-AFBE-7E13-90E28255253F}"/>
                </a:ext>
              </a:extLst>
            </p:cNvPr>
            <p:cNvSpPr txBox="1"/>
            <p:nvPr/>
          </p:nvSpPr>
          <p:spPr>
            <a:xfrm>
              <a:off x="5490909" y="1417050"/>
              <a:ext cx="2903188" cy="261610"/>
            </a:xfrm>
            <a:prstGeom prst="rect">
              <a:avLst/>
            </a:prstGeom>
            <a:noFill/>
          </p:spPr>
          <p:txBody>
            <a:bodyPr wrap="square" rtlCol="0">
              <a:spAutoFit/>
            </a:bodyPr>
            <a:lstStyle/>
            <a:p>
              <a:pPr algn="ctr"/>
              <a:r>
                <a:rPr lang="es-ES" sz="1100" b="1">
                  <a:solidFill>
                    <a:srgbClr val="003867"/>
                  </a:solidFill>
                  <a:latin typeface="Arial" panose="020B0604020202020204" pitchFamily="34" charset="0"/>
                  <a:cs typeface="Arial" panose="020B0604020202020204" pitchFamily="34" charset="0"/>
                </a:rPr>
                <a:t>4 semanas </a:t>
              </a:r>
              <a:r>
                <a:rPr lang="es-ES" sz="1100" b="1" err="1">
                  <a:solidFill>
                    <a:srgbClr val="003867"/>
                  </a:solidFill>
                  <a:latin typeface="Arial" panose="020B0604020202020204" pitchFamily="34" charset="0"/>
                  <a:cs typeface="Arial" panose="020B0604020202020204" pitchFamily="34" charset="0"/>
                </a:rPr>
                <a:t>lebrikizumab</a:t>
              </a:r>
              <a:endParaRPr lang="es-ES" sz="1100" b="1">
                <a:solidFill>
                  <a:srgbClr val="003867"/>
                </a:solidFill>
                <a:latin typeface="Arial" panose="020B0604020202020204" pitchFamily="34" charset="0"/>
                <a:cs typeface="Arial" panose="020B0604020202020204" pitchFamily="34" charset="0"/>
              </a:endParaRPr>
            </a:p>
          </p:txBody>
        </p:sp>
        <p:cxnSp>
          <p:nvCxnSpPr>
            <p:cNvPr id="9" name="Conector recto de flecha 8">
              <a:extLst>
                <a:ext uri="{FF2B5EF4-FFF2-40B4-BE49-F238E27FC236}">
                  <a16:creationId xmlns:a16="http://schemas.microsoft.com/office/drawing/2014/main" id="{41491EA2-82A8-2026-20E3-70BE580003F2}"/>
                </a:ext>
              </a:extLst>
            </p:cNvPr>
            <p:cNvCxnSpPr>
              <a:cxnSpLocks/>
            </p:cNvCxnSpPr>
            <p:nvPr/>
          </p:nvCxnSpPr>
          <p:spPr>
            <a:xfrm>
              <a:off x="2984715" y="1543966"/>
              <a:ext cx="3014869" cy="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grpSp>
      <p:pic>
        <p:nvPicPr>
          <p:cNvPr id="10" name="object 3">
            <a:extLst>
              <a:ext uri="{FF2B5EF4-FFF2-40B4-BE49-F238E27FC236}">
                <a16:creationId xmlns:a16="http://schemas.microsoft.com/office/drawing/2014/main" id="{49E5A06B-8481-9A7E-2A12-4F8DD81F88B3}"/>
              </a:ext>
            </a:extLst>
          </p:cNvPr>
          <p:cNvPicPr>
            <a:picLocks noChangeAspect="1"/>
          </p:cNvPicPr>
          <p:nvPr/>
        </p:nvPicPr>
        <p:blipFill>
          <a:blip r:embed="rId2" cstate="print"/>
          <a:stretch>
            <a:fillRect/>
          </a:stretch>
        </p:blipFill>
        <p:spPr>
          <a:xfrm>
            <a:off x="2684746" y="1913617"/>
            <a:ext cx="6882876" cy="3638654"/>
          </a:xfrm>
          <a:prstGeom prst="rect">
            <a:avLst/>
          </a:prstGeom>
        </p:spPr>
      </p:pic>
      <p:sp>
        <p:nvSpPr>
          <p:cNvPr id="11" name="CuadroTexto 10">
            <a:extLst>
              <a:ext uri="{FF2B5EF4-FFF2-40B4-BE49-F238E27FC236}">
                <a16:creationId xmlns:a16="http://schemas.microsoft.com/office/drawing/2014/main" id="{9FFFBEA8-C1CE-315A-B5AF-2FC561CF1A5E}"/>
              </a:ext>
            </a:extLst>
          </p:cNvPr>
          <p:cNvSpPr txBox="1"/>
          <p:nvPr/>
        </p:nvSpPr>
        <p:spPr>
          <a:xfrm>
            <a:off x="1386609" y="6113672"/>
            <a:ext cx="9177716" cy="169277"/>
          </a:xfrm>
          <a:prstGeom prst="rect">
            <a:avLst/>
          </a:prstGeom>
          <a:noFill/>
        </p:spPr>
        <p:txBody>
          <a:bodyPr wrap="square" rtlCol="0">
            <a:spAutoFit/>
          </a:bodyPr>
          <a:lstStyle/>
          <a:p>
            <a:r>
              <a:rPr lang="es-ES" sz="500">
                <a:solidFill>
                  <a:srgbClr val="646464"/>
                </a:solidFill>
              </a:rPr>
              <a:t>1. </a:t>
            </a:r>
            <a:r>
              <a:rPr lang="es-ES" sz="500" err="1">
                <a:solidFill>
                  <a:srgbClr val="646464"/>
                </a:solidFill>
              </a:rPr>
              <a:t>Khiar</a:t>
            </a:r>
            <a:r>
              <a:rPr lang="es-ES" sz="500">
                <a:solidFill>
                  <a:srgbClr val="646464"/>
                </a:solidFill>
              </a:rPr>
              <a:t> F, </a:t>
            </a:r>
            <a:r>
              <a:rPr lang="es-ES" sz="500" i="1">
                <a:solidFill>
                  <a:srgbClr val="646464"/>
                </a:solidFill>
              </a:rPr>
              <a:t>et al</a:t>
            </a:r>
            <a:r>
              <a:rPr lang="es-ES" sz="500">
                <a:solidFill>
                  <a:srgbClr val="646464"/>
                </a:solidFill>
              </a:rPr>
              <a:t>. </a:t>
            </a:r>
            <a:r>
              <a:rPr lang="es-ES" sz="500" err="1">
                <a:solidFill>
                  <a:srgbClr val="646464"/>
                </a:solidFill>
              </a:rPr>
              <a:t>Early</a:t>
            </a:r>
            <a:r>
              <a:rPr lang="es-ES" sz="500">
                <a:solidFill>
                  <a:srgbClr val="646464"/>
                </a:solidFill>
              </a:rPr>
              <a:t> Super-Responder </a:t>
            </a:r>
            <a:r>
              <a:rPr lang="es-ES" sz="500" err="1">
                <a:solidFill>
                  <a:srgbClr val="646464"/>
                </a:solidFill>
              </a:rPr>
              <a:t>to</a:t>
            </a:r>
            <a:r>
              <a:rPr lang="es-ES" sz="500">
                <a:solidFill>
                  <a:srgbClr val="646464"/>
                </a:solidFill>
              </a:rPr>
              <a:t> </a:t>
            </a:r>
            <a:r>
              <a:rPr lang="es-ES" sz="500" err="1">
                <a:solidFill>
                  <a:srgbClr val="646464"/>
                </a:solidFill>
              </a:rPr>
              <a:t>Lebrikizumab</a:t>
            </a:r>
            <a:r>
              <a:rPr lang="es-ES" sz="500">
                <a:solidFill>
                  <a:srgbClr val="646464"/>
                </a:solidFill>
              </a:rPr>
              <a:t> in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A Real-</a:t>
            </a:r>
            <a:r>
              <a:rPr lang="es-ES" sz="500" err="1">
                <a:solidFill>
                  <a:srgbClr val="646464"/>
                </a:solidFill>
              </a:rPr>
              <a:t>World</a:t>
            </a:r>
            <a:r>
              <a:rPr lang="es-ES" sz="500">
                <a:solidFill>
                  <a:srgbClr val="646464"/>
                </a:solidFill>
              </a:rPr>
              <a:t> </a:t>
            </a:r>
            <a:r>
              <a:rPr lang="es-ES" sz="500" err="1">
                <a:solidFill>
                  <a:srgbClr val="646464"/>
                </a:solidFill>
              </a:rPr>
              <a:t>Clinical</a:t>
            </a:r>
            <a:r>
              <a:rPr lang="es-ES" sz="500">
                <a:solidFill>
                  <a:srgbClr val="646464"/>
                </a:solidFill>
              </a:rPr>
              <a:t> Case. EADV </a:t>
            </a:r>
            <a:r>
              <a:rPr lang="es-ES" sz="500" err="1">
                <a:solidFill>
                  <a:srgbClr val="646464"/>
                </a:solidFill>
              </a:rPr>
              <a:t>Congress</a:t>
            </a:r>
            <a:r>
              <a:rPr lang="es-ES" sz="500">
                <a:solidFill>
                  <a:srgbClr val="646464"/>
                </a:solidFill>
              </a:rPr>
              <a:t> 2025;17-20 </a:t>
            </a:r>
            <a:r>
              <a:rPr lang="es-ES" sz="500" err="1">
                <a:solidFill>
                  <a:srgbClr val="646464"/>
                </a:solidFill>
              </a:rPr>
              <a:t>Sept;París</a:t>
            </a:r>
            <a:r>
              <a:rPr lang="es-ES" sz="500">
                <a:solidFill>
                  <a:srgbClr val="646464"/>
                </a:solidFill>
              </a:rPr>
              <a:t>. </a:t>
            </a:r>
            <a:r>
              <a:rPr lang="es-ES" sz="500" err="1">
                <a:solidFill>
                  <a:srgbClr val="646464"/>
                </a:solidFill>
              </a:rPr>
              <a:t>Abstract</a:t>
            </a:r>
            <a:r>
              <a:rPr lang="es-ES" sz="500">
                <a:solidFill>
                  <a:srgbClr val="646464"/>
                </a:solidFill>
              </a:rPr>
              <a:t> 2691.</a:t>
            </a:r>
          </a:p>
        </p:txBody>
      </p:sp>
    </p:spTree>
    <p:extLst>
      <p:ext uri="{BB962C8B-B14F-4D97-AF65-F5344CB8AC3E}">
        <p14:creationId xmlns:p14="http://schemas.microsoft.com/office/powerpoint/2010/main" val="2708557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FBA57-B515-7EF5-BC71-1FDE6877901C}"/>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07ECFF2D-6351-C233-44E0-0830B2A01FDB}"/>
              </a:ext>
            </a:extLst>
          </p:cNvPr>
          <p:cNvSpPr>
            <a:spLocks noGrp="1"/>
          </p:cNvSpPr>
          <p:nvPr>
            <p:ph type="title"/>
          </p:nvPr>
        </p:nvSpPr>
        <p:spPr/>
        <p:txBody>
          <a:bodyPr/>
          <a:lstStyle/>
          <a:p>
            <a:r>
              <a:rPr lang="es-ES"/>
              <a:t>Dermatitis persistente </a:t>
            </a:r>
            <a:br>
              <a:rPr lang="es-ES"/>
            </a:br>
            <a:r>
              <a:rPr lang="es-ES"/>
              <a:t>de cara y cuello con rápida respuesta a </a:t>
            </a:r>
            <a:r>
              <a:rPr lang="es-ES" err="1"/>
              <a:t>lebrikizumab</a:t>
            </a:r>
            <a:br>
              <a:rPr lang="es-ES"/>
            </a:br>
            <a:br>
              <a:rPr lang="es-ES"/>
            </a:br>
            <a:r>
              <a:rPr lang="es-ES" sz="1600" b="0"/>
              <a:t>Pérez Tato B, </a:t>
            </a:r>
            <a:r>
              <a:rPr lang="es-ES" sz="1600" b="0" i="1"/>
              <a:t>et al</a:t>
            </a:r>
            <a:r>
              <a:rPr lang="es-ES" sz="1600" b="0"/>
              <a:t>. Hospital Universitario de Móstoles, Madrid</a:t>
            </a:r>
            <a:endParaRPr lang="es-ES"/>
          </a:p>
        </p:txBody>
      </p:sp>
    </p:spTree>
    <p:extLst>
      <p:ext uri="{BB962C8B-B14F-4D97-AF65-F5344CB8AC3E}">
        <p14:creationId xmlns:p14="http://schemas.microsoft.com/office/powerpoint/2010/main" val="1641660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8FE6E-DE8C-D2D9-7F14-31C27BDB3471}"/>
            </a:ext>
          </a:extLst>
        </p:cNvPr>
        <p:cNvGrpSpPr/>
        <p:nvPr/>
      </p:nvGrpSpPr>
      <p:grpSpPr>
        <a:xfrm>
          <a:off x="0" y="0"/>
          <a:ext cx="0" cy="0"/>
          <a:chOff x="0" y="0"/>
          <a:chExt cx="0" cy="0"/>
        </a:xfrm>
      </p:grpSpPr>
      <p:sp>
        <p:nvSpPr>
          <p:cNvPr id="4" name="Título 1">
            <a:extLst>
              <a:ext uri="{FF2B5EF4-FFF2-40B4-BE49-F238E27FC236}">
                <a16:creationId xmlns:a16="http://schemas.microsoft.com/office/drawing/2014/main" id="{052C4245-7861-9691-E65E-C80EEF22E8DF}"/>
              </a:ext>
            </a:extLst>
          </p:cNvPr>
          <p:cNvSpPr>
            <a:spLocks noGrp="1"/>
          </p:cNvSpPr>
          <p:nvPr>
            <p:ph type="title"/>
          </p:nvPr>
        </p:nvSpPr>
        <p:spPr>
          <a:xfrm>
            <a:off x="308113" y="211015"/>
            <a:ext cx="9382539" cy="961802"/>
          </a:xfrm>
        </p:spPr>
        <p:txBody>
          <a:bodyPr/>
          <a:lstStyle/>
          <a:p>
            <a:r>
              <a:rPr lang="es-ES" sz="2800"/>
              <a:t>Dermatitis persistente de cara y cuello con rápida respuesta a lebrikizumab</a:t>
            </a:r>
            <a:r>
              <a:rPr lang="es-ES" sz="2800" baseline="30000"/>
              <a:t>1</a:t>
            </a:r>
          </a:p>
        </p:txBody>
      </p:sp>
      <p:sp>
        <p:nvSpPr>
          <p:cNvPr id="5" name="Rectángulo redondeado 4">
            <a:extLst>
              <a:ext uri="{FF2B5EF4-FFF2-40B4-BE49-F238E27FC236}">
                <a16:creationId xmlns:a16="http://schemas.microsoft.com/office/drawing/2014/main" id="{F73A3F9D-EE6B-0B69-7955-3E4158772C00}"/>
              </a:ext>
            </a:extLst>
          </p:cNvPr>
          <p:cNvSpPr/>
          <p:nvPr/>
        </p:nvSpPr>
        <p:spPr>
          <a:xfrm>
            <a:off x="1525755" y="3776225"/>
            <a:ext cx="2426147" cy="1567808"/>
          </a:xfrm>
          <a:prstGeom prst="roundRect">
            <a:avLst>
              <a:gd name="adj" fmla="val 9914"/>
            </a:avLst>
          </a:prstGeom>
          <a:solidFill>
            <a:srgbClr val="7A45B8">
              <a:alpha val="8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6" name="CuadroTexto 2">
            <a:extLst>
              <a:ext uri="{FF2B5EF4-FFF2-40B4-BE49-F238E27FC236}">
                <a16:creationId xmlns:a16="http://schemas.microsoft.com/office/drawing/2014/main" id="{9D7A058D-C67E-92D8-2F8F-6C415FD8E343}"/>
              </a:ext>
            </a:extLst>
          </p:cNvPr>
          <p:cNvSpPr txBox="1"/>
          <p:nvPr/>
        </p:nvSpPr>
        <p:spPr>
          <a:xfrm>
            <a:off x="1664070" y="3866069"/>
            <a:ext cx="2112545" cy="369332"/>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b="1">
                <a:solidFill>
                  <a:schemeClr val="accent2"/>
                </a:solidFill>
              </a:rPr>
              <a:t>Datos generales:</a:t>
            </a:r>
            <a:endParaRPr lang="es-ES">
              <a:solidFill>
                <a:schemeClr val="accent2"/>
              </a:solidFill>
            </a:endParaRPr>
          </a:p>
        </p:txBody>
      </p:sp>
      <p:sp>
        <p:nvSpPr>
          <p:cNvPr id="8" name="CuadroTexto 3">
            <a:extLst>
              <a:ext uri="{FF2B5EF4-FFF2-40B4-BE49-F238E27FC236}">
                <a16:creationId xmlns:a16="http://schemas.microsoft.com/office/drawing/2014/main" id="{C12B2391-389D-64D8-F6DA-00F4200C93E6}"/>
              </a:ext>
            </a:extLst>
          </p:cNvPr>
          <p:cNvSpPr txBox="1"/>
          <p:nvPr/>
        </p:nvSpPr>
        <p:spPr>
          <a:xfrm>
            <a:off x="1664070" y="4284709"/>
            <a:ext cx="2157371" cy="600164"/>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400" b="1">
                <a:solidFill>
                  <a:schemeClr val="accent1"/>
                </a:solidFill>
              </a:rPr>
              <a:t>Edad</a:t>
            </a:r>
            <a:r>
              <a:rPr lang="es-ES" sz="1400">
                <a:solidFill>
                  <a:schemeClr val="accent1"/>
                </a:solidFill>
              </a:rPr>
              <a:t>: 40 años</a:t>
            </a:r>
          </a:p>
          <a:p>
            <a:pPr>
              <a:spcAft>
                <a:spcPts val="600"/>
              </a:spcAft>
            </a:pPr>
            <a:r>
              <a:rPr lang="es-ES" sz="1400" b="1">
                <a:solidFill>
                  <a:schemeClr val="accent1"/>
                </a:solidFill>
              </a:rPr>
              <a:t>Sexo</a:t>
            </a:r>
            <a:r>
              <a:rPr lang="es-ES" sz="1400">
                <a:solidFill>
                  <a:schemeClr val="accent1"/>
                </a:solidFill>
              </a:rPr>
              <a:t>: Mujer</a:t>
            </a:r>
          </a:p>
        </p:txBody>
      </p:sp>
      <p:sp>
        <p:nvSpPr>
          <p:cNvPr id="9" name="Rectángulo redondeado 8">
            <a:extLst>
              <a:ext uri="{FF2B5EF4-FFF2-40B4-BE49-F238E27FC236}">
                <a16:creationId xmlns:a16="http://schemas.microsoft.com/office/drawing/2014/main" id="{421D80D8-E3F9-4392-8396-25EC76399996}"/>
              </a:ext>
            </a:extLst>
          </p:cNvPr>
          <p:cNvSpPr/>
          <p:nvPr/>
        </p:nvSpPr>
        <p:spPr>
          <a:xfrm>
            <a:off x="4111682" y="1892393"/>
            <a:ext cx="2785575" cy="1734828"/>
          </a:xfrm>
          <a:prstGeom prst="roundRect">
            <a:avLst>
              <a:gd name="adj" fmla="val 10384"/>
            </a:avLst>
          </a:prstGeom>
          <a:solidFill>
            <a:srgbClr val="7A45B8">
              <a:alpha val="8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2" name="CuadroTexto 5">
            <a:extLst>
              <a:ext uri="{FF2B5EF4-FFF2-40B4-BE49-F238E27FC236}">
                <a16:creationId xmlns:a16="http://schemas.microsoft.com/office/drawing/2014/main" id="{4E84C5CC-FB78-0A3F-BC9B-C0CD249123EA}"/>
              </a:ext>
            </a:extLst>
          </p:cNvPr>
          <p:cNvSpPr txBox="1"/>
          <p:nvPr/>
        </p:nvSpPr>
        <p:spPr>
          <a:xfrm>
            <a:off x="4249997" y="2034609"/>
            <a:ext cx="2397694" cy="369332"/>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b="1">
                <a:solidFill>
                  <a:schemeClr val="accent2"/>
                </a:solidFill>
              </a:rPr>
              <a:t>Diagnóstico:</a:t>
            </a:r>
            <a:endParaRPr lang="es-ES">
              <a:solidFill>
                <a:schemeClr val="accent2"/>
              </a:solidFill>
            </a:endParaRPr>
          </a:p>
        </p:txBody>
      </p:sp>
      <p:sp>
        <p:nvSpPr>
          <p:cNvPr id="23" name="CuadroTexto 6">
            <a:extLst>
              <a:ext uri="{FF2B5EF4-FFF2-40B4-BE49-F238E27FC236}">
                <a16:creationId xmlns:a16="http://schemas.microsoft.com/office/drawing/2014/main" id="{9C61251E-ED3F-A83C-4FDD-B9F9CA890BB8}"/>
              </a:ext>
            </a:extLst>
          </p:cNvPr>
          <p:cNvSpPr txBox="1"/>
          <p:nvPr/>
        </p:nvSpPr>
        <p:spPr>
          <a:xfrm>
            <a:off x="4234758" y="2449363"/>
            <a:ext cx="2397694" cy="738664"/>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spcAft>
                <a:spcPts val="600"/>
              </a:spcAft>
            </a:pPr>
            <a:r>
              <a:rPr lang="es-ES" sz="1400">
                <a:solidFill>
                  <a:srgbClr val="22346A"/>
                </a:solidFill>
                <a:latin typeface="Arial" panose="020B0604020202020204" pitchFamily="34" charset="0"/>
                <a:cs typeface="Arial" panose="020B0604020202020204" pitchFamily="34" charset="0"/>
              </a:rPr>
              <a:t>Diagnosticada de DA moderada-severa en la adolescencia.</a:t>
            </a:r>
          </a:p>
        </p:txBody>
      </p:sp>
      <p:sp>
        <p:nvSpPr>
          <p:cNvPr id="24" name="Rectángulo redondeado 23">
            <a:extLst>
              <a:ext uri="{FF2B5EF4-FFF2-40B4-BE49-F238E27FC236}">
                <a16:creationId xmlns:a16="http://schemas.microsoft.com/office/drawing/2014/main" id="{07DF3E81-18DA-E71C-31D1-6185018481C9}"/>
              </a:ext>
            </a:extLst>
          </p:cNvPr>
          <p:cNvSpPr/>
          <p:nvPr/>
        </p:nvSpPr>
        <p:spPr>
          <a:xfrm>
            <a:off x="4111682" y="3776225"/>
            <a:ext cx="2785575" cy="1567808"/>
          </a:xfrm>
          <a:prstGeom prst="roundRect">
            <a:avLst>
              <a:gd name="adj" fmla="val 8684"/>
            </a:avLst>
          </a:prstGeom>
          <a:solidFill>
            <a:srgbClr val="7A45B8">
              <a:alpha val="8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5" name="CuadroTexto 8">
            <a:extLst>
              <a:ext uri="{FF2B5EF4-FFF2-40B4-BE49-F238E27FC236}">
                <a16:creationId xmlns:a16="http://schemas.microsoft.com/office/drawing/2014/main" id="{8168D50F-C9AC-2A7D-D7F1-0C6DA6E08F43}"/>
              </a:ext>
            </a:extLst>
          </p:cNvPr>
          <p:cNvSpPr txBox="1"/>
          <p:nvPr/>
        </p:nvSpPr>
        <p:spPr>
          <a:xfrm>
            <a:off x="4249997" y="3866069"/>
            <a:ext cx="2397694" cy="369332"/>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b="1">
                <a:solidFill>
                  <a:schemeClr val="accent2"/>
                </a:solidFill>
              </a:rPr>
              <a:t>Historia clínica:</a:t>
            </a:r>
            <a:endParaRPr lang="es-ES">
              <a:solidFill>
                <a:schemeClr val="accent2"/>
              </a:solidFill>
              <a:cs typeface="Arial"/>
            </a:endParaRPr>
          </a:p>
        </p:txBody>
      </p:sp>
      <p:sp>
        <p:nvSpPr>
          <p:cNvPr id="26" name="CuadroTexto 9">
            <a:extLst>
              <a:ext uri="{FF2B5EF4-FFF2-40B4-BE49-F238E27FC236}">
                <a16:creationId xmlns:a16="http://schemas.microsoft.com/office/drawing/2014/main" id="{B8B42439-DB23-745A-EFDD-37BA003CE385}"/>
              </a:ext>
            </a:extLst>
          </p:cNvPr>
          <p:cNvSpPr txBox="1"/>
          <p:nvPr/>
        </p:nvSpPr>
        <p:spPr>
          <a:xfrm>
            <a:off x="4249997" y="4284709"/>
            <a:ext cx="2397693" cy="954107"/>
          </a:xfrm>
          <a:prstGeom prst="rect">
            <a:avLst/>
          </a:prstGeom>
          <a:noFill/>
        </p:spPr>
        <p:style>
          <a:lnRef idx="0">
            <a:scrgbClr r="0" g="0" b="0"/>
          </a:lnRef>
          <a:fillRef idx="0">
            <a:scrgbClr r="0" g="0" b="0"/>
          </a:fillRef>
          <a:effectRef idx="0">
            <a:scrgbClr r="0" g="0" b="0"/>
          </a:effectRef>
          <a:fontRef idx="major"/>
        </p:style>
        <p:txBody>
          <a:bodyPr wrap="square">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400">
                <a:solidFill>
                  <a:srgbClr val="22346A"/>
                </a:solidFill>
                <a:latin typeface="Arial" panose="020B0604020202020204" pitchFamily="34" charset="0"/>
                <a:cs typeface="Arial" panose="020B0604020202020204" pitchFamily="34" charset="0"/>
              </a:rPr>
              <a:t>Antecedentes de alergia a ácaros del polvo y polinosis y sensibilización a sulfato de níquel.</a:t>
            </a:r>
          </a:p>
        </p:txBody>
      </p:sp>
      <p:sp>
        <p:nvSpPr>
          <p:cNvPr id="27" name="Rectángulo redondeado 26">
            <a:extLst>
              <a:ext uri="{FF2B5EF4-FFF2-40B4-BE49-F238E27FC236}">
                <a16:creationId xmlns:a16="http://schemas.microsoft.com/office/drawing/2014/main" id="{D3B58071-9582-FC9C-2CEF-09630C291307}"/>
              </a:ext>
            </a:extLst>
          </p:cNvPr>
          <p:cNvSpPr/>
          <p:nvPr/>
        </p:nvSpPr>
        <p:spPr>
          <a:xfrm>
            <a:off x="7035463" y="1892393"/>
            <a:ext cx="3630782" cy="3451640"/>
          </a:xfrm>
          <a:prstGeom prst="roundRect">
            <a:avLst>
              <a:gd name="adj" fmla="val 3569"/>
            </a:avLst>
          </a:prstGeom>
          <a:solidFill>
            <a:srgbClr val="7A45B8">
              <a:alpha val="8000"/>
            </a:srgbClr>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8" name="CuadroTexto 11">
            <a:extLst>
              <a:ext uri="{FF2B5EF4-FFF2-40B4-BE49-F238E27FC236}">
                <a16:creationId xmlns:a16="http://schemas.microsoft.com/office/drawing/2014/main" id="{548192E7-9388-0874-6DD5-5F3B6A9946C3}"/>
              </a:ext>
            </a:extLst>
          </p:cNvPr>
          <p:cNvSpPr txBox="1"/>
          <p:nvPr/>
        </p:nvSpPr>
        <p:spPr>
          <a:xfrm>
            <a:off x="7173778" y="2012315"/>
            <a:ext cx="2899264" cy="369332"/>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b="1">
                <a:solidFill>
                  <a:schemeClr val="accent2"/>
                </a:solidFill>
              </a:rPr>
              <a:t>Tratamiento anterior:</a:t>
            </a:r>
            <a:endParaRPr lang="es-ES" sz="2000">
              <a:solidFill>
                <a:schemeClr val="accent2"/>
              </a:solidFill>
            </a:endParaRPr>
          </a:p>
        </p:txBody>
      </p:sp>
      <p:sp>
        <p:nvSpPr>
          <p:cNvPr id="29" name="CuadroTexto 12">
            <a:extLst>
              <a:ext uri="{FF2B5EF4-FFF2-40B4-BE49-F238E27FC236}">
                <a16:creationId xmlns:a16="http://schemas.microsoft.com/office/drawing/2014/main" id="{8AEB2A7B-FF5A-C2EC-7E69-D6A767B73107}"/>
              </a:ext>
            </a:extLst>
          </p:cNvPr>
          <p:cNvSpPr txBox="1"/>
          <p:nvPr/>
        </p:nvSpPr>
        <p:spPr>
          <a:xfrm>
            <a:off x="7221797" y="2531715"/>
            <a:ext cx="3078732" cy="2462213"/>
          </a:xfrm>
          <a:prstGeom prst="rect">
            <a:avLst/>
          </a:prstGeom>
          <a:noFill/>
        </p:spPr>
        <p:style>
          <a:lnRef idx="0">
            <a:scrgbClr r="0" g="0" b="0"/>
          </a:lnRef>
          <a:fillRef idx="0">
            <a:scrgbClr r="0" g="0" b="0"/>
          </a:fillRef>
          <a:effectRef idx="0">
            <a:scrgbClr r="0" g="0" b="0"/>
          </a:effectRef>
          <a:fontRef idx="major"/>
        </p:style>
        <p:txBody>
          <a:bodyPr wrap="square" lIns="91440" tIns="45720" rIns="91440" bIns="45720" anchor="t">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s-ES" sz="1400">
                <a:solidFill>
                  <a:srgbClr val="002060"/>
                </a:solidFill>
              </a:rPr>
              <a:t>Ciclos con corticoides orales, fototerapia y ciclosporina</a:t>
            </a:r>
          </a:p>
          <a:p>
            <a:endParaRPr lang="es-ES" sz="1400">
              <a:solidFill>
                <a:srgbClr val="002060"/>
              </a:solidFill>
            </a:endParaRPr>
          </a:p>
          <a:p>
            <a:r>
              <a:rPr lang="es-ES" sz="1400" b="1" err="1">
                <a:solidFill>
                  <a:srgbClr val="002060"/>
                </a:solidFill>
              </a:rPr>
              <a:t>Dupilumab</a:t>
            </a:r>
            <a:r>
              <a:rPr lang="es-ES" sz="1400" b="1">
                <a:solidFill>
                  <a:srgbClr val="002060"/>
                </a:solidFill>
              </a:rPr>
              <a:t> durante 2 años: </a:t>
            </a:r>
            <a:endParaRPr lang="es-ES" sz="1400">
              <a:solidFill>
                <a:srgbClr val="002060"/>
              </a:solidFill>
            </a:endParaRPr>
          </a:p>
          <a:p>
            <a:r>
              <a:rPr lang="es-ES" sz="1400">
                <a:solidFill>
                  <a:srgbClr val="002060"/>
                </a:solidFill>
              </a:rPr>
              <a:t>Respuesta óptima en la disminución del prurito y EASI excepto de su dermatitis de cara y cuello, con persistencia en los primeros meses y agravamiento posterior, con eritema facial y placas eccematosas en frente, mejillas, mentón y cuello.</a:t>
            </a:r>
          </a:p>
        </p:txBody>
      </p:sp>
      <p:sp>
        <p:nvSpPr>
          <p:cNvPr id="31" name="Elipse 30">
            <a:extLst>
              <a:ext uri="{FF2B5EF4-FFF2-40B4-BE49-F238E27FC236}">
                <a16:creationId xmlns:a16="http://schemas.microsoft.com/office/drawing/2014/main" id="{22170DD5-2362-2873-C6C2-3EF90E2572B7}"/>
              </a:ext>
            </a:extLst>
          </p:cNvPr>
          <p:cNvSpPr/>
          <p:nvPr/>
        </p:nvSpPr>
        <p:spPr>
          <a:xfrm>
            <a:off x="1891471" y="1927428"/>
            <a:ext cx="1633491" cy="1633491"/>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4" name="Gráfico 33">
            <a:extLst>
              <a:ext uri="{FF2B5EF4-FFF2-40B4-BE49-F238E27FC236}">
                <a16:creationId xmlns:a16="http://schemas.microsoft.com/office/drawing/2014/main" id="{C9CAE729-DA04-5279-0F9F-3173D6965D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1409" y="2192968"/>
            <a:ext cx="1076391" cy="1076391"/>
          </a:xfrm>
          <a:prstGeom prst="rect">
            <a:avLst/>
          </a:prstGeom>
        </p:spPr>
      </p:pic>
      <p:sp>
        <p:nvSpPr>
          <p:cNvPr id="36" name="CuadroTexto 35">
            <a:extLst>
              <a:ext uri="{FF2B5EF4-FFF2-40B4-BE49-F238E27FC236}">
                <a16:creationId xmlns:a16="http://schemas.microsoft.com/office/drawing/2014/main" id="{3A5D4FA4-4FF3-38B0-485A-F6386461224A}"/>
              </a:ext>
            </a:extLst>
          </p:cNvPr>
          <p:cNvSpPr txBox="1"/>
          <p:nvPr/>
        </p:nvSpPr>
        <p:spPr>
          <a:xfrm>
            <a:off x="1763319" y="6138569"/>
            <a:ext cx="8537210" cy="246221"/>
          </a:xfrm>
          <a:prstGeom prst="rect">
            <a:avLst/>
          </a:prstGeom>
          <a:noFill/>
        </p:spPr>
        <p:txBody>
          <a:bodyPr wrap="square">
            <a:spAutoFit/>
          </a:bodyPr>
          <a:lstStyle/>
          <a:p>
            <a:r>
              <a:rPr lang="es-ES" sz="500" b="1" i="0" u="none" strike="noStrike" baseline="0">
                <a:solidFill>
                  <a:srgbClr val="646464"/>
                </a:solidFill>
              </a:rPr>
              <a:t>DA: </a:t>
            </a:r>
            <a:r>
              <a:rPr lang="es-ES" sz="500" b="0" i="0" u="none" strike="noStrike" baseline="0">
                <a:solidFill>
                  <a:srgbClr val="646464"/>
                </a:solidFill>
              </a:rPr>
              <a:t>dermatitis atópica; </a:t>
            </a:r>
            <a:r>
              <a:rPr lang="es-ES" sz="500" b="1" i="0" u="none" strike="noStrike" baseline="0">
                <a:solidFill>
                  <a:srgbClr val="646464"/>
                </a:solidFill>
              </a:rPr>
              <a:t>EASI</a:t>
            </a:r>
            <a:r>
              <a:rPr lang="es-ES" sz="500" b="0" i="0" u="none" strike="noStrike" baseline="0">
                <a:solidFill>
                  <a:srgbClr val="646464"/>
                </a:solidFill>
              </a:rPr>
              <a:t>: eczema área and </a:t>
            </a:r>
            <a:r>
              <a:rPr lang="es-ES" sz="500" b="0" i="0" u="none" strike="noStrike" baseline="0" err="1">
                <a:solidFill>
                  <a:srgbClr val="646464"/>
                </a:solidFill>
              </a:rPr>
              <a:t>severity</a:t>
            </a:r>
            <a:r>
              <a:rPr lang="es-ES" sz="500" b="0" i="0" u="none" strike="noStrike" baseline="0">
                <a:solidFill>
                  <a:srgbClr val="646464"/>
                </a:solidFill>
              </a:rPr>
              <a:t> </a:t>
            </a:r>
            <a:r>
              <a:rPr lang="es-ES" sz="500" b="0" i="0" u="none" strike="noStrike" baseline="0" err="1">
                <a:solidFill>
                  <a:srgbClr val="646464"/>
                </a:solidFill>
              </a:rPr>
              <a:t>index</a:t>
            </a:r>
            <a:endParaRPr lang="es-ES" sz="500">
              <a:solidFill>
                <a:srgbClr val="646464"/>
              </a:solidFill>
            </a:endParaRPr>
          </a:p>
          <a:p>
            <a:r>
              <a:rPr lang="es-ES" sz="500" b="1" i="0" u="none" strike="noStrike" baseline="0">
                <a:solidFill>
                  <a:srgbClr val="646464"/>
                </a:solidFill>
              </a:rPr>
              <a:t>1. </a:t>
            </a:r>
            <a:r>
              <a:rPr lang="es-ES" sz="500" i="0" u="none" strike="noStrike" baseline="0">
                <a:solidFill>
                  <a:srgbClr val="646464"/>
                </a:solidFill>
              </a:rPr>
              <a:t>Pérez Tato B, </a:t>
            </a:r>
            <a:r>
              <a:rPr lang="es-ES" sz="500" i="1" u="none" strike="noStrike" baseline="0">
                <a:solidFill>
                  <a:srgbClr val="646464"/>
                </a:solidFill>
              </a:rPr>
              <a:t>et al. </a:t>
            </a:r>
            <a:r>
              <a:rPr lang="es-ES" sz="500" i="0" u="none" strike="noStrike" baseline="0">
                <a:solidFill>
                  <a:srgbClr val="646464"/>
                </a:solidFill>
              </a:rPr>
              <a:t>Dermatitis persistente de cara y cuello con rápida respuesta a lebrikizumab. 52º Congreso Nacional de Dermatología y Venereología (AEDV); 2025; Valencia, España; 7-10 mayo 2025.</a:t>
            </a:r>
            <a:endParaRPr lang="es-ES" sz="500">
              <a:solidFill>
                <a:srgbClr val="646464"/>
              </a:solidFill>
            </a:endParaRPr>
          </a:p>
        </p:txBody>
      </p:sp>
    </p:spTree>
    <p:extLst>
      <p:ext uri="{BB962C8B-B14F-4D97-AF65-F5344CB8AC3E}">
        <p14:creationId xmlns:p14="http://schemas.microsoft.com/office/powerpoint/2010/main" val="758329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CD297-7975-3A15-08E7-253774785DA6}"/>
            </a:ext>
          </a:extLst>
        </p:cNvPr>
        <p:cNvGrpSpPr/>
        <p:nvPr/>
      </p:nvGrpSpPr>
      <p:grpSpPr>
        <a:xfrm>
          <a:off x="0" y="0"/>
          <a:ext cx="0" cy="0"/>
          <a:chOff x="0" y="0"/>
          <a:chExt cx="0" cy="0"/>
        </a:xfrm>
      </p:grpSpPr>
      <p:sp>
        <p:nvSpPr>
          <p:cNvPr id="10" name="Rectángulo redondeado 9">
            <a:extLst>
              <a:ext uri="{FF2B5EF4-FFF2-40B4-BE49-F238E27FC236}">
                <a16:creationId xmlns:a16="http://schemas.microsoft.com/office/drawing/2014/main" id="{3E171D99-D5CE-9C12-00BE-D0953B951576}"/>
              </a:ext>
            </a:extLst>
          </p:cNvPr>
          <p:cNvSpPr/>
          <p:nvPr/>
        </p:nvSpPr>
        <p:spPr>
          <a:xfrm>
            <a:off x="5943742" y="1979439"/>
            <a:ext cx="4730629" cy="3395123"/>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redondeado 3">
            <a:extLst>
              <a:ext uri="{FF2B5EF4-FFF2-40B4-BE49-F238E27FC236}">
                <a16:creationId xmlns:a16="http://schemas.microsoft.com/office/drawing/2014/main" id="{B69AB123-68E8-A4EC-AA76-65D53A6BBF01}"/>
              </a:ext>
            </a:extLst>
          </p:cNvPr>
          <p:cNvSpPr/>
          <p:nvPr/>
        </p:nvSpPr>
        <p:spPr>
          <a:xfrm>
            <a:off x="863559" y="1977815"/>
            <a:ext cx="3255216" cy="3395123"/>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0B379131-E3B8-474C-995F-0B2CF0C1EA6B}"/>
              </a:ext>
            </a:extLst>
          </p:cNvPr>
          <p:cNvSpPr>
            <a:spLocks noGrp="1"/>
          </p:cNvSpPr>
          <p:nvPr>
            <p:ph type="title"/>
          </p:nvPr>
        </p:nvSpPr>
        <p:spPr>
          <a:xfrm>
            <a:off x="308113" y="211015"/>
            <a:ext cx="9382539" cy="961802"/>
          </a:xfrm>
        </p:spPr>
        <p:txBody>
          <a:bodyPr/>
          <a:lstStyle/>
          <a:p>
            <a:r>
              <a:rPr lang="es-ES" sz="2800"/>
              <a:t>Dermatitis persistente de cara y cuello con rápida respuesta a lebrikizumab</a:t>
            </a:r>
            <a:r>
              <a:rPr lang="es-ES" sz="2800" baseline="30000"/>
              <a:t>1</a:t>
            </a:r>
          </a:p>
        </p:txBody>
      </p:sp>
      <p:sp>
        <p:nvSpPr>
          <p:cNvPr id="5" name="CuadroTexto 4">
            <a:extLst>
              <a:ext uri="{FF2B5EF4-FFF2-40B4-BE49-F238E27FC236}">
                <a16:creationId xmlns:a16="http://schemas.microsoft.com/office/drawing/2014/main" id="{489C44F1-4438-F0C1-F264-F81742B59893}"/>
              </a:ext>
            </a:extLst>
          </p:cNvPr>
          <p:cNvSpPr txBox="1"/>
          <p:nvPr/>
        </p:nvSpPr>
        <p:spPr>
          <a:xfrm>
            <a:off x="557902" y="5526899"/>
            <a:ext cx="11076197" cy="487964"/>
          </a:xfrm>
          <a:prstGeom prst="roundRect">
            <a:avLst/>
          </a:prstGeom>
          <a:solidFill>
            <a:schemeClr val="accent3"/>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72000" lvl="0" algn="ctr">
              <a:defRPr/>
            </a:pPr>
            <a:r>
              <a:rPr lang="es-ES" sz="1300">
                <a:solidFill>
                  <a:srgbClr val="223469"/>
                </a:solidFill>
              </a:rPr>
              <a:t>Lebrikizumab produjo una </a:t>
            </a:r>
            <a:r>
              <a:rPr lang="es-ES" sz="1300" b="1">
                <a:solidFill>
                  <a:srgbClr val="223469"/>
                </a:solidFill>
              </a:rPr>
              <a:t>mejoría rápida de la dermatitis de cara y cuello</a:t>
            </a:r>
            <a:r>
              <a:rPr lang="es-ES" sz="1300">
                <a:solidFill>
                  <a:srgbClr val="223469"/>
                </a:solidFill>
              </a:rPr>
              <a:t>, desde la semana 4 y </a:t>
            </a:r>
            <a:br>
              <a:rPr lang="es-ES" sz="1300">
                <a:solidFill>
                  <a:srgbClr val="223469"/>
                </a:solidFill>
              </a:rPr>
            </a:br>
            <a:r>
              <a:rPr lang="es-ES" sz="1300">
                <a:solidFill>
                  <a:srgbClr val="223469"/>
                </a:solidFill>
              </a:rPr>
              <a:t>continuando dicha mejoría (EASI 1) en semana 12 y semana 16, con práctica </a:t>
            </a:r>
            <a:r>
              <a:rPr lang="es-ES" sz="1300" b="1">
                <a:solidFill>
                  <a:srgbClr val="223469"/>
                </a:solidFill>
              </a:rPr>
              <a:t>desaparición del prurito</a:t>
            </a:r>
            <a:r>
              <a:rPr lang="es-ES" sz="1300">
                <a:solidFill>
                  <a:srgbClr val="223469"/>
                </a:solidFill>
              </a:rPr>
              <a:t> (NRS 1)</a:t>
            </a:r>
            <a:r>
              <a:rPr lang="es-ES" sz="1300" baseline="30000">
                <a:solidFill>
                  <a:srgbClr val="223469"/>
                </a:solidFill>
              </a:rPr>
              <a:t>#1</a:t>
            </a:r>
          </a:p>
        </p:txBody>
      </p:sp>
      <p:grpSp>
        <p:nvGrpSpPr>
          <p:cNvPr id="33" name="Grupo 32">
            <a:extLst>
              <a:ext uri="{FF2B5EF4-FFF2-40B4-BE49-F238E27FC236}">
                <a16:creationId xmlns:a16="http://schemas.microsoft.com/office/drawing/2014/main" id="{68FB171C-6E43-B1E9-EF33-EEC2457F83F7}"/>
              </a:ext>
            </a:extLst>
          </p:cNvPr>
          <p:cNvGrpSpPr/>
          <p:nvPr/>
        </p:nvGrpSpPr>
        <p:grpSpPr>
          <a:xfrm>
            <a:off x="6182228" y="1990491"/>
            <a:ext cx="4369312" cy="3272247"/>
            <a:chOff x="5108464" y="1922251"/>
            <a:chExt cx="4369312" cy="3272247"/>
          </a:xfrm>
        </p:grpSpPr>
        <p:grpSp>
          <p:nvGrpSpPr>
            <p:cNvPr id="23" name="Grupo 22">
              <a:extLst>
                <a:ext uri="{FF2B5EF4-FFF2-40B4-BE49-F238E27FC236}">
                  <a16:creationId xmlns:a16="http://schemas.microsoft.com/office/drawing/2014/main" id="{6F15C04F-EE48-374F-5695-46388DBAD70F}"/>
                </a:ext>
              </a:extLst>
            </p:cNvPr>
            <p:cNvGrpSpPr/>
            <p:nvPr/>
          </p:nvGrpSpPr>
          <p:grpSpPr>
            <a:xfrm>
              <a:off x="5183394" y="2402917"/>
              <a:ext cx="1171614" cy="2791581"/>
              <a:chOff x="5108464" y="2402917"/>
              <a:chExt cx="1171614" cy="2791581"/>
            </a:xfrm>
          </p:grpSpPr>
          <p:pic>
            <p:nvPicPr>
              <p:cNvPr id="14" name="Imagen 13">
                <a:extLst>
                  <a:ext uri="{FF2B5EF4-FFF2-40B4-BE49-F238E27FC236}">
                    <a16:creationId xmlns:a16="http://schemas.microsoft.com/office/drawing/2014/main" id="{378AAA1E-FCA3-78FB-27B8-4A6CE99C63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08464" y="2402917"/>
                <a:ext cx="1171614" cy="1381479"/>
              </a:xfrm>
              <a:prstGeom prst="rect">
                <a:avLst/>
              </a:prstGeom>
            </p:spPr>
          </p:pic>
          <p:pic>
            <p:nvPicPr>
              <p:cNvPr id="15" name="Imagen 14">
                <a:extLst>
                  <a:ext uri="{FF2B5EF4-FFF2-40B4-BE49-F238E27FC236}">
                    <a16:creationId xmlns:a16="http://schemas.microsoft.com/office/drawing/2014/main" id="{5C757186-B2B9-89DE-0B58-D4B1EA0FA0E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08464" y="3813021"/>
                <a:ext cx="1171614" cy="1381477"/>
              </a:xfrm>
              <a:prstGeom prst="rect">
                <a:avLst/>
              </a:prstGeom>
            </p:spPr>
          </p:pic>
        </p:grpSp>
        <p:pic>
          <p:nvPicPr>
            <p:cNvPr id="16" name="Imagen 15">
              <a:extLst>
                <a:ext uri="{FF2B5EF4-FFF2-40B4-BE49-F238E27FC236}">
                  <a16:creationId xmlns:a16="http://schemas.microsoft.com/office/drawing/2014/main" id="{DE6BEBB6-B1CD-0103-12BB-8AB58ACA9A8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07313" y="2402917"/>
              <a:ext cx="1171614" cy="1381479"/>
            </a:xfrm>
            <a:prstGeom prst="rect">
              <a:avLst/>
            </a:prstGeom>
          </p:spPr>
        </p:pic>
        <p:grpSp>
          <p:nvGrpSpPr>
            <p:cNvPr id="27" name="Grupo 26">
              <a:extLst>
                <a:ext uri="{FF2B5EF4-FFF2-40B4-BE49-F238E27FC236}">
                  <a16:creationId xmlns:a16="http://schemas.microsoft.com/office/drawing/2014/main" id="{33424E09-1290-80D2-7863-F8E10FA7ABC8}"/>
                </a:ext>
              </a:extLst>
            </p:cNvPr>
            <p:cNvGrpSpPr/>
            <p:nvPr/>
          </p:nvGrpSpPr>
          <p:grpSpPr>
            <a:xfrm>
              <a:off x="8231232" y="2402917"/>
              <a:ext cx="1171614" cy="2791581"/>
              <a:chOff x="9032018" y="2402917"/>
              <a:chExt cx="1171614" cy="2791581"/>
            </a:xfrm>
          </p:grpSpPr>
          <p:pic>
            <p:nvPicPr>
              <p:cNvPr id="18" name="Imagen 17">
                <a:extLst>
                  <a:ext uri="{FF2B5EF4-FFF2-40B4-BE49-F238E27FC236}">
                    <a16:creationId xmlns:a16="http://schemas.microsoft.com/office/drawing/2014/main" id="{A1788659-BB9E-E334-FE56-B3857DD0F7B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032018" y="2402917"/>
                <a:ext cx="1171614" cy="1381479"/>
              </a:xfrm>
              <a:prstGeom prst="rect">
                <a:avLst/>
              </a:prstGeom>
            </p:spPr>
          </p:pic>
          <p:pic>
            <p:nvPicPr>
              <p:cNvPr id="19" name="Imagen 18">
                <a:extLst>
                  <a:ext uri="{FF2B5EF4-FFF2-40B4-BE49-F238E27FC236}">
                    <a16:creationId xmlns:a16="http://schemas.microsoft.com/office/drawing/2014/main" id="{CFD19A17-1172-D494-72AB-6EBF70E8032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032018" y="3813021"/>
                <a:ext cx="1171614" cy="1381477"/>
              </a:xfrm>
              <a:prstGeom prst="rect">
                <a:avLst/>
              </a:prstGeom>
            </p:spPr>
          </p:pic>
        </p:grpSp>
        <p:sp>
          <p:nvSpPr>
            <p:cNvPr id="21" name="CuadroTexto 20">
              <a:extLst>
                <a:ext uri="{FF2B5EF4-FFF2-40B4-BE49-F238E27FC236}">
                  <a16:creationId xmlns:a16="http://schemas.microsoft.com/office/drawing/2014/main" id="{32225FAF-ABAD-A9BE-E60A-1BDA7377E91D}"/>
                </a:ext>
              </a:extLst>
            </p:cNvPr>
            <p:cNvSpPr txBox="1"/>
            <p:nvPr/>
          </p:nvSpPr>
          <p:spPr>
            <a:xfrm>
              <a:off x="5108464" y="1922252"/>
              <a:ext cx="1321474" cy="461665"/>
            </a:xfrm>
            <a:prstGeom prst="rect">
              <a:avLst/>
            </a:prstGeom>
            <a:noFill/>
          </p:spPr>
          <p:txBody>
            <a:bodyPr wrap="square" rtlCol="0">
              <a:spAutoFit/>
            </a:bodyPr>
            <a:lstStyle/>
            <a:p>
              <a:pPr algn="ctr"/>
              <a:r>
                <a:rPr lang="es-ES" sz="1200" b="1">
                  <a:solidFill>
                    <a:schemeClr val="accent1"/>
                  </a:solidFill>
                  <a:latin typeface="Arial" panose="020B0604020202020204" pitchFamily="34" charset="0"/>
                  <a:cs typeface="Arial" panose="020B0604020202020204" pitchFamily="34" charset="0"/>
                </a:rPr>
                <a:t>Semana 4 con </a:t>
              </a:r>
              <a:r>
                <a:rPr lang="es-ES" sz="1200" b="1" err="1">
                  <a:solidFill>
                    <a:schemeClr val="accent1"/>
                  </a:solidFill>
                  <a:latin typeface="Arial" panose="020B0604020202020204" pitchFamily="34" charset="0"/>
                  <a:cs typeface="Arial" panose="020B0604020202020204" pitchFamily="34" charset="0"/>
                </a:rPr>
                <a:t>lebrikizumab</a:t>
              </a:r>
              <a:endParaRPr lang="es-ES" sz="1200" b="1">
                <a:solidFill>
                  <a:schemeClr val="accent1"/>
                </a:solidFill>
                <a:latin typeface="Arial" panose="020B0604020202020204" pitchFamily="34" charset="0"/>
                <a:cs typeface="Arial" panose="020B0604020202020204" pitchFamily="34" charset="0"/>
              </a:endParaRPr>
            </a:p>
          </p:txBody>
        </p:sp>
        <p:sp>
          <p:nvSpPr>
            <p:cNvPr id="24" name="CuadroTexto 23">
              <a:extLst>
                <a:ext uri="{FF2B5EF4-FFF2-40B4-BE49-F238E27FC236}">
                  <a16:creationId xmlns:a16="http://schemas.microsoft.com/office/drawing/2014/main" id="{9322AB39-35F3-AC96-A37D-05C8B63530EE}"/>
                </a:ext>
              </a:extLst>
            </p:cNvPr>
            <p:cNvSpPr txBox="1"/>
            <p:nvPr/>
          </p:nvSpPr>
          <p:spPr>
            <a:xfrm>
              <a:off x="6632383" y="1922251"/>
              <a:ext cx="1321474" cy="461665"/>
            </a:xfrm>
            <a:prstGeom prst="rect">
              <a:avLst/>
            </a:prstGeom>
            <a:noFill/>
          </p:spPr>
          <p:txBody>
            <a:bodyPr wrap="square" rtlCol="0">
              <a:spAutoFit/>
            </a:bodyPr>
            <a:lstStyle/>
            <a:p>
              <a:pPr algn="ctr"/>
              <a:r>
                <a:rPr lang="es-ES" sz="1200" b="1">
                  <a:solidFill>
                    <a:schemeClr val="accent1"/>
                  </a:solidFill>
                  <a:latin typeface="Arial" panose="020B0604020202020204" pitchFamily="34" charset="0"/>
                  <a:cs typeface="Arial" panose="020B0604020202020204" pitchFamily="34" charset="0"/>
                </a:rPr>
                <a:t>Semana 12 con </a:t>
              </a:r>
              <a:r>
                <a:rPr lang="es-ES" sz="1200" b="1" err="1">
                  <a:solidFill>
                    <a:schemeClr val="accent1"/>
                  </a:solidFill>
                  <a:latin typeface="Arial" panose="020B0604020202020204" pitchFamily="34" charset="0"/>
                  <a:cs typeface="Arial" panose="020B0604020202020204" pitchFamily="34" charset="0"/>
                </a:rPr>
                <a:t>lebrikizumab</a:t>
              </a:r>
              <a:endParaRPr lang="es-ES" sz="1200" b="1">
                <a:solidFill>
                  <a:schemeClr val="accent1"/>
                </a:solidFill>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571E958C-C4D5-0E3F-0FE6-612BF6DA9D25}"/>
                </a:ext>
              </a:extLst>
            </p:cNvPr>
            <p:cNvSpPr txBox="1"/>
            <p:nvPr/>
          </p:nvSpPr>
          <p:spPr>
            <a:xfrm>
              <a:off x="8156302" y="1922251"/>
              <a:ext cx="1321474" cy="461665"/>
            </a:xfrm>
            <a:prstGeom prst="rect">
              <a:avLst/>
            </a:prstGeom>
            <a:noFill/>
          </p:spPr>
          <p:txBody>
            <a:bodyPr wrap="square" rtlCol="0">
              <a:spAutoFit/>
            </a:bodyPr>
            <a:lstStyle/>
            <a:p>
              <a:pPr algn="ctr"/>
              <a:r>
                <a:rPr lang="es-ES" sz="1200" b="1">
                  <a:solidFill>
                    <a:schemeClr val="accent1"/>
                  </a:solidFill>
                  <a:latin typeface="Arial" panose="020B0604020202020204" pitchFamily="34" charset="0"/>
                  <a:cs typeface="Arial" panose="020B0604020202020204" pitchFamily="34" charset="0"/>
                </a:rPr>
                <a:t>Semana 16 con </a:t>
              </a:r>
              <a:r>
                <a:rPr lang="es-ES" sz="1200" b="1" err="1">
                  <a:solidFill>
                    <a:schemeClr val="accent1"/>
                  </a:solidFill>
                  <a:latin typeface="Arial" panose="020B0604020202020204" pitchFamily="34" charset="0"/>
                  <a:cs typeface="Arial" panose="020B0604020202020204" pitchFamily="34" charset="0"/>
                </a:rPr>
                <a:t>lebrikizumab</a:t>
              </a:r>
              <a:endParaRPr lang="es-ES" sz="1200" b="1">
                <a:solidFill>
                  <a:schemeClr val="accent1"/>
                </a:solidFill>
                <a:latin typeface="Arial" panose="020B0604020202020204" pitchFamily="34" charset="0"/>
                <a:cs typeface="Arial" panose="020B0604020202020204" pitchFamily="34" charset="0"/>
              </a:endParaRPr>
            </a:p>
          </p:txBody>
        </p:sp>
      </p:grpSp>
      <p:grpSp>
        <p:nvGrpSpPr>
          <p:cNvPr id="31" name="Grupo 30">
            <a:extLst>
              <a:ext uri="{FF2B5EF4-FFF2-40B4-BE49-F238E27FC236}">
                <a16:creationId xmlns:a16="http://schemas.microsoft.com/office/drawing/2014/main" id="{BBDE0316-9B89-97EE-7CE7-09AC809C7ED5}"/>
              </a:ext>
            </a:extLst>
          </p:cNvPr>
          <p:cNvGrpSpPr/>
          <p:nvPr/>
        </p:nvGrpSpPr>
        <p:grpSpPr>
          <a:xfrm>
            <a:off x="4359551" y="2959227"/>
            <a:ext cx="1292517" cy="1331089"/>
            <a:chOff x="5356854" y="2384512"/>
            <a:chExt cx="1292517" cy="1331089"/>
          </a:xfrm>
        </p:grpSpPr>
        <p:sp>
          <p:nvSpPr>
            <p:cNvPr id="28" name="Rectángulo redondeado 27">
              <a:extLst>
                <a:ext uri="{FF2B5EF4-FFF2-40B4-BE49-F238E27FC236}">
                  <a16:creationId xmlns:a16="http://schemas.microsoft.com/office/drawing/2014/main" id="{E44B8E43-4E00-2DCB-17E7-223A70019714}"/>
                </a:ext>
              </a:extLst>
            </p:cNvPr>
            <p:cNvSpPr/>
            <p:nvPr/>
          </p:nvSpPr>
          <p:spPr>
            <a:xfrm>
              <a:off x="5356854" y="2384512"/>
              <a:ext cx="1292517" cy="1331089"/>
            </a:xfrm>
            <a:prstGeom prst="roundRect">
              <a:avLst>
                <a:gd name="adj" fmla="val 9914"/>
              </a:avLst>
            </a:prstGeom>
            <a:solidFill>
              <a:srgbClr val="CAF5A8">
                <a:alpha val="15000"/>
              </a:srgbClr>
            </a:solidFill>
            <a:ln w="28575">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sz="1400">
                <a:solidFill>
                  <a:schemeClr val="accent5">
                    <a:lumMod val="20000"/>
                    <a:lumOff val="80000"/>
                  </a:schemeClr>
                </a:solidFill>
              </a:endParaRPr>
            </a:p>
          </p:txBody>
        </p:sp>
        <p:pic>
          <p:nvPicPr>
            <p:cNvPr id="29" name="Imagen 28" descr="Icono&#10;&#10;El contenido generado por IA puede ser incorrecto.">
              <a:extLst>
                <a:ext uri="{FF2B5EF4-FFF2-40B4-BE49-F238E27FC236}">
                  <a16:creationId xmlns:a16="http://schemas.microsoft.com/office/drawing/2014/main" id="{B175F813-8449-CB57-F4E2-4DABB0D187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8321" y="3251179"/>
              <a:ext cx="291517" cy="291517"/>
            </a:xfrm>
            <a:prstGeom prst="rect">
              <a:avLst/>
            </a:prstGeom>
          </p:spPr>
        </p:pic>
        <p:sp>
          <p:nvSpPr>
            <p:cNvPr id="30" name="CuadroTexto 29">
              <a:extLst>
                <a:ext uri="{FF2B5EF4-FFF2-40B4-BE49-F238E27FC236}">
                  <a16:creationId xmlns:a16="http://schemas.microsoft.com/office/drawing/2014/main" id="{9CAF165F-0557-505B-36E7-BAFA2DF179CA}"/>
                </a:ext>
              </a:extLst>
            </p:cNvPr>
            <p:cNvSpPr txBox="1"/>
            <p:nvPr/>
          </p:nvSpPr>
          <p:spPr>
            <a:xfrm>
              <a:off x="5366439" y="2669196"/>
              <a:ext cx="1273455" cy="461665"/>
            </a:xfrm>
            <a:prstGeom prst="rect">
              <a:avLst/>
            </a:prstGeom>
            <a:noFill/>
          </p:spPr>
          <p:txBody>
            <a:bodyPr wrap="square">
              <a:spAutoFit/>
            </a:bodyPr>
            <a:lstStyle/>
            <a:p>
              <a:pPr algn="ctr"/>
              <a:r>
                <a:rPr lang="es-ES" sz="1200" b="1">
                  <a:solidFill>
                    <a:schemeClr val="accent1"/>
                  </a:solidFill>
                </a:rPr>
                <a:t>Cambio a</a:t>
              </a:r>
            </a:p>
            <a:p>
              <a:pPr algn="ctr"/>
              <a:r>
                <a:rPr lang="es-ES" sz="1200" b="1" err="1">
                  <a:solidFill>
                    <a:schemeClr val="accent1"/>
                  </a:solidFill>
                </a:rPr>
                <a:t>lebrikizumab</a:t>
              </a:r>
              <a:endParaRPr lang="es-ES" sz="1200" b="1">
                <a:solidFill>
                  <a:schemeClr val="accent1"/>
                </a:solidFill>
              </a:endParaRPr>
            </a:p>
          </p:txBody>
        </p:sp>
      </p:grpSp>
      <p:grpSp>
        <p:nvGrpSpPr>
          <p:cNvPr id="35" name="Grupo 34">
            <a:extLst>
              <a:ext uri="{FF2B5EF4-FFF2-40B4-BE49-F238E27FC236}">
                <a16:creationId xmlns:a16="http://schemas.microsoft.com/office/drawing/2014/main" id="{A7ECE206-13B0-44C0-18B9-63182922A40D}"/>
              </a:ext>
            </a:extLst>
          </p:cNvPr>
          <p:cNvGrpSpPr/>
          <p:nvPr/>
        </p:nvGrpSpPr>
        <p:grpSpPr>
          <a:xfrm>
            <a:off x="838603" y="1990493"/>
            <a:ext cx="3280172" cy="3272246"/>
            <a:chOff x="685437" y="1922253"/>
            <a:chExt cx="3280172" cy="3272246"/>
          </a:xfrm>
        </p:grpSpPr>
        <p:sp>
          <p:nvSpPr>
            <p:cNvPr id="3" name="CuadroTexto 2">
              <a:extLst>
                <a:ext uri="{FF2B5EF4-FFF2-40B4-BE49-F238E27FC236}">
                  <a16:creationId xmlns:a16="http://schemas.microsoft.com/office/drawing/2014/main" id="{610C831B-7572-0D54-746C-1D2AF14ABB19}"/>
                </a:ext>
              </a:extLst>
            </p:cNvPr>
            <p:cNvSpPr txBox="1"/>
            <p:nvPr/>
          </p:nvSpPr>
          <p:spPr>
            <a:xfrm>
              <a:off x="685437" y="1922253"/>
              <a:ext cx="3280172" cy="461665"/>
            </a:xfrm>
            <a:prstGeom prst="rect">
              <a:avLst/>
            </a:prstGeom>
            <a:noFill/>
          </p:spPr>
          <p:txBody>
            <a:bodyPr wrap="square" rtlCol="0">
              <a:spAutoFit/>
            </a:bodyPr>
            <a:lstStyle/>
            <a:p>
              <a:pPr algn="ctr"/>
              <a:r>
                <a:rPr lang="es-ES" sz="1200" b="1">
                  <a:solidFill>
                    <a:schemeClr val="accent1"/>
                  </a:solidFill>
                  <a:latin typeface="Arial" panose="020B0604020202020204" pitchFamily="34" charset="0"/>
                  <a:cs typeface="Arial" panose="020B0604020202020204" pitchFamily="34" charset="0"/>
                </a:rPr>
                <a:t>Semana 104 con </a:t>
              </a:r>
              <a:r>
                <a:rPr lang="es-ES" sz="1200" b="1" err="1">
                  <a:solidFill>
                    <a:schemeClr val="accent1"/>
                  </a:solidFill>
                  <a:latin typeface="Arial" panose="020B0604020202020204" pitchFamily="34" charset="0"/>
                  <a:cs typeface="Arial" panose="020B0604020202020204" pitchFamily="34" charset="0"/>
                </a:rPr>
                <a:t>dupilumab</a:t>
              </a:r>
              <a:endParaRPr lang="es-ES" sz="1200" b="1">
                <a:solidFill>
                  <a:schemeClr val="accent1"/>
                </a:solidFill>
                <a:latin typeface="Arial" panose="020B0604020202020204" pitchFamily="34" charset="0"/>
                <a:cs typeface="Arial" panose="020B0604020202020204" pitchFamily="34" charset="0"/>
              </a:endParaRPr>
            </a:p>
            <a:p>
              <a:pPr algn="ctr"/>
              <a:r>
                <a:rPr lang="es-ES" sz="1200">
                  <a:solidFill>
                    <a:schemeClr val="accent1"/>
                  </a:solidFill>
                </a:rPr>
                <a:t>dermatitis persistente cara y cuello</a:t>
              </a:r>
            </a:p>
          </p:txBody>
        </p:sp>
        <p:pic>
          <p:nvPicPr>
            <p:cNvPr id="12" name="Imagen 11" descr="Cara de una persona sonriendo con lentes&#10;&#10;El contenido generado por IA puede ser incorrecto.">
              <a:extLst>
                <a:ext uri="{FF2B5EF4-FFF2-40B4-BE49-F238E27FC236}">
                  <a16:creationId xmlns:a16="http://schemas.microsoft.com/office/drawing/2014/main" id="{9CCC5D51-767E-BA22-D394-D6C84D20D37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39715" y="2402917"/>
              <a:ext cx="1171616" cy="1381479"/>
            </a:xfrm>
            <a:prstGeom prst="rect">
              <a:avLst/>
            </a:prstGeom>
          </p:spPr>
        </p:pic>
        <p:pic>
          <p:nvPicPr>
            <p:cNvPr id="13" name="Imagen 12">
              <a:extLst>
                <a:ext uri="{FF2B5EF4-FFF2-40B4-BE49-F238E27FC236}">
                  <a16:creationId xmlns:a16="http://schemas.microsoft.com/office/drawing/2014/main" id="{48CF2CE6-A159-47C6-55DA-BB97225F351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739716" y="3813020"/>
              <a:ext cx="1171614" cy="1381479"/>
            </a:xfrm>
            <a:prstGeom prst="rect">
              <a:avLst/>
            </a:prstGeom>
          </p:spPr>
        </p:pic>
      </p:grpSp>
      <p:grpSp>
        <p:nvGrpSpPr>
          <p:cNvPr id="39" name="Grupo 38">
            <a:extLst>
              <a:ext uri="{FF2B5EF4-FFF2-40B4-BE49-F238E27FC236}">
                <a16:creationId xmlns:a16="http://schemas.microsoft.com/office/drawing/2014/main" id="{F2FF5E6F-F15C-204B-3CC1-91686DE86BAE}"/>
              </a:ext>
            </a:extLst>
          </p:cNvPr>
          <p:cNvGrpSpPr/>
          <p:nvPr/>
        </p:nvGrpSpPr>
        <p:grpSpPr>
          <a:xfrm>
            <a:off x="11009279" y="2017281"/>
            <a:ext cx="586957" cy="586066"/>
            <a:chOff x="11047141" y="4927947"/>
            <a:chExt cx="586957" cy="586066"/>
          </a:xfrm>
        </p:grpSpPr>
        <p:sp>
          <p:nvSpPr>
            <p:cNvPr id="40" name="Rectángulo: esquinas redondeadas 2">
              <a:hlinkClick r:id="rId11" action="ppaction://hlinksldjump"/>
              <a:extLst>
                <a:ext uri="{FF2B5EF4-FFF2-40B4-BE49-F238E27FC236}">
                  <a16:creationId xmlns:a16="http://schemas.microsoft.com/office/drawing/2014/main" id="{8EA5A8A9-70EC-5AAF-FE51-D26777943F32}"/>
                </a:ext>
              </a:extLst>
            </p:cNvPr>
            <p:cNvSpPr/>
            <p:nvPr/>
          </p:nvSpPr>
          <p:spPr>
            <a:xfrm>
              <a:off x="11047141" y="4927947"/>
              <a:ext cx="586957" cy="586066"/>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s-ES" sz="1600"/>
            </a:p>
          </p:txBody>
        </p:sp>
        <p:pic>
          <p:nvPicPr>
            <p:cNvPr id="41" name="Imagen 40">
              <a:extLst>
                <a:ext uri="{FF2B5EF4-FFF2-40B4-BE49-F238E27FC236}">
                  <a16:creationId xmlns:a16="http://schemas.microsoft.com/office/drawing/2014/main" id="{C890D49B-F5A9-722A-4CF7-D1BDDAAB30F5}"/>
                </a:ext>
              </a:extLst>
            </p:cNvPr>
            <p:cNvPicPr>
              <a:picLocks noChangeAspect="1"/>
            </p:cNvPicPr>
            <p:nvPr/>
          </p:nvPicPr>
          <p:blipFill>
            <a:blip r:embed="rId12"/>
            <a:srcRect t="1" r="1660" b="7185"/>
            <a:stretch>
              <a:fillRect/>
            </a:stretch>
          </p:blipFill>
          <p:spPr>
            <a:xfrm>
              <a:off x="11222357" y="5095285"/>
              <a:ext cx="276461" cy="260926"/>
            </a:xfrm>
            <a:prstGeom prst="rect">
              <a:avLst/>
            </a:prstGeom>
          </p:spPr>
        </p:pic>
      </p:grpSp>
      <p:sp>
        <p:nvSpPr>
          <p:cNvPr id="11" name="CuadroTexto 10">
            <a:extLst>
              <a:ext uri="{FF2B5EF4-FFF2-40B4-BE49-F238E27FC236}">
                <a16:creationId xmlns:a16="http://schemas.microsoft.com/office/drawing/2014/main" id="{FC988457-55E7-B65C-A095-6D79DC105043}"/>
              </a:ext>
            </a:extLst>
          </p:cNvPr>
          <p:cNvSpPr txBox="1"/>
          <p:nvPr/>
        </p:nvSpPr>
        <p:spPr>
          <a:xfrm>
            <a:off x="1763319" y="6063262"/>
            <a:ext cx="8723269" cy="415498"/>
          </a:xfrm>
          <a:prstGeom prst="rect">
            <a:avLst/>
          </a:prstGeom>
          <a:noFill/>
        </p:spPr>
        <p:txBody>
          <a:bodyPr wrap="square">
            <a:spAutoFit/>
          </a:bodyPr>
          <a:lstStyle/>
          <a:p>
            <a:r>
              <a:rPr lang="es-ES" sz="700" baseline="30000">
                <a:solidFill>
                  <a:srgbClr val="646464"/>
                </a:solidFill>
              </a:rPr>
              <a:t>#</a:t>
            </a:r>
            <a:r>
              <a:rPr lang="es-ES" sz="700">
                <a:solidFill>
                  <a:srgbClr val="646464"/>
                </a:solidFill>
              </a:rPr>
              <a:t>Los resultados mostrados corresponden a un caso individual; la respuesta puede diferir según las características del paciente.</a:t>
            </a:r>
            <a:endParaRPr lang="es-ES" sz="700" b="1" i="0" u="none" strike="noStrike" baseline="0">
              <a:solidFill>
                <a:srgbClr val="646464"/>
              </a:solidFill>
            </a:endParaRPr>
          </a:p>
          <a:p>
            <a:r>
              <a:rPr lang="es-ES" sz="700" b="1" i="0" u="none" strike="noStrike" baseline="0">
                <a:solidFill>
                  <a:srgbClr val="646464"/>
                </a:solidFill>
              </a:rPr>
              <a:t>DA: </a:t>
            </a:r>
            <a:r>
              <a:rPr lang="es-ES" sz="700" i="0" u="none" strike="noStrike" baseline="0">
                <a:solidFill>
                  <a:srgbClr val="646464"/>
                </a:solidFill>
              </a:rPr>
              <a:t>dermatitis atópica; </a:t>
            </a:r>
            <a:r>
              <a:rPr lang="es-ES" sz="700" b="1" i="0" u="none" strike="noStrike" baseline="0">
                <a:solidFill>
                  <a:srgbClr val="646464"/>
                </a:solidFill>
              </a:rPr>
              <a:t>S</a:t>
            </a:r>
            <a:r>
              <a:rPr lang="es-ES" sz="700" i="0" u="none" strike="noStrike" baseline="0">
                <a:solidFill>
                  <a:srgbClr val="646464"/>
                </a:solidFill>
              </a:rPr>
              <a:t>: semana; </a:t>
            </a:r>
            <a:r>
              <a:rPr lang="es-ES" sz="700" b="1" i="0" u="none" strike="noStrike" baseline="0">
                <a:solidFill>
                  <a:srgbClr val="646464"/>
                </a:solidFill>
              </a:rPr>
              <a:t>EASI</a:t>
            </a:r>
            <a:r>
              <a:rPr lang="es-ES" sz="700" i="0" u="none" strike="noStrike" baseline="0">
                <a:solidFill>
                  <a:srgbClr val="646464"/>
                </a:solidFill>
              </a:rPr>
              <a:t>: eczema área and </a:t>
            </a:r>
            <a:r>
              <a:rPr lang="es-ES" sz="700" i="0" u="none" strike="noStrike" baseline="0" err="1">
                <a:solidFill>
                  <a:srgbClr val="646464"/>
                </a:solidFill>
              </a:rPr>
              <a:t>severity</a:t>
            </a:r>
            <a:r>
              <a:rPr lang="es-ES" sz="700" i="0" u="none" strike="noStrike" baseline="0">
                <a:solidFill>
                  <a:srgbClr val="646464"/>
                </a:solidFill>
              </a:rPr>
              <a:t> </a:t>
            </a:r>
            <a:r>
              <a:rPr lang="es-ES" sz="700" i="0" u="none" strike="noStrike" baseline="0" err="1">
                <a:solidFill>
                  <a:srgbClr val="646464"/>
                </a:solidFill>
              </a:rPr>
              <a:t>index</a:t>
            </a:r>
            <a:r>
              <a:rPr lang="es-ES" sz="700" i="0" u="none" strike="noStrike" baseline="0">
                <a:solidFill>
                  <a:srgbClr val="646464"/>
                </a:solidFill>
              </a:rPr>
              <a:t>; </a:t>
            </a:r>
            <a:r>
              <a:rPr lang="es-ES" sz="700" b="1" i="0" u="none" strike="noStrike" baseline="0">
                <a:solidFill>
                  <a:srgbClr val="646464"/>
                </a:solidFill>
              </a:rPr>
              <a:t>NRS</a:t>
            </a:r>
            <a:r>
              <a:rPr lang="es-ES" sz="700" i="0" u="none" strike="noStrike" baseline="0">
                <a:solidFill>
                  <a:srgbClr val="646464"/>
                </a:solidFill>
              </a:rPr>
              <a:t>: </a:t>
            </a:r>
            <a:r>
              <a:rPr lang="es-ES" sz="700" i="0" u="none" strike="noStrike" baseline="0" err="1">
                <a:solidFill>
                  <a:srgbClr val="646464"/>
                </a:solidFill>
              </a:rPr>
              <a:t>numerical</a:t>
            </a:r>
            <a:r>
              <a:rPr lang="es-ES" sz="700" i="0" u="none" strike="noStrike" baseline="0">
                <a:solidFill>
                  <a:srgbClr val="646464"/>
                </a:solidFill>
              </a:rPr>
              <a:t> rating </a:t>
            </a:r>
            <a:r>
              <a:rPr lang="es-ES" sz="700" i="0" u="none" strike="noStrike" baseline="0" err="1">
                <a:solidFill>
                  <a:srgbClr val="646464"/>
                </a:solidFill>
              </a:rPr>
              <a:t>scale</a:t>
            </a:r>
            <a:r>
              <a:rPr lang="es-ES" sz="700" i="0" u="none" strike="noStrike" baseline="0">
                <a:solidFill>
                  <a:srgbClr val="646464"/>
                </a:solidFill>
              </a:rPr>
              <a:t>. </a:t>
            </a:r>
          </a:p>
          <a:p>
            <a:r>
              <a:rPr lang="es-ES" sz="700" b="1" i="0" u="none" strike="noStrike" baseline="0">
                <a:solidFill>
                  <a:srgbClr val="646464"/>
                </a:solidFill>
              </a:rPr>
              <a:t>1. </a:t>
            </a:r>
            <a:r>
              <a:rPr lang="es-ES" sz="700">
                <a:solidFill>
                  <a:srgbClr val="646464"/>
                </a:solidFill>
              </a:rPr>
              <a:t>Pérez Tato B, </a:t>
            </a:r>
            <a:r>
              <a:rPr lang="es-ES" sz="700" i="1">
                <a:solidFill>
                  <a:srgbClr val="646464"/>
                </a:solidFill>
              </a:rPr>
              <a:t>et al. </a:t>
            </a:r>
            <a:r>
              <a:rPr lang="es-ES" sz="700">
                <a:solidFill>
                  <a:srgbClr val="646464"/>
                </a:solidFill>
              </a:rPr>
              <a:t>Dermatitis persistente de cara y cuello con rápida respuesta a lebrikizumab. 52º Congreso Nacional de Dermatología y Venereología (AEDV); 2025; Valencia, España; 7-10 mayo 2025.</a:t>
            </a:r>
          </a:p>
        </p:txBody>
      </p:sp>
      <p:sp>
        <p:nvSpPr>
          <p:cNvPr id="7" name="CuadroTexto 6">
            <a:extLst>
              <a:ext uri="{FF2B5EF4-FFF2-40B4-BE49-F238E27FC236}">
                <a16:creationId xmlns:a16="http://schemas.microsoft.com/office/drawing/2014/main" id="{E2CFE7D5-72C1-0DC8-472C-D1BB9702AFA7}"/>
              </a:ext>
            </a:extLst>
          </p:cNvPr>
          <p:cNvSpPr txBox="1"/>
          <p:nvPr/>
        </p:nvSpPr>
        <p:spPr>
          <a:xfrm>
            <a:off x="557901" y="1516429"/>
            <a:ext cx="11038335" cy="352212"/>
          </a:xfrm>
          <a:prstGeom prst="roundRect">
            <a:avLst>
              <a:gd name="adj" fmla="val 50000"/>
            </a:avLst>
          </a:prstGeom>
          <a:gradFill flip="none" rotWithShape="1">
            <a:gsLst>
              <a:gs pos="0">
                <a:srgbClr val="7945B8"/>
              </a:gs>
              <a:gs pos="100000">
                <a:schemeClr val="accent2">
                  <a:lumMod val="40000"/>
                  <a:lumOff val="60000"/>
                </a:schemeClr>
              </a:gs>
            </a:gsLst>
            <a:lin ang="4200000" scaled="0"/>
            <a:tileRect/>
          </a:gradFill>
          <a:ln>
            <a:noFill/>
          </a:ln>
        </p:spPr>
        <p:txBody>
          <a:bodyPr wrap="square" lIns="0" tIns="0" rIns="0" bIns="0">
            <a:noAutofit/>
          </a:bodyPr>
          <a:lstStyle/>
          <a:p>
            <a:pPr algn="ctr"/>
            <a:r>
              <a:rPr lang="pt-BR" sz="1600" b="1">
                <a:solidFill>
                  <a:schemeClr val="bg1"/>
                </a:solidFill>
              </a:rPr>
              <a:t>Resultados</a:t>
            </a:r>
            <a:r>
              <a:rPr lang="pt-BR" sz="1600" b="1" baseline="30000">
                <a:solidFill>
                  <a:schemeClr val="bg1"/>
                </a:solidFill>
              </a:rPr>
              <a:t>1</a:t>
            </a:r>
            <a:endParaRPr lang="es-ES" sz="1600" b="1">
              <a:solidFill>
                <a:schemeClr val="bg1"/>
              </a:solidFill>
            </a:endParaRPr>
          </a:p>
        </p:txBody>
      </p:sp>
    </p:spTree>
    <p:extLst>
      <p:ext uri="{BB962C8B-B14F-4D97-AF65-F5344CB8AC3E}">
        <p14:creationId xmlns:p14="http://schemas.microsoft.com/office/powerpoint/2010/main" val="89188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0DABB-5F72-F6AC-EA36-F768EDF7409D}"/>
            </a:ext>
          </a:extLst>
        </p:cNvPr>
        <p:cNvGrpSpPr/>
        <p:nvPr/>
      </p:nvGrpSpPr>
      <p:grpSpPr>
        <a:xfrm>
          <a:off x="0" y="0"/>
          <a:ext cx="0" cy="0"/>
          <a:chOff x="0" y="0"/>
          <a:chExt cx="0" cy="0"/>
        </a:xfrm>
      </p:grpSpPr>
      <p:sp>
        <p:nvSpPr>
          <p:cNvPr id="14" name="Rectángulo 13">
            <a:extLst>
              <a:ext uri="{FF2B5EF4-FFF2-40B4-BE49-F238E27FC236}">
                <a16:creationId xmlns:a16="http://schemas.microsoft.com/office/drawing/2014/main" id="{38C729A0-3F2C-7AEE-1EB0-B0B6A5635B4E}"/>
              </a:ext>
            </a:extLst>
          </p:cNvPr>
          <p:cNvSpPr/>
          <p:nvPr/>
        </p:nvSpPr>
        <p:spPr>
          <a:xfrm>
            <a:off x="0" y="0"/>
            <a:ext cx="12192000" cy="6858000"/>
          </a:xfrm>
          <a:prstGeom prst="rect">
            <a:avLst/>
          </a:prstGeom>
          <a:solidFill>
            <a:schemeClr val="accent1">
              <a:alpha val="5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redondeado 14">
            <a:extLst>
              <a:ext uri="{FF2B5EF4-FFF2-40B4-BE49-F238E27FC236}">
                <a16:creationId xmlns:a16="http://schemas.microsoft.com/office/drawing/2014/main" id="{AA1A8BB4-98CC-FB81-4568-C8B65C2807C5}"/>
              </a:ext>
            </a:extLst>
          </p:cNvPr>
          <p:cNvSpPr/>
          <p:nvPr/>
        </p:nvSpPr>
        <p:spPr>
          <a:xfrm>
            <a:off x="961593" y="424964"/>
            <a:ext cx="10268814" cy="6074690"/>
          </a:xfrm>
          <a:prstGeom prst="roundRect">
            <a:avLst>
              <a:gd name="adj" fmla="val 4191"/>
            </a:avLst>
          </a:prstGeom>
          <a:solidFill>
            <a:schemeClr val="bg1"/>
          </a:solidFill>
          <a:ln w="38100">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s-ES"/>
          </a:p>
        </p:txBody>
      </p:sp>
      <p:sp>
        <p:nvSpPr>
          <p:cNvPr id="23" name="Título 1">
            <a:extLst>
              <a:ext uri="{FF2B5EF4-FFF2-40B4-BE49-F238E27FC236}">
                <a16:creationId xmlns:a16="http://schemas.microsoft.com/office/drawing/2014/main" id="{76F5DB02-A51E-A4CB-110F-6310755AD884}"/>
              </a:ext>
            </a:extLst>
          </p:cNvPr>
          <p:cNvSpPr txBox="1">
            <a:spLocks/>
          </p:cNvSpPr>
          <p:nvPr/>
        </p:nvSpPr>
        <p:spPr>
          <a:xfrm>
            <a:off x="1350216" y="640238"/>
            <a:ext cx="9382125" cy="484858"/>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r>
              <a:rPr lang="es-ES">
                <a:solidFill>
                  <a:srgbClr val="7A45B8"/>
                </a:solidFill>
              </a:rPr>
              <a:t>Resultados</a:t>
            </a:r>
            <a:r>
              <a:rPr lang="es-ES" baseline="30000">
                <a:solidFill>
                  <a:srgbClr val="7A45B8"/>
                </a:solidFill>
              </a:rPr>
              <a:t>1</a:t>
            </a:r>
            <a:endParaRPr lang="es-ES">
              <a:solidFill>
                <a:srgbClr val="7A45B8"/>
              </a:solidFill>
            </a:endParaRPr>
          </a:p>
        </p:txBody>
      </p:sp>
      <p:grpSp>
        <p:nvGrpSpPr>
          <p:cNvPr id="3" name="Grupo 2">
            <a:extLst>
              <a:ext uri="{FF2B5EF4-FFF2-40B4-BE49-F238E27FC236}">
                <a16:creationId xmlns:a16="http://schemas.microsoft.com/office/drawing/2014/main" id="{568B0BEA-33F2-BD4B-56C3-9417871B67E9}"/>
              </a:ext>
            </a:extLst>
          </p:cNvPr>
          <p:cNvGrpSpPr/>
          <p:nvPr/>
        </p:nvGrpSpPr>
        <p:grpSpPr>
          <a:xfrm>
            <a:off x="1940414" y="1401900"/>
            <a:ext cx="7946701" cy="4264200"/>
            <a:chOff x="3350890" y="1401900"/>
            <a:chExt cx="7946701" cy="4264200"/>
          </a:xfrm>
        </p:grpSpPr>
        <p:grpSp>
          <p:nvGrpSpPr>
            <p:cNvPr id="4" name="Grupo 3">
              <a:extLst>
                <a:ext uri="{FF2B5EF4-FFF2-40B4-BE49-F238E27FC236}">
                  <a16:creationId xmlns:a16="http://schemas.microsoft.com/office/drawing/2014/main" id="{BAF2B7D8-C8D1-C250-6BB5-8A2DE4FC830C}"/>
                </a:ext>
              </a:extLst>
            </p:cNvPr>
            <p:cNvGrpSpPr/>
            <p:nvPr/>
          </p:nvGrpSpPr>
          <p:grpSpPr>
            <a:xfrm>
              <a:off x="3350890" y="1405709"/>
              <a:ext cx="2491107" cy="4260391"/>
              <a:chOff x="681301" y="1405709"/>
              <a:chExt cx="2491107" cy="4260391"/>
            </a:xfrm>
          </p:grpSpPr>
          <p:sp>
            <p:nvSpPr>
              <p:cNvPr id="28" name="CuadroTexto 27">
                <a:extLst>
                  <a:ext uri="{FF2B5EF4-FFF2-40B4-BE49-F238E27FC236}">
                    <a16:creationId xmlns:a16="http://schemas.microsoft.com/office/drawing/2014/main" id="{097097C7-88D8-6C5E-CDD5-FC1B4518D3C5}"/>
                  </a:ext>
                </a:extLst>
              </p:cNvPr>
              <p:cNvSpPr txBox="1"/>
              <p:nvPr/>
            </p:nvSpPr>
            <p:spPr>
              <a:xfrm>
                <a:off x="681301" y="1405709"/>
                <a:ext cx="2491107" cy="400110"/>
              </a:xfrm>
              <a:prstGeom prst="rect">
                <a:avLst/>
              </a:prstGeom>
              <a:noFill/>
            </p:spPr>
            <p:txBody>
              <a:bodyPr wrap="square" rtlCol="0">
                <a:spAutoFit/>
              </a:bodyPr>
              <a:lstStyle/>
              <a:p>
                <a:pPr algn="ctr"/>
                <a:r>
                  <a:rPr lang="es-ES" sz="1000" b="1">
                    <a:solidFill>
                      <a:schemeClr val="accent1"/>
                    </a:solidFill>
                    <a:latin typeface="Arial" panose="020B0604020202020204" pitchFamily="34" charset="0"/>
                    <a:cs typeface="Arial" panose="020B0604020202020204" pitchFamily="34" charset="0"/>
                  </a:rPr>
                  <a:t>Semana 104 con </a:t>
                </a:r>
                <a:r>
                  <a:rPr lang="es-ES" sz="1000" b="1" err="1">
                    <a:solidFill>
                      <a:schemeClr val="accent1"/>
                    </a:solidFill>
                    <a:latin typeface="Arial" panose="020B0604020202020204" pitchFamily="34" charset="0"/>
                    <a:cs typeface="Arial" panose="020B0604020202020204" pitchFamily="34" charset="0"/>
                  </a:rPr>
                  <a:t>dupilumab</a:t>
                </a:r>
                <a:endParaRPr lang="es-ES" sz="1000" b="1">
                  <a:solidFill>
                    <a:schemeClr val="accent1"/>
                  </a:solidFill>
                  <a:latin typeface="Arial" panose="020B0604020202020204" pitchFamily="34" charset="0"/>
                  <a:cs typeface="Arial" panose="020B0604020202020204" pitchFamily="34" charset="0"/>
                </a:endParaRPr>
              </a:p>
              <a:p>
                <a:pPr algn="ctr"/>
                <a:r>
                  <a:rPr lang="es-ES" sz="1000">
                    <a:solidFill>
                      <a:schemeClr val="accent1"/>
                    </a:solidFill>
                  </a:rPr>
                  <a:t>dermatitis persistente cara y cuello</a:t>
                </a:r>
              </a:p>
            </p:txBody>
          </p:sp>
          <p:grpSp>
            <p:nvGrpSpPr>
              <p:cNvPr id="29" name="Grupo 28">
                <a:extLst>
                  <a:ext uri="{FF2B5EF4-FFF2-40B4-BE49-F238E27FC236}">
                    <a16:creationId xmlns:a16="http://schemas.microsoft.com/office/drawing/2014/main" id="{EDFF2636-4BCF-ED37-B282-8C3D3977456B}"/>
                  </a:ext>
                </a:extLst>
              </p:cNvPr>
              <p:cNvGrpSpPr/>
              <p:nvPr/>
            </p:nvGrpSpPr>
            <p:grpSpPr>
              <a:xfrm>
                <a:off x="1115981" y="1839334"/>
                <a:ext cx="1611721" cy="3826766"/>
                <a:chOff x="1043055" y="2044060"/>
                <a:chExt cx="1509777" cy="3584716"/>
              </a:xfrm>
            </p:grpSpPr>
            <p:pic>
              <p:nvPicPr>
                <p:cNvPr id="30" name="Imagen 29" descr="Cara de una persona sonriendo con lentes&#10;&#10;El contenido generado por IA puede ser incorrecto.">
                  <a:extLst>
                    <a:ext uri="{FF2B5EF4-FFF2-40B4-BE49-F238E27FC236}">
                      <a16:creationId xmlns:a16="http://schemas.microsoft.com/office/drawing/2014/main" id="{CFD5A18D-1662-7DE6-1263-57ACA8AC17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055" y="2044060"/>
                  <a:ext cx="1509777" cy="1780213"/>
                </a:xfrm>
                <a:prstGeom prst="rect">
                  <a:avLst/>
                </a:prstGeom>
              </p:spPr>
            </p:pic>
            <p:pic>
              <p:nvPicPr>
                <p:cNvPr id="31" name="Imagen 30">
                  <a:extLst>
                    <a:ext uri="{FF2B5EF4-FFF2-40B4-BE49-F238E27FC236}">
                      <a16:creationId xmlns:a16="http://schemas.microsoft.com/office/drawing/2014/main" id="{6FCD3C8E-71DA-5E02-784F-05DCDCD6BE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3056" y="3848563"/>
                  <a:ext cx="1509775" cy="1780213"/>
                </a:xfrm>
                <a:prstGeom prst="rect">
                  <a:avLst/>
                </a:prstGeom>
              </p:spPr>
            </p:pic>
          </p:grpSp>
        </p:grpSp>
        <p:grpSp>
          <p:nvGrpSpPr>
            <p:cNvPr id="5" name="Grupo 4">
              <a:extLst>
                <a:ext uri="{FF2B5EF4-FFF2-40B4-BE49-F238E27FC236}">
                  <a16:creationId xmlns:a16="http://schemas.microsoft.com/office/drawing/2014/main" id="{C52909E4-5E7E-924E-2EE3-E64773619AE8}"/>
                </a:ext>
              </a:extLst>
            </p:cNvPr>
            <p:cNvGrpSpPr/>
            <p:nvPr/>
          </p:nvGrpSpPr>
          <p:grpSpPr>
            <a:xfrm>
              <a:off x="6350005" y="1401900"/>
              <a:ext cx="4947586" cy="4264200"/>
              <a:chOff x="4894324" y="1401900"/>
              <a:chExt cx="4947586" cy="4264200"/>
            </a:xfrm>
          </p:grpSpPr>
          <p:sp>
            <p:nvSpPr>
              <p:cNvPr id="13" name="CuadroTexto 12">
                <a:extLst>
                  <a:ext uri="{FF2B5EF4-FFF2-40B4-BE49-F238E27FC236}">
                    <a16:creationId xmlns:a16="http://schemas.microsoft.com/office/drawing/2014/main" id="{229D730C-5FCA-18EF-4F82-A11C5A623379}"/>
                  </a:ext>
                </a:extLst>
              </p:cNvPr>
              <p:cNvSpPr txBox="1"/>
              <p:nvPr/>
            </p:nvSpPr>
            <p:spPr>
              <a:xfrm>
                <a:off x="4894324" y="1401901"/>
                <a:ext cx="1611721" cy="400110"/>
              </a:xfrm>
              <a:prstGeom prst="rect">
                <a:avLst/>
              </a:prstGeom>
              <a:noFill/>
            </p:spPr>
            <p:txBody>
              <a:bodyPr wrap="square" rtlCol="0">
                <a:spAutoFit/>
              </a:bodyPr>
              <a:lstStyle/>
              <a:p>
                <a:pPr algn="ctr"/>
                <a:r>
                  <a:rPr lang="es-ES" sz="1000" b="1">
                    <a:solidFill>
                      <a:schemeClr val="accent1"/>
                    </a:solidFill>
                    <a:latin typeface="Arial" panose="020B0604020202020204" pitchFamily="34" charset="0"/>
                    <a:cs typeface="Arial" panose="020B0604020202020204" pitchFamily="34" charset="0"/>
                  </a:rPr>
                  <a:t>Semana 4 con </a:t>
                </a:r>
                <a:r>
                  <a:rPr lang="es-ES" sz="1000" b="1" err="1">
                    <a:solidFill>
                      <a:schemeClr val="accent1"/>
                    </a:solidFill>
                    <a:latin typeface="Arial" panose="020B0604020202020204" pitchFamily="34" charset="0"/>
                    <a:cs typeface="Arial" panose="020B0604020202020204" pitchFamily="34" charset="0"/>
                  </a:rPr>
                  <a:t>lebrikizumab</a:t>
                </a:r>
                <a:endParaRPr lang="es-ES" sz="1000" b="1">
                  <a:solidFill>
                    <a:schemeClr val="accent1"/>
                  </a:solidFill>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AC14AFA7-242D-5E37-864C-8C61717EE4DE}"/>
                  </a:ext>
                </a:extLst>
              </p:cNvPr>
              <p:cNvSpPr txBox="1"/>
              <p:nvPr/>
            </p:nvSpPr>
            <p:spPr>
              <a:xfrm>
                <a:off x="6563368" y="1401900"/>
                <a:ext cx="1611721" cy="400110"/>
              </a:xfrm>
              <a:prstGeom prst="rect">
                <a:avLst/>
              </a:prstGeom>
              <a:noFill/>
            </p:spPr>
            <p:txBody>
              <a:bodyPr wrap="square" rtlCol="0">
                <a:spAutoFit/>
              </a:bodyPr>
              <a:lstStyle/>
              <a:p>
                <a:pPr algn="ctr"/>
                <a:r>
                  <a:rPr lang="es-ES" sz="1000" b="1">
                    <a:solidFill>
                      <a:schemeClr val="accent1"/>
                    </a:solidFill>
                    <a:latin typeface="Arial" panose="020B0604020202020204" pitchFamily="34" charset="0"/>
                    <a:cs typeface="Arial" panose="020B0604020202020204" pitchFamily="34" charset="0"/>
                  </a:rPr>
                  <a:t>Semana 12 con </a:t>
                </a:r>
                <a:r>
                  <a:rPr lang="es-ES" sz="1000" b="1" err="1">
                    <a:solidFill>
                      <a:schemeClr val="accent1"/>
                    </a:solidFill>
                    <a:latin typeface="Arial" panose="020B0604020202020204" pitchFamily="34" charset="0"/>
                    <a:cs typeface="Arial" panose="020B0604020202020204" pitchFamily="34" charset="0"/>
                  </a:rPr>
                  <a:t>lebrikizumab</a:t>
                </a:r>
                <a:endParaRPr lang="es-ES" sz="1000" b="1">
                  <a:solidFill>
                    <a:schemeClr val="accent1"/>
                  </a:solidFill>
                  <a:latin typeface="Arial" panose="020B0604020202020204" pitchFamily="34" charset="0"/>
                  <a:cs typeface="Arial" panose="020B0604020202020204" pitchFamily="34" charset="0"/>
                </a:endParaRPr>
              </a:p>
            </p:txBody>
          </p:sp>
          <p:sp>
            <p:nvSpPr>
              <p:cNvPr id="17" name="CuadroTexto 16">
                <a:extLst>
                  <a:ext uri="{FF2B5EF4-FFF2-40B4-BE49-F238E27FC236}">
                    <a16:creationId xmlns:a16="http://schemas.microsoft.com/office/drawing/2014/main" id="{5CEE3D16-01E7-10CB-228E-37EF1612A09C}"/>
                  </a:ext>
                </a:extLst>
              </p:cNvPr>
              <p:cNvSpPr txBox="1"/>
              <p:nvPr/>
            </p:nvSpPr>
            <p:spPr>
              <a:xfrm>
                <a:off x="8232411" y="1401900"/>
                <a:ext cx="1609497" cy="400110"/>
              </a:xfrm>
              <a:prstGeom prst="rect">
                <a:avLst/>
              </a:prstGeom>
              <a:noFill/>
            </p:spPr>
            <p:txBody>
              <a:bodyPr wrap="square" rtlCol="0">
                <a:spAutoFit/>
              </a:bodyPr>
              <a:lstStyle/>
              <a:p>
                <a:pPr algn="ctr"/>
                <a:r>
                  <a:rPr lang="es-ES" sz="1000" b="1">
                    <a:solidFill>
                      <a:schemeClr val="accent1"/>
                    </a:solidFill>
                    <a:latin typeface="Arial" panose="020B0604020202020204" pitchFamily="34" charset="0"/>
                    <a:cs typeface="Arial" panose="020B0604020202020204" pitchFamily="34" charset="0"/>
                  </a:rPr>
                  <a:t>Semana 16 con </a:t>
                </a:r>
                <a:r>
                  <a:rPr lang="es-ES" sz="1000" b="1" err="1">
                    <a:solidFill>
                      <a:schemeClr val="accent1"/>
                    </a:solidFill>
                    <a:latin typeface="Arial" panose="020B0604020202020204" pitchFamily="34" charset="0"/>
                    <a:cs typeface="Arial" panose="020B0604020202020204" pitchFamily="34" charset="0"/>
                  </a:rPr>
                  <a:t>lebrikizumab</a:t>
                </a:r>
                <a:endParaRPr lang="es-ES" sz="1000" b="1">
                  <a:solidFill>
                    <a:schemeClr val="accent1"/>
                  </a:solidFill>
                  <a:latin typeface="Arial" panose="020B0604020202020204" pitchFamily="34" charset="0"/>
                  <a:cs typeface="Arial" panose="020B0604020202020204" pitchFamily="34" charset="0"/>
                </a:endParaRPr>
              </a:p>
            </p:txBody>
          </p:sp>
          <p:grpSp>
            <p:nvGrpSpPr>
              <p:cNvPr id="18" name="Grupo 17">
                <a:extLst>
                  <a:ext uri="{FF2B5EF4-FFF2-40B4-BE49-F238E27FC236}">
                    <a16:creationId xmlns:a16="http://schemas.microsoft.com/office/drawing/2014/main" id="{24461FD0-5BE8-D87F-B59F-E99B0959DB50}"/>
                  </a:ext>
                </a:extLst>
              </p:cNvPr>
              <p:cNvGrpSpPr/>
              <p:nvPr/>
            </p:nvGrpSpPr>
            <p:grpSpPr>
              <a:xfrm>
                <a:off x="4896549" y="1839334"/>
                <a:ext cx="1611721" cy="3826766"/>
                <a:chOff x="1043055" y="2044060"/>
                <a:chExt cx="1509777" cy="3584716"/>
              </a:xfrm>
            </p:grpSpPr>
            <p:pic>
              <p:nvPicPr>
                <p:cNvPr id="26" name="Imagen 25" descr="Cara de una persona sonriendo con lentes&#10;&#10;El contenido generado por IA puede ser incorrecto.">
                  <a:extLst>
                    <a:ext uri="{FF2B5EF4-FFF2-40B4-BE49-F238E27FC236}">
                      <a16:creationId xmlns:a16="http://schemas.microsoft.com/office/drawing/2014/main" id="{F6A6328B-8902-4FC7-E5B2-E83133E67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055" y="2044060"/>
                  <a:ext cx="1509777" cy="1780213"/>
                </a:xfrm>
                <a:prstGeom prst="rect">
                  <a:avLst/>
                </a:prstGeom>
              </p:spPr>
            </p:pic>
            <p:pic>
              <p:nvPicPr>
                <p:cNvPr id="27" name="Imagen 26">
                  <a:extLst>
                    <a:ext uri="{FF2B5EF4-FFF2-40B4-BE49-F238E27FC236}">
                      <a16:creationId xmlns:a16="http://schemas.microsoft.com/office/drawing/2014/main" id="{F4CB4F97-539D-8E2D-5A71-7D701E6C10F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3056" y="3848563"/>
                  <a:ext cx="1509775" cy="1780213"/>
                </a:xfrm>
                <a:prstGeom prst="rect">
                  <a:avLst/>
                </a:prstGeom>
              </p:spPr>
            </p:pic>
          </p:grpSp>
          <p:grpSp>
            <p:nvGrpSpPr>
              <p:cNvPr id="19" name="Grupo 18">
                <a:extLst>
                  <a:ext uri="{FF2B5EF4-FFF2-40B4-BE49-F238E27FC236}">
                    <a16:creationId xmlns:a16="http://schemas.microsoft.com/office/drawing/2014/main" id="{F243A45F-091A-E362-6D2F-3F9D5E73A62E}"/>
                  </a:ext>
                </a:extLst>
              </p:cNvPr>
              <p:cNvGrpSpPr/>
              <p:nvPr/>
            </p:nvGrpSpPr>
            <p:grpSpPr>
              <a:xfrm>
                <a:off x="6563369" y="1839333"/>
                <a:ext cx="1611721" cy="3826766"/>
                <a:chOff x="1043055" y="2044060"/>
                <a:chExt cx="1509777" cy="3584716"/>
              </a:xfrm>
            </p:grpSpPr>
            <p:pic>
              <p:nvPicPr>
                <p:cNvPr id="24" name="Imagen 23" descr="Cara de una persona sonriendo con lentes&#10;&#10;El contenido generado por IA puede ser incorrecto.">
                  <a:extLst>
                    <a:ext uri="{FF2B5EF4-FFF2-40B4-BE49-F238E27FC236}">
                      <a16:creationId xmlns:a16="http://schemas.microsoft.com/office/drawing/2014/main" id="{C39B5E48-8CF5-D306-4E61-3569F0D953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055" y="2044060"/>
                  <a:ext cx="1509777" cy="1780213"/>
                </a:xfrm>
                <a:prstGeom prst="rect">
                  <a:avLst/>
                </a:prstGeom>
              </p:spPr>
            </p:pic>
            <p:pic>
              <p:nvPicPr>
                <p:cNvPr id="25" name="Imagen 24">
                  <a:extLst>
                    <a:ext uri="{FF2B5EF4-FFF2-40B4-BE49-F238E27FC236}">
                      <a16:creationId xmlns:a16="http://schemas.microsoft.com/office/drawing/2014/main" id="{E0336474-F9C7-A92D-A05D-C6FB70B3FB6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3056" y="3848563"/>
                  <a:ext cx="1509775" cy="1780213"/>
                </a:xfrm>
                <a:prstGeom prst="rect">
                  <a:avLst/>
                </a:prstGeom>
              </p:spPr>
            </p:pic>
          </p:grpSp>
          <p:grpSp>
            <p:nvGrpSpPr>
              <p:cNvPr id="20" name="Grupo 19">
                <a:extLst>
                  <a:ext uri="{FF2B5EF4-FFF2-40B4-BE49-F238E27FC236}">
                    <a16:creationId xmlns:a16="http://schemas.microsoft.com/office/drawing/2014/main" id="{F25EF66F-767F-2041-117F-020F8FF947F6}"/>
                  </a:ext>
                </a:extLst>
              </p:cNvPr>
              <p:cNvGrpSpPr/>
              <p:nvPr/>
            </p:nvGrpSpPr>
            <p:grpSpPr>
              <a:xfrm>
                <a:off x="8230189" y="1839333"/>
                <a:ext cx="1611721" cy="3826766"/>
                <a:chOff x="1043055" y="2044060"/>
                <a:chExt cx="1509777" cy="3584716"/>
              </a:xfrm>
            </p:grpSpPr>
            <p:pic>
              <p:nvPicPr>
                <p:cNvPr id="21" name="Imagen 20" descr="Cara de una persona sonriendo con lentes&#10;&#10;El contenido generado por IA puede ser incorrecto.">
                  <a:extLst>
                    <a:ext uri="{FF2B5EF4-FFF2-40B4-BE49-F238E27FC236}">
                      <a16:creationId xmlns:a16="http://schemas.microsoft.com/office/drawing/2014/main" id="{8F3C2EB8-D168-A0A1-CE25-D9ADEB9CFA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055" y="2044060"/>
                  <a:ext cx="1509777" cy="1780213"/>
                </a:xfrm>
                <a:prstGeom prst="rect">
                  <a:avLst/>
                </a:prstGeom>
              </p:spPr>
            </p:pic>
            <p:pic>
              <p:nvPicPr>
                <p:cNvPr id="22" name="Imagen 21">
                  <a:extLst>
                    <a:ext uri="{FF2B5EF4-FFF2-40B4-BE49-F238E27FC236}">
                      <a16:creationId xmlns:a16="http://schemas.microsoft.com/office/drawing/2014/main" id="{F801736D-1D47-84E6-B405-AE6552992C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3056" y="3848563"/>
                  <a:ext cx="1509775" cy="1780213"/>
                </a:xfrm>
                <a:prstGeom prst="rect">
                  <a:avLst/>
                </a:prstGeom>
              </p:spPr>
            </p:pic>
          </p:grpSp>
        </p:grpSp>
        <p:pic>
          <p:nvPicPr>
            <p:cNvPr id="12" name="Imagen 11" descr="Icono&#10;&#10;El contenido generado por IA puede ser incorrecto.">
              <a:extLst>
                <a:ext uri="{FF2B5EF4-FFF2-40B4-BE49-F238E27FC236}">
                  <a16:creationId xmlns:a16="http://schemas.microsoft.com/office/drawing/2014/main" id="{7DCE55EB-2CE1-7325-CF69-FC05C05B26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9001" y="3531378"/>
              <a:ext cx="291517" cy="291517"/>
            </a:xfrm>
            <a:prstGeom prst="rect">
              <a:avLst/>
            </a:prstGeom>
          </p:spPr>
        </p:pic>
      </p:grpSp>
      <p:sp>
        <p:nvSpPr>
          <p:cNvPr id="32" name="CuadroTexto 31">
            <a:extLst>
              <a:ext uri="{FF2B5EF4-FFF2-40B4-BE49-F238E27FC236}">
                <a16:creationId xmlns:a16="http://schemas.microsoft.com/office/drawing/2014/main" id="{7054DB10-71B3-7FE5-38CE-8D65F292DB7C}"/>
              </a:ext>
            </a:extLst>
          </p:cNvPr>
          <p:cNvSpPr txBox="1"/>
          <p:nvPr/>
        </p:nvSpPr>
        <p:spPr>
          <a:xfrm>
            <a:off x="1383754" y="6113671"/>
            <a:ext cx="8723269" cy="169277"/>
          </a:xfrm>
          <a:prstGeom prst="rect">
            <a:avLst/>
          </a:prstGeom>
          <a:noFill/>
        </p:spPr>
        <p:txBody>
          <a:bodyPr wrap="square">
            <a:spAutoFit/>
          </a:bodyPr>
          <a:lstStyle/>
          <a:p>
            <a:r>
              <a:rPr lang="es-ES" sz="500" b="1" i="0" u="none" strike="noStrike" baseline="0">
                <a:solidFill>
                  <a:srgbClr val="646464"/>
                </a:solidFill>
              </a:rPr>
              <a:t>1. </a:t>
            </a:r>
            <a:r>
              <a:rPr lang="es-ES" sz="500">
                <a:solidFill>
                  <a:srgbClr val="646464"/>
                </a:solidFill>
              </a:rPr>
              <a:t>Pérez Tato B, </a:t>
            </a:r>
            <a:r>
              <a:rPr lang="es-ES" sz="500" i="1">
                <a:solidFill>
                  <a:srgbClr val="646464"/>
                </a:solidFill>
              </a:rPr>
              <a:t>et al. </a:t>
            </a:r>
            <a:r>
              <a:rPr lang="es-ES" sz="500">
                <a:solidFill>
                  <a:srgbClr val="646464"/>
                </a:solidFill>
              </a:rPr>
              <a:t>Dermatitis persistente de cara y cuello con rápida respuesta a </a:t>
            </a:r>
            <a:r>
              <a:rPr lang="es-ES" sz="500" err="1">
                <a:solidFill>
                  <a:srgbClr val="646464"/>
                </a:solidFill>
              </a:rPr>
              <a:t>lebrikizumab</a:t>
            </a:r>
            <a:r>
              <a:rPr lang="es-ES" sz="500">
                <a:solidFill>
                  <a:srgbClr val="646464"/>
                </a:solidFill>
              </a:rPr>
              <a:t>. 52º Congreso Nacional de Dermatología y Venereología (AEDV); 2025; Valencia, España; 7-10 mayo 2025.</a:t>
            </a:r>
          </a:p>
        </p:txBody>
      </p:sp>
    </p:spTree>
    <p:extLst>
      <p:ext uri="{BB962C8B-B14F-4D97-AF65-F5344CB8AC3E}">
        <p14:creationId xmlns:p14="http://schemas.microsoft.com/office/powerpoint/2010/main" val="1902432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FE136-6F56-EB64-B192-16A6E3F82216}"/>
            </a:ext>
          </a:extLst>
        </p:cNvPr>
        <p:cNvGrpSpPr/>
        <p:nvPr/>
      </p:nvGrpSpPr>
      <p:grpSpPr>
        <a:xfrm>
          <a:off x="0" y="0"/>
          <a:ext cx="0" cy="0"/>
          <a:chOff x="0" y="0"/>
          <a:chExt cx="0" cy="0"/>
        </a:xfrm>
      </p:grpSpPr>
      <p:sp>
        <p:nvSpPr>
          <p:cNvPr id="6" name="Título 1">
            <a:extLst>
              <a:ext uri="{FF2B5EF4-FFF2-40B4-BE49-F238E27FC236}">
                <a16:creationId xmlns:a16="http://schemas.microsoft.com/office/drawing/2014/main" id="{4BB1F39A-520D-83B5-B9A5-71FFAD132F42}"/>
              </a:ext>
            </a:extLst>
          </p:cNvPr>
          <p:cNvSpPr>
            <a:spLocks noGrp="1"/>
          </p:cNvSpPr>
          <p:nvPr>
            <p:ph type="title"/>
          </p:nvPr>
        </p:nvSpPr>
        <p:spPr/>
        <p:txBody>
          <a:bodyPr/>
          <a:lstStyle/>
          <a:p>
            <a:r>
              <a:rPr lang="es-ES">
                <a:solidFill>
                  <a:srgbClr val="003867"/>
                </a:solidFill>
              </a:rPr>
              <a:t>Pacientes contraindicados </a:t>
            </a:r>
            <a:br>
              <a:rPr lang="es-ES"/>
            </a:br>
            <a:r>
              <a:rPr lang="es-ES"/>
              <a:t>a </a:t>
            </a:r>
            <a:r>
              <a:rPr lang="es-ES" err="1"/>
              <a:t>CsA</a:t>
            </a:r>
            <a:endParaRPr lang="es-ES"/>
          </a:p>
        </p:txBody>
      </p:sp>
    </p:spTree>
    <p:extLst>
      <p:ext uri="{BB962C8B-B14F-4D97-AF65-F5344CB8AC3E}">
        <p14:creationId xmlns:p14="http://schemas.microsoft.com/office/powerpoint/2010/main" val="2910366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C4E60-E177-D13B-4354-12C00407F28E}"/>
            </a:ext>
          </a:extLst>
        </p:cNvPr>
        <p:cNvGrpSpPr/>
        <p:nvPr/>
      </p:nvGrpSpPr>
      <p:grpSpPr>
        <a:xfrm>
          <a:off x="0" y="0"/>
          <a:ext cx="0" cy="0"/>
          <a:chOff x="0" y="0"/>
          <a:chExt cx="0" cy="0"/>
        </a:xfrm>
      </p:grpSpPr>
      <p:sp>
        <p:nvSpPr>
          <p:cNvPr id="32" name="Título 31">
            <a:extLst>
              <a:ext uri="{FF2B5EF4-FFF2-40B4-BE49-F238E27FC236}">
                <a16:creationId xmlns:a16="http://schemas.microsoft.com/office/drawing/2014/main" id="{63688A30-6CF4-D928-EE60-E204A7ADA1A8}"/>
              </a:ext>
            </a:extLst>
          </p:cNvPr>
          <p:cNvSpPr>
            <a:spLocks noGrp="1"/>
          </p:cNvSpPr>
          <p:nvPr>
            <p:ph type="title"/>
          </p:nvPr>
        </p:nvSpPr>
        <p:spPr/>
        <p:txBody>
          <a:bodyPr>
            <a:normAutofit/>
          </a:bodyPr>
          <a:lstStyle/>
          <a:p>
            <a:r>
              <a:rPr lang="es-ES" sz="2200"/>
              <a:t>Conflictos de interés</a:t>
            </a:r>
          </a:p>
        </p:txBody>
      </p:sp>
      <p:sp>
        <p:nvSpPr>
          <p:cNvPr id="5" name="Marcador de contenido 1">
            <a:extLst>
              <a:ext uri="{FF2B5EF4-FFF2-40B4-BE49-F238E27FC236}">
                <a16:creationId xmlns:a16="http://schemas.microsoft.com/office/drawing/2014/main" id="{1313285D-21B7-6F5C-6A43-16A9AE8C0BF0}"/>
              </a:ext>
            </a:extLst>
          </p:cNvPr>
          <p:cNvSpPr txBox="1">
            <a:spLocks/>
          </p:cNvSpPr>
          <p:nvPr/>
        </p:nvSpPr>
        <p:spPr>
          <a:xfrm>
            <a:off x="541058" y="1761671"/>
            <a:ext cx="9845053" cy="43275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He proporcionado asesoramiento científico y/o he participado en reuniones médicas organizadas y/o he recibido pagos por presentaciones y asesoría de XXX</a:t>
            </a:r>
          </a:p>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endPar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endPar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Recibo honorarios por esta presentación</a:t>
            </a:r>
          </a:p>
        </p:txBody>
      </p:sp>
    </p:spTree>
    <p:extLst>
      <p:ext uri="{BB962C8B-B14F-4D97-AF65-F5344CB8AC3E}">
        <p14:creationId xmlns:p14="http://schemas.microsoft.com/office/powerpoint/2010/main" val="38908428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58ABD-ECCD-9046-07EB-B6219F96BB1A}"/>
            </a:ext>
          </a:extLst>
        </p:cNvPr>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14F71ECF-EDAF-461C-01FC-B792639028D3}"/>
              </a:ext>
            </a:extLst>
          </p:cNvPr>
          <p:cNvSpPr/>
          <p:nvPr/>
        </p:nvSpPr>
        <p:spPr>
          <a:xfrm>
            <a:off x="1227645" y="2093665"/>
            <a:ext cx="6633465" cy="3542861"/>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a:extLst>
              <a:ext uri="{FF2B5EF4-FFF2-40B4-BE49-F238E27FC236}">
                <a16:creationId xmlns:a16="http://schemas.microsoft.com/office/drawing/2014/main" id="{8A632253-A59B-F203-03DF-4D26AF7B2322}"/>
              </a:ext>
            </a:extLst>
          </p:cNvPr>
          <p:cNvSpPr>
            <a:spLocks noGrp="1"/>
          </p:cNvSpPr>
          <p:nvPr>
            <p:ph type="title"/>
          </p:nvPr>
        </p:nvSpPr>
        <p:spPr/>
        <p:txBody>
          <a:bodyPr/>
          <a:lstStyle/>
          <a:p>
            <a:r>
              <a:rPr lang="es-ES"/>
              <a:t>Supervivencia de la ciclosporina en el tratamiento de la dermatitis atópica moderada-grave: Registro Español de Dermatitis Atópica (BIOBADATOP)</a:t>
            </a:r>
            <a:r>
              <a:rPr lang="es-ES" baseline="30000"/>
              <a:t>1</a:t>
            </a:r>
          </a:p>
        </p:txBody>
      </p:sp>
      <p:graphicFrame>
        <p:nvGraphicFramePr>
          <p:cNvPr id="6" name="Tabla 5">
            <a:extLst>
              <a:ext uri="{FF2B5EF4-FFF2-40B4-BE49-F238E27FC236}">
                <a16:creationId xmlns:a16="http://schemas.microsoft.com/office/drawing/2014/main" id="{DBB40DF7-D6BC-1D98-9D05-210261807281}"/>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13" name="object 4">
            <a:extLst>
              <a:ext uri="{FF2B5EF4-FFF2-40B4-BE49-F238E27FC236}">
                <a16:creationId xmlns:a16="http://schemas.microsoft.com/office/drawing/2014/main" id="{E506E8D6-046D-C255-669B-06F5D30B1DEA}"/>
              </a:ext>
            </a:extLst>
          </p:cNvPr>
          <p:cNvSpPr txBox="1"/>
          <p:nvPr/>
        </p:nvSpPr>
        <p:spPr>
          <a:xfrm>
            <a:off x="8093123" y="2169050"/>
            <a:ext cx="2866030" cy="3392089"/>
          </a:xfrm>
          <a:prstGeom prst="rect">
            <a:avLst/>
          </a:prstGeom>
        </p:spPr>
        <p:txBody>
          <a:bodyPr vert="horz" wrap="square" lIns="0" tIns="9627" rIns="0" bIns="0" rtlCol="0" anchor="ctr">
            <a:noAutofit/>
          </a:bodyPr>
          <a:lstStyle/>
          <a:p>
            <a:pPr marL="154450" marR="41972" indent="-154800">
              <a:lnSpc>
                <a:spcPct val="101800"/>
              </a:lnSpc>
              <a:spcBef>
                <a:spcPts val="919"/>
              </a:spcBef>
              <a:spcAft>
                <a:spcPts val="600"/>
              </a:spcAft>
              <a:buClr>
                <a:srgbClr val="7A45B8"/>
              </a:buClr>
              <a:buFont typeface="Arial" panose="020B0604020202020204" pitchFamily="34" charset="0"/>
              <a:buChar char="•"/>
            </a:pPr>
            <a:r>
              <a:rPr lang="es-ES" sz="1600">
                <a:solidFill>
                  <a:srgbClr val="22346A"/>
                </a:solidFill>
                <a:latin typeface="Arial" panose="020B0604020202020204" pitchFamily="34" charset="0"/>
                <a:cs typeface="Arial" panose="020B0604020202020204" pitchFamily="34" charset="0"/>
              </a:rPr>
              <a:t>El</a:t>
            </a:r>
            <a:r>
              <a:rPr lang="es-ES" sz="1600" spc="-27">
                <a:solidFill>
                  <a:srgbClr val="22346A"/>
                </a:solidFill>
                <a:latin typeface="Arial" panose="020B0604020202020204" pitchFamily="34" charset="0"/>
                <a:cs typeface="Arial" panose="020B0604020202020204" pitchFamily="34" charset="0"/>
              </a:rPr>
              <a:t> </a:t>
            </a:r>
            <a:r>
              <a:rPr lang="es-ES" sz="1600" b="1">
                <a:solidFill>
                  <a:srgbClr val="22346A"/>
                </a:solidFill>
                <a:latin typeface="Arial" panose="020B0604020202020204" pitchFamily="34" charset="0"/>
                <a:cs typeface="Arial" panose="020B0604020202020204" pitchFamily="34" charset="0"/>
              </a:rPr>
              <a:t>63,8%</a:t>
            </a:r>
            <a:r>
              <a:rPr lang="es-ES" sz="1600" b="1" spc="21">
                <a:solidFill>
                  <a:srgbClr val="22346A"/>
                </a:solidFill>
                <a:latin typeface="Arial" panose="020B0604020202020204" pitchFamily="34" charset="0"/>
                <a:cs typeface="Arial" panose="020B0604020202020204" pitchFamily="34" charset="0"/>
              </a:rPr>
              <a:t> </a:t>
            </a:r>
            <a:r>
              <a:rPr lang="es-ES" sz="1600">
                <a:solidFill>
                  <a:srgbClr val="22346A"/>
                </a:solidFill>
                <a:latin typeface="Arial" panose="020B0604020202020204" pitchFamily="34" charset="0"/>
                <a:cs typeface="Arial" panose="020B0604020202020204" pitchFamily="34" charset="0"/>
              </a:rPr>
              <a:t>de</a:t>
            </a:r>
            <a:r>
              <a:rPr lang="es-ES" sz="1600" spc="-27">
                <a:solidFill>
                  <a:srgbClr val="22346A"/>
                </a:solidFill>
                <a:latin typeface="Arial" panose="020B0604020202020204" pitchFamily="34" charset="0"/>
                <a:cs typeface="Arial" panose="020B0604020202020204" pitchFamily="34" charset="0"/>
              </a:rPr>
              <a:t> </a:t>
            </a:r>
            <a:r>
              <a:rPr lang="es-ES" sz="1600" spc="-15">
                <a:solidFill>
                  <a:srgbClr val="22346A"/>
                </a:solidFill>
                <a:latin typeface="Arial" panose="020B0604020202020204" pitchFamily="34" charset="0"/>
                <a:cs typeface="Arial" panose="020B0604020202020204" pitchFamily="34" charset="0"/>
              </a:rPr>
              <a:t>los </a:t>
            </a:r>
            <a:r>
              <a:rPr lang="es-ES" sz="1600">
                <a:solidFill>
                  <a:srgbClr val="22346A"/>
                </a:solidFill>
                <a:latin typeface="Arial" panose="020B0604020202020204" pitchFamily="34" charset="0"/>
                <a:cs typeface="Arial" panose="020B0604020202020204" pitchFamily="34" charset="0"/>
              </a:rPr>
              <a:t>pacientes</a:t>
            </a:r>
            <a:r>
              <a:rPr lang="es-ES" sz="1600" spc="-33">
                <a:solidFill>
                  <a:srgbClr val="22346A"/>
                </a:solidFill>
                <a:latin typeface="Arial" panose="020B0604020202020204" pitchFamily="34" charset="0"/>
                <a:cs typeface="Arial" panose="020B0604020202020204" pitchFamily="34" charset="0"/>
              </a:rPr>
              <a:t> </a:t>
            </a:r>
            <a:r>
              <a:rPr lang="es-ES" sz="1600">
                <a:solidFill>
                  <a:srgbClr val="22346A"/>
                </a:solidFill>
                <a:latin typeface="Arial" panose="020B0604020202020204" pitchFamily="34" charset="0"/>
                <a:cs typeface="Arial" panose="020B0604020202020204" pitchFamily="34" charset="0"/>
              </a:rPr>
              <a:t>con</a:t>
            </a:r>
            <a:r>
              <a:rPr lang="es-ES" sz="1600" spc="-30">
                <a:solidFill>
                  <a:srgbClr val="22346A"/>
                </a:solidFill>
                <a:latin typeface="Arial" panose="020B0604020202020204" pitchFamily="34" charset="0"/>
                <a:cs typeface="Arial" panose="020B0604020202020204" pitchFamily="34" charset="0"/>
              </a:rPr>
              <a:t> </a:t>
            </a:r>
            <a:r>
              <a:rPr lang="es-ES" sz="1600">
                <a:solidFill>
                  <a:srgbClr val="22346A"/>
                </a:solidFill>
                <a:latin typeface="Arial" panose="020B0604020202020204" pitchFamily="34" charset="0"/>
                <a:cs typeface="Arial" panose="020B0604020202020204" pitchFamily="34" charset="0"/>
              </a:rPr>
              <a:t>DA</a:t>
            </a:r>
            <a:r>
              <a:rPr lang="es-ES" sz="1600" spc="-61">
                <a:solidFill>
                  <a:srgbClr val="22346A"/>
                </a:solidFill>
                <a:latin typeface="Arial" panose="020B0604020202020204" pitchFamily="34" charset="0"/>
                <a:cs typeface="Arial" panose="020B0604020202020204" pitchFamily="34" charset="0"/>
              </a:rPr>
              <a:t> </a:t>
            </a:r>
            <a:r>
              <a:rPr lang="es-ES" sz="1600" spc="-6">
                <a:solidFill>
                  <a:srgbClr val="22346A"/>
                </a:solidFill>
                <a:latin typeface="Arial" panose="020B0604020202020204" pitchFamily="34" charset="0"/>
                <a:cs typeface="Arial" panose="020B0604020202020204" pitchFamily="34" charset="0"/>
              </a:rPr>
              <a:t>había recibido</a:t>
            </a:r>
            <a:r>
              <a:rPr lang="es-ES" sz="1600" spc="-30">
                <a:solidFill>
                  <a:srgbClr val="22346A"/>
                </a:solidFill>
                <a:latin typeface="Arial" panose="020B0604020202020204" pitchFamily="34" charset="0"/>
                <a:cs typeface="Arial" panose="020B0604020202020204" pitchFamily="34" charset="0"/>
              </a:rPr>
              <a:t> </a:t>
            </a:r>
            <a:r>
              <a:rPr lang="es-ES" sz="1600">
                <a:solidFill>
                  <a:srgbClr val="22346A"/>
                </a:solidFill>
                <a:latin typeface="Arial" panose="020B0604020202020204" pitchFamily="34" charset="0"/>
                <a:cs typeface="Arial" panose="020B0604020202020204" pitchFamily="34" charset="0"/>
              </a:rPr>
              <a:t>un</a:t>
            </a:r>
            <a:r>
              <a:rPr lang="es-ES" sz="1600" spc="-27">
                <a:solidFill>
                  <a:srgbClr val="22346A"/>
                </a:solidFill>
                <a:latin typeface="Arial" panose="020B0604020202020204" pitchFamily="34" charset="0"/>
                <a:cs typeface="Arial" panose="020B0604020202020204" pitchFamily="34" charset="0"/>
              </a:rPr>
              <a:t> </a:t>
            </a:r>
            <a:r>
              <a:rPr lang="es-ES" sz="1600" b="1" spc="-6">
                <a:solidFill>
                  <a:srgbClr val="22346A"/>
                </a:solidFill>
                <a:latin typeface="Arial" panose="020B0604020202020204" pitchFamily="34" charset="0"/>
                <a:cs typeface="Arial" panose="020B0604020202020204" pitchFamily="34" charset="0"/>
              </a:rPr>
              <a:t>tratamiento </a:t>
            </a:r>
            <a:r>
              <a:rPr lang="es-ES" sz="1600" b="1">
                <a:solidFill>
                  <a:srgbClr val="22346A"/>
                </a:solidFill>
                <a:latin typeface="Arial" panose="020B0604020202020204" pitchFamily="34" charset="0"/>
                <a:cs typeface="Arial" panose="020B0604020202020204" pitchFamily="34" charset="0"/>
              </a:rPr>
              <a:t>previo</a:t>
            </a:r>
            <a:r>
              <a:rPr lang="es-ES" sz="1600" b="1" spc="-6">
                <a:solidFill>
                  <a:srgbClr val="22346A"/>
                </a:solidFill>
                <a:latin typeface="Arial" panose="020B0604020202020204" pitchFamily="34" charset="0"/>
                <a:cs typeface="Arial" panose="020B0604020202020204" pitchFamily="34" charset="0"/>
              </a:rPr>
              <a:t> </a:t>
            </a:r>
            <a:r>
              <a:rPr lang="es-ES" sz="1600">
                <a:solidFill>
                  <a:srgbClr val="22346A"/>
                </a:solidFill>
                <a:latin typeface="Arial" panose="020B0604020202020204" pitchFamily="34" charset="0"/>
                <a:cs typeface="Arial" panose="020B0604020202020204" pitchFamily="34" charset="0"/>
              </a:rPr>
              <a:t>con</a:t>
            </a:r>
            <a:r>
              <a:rPr lang="es-ES" sz="1600" spc="-49">
                <a:solidFill>
                  <a:srgbClr val="22346A"/>
                </a:solidFill>
                <a:latin typeface="Arial" panose="020B0604020202020204" pitchFamily="34" charset="0"/>
                <a:cs typeface="Arial" panose="020B0604020202020204" pitchFamily="34" charset="0"/>
              </a:rPr>
              <a:t> </a:t>
            </a:r>
            <a:r>
              <a:rPr lang="es-ES" sz="1600" spc="-6">
                <a:solidFill>
                  <a:srgbClr val="22346A"/>
                </a:solidFill>
                <a:latin typeface="Arial" panose="020B0604020202020204" pitchFamily="34" charset="0"/>
                <a:cs typeface="Arial" panose="020B0604020202020204" pitchFamily="34" charset="0"/>
              </a:rPr>
              <a:t>algún </a:t>
            </a:r>
            <a:r>
              <a:rPr lang="es-ES" sz="1600">
                <a:solidFill>
                  <a:srgbClr val="22346A"/>
                </a:solidFill>
                <a:latin typeface="Arial" panose="020B0604020202020204" pitchFamily="34" charset="0"/>
                <a:cs typeface="Arial" panose="020B0604020202020204" pitchFamily="34" charset="0"/>
              </a:rPr>
              <a:t>fármaco</a:t>
            </a:r>
            <a:r>
              <a:rPr lang="es-ES" sz="1600" spc="-33">
                <a:solidFill>
                  <a:srgbClr val="22346A"/>
                </a:solidFill>
                <a:latin typeface="Arial" panose="020B0604020202020204" pitchFamily="34" charset="0"/>
                <a:cs typeface="Arial" panose="020B0604020202020204" pitchFamily="34" charset="0"/>
              </a:rPr>
              <a:t> </a:t>
            </a:r>
            <a:r>
              <a:rPr lang="es-ES" sz="1600" b="1" spc="-6">
                <a:solidFill>
                  <a:srgbClr val="22346A"/>
                </a:solidFill>
                <a:latin typeface="Arial" panose="020B0604020202020204" pitchFamily="34" charset="0"/>
                <a:cs typeface="Arial" panose="020B0604020202020204" pitchFamily="34" charset="0"/>
              </a:rPr>
              <a:t>sistémico</a:t>
            </a:r>
            <a:r>
              <a:rPr lang="es-ES" sz="1600" spc="-6">
                <a:solidFill>
                  <a:srgbClr val="22346A"/>
                </a:solidFill>
                <a:latin typeface="Arial" panose="020B0604020202020204" pitchFamily="34" charset="0"/>
                <a:cs typeface="Arial" panose="020B0604020202020204" pitchFamily="34" charset="0"/>
              </a:rPr>
              <a:t>.</a:t>
            </a:r>
            <a:r>
              <a:rPr lang="es-ES" sz="1400" spc="-9" baseline="33333">
                <a:solidFill>
                  <a:srgbClr val="22346A"/>
                </a:solidFill>
                <a:latin typeface="Arial" panose="020B0604020202020204" pitchFamily="34" charset="0"/>
                <a:cs typeface="Arial" panose="020B0604020202020204" pitchFamily="34" charset="0"/>
              </a:rPr>
              <a:t>1</a:t>
            </a:r>
            <a:endParaRPr lang="es-ES" sz="1400" baseline="33333">
              <a:latin typeface="Arial" panose="020B0604020202020204" pitchFamily="34" charset="0"/>
              <a:cs typeface="Arial" panose="020B0604020202020204" pitchFamily="34" charset="0"/>
            </a:endParaRPr>
          </a:p>
          <a:p>
            <a:pPr marL="154450" marR="26184" indent="-154800">
              <a:lnSpc>
                <a:spcPct val="101800"/>
              </a:lnSpc>
              <a:spcBef>
                <a:spcPts val="500"/>
              </a:spcBef>
              <a:spcAft>
                <a:spcPts val="600"/>
              </a:spcAft>
              <a:buClr>
                <a:srgbClr val="7A45B8"/>
              </a:buClr>
              <a:buFont typeface="Arial" panose="020B0604020202020204" pitchFamily="34" charset="0"/>
              <a:buChar char="•"/>
            </a:pPr>
            <a:r>
              <a:rPr lang="es-ES" sz="1600">
                <a:solidFill>
                  <a:srgbClr val="22346A"/>
                </a:solidFill>
                <a:latin typeface="Arial" panose="020B0604020202020204" pitchFamily="34" charset="0"/>
                <a:cs typeface="Arial" panose="020B0604020202020204" pitchFamily="34" charset="0"/>
              </a:rPr>
              <a:t>El</a:t>
            </a:r>
            <a:r>
              <a:rPr lang="es-ES" sz="1600" spc="-27">
                <a:solidFill>
                  <a:srgbClr val="22346A"/>
                </a:solidFill>
                <a:latin typeface="Arial" panose="020B0604020202020204" pitchFamily="34" charset="0"/>
                <a:cs typeface="Arial" panose="020B0604020202020204" pitchFamily="34" charset="0"/>
              </a:rPr>
              <a:t> </a:t>
            </a:r>
            <a:r>
              <a:rPr lang="es-ES" sz="1600" b="1">
                <a:solidFill>
                  <a:srgbClr val="22346A"/>
                </a:solidFill>
                <a:latin typeface="Arial" panose="020B0604020202020204" pitchFamily="34" charset="0"/>
                <a:cs typeface="Arial" panose="020B0604020202020204" pitchFamily="34" charset="0"/>
              </a:rPr>
              <a:t>31,5%</a:t>
            </a:r>
            <a:r>
              <a:rPr lang="es-ES" sz="1600" b="1" spc="21">
                <a:solidFill>
                  <a:srgbClr val="22346A"/>
                </a:solidFill>
                <a:latin typeface="Arial" panose="020B0604020202020204" pitchFamily="34" charset="0"/>
                <a:cs typeface="Arial" panose="020B0604020202020204" pitchFamily="34" charset="0"/>
              </a:rPr>
              <a:t> </a:t>
            </a:r>
            <a:r>
              <a:rPr lang="es-ES" sz="1600">
                <a:solidFill>
                  <a:srgbClr val="22346A"/>
                </a:solidFill>
                <a:latin typeface="Arial" panose="020B0604020202020204" pitchFamily="34" charset="0"/>
                <a:cs typeface="Arial" panose="020B0604020202020204" pitchFamily="34" charset="0"/>
              </a:rPr>
              <a:t>de</a:t>
            </a:r>
            <a:r>
              <a:rPr lang="es-ES" sz="1600" spc="-27">
                <a:solidFill>
                  <a:srgbClr val="22346A"/>
                </a:solidFill>
                <a:latin typeface="Arial" panose="020B0604020202020204" pitchFamily="34" charset="0"/>
                <a:cs typeface="Arial" panose="020B0604020202020204" pitchFamily="34" charset="0"/>
              </a:rPr>
              <a:t> </a:t>
            </a:r>
            <a:r>
              <a:rPr lang="es-ES" sz="1600">
                <a:solidFill>
                  <a:srgbClr val="22346A"/>
                </a:solidFill>
                <a:latin typeface="Arial" panose="020B0604020202020204" pitchFamily="34" charset="0"/>
                <a:cs typeface="Arial" panose="020B0604020202020204" pitchFamily="34" charset="0"/>
              </a:rPr>
              <a:t>los</a:t>
            </a:r>
            <a:r>
              <a:rPr lang="es-ES" sz="1600" spc="-24">
                <a:solidFill>
                  <a:srgbClr val="22346A"/>
                </a:solidFill>
                <a:latin typeface="Arial" panose="020B0604020202020204" pitchFamily="34" charset="0"/>
                <a:cs typeface="Arial" panose="020B0604020202020204" pitchFamily="34" charset="0"/>
              </a:rPr>
              <a:t> </a:t>
            </a:r>
            <a:r>
              <a:rPr lang="es-ES" sz="1600" spc="-6">
                <a:solidFill>
                  <a:srgbClr val="22346A"/>
                </a:solidFill>
                <a:latin typeface="Arial" panose="020B0604020202020204" pitchFamily="34" charset="0"/>
                <a:cs typeface="Arial" panose="020B0604020202020204" pitchFamily="34" charset="0"/>
              </a:rPr>
              <a:t>pacientes </a:t>
            </a:r>
            <a:r>
              <a:rPr lang="es-ES" sz="1600">
                <a:solidFill>
                  <a:srgbClr val="22346A"/>
                </a:solidFill>
                <a:latin typeface="Arial" panose="020B0604020202020204" pitchFamily="34" charset="0"/>
                <a:cs typeface="Arial" panose="020B0604020202020204" pitchFamily="34" charset="0"/>
              </a:rPr>
              <a:t>con</a:t>
            </a:r>
            <a:r>
              <a:rPr lang="es-ES" sz="1600" spc="-24">
                <a:solidFill>
                  <a:srgbClr val="22346A"/>
                </a:solidFill>
                <a:latin typeface="Arial" panose="020B0604020202020204" pitchFamily="34" charset="0"/>
                <a:cs typeface="Arial" panose="020B0604020202020204" pitchFamily="34" charset="0"/>
              </a:rPr>
              <a:t> </a:t>
            </a:r>
            <a:r>
              <a:rPr lang="es-ES" sz="1600">
                <a:solidFill>
                  <a:srgbClr val="22346A"/>
                </a:solidFill>
                <a:latin typeface="Arial" panose="020B0604020202020204" pitchFamily="34" charset="0"/>
                <a:cs typeface="Arial" panose="020B0604020202020204" pitchFamily="34" charset="0"/>
              </a:rPr>
              <a:t>DA</a:t>
            </a:r>
            <a:r>
              <a:rPr lang="es-ES" sz="1600" spc="-58">
                <a:solidFill>
                  <a:srgbClr val="22346A"/>
                </a:solidFill>
                <a:latin typeface="Arial" panose="020B0604020202020204" pitchFamily="34" charset="0"/>
                <a:cs typeface="Arial" panose="020B0604020202020204" pitchFamily="34" charset="0"/>
              </a:rPr>
              <a:t> </a:t>
            </a:r>
            <a:r>
              <a:rPr lang="es-ES" sz="1600" spc="-6">
                <a:solidFill>
                  <a:srgbClr val="22346A"/>
                </a:solidFill>
                <a:latin typeface="Arial" panose="020B0604020202020204" pitchFamily="34" charset="0"/>
                <a:cs typeface="Arial" panose="020B0604020202020204" pitchFamily="34" charset="0"/>
              </a:rPr>
              <a:t>presentaba </a:t>
            </a:r>
            <a:r>
              <a:rPr lang="es-ES" sz="1600" b="1">
                <a:solidFill>
                  <a:srgbClr val="22346A"/>
                </a:solidFill>
                <a:latin typeface="Arial" panose="020B0604020202020204" pitchFamily="34" charset="0"/>
                <a:cs typeface="Arial" panose="020B0604020202020204" pitchFamily="34" charset="0"/>
              </a:rPr>
              <a:t>alguna</a:t>
            </a:r>
            <a:r>
              <a:rPr lang="es-ES" sz="1600" b="1" spc="-45">
                <a:solidFill>
                  <a:srgbClr val="22346A"/>
                </a:solidFill>
                <a:latin typeface="Arial" panose="020B0604020202020204" pitchFamily="34" charset="0"/>
                <a:cs typeface="Arial" panose="020B0604020202020204" pitchFamily="34" charset="0"/>
              </a:rPr>
              <a:t> </a:t>
            </a:r>
            <a:r>
              <a:rPr lang="es-ES" sz="1600" b="1" spc="-6">
                <a:solidFill>
                  <a:srgbClr val="22346A"/>
                </a:solidFill>
                <a:latin typeface="Arial" panose="020B0604020202020204" pitchFamily="34" charset="0"/>
                <a:cs typeface="Arial" panose="020B0604020202020204" pitchFamily="34" charset="0"/>
              </a:rPr>
              <a:t>comorbilidad</a:t>
            </a:r>
            <a:r>
              <a:rPr lang="es-ES" sz="1600" spc="-6">
                <a:solidFill>
                  <a:srgbClr val="22346A"/>
                </a:solidFill>
                <a:latin typeface="Arial" panose="020B0604020202020204" pitchFamily="34" charset="0"/>
                <a:cs typeface="Arial" panose="020B0604020202020204" pitchFamily="34" charset="0"/>
              </a:rPr>
              <a:t>.</a:t>
            </a:r>
            <a:r>
              <a:rPr lang="es-ES" sz="1400" spc="-9" baseline="33333">
                <a:solidFill>
                  <a:srgbClr val="22346A"/>
                </a:solidFill>
                <a:latin typeface="Arial" panose="020B0604020202020204" pitchFamily="34" charset="0"/>
                <a:cs typeface="Arial" panose="020B0604020202020204" pitchFamily="34" charset="0"/>
              </a:rPr>
              <a:t>1</a:t>
            </a:r>
            <a:endParaRPr lang="es-ES" sz="1400" baseline="33333">
              <a:latin typeface="Arial" panose="020B0604020202020204" pitchFamily="34" charset="0"/>
              <a:cs typeface="Arial" panose="020B0604020202020204" pitchFamily="34" charset="0"/>
            </a:endParaRPr>
          </a:p>
          <a:p>
            <a:pPr marL="154450" marR="483255" indent="-154800">
              <a:lnSpc>
                <a:spcPct val="101800"/>
              </a:lnSpc>
              <a:spcBef>
                <a:spcPts val="500"/>
              </a:spcBef>
              <a:spcAft>
                <a:spcPts val="600"/>
              </a:spcAft>
              <a:buClr>
                <a:srgbClr val="7A45B8"/>
              </a:buClr>
              <a:buFont typeface="Arial" panose="020B0604020202020204" pitchFamily="34" charset="0"/>
              <a:buChar char="•"/>
            </a:pPr>
            <a:r>
              <a:rPr lang="es-ES" sz="1600">
                <a:solidFill>
                  <a:srgbClr val="22346A"/>
                </a:solidFill>
                <a:latin typeface="Arial" panose="020B0604020202020204" pitchFamily="34" charset="0"/>
                <a:cs typeface="Arial" panose="020B0604020202020204" pitchFamily="34" charset="0"/>
              </a:rPr>
              <a:t>El</a:t>
            </a:r>
            <a:r>
              <a:rPr lang="es-ES" sz="1600" spc="-36">
                <a:solidFill>
                  <a:srgbClr val="22346A"/>
                </a:solidFill>
                <a:latin typeface="Arial" panose="020B0604020202020204" pitchFamily="34" charset="0"/>
                <a:cs typeface="Arial" panose="020B0604020202020204" pitchFamily="34" charset="0"/>
              </a:rPr>
              <a:t> </a:t>
            </a:r>
            <a:r>
              <a:rPr lang="es-ES" sz="1600" b="1">
                <a:solidFill>
                  <a:srgbClr val="22346A"/>
                </a:solidFill>
                <a:latin typeface="Arial" panose="020B0604020202020204" pitchFamily="34" charset="0"/>
                <a:cs typeface="Arial" panose="020B0604020202020204" pitchFamily="34" charset="0"/>
              </a:rPr>
              <a:t>EASI</a:t>
            </a:r>
            <a:r>
              <a:rPr lang="es-ES" sz="1600" b="1" spc="-33">
                <a:solidFill>
                  <a:srgbClr val="22346A"/>
                </a:solidFill>
                <a:latin typeface="Arial" panose="020B0604020202020204" pitchFamily="34" charset="0"/>
                <a:cs typeface="Arial" panose="020B0604020202020204" pitchFamily="34" charset="0"/>
              </a:rPr>
              <a:t> </a:t>
            </a:r>
            <a:r>
              <a:rPr lang="es-ES" sz="1600" b="1">
                <a:solidFill>
                  <a:srgbClr val="22346A"/>
                </a:solidFill>
                <a:latin typeface="Arial" panose="020B0604020202020204" pitchFamily="34" charset="0"/>
                <a:cs typeface="Arial" panose="020B0604020202020204" pitchFamily="34" charset="0"/>
              </a:rPr>
              <a:t>basal</a:t>
            </a:r>
            <a:r>
              <a:rPr lang="es-ES" sz="1600" b="1" spc="12">
                <a:solidFill>
                  <a:srgbClr val="22346A"/>
                </a:solidFill>
                <a:latin typeface="Arial" panose="020B0604020202020204" pitchFamily="34" charset="0"/>
                <a:cs typeface="Arial" panose="020B0604020202020204" pitchFamily="34" charset="0"/>
              </a:rPr>
              <a:t> </a:t>
            </a:r>
            <a:r>
              <a:rPr lang="es-ES" sz="1600" spc="-15">
                <a:solidFill>
                  <a:srgbClr val="22346A"/>
                </a:solidFill>
                <a:latin typeface="Arial" panose="020B0604020202020204" pitchFamily="34" charset="0"/>
                <a:cs typeface="Arial" panose="020B0604020202020204" pitchFamily="34" charset="0"/>
              </a:rPr>
              <a:t>de </a:t>
            </a:r>
            <a:r>
              <a:rPr lang="es-ES" sz="1600">
                <a:solidFill>
                  <a:srgbClr val="22346A"/>
                </a:solidFill>
                <a:latin typeface="Arial" panose="020B0604020202020204" pitchFamily="34" charset="0"/>
                <a:cs typeface="Arial" panose="020B0604020202020204" pitchFamily="34" charset="0"/>
              </a:rPr>
              <a:t>los</a:t>
            </a:r>
            <a:r>
              <a:rPr lang="es-ES" sz="1600" spc="-36">
                <a:solidFill>
                  <a:srgbClr val="22346A"/>
                </a:solidFill>
                <a:latin typeface="Arial" panose="020B0604020202020204" pitchFamily="34" charset="0"/>
                <a:cs typeface="Arial" panose="020B0604020202020204" pitchFamily="34" charset="0"/>
              </a:rPr>
              <a:t> </a:t>
            </a:r>
            <a:r>
              <a:rPr lang="es-ES" sz="1600">
                <a:solidFill>
                  <a:srgbClr val="22346A"/>
                </a:solidFill>
                <a:latin typeface="Arial" panose="020B0604020202020204" pitchFamily="34" charset="0"/>
                <a:cs typeface="Arial" panose="020B0604020202020204" pitchFamily="34" charset="0"/>
              </a:rPr>
              <a:t>pacientes</a:t>
            </a:r>
            <a:r>
              <a:rPr lang="es-ES" sz="1600" spc="-33">
                <a:solidFill>
                  <a:srgbClr val="22346A"/>
                </a:solidFill>
                <a:latin typeface="Arial" panose="020B0604020202020204" pitchFamily="34" charset="0"/>
                <a:cs typeface="Arial" panose="020B0604020202020204" pitchFamily="34" charset="0"/>
              </a:rPr>
              <a:t> </a:t>
            </a:r>
            <a:r>
              <a:rPr lang="es-ES" sz="1600" spc="-15">
                <a:solidFill>
                  <a:srgbClr val="22346A"/>
                </a:solidFill>
                <a:latin typeface="Arial" panose="020B0604020202020204" pitchFamily="34" charset="0"/>
                <a:cs typeface="Arial" panose="020B0604020202020204" pitchFamily="34" charset="0"/>
              </a:rPr>
              <a:t>que</a:t>
            </a:r>
            <a:r>
              <a:rPr lang="es-ES" sz="1600">
                <a:latin typeface="Arial" panose="020B0604020202020204" pitchFamily="34" charset="0"/>
                <a:cs typeface="Arial" panose="020B0604020202020204" pitchFamily="34" charset="0"/>
              </a:rPr>
              <a:t> </a:t>
            </a:r>
            <a:r>
              <a:rPr lang="es-ES" sz="1600" spc="-6">
                <a:solidFill>
                  <a:srgbClr val="22346A"/>
                </a:solidFill>
                <a:latin typeface="Arial" panose="020B0604020202020204" pitchFamily="34" charset="0"/>
                <a:cs typeface="Arial" panose="020B0604020202020204" pitchFamily="34" charset="0"/>
              </a:rPr>
              <a:t>iniciaron</a:t>
            </a:r>
            <a:r>
              <a:rPr lang="es-ES" sz="1600" spc="-21">
                <a:solidFill>
                  <a:srgbClr val="22346A"/>
                </a:solidFill>
                <a:latin typeface="Arial" panose="020B0604020202020204" pitchFamily="34" charset="0"/>
                <a:cs typeface="Arial" panose="020B0604020202020204" pitchFamily="34" charset="0"/>
              </a:rPr>
              <a:t> </a:t>
            </a:r>
            <a:r>
              <a:rPr lang="es-ES" sz="1600" spc="-6">
                <a:solidFill>
                  <a:srgbClr val="22346A"/>
                </a:solidFill>
                <a:latin typeface="Arial" panose="020B0604020202020204" pitchFamily="34" charset="0"/>
                <a:cs typeface="Arial" panose="020B0604020202020204" pitchFamily="34" charset="0"/>
              </a:rPr>
              <a:t>tratamiento </a:t>
            </a:r>
            <a:r>
              <a:rPr lang="es-ES" sz="1600">
                <a:solidFill>
                  <a:srgbClr val="22346A"/>
                </a:solidFill>
                <a:latin typeface="Arial" panose="020B0604020202020204" pitchFamily="34" charset="0"/>
                <a:cs typeface="Arial" panose="020B0604020202020204" pitchFamily="34" charset="0"/>
              </a:rPr>
              <a:t>con</a:t>
            </a:r>
            <a:r>
              <a:rPr lang="es-ES" sz="1600" spc="-18">
                <a:solidFill>
                  <a:srgbClr val="22346A"/>
                </a:solidFill>
                <a:latin typeface="Arial" panose="020B0604020202020204" pitchFamily="34" charset="0"/>
                <a:cs typeface="Arial" panose="020B0604020202020204" pitchFamily="34" charset="0"/>
              </a:rPr>
              <a:t> </a:t>
            </a:r>
            <a:r>
              <a:rPr lang="es-ES" sz="1600" err="1">
                <a:solidFill>
                  <a:srgbClr val="22346A"/>
                </a:solidFill>
                <a:latin typeface="Arial" panose="020B0604020202020204" pitchFamily="34" charset="0"/>
                <a:cs typeface="Arial" panose="020B0604020202020204" pitchFamily="34" charset="0"/>
              </a:rPr>
              <a:t>CsA</a:t>
            </a:r>
            <a:r>
              <a:rPr lang="es-ES" sz="1600" spc="-52">
                <a:solidFill>
                  <a:srgbClr val="22346A"/>
                </a:solidFill>
                <a:latin typeface="Arial" panose="020B0604020202020204" pitchFamily="34" charset="0"/>
                <a:cs typeface="Arial" panose="020B0604020202020204" pitchFamily="34" charset="0"/>
              </a:rPr>
              <a:t> </a:t>
            </a:r>
            <a:r>
              <a:rPr lang="es-ES" sz="1600">
                <a:solidFill>
                  <a:srgbClr val="22346A"/>
                </a:solidFill>
                <a:latin typeface="Arial" panose="020B0604020202020204" pitchFamily="34" charset="0"/>
                <a:cs typeface="Arial" panose="020B0604020202020204" pitchFamily="34" charset="0"/>
              </a:rPr>
              <a:t>fue</a:t>
            </a:r>
            <a:r>
              <a:rPr lang="es-ES" sz="1600" spc="-18">
                <a:solidFill>
                  <a:srgbClr val="22346A"/>
                </a:solidFill>
                <a:latin typeface="Arial" panose="020B0604020202020204" pitchFamily="34" charset="0"/>
                <a:cs typeface="Arial" panose="020B0604020202020204" pitchFamily="34" charset="0"/>
              </a:rPr>
              <a:t> </a:t>
            </a:r>
            <a:r>
              <a:rPr lang="es-ES" sz="1600">
                <a:solidFill>
                  <a:srgbClr val="22346A"/>
                </a:solidFill>
                <a:latin typeface="Arial" panose="020B0604020202020204" pitchFamily="34" charset="0"/>
                <a:cs typeface="Arial" panose="020B0604020202020204" pitchFamily="34" charset="0"/>
              </a:rPr>
              <a:t>de</a:t>
            </a:r>
            <a:r>
              <a:rPr lang="es-ES" sz="1600" spc="-15">
                <a:solidFill>
                  <a:srgbClr val="22346A"/>
                </a:solidFill>
                <a:latin typeface="Arial" panose="020B0604020202020204" pitchFamily="34" charset="0"/>
                <a:cs typeface="Arial" panose="020B0604020202020204" pitchFamily="34" charset="0"/>
              </a:rPr>
              <a:t> </a:t>
            </a:r>
            <a:r>
              <a:rPr lang="es-ES" sz="1600" b="1" spc="-6">
                <a:solidFill>
                  <a:srgbClr val="22346A"/>
                </a:solidFill>
                <a:latin typeface="Arial" panose="020B0604020202020204" pitchFamily="34" charset="0"/>
                <a:cs typeface="Arial" panose="020B0604020202020204" pitchFamily="34" charset="0"/>
              </a:rPr>
              <a:t>19,9</a:t>
            </a:r>
            <a:r>
              <a:rPr lang="es-ES" sz="1600" spc="-6">
                <a:solidFill>
                  <a:srgbClr val="22346A"/>
                </a:solidFill>
                <a:latin typeface="Arial" panose="020B0604020202020204" pitchFamily="34" charset="0"/>
                <a:cs typeface="Arial" panose="020B0604020202020204" pitchFamily="34" charset="0"/>
              </a:rPr>
              <a:t>.</a:t>
            </a:r>
            <a:r>
              <a:rPr lang="es-ES" sz="1400" spc="-9" baseline="33333">
                <a:solidFill>
                  <a:srgbClr val="22346A"/>
                </a:solidFill>
                <a:latin typeface="Arial" panose="020B0604020202020204" pitchFamily="34" charset="0"/>
                <a:cs typeface="Arial" panose="020B0604020202020204" pitchFamily="34" charset="0"/>
              </a:rPr>
              <a:t>1</a:t>
            </a:r>
            <a:endParaRPr lang="es-ES" sz="1400" baseline="33333">
              <a:latin typeface="Arial" panose="020B0604020202020204" pitchFamily="34" charset="0"/>
              <a:cs typeface="Arial" panose="020B0604020202020204" pitchFamily="34" charset="0"/>
            </a:endParaRPr>
          </a:p>
        </p:txBody>
      </p:sp>
      <p:graphicFrame>
        <p:nvGraphicFramePr>
          <p:cNvPr id="14" name="object 5">
            <a:extLst>
              <a:ext uri="{FF2B5EF4-FFF2-40B4-BE49-F238E27FC236}">
                <a16:creationId xmlns:a16="http://schemas.microsoft.com/office/drawing/2014/main" id="{1D71697F-17F2-0BC9-3BA7-31C856856CD4}"/>
              </a:ext>
            </a:extLst>
          </p:cNvPr>
          <p:cNvGraphicFramePr>
            <a:graphicFrameLocks noGrp="1"/>
          </p:cNvGraphicFramePr>
          <p:nvPr>
            <p:extLst>
              <p:ext uri="{D42A27DB-BD31-4B8C-83A1-F6EECF244321}">
                <p14:modId xmlns:p14="http://schemas.microsoft.com/office/powerpoint/2010/main" val="449749682"/>
              </p:ext>
            </p:extLst>
          </p:nvPr>
        </p:nvGraphicFramePr>
        <p:xfrm>
          <a:off x="1564781" y="2517393"/>
          <a:ext cx="5902002" cy="2818774"/>
        </p:xfrm>
        <a:graphic>
          <a:graphicData uri="http://schemas.openxmlformats.org/drawingml/2006/table">
            <a:tbl>
              <a:tblPr firstRow="1" bandRow="1">
                <a:tableStyleId>{2D5ABB26-0587-4C30-8999-92F81FD0307C}</a:tableStyleId>
              </a:tblPr>
              <a:tblGrid>
                <a:gridCol w="3612667">
                  <a:extLst>
                    <a:ext uri="{9D8B030D-6E8A-4147-A177-3AD203B41FA5}">
                      <a16:colId xmlns:a16="http://schemas.microsoft.com/office/drawing/2014/main" val="20000"/>
                    </a:ext>
                  </a:extLst>
                </a:gridCol>
                <a:gridCol w="1144667">
                  <a:extLst>
                    <a:ext uri="{9D8B030D-6E8A-4147-A177-3AD203B41FA5}">
                      <a16:colId xmlns:a16="http://schemas.microsoft.com/office/drawing/2014/main" val="20001"/>
                    </a:ext>
                  </a:extLst>
                </a:gridCol>
                <a:gridCol w="1144668">
                  <a:extLst>
                    <a:ext uri="{9D8B030D-6E8A-4147-A177-3AD203B41FA5}">
                      <a16:colId xmlns:a16="http://schemas.microsoft.com/office/drawing/2014/main" val="20002"/>
                    </a:ext>
                  </a:extLst>
                </a:gridCol>
              </a:tblGrid>
              <a:tr h="329103">
                <a:tc rowSpan="2">
                  <a:txBody>
                    <a:bodyPr/>
                    <a:lstStyle/>
                    <a:p>
                      <a:pPr>
                        <a:lnSpc>
                          <a:spcPct val="100000"/>
                        </a:lnSpc>
                      </a:pPr>
                      <a:endParaRPr sz="900">
                        <a:latin typeface="Arial" panose="020B0604020202020204" pitchFamily="34" charset="0"/>
                        <a:cs typeface="Arial" panose="020B0604020202020204" pitchFamily="34" charset="0"/>
                      </a:endParaRPr>
                    </a:p>
                  </a:txBody>
                  <a:tcPr marL="0" marR="0" marT="0" marB="0" anchor="ctr">
                    <a:lnB w="12700">
                      <a:solidFill>
                        <a:srgbClr val="22346A"/>
                      </a:solidFill>
                      <a:prstDash val="solid"/>
                    </a:lnB>
                  </a:tcPr>
                </a:tc>
                <a:tc>
                  <a:txBody>
                    <a:bodyPr/>
                    <a:lstStyle/>
                    <a:p>
                      <a:pPr algn="ctr">
                        <a:lnSpc>
                          <a:spcPct val="100000"/>
                        </a:lnSpc>
                        <a:spcBef>
                          <a:spcPts val="420"/>
                        </a:spcBef>
                      </a:pPr>
                      <a:r>
                        <a:rPr sz="900" b="1" spc="-25">
                          <a:solidFill>
                            <a:srgbClr val="FFFFFF"/>
                          </a:solidFill>
                          <a:latin typeface="Arial" panose="020B0604020202020204" pitchFamily="34" charset="0"/>
                          <a:cs typeface="Arial" panose="020B0604020202020204" pitchFamily="34" charset="0"/>
                        </a:rPr>
                        <a:t>DA</a:t>
                      </a:r>
                      <a:br>
                        <a:rPr lang="es-ES" sz="900" b="0" spc="-25">
                          <a:solidFill>
                            <a:schemeClr val="tx1"/>
                          </a:solidFill>
                          <a:latin typeface="Arial" panose="020B0604020202020204" pitchFamily="34" charset="0"/>
                          <a:cs typeface="Arial" panose="020B0604020202020204" pitchFamily="34" charset="0"/>
                        </a:rPr>
                      </a:br>
                      <a:r>
                        <a:rPr sz="900" b="1" err="1">
                          <a:solidFill>
                            <a:srgbClr val="FFFFFF"/>
                          </a:solidFill>
                          <a:latin typeface="Arial" panose="020B0604020202020204" pitchFamily="34" charset="0"/>
                          <a:cs typeface="Arial" panose="020B0604020202020204" pitchFamily="34" charset="0"/>
                        </a:rPr>
                        <a:t>Tratados</a:t>
                      </a:r>
                      <a:r>
                        <a:rPr sz="900" b="1" spc="25">
                          <a:solidFill>
                            <a:srgbClr val="FFFFFF"/>
                          </a:solidFill>
                          <a:latin typeface="Arial" panose="020B0604020202020204" pitchFamily="34" charset="0"/>
                          <a:cs typeface="Arial" panose="020B0604020202020204" pitchFamily="34" charset="0"/>
                        </a:rPr>
                        <a:t> </a:t>
                      </a:r>
                      <a:r>
                        <a:rPr sz="900" b="1">
                          <a:solidFill>
                            <a:srgbClr val="FFFFFF"/>
                          </a:solidFill>
                          <a:latin typeface="Arial" panose="020B0604020202020204" pitchFamily="34" charset="0"/>
                          <a:cs typeface="Arial" panose="020B0604020202020204" pitchFamily="34" charset="0"/>
                        </a:rPr>
                        <a:t>con</a:t>
                      </a:r>
                      <a:r>
                        <a:rPr sz="900" b="1" spc="25">
                          <a:solidFill>
                            <a:srgbClr val="FFFFFF"/>
                          </a:solidFill>
                          <a:latin typeface="Arial" panose="020B0604020202020204" pitchFamily="34" charset="0"/>
                          <a:cs typeface="Arial" panose="020B0604020202020204" pitchFamily="34" charset="0"/>
                        </a:rPr>
                        <a:t> </a:t>
                      </a:r>
                      <a:r>
                        <a:rPr sz="900" b="1" spc="-20">
                          <a:solidFill>
                            <a:srgbClr val="FFFFFF"/>
                          </a:solidFill>
                          <a:latin typeface="Arial" panose="020B0604020202020204" pitchFamily="34" charset="0"/>
                          <a:cs typeface="Arial" panose="020B0604020202020204" pitchFamily="34" charset="0"/>
                        </a:rPr>
                        <a:t>CsA,</a:t>
                      </a:r>
                      <a:endParaRPr sz="900">
                        <a:latin typeface="Arial" panose="020B0604020202020204" pitchFamily="34" charset="0"/>
                        <a:cs typeface="Arial" panose="020B0604020202020204" pitchFamily="34" charset="0"/>
                      </a:endParaRPr>
                    </a:p>
                  </a:txBody>
                  <a:tcPr marL="0" marR="0" marT="32345" marB="0" anchor="ctr">
                    <a:solidFill>
                      <a:srgbClr val="22346A"/>
                    </a:solidFill>
                  </a:tcPr>
                </a:tc>
                <a:tc>
                  <a:txBody>
                    <a:bodyPr/>
                    <a:lstStyle/>
                    <a:p>
                      <a:pPr marL="65405" marR="57785" indent="412750">
                        <a:lnSpc>
                          <a:spcPct val="100000"/>
                        </a:lnSpc>
                        <a:spcBef>
                          <a:spcPts val="365"/>
                        </a:spcBef>
                      </a:pPr>
                      <a:r>
                        <a:rPr sz="900" b="1" spc="-10">
                          <a:solidFill>
                            <a:srgbClr val="FFFFFF"/>
                          </a:solidFill>
                          <a:latin typeface="Arial" panose="020B0604020202020204" pitchFamily="34" charset="0"/>
                          <a:cs typeface="Arial" panose="020B0604020202020204" pitchFamily="34" charset="0"/>
                        </a:rPr>
                        <a:t>Psoriasis </a:t>
                      </a:r>
                      <a:r>
                        <a:rPr sz="900" b="1">
                          <a:solidFill>
                            <a:srgbClr val="FFFFFF"/>
                          </a:solidFill>
                          <a:latin typeface="Arial" panose="020B0604020202020204" pitchFamily="34" charset="0"/>
                          <a:cs typeface="Arial" panose="020B0604020202020204" pitchFamily="34" charset="0"/>
                        </a:rPr>
                        <a:t>Tratados</a:t>
                      </a:r>
                      <a:r>
                        <a:rPr sz="900" b="1" spc="30">
                          <a:solidFill>
                            <a:srgbClr val="FFFFFF"/>
                          </a:solidFill>
                          <a:latin typeface="Arial" panose="020B0604020202020204" pitchFamily="34" charset="0"/>
                          <a:cs typeface="Arial" panose="020B0604020202020204" pitchFamily="34" charset="0"/>
                        </a:rPr>
                        <a:t> </a:t>
                      </a:r>
                      <a:r>
                        <a:rPr sz="900" b="1">
                          <a:solidFill>
                            <a:srgbClr val="FFFFFF"/>
                          </a:solidFill>
                          <a:latin typeface="Arial" panose="020B0604020202020204" pitchFamily="34" charset="0"/>
                          <a:cs typeface="Arial" panose="020B0604020202020204" pitchFamily="34" charset="0"/>
                        </a:rPr>
                        <a:t>con</a:t>
                      </a:r>
                      <a:r>
                        <a:rPr sz="900" b="1" spc="30">
                          <a:solidFill>
                            <a:srgbClr val="FFFFFF"/>
                          </a:solidFill>
                          <a:latin typeface="Arial" panose="020B0604020202020204" pitchFamily="34" charset="0"/>
                          <a:cs typeface="Arial" panose="020B0604020202020204" pitchFamily="34" charset="0"/>
                        </a:rPr>
                        <a:t> </a:t>
                      </a:r>
                      <a:r>
                        <a:rPr sz="900" b="1" spc="-20">
                          <a:solidFill>
                            <a:srgbClr val="FFFFFF"/>
                          </a:solidFill>
                          <a:latin typeface="Arial" panose="020B0604020202020204" pitchFamily="34" charset="0"/>
                          <a:cs typeface="Arial" panose="020B0604020202020204" pitchFamily="34" charset="0"/>
                        </a:rPr>
                        <a:t>CsA,</a:t>
                      </a:r>
                      <a:endParaRPr sz="900">
                        <a:latin typeface="Arial" panose="020B0604020202020204" pitchFamily="34" charset="0"/>
                        <a:cs typeface="Arial" panose="020B0604020202020204" pitchFamily="34" charset="0"/>
                      </a:endParaRPr>
                    </a:p>
                  </a:txBody>
                  <a:tcPr marL="0" marR="0" marT="28110" marB="0" anchor="ctr">
                    <a:solidFill>
                      <a:srgbClr val="22346A"/>
                    </a:solidFill>
                  </a:tcPr>
                </a:tc>
                <a:extLst>
                  <a:ext uri="{0D108BD9-81ED-4DB2-BD59-A6C34878D82A}">
                    <a16:rowId xmlns:a16="http://schemas.microsoft.com/office/drawing/2014/main" val="10000"/>
                  </a:ext>
                </a:extLst>
              </a:tr>
              <a:tr h="189378">
                <a:tc vMerge="1">
                  <a:txBody>
                    <a:bodyPr/>
                    <a:lstStyle/>
                    <a:p>
                      <a:endParaRPr/>
                    </a:p>
                  </a:txBody>
                  <a:tcPr marL="0" marR="0" marT="0" marB="0">
                    <a:lnB w="12700">
                      <a:solidFill>
                        <a:srgbClr val="22346A"/>
                      </a:solidFill>
                      <a:prstDash val="solid"/>
                    </a:lnB>
                  </a:tcPr>
                </a:tc>
                <a:tc>
                  <a:txBody>
                    <a:bodyPr/>
                    <a:lstStyle/>
                    <a:p>
                      <a:pPr algn="ctr">
                        <a:lnSpc>
                          <a:spcPct val="100000"/>
                        </a:lnSpc>
                      </a:pPr>
                      <a:r>
                        <a:rPr sz="900" b="1">
                          <a:solidFill>
                            <a:srgbClr val="FFFFFF"/>
                          </a:solidFill>
                          <a:latin typeface="Arial" panose="020B0604020202020204" pitchFamily="34" charset="0"/>
                          <a:cs typeface="Arial" panose="020B0604020202020204" pitchFamily="34" charset="0"/>
                        </a:rPr>
                        <a:t>N</a:t>
                      </a:r>
                      <a:r>
                        <a:rPr sz="900" b="1" spc="25">
                          <a:solidFill>
                            <a:srgbClr val="FFFFFF"/>
                          </a:solidFill>
                          <a:latin typeface="Arial" panose="020B0604020202020204" pitchFamily="34" charset="0"/>
                          <a:cs typeface="Arial" panose="020B0604020202020204" pitchFamily="34" charset="0"/>
                        </a:rPr>
                        <a:t> </a:t>
                      </a:r>
                      <a:r>
                        <a:rPr sz="900" b="1" spc="-25">
                          <a:solidFill>
                            <a:srgbClr val="FFFFFF"/>
                          </a:solidFill>
                          <a:latin typeface="Arial" panose="020B0604020202020204" pitchFamily="34" charset="0"/>
                          <a:cs typeface="Arial" panose="020B0604020202020204" pitchFamily="34" charset="0"/>
                        </a:rPr>
                        <a:t>(%)</a:t>
                      </a:r>
                      <a:endParaRPr sz="900">
                        <a:latin typeface="Arial" panose="020B0604020202020204" pitchFamily="34" charset="0"/>
                        <a:cs typeface="Arial" panose="020B0604020202020204" pitchFamily="34" charset="0"/>
                      </a:endParaRPr>
                    </a:p>
                  </a:txBody>
                  <a:tcPr marL="0" marR="0" marT="0" marB="0" anchor="ctr">
                    <a:solidFill>
                      <a:srgbClr val="22346A"/>
                    </a:solidFill>
                  </a:tcPr>
                </a:tc>
                <a:tc>
                  <a:txBody>
                    <a:bodyPr/>
                    <a:lstStyle/>
                    <a:p>
                      <a:pPr marL="31750" algn="ctr">
                        <a:lnSpc>
                          <a:spcPct val="100000"/>
                        </a:lnSpc>
                      </a:pPr>
                      <a:r>
                        <a:rPr sz="900" b="1">
                          <a:solidFill>
                            <a:srgbClr val="FFFFFF"/>
                          </a:solidFill>
                          <a:latin typeface="Arial" panose="020B0604020202020204" pitchFamily="34" charset="0"/>
                          <a:cs typeface="Arial" panose="020B0604020202020204" pitchFamily="34" charset="0"/>
                        </a:rPr>
                        <a:t>N</a:t>
                      </a:r>
                      <a:r>
                        <a:rPr sz="900" b="1" spc="25">
                          <a:solidFill>
                            <a:srgbClr val="FFFFFF"/>
                          </a:solidFill>
                          <a:latin typeface="Arial" panose="020B0604020202020204" pitchFamily="34" charset="0"/>
                          <a:cs typeface="Arial" panose="020B0604020202020204" pitchFamily="34" charset="0"/>
                        </a:rPr>
                        <a:t> </a:t>
                      </a:r>
                      <a:r>
                        <a:rPr sz="900" b="1" spc="-25">
                          <a:solidFill>
                            <a:srgbClr val="FFFFFF"/>
                          </a:solidFill>
                          <a:latin typeface="Arial" panose="020B0604020202020204" pitchFamily="34" charset="0"/>
                          <a:cs typeface="Arial" panose="020B0604020202020204" pitchFamily="34" charset="0"/>
                        </a:rPr>
                        <a:t>(%)</a:t>
                      </a:r>
                      <a:endParaRPr sz="900">
                        <a:latin typeface="Arial" panose="020B0604020202020204" pitchFamily="34" charset="0"/>
                        <a:cs typeface="Arial" panose="020B0604020202020204" pitchFamily="34" charset="0"/>
                      </a:endParaRPr>
                    </a:p>
                  </a:txBody>
                  <a:tcPr marL="0" marR="0" marT="0" marB="0" anchor="ctr">
                    <a:solidFill>
                      <a:srgbClr val="22346A"/>
                    </a:solidFill>
                  </a:tcPr>
                </a:tc>
                <a:extLst>
                  <a:ext uri="{0D108BD9-81ED-4DB2-BD59-A6C34878D82A}">
                    <a16:rowId xmlns:a16="http://schemas.microsoft.com/office/drawing/2014/main" val="10001"/>
                  </a:ext>
                </a:extLst>
              </a:tr>
              <a:tr h="230152">
                <a:tc>
                  <a:txBody>
                    <a:bodyPr/>
                    <a:lstStyle/>
                    <a:p>
                      <a:pPr marL="41275">
                        <a:lnSpc>
                          <a:spcPct val="100000"/>
                        </a:lnSpc>
                        <a:spcBef>
                          <a:spcPts val="375"/>
                        </a:spcBef>
                      </a:pPr>
                      <a:r>
                        <a:rPr sz="900">
                          <a:solidFill>
                            <a:srgbClr val="22346A"/>
                          </a:solidFill>
                          <a:latin typeface="Arial" panose="020B0604020202020204" pitchFamily="34" charset="0"/>
                          <a:cs typeface="Arial" panose="020B0604020202020204" pitchFamily="34" charset="0"/>
                        </a:rPr>
                        <a:t>Número</a:t>
                      </a:r>
                      <a:r>
                        <a:rPr sz="900" spc="2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de</a:t>
                      </a:r>
                      <a:r>
                        <a:rPr sz="900" spc="25">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pacientes</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130</a:t>
                      </a:r>
                      <a:r>
                        <a:rPr sz="900" spc="10">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(100)</a:t>
                      </a:r>
                      <a:endParaRPr sz="900">
                        <a:latin typeface="Arial" panose="020B0604020202020204" pitchFamily="34" charset="0"/>
                        <a:cs typeface="Arial" panose="020B0604020202020204" pitchFamily="34" charset="0"/>
                      </a:endParaRPr>
                    </a:p>
                  </a:txBody>
                  <a:tcPr marL="0" marR="0" marT="28880" marB="0" anchor="ctr">
                    <a:lnB w="12700">
                      <a:solidFill>
                        <a:srgbClr val="22346A"/>
                      </a:solidFill>
                      <a:prstDash val="solid"/>
                    </a:lnB>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150</a:t>
                      </a:r>
                      <a:r>
                        <a:rPr sz="900" spc="20">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(100)</a:t>
                      </a:r>
                      <a:endParaRPr sz="900">
                        <a:latin typeface="Arial" panose="020B0604020202020204" pitchFamily="34" charset="0"/>
                        <a:cs typeface="Arial" panose="020B0604020202020204" pitchFamily="34" charset="0"/>
                      </a:endParaRPr>
                    </a:p>
                  </a:txBody>
                  <a:tcPr marL="0" marR="0" marT="28880" marB="0" anchor="ctr">
                    <a:lnB w="12700">
                      <a:solidFill>
                        <a:srgbClr val="22346A"/>
                      </a:solidFill>
                      <a:prstDash val="solid"/>
                    </a:lnB>
                  </a:tcPr>
                </a:tc>
                <a:extLst>
                  <a:ext uri="{0D108BD9-81ED-4DB2-BD59-A6C34878D82A}">
                    <a16:rowId xmlns:a16="http://schemas.microsoft.com/office/drawing/2014/main" val="10002"/>
                  </a:ext>
                </a:extLst>
              </a:tr>
              <a:tr h="230152">
                <a:tc>
                  <a:txBody>
                    <a:bodyPr/>
                    <a:lstStyle/>
                    <a:p>
                      <a:pPr marL="41275">
                        <a:lnSpc>
                          <a:spcPct val="100000"/>
                        </a:lnSpc>
                        <a:spcBef>
                          <a:spcPts val="375"/>
                        </a:spcBef>
                      </a:pPr>
                      <a:r>
                        <a:rPr sz="900" spc="-10">
                          <a:solidFill>
                            <a:srgbClr val="22346A"/>
                          </a:solidFill>
                          <a:latin typeface="Arial" panose="020B0604020202020204" pitchFamily="34" charset="0"/>
                          <a:cs typeface="Arial" panose="020B0604020202020204" pitchFamily="34" charset="0"/>
                        </a:rPr>
                        <a:t>Hombre</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65</a:t>
                      </a:r>
                      <a:r>
                        <a:rPr sz="900" spc="20">
                          <a:solidFill>
                            <a:srgbClr val="22346A"/>
                          </a:solidFill>
                          <a:latin typeface="Arial" panose="020B0604020202020204" pitchFamily="34" charset="0"/>
                          <a:cs typeface="Arial" panose="020B0604020202020204" pitchFamily="34" charset="0"/>
                        </a:rPr>
                        <a:t> </a:t>
                      </a:r>
                      <a:r>
                        <a:rPr sz="900" spc="-20">
                          <a:solidFill>
                            <a:srgbClr val="22346A"/>
                          </a:solidFill>
                          <a:latin typeface="Arial" panose="020B0604020202020204" pitchFamily="34" charset="0"/>
                          <a:cs typeface="Arial" panose="020B0604020202020204" pitchFamily="34" charset="0"/>
                        </a:rPr>
                        <a:t>(50)</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81</a:t>
                      </a:r>
                      <a:r>
                        <a:rPr sz="900" spc="-25">
                          <a:solidFill>
                            <a:srgbClr val="22346A"/>
                          </a:solidFill>
                          <a:latin typeface="Arial" panose="020B0604020202020204" pitchFamily="34" charset="0"/>
                          <a:cs typeface="Arial" panose="020B0604020202020204" pitchFamily="34" charset="0"/>
                        </a:rPr>
                        <a:t> </a:t>
                      </a:r>
                      <a:r>
                        <a:rPr sz="900" spc="-20">
                          <a:solidFill>
                            <a:srgbClr val="22346A"/>
                          </a:solidFill>
                          <a:latin typeface="Arial" panose="020B0604020202020204" pitchFamily="34" charset="0"/>
                          <a:cs typeface="Arial" panose="020B0604020202020204" pitchFamily="34" charset="0"/>
                        </a:rPr>
                        <a:t>(54)</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solidFill>
                      <a:srgbClr val="F1F1F2"/>
                    </a:solidFill>
                  </a:tcPr>
                </a:tc>
                <a:extLst>
                  <a:ext uri="{0D108BD9-81ED-4DB2-BD59-A6C34878D82A}">
                    <a16:rowId xmlns:a16="http://schemas.microsoft.com/office/drawing/2014/main" val="10003"/>
                  </a:ext>
                </a:extLst>
              </a:tr>
              <a:tr h="230152">
                <a:tc>
                  <a:txBody>
                    <a:bodyPr/>
                    <a:lstStyle/>
                    <a:p>
                      <a:pPr marL="41275">
                        <a:lnSpc>
                          <a:spcPct val="100000"/>
                        </a:lnSpc>
                        <a:spcBef>
                          <a:spcPts val="375"/>
                        </a:spcBef>
                      </a:pPr>
                      <a:r>
                        <a:rPr sz="900">
                          <a:solidFill>
                            <a:srgbClr val="22346A"/>
                          </a:solidFill>
                          <a:latin typeface="Arial" panose="020B0604020202020204" pitchFamily="34" charset="0"/>
                          <a:cs typeface="Arial" panose="020B0604020202020204" pitchFamily="34" charset="0"/>
                        </a:rPr>
                        <a:t>Tratamiento</a:t>
                      </a:r>
                      <a:r>
                        <a:rPr sz="900" spc="-4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sistémico</a:t>
                      </a:r>
                      <a:r>
                        <a:rPr sz="900" spc="-40">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previo</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83</a:t>
                      </a:r>
                      <a:r>
                        <a:rPr sz="900" spc="20">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(63,8)</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63</a:t>
                      </a:r>
                      <a:r>
                        <a:rPr sz="900" spc="40">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(42,0)</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extLst>
                  <a:ext uri="{0D108BD9-81ED-4DB2-BD59-A6C34878D82A}">
                    <a16:rowId xmlns:a16="http://schemas.microsoft.com/office/drawing/2014/main" val="10004"/>
                  </a:ext>
                </a:extLst>
              </a:tr>
              <a:tr h="230152">
                <a:tc>
                  <a:txBody>
                    <a:bodyPr/>
                    <a:lstStyle/>
                    <a:p>
                      <a:pPr marL="41275">
                        <a:lnSpc>
                          <a:spcPct val="100000"/>
                        </a:lnSpc>
                        <a:spcBef>
                          <a:spcPts val="375"/>
                        </a:spcBef>
                      </a:pPr>
                      <a:r>
                        <a:rPr sz="900">
                          <a:solidFill>
                            <a:srgbClr val="22346A"/>
                          </a:solidFill>
                          <a:latin typeface="Arial" panose="020B0604020202020204" pitchFamily="34" charset="0"/>
                          <a:cs typeface="Arial" panose="020B0604020202020204" pitchFamily="34" charset="0"/>
                        </a:rPr>
                        <a:t>Tratamiento</a:t>
                      </a:r>
                      <a:r>
                        <a:rPr sz="900" spc="-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con</a:t>
                      </a:r>
                      <a:r>
                        <a:rPr sz="900" spc="-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CsA</a:t>
                      </a:r>
                      <a:r>
                        <a:rPr sz="900" spc="-5">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previo</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31 </a:t>
                      </a:r>
                      <a:r>
                        <a:rPr sz="900" spc="-10">
                          <a:solidFill>
                            <a:srgbClr val="22346A"/>
                          </a:solidFill>
                          <a:latin typeface="Arial" panose="020B0604020202020204" pitchFamily="34" charset="0"/>
                          <a:cs typeface="Arial" panose="020B0604020202020204" pitchFamily="34" charset="0"/>
                        </a:rPr>
                        <a:t>(23,8)</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16 </a:t>
                      </a:r>
                      <a:r>
                        <a:rPr sz="900" spc="-10">
                          <a:solidFill>
                            <a:srgbClr val="22346A"/>
                          </a:solidFill>
                          <a:latin typeface="Arial" panose="020B0604020202020204" pitchFamily="34" charset="0"/>
                          <a:cs typeface="Arial" panose="020B0604020202020204" pitchFamily="34" charset="0"/>
                        </a:rPr>
                        <a:t>(10,7)</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solidFill>
                      <a:srgbClr val="F1F1F2"/>
                    </a:solidFill>
                  </a:tcPr>
                </a:tc>
                <a:extLst>
                  <a:ext uri="{0D108BD9-81ED-4DB2-BD59-A6C34878D82A}">
                    <a16:rowId xmlns:a16="http://schemas.microsoft.com/office/drawing/2014/main" val="10005"/>
                  </a:ext>
                </a:extLst>
              </a:tr>
              <a:tr h="230152">
                <a:tc>
                  <a:txBody>
                    <a:bodyPr/>
                    <a:lstStyle/>
                    <a:p>
                      <a:pPr marL="41275">
                        <a:lnSpc>
                          <a:spcPct val="100000"/>
                        </a:lnSpc>
                        <a:spcBef>
                          <a:spcPts val="375"/>
                        </a:spcBef>
                      </a:pPr>
                      <a:r>
                        <a:rPr sz="900">
                          <a:solidFill>
                            <a:srgbClr val="22346A"/>
                          </a:solidFill>
                          <a:latin typeface="Arial" panose="020B0604020202020204" pitchFamily="34" charset="0"/>
                          <a:cs typeface="Arial" panose="020B0604020202020204" pitchFamily="34" charset="0"/>
                        </a:rPr>
                        <a:t>Tratamiento</a:t>
                      </a:r>
                      <a:r>
                        <a:rPr sz="900" spc="-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con MTX </a:t>
                      </a:r>
                      <a:r>
                        <a:rPr sz="900" spc="-10">
                          <a:solidFill>
                            <a:srgbClr val="22346A"/>
                          </a:solidFill>
                          <a:latin typeface="Arial" panose="020B0604020202020204" pitchFamily="34" charset="0"/>
                          <a:cs typeface="Arial" panose="020B0604020202020204" pitchFamily="34" charset="0"/>
                        </a:rPr>
                        <a:t>previo</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15</a:t>
                      </a:r>
                      <a:r>
                        <a:rPr sz="900" spc="5">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(11,5)</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42</a:t>
                      </a:r>
                      <a:r>
                        <a:rPr sz="900" spc="-15">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(28,0)</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extLst>
                  <a:ext uri="{0D108BD9-81ED-4DB2-BD59-A6C34878D82A}">
                    <a16:rowId xmlns:a16="http://schemas.microsoft.com/office/drawing/2014/main" val="10006"/>
                  </a:ext>
                </a:extLst>
              </a:tr>
              <a:tr h="230152">
                <a:tc>
                  <a:txBody>
                    <a:bodyPr/>
                    <a:lstStyle/>
                    <a:p>
                      <a:pPr marL="41275">
                        <a:lnSpc>
                          <a:spcPct val="100000"/>
                        </a:lnSpc>
                        <a:spcBef>
                          <a:spcPts val="375"/>
                        </a:spcBef>
                      </a:pPr>
                      <a:r>
                        <a:rPr sz="900">
                          <a:solidFill>
                            <a:srgbClr val="22346A"/>
                          </a:solidFill>
                          <a:latin typeface="Arial" panose="020B0604020202020204" pitchFamily="34" charset="0"/>
                          <a:cs typeface="Arial" panose="020B0604020202020204" pitchFamily="34" charset="0"/>
                        </a:rPr>
                        <a:t>Alguna</a:t>
                      </a:r>
                      <a:r>
                        <a:rPr sz="900" spc="15">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comorbilidad</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41</a:t>
                      </a:r>
                      <a:r>
                        <a:rPr sz="900" spc="-20">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(31,5)</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37</a:t>
                      </a:r>
                      <a:r>
                        <a:rPr sz="900" spc="5">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(24,7)</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solidFill>
                      <a:srgbClr val="F1F1F2"/>
                    </a:solidFill>
                  </a:tcPr>
                </a:tc>
                <a:extLst>
                  <a:ext uri="{0D108BD9-81ED-4DB2-BD59-A6C34878D82A}">
                    <a16:rowId xmlns:a16="http://schemas.microsoft.com/office/drawing/2014/main" val="10007"/>
                  </a:ext>
                </a:extLst>
              </a:tr>
              <a:tr h="230152">
                <a:tc>
                  <a:txBody>
                    <a:bodyPr/>
                    <a:lstStyle/>
                    <a:p>
                      <a:pPr marL="41275">
                        <a:lnSpc>
                          <a:spcPct val="100000"/>
                        </a:lnSpc>
                        <a:spcBef>
                          <a:spcPts val="375"/>
                        </a:spcBef>
                      </a:pPr>
                      <a:r>
                        <a:rPr sz="900">
                          <a:solidFill>
                            <a:srgbClr val="22346A"/>
                          </a:solidFill>
                          <a:latin typeface="Arial" panose="020B0604020202020204" pitchFamily="34" charset="0"/>
                          <a:cs typeface="Arial" panose="020B0604020202020204" pitchFamily="34" charset="0"/>
                        </a:rPr>
                        <a:t>Edad</a:t>
                      </a:r>
                      <a:r>
                        <a:rPr sz="900" spc="20">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al</a:t>
                      </a:r>
                      <a:r>
                        <a:rPr sz="900" spc="20">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inicio</a:t>
                      </a:r>
                      <a:r>
                        <a:rPr sz="900" spc="20">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del</a:t>
                      </a:r>
                      <a:r>
                        <a:rPr sz="900" spc="20">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tratamiento</a:t>
                      </a:r>
                      <a:r>
                        <a:rPr sz="900" spc="20">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en</a:t>
                      </a:r>
                      <a:r>
                        <a:rPr sz="900" spc="20">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años,</a:t>
                      </a:r>
                      <a:r>
                        <a:rPr sz="900" spc="20">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media</a:t>
                      </a:r>
                      <a:r>
                        <a:rPr sz="900" spc="20">
                          <a:solidFill>
                            <a:srgbClr val="22346A"/>
                          </a:solidFill>
                          <a:latin typeface="Arial" panose="020B0604020202020204" pitchFamily="34" charset="0"/>
                          <a:cs typeface="Arial" panose="020B0604020202020204" pitchFamily="34" charset="0"/>
                        </a:rPr>
                        <a:t> </a:t>
                      </a:r>
                      <a:r>
                        <a:rPr sz="900" spc="-20">
                          <a:solidFill>
                            <a:srgbClr val="22346A"/>
                          </a:solidFill>
                          <a:latin typeface="Arial" panose="020B0604020202020204" pitchFamily="34" charset="0"/>
                          <a:cs typeface="Arial" panose="020B0604020202020204" pitchFamily="34" charset="0"/>
                        </a:rPr>
                        <a:t>(DE)</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29,3</a:t>
                      </a:r>
                      <a:r>
                        <a:rPr sz="900" spc="-20">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(13,4)</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tc>
                  <a:txBody>
                    <a:bodyPr/>
                    <a:lstStyle/>
                    <a:p>
                      <a:pPr algn="ctr">
                        <a:lnSpc>
                          <a:spcPct val="100000"/>
                        </a:lnSpc>
                        <a:spcBef>
                          <a:spcPts val="375"/>
                        </a:spcBef>
                      </a:pPr>
                      <a:r>
                        <a:rPr sz="900">
                          <a:solidFill>
                            <a:srgbClr val="22346A"/>
                          </a:solidFill>
                          <a:latin typeface="Arial" panose="020B0604020202020204" pitchFamily="34" charset="0"/>
                          <a:cs typeface="Arial" panose="020B0604020202020204" pitchFamily="34" charset="0"/>
                        </a:rPr>
                        <a:t>38,3</a:t>
                      </a:r>
                      <a:r>
                        <a:rPr sz="900" spc="80">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(14,0)</a:t>
                      </a:r>
                      <a:endParaRPr sz="900">
                        <a:latin typeface="Arial" panose="020B0604020202020204" pitchFamily="34" charset="0"/>
                        <a:cs typeface="Arial" panose="020B0604020202020204" pitchFamily="34" charset="0"/>
                      </a:endParaRPr>
                    </a:p>
                  </a:txBody>
                  <a:tcPr marL="0" marR="0" marT="28880" marB="0" anchor="ctr">
                    <a:lnT w="12700">
                      <a:solidFill>
                        <a:srgbClr val="22346A"/>
                      </a:solidFill>
                      <a:prstDash val="solid"/>
                    </a:lnT>
                    <a:lnB w="12700">
                      <a:solidFill>
                        <a:srgbClr val="22346A"/>
                      </a:solidFill>
                      <a:prstDash val="solid"/>
                    </a:lnB>
                  </a:tcPr>
                </a:tc>
                <a:extLst>
                  <a:ext uri="{0D108BD9-81ED-4DB2-BD59-A6C34878D82A}">
                    <a16:rowId xmlns:a16="http://schemas.microsoft.com/office/drawing/2014/main" val="10008"/>
                  </a:ext>
                </a:extLst>
              </a:tr>
              <a:tr h="229743">
                <a:tc>
                  <a:txBody>
                    <a:bodyPr/>
                    <a:lstStyle/>
                    <a:p>
                      <a:pPr marL="41275">
                        <a:lnSpc>
                          <a:spcPct val="100000"/>
                        </a:lnSpc>
                        <a:spcBef>
                          <a:spcPts val="370"/>
                        </a:spcBef>
                      </a:pPr>
                      <a:r>
                        <a:rPr sz="900">
                          <a:solidFill>
                            <a:srgbClr val="22346A"/>
                          </a:solidFill>
                          <a:latin typeface="Arial" panose="020B0604020202020204" pitchFamily="34" charset="0"/>
                          <a:cs typeface="Arial" panose="020B0604020202020204" pitchFamily="34" charset="0"/>
                        </a:rPr>
                        <a:t>Duración</a:t>
                      </a:r>
                      <a:r>
                        <a:rPr sz="900" spc="3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enfermedad</a:t>
                      </a:r>
                      <a:r>
                        <a:rPr sz="900" spc="3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inicio</a:t>
                      </a:r>
                      <a:r>
                        <a:rPr sz="900" spc="3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tratamiento</a:t>
                      </a:r>
                      <a:r>
                        <a:rPr sz="900" spc="3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en</a:t>
                      </a:r>
                      <a:r>
                        <a:rPr sz="900" spc="40">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años,</a:t>
                      </a:r>
                      <a:r>
                        <a:rPr sz="900" spc="3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media</a:t>
                      </a:r>
                      <a:r>
                        <a:rPr sz="900" spc="35">
                          <a:solidFill>
                            <a:srgbClr val="22346A"/>
                          </a:solidFill>
                          <a:latin typeface="Arial" panose="020B0604020202020204" pitchFamily="34" charset="0"/>
                          <a:cs typeface="Arial" panose="020B0604020202020204" pitchFamily="34" charset="0"/>
                        </a:rPr>
                        <a:t> </a:t>
                      </a:r>
                      <a:r>
                        <a:rPr sz="900" spc="-20">
                          <a:solidFill>
                            <a:srgbClr val="22346A"/>
                          </a:solidFill>
                          <a:latin typeface="Arial" panose="020B0604020202020204" pitchFamily="34" charset="0"/>
                          <a:cs typeface="Arial" panose="020B0604020202020204" pitchFamily="34" charset="0"/>
                        </a:rPr>
                        <a:t>(DE)</a:t>
                      </a:r>
                      <a:endParaRPr sz="900">
                        <a:latin typeface="Arial" panose="020B0604020202020204" pitchFamily="34" charset="0"/>
                        <a:cs typeface="Arial" panose="020B0604020202020204" pitchFamily="34" charset="0"/>
                      </a:endParaRPr>
                    </a:p>
                  </a:txBody>
                  <a:tcPr marL="0" marR="0" marT="28495"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0"/>
                        </a:spcBef>
                      </a:pPr>
                      <a:r>
                        <a:rPr sz="900" spc="-40">
                          <a:solidFill>
                            <a:srgbClr val="22346A"/>
                          </a:solidFill>
                          <a:latin typeface="Arial" panose="020B0604020202020204" pitchFamily="34" charset="0"/>
                          <a:cs typeface="Arial" panose="020B0604020202020204" pitchFamily="34" charset="0"/>
                        </a:rPr>
                        <a:t>17,9</a:t>
                      </a:r>
                      <a:r>
                        <a:rPr sz="900" spc="-30">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(11,9)</a:t>
                      </a:r>
                      <a:endParaRPr sz="900">
                        <a:latin typeface="Arial" panose="020B0604020202020204" pitchFamily="34" charset="0"/>
                        <a:cs typeface="Arial" panose="020B0604020202020204" pitchFamily="34" charset="0"/>
                      </a:endParaRPr>
                    </a:p>
                  </a:txBody>
                  <a:tcPr marL="0" marR="0" marT="28495"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0"/>
                        </a:spcBef>
                      </a:pPr>
                      <a:r>
                        <a:rPr sz="900">
                          <a:solidFill>
                            <a:srgbClr val="22346A"/>
                          </a:solidFill>
                          <a:latin typeface="Arial" panose="020B0604020202020204" pitchFamily="34" charset="0"/>
                          <a:cs typeface="Arial" panose="020B0604020202020204" pitchFamily="34" charset="0"/>
                        </a:rPr>
                        <a:t>10,9</a:t>
                      </a:r>
                      <a:r>
                        <a:rPr sz="900" spc="-65">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(10,5)</a:t>
                      </a:r>
                      <a:endParaRPr sz="900">
                        <a:latin typeface="Arial" panose="020B0604020202020204" pitchFamily="34" charset="0"/>
                        <a:cs typeface="Arial" panose="020B0604020202020204" pitchFamily="34" charset="0"/>
                      </a:endParaRPr>
                    </a:p>
                  </a:txBody>
                  <a:tcPr marL="0" marR="0" marT="28495" marB="0" anchor="ctr">
                    <a:lnT w="12700">
                      <a:solidFill>
                        <a:srgbClr val="22346A"/>
                      </a:solidFill>
                      <a:prstDash val="solid"/>
                    </a:lnT>
                    <a:lnB w="12700">
                      <a:solidFill>
                        <a:srgbClr val="22346A"/>
                      </a:solidFill>
                      <a:prstDash val="solid"/>
                    </a:lnB>
                    <a:solidFill>
                      <a:srgbClr val="F1F1F2"/>
                    </a:solidFill>
                  </a:tcPr>
                </a:tc>
                <a:extLst>
                  <a:ext uri="{0D108BD9-81ED-4DB2-BD59-A6C34878D82A}">
                    <a16:rowId xmlns:a16="http://schemas.microsoft.com/office/drawing/2014/main" val="10009"/>
                  </a:ext>
                </a:extLst>
              </a:tr>
              <a:tr h="229743">
                <a:tc>
                  <a:txBody>
                    <a:bodyPr/>
                    <a:lstStyle/>
                    <a:p>
                      <a:pPr marL="41275">
                        <a:lnSpc>
                          <a:spcPct val="100000"/>
                        </a:lnSpc>
                        <a:spcBef>
                          <a:spcPts val="370"/>
                        </a:spcBef>
                      </a:pPr>
                      <a:r>
                        <a:rPr lang="es-ES" sz="900">
                          <a:solidFill>
                            <a:srgbClr val="22346A"/>
                          </a:solidFill>
                          <a:latin typeface="Arial" panose="020B0604020202020204" pitchFamily="34" charset="0"/>
                          <a:cs typeface="Arial" panose="020B0604020202020204" pitchFamily="34" charset="0"/>
                        </a:rPr>
                        <a:t>EASI</a:t>
                      </a:r>
                      <a:r>
                        <a:rPr lang="es-ES" sz="900" spc="15">
                          <a:solidFill>
                            <a:srgbClr val="22346A"/>
                          </a:solidFill>
                          <a:latin typeface="Arial" panose="020B0604020202020204" pitchFamily="34" charset="0"/>
                          <a:cs typeface="Arial" panose="020B0604020202020204" pitchFamily="34" charset="0"/>
                        </a:rPr>
                        <a:t> </a:t>
                      </a:r>
                      <a:r>
                        <a:rPr lang="es-ES" sz="900">
                          <a:solidFill>
                            <a:srgbClr val="22346A"/>
                          </a:solidFill>
                          <a:latin typeface="Arial" panose="020B0604020202020204" pitchFamily="34" charset="0"/>
                          <a:cs typeface="Arial" panose="020B0604020202020204" pitchFamily="34" charset="0"/>
                        </a:rPr>
                        <a:t>Puntuación</a:t>
                      </a:r>
                      <a:r>
                        <a:rPr lang="es-ES" sz="900" spc="20">
                          <a:solidFill>
                            <a:srgbClr val="22346A"/>
                          </a:solidFill>
                          <a:latin typeface="Arial" panose="020B0604020202020204" pitchFamily="34" charset="0"/>
                          <a:cs typeface="Arial" panose="020B0604020202020204" pitchFamily="34" charset="0"/>
                        </a:rPr>
                        <a:t> </a:t>
                      </a:r>
                      <a:r>
                        <a:rPr lang="es-ES" sz="900">
                          <a:solidFill>
                            <a:srgbClr val="22346A"/>
                          </a:solidFill>
                          <a:latin typeface="Arial" panose="020B0604020202020204" pitchFamily="34" charset="0"/>
                          <a:cs typeface="Arial" panose="020B0604020202020204" pitchFamily="34" charset="0"/>
                        </a:rPr>
                        <a:t>total</a:t>
                      </a:r>
                      <a:r>
                        <a:rPr lang="es-ES" sz="900" spc="20">
                          <a:solidFill>
                            <a:srgbClr val="22346A"/>
                          </a:solidFill>
                          <a:latin typeface="Arial" panose="020B0604020202020204" pitchFamily="34" charset="0"/>
                          <a:cs typeface="Arial" panose="020B0604020202020204" pitchFamily="34" charset="0"/>
                        </a:rPr>
                        <a:t> </a:t>
                      </a:r>
                      <a:r>
                        <a:rPr lang="es-ES" sz="900" spc="-40">
                          <a:solidFill>
                            <a:srgbClr val="22346A"/>
                          </a:solidFill>
                          <a:latin typeface="Arial" panose="020B0604020202020204" pitchFamily="34" charset="0"/>
                          <a:cs typeface="Arial" panose="020B0604020202020204" pitchFamily="34" charset="0"/>
                        </a:rPr>
                        <a:t>(0-</a:t>
                      </a:r>
                      <a:r>
                        <a:rPr lang="es-ES" sz="900">
                          <a:solidFill>
                            <a:srgbClr val="22346A"/>
                          </a:solidFill>
                          <a:latin typeface="Arial" panose="020B0604020202020204" pitchFamily="34" charset="0"/>
                          <a:cs typeface="Arial" panose="020B0604020202020204" pitchFamily="34" charset="0"/>
                        </a:rPr>
                        <a:t>72),</a:t>
                      </a:r>
                      <a:r>
                        <a:rPr lang="es-ES" sz="900" spc="20">
                          <a:solidFill>
                            <a:srgbClr val="22346A"/>
                          </a:solidFill>
                          <a:latin typeface="Arial" panose="020B0604020202020204" pitchFamily="34" charset="0"/>
                          <a:cs typeface="Arial" panose="020B0604020202020204" pitchFamily="34" charset="0"/>
                        </a:rPr>
                        <a:t> </a:t>
                      </a:r>
                      <a:r>
                        <a:rPr lang="es-ES" sz="900">
                          <a:solidFill>
                            <a:srgbClr val="22346A"/>
                          </a:solidFill>
                          <a:latin typeface="Arial" panose="020B0604020202020204" pitchFamily="34" charset="0"/>
                          <a:cs typeface="Arial" panose="020B0604020202020204" pitchFamily="34" charset="0"/>
                        </a:rPr>
                        <a:t>media</a:t>
                      </a:r>
                      <a:r>
                        <a:rPr lang="es-ES" sz="900" spc="20">
                          <a:solidFill>
                            <a:srgbClr val="22346A"/>
                          </a:solidFill>
                          <a:latin typeface="Arial" panose="020B0604020202020204" pitchFamily="34" charset="0"/>
                          <a:cs typeface="Arial" panose="020B0604020202020204" pitchFamily="34" charset="0"/>
                        </a:rPr>
                        <a:t> </a:t>
                      </a:r>
                      <a:r>
                        <a:rPr lang="es-ES" sz="900" spc="-20">
                          <a:solidFill>
                            <a:srgbClr val="22346A"/>
                          </a:solidFill>
                          <a:latin typeface="Arial" panose="020B0604020202020204" pitchFamily="34" charset="0"/>
                          <a:cs typeface="Arial" panose="020B0604020202020204" pitchFamily="34" charset="0"/>
                        </a:rPr>
                        <a:t>(DE)</a:t>
                      </a:r>
                      <a:endParaRPr lang="es-ES" sz="900">
                        <a:latin typeface="Arial" panose="020B0604020202020204" pitchFamily="34" charset="0"/>
                        <a:cs typeface="Arial" panose="020B0604020202020204" pitchFamily="34" charset="0"/>
                      </a:endParaRPr>
                    </a:p>
                  </a:txBody>
                  <a:tcPr marL="0" marR="0" marT="28495" marB="0" anchor="ctr">
                    <a:lnT w="12700">
                      <a:solidFill>
                        <a:srgbClr val="22346A"/>
                      </a:solidFill>
                      <a:prstDash val="solid"/>
                    </a:lnT>
                    <a:lnB w="12700">
                      <a:solidFill>
                        <a:srgbClr val="22346A"/>
                      </a:solidFill>
                      <a:prstDash val="solid"/>
                    </a:lnB>
                  </a:tcPr>
                </a:tc>
                <a:tc>
                  <a:txBody>
                    <a:bodyPr/>
                    <a:lstStyle/>
                    <a:p>
                      <a:pPr algn="ctr">
                        <a:lnSpc>
                          <a:spcPct val="100000"/>
                        </a:lnSpc>
                        <a:spcBef>
                          <a:spcPts val="370"/>
                        </a:spcBef>
                      </a:pPr>
                      <a:r>
                        <a:rPr sz="900" spc="-25">
                          <a:solidFill>
                            <a:srgbClr val="22346A"/>
                          </a:solidFill>
                          <a:latin typeface="Arial" panose="020B0604020202020204" pitchFamily="34" charset="0"/>
                          <a:cs typeface="Arial" panose="020B0604020202020204" pitchFamily="34" charset="0"/>
                        </a:rPr>
                        <a:t>19,9</a:t>
                      </a:r>
                      <a:r>
                        <a:rPr sz="900" spc="-55">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(11,0)</a:t>
                      </a:r>
                      <a:endParaRPr sz="900">
                        <a:latin typeface="Arial" panose="020B0604020202020204" pitchFamily="34" charset="0"/>
                        <a:cs typeface="Arial" panose="020B0604020202020204" pitchFamily="34" charset="0"/>
                      </a:endParaRPr>
                    </a:p>
                  </a:txBody>
                  <a:tcPr marL="0" marR="0" marT="28495" marB="0" anchor="ctr">
                    <a:lnT w="12700">
                      <a:solidFill>
                        <a:srgbClr val="22346A"/>
                      </a:solidFill>
                      <a:prstDash val="solid"/>
                    </a:lnT>
                    <a:lnB w="12700">
                      <a:solidFill>
                        <a:srgbClr val="22346A"/>
                      </a:solidFill>
                      <a:prstDash val="solid"/>
                    </a:lnB>
                  </a:tcPr>
                </a:tc>
                <a:tc>
                  <a:txBody>
                    <a:bodyPr/>
                    <a:lstStyle/>
                    <a:p>
                      <a:pPr algn="ctr">
                        <a:lnSpc>
                          <a:spcPct val="100000"/>
                        </a:lnSpc>
                        <a:spcBef>
                          <a:spcPts val="370"/>
                        </a:spcBef>
                      </a:pPr>
                      <a:r>
                        <a:rPr sz="900" spc="-25">
                          <a:solidFill>
                            <a:srgbClr val="22346A"/>
                          </a:solidFill>
                          <a:latin typeface="Arial" panose="020B0604020202020204" pitchFamily="34" charset="0"/>
                          <a:cs typeface="Arial" panose="020B0604020202020204" pitchFamily="34" charset="0"/>
                        </a:rPr>
                        <a:t>NA</a:t>
                      </a:r>
                      <a:endParaRPr sz="900">
                        <a:latin typeface="Arial" panose="020B0604020202020204" pitchFamily="34" charset="0"/>
                        <a:cs typeface="Arial" panose="020B0604020202020204" pitchFamily="34" charset="0"/>
                      </a:endParaRPr>
                    </a:p>
                  </a:txBody>
                  <a:tcPr marL="0" marR="0" marT="28495" marB="0" anchor="ctr">
                    <a:lnT w="12700">
                      <a:solidFill>
                        <a:srgbClr val="22346A"/>
                      </a:solidFill>
                      <a:prstDash val="solid"/>
                    </a:lnT>
                    <a:lnB w="12700">
                      <a:solidFill>
                        <a:srgbClr val="22346A"/>
                      </a:solidFill>
                      <a:prstDash val="solid"/>
                    </a:lnB>
                  </a:tcPr>
                </a:tc>
                <a:extLst>
                  <a:ext uri="{0D108BD9-81ED-4DB2-BD59-A6C34878D82A}">
                    <a16:rowId xmlns:a16="http://schemas.microsoft.com/office/drawing/2014/main" val="10010"/>
                  </a:ext>
                </a:extLst>
              </a:tr>
              <a:tr h="229743">
                <a:tc>
                  <a:txBody>
                    <a:bodyPr/>
                    <a:lstStyle/>
                    <a:p>
                      <a:pPr marL="41275">
                        <a:lnSpc>
                          <a:spcPct val="100000"/>
                        </a:lnSpc>
                        <a:spcBef>
                          <a:spcPts val="370"/>
                        </a:spcBef>
                      </a:pPr>
                      <a:r>
                        <a:rPr sz="900">
                          <a:solidFill>
                            <a:srgbClr val="22346A"/>
                          </a:solidFill>
                          <a:latin typeface="Arial" panose="020B0604020202020204" pitchFamily="34" charset="0"/>
                          <a:cs typeface="Arial" panose="020B0604020202020204" pitchFamily="34" charset="0"/>
                        </a:rPr>
                        <a:t>PASI</a:t>
                      </a:r>
                      <a:r>
                        <a:rPr sz="900" spc="-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Puntuación</a:t>
                      </a:r>
                      <a:r>
                        <a:rPr sz="900" spc="-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total </a:t>
                      </a:r>
                      <a:r>
                        <a:rPr sz="900" spc="-40">
                          <a:solidFill>
                            <a:srgbClr val="22346A"/>
                          </a:solidFill>
                          <a:latin typeface="Arial" panose="020B0604020202020204" pitchFamily="34" charset="0"/>
                          <a:cs typeface="Arial" panose="020B0604020202020204" pitchFamily="34" charset="0"/>
                        </a:rPr>
                        <a:t>(0-</a:t>
                      </a:r>
                      <a:r>
                        <a:rPr sz="900">
                          <a:solidFill>
                            <a:srgbClr val="22346A"/>
                          </a:solidFill>
                          <a:latin typeface="Arial" panose="020B0604020202020204" pitchFamily="34" charset="0"/>
                          <a:cs typeface="Arial" panose="020B0604020202020204" pitchFamily="34" charset="0"/>
                        </a:rPr>
                        <a:t>72),</a:t>
                      </a:r>
                      <a:r>
                        <a:rPr sz="900" spc="-5">
                          <a:solidFill>
                            <a:srgbClr val="22346A"/>
                          </a:solidFill>
                          <a:latin typeface="Arial" panose="020B0604020202020204" pitchFamily="34" charset="0"/>
                          <a:cs typeface="Arial" panose="020B0604020202020204" pitchFamily="34" charset="0"/>
                        </a:rPr>
                        <a:t> </a:t>
                      </a:r>
                      <a:r>
                        <a:rPr sz="900">
                          <a:solidFill>
                            <a:srgbClr val="22346A"/>
                          </a:solidFill>
                          <a:latin typeface="Arial" panose="020B0604020202020204" pitchFamily="34" charset="0"/>
                          <a:cs typeface="Arial" panose="020B0604020202020204" pitchFamily="34" charset="0"/>
                        </a:rPr>
                        <a:t>media</a:t>
                      </a:r>
                      <a:r>
                        <a:rPr sz="900" spc="-5">
                          <a:solidFill>
                            <a:srgbClr val="22346A"/>
                          </a:solidFill>
                          <a:latin typeface="Arial" panose="020B0604020202020204" pitchFamily="34" charset="0"/>
                          <a:cs typeface="Arial" panose="020B0604020202020204" pitchFamily="34" charset="0"/>
                        </a:rPr>
                        <a:t> </a:t>
                      </a:r>
                      <a:r>
                        <a:rPr sz="900" spc="-20">
                          <a:solidFill>
                            <a:srgbClr val="22346A"/>
                          </a:solidFill>
                          <a:latin typeface="Arial" panose="020B0604020202020204" pitchFamily="34" charset="0"/>
                          <a:cs typeface="Arial" panose="020B0604020202020204" pitchFamily="34" charset="0"/>
                        </a:rPr>
                        <a:t>(DE)</a:t>
                      </a:r>
                      <a:endParaRPr sz="900">
                        <a:latin typeface="Arial" panose="020B0604020202020204" pitchFamily="34" charset="0"/>
                        <a:cs typeface="Arial" panose="020B0604020202020204" pitchFamily="34" charset="0"/>
                      </a:endParaRPr>
                    </a:p>
                  </a:txBody>
                  <a:tcPr marL="0" marR="0" marT="28495"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0"/>
                        </a:spcBef>
                      </a:pPr>
                      <a:r>
                        <a:rPr sz="900" spc="-25">
                          <a:solidFill>
                            <a:srgbClr val="22346A"/>
                          </a:solidFill>
                          <a:latin typeface="Arial" panose="020B0604020202020204" pitchFamily="34" charset="0"/>
                          <a:cs typeface="Arial" panose="020B0604020202020204" pitchFamily="34" charset="0"/>
                        </a:rPr>
                        <a:t>NA</a:t>
                      </a:r>
                      <a:endParaRPr sz="900">
                        <a:latin typeface="Arial" panose="020B0604020202020204" pitchFamily="34" charset="0"/>
                        <a:cs typeface="Arial" panose="020B0604020202020204" pitchFamily="34" charset="0"/>
                      </a:endParaRPr>
                    </a:p>
                  </a:txBody>
                  <a:tcPr marL="0" marR="0" marT="28495" marB="0" anchor="ctr">
                    <a:lnT w="12700">
                      <a:solidFill>
                        <a:srgbClr val="22346A"/>
                      </a:solidFill>
                      <a:prstDash val="solid"/>
                    </a:lnT>
                    <a:lnB w="12700">
                      <a:solidFill>
                        <a:srgbClr val="22346A"/>
                      </a:solidFill>
                      <a:prstDash val="solid"/>
                    </a:lnB>
                    <a:solidFill>
                      <a:srgbClr val="F1F1F2"/>
                    </a:solidFill>
                  </a:tcPr>
                </a:tc>
                <a:tc>
                  <a:txBody>
                    <a:bodyPr/>
                    <a:lstStyle/>
                    <a:p>
                      <a:pPr algn="ctr">
                        <a:lnSpc>
                          <a:spcPct val="100000"/>
                        </a:lnSpc>
                        <a:spcBef>
                          <a:spcPts val="370"/>
                        </a:spcBef>
                      </a:pPr>
                      <a:r>
                        <a:rPr sz="900">
                          <a:solidFill>
                            <a:srgbClr val="22346A"/>
                          </a:solidFill>
                          <a:latin typeface="Arial" panose="020B0604020202020204" pitchFamily="34" charset="0"/>
                          <a:cs typeface="Arial" panose="020B0604020202020204" pitchFamily="34" charset="0"/>
                        </a:rPr>
                        <a:t>12,5</a:t>
                      </a:r>
                      <a:r>
                        <a:rPr sz="900" spc="25">
                          <a:solidFill>
                            <a:srgbClr val="22346A"/>
                          </a:solidFill>
                          <a:latin typeface="Arial" panose="020B0604020202020204" pitchFamily="34" charset="0"/>
                          <a:cs typeface="Arial" panose="020B0604020202020204" pitchFamily="34" charset="0"/>
                        </a:rPr>
                        <a:t> </a:t>
                      </a:r>
                      <a:r>
                        <a:rPr sz="900" spc="-10">
                          <a:solidFill>
                            <a:srgbClr val="22346A"/>
                          </a:solidFill>
                          <a:latin typeface="Arial" panose="020B0604020202020204" pitchFamily="34" charset="0"/>
                          <a:cs typeface="Arial" panose="020B0604020202020204" pitchFamily="34" charset="0"/>
                        </a:rPr>
                        <a:t>(7,4)</a:t>
                      </a:r>
                      <a:endParaRPr sz="900">
                        <a:latin typeface="Arial" panose="020B0604020202020204" pitchFamily="34" charset="0"/>
                        <a:cs typeface="Arial" panose="020B0604020202020204" pitchFamily="34" charset="0"/>
                      </a:endParaRPr>
                    </a:p>
                  </a:txBody>
                  <a:tcPr marL="0" marR="0" marT="28495" marB="0" anchor="ctr">
                    <a:lnT w="12700">
                      <a:solidFill>
                        <a:srgbClr val="22346A"/>
                      </a:solidFill>
                      <a:prstDash val="solid"/>
                    </a:lnT>
                    <a:lnB w="12700">
                      <a:solidFill>
                        <a:srgbClr val="22346A"/>
                      </a:solidFill>
                      <a:prstDash val="solid"/>
                    </a:lnB>
                    <a:solidFill>
                      <a:srgbClr val="F1F1F2"/>
                    </a:solidFill>
                  </a:tcPr>
                </a:tc>
                <a:extLst>
                  <a:ext uri="{0D108BD9-81ED-4DB2-BD59-A6C34878D82A}">
                    <a16:rowId xmlns:a16="http://schemas.microsoft.com/office/drawing/2014/main" val="10011"/>
                  </a:ext>
                </a:extLst>
              </a:tr>
            </a:tbl>
          </a:graphicData>
        </a:graphic>
      </p:graphicFrame>
      <p:sp>
        <p:nvSpPr>
          <p:cNvPr id="5" name="CuadroTexto 4">
            <a:extLst>
              <a:ext uri="{FF2B5EF4-FFF2-40B4-BE49-F238E27FC236}">
                <a16:creationId xmlns:a16="http://schemas.microsoft.com/office/drawing/2014/main" id="{49CB31A6-04C8-8886-DFF4-8084CAC347DC}"/>
              </a:ext>
            </a:extLst>
          </p:cNvPr>
          <p:cNvSpPr txBox="1"/>
          <p:nvPr/>
        </p:nvSpPr>
        <p:spPr>
          <a:xfrm>
            <a:off x="1755845" y="6164715"/>
            <a:ext cx="8466328" cy="246221"/>
          </a:xfrm>
          <a:prstGeom prst="rect">
            <a:avLst/>
          </a:prstGeom>
          <a:noFill/>
        </p:spPr>
        <p:txBody>
          <a:bodyPr wrap="square" rtlCol="0">
            <a:spAutoFit/>
          </a:bodyPr>
          <a:lstStyle/>
          <a:p>
            <a:r>
              <a:rPr lang="es-ES" sz="500" b="1">
                <a:solidFill>
                  <a:srgbClr val="646464"/>
                </a:solidFill>
              </a:rPr>
              <a:t>CsA</a:t>
            </a:r>
            <a:r>
              <a:rPr lang="es-ES" sz="500">
                <a:solidFill>
                  <a:srgbClr val="646464"/>
                </a:solidFill>
              </a:rPr>
              <a:t>: ciclosporina; </a:t>
            </a:r>
            <a:r>
              <a:rPr lang="es-ES" sz="500" b="1">
                <a:solidFill>
                  <a:srgbClr val="646464"/>
                </a:solidFill>
              </a:rPr>
              <a:t>DA</a:t>
            </a:r>
            <a:r>
              <a:rPr lang="es-ES" sz="500">
                <a:solidFill>
                  <a:srgbClr val="646464"/>
                </a:solidFill>
              </a:rPr>
              <a:t>: dermatitis atópica; </a:t>
            </a:r>
            <a:r>
              <a:rPr lang="es-ES" sz="500" b="1">
                <a:solidFill>
                  <a:srgbClr val="646464"/>
                </a:solidFill>
              </a:rPr>
              <a:t>DE</a:t>
            </a:r>
            <a:r>
              <a:rPr lang="es-ES" sz="500">
                <a:solidFill>
                  <a:srgbClr val="646464"/>
                </a:solidFill>
              </a:rPr>
              <a:t>: desviación estándar; </a:t>
            </a:r>
            <a:r>
              <a:rPr lang="es-ES" sz="500" b="1">
                <a:solidFill>
                  <a:srgbClr val="646464"/>
                </a:solidFill>
              </a:rPr>
              <a:t>MTX</a:t>
            </a:r>
            <a:r>
              <a:rPr lang="es-ES" sz="500">
                <a:solidFill>
                  <a:srgbClr val="646464"/>
                </a:solidFill>
              </a:rPr>
              <a:t>: metotrexato; </a:t>
            </a:r>
            <a:r>
              <a:rPr lang="es-ES" sz="500" b="1">
                <a:solidFill>
                  <a:srgbClr val="646464"/>
                </a:solidFill>
              </a:rPr>
              <a:t>NA</a:t>
            </a:r>
            <a:r>
              <a:rPr lang="es-ES" sz="500">
                <a:solidFill>
                  <a:srgbClr val="646464"/>
                </a:solidFill>
              </a:rPr>
              <a:t>: no aplica; </a:t>
            </a:r>
            <a:r>
              <a:rPr lang="es-ES" sz="500" b="1">
                <a:solidFill>
                  <a:srgbClr val="646464"/>
                </a:solidFill>
              </a:rPr>
              <a:t>EASI</a:t>
            </a:r>
            <a:r>
              <a:rPr lang="es-ES" sz="500">
                <a:solidFill>
                  <a:srgbClr val="646464"/>
                </a:solidFill>
              </a:rPr>
              <a:t>: eczema </a:t>
            </a:r>
            <a:r>
              <a:rPr lang="es-ES" sz="500" err="1">
                <a:solidFill>
                  <a:srgbClr val="646464"/>
                </a:solidFill>
              </a:rPr>
              <a:t>area</a:t>
            </a:r>
            <a:r>
              <a:rPr lang="es-ES" sz="500">
                <a:solidFill>
                  <a:srgbClr val="646464"/>
                </a:solidFill>
              </a:rPr>
              <a:t> and </a:t>
            </a:r>
            <a:r>
              <a:rPr lang="es-ES" sz="500" err="1">
                <a:solidFill>
                  <a:srgbClr val="646464"/>
                </a:solidFill>
              </a:rPr>
              <a:t>severity</a:t>
            </a:r>
            <a:r>
              <a:rPr lang="es-ES" sz="500">
                <a:solidFill>
                  <a:srgbClr val="646464"/>
                </a:solidFill>
              </a:rPr>
              <a:t> </a:t>
            </a:r>
            <a:r>
              <a:rPr lang="es-ES" sz="500" err="1">
                <a:solidFill>
                  <a:srgbClr val="646464"/>
                </a:solidFill>
              </a:rPr>
              <a:t>index</a:t>
            </a:r>
            <a:r>
              <a:rPr lang="es-ES" sz="500">
                <a:solidFill>
                  <a:srgbClr val="646464"/>
                </a:solidFill>
              </a:rPr>
              <a:t>; </a:t>
            </a:r>
            <a:r>
              <a:rPr lang="es-ES" sz="500" b="1">
                <a:solidFill>
                  <a:srgbClr val="646464"/>
                </a:solidFill>
              </a:rPr>
              <a:t>PASI</a:t>
            </a:r>
            <a:r>
              <a:rPr lang="es-ES" sz="500">
                <a:solidFill>
                  <a:srgbClr val="646464"/>
                </a:solidFill>
              </a:rPr>
              <a:t>: psoriasis área and </a:t>
            </a:r>
            <a:r>
              <a:rPr lang="es-ES" sz="500" err="1">
                <a:solidFill>
                  <a:srgbClr val="646464"/>
                </a:solidFill>
              </a:rPr>
              <a:t>severity</a:t>
            </a:r>
            <a:endParaRPr lang="es-ES" sz="500">
              <a:solidFill>
                <a:srgbClr val="646464"/>
              </a:solidFill>
            </a:endParaRPr>
          </a:p>
          <a:p>
            <a:r>
              <a:rPr lang="es-ES" sz="500">
                <a:solidFill>
                  <a:srgbClr val="646464"/>
                </a:solidFill>
              </a:rPr>
              <a:t>1. </a:t>
            </a:r>
            <a:r>
              <a:rPr lang="es-ES" sz="500" err="1">
                <a:solidFill>
                  <a:srgbClr val="646464"/>
                </a:solidFill>
              </a:rPr>
              <a:t>Couselo</a:t>
            </a:r>
            <a:r>
              <a:rPr lang="es-ES" sz="500">
                <a:solidFill>
                  <a:srgbClr val="646464"/>
                </a:solidFill>
              </a:rPr>
              <a:t>-Rodríguez, C., </a:t>
            </a:r>
            <a:r>
              <a:rPr lang="es-ES" sz="500" i="1">
                <a:solidFill>
                  <a:srgbClr val="646464"/>
                </a:solidFill>
              </a:rPr>
              <a:t>et al</a:t>
            </a:r>
            <a:r>
              <a:rPr lang="es-ES" sz="500">
                <a:solidFill>
                  <a:srgbClr val="646464"/>
                </a:solidFill>
              </a:rPr>
              <a:t>. "Supervivencia de la ciclosporina en el tratamiento de la dermatitis atópica moderada-grave: Registro Español de Dermatitis Atópica (BIOBADATOP)." Actas </a:t>
            </a:r>
            <a:r>
              <a:rPr lang="es-ES" sz="500" err="1">
                <a:solidFill>
                  <a:srgbClr val="646464"/>
                </a:solidFill>
              </a:rPr>
              <a:t>Dermo-Sifiliográficas</a:t>
            </a:r>
            <a:r>
              <a:rPr lang="es-ES" sz="500">
                <a:solidFill>
                  <a:srgbClr val="646464"/>
                </a:solidFill>
              </a:rPr>
              <a:t> 115.4 (2024): 341-346.</a:t>
            </a:r>
          </a:p>
        </p:txBody>
      </p:sp>
      <p:sp>
        <p:nvSpPr>
          <p:cNvPr id="9" name="CuadroTexto 8">
            <a:extLst>
              <a:ext uri="{FF2B5EF4-FFF2-40B4-BE49-F238E27FC236}">
                <a16:creationId xmlns:a16="http://schemas.microsoft.com/office/drawing/2014/main" id="{65F6FA2A-715E-F89E-9CA2-CD0B6752979C}"/>
              </a:ext>
            </a:extLst>
          </p:cNvPr>
          <p:cNvSpPr txBox="1"/>
          <p:nvPr/>
        </p:nvSpPr>
        <p:spPr>
          <a:xfrm>
            <a:off x="482789" y="1590072"/>
            <a:ext cx="11226421" cy="323165"/>
          </a:xfrm>
          <a:prstGeom prst="rect">
            <a:avLst/>
          </a:prstGeom>
          <a:noFill/>
        </p:spPr>
        <p:txBody>
          <a:bodyPr wrap="square">
            <a:spAutoFit/>
          </a:bodyPr>
          <a:lstStyle/>
          <a:p>
            <a:pPr marL="30805" algn="ctr">
              <a:spcBef>
                <a:spcPts val="76"/>
              </a:spcBef>
            </a:pPr>
            <a:r>
              <a:rPr lang="es-ES" sz="1500" b="1">
                <a:solidFill>
                  <a:srgbClr val="7A45B8"/>
                </a:solidFill>
                <a:latin typeface="Arial" panose="020B0604020202020204" pitchFamily="34" charset="0"/>
                <a:cs typeface="Arial" panose="020B0604020202020204" pitchFamily="34" charset="0"/>
              </a:rPr>
              <a:t>Estudio</a:t>
            </a:r>
            <a:r>
              <a:rPr lang="es-ES" sz="1500" b="1" spc="-24">
                <a:solidFill>
                  <a:srgbClr val="7A45B8"/>
                </a:solidFill>
                <a:latin typeface="Arial" panose="020B0604020202020204" pitchFamily="34" charset="0"/>
                <a:cs typeface="Arial" panose="020B0604020202020204" pitchFamily="34" charset="0"/>
              </a:rPr>
              <a:t> </a:t>
            </a:r>
            <a:r>
              <a:rPr lang="es-ES" sz="1500" b="1" spc="-12">
                <a:solidFill>
                  <a:srgbClr val="7A45B8"/>
                </a:solidFill>
                <a:latin typeface="Arial" panose="020B0604020202020204" pitchFamily="34" charset="0"/>
                <a:cs typeface="Arial" panose="020B0604020202020204" pitchFamily="34" charset="0"/>
              </a:rPr>
              <a:t>multicéntrico,</a:t>
            </a:r>
            <a:r>
              <a:rPr lang="es-ES" sz="1500" b="1" spc="-52">
                <a:solidFill>
                  <a:srgbClr val="7A45B8"/>
                </a:solidFill>
                <a:latin typeface="Arial" panose="020B0604020202020204" pitchFamily="34" charset="0"/>
                <a:cs typeface="Arial" panose="020B0604020202020204" pitchFamily="34" charset="0"/>
              </a:rPr>
              <a:t> </a:t>
            </a:r>
            <a:r>
              <a:rPr lang="es-ES" sz="1500" b="1" spc="-12">
                <a:solidFill>
                  <a:srgbClr val="7A45B8"/>
                </a:solidFill>
                <a:latin typeface="Arial" panose="020B0604020202020204" pitchFamily="34" charset="0"/>
                <a:cs typeface="Arial" panose="020B0604020202020204" pitchFamily="34" charset="0"/>
              </a:rPr>
              <a:t>observacional,</a:t>
            </a:r>
            <a:r>
              <a:rPr lang="es-ES" sz="1500" b="1" spc="-52">
                <a:solidFill>
                  <a:srgbClr val="7A45B8"/>
                </a:solidFill>
                <a:latin typeface="Arial" panose="020B0604020202020204" pitchFamily="34" charset="0"/>
                <a:cs typeface="Arial" panose="020B0604020202020204" pitchFamily="34" charset="0"/>
              </a:rPr>
              <a:t> </a:t>
            </a:r>
            <a:r>
              <a:rPr lang="es-ES" sz="1500" b="1">
                <a:solidFill>
                  <a:srgbClr val="7A45B8"/>
                </a:solidFill>
                <a:latin typeface="Arial" panose="020B0604020202020204" pitchFamily="34" charset="0"/>
                <a:cs typeface="Arial" panose="020B0604020202020204" pitchFamily="34" charset="0"/>
              </a:rPr>
              <a:t>de</a:t>
            </a:r>
            <a:r>
              <a:rPr lang="es-ES" sz="1500" b="1" spc="-21">
                <a:solidFill>
                  <a:srgbClr val="7A45B8"/>
                </a:solidFill>
                <a:latin typeface="Arial" panose="020B0604020202020204" pitchFamily="34" charset="0"/>
                <a:cs typeface="Arial" panose="020B0604020202020204" pitchFamily="34" charset="0"/>
              </a:rPr>
              <a:t> </a:t>
            </a:r>
            <a:r>
              <a:rPr lang="es-ES" sz="1500" b="1">
                <a:solidFill>
                  <a:srgbClr val="7A45B8"/>
                </a:solidFill>
                <a:latin typeface="Arial" panose="020B0604020202020204" pitchFamily="34" charset="0"/>
                <a:cs typeface="Arial" panose="020B0604020202020204" pitchFamily="34" charset="0"/>
              </a:rPr>
              <a:t>cohortes</a:t>
            </a:r>
            <a:r>
              <a:rPr lang="es-ES" sz="1500" b="1" spc="-24">
                <a:solidFill>
                  <a:srgbClr val="7A45B8"/>
                </a:solidFill>
                <a:latin typeface="Arial" panose="020B0604020202020204" pitchFamily="34" charset="0"/>
                <a:cs typeface="Arial" panose="020B0604020202020204" pitchFamily="34" charset="0"/>
              </a:rPr>
              <a:t> </a:t>
            </a:r>
            <a:r>
              <a:rPr lang="es-ES" sz="1500" b="1" spc="-15">
                <a:solidFill>
                  <a:srgbClr val="7A45B8"/>
                </a:solidFill>
                <a:latin typeface="Arial" panose="020B0604020202020204" pitchFamily="34" charset="0"/>
                <a:cs typeface="Arial" panose="020B0604020202020204" pitchFamily="34" charset="0"/>
              </a:rPr>
              <a:t>prospectivo,</a:t>
            </a:r>
            <a:r>
              <a:rPr lang="es-ES" sz="1500" b="1" spc="-52">
                <a:solidFill>
                  <a:srgbClr val="7A45B8"/>
                </a:solidFill>
                <a:latin typeface="Arial" panose="020B0604020202020204" pitchFamily="34" charset="0"/>
                <a:cs typeface="Arial" panose="020B0604020202020204" pitchFamily="34" charset="0"/>
              </a:rPr>
              <a:t> </a:t>
            </a:r>
            <a:r>
              <a:rPr lang="es-ES" sz="1500" b="1">
                <a:solidFill>
                  <a:srgbClr val="7A45B8"/>
                </a:solidFill>
                <a:latin typeface="Arial" panose="020B0604020202020204" pitchFamily="34" charset="0"/>
                <a:cs typeface="Arial" panose="020B0604020202020204" pitchFamily="34" charset="0"/>
              </a:rPr>
              <a:t>con</a:t>
            </a:r>
            <a:r>
              <a:rPr lang="es-ES" sz="1500" b="1" spc="-21">
                <a:solidFill>
                  <a:srgbClr val="7A45B8"/>
                </a:solidFill>
                <a:latin typeface="Arial" panose="020B0604020202020204" pitchFamily="34" charset="0"/>
                <a:cs typeface="Arial" panose="020B0604020202020204" pitchFamily="34" charset="0"/>
              </a:rPr>
              <a:t> </a:t>
            </a:r>
            <a:r>
              <a:rPr lang="es-ES" sz="1500" b="1">
                <a:solidFill>
                  <a:srgbClr val="7A45B8"/>
                </a:solidFill>
                <a:latin typeface="Arial" panose="020B0604020202020204" pitchFamily="34" charset="0"/>
                <a:cs typeface="Arial" panose="020B0604020202020204" pitchFamily="34" charset="0"/>
              </a:rPr>
              <a:t>130</a:t>
            </a:r>
            <a:r>
              <a:rPr lang="es-ES" sz="1500" b="1" spc="-21">
                <a:solidFill>
                  <a:srgbClr val="7A45B8"/>
                </a:solidFill>
                <a:latin typeface="Arial" panose="020B0604020202020204" pitchFamily="34" charset="0"/>
                <a:cs typeface="Arial" panose="020B0604020202020204" pitchFamily="34" charset="0"/>
              </a:rPr>
              <a:t> </a:t>
            </a:r>
            <a:r>
              <a:rPr lang="es-ES" sz="1500" b="1" spc="-6">
                <a:solidFill>
                  <a:srgbClr val="7A45B8"/>
                </a:solidFill>
                <a:latin typeface="Arial" panose="020B0604020202020204" pitchFamily="34" charset="0"/>
                <a:cs typeface="Arial" panose="020B0604020202020204" pitchFamily="34" charset="0"/>
              </a:rPr>
              <a:t>pacientes</a:t>
            </a:r>
            <a:r>
              <a:rPr lang="es-ES" sz="1500" b="1" spc="-21">
                <a:solidFill>
                  <a:srgbClr val="7A45B8"/>
                </a:solidFill>
                <a:latin typeface="Arial" panose="020B0604020202020204" pitchFamily="34" charset="0"/>
                <a:cs typeface="Arial" panose="020B0604020202020204" pitchFamily="34" charset="0"/>
              </a:rPr>
              <a:t> </a:t>
            </a:r>
            <a:r>
              <a:rPr lang="es-ES" sz="1500" b="1">
                <a:solidFill>
                  <a:srgbClr val="7A45B8"/>
                </a:solidFill>
                <a:latin typeface="Arial" panose="020B0604020202020204" pitchFamily="34" charset="0"/>
                <a:cs typeface="Arial" panose="020B0604020202020204" pitchFamily="34" charset="0"/>
              </a:rPr>
              <a:t>de</a:t>
            </a:r>
            <a:r>
              <a:rPr lang="es-ES" sz="1500" b="1" spc="-24">
                <a:solidFill>
                  <a:srgbClr val="7A45B8"/>
                </a:solidFill>
                <a:latin typeface="Arial" panose="020B0604020202020204" pitchFamily="34" charset="0"/>
                <a:cs typeface="Arial" panose="020B0604020202020204" pitchFamily="34" charset="0"/>
              </a:rPr>
              <a:t> </a:t>
            </a:r>
            <a:r>
              <a:rPr lang="es-ES" sz="1500" b="1" spc="-6">
                <a:solidFill>
                  <a:srgbClr val="7A45B8"/>
                </a:solidFill>
                <a:latin typeface="Arial" panose="020B0604020202020204" pitchFamily="34" charset="0"/>
                <a:cs typeface="Arial" panose="020B0604020202020204" pitchFamily="34" charset="0"/>
              </a:rPr>
              <a:t>DA</a:t>
            </a:r>
            <a:r>
              <a:rPr lang="es-ES" sz="1500" b="1" spc="-58">
                <a:solidFill>
                  <a:srgbClr val="7A45B8"/>
                </a:solidFill>
                <a:latin typeface="Arial" panose="020B0604020202020204" pitchFamily="34" charset="0"/>
                <a:cs typeface="Arial" panose="020B0604020202020204" pitchFamily="34" charset="0"/>
              </a:rPr>
              <a:t> </a:t>
            </a:r>
            <a:r>
              <a:rPr lang="es-ES" sz="1500" b="1" spc="-6">
                <a:solidFill>
                  <a:srgbClr val="7A45B8"/>
                </a:solidFill>
                <a:latin typeface="Arial" panose="020B0604020202020204" pitchFamily="34" charset="0"/>
                <a:cs typeface="Arial" panose="020B0604020202020204" pitchFamily="34" charset="0"/>
              </a:rPr>
              <a:t>tratados</a:t>
            </a:r>
            <a:r>
              <a:rPr lang="es-ES" sz="1500" b="1" spc="-21">
                <a:solidFill>
                  <a:srgbClr val="7A45B8"/>
                </a:solidFill>
                <a:latin typeface="Arial" panose="020B0604020202020204" pitchFamily="34" charset="0"/>
                <a:cs typeface="Arial" panose="020B0604020202020204" pitchFamily="34" charset="0"/>
              </a:rPr>
              <a:t> </a:t>
            </a:r>
            <a:r>
              <a:rPr lang="es-ES" sz="1500" b="1">
                <a:solidFill>
                  <a:srgbClr val="7A45B8"/>
                </a:solidFill>
                <a:latin typeface="Arial" panose="020B0604020202020204" pitchFamily="34" charset="0"/>
                <a:cs typeface="Arial" panose="020B0604020202020204" pitchFamily="34" charset="0"/>
              </a:rPr>
              <a:t>con</a:t>
            </a:r>
            <a:r>
              <a:rPr lang="es-ES" sz="1500" b="1" spc="-21">
                <a:solidFill>
                  <a:srgbClr val="7A45B8"/>
                </a:solidFill>
                <a:latin typeface="Arial" panose="020B0604020202020204" pitchFamily="34" charset="0"/>
                <a:cs typeface="Arial" panose="020B0604020202020204" pitchFamily="34" charset="0"/>
              </a:rPr>
              <a:t> </a:t>
            </a:r>
            <a:r>
              <a:rPr lang="es-ES" sz="1500" b="1" spc="-12">
                <a:solidFill>
                  <a:srgbClr val="7A45B8"/>
                </a:solidFill>
                <a:latin typeface="Arial" panose="020B0604020202020204" pitchFamily="34" charset="0"/>
                <a:cs typeface="Arial" panose="020B0604020202020204" pitchFamily="34" charset="0"/>
              </a:rPr>
              <a:t>CsA</a:t>
            </a:r>
            <a:r>
              <a:rPr lang="es-ES" sz="1500" b="1" spc="-18" baseline="31400">
                <a:solidFill>
                  <a:srgbClr val="7A45B8"/>
                </a:solidFill>
                <a:latin typeface="Arial" panose="020B0604020202020204" pitchFamily="34" charset="0"/>
                <a:cs typeface="Arial" panose="020B0604020202020204" pitchFamily="34" charset="0"/>
              </a:rPr>
              <a:t>1</a:t>
            </a:r>
            <a:endParaRPr lang="es-ES" sz="1500" b="1" baseline="31400">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65590BC9-AEE3-D80D-4296-6E3ACC4F20F4}"/>
              </a:ext>
            </a:extLst>
          </p:cNvPr>
          <p:cNvSpPr txBox="1"/>
          <p:nvPr/>
        </p:nvSpPr>
        <p:spPr>
          <a:xfrm>
            <a:off x="1564781" y="2403714"/>
            <a:ext cx="4122276" cy="591352"/>
          </a:xfrm>
          <a:prstGeom prst="rect">
            <a:avLst/>
          </a:prstGeom>
          <a:noFill/>
        </p:spPr>
        <p:txBody>
          <a:bodyPr wrap="square" lIns="0" tIns="0" rIns="0" bIns="0">
            <a:noAutofit/>
          </a:bodyPr>
          <a:lstStyle/>
          <a:p>
            <a:pPr marL="30805" marR="1001551">
              <a:lnSpc>
                <a:spcPct val="101499"/>
              </a:lnSpc>
            </a:pPr>
            <a:r>
              <a:rPr lang="es-ES" sz="1200" b="1">
                <a:solidFill>
                  <a:srgbClr val="22346A"/>
                </a:solidFill>
                <a:latin typeface="Arial" panose="020B0604020202020204" pitchFamily="34" charset="0"/>
                <a:cs typeface="Arial" panose="020B0604020202020204" pitchFamily="34" charset="0"/>
              </a:rPr>
              <a:t>Características</a:t>
            </a:r>
            <a:r>
              <a:rPr lang="es-ES" sz="1200" b="1" spc="27">
                <a:solidFill>
                  <a:srgbClr val="22346A"/>
                </a:solidFill>
                <a:latin typeface="Arial" panose="020B0604020202020204" pitchFamily="34" charset="0"/>
                <a:cs typeface="Arial" panose="020B0604020202020204" pitchFamily="34" charset="0"/>
              </a:rPr>
              <a:t> </a:t>
            </a:r>
            <a:r>
              <a:rPr lang="es-ES" sz="1200" b="1">
                <a:solidFill>
                  <a:srgbClr val="22346A"/>
                </a:solidFill>
                <a:latin typeface="Arial" panose="020B0604020202020204" pitchFamily="34" charset="0"/>
                <a:cs typeface="Arial" panose="020B0604020202020204" pitchFamily="34" charset="0"/>
              </a:rPr>
              <a:t>basales</a:t>
            </a:r>
            <a:r>
              <a:rPr lang="es-ES" sz="1200" b="1" spc="30">
                <a:solidFill>
                  <a:srgbClr val="22346A"/>
                </a:solidFill>
                <a:latin typeface="Arial" panose="020B0604020202020204" pitchFamily="34" charset="0"/>
                <a:cs typeface="Arial" panose="020B0604020202020204" pitchFamily="34" charset="0"/>
              </a:rPr>
              <a:t> </a:t>
            </a:r>
            <a:r>
              <a:rPr lang="es-ES" sz="1200" b="1">
                <a:solidFill>
                  <a:srgbClr val="22346A"/>
                </a:solidFill>
                <a:latin typeface="Arial" panose="020B0604020202020204" pitchFamily="34" charset="0"/>
                <a:cs typeface="Arial" panose="020B0604020202020204" pitchFamily="34" charset="0"/>
              </a:rPr>
              <a:t>de</a:t>
            </a:r>
            <a:r>
              <a:rPr lang="es-ES" sz="1200" b="1" spc="30">
                <a:solidFill>
                  <a:srgbClr val="22346A"/>
                </a:solidFill>
                <a:latin typeface="Arial" panose="020B0604020202020204" pitchFamily="34" charset="0"/>
                <a:cs typeface="Arial" panose="020B0604020202020204" pitchFamily="34" charset="0"/>
              </a:rPr>
              <a:t> </a:t>
            </a:r>
            <a:r>
              <a:rPr lang="es-ES" sz="1200" b="1">
                <a:solidFill>
                  <a:srgbClr val="22346A"/>
                </a:solidFill>
                <a:latin typeface="Arial" panose="020B0604020202020204" pitchFamily="34" charset="0"/>
                <a:cs typeface="Arial" panose="020B0604020202020204" pitchFamily="34" charset="0"/>
              </a:rPr>
              <a:t>los</a:t>
            </a:r>
            <a:r>
              <a:rPr lang="es-ES" sz="1200" b="1" spc="30">
                <a:solidFill>
                  <a:srgbClr val="22346A"/>
                </a:solidFill>
                <a:latin typeface="Arial" panose="020B0604020202020204" pitchFamily="34" charset="0"/>
                <a:cs typeface="Arial" panose="020B0604020202020204" pitchFamily="34" charset="0"/>
              </a:rPr>
              <a:t> </a:t>
            </a:r>
            <a:r>
              <a:rPr lang="es-ES" sz="1200" b="1">
                <a:solidFill>
                  <a:srgbClr val="22346A"/>
                </a:solidFill>
                <a:latin typeface="Arial" panose="020B0604020202020204" pitchFamily="34" charset="0"/>
                <a:cs typeface="Arial" panose="020B0604020202020204" pitchFamily="34" charset="0"/>
              </a:rPr>
              <a:t>pacientes</a:t>
            </a:r>
            <a:r>
              <a:rPr lang="es-ES" sz="1200" b="1" spc="30">
                <a:solidFill>
                  <a:srgbClr val="22346A"/>
                </a:solidFill>
                <a:latin typeface="Arial" panose="020B0604020202020204" pitchFamily="34" charset="0"/>
                <a:cs typeface="Arial" panose="020B0604020202020204" pitchFamily="34" charset="0"/>
              </a:rPr>
              <a:t> </a:t>
            </a:r>
            <a:r>
              <a:rPr lang="es-ES" sz="1200" b="1">
                <a:solidFill>
                  <a:srgbClr val="22346A"/>
                </a:solidFill>
                <a:latin typeface="Arial" panose="020B0604020202020204" pitchFamily="34" charset="0"/>
                <a:cs typeface="Arial" panose="020B0604020202020204" pitchFamily="34" charset="0"/>
              </a:rPr>
              <a:t>diagnosticados</a:t>
            </a:r>
            <a:r>
              <a:rPr lang="es-ES" sz="1200" b="1" spc="27">
                <a:solidFill>
                  <a:srgbClr val="22346A"/>
                </a:solidFill>
                <a:latin typeface="Arial" panose="020B0604020202020204" pitchFamily="34" charset="0"/>
                <a:cs typeface="Arial" panose="020B0604020202020204" pitchFamily="34" charset="0"/>
              </a:rPr>
              <a:t> </a:t>
            </a:r>
            <a:r>
              <a:rPr lang="es-ES" sz="1200" b="1">
                <a:solidFill>
                  <a:srgbClr val="22346A"/>
                </a:solidFill>
                <a:latin typeface="Arial" panose="020B0604020202020204" pitchFamily="34" charset="0"/>
                <a:cs typeface="Arial" panose="020B0604020202020204" pitchFamily="34" charset="0"/>
              </a:rPr>
              <a:t>de</a:t>
            </a:r>
            <a:r>
              <a:rPr lang="es-ES" sz="1200" b="1" spc="30">
                <a:solidFill>
                  <a:srgbClr val="22346A"/>
                </a:solidFill>
                <a:latin typeface="Arial" panose="020B0604020202020204" pitchFamily="34" charset="0"/>
                <a:cs typeface="Arial" panose="020B0604020202020204" pitchFamily="34" charset="0"/>
              </a:rPr>
              <a:t> </a:t>
            </a:r>
            <a:r>
              <a:rPr lang="es-ES" sz="1200" b="1" spc="-6">
                <a:solidFill>
                  <a:srgbClr val="22346A"/>
                </a:solidFill>
                <a:latin typeface="Arial" panose="020B0604020202020204" pitchFamily="34" charset="0"/>
                <a:cs typeface="Arial" panose="020B0604020202020204" pitchFamily="34" charset="0"/>
              </a:rPr>
              <a:t>DA</a:t>
            </a:r>
            <a:r>
              <a:rPr lang="es-ES" sz="1200" b="1" spc="-33">
                <a:solidFill>
                  <a:srgbClr val="22346A"/>
                </a:solidFill>
                <a:latin typeface="Arial" panose="020B0604020202020204" pitchFamily="34" charset="0"/>
                <a:cs typeface="Arial" panose="020B0604020202020204" pitchFamily="34" charset="0"/>
              </a:rPr>
              <a:t> </a:t>
            </a:r>
            <a:r>
              <a:rPr lang="es-ES" sz="1200" b="1">
                <a:solidFill>
                  <a:srgbClr val="22346A"/>
                </a:solidFill>
                <a:latin typeface="Arial" panose="020B0604020202020204" pitchFamily="34" charset="0"/>
                <a:cs typeface="Arial" panose="020B0604020202020204" pitchFamily="34" charset="0"/>
              </a:rPr>
              <a:t>y</a:t>
            </a:r>
            <a:r>
              <a:rPr lang="es-ES" sz="1200" b="1" spc="3">
                <a:solidFill>
                  <a:srgbClr val="22346A"/>
                </a:solidFill>
                <a:latin typeface="Arial" panose="020B0604020202020204" pitchFamily="34" charset="0"/>
                <a:cs typeface="Arial" panose="020B0604020202020204" pitchFamily="34" charset="0"/>
              </a:rPr>
              <a:t> </a:t>
            </a:r>
            <a:r>
              <a:rPr lang="es-ES" sz="1200" b="1">
                <a:solidFill>
                  <a:srgbClr val="22346A"/>
                </a:solidFill>
                <a:latin typeface="Arial" panose="020B0604020202020204" pitchFamily="34" charset="0"/>
                <a:cs typeface="Arial" panose="020B0604020202020204" pitchFamily="34" charset="0"/>
              </a:rPr>
              <a:t>psoriasis</a:t>
            </a:r>
            <a:r>
              <a:rPr lang="es-ES" sz="1200" b="1" spc="30">
                <a:solidFill>
                  <a:srgbClr val="22346A"/>
                </a:solidFill>
                <a:latin typeface="Arial" panose="020B0604020202020204" pitchFamily="34" charset="0"/>
                <a:cs typeface="Arial" panose="020B0604020202020204" pitchFamily="34" charset="0"/>
              </a:rPr>
              <a:t> </a:t>
            </a:r>
            <a:r>
              <a:rPr lang="es-ES" sz="1200" b="1">
                <a:solidFill>
                  <a:srgbClr val="22346A"/>
                </a:solidFill>
                <a:latin typeface="Arial" panose="020B0604020202020204" pitchFamily="34" charset="0"/>
                <a:cs typeface="Arial" panose="020B0604020202020204" pitchFamily="34" charset="0"/>
              </a:rPr>
              <a:t>que</a:t>
            </a:r>
            <a:r>
              <a:rPr lang="es-ES" sz="1200" b="1" spc="30">
                <a:solidFill>
                  <a:srgbClr val="22346A"/>
                </a:solidFill>
                <a:latin typeface="Arial" panose="020B0604020202020204" pitchFamily="34" charset="0"/>
                <a:cs typeface="Arial" panose="020B0604020202020204" pitchFamily="34" charset="0"/>
              </a:rPr>
              <a:t> </a:t>
            </a:r>
            <a:r>
              <a:rPr lang="es-ES" sz="1200" b="1" spc="-6">
                <a:solidFill>
                  <a:srgbClr val="22346A"/>
                </a:solidFill>
                <a:latin typeface="Arial" panose="020B0604020202020204" pitchFamily="34" charset="0"/>
                <a:cs typeface="Arial" panose="020B0604020202020204" pitchFamily="34" charset="0"/>
              </a:rPr>
              <a:t>recibieron </a:t>
            </a:r>
            <a:r>
              <a:rPr lang="es-ES" sz="1200" b="1">
                <a:solidFill>
                  <a:srgbClr val="22346A"/>
                </a:solidFill>
                <a:latin typeface="Arial" panose="020B0604020202020204" pitchFamily="34" charset="0"/>
                <a:cs typeface="Arial" panose="020B0604020202020204" pitchFamily="34" charset="0"/>
              </a:rPr>
              <a:t>tratamiento</a:t>
            </a:r>
            <a:r>
              <a:rPr lang="es-ES" sz="1200" b="1" spc="15">
                <a:solidFill>
                  <a:srgbClr val="22346A"/>
                </a:solidFill>
                <a:latin typeface="Arial" panose="020B0604020202020204" pitchFamily="34" charset="0"/>
                <a:cs typeface="Arial" panose="020B0604020202020204" pitchFamily="34" charset="0"/>
              </a:rPr>
              <a:t> </a:t>
            </a:r>
            <a:r>
              <a:rPr lang="es-ES" sz="1200" b="1">
                <a:solidFill>
                  <a:srgbClr val="22346A"/>
                </a:solidFill>
                <a:latin typeface="Arial" panose="020B0604020202020204" pitchFamily="34" charset="0"/>
                <a:cs typeface="Arial" panose="020B0604020202020204" pitchFamily="34" charset="0"/>
              </a:rPr>
              <a:t>con</a:t>
            </a:r>
            <a:r>
              <a:rPr lang="es-ES" sz="1200" b="1" spc="18">
                <a:solidFill>
                  <a:srgbClr val="22346A"/>
                </a:solidFill>
                <a:latin typeface="Arial" panose="020B0604020202020204" pitchFamily="34" charset="0"/>
                <a:cs typeface="Arial" panose="020B0604020202020204" pitchFamily="34" charset="0"/>
              </a:rPr>
              <a:t> </a:t>
            </a:r>
            <a:r>
              <a:rPr lang="es-ES" sz="1200" b="1">
                <a:solidFill>
                  <a:srgbClr val="22346A"/>
                </a:solidFill>
                <a:latin typeface="Arial" panose="020B0604020202020204" pitchFamily="34" charset="0"/>
                <a:cs typeface="Arial" panose="020B0604020202020204" pitchFamily="34" charset="0"/>
              </a:rPr>
              <a:t>la</a:t>
            </a:r>
            <a:r>
              <a:rPr lang="es-ES" sz="1200" b="1" spc="15">
                <a:solidFill>
                  <a:srgbClr val="22346A"/>
                </a:solidFill>
                <a:latin typeface="Arial" panose="020B0604020202020204" pitchFamily="34" charset="0"/>
                <a:cs typeface="Arial" panose="020B0604020202020204" pitchFamily="34" charset="0"/>
              </a:rPr>
              <a:t> </a:t>
            </a:r>
            <a:r>
              <a:rPr lang="es-ES" sz="1200" b="1" spc="-15" err="1">
                <a:solidFill>
                  <a:srgbClr val="22346A"/>
                </a:solidFill>
                <a:latin typeface="Arial" panose="020B0604020202020204" pitchFamily="34" charset="0"/>
                <a:cs typeface="Arial" panose="020B0604020202020204" pitchFamily="34" charset="0"/>
              </a:rPr>
              <a:t>CsA</a:t>
            </a:r>
            <a:endParaRPr lang="es-ES"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8736198"/>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B7B3F-8603-63AB-1B33-30DC0E64896D}"/>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B6BA371B-7F23-14AE-EE23-A0330DD503D6}"/>
              </a:ext>
            </a:extLst>
          </p:cNvPr>
          <p:cNvSpPr>
            <a:spLocks noGrp="1"/>
          </p:cNvSpPr>
          <p:nvPr>
            <p:ph type="title"/>
          </p:nvPr>
        </p:nvSpPr>
        <p:spPr/>
        <p:txBody>
          <a:bodyPr/>
          <a:lstStyle/>
          <a:p>
            <a:r>
              <a:rPr lang="es-ES"/>
              <a:t>Supervivencia de la ciclosporina en el tratamiento de la dermatitis atópica moderada-grave: Registro Español de Dermatitis Atópica (BIOBADATOP)</a:t>
            </a:r>
            <a:r>
              <a:rPr lang="es-ES" baseline="30000"/>
              <a:t>1</a:t>
            </a:r>
          </a:p>
        </p:txBody>
      </p:sp>
      <p:graphicFrame>
        <p:nvGraphicFramePr>
          <p:cNvPr id="6" name="Tabla 5">
            <a:extLst>
              <a:ext uri="{FF2B5EF4-FFF2-40B4-BE49-F238E27FC236}">
                <a16:creationId xmlns:a16="http://schemas.microsoft.com/office/drawing/2014/main" id="{6F1A8187-76AF-803E-0335-E315E865C260}"/>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5" name="object 5">
            <a:extLst>
              <a:ext uri="{FF2B5EF4-FFF2-40B4-BE49-F238E27FC236}">
                <a16:creationId xmlns:a16="http://schemas.microsoft.com/office/drawing/2014/main" id="{B43F3E00-C97C-4388-25BB-3F9EF6AC79B1}"/>
              </a:ext>
            </a:extLst>
          </p:cNvPr>
          <p:cNvSpPr txBox="1"/>
          <p:nvPr/>
        </p:nvSpPr>
        <p:spPr>
          <a:xfrm>
            <a:off x="2373344" y="4808419"/>
            <a:ext cx="7445311" cy="699561"/>
          </a:xfrm>
          <a:prstGeom prst="rect">
            <a:avLst/>
          </a:prstGeom>
        </p:spPr>
        <p:txBody>
          <a:bodyPr vert="horz" wrap="square" lIns="0" tIns="6931" rIns="0" bIns="0" rtlCol="0">
            <a:spAutoFit/>
          </a:bodyPr>
          <a:lstStyle/>
          <a:p>
            <a:pPr marL="23104" marR="18483" algn="ctr">
              <a:lnSpc>
                <a:spcPct val="110000"/>
              </a:lnSpc>
              <a:spcBef>
                <a:spcPts val="55"/>
              </a:spcBef>
            </a:pPr>
            <a:r>
              <a:rPr sz="1400" b="1">
                <a:solidFill>
                  <a:srgbClr val="7A45B8"/>
                </a:solidFill>
                <a:latin typeface="Arial" panose="020B0604020202020204" pitchFamily="34" charset="0"/>
                <a:cs typeface="Arial" panose="020B0604020202020204" pitchFamily="34" charset="0"/>
              </a:rPr>
              <a:t>El</a:t>
            </a:r>
            <a:r>
              <a:rPr sz="1400" b="1" spc="-33">
                <a:solidFill>
                  <a:srgbClr val="7A45B8"/>
                </a:solidFill>
                <a:latin typeface="Arial" panose="020B0604020202020204" pitchFamily="34" charset="0"/>
                <a:cs typeface="Arial" panose="020B0604020202020204" pitchFamily="34" charset="0"/>
              </a:rPr>
              <a:t> </a:t>
            </a:r>
            <a:r>
              <a:rPr sz="1400" b="1" spc="-6">
                <a:solidFill>
                  <a:srgbClr val="7A45B8"/>
                </a:solidFill>
                <a:latin typeface="Arial" panose="020B0604020202020204" pitchFamily="34" charset="0"/>
                <a:cs typeface="Arial" panose="020B0604020202020204" pitchFamily="34" charset="0"/>
              </a:rPr>
              <a:t>tratamiento</a:t>
            </a:r>
            <a:r>
              <a:rPr sz="1400" b="1" spc="-33">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con</a:t>
            </a:r>
            <a:r>
              <a:rPr sz="1400" b="1" spc="-33">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CsA</a:t>
            </a:r>
            <a:r>
              <a:rPr sz="1400" b="1" spc="-67">
                <a:solidFill>
                  <a:srgbClr val="7A45B8"/>
                </a:solidFill>
                <a:latin typeface="Arial" panose="020B0604020202020204" pitchFamily="34" charset="0"/>
                <a:cs typeface="Arial" panose="020B0604020202020204" pitchFamily="34" charset="0"/>
              </a:rPr>
              <a:t> </a:t>
            </a:r>
            <a:r>
              <a:rPr sz="1400" b="1" spc="-6">
                <a:solidFill>
                  <a:srgbClr val="7A45B8"/>
                </a:solidFill>
                <a:latin typeface="Arial" panose="020B0604020202020204" pitchFamily="34" charset="0"/>
                <a:cs typeface="Arial" panose="020B0604020202020204" pitchFamily="34" charset="0"/>
              </a:rPr>
              <a:t>obtuvo</a:t>
            </a:r>
            <a:r>
              <a:rPr sz="1400" b="1" spc="-33">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una</a:t>
            </a:r>
            <a:r>
              <a:rPr sz="1400" b="1" spc="-33">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mediana</a:t>
            </a:r>
            <a:r>
              <a:rPr sz="1400" b="1" spc="-30">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de</a:t>
            </a:r>
            <a:r>
              <a:rPr sz="1400" b="1" spc="-33">
                <a:solidFill>
                  <a:srgbClr val="7A45B8"/>
                </a:solidFill>
                <a:latin typeface="Arial" panose="020B0604020202020204" pitchFamily="34" charset="0"/>
                <a:cs typeface="Arial" panose="020B0604020202020204" pitchFamily="34" charset="0"/>
              </a:rPr>
              <a:t> </a:t>
            </a:r>
            <a:r>
              <a:rPr sz="1400" b="1" spc="-6">
                <a:solidFill>
                  <a:srgbClr val="7A45B8"/>
                </a:solidFill>
                <a:latin typeface="Arial" panose="020B0604020202020204" pitchFamily="34" charset="0"/>
                <a:cs typeface="Arial" panose="020B0604020202020204" pitchFamily="34" charset="0"/>
              </a:rPr>
              <a:t>supervivencia</a:t>
            </a:r>
            <a:r>
              <a:rPr sz="1400" b="1" spc="-33">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de</a:t>
            </a:r>
            <a:r>
              <a:rPr sz="1400" b="1" spc="-33">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1</a:t>
            </a:r>
            <a:r>
              <a:rPr sz="1400" b="1" spc="-30">
                <a:solidFill>
                  <a:srgbClr val="7A45B8"/>
                </a:solidFill>
                <a:latin typeface="Arial" panose="020B0604020202020204" pitchFamily="34" charset="0"/>
                <a:cs typeface="Arial" panose="020B0604020202020204" pitchFamily="34" charset="0"/>
              </a:rPr>
              <a:t> </a:t>
            </a:r>
            <a:r>
              <a:rPr sz="1400" b="1" spc="-6">
                <a:solidFill>
                  <a:srgbClr val="7A45B8"/>
                </a:solidFill>
                <a:latin typeface="Arial" panose="020B0604020202020204" pitchFamily="34" charset="0"/>
                <a:cs typeface="Arial" panose="020B0604020202020204" pitchFamily="34" charset="0"/>
              </a:rPr>
              <a:t>año,</a:t>
            </a:r>
            <a:r>
              <a:rPr sz="1400" b="1" spc="-64">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pero</a:t>
            </a:r>
            <a:r>
              <a:rPr sz="1400" b="1" spc="-30">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las</a:t>
            </a:r>
            <a:r>
              <a:rPr sz="1400" b="1" spc="-33">
                <a:solidFill>
                  <a:srgbClr val="7A45B8"/>
                </a:solidFill>
                <a:latin typeface="Arial" panose="020B0604020202020204" pitchFamily="34" charset="0"/>
                <a:cs typeface="Arial" panose="020B0604020202020204" pitchFamily="34" charset="0"/>
              </a:rPr>
              <a:t> </a:t>
            </a:r>
            <a:r>
              <a:rPr sz="1400" b="1" spc="-6">
                <a:solidFill>
                  <a:srgbClr val="7A45B8"/>
                </a:solidFill>
                <a:latin typeface="Arial" panose="020B0604020202020204" pitchFamily="34" charset="0"/>
                <a:cs typeface="Arial" panose="020B0604020202020204" pitchFamily="34" charset="0"/>
              </a:rPr>
              <a:t>condiciones</a:t>
            </a:r>
            <a:r>
              <a:rPr sz="1400" b="1" spc="-33">
                <a:solidFill>
                  <a:srgbClr val="7A45B8"/>
                </a:solidFill>
                <a:latin typeface="Arial" panose="020B0604020202020204" pitchFamily="34" charset="0"/>
                <a:cs typeface="Arial" panose="020B0604020202020204" pitchFamily="34" charset="0"/>
              </a:rPr>
              <a:t> </a:t>
            </a:r>
            <a:r>
              <a:rPr sz="1400" b="1" spc="-15">
                <a:solidFill>
                  <a:srgbClr val="7A45B8"/>
                </a:solidFill>
                <a:latin typeface="Arial" panose="020B0604020202020204" pitchFamily="34" charset="0"/>
                <a:cs typeface="Arial" panose="020B0604020202020204" pitchFamily="34" charset="0"/>
              </a:rPr>
              <a:t>de </a:t>
            </a:r>
            <a:r>
              <a:rPr sz="1400" b="1">
                <a:solidFill>
                  <a:srgbClr val="7A45B8"/>
                </a:solidFill>
                <a:latin typeface="Arial" panose="020B0604020202020204" pitchFamily="34" charset="0"/>
                <a:cs typeface="Arial" panose="020B0604020202020204" pitchFamily="34" charset="0"/>
              </a:rPr>
              <a:t>acceso</a:t>
            </a:r>
            <a:r>
              <a:rPr sz="1400" b="1" spc="-33">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a</a:t>
            </a:r>
            <a:r>
              <a:rPr sz="1400" b="1" spc="-30">
                <a:solidFill>
                  <a:srgbClr val="7A45B8"/>
                </a:solidFill>
                <a:latin typeface="Arial" panose="020B0604020202020204" pitchFamily="34" charset="0"/>
                <a:cs typeface="Arial" panose="020B0604020202020204" pitchFamily="34" charset="0"/>
              </a:rPr>
              <a:t> </a:t>
            </a:r>
            <a:r>
              <a:rPr sz="1400" b="1" spc="-6">
                <a:solidFill>
                  <a:srgbClr val="7A45B8"/>
                </a:solidFill>
                <a:latin typeface="Arial" panose="020B0604020202020204" pitchFamily="34" charset="0"/>
                <a:cs typeface="Arial" panose="020B0604020202020204" pitchFamily="34" charset="0"/>
              </a:rPr>
              <a:t>terapia</a:t>
            </a:r>
            <a:r>
              <a:rPr sz="1400" b="1" spc="-30">
                <a:solidFill>
                  <a:srgbClr val="7A45B8"/>
                </a:solidFill>
                <a:latin typeface="Arial" panose="020B0604020202020204" pitchFamily="34" charset="0"/>
                <a:cs typeface="Arial" panose="020B0604020202020204" pitchFamily="34" charset="0"/>
              </a:rPr>
              <a:t> </a:t>
            </a:r>
            <a:r>
              <a:rPr sz="1400" b="1" spc="-6">
                <a:solidFill>
                  <a:srgbClr val="7A45B8"/>
                </a:solidFill>
                <a:latin typeface="Arial" panose="020B0604020202020204" pitchFamily="34" charset="0"/>
                <a:cs typeface="Arial" panose="020B0604020202020204" pitchFamily="34" charset="0"/>
              </a:rPr>
              <a:t>sistémica</a:t>
            </a:r>
            <a:r>
              <a:rPr sz="1400" b="1" spc="-33">
                <a:solidFill>
                  <a:srgbClr val="7A45B8"/>
                </a:solidFill>
                <a:latin typeface="Arial" panose="020B0604020202020204" pitchFamily="34" charset="0"/>
                <a:cs typeface="Arial" panose="020B0604020202020204" pitchFamily="34" charset="0"/>
              </a:rPr>
              <a:t> </a:t>
            </a:r>
            <a:r>
              <a:rPr sz="1400" b="1" spc="-6">
                <a:solidFill>
                  <a:srgbClr val="7A45B8"/>
                </a:solidFill>
                <a:latin typeface="Arial" panose="020B0604020202020204" pitchFamily="34" charset="0"/>
                <a:cs typeface="Arial" panose="020B0604020202020204" pitchFamily="34" charset="0"/>
              </a:rPr>
              <a:t>avanzada</a:t>
            </a:r>
            <a:r>
              <a:rPr sz="1400" b="1" spc="-30">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podrían</a:t>
            </a:r>
            <a:r>
              <a:rPr sz="1400" b="1" spc="-30">
                <a:solidFill>
                  <a:srgbClr val="7A45B8"/>
                </a:solidFill>
                <a:latin typeface="Arial" panose="020B0604020202020204" pitchFamily="34" charset="0"/>
                <a:cs typeface="Arial" panose="020B0604020202020204" pitchFamily="34" charset="0"/>
              </a:rPr>
              <a:t> </a:t>
            </a:r>
            <a:r>
              <a:rPr sz="1400" b="1" spc="-6">
                <a:solidFill>
                  <a:srgbClr val="7A45B8"/>
                </a:solidFill>
                <a:latin typeface="Arial" panose="020B0604020202020204" pitchFamily="34" charset="0"/>
                <a:cs typeface="Arial" panose="020B0604020202020204" pitchFamily="34" charset="0"/>
              </a:rPr>
              <a:t>cambiar</a:t>
            </a:r>
            <a:r>
              <a:rPr sz="1400" b="1" spc="-64">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en</a:t>
            </a:r>
            <a:r>
              <a:rPr sz="1400" b="1" spc="-33">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un</a:t>
            </a:r>
            <a:r>
              <a:rPr sz="1400" b="1" spc="-30">
                <a:solidFill>
                  <a:srgbClr val="7A45B8"/>
                </a:solidFill>
                <a:latin typeface="Arial" panose="020B0604020202020204" pitchFamily="34" charset="0"/>
                <a:cs typeface="Arial" panose="020B0604020202020204" pitchFamily="34" charset="0"/>
              </a:rPr>
              <a:t> </a:t>
            </a:r>
            <a:r>
              <a:rPr sz="1400" b="1" spc="-15">
                <a:solidFill>
                  <a:srgbClr val="7A45B8"/>
                </a:solidFill>
                <a:latin typeface="Arial" panose="020B0604020202020204" pitchFamily="34" charset="0"/>
                <a:cs typeface="Arial" panose="020B0604020202020204" pitchFamily="34" charset="0"/>
              </a:rPr>
              <a:t>futuro,</a:t>
            </a:r>
            <a:r>
              <a:rPr sz="1400" b="1" spc="-61">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modificando</a:t>
            </a:r>
            <a:r>
              <a:rPr sz="1400" b="1" spc="-30">
                <a:solidFill>
                  <a:srgbClr val="7A45B8"/>
                </a:solidFill>
                <a:latin typeface="Arial" panose="020B0604020202020204" pitchFamily="34" charset="0"/>
                <a:cs typeface="Arial" panose="020B0604020202020204" pitchFamily="34" charset="0"/>
              </a:rPr>
              <a:t> </a:t>
            </a:r>
            <a:r>
              <a:rPr sz="1400" b="1" spc="-12">
                <a:solidFill>
                  <a:srgbClr val="7A45B8"/>
                </a:solidFill>
                <a:latin typeface="Arial" panose="020B0604020202020204" pitchFamily="34" charset="0"/>
                <a:cs typeface="Arial" panose="020B0604020202020204" pitchFamily="34" charset="0"/>
              </a:rPr>
              <a:t>previsiblemente</a:t>
            </a:r>
            <a:r>
              <a:rPr sz="1400" b="1" spc="-30">
                <a:solidFill>
                  <a:srgbClr val="7A45B8"/>
                </a:solidFill>
                <a:latin typeface="Arial" panose="020B0604020202020204" pitchFamily="34" charset="0"/>
                <a:cs typeface="Arial" panose="020B0604020202020204" pitchFamily="34" charset="0"/>
              </a:rPr>
              <a:t> </a:t>
            </a:r>
            <a:r>
              <a:rPr sz="1400" b="1" spc="-15">
                <a:solidFill>
                  <a:srgbClr val="7A45B8"/>
                </a:solidFill>
                <a:latin typeface="Arial" panose="020B0604020202020204" pitchFamily="34" charset="0"/>
                <a:cs typeface="Arial" panose="020B0604020202020204" pitchFamily="34" charset="0"/>
              </a:rPr>
              <a:t>la </a:t>
            </a:r>
            <a:r>
              <a:rPr sz="1400" b="1" spc="-6">
                <a:solidFill>
                  <a:srgbClr val="7A45B8"/>
                </a:solidFill>
                <a:latin typeface="Arial" panose="020B0604020202020204" pitchFamily="34" charset="0"/>
                <a:cs typeface="Arial" panose="020B0604020202020204" pitchFamily="34" charset="0"/>
              </a:rPr>
              <a:t>supervivencia</a:t>
            </a:r>
            <a:r>
              <a:rPr sz="1400" b="1" spc="-24">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de</a:t>
            </a:r>
            <a:r>
              <a:rPr sz="1400" b="1" spc="-24">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la</a:t>
            </a:r>
            <a:r>
              <a:rPr sz="1400" b="1" spc="-24">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CsA</a:t>
            </a:r>
            <a:r>
              <a:rPr sz="1400" b="1" spc="-61">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en</a:t>
            </a:r>
            <a:r>
              <a:rPr sz="1400" b="1" spc="-24">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la</a:t>
            </a:r>
            <a:r>
              <a:rPr sz="1400" b="1" spc="-24">
                <a:solidFill>
                  <a:srgbClr val="7A45B8"/>
                </a:solidFill>
                <a:latin typeface="Arial" panose="020B0604020202020204" pitchFamily="34" charset="0"/>
                <a:cs typeface="Arial" panose="020B0604020202020204" pitchFamily="34" charset="0"/>
              </a:rPr>
              <a:t> </a:t>
            </a:r>
            <a:r>
              <a:rPr sz="1400" b="1" spc="-12">
                <a:solidFill>
                  <a:srgbClr val="7A45B8"/>
                </a:solidFill>
                <a:latin typeface="Arial" panose="020B0604020202020204" pitchFamily="34" charset="0"/>
                <a:cs typeface="Arial" panose="020B0604020202020204" pitchFamily="34" charset="0"/>
              </a:rPr>
              <a:t>DA.</a:t>
            </a:r>
            <a:r>
              <a:rPr sz="1400" b="1" spc="-18" baseline="31400">
                <a:solidFill>
                  <a:srgbClr val="7A45B8"/>
                </a:solidFill>
                <a:latin typeface="Arial" panose="020B0604020202020204" pitchFamily="34" charset="0"/>
                <a:cs typeface="Arial" panose="020B0604020202020204" pitchFamily="34" charset="0"/>
              </a:rPr>
              <a:t>1</a:t>
            </a:r>
            <a:endParaRPr sz="1400" b="1" baseline="31400">
              <a:latin typeface="Arial" panose="020B0604020202020204" pitchFamily="34" charset="0"/>
              <a:cs typeface="Arial" panose="020B0604020202020204" pitchFamily="34" charset="0"/>
            </a:endParaRPr>
          </a:p>
        </p:txBody>
      </p:sp>
      <p:sp>
        <p:nvSpPr>
          <p:cNvPr id="22" name="Rectángulo redondeado 21">
            <a:extLst>
              <a:ext uri="{FF2B5EF4-FFF2-40B4-BE49-F238E27FC236}">
                <a16:creationId xmlns:a16="http://schemas.microsoft.com/office/drawing/2014/main" id="{EDF61832-5D5B-E2F8-C1A2-EF347966C37C}"/>
              </a:ext>
            </a:extLst>
          </p:cNvPr>
          <p:cNvSpPr/>
          <p:nvPr/>
        </p:nvSpPr>
        <p:spPr>
          <a:xfrm>
            <a:off x="1295961" y="1742390"/>
            <a:ext cx="9600078" cy="2811606"/>
          </a:xfrm>
          <a:prstGeom prst="roundRect">
            <a:avLst>
              <a:gd name="adj" fmla="val 5074"/>
            </a:avLst>
          </a:prstGeom>
          <a:solidFill>
            <a:srgbClr val="7A45B8">
              <a:alpha val="1278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object 6">
            <a:extLst>
              <a:ext uri="{FF2B5EF4-FFF2-40B4-BE49-F238E27FC236}">
                <a16:creationId xmlns:a16="http://schemas.microsoft.com/office/drawing/2014/main" id="{EFD75B3B-E7A2-5CD4-7867-2F1C4E4FCED8}"/>
              </a:ext>
            </a:extLst>
          </p:cNvPr>
          <p:cNvSpPr txBox="1"/>
          <p:nvPr/>
        </p:nvSpPr>
        <p:spPr>
          <a:xfrm>
            <a:off x="4646752" y="3625324"/>
            <a:ext cx="2204423" cy="560552"/>
          </a:xfrm>
          <a:prstGeom prst="rect">
            <a:avLst/>
          </a:prstGeom>
        </p:spPr>
        <p:txBody>
          <a:bodyPr vert="horz" wrap="square" lIns="0" tIns="7316" rIns="0" bIns="0" rtlCol="0">
            <a:spAutoFit/>
          </a:bodyPr>
          <a:lstStyle/>
          <a:p>
            <a:pPr marR="18483" algn="ctr">
              <a:lnSpc>
                <a:spcPct val="101800"/>
              </a:lnSpc>
              <a:spcBef>
                <a:spcPts val="58"/>
              </a:spcBef>
            </a:pPr>
            <a:r>
              <a:rPr sz="1200">
                <a:solidFill>
                  <a:srgbClr val="22346A"/>
                </a:solidFill>
                <a:latin typeface="Arial" panose="020B0604020202020204" pitchFamily="34" charset="0"/>
                <a:cs typeface="Arial" panose="020B0604020202020204" pitchFamily="34" charset="0"/>
              </a:rPr>
              <a:t>de</a:t>
            </a:r>
            <a:r>
              <a:rPr sz="1200" spc="33">
                <a:solidFill>
                  <a:srgbClr val="22346A"/>
                </a:solidFill>
                <a:latin typeface="Arial" panose="020B0604020202020204" pitchFamily="34" charset="0"/>
                <a:cs typeface="Arial" panose="020B0604020202020204" pitchFamily="34" charset="0"/>
              </a:rPr>
              <a:t> </a:t>
            </a:r>
            <a:r>
              <a:rPr sz="1200">
                <a:solidFill>
                  <a:srgbClr val="22346A"/>
                </a:solidFill>
                <a:latin typeface="Arial" panose="020B0604020202020204" pitchFamily="34" charset="0"/>
                <a:cs typeface="Arial" panose="020B0604020202020204" pitchFamily="34" charset="0"/>
              </a:rPr>
              <a:t>los</a:t>
            </a:r>
            <a:r>
              <a:rPr sz="1200" spc="33">
                <a:solidFill>
                  <a:srgbClr val="22346A"/>
                </a:solidFill>
                <a:latin typeface="Arial" panose="020B0604020202020204" pitchFamily="34" charset="0"/>
                <a:cs typeface="Arial" panose="020B0604020202020204" pitchFamily="34" charset="0"/>
              </a:rPr>
              <a:t> </a:t>
            </a:r>
            <a:r>
              <a:rPr sz="1200" err="1">
                <a:solidFill>
                  <a:srgbClr val="22346A"/>
                </a:solidFill>
                <a:latin typeface="Arial" panose="020B0604020202020204" pitchFamily="34" charset="0"/>
                <a:cs typeface="Arial" panose="020B0604020202020204" pitchFamily="34" charset="0"/>
              </a:rPr>
              <a:t>pacientes</a:t>
            </a:r>
            <a:r>
              <a:rPr sz="1200" spc="36">
                <a:solidFill>
                  <a:srgbClr val="22346A"/>
                </a:solidFill>
                <a:latin typeface="Arial" panose="020B0604020202020204" pitchFamily="34" charset="0"/>
                <a:cs typeface="Arial" panose="020B0604020202020204" pitchFamily="34" charset="0"/>
              </a:rPr>
              <a:t> </a:t>
            </a:r>
            <a:br>
              <a:rPr lang="es-ES" sz="1200" spc="36">
                <a:solidFill>
                  <a:srgbClr val="22346A"/>
                </a:solidFill>
                <a:latin typeface="Arial" panose="020B0604020202020204" pitchFamily="34" charset="0"/>
                <a:cs typeface="Arial" panose="020B0604020202020204" pitchFamily="34" charset="0"/>
              </a:rPr>
            </a:br>
            <a:r>
              <a:rPr sz="1200" b="1" spc="-6" err="1">
                <a:solidFill>
                  <a:srgbClr val="22346A"/>
                </a:solidFill>
                <a:latin typeface="Arial" panose="020B0604020202020204" pitchFamily="34" charset="0"/>
                <a:cs typeface="Arial" panose="020B0604020202020204" pitchFamily="34" charset="0"/>
              </a:rPr>
              <a:t>suspendió</a:t>
            </a:r>
            <a:r>
              <a:rPr sz="1200" b="1" spc="-6">
                <a:solidFill>
                  <a:srgbClr val="22346A"/>
                </a:solidFill>
                <a:latin typeface="Arial" panose="020B0604020202020204" pitchFamily="34" charset="0"/>
                <a:cs typeface="Arial" panose="020B0604020202020204" pitchFamily="34" charset="0"/>
              </a:rPr>
              <a:t> </a:t>
            </a:r>
            <a:r>
              <a:rPr sz="1200">
                <a:solidFill>
                  <a:srgbClr val="22346A"/>
                </a:solidFill>
                <a:latin typeface="Arial" panose="020B0604020202020204" pitchFamily="34" charset="0"/>
                <a:cs typeface="Arial" panose="020B0604020202020204" pitchFamily="34" charset="0"/>
              </a:rPr>
              <a:t>el</a:t>
            </a:r>
            <a:r>
              <a:rPr sz="1200" spc="21">
                <a:solidFill>
                  <a:srgbClr val="22346A"/>
                </a:solidFill>
                <a:latin typeface="Arial" panose="020B0604020202020204" pitchFamily="34" charset="0"/>
                <a:cs typeface="Arial" panose="020B0604020202020204" pitchFamily="34" charset="0"/>
              </a:rPr>
              <a:t> </a:t>
            </a:r>
            <a:r>
              <a:rPr sz="1200">
                <a:solidFill>
                  <a:srgbClr val="22346A"/>
                </a:solidFill>
                <a:latin typeface="Arial" panose="020B0604020202020204" pitchFamily="34" charset="0"/>
                <a:cs typeface="Arial" panose="020B0604020202020204" pitchFamily="34" charset="0"/>
              </a:rPr>
              <a:t>tratamiento</a:t>
            </a:r>
            <a:r>
              <a:rPr sz="1200" spc="21">
                <a:solidFill>
                  <a:srgbClr val="22346A"/>
                </a:solidFill>
                <a:latin typeface="Arial" panose="020B0604020202020204" pitchFamily="34" charset="0"/>
                <a:cs typeface="Arial" panose="020B0604020202020204" pitchFamily="34" charset="0"/>
              </a:rPr>
              <a:t> </a:t>
            </a:r>
            <a:r>
              <a:rPr sz="1200" spc="-15">
                <a:solidFill>
                  <a:srgbClr val="22346A"/>
                </a:solidFill>
                <a:latin typeface="Arial" panose="020B0604020202020204" pitchFamily="34" charset="0"/>
                <a:cs typeface="Arial" panose="020B0604020202020204" pitchFamily="34" charset="0"/>
              </a:rPr>
              <a:t>por </a:t>
            </a:r>
            <a:r>
              <a:rPr sz="1200" b="1">
                <a:solidFill>
                  <a:srgbClr val="22346A"/>
                </a:solidFill>
                <a:latin typeface="Arial" panose="020B0604020202020204" pitchFamily="34" charset="0"/>
                <a:cs typeface="Arial" panose="020B0604020202020204" pitchFamily="34" charset="0"/>
              </a:rPr>
              <a:t>acontecimientos</a:t>
            </a:r>
            <a:r>
              <a:rPr sz="1200" b="1" spc="39">
                <a:solidFill>
                  <a:srgbClr val="22346A"/>
                </a:solidFill>
                <a:latin typeface="Arial" panose="020B0604020202020204" pitchFamily="34" charset="0"/>
                <a:cs typeface="Arial" panose="020B0604020202020204" pitchFamily="34" charset="0"/>
              </a:rPr>
              <a:t> </a:t>
            </a:r>
            <a:r>
              <a:rPr sz="1200" b="1" spc="-6">
                <a:solidFill>
                  <a:srgbClr val="22346A"/>
                </a:solidFill>
                <a:latin typeface="Arial" panose="020B0604020202020204" pitchFamily="34" charset="0"/>
                <a:cs typeface="Arial" panose="020B0604020202020204" pitchFamily="34" charset="0"/>
              </a:rPr>
              <a:t>adversos</a:t>
            </a:r>
            <a:r>
              <a:rPr sz="1200" spc="-6">
                <a:solidFill>
                  <a:srgbClr val="22346A"/>
                </a:solidFill>
                <a:latin typeface="Arial" panose="020B0604020202020204" pitchFamily="34" charset="0"/>
                <a:cs typeface="Arial" panose="020B0604020202020204" pitchFamily="34" charset="0"/>
              </a:rPr>
              <a:t>.</a:t>
            </a:r>
            <a:r>
              <a:rPr sz="1100" spc="-9" baseline="33333">
                <a:solidFill>
                  <a:srgbClr val="22346A"/>
                </a:solidFill>
                <a:latin typeface="Arial" panose="020B0604020202020204" pitchFamily="34" charset="0"/>
                <a:cs typeface="Arial" panose="020B0604020202020204" pitchFamily="34" charset="0"/>
              </a:rPr>
              <a:t>1</a:t>
            </a:r>
            <a:endParaRPr sz="1100" baseline="33333">
              <a:latin typeface="Arial" panose="020B0604020202020204" pitchFamily="34" charset="0"/>
              <a:cs typeface="Arial" panose="020B0604020202020204" pitchFamily="34" charset="0"/>
            </a:endParaRPr>
          </a:p>
        </p:txBody>
      </p:sp>
      <p:sp>
        <p:nvSpPr>
          <p:cNvPr id="24" name="object 7">
            <a:extLst>
              <a:ext uri="{FF2B5EF4-FFF2-40B4-BE49-F238E27FC236}">
                <a16:creationId xmlns:a16="http://schemas.microsoft.com/office/drawing/2014/main" id="{F4569540-D6FD-6106-791B-6E81367D551E}"/>
              </a:ext>
            </a:extLst>
          </p:cNvPr>
          <p:cNvSpPr txBox="1"/>
          <p:nvPr/>
        </p:nvSpPr>
        <p:spPr>
          <a:xfrm>
            <a:off x="2230329" y="3625324"/>
            <a:ext cx="1820055" cy="560552"/>
          </a:xfrm>
          <a:prstGeom prst="rect">
            <a:avLst/>
          </a:prstGeom>
        </p:spPr>
        <p:txBody>
          <a:bodyPr vert="horz" wrap="square" lIns="0" tIns="7316" rIns="0" bIns="0" rtlCol="0">
            <a:spAutoFit/>
          </a:bodyPr>
          <a:lstStyle/>
          <a:p>
            <a:pPr marR="18483" indent="-278786" algn="ctr">
              <a:lnSpc>
                <a:spcPct val="101800"/>
              </a:lnSpc>
              <a:spcBef>
                <a:spcPts val="58"/>
              </a:spcBef>
            </a:pPr>
            <a:r>
              <a:rPr sz="1200">
                <a:solidFill>
                  <a:srgbClr val="22346A"/>
                </a:solidFill>
                <a:latin typeface="Arial" panose="020B0604020202020204" pitchFamily="34" charset="0"/>
                <a:cs typeface="Arial" panose="020B0604020202020204" pitchFamily="34" charset="0"/>
              </a:rPr>
              <a:t>de</a:t>
            </a:r>
            <a:r>
              <a:rPr sz="1200" spc="33">
                <a:solidFill>
                  <a:srgbClr val="22346A"/>
                </a:solidFill>
                <a:latin typeface="Arial" panose="020B0604020202020204" pitchFamily="34" charset="0"/>
                <a:cs typeface="Arial" panose="020B0604020202020204" pitchFamily="34" charset="0"/>
              </a:rPr>
              <a:t> </a:t>
            </a:r>
            <a:r>
              <a:rPr sz="1200">
                <a:solidFill>
                  <a:srgbClr val="22346A"/>
                </a:solidFill>
                <a:latin typeface="Arial" panose="020B0604020202020204" pitchFamily="34" charset="0"/>
                <a:cs typeface="Arial" panose="020B0604020202020204" pitchFamily="34" charset="0"/>
              </a:rPr>
              <a:t>los</a:t>
            </a:r>
            <a:r>
              <a:rPr sz="1200" spc="33">
                <a:solidFill>
                  <a:srgbClr val="22346A"/>
                </a:solidFill>
                <a:latin typeface="Arial" panose="020B0604020202020204" pitchFamily="34" charset="0"/>
                <a:cs typeface="Arial" panose="020B0604020202020204" pitchFamily="34" charset="0"/>
              </a:rPr>
              <a:t> </a:t>
            </a:r>
            <a:r>
              <a:rPr sz="1200">
                <a:solidFill>
                  <a:srgbClr val="22346A"/>
                </a:solidFill>
                <a:latin typeface="Arial" panose="020B0604020202020204" pitchFamily="34" charset="0"/>
                <a:cs typeface="Arial" panose="020B0604020202020204" pitchFamily="34" charset="0"/>
              </a:rPr>
              <a:t>pacientes</a:t>
            </a:r>
            <a:r>
              <a:rPr sz="1200" spc="36">
                <a:solidFill>
                  <a:srgbClr val="22346A"/>
                </a:solidFill>
                <a:latin typeface="Arial" panose="020B0604020202020204" pitchFamily="34" charset="0"/>
                <a:cs typeface="Arial" panose="020B0604020202020204" pitchFamily="34" charset="0"/>
              </a:rPr>
              <a:t> </a:t>
            </a:r>
            <a:r>
              <a:rPr sz="1200" spc="-6">
                <a:solidFill>
                  <a:srgbClr val="22346A"/>
                </a:solidFill>
                <a:latin typeface="Arial" panose="020B0604020202020204" pitchFamily="34" charset="0"/>
                <a:cs typeface="Arial" panose="020B0604020202020204" pitchFamily="34" charset="0"/>
              </a:rPr>
              <a:t>suspendió </a:t>
            </a:r>
            <a:r>
              <a:rPr sz="1200">
                <a:solidFill>
                  <a:srgbClr val="22346A"/>
                </a:solidFill>
                <a:latin typeface="Arial" panose="020B0604020202020204" pitchFamily="34" charset="0"/>
                <a:cs typeface="Arial" panose="020B0604020202020204" pitchFamily="34" charset="0"/>
              </a:rPr>
              <a:t>el</a:t>
            </a:r>
            <a:r>
              <a:rPr sz="1200" spc="21">
                <a:solidFill>
                  <a:srgbClr val="22346A"/>
                </a:solidFill>
                <a:latin typeface="Arial" panose="020B0604020202020204" pitchFamily="34" charset="0"/>
                <a:cs typeface="Arial" panose="020B0604020202020204" pitchFamily="34" charset="0"/>
              </a:rPr>
              <a:t> </a:t>
            </a:r>
            <a:r>
              <a:rPr sz="1200">
                <a:solidFill>
                  <a:srgbClr val="22346A"/>
                </a:solidFill>
                <a:latin typeface="Arial" panose="020B0604020202020204" pitchFamily="34" charset="0"/>
                <a:cs typeface="Arial" panose="020B0604020202020204" pitchFamily="34" charset="0"/>
              </a:rPr>
              <a:t>tratamiento</a:t>
            </a:r>
            <a:r>
              <a:rPr sz="1200" spc="21">
                <a:solidFill>
                  <a:srgbClr val="22346A"/>
                </a:solidFill>
                <a:latin typeface="Arial" panose="020B0604020202020204" pitchFamily="34" charset="0"/>
                <a:cs typeface="Arial" panose="020B0604020202020204" pitchFamily="34" charset="0"/>
              </a:rPr>
              <a:t> </a:t>
            </a:r>
            <a:r>
              <a:rPr sz="1200" spc="-15">
                <a:solidFill>
                  <a:srgbClr val="22346A"/>
                </a:solidFill>
                <a:latin typeface="Arial" panose="020B0604020202020204" pitchFamily="34" charset="0"/>
                <a:cs typeface="Arial" panose="020B0604020202020204" pitchFamily="34" charset="0"/>
              </a:rPr>
              <a:t>por </a:t>
            </a:r>
            <a:r>
              <a:rPr sz="1200" b="1">
                <a:solidFill>
                  <a:srgbClr val="22346A"/>
                </a:solidFill>
                <a:latin typeface="Arial" panose="020B0604020202020204" pitchFamily="34" charset="0"/>
                <a:cs typeface="Arial" panose="020B0604020202020204" pitchFamily="34" charset="0"/>
              </a:rPr>
              <a:t>falta</a:t>
            </a:r>
            <a:r>
              <a:rPr sz="1200" b="1" spc="12">
                <a:solidFill>
                  <a:srgbClr val="22346A"/>
                </a:solidFill>
                <a:latin typeface="Arial" panose="020B0604020202020204" pitchFamily="34" charset="0"/>
                <a:cs typeface="Arial" panose="020B0604020202020204" pitchFamily="34" charset="0"/>
              </a:rPr>
              <a:t> </a:t>
            </a:r>
            <a:r>
              <a:rPr sz="1200" b="1">
                <a:solidFill>
                  <a:srgbClr val="22346A"/>
                </a:solidFill>
                <a:latin typeface="Arial" panose="020B0604020202020204" pitchFamily="34" charset="0"/>
                <a:cs typeface="Arial" panose="020B0604020202020204" pitchFamily="34" charset="0"/>
              </a:rPr>
              <a:t>de</a:t>
            </a:r>
            <a:r>
              <a:rPr sz="1200" b="1" spc="15">
                <a:solidFill>
                  <a:srgbClr val="22346A"/>
                </a:solidFill>
                <a:latin typeface="Arial" panose="020B0604020202020204" pitchFamily="34" charset="0"/>
                <a:cs typeface="Arial" panose="020B0604020202020204" pitchFamily="34" charset="0"/>
              </a:rPr>
              <a:t> </a:t>
            </a:r>
            <a:r>
              <a:rPr sz="1200" b="1" spc="-6">
                <a:solidFill>
                  <a:srgbClr val="22346A"/>
                </a:solidFill>
                <a:latin typeface="Arial" panose="020B0604020202020204" pitchFamily="34" charset="0"/>
                <a:cs typeface="Arial" panose="020B0604020202020204" pitchFamily="34" charset="0"/>
              </a:rPr>
              <a:t>eficacia</a:t>
            </a:r>
            <a:r>
              <a:rPr sz="1200" spc="-6">
                <a:solidFill>
                  <a:srgbClr val="22346A"/>
                </a:solidFill>
                <a:latin typeface="Arial" panose="020B0604020202020204" pitchFamily="34" charset="0"/>
                <a:cs typeface="Arial" panose="020B0604020202020204" pitchFamily="34" charset="0"/>
              </a:rPr>
              <a:t>.</a:t>
            </a:r>
            <a:r>
              <a:rPr sz="1100" spc="-9" baseline="33333">
                <a:solidFill>
                  <a:srgbClr val="22346A"/>
                </a:solidFill>
                <a:latin typeface="Arial" panose="020B0604020202020204" pitchFamily="34" charset="0"/>
                <a:cs typeface="Arial" panose="020B0604020202020204" pitchFamily="34" charset="0"/>
              </a:rPr>
              <a:t>1</a:t>
            </a:r>
            <a:endParaRPr sz="1100" baseline="33333">
              <a:latin typeface="Arial" panose="020B0604020202020204" pitchFamily="34" charset="0"/>
              <a:cs typeface="Arial" panose="020B0604020202020204" pitchFamily="34" charset="0"/>
            </a:endParaRPr>
          </a:p>
        </p:txBody>
      </p:sp>
      <p:sp>
        <p:nvSpPr>
          <p:cNvPr id="25" name="object 8">
            <a:extLst>
              <a:ext uri="{FF2B5EF4-FFF2-40B4-BE49-F238E27FC236}">
                <a16:creationId xmlns:a16="http://schemas.microsoft.com/office/drawing/2014/main" id="{247EB5D4-1CAA-1EAC-FA07-03BF99E929D3}"/>
              </a:ext>
            </a:extLst>
          </p:cNvPr>
          <p:cNvSpPr txBox="1"/>
          <p:nvPr/>
        </p:nvSpPr>
        <p:spPr>
          <a:xfrm>
            <a:off x="7316802" y="3625324"/>
            <a:ext cx="2050064" cy="564108"/>
          </a:xfrm>
          <a:prstGeom prst="rect">
            <a:avLst/>
          </a:prstGeom>
        </p:spPr>
        <p:txBody>
          <a:bodyPr vert="horz" wrap="square" lIns="0" tIns="10012" rIns="0" bIns="0" rtlCol="0">
            <a:spAutoFit/>
          </a:bodyPr>
          <a:lstStyle/>
          <a:p>
            <a:pPr algn="ctr">
              <a:spcBef>
                <a:spcPts val="79"/>
              </a:spcBef>
            </a:pPr>
            <a:r>
              <a:rPr sz="1200">
                <a:solidFill>
                  <a:srgbClr val="22346A"/>
                </a:solidFill>
                <a:latin typeface="Arial" panose="020B0604020202020204" pitchFamily="34" charset="0"/>
                <a:cs typeface="Arial" panose="020B0604020202020204" pitchFamily="34" charset="0"/>
              </a:rPr>
              <a:t>de</a:t>
            </a:r>
            <a:r>
              <a:rPr sz="1200" spc="33">
                <a:solidFill>
                  <a:srgbClr val="22346A"/>
                </a:solidFill>
                <a:latin typeface="Arial" panose="020B0604020202020204" pitchFamily="34" charset="0"/>
                <a:cs typeface="Arial" panose="020B0604020202020204" pitchFamily="34" charset="0"/>
              </a:rPr>
              <a:t> </a:t>
            </a:r>
            <a:r>
              <a:rPr sz="1200">
                <a:solidFill>
                  <a:srgbClr val="22346A"/>
                </a:solidFill>
                <a:latin typeface="Arial" panose="020B0604020202020204" pitchFamily="34" charset="0"/>
                <a:cs typeface="Arial" panose="020B0604020202020204" pitchFamily="34" charset="0"/>
              </a:rPr>
              <a:t>los</a:t>
            </a:r>
            <a:r>
              <a:rPr sz="1200" spc="33">
                <a:solidFill>
                  <a:srgbClr val="22346A"/>
                </a:solidFill>
                <a:latin typeface="Arial" panose="020B0604020202020204" pitchFamily="34" charset="0"/>
                <a:cs typeface="Arial" panose="020B0604020202020204" pitchFamily="34" charset="0"/>
              </a:rPr>
              <a:t> </a:t>
            </a:r>
            <a:r>
              <a:rPr sz="1200" err="1">
                <a:solidFill>
                  <a:srgbClr val="22346A"/>
                </a:solidFill>
                <a:latin typeface="Arial" panose="020B0604020202020204" pitchFamily="34" charset="0"/>
                <a:cs typeface="Arial" panose="020B0604020202020204" pitchFamily="34" charset="0"/>
              </a:rPr>
              <a:t>pacientes</a:t>
            </a:r>
            <a:r>
              <a:rPr sz="1200" spc="36">
                <a:solidFill>
                  <a:srgbClr val="22346A"/>
                </a:solidFill>
                <a:latin typeface="Arial" panose="020B0604020202020204" pitchFamily="34" charset="0"/>
                <a:cs typeface="Arial" panose="020B0604020202020204" pitchFamily="34" charset="0"/>
              </a:rPr>
              <a:t> </a:t>
            </a:r>
            <a:br>
              <a:rPr lang="es-ES" sz="1200" spc="36">
                <a:solidFill>
                  <a:srgbClr val="22346A"/>
                </a:solidFill>
                <a:latin typeface="Arial" panose="020B0604020202020204" pitchFamily="34" charset="0"/>
                <a:cs typeface="Arial" panose="020B0604020202020204" pitchFamily="34" charset="0"/>
              </a:rPr>
            </a:br>
            <a:r>
              <a:rPr sz="1200" b="1" spc="-6" err="1">
                <a:solidFill>
                  <a:srgbClr val="22346A"/>
                </a:solidFill>
                <a:latin typeface="Arial" panose="020B0604020202020204" pitchFamily="34" charset="0"/>
                <a:cs typeface="Arial" panose="020B0604020202020204" pitchFamily="34" charset="0"/>
              </a:rPr>
              <a:t>suspendió</a:t>
            </a:r>
            <a:r>
              <a:rPr lang="es-ES" sz="1200" b="1" spc="-6">
                <a:latin typeface="Arial" panose="020B0604020202020204" pitchFamily="34" charset="0"/>
                <a:cs typeface="Arial" panose="020B0604020202020204" pitchFamily="34" charset="0"/>
              </a:rPr>
              <a:t> </a:t>
            </a:r>
            <a:r>
              <a:rPr sz="1200" err="1">
                <a:solidFill>
                  <a:srgbClr val="22346A"/>
                </a:solidFill>
                <a:latin typeface="Arial" panose="020B0604020202020204" pitchFamily="34" charset="0"/>
                <a:cs typeface="Arial" panose="020B0604020202020204" pitchFamily="34" charset="0"/>
              </a:rPr>
              <a:t>el</a:t>
            </a:r>
            <a:r>
              <a:rPr sz="1200" spc="21">
                <a:solidFill>
                  <a:srgbClr val="22346A"/>
                </a:solidFill>
                <a:latin typeface="Arial" panose="020B0604020202020204" pitchFamily="34" charset="0"/>
                <a:cs typeface="Arial" panose="020B0604020202020204" pitchFamily="34" charset="0"/>
              </a:rPr>
              <a:t> </a:t>
            </a:r>
            <a:r>
              <a:rPr sz="1200" err="1">
                <a:solidFill>
                  <a:srgbClr val="22346A"/>
                </a:solidFill>
                <a:latin typeface="Arial" panose="020B0604020202020204" pitchFamily="34" charset="0"/>
                <a:cs typeface="Arial" panose="020B0604020202020204" pitchFamily="34" charset="0"/>
              </a:rPr>
              <a:t>tratamiento</a:t>
            </a:r>
            <a:r>
              <a:rPr sz="1200" spc="21">
                <a:solidFill>
                  <a:srgbClr val="22346A"/>
                </a:solidFill>
                <a:latin typeface="Arial" panose="020B0604020202020204" pitchFamily="34" charset="0"/>
                <a:cs typeface="Arial" panose="020B0604020202020204" pitchFamily="34" charset="0"/>
              </a:rPr>
              <a:t> </a:t>
            </a:r>
            <a:br>
              <a:rPr lang="es-ES" sz="1200" spc="21">
                <a:solidFill>
                  <a:srgbClr val="22346A"/>
                </a:solidFill>
                <a:latin typeface="Arial" panose="020B0604020202020204" pitchFamily="34" charset="0"/>
                <a:cs typeface="Arial" panose="020B0604020202020204" pitchFamily="34" charset="0"/>
              </a:rPr>
            </a:br>
            <a:r>
              <a:rPr sz="1200" spc="-15" err="1">
                <a:solidFill>
                  <a:srgbClr val="22346A"/>
                </a:solidFill>
                <a:latin typeface="Arial" panose="020B0604020202020204" pitchFamily="34" charset="0"/>
                <a:cs typeface="Arial" panose="020B0604020202020204" pitchFamily="34" charset="0"/>
              </a:rPr>
              <a:t>por</a:t>
            </a:r>
            <a:r>
              <a:rPr lang="es-ES" sz="1200" spc="-15">
                <a:latin typeface="Arial" panose="020B0604020202020204" pitchFamily="34" charset="0"/>
                <a:cs typeface="Arial" panose="020B0604020202020204" pitchFamily="34" charset="0"/>
              </a:rPr>
              <a:t> </a:t>
            </a:r>
            <a:r>
              <a:rPr sz="1200" b="1" err="1">
                <a:solidFill>
                  <a:srgbClr val="22346A"/>
                </a:solidFill>
                <a:latin typeface="Arial" panose="020B0604020202020204" pitchFamily="34" charset="0"/>
                <a:cs typeface="Arial" panose="020B0604020202020204" pitchFamily="34" charset="0"/>
              </a:rPr>
              <a:t>decisión</a:t>
            </a:r>
            <a:r>
              <a:rPr sz="1200" b="1" spc="52">
                <a:solidFill>
                  <a:srgbClr val="22346A"/>
                </a:solidFill>
                <a:latin typeface="Arial" panose="020B0604020202020204" pitchFamily="34" charset="0"/>
                <a:cs typeface="Arial" panose="020B0604020202020204" pitchFamily="34" charset="0"/>
              </a:rPr>
              <a:t> </a:t>
            </a:r>
            <a:r>
              <a:rPr sz="1200" b="1">
                <a:solidFill>
                  <a:srgbClr val="22346A"/>
                </a:solidFill>
                <a:latin typeface="Arial" panose="020B0604020202020204" pitchFamily="34" charset="0"/>
                <a:cs typeface="Arial" panose="020B0604020202020204" pitchFamily="34" charset="0"/>
              </a:rPr>
              <a:t>del</a:t>
            </a:r>
            <a:r>
              <a:rPr sz="1200" b="1" spc="52">
                <a:solidFill>
                  <a:srgbClr val="22346A"/>
                </a:solidFill>
                <a:latin typeface="Arial" panose="020B0604020202020204" pitchFamily="34" charset="0"/>
                <a:cs typeface="Arial" panose="020B0604020202020204" pitchFamily="34" charset="0"/>
              </a:rPr>
              <a:t> </a:t>
            </a:r>
            <a:r>
              <a:rPr sz="1200" b="1" spc="-6">
                <a:solidFill>
                  <a:srgbClr val="22346A"/>
                </a:solidFill>
                <a:latin typeface="Arial" panose="020B0604020202020204" pitchFamily="34" charset="0"/>
                <a:cs typeface="Arial" panose="020B0604020202020204" pitchFamily="34" charset="0"/>
              </a:rPr>
              <a:t>médico</a:t>
            </a:r>
            <a:r>
              <a:rPr sz="1200" spc="-6">
                <a:solidFill>
                  <a:srgbClr val="22346A"/>
                </a:solidFill>
                <a:latin typeface="Arial" panose="020B0604020202020204" pitchFamily="34" charset="0"/>
                <a:cs typeface="Arial" panose="020B0604020202020204" pitchFamily="34" charset="0"/>
              </a:rPr>
              <a:t>.</a:t>
            </a:r>
            <a:r>
              <a:rPr sz="1100" spc="-9" baseline="33333">
                <a:solidFill>
                  <a:srgbClr val="22346A"/>
                </a:solidFill>
                <a:latin typeface="Arial" panose="020B0604020202020204" pitchFamily="34" charset="0"/>
                <a:cs typeface="Arial" panose="020B0604020202020204" pitchFamily="34" charset="0"/>
              </a:rPr>
              <a:t>1</a:t>
            </a:r>
            <a:endParaRPr sz="1100" baseline="33333">
              <a:latin typeface="Arial" panose="020B0604020202020204" pitchFamily="34" charset="0"/>
              <a:cs typeface="Arial" panose="020B0604020202020204" pitchFamily="34" charset="0"/>
            </a:endParaRPr>
          </a:p>
        </p:txBody>
      </p:sp>
      <p:grpSp>
        <p:nvGrpSpPr>
          <p:cNvPr id="36" name="Grupo 35">
            <a:extLst>
              <a:ext uri="{FF2B5EF4-FFF2-40B4-BE49-F238E27FC236}">
                <a16:creationId xmlns:a16="http://schemas.microsoft.com/office/drawing/2014/main" id="{7204B7C4-BA39-FEC5-FC29-583D2E2C200B}"/>
              </a:ext>
            </a:extLst>
          </p:cNvPr>
          <p:cNvGrpSpPr/>
          <p:nvPr/>
        </p:nvGrpSpPr>
        <p:grpSpPr>
          <a:xfrm>
            <a:off x="2543835" y="2210127"/>
            <a:ext cx="1325989" cy="1299895"/>
            <a:chOff x="3387517" y="2210127"/>
            <a:chExt cx="1325989" cy="1299895"/>
          </a:xfrm>
        </p:grpSpPr>
        <p:sp>
          <p:nvSpPr>
            <p:cNvPr id="30" name="object 15">
              <a:extLst>
                <a:ext uri="{FF2B5EF4-FFF2-40B4-BE49-F238E27FC236}">
                  <a16:creationId xmlns:a16="http://schemas.microsoft.com/office/drawing/2014/main" id="{84576E2F-D7DD-CE7C-387B-D44A895429C9}"/>
                </a:ext>
              </a:extLst>
            </p:cNvPr>
            <p:cNvSpPr/>
            <p:nvPr/>
          </p:nvSpPr>
          <p:spPr>
            <a:xfrm>
              <a:off x="3387517" y="2210127"/>
              <a:ext cx="1306333" cy="1299895"/>
            </a:xfrm>
            <a:custGeom>
              <a:avLst/>
              <a:gdLst/>
              <a:ahLst/>
              <a:cxnLst/>
              <a:rect l="l" t="t" r="r" b="b"/>
              <a:pathLst>
                <a:path w="1417320" h="1410335">
                  <a:moveTo>
                    <a:pt x="708638" y="0"/>
                  </a:moveTo>
                  <a:lnTo>
                    <a:pt x="660120" y="1626"/>
                  </a:lnTo>
                  <a:lnTo>
                    <a:pt x="612480" y="6435"/>
                  </a:lnTo>
                  <a:lnTo>
                    <a:pt x="565822" y="14322"/>
                  </a:lnTo>
                  <a:lnTo>
                    <a:pt x="520253" y="25182"/>
                  </a:lnTo>
                  <a:lnTo>
                    <a:pt x="475879" y="38910"/>
                  </a:lnTo>
                  <a:lnTo>
                    <a:pt x="432804" y="55401"/>
                  </a:lnTo>
                  <a:lnTo>
                    <a:pt x="391134" y="74550"/>
                  </a:lnTo>
                  <a:lnTo>
                    <a:pt x="350974" y="96251"/>
                  </a:lnTo>
                  <a:lnTo>
                    <a:pt x="312431" y="120401"/>
                  </a:lnTo>
                  <a:lnTo>
                    <a:pt x="275610" y="146893"/>
                  </a:lnTo>
                  <a:lnTo>
                    <a:pt x="240616" y="175623"/>
                  </a:lnTo>
                  <a:lnTo>
                    <a:pt x="207555" y="206487"/>
                  </a:lnTo>
                  <a:lnTo>
                    <a:pt x="176532" y="239378"/>
                  </a:lnTo>
                  <a:lnTo>
                    <a:pt x="147653" y="274192"/>
                  </a:lnTo>
                  <a:lnTo>
                    <a:pt x="121024" y="310824"/>
                  </a:lnTo>
                  <a:lnTo>
                    <a:pt x="96749" y="349169"/>
                  </a:lnTo>
                  <a:lnTo>
                    <a:pt x="74935" y="389121"/>
                  </a:lnTo>
                  <a:lnTo>
                    <a:pt x="55688" y="430577"/>
                  </a:lnTo>
                  <a:lnTo>
                    <a:pt x="39112" y="473431"/>
                  </a:lnTo>
                  <a:lnTo>
                    <a:pt x="25313" y="517578"/>
                  </a:lnTo>
                  <a:lnTo>
                    <a:pt x="14396" y="562912"/>
                  </a:lnTo>
                  <a:lnTo>
                    <a:pt x="6469" y="609330"/>
                  </a:lnTo>
                  <a:lnTo>
                    <a:pt x="1634" y="656725"/>
                  </a:lnTo>
                  <a:lnTo>
                    <a:pt x="0" y="704994"/>
                  </a:lnTo>
                  <a:lnTo>
                    <a:pt x="1634" y="753262"/>
                  </a:lnTo>
                  <a:lnTo>
                    <a:pt x="6469" y="800658"/>
                  </a:lnTo>
                  <a:lnTo>
                    <a:pt x="14396" y="847075"/>
                  </a:lnTo>
                  <a:lnTo>
                    <a:pt x="25313" y="892410"/>
                  </a:lnTo>
                  <a:lnTo>
                    <a:pt x="39112" y="936557"/>
                  </a:lnTo>
                  <a:lnTo>
                    <a:pt x="55688" y="979410"/>
                  </a:lnTo>
                  <a:lnTo>
                    <a:pt x="74935" y="1020866"/>
                  </a:lnTo>
                  <a:lnTo>
                    <a:pt x="96749" y="1060819"/>
                  </a:lnTo>
                  <a:lnTo>
                    <a:pt x="121024" y="1099164"/>
                  </a:lnTo>
                  <a:lnTo>
                    <a:pt x="147653" y="1135796"/>
                  </a:lnTo>
                  <a:lnTo>
                    <a:pt x="176532" y="1170610"/>
                  </a:lnTo>
                  <a:lnTo>
                    <a:pt x="207555" y="1203501"/>
                  </a:lnTo>
                  <a:lnTo>
                    <a:pt x="240616" y="1234364"/>
                  </a:lnTo>
                  <a:lnTo>
                    <a:pt x="275610" y="1263094"/>
                  </a:lnTo>
                  <a:lnTo>
                    <a:pt x="312431" y="1289587"/>
                  </a:lnTo>
                  <a:lnTo>
                    <a:pt x="350974" y="1313736"/>
                  </a:lnTo>
                  <a:lnTo>
                    <a:pt x="391134" y="1335438"/>
                  </a:lnTo>
                  <a:lnTo>
                    <a:pt x="432804" y="1354586"/>
                  </a:lnTo>
                  <a:lnTo>
                    <a:pt x="475879" y="1371077"/>
                  </a:lnTo>
                  <a:lnTo>
                    <a:pt x="520253" y="1384805"/>
                  </a:lnTo>
                  <a:lnTo>
                    <a:pt x="565822" y="1395665"/>
                  </a:lnTo>
                  <a:lnTo>
                    <a:pt x="612480" y="1403552"/>
                  </a:lnTo>
                  <a:lnTo>
                    <a:pt x="660120" y="1408362"/>
                  </a:lnTo>
                  <a:lnTo>
                    <a:pt x="708638" y="1409988"/>
                  </a:lnTo>
                  <a:lnTo>
                    <a:pt x="757157" y="1408362"/>
                  </a:lnTo>
                  <a:lnTo>
                    <a:pt x="804798" y="1403552"/>
                  </a:lnTo>
                  <a:lnTo>
                    <a:pt x="851456" y="1395665"/>
                  </a:lnTo>
                  <a:lnTo>
                    <a:pt x="897026" y="1384805"/>
                  </a:lnTo>
                  <a:lnTo>
                    <a:pt x="941402" y="1371077"/>
                  </a:lnTo>
                  <a:lnTo>
                    <a:pt x="984478" y="1354586"/>
                  </a:lnTo>
                  <a:lnTo>
                    <a:pt x="1026148" y="1335438"/>
                  </a:lnTo>
                  <a:lnTo>
                    <a:pt x="1066308" y="1313736"/>
                  </a:lnTo>
                  <a:lnTo>
                    <a:pt x="1104852" y="1289587"/>
                  </a:lnTo>
                  <a:lnTo>
                    <a:pt x="1141674" y="1263094"/>
                  </a:lnTo>
                  <a:lnTo>
                    <a:pt x="1176668" y="1234364"/>
                  </a:lnTo>
                  <a:lnTo>
                    <a:pt x="1209730" y="1203501"/>
                  </a:lnTo>
                  <a:lnTo>
                    <a:pt x="1240753" y="1170610"/>
                  </a:lnTo>
                  <a:lnTo>
                    <a:pt x="1269632" y="1135796"/>
                  </a:lnTo>
                  <a:lnTo>
                    <a:pt x="1296261" y="1099164"/>
                  </a:lnTo>
                  <a:lnTo>
                    <a:pt x="1320536" y="1060819"/>
                  </a:lnTo>
                  <a:lnTo>
                    <a:pt x="1342350" y="1020866"/>
                  </a:lnTo>
                  <a:lnTo>
                    <a:pt x="1361598" y="979410"/>
                  </a:lnTo>
                  <a:lnTo>
                    <a:pt x="1378174" y="936557"/>
                  </a:lnTo>
                  <a:lnTo>
                    <a:pt x="1391973" y="892410"/>
                  </a:lnTo>
                  <a:lnTo>
                    <a:pt x="1402889" y="847075"/>
                  </a:lnTo>
                  <a:lnTo>
                    <a:pt x="1410817" y="800658"/>
                  </a:lnTo>
                  <a:lnTo>
                    <a:pt x="1415651" y="753262"/>
                  </a:lnTo>
                  <a:lnTo>
                    <a:pt x="1417286" y="704994"/>
                  </a:lnTo>
                  <a:lnTo>
                    <a:pt x="1415651" y="656725"/>
                  </a:lnTo>
                  <a:lnTo>
                    <a:pt x="1410817" y="609330"/>
                  </a:lnTo>
                  <a:lnTo>
                    <a:pt x="1402889" y="562912"/>
                  </a:lnTo>
                  <a:lnTo>
                    <a:pt x="1391973" y="517578"/>
                  </a:lnTo>
                  <a:lnTo>
                    <a:pt x="1378174" y="473431"/>
                  </a:lnTo>
                  <a:lnTo>
                    <a:pt x="1361598" y="430577"/>
                  </a:lnTo>
                  <a:lnTo>
                    <a:pt x="1342350" y="389121"/>
                  </a:lnTo>
                  <a:lnTo>
                    <a:pt x="1320536" y="349169"/>
                  </a:lnTo>
                  <a:lnTo>
                    <a:pt x="1296261" y="310824"/>
                  </a:lnTo>
                  <a:lnTo>
                    <a:pt x="1269632" y="274192"/>
                  </a:lnTo>
                  <a:lnTo>
                    <a:pt x="1240753" y="239378"/>
                  </a:lnTo>
                  <a:lnTo>
                    <a:pt x="1209730" y="206487"/>
                  </a:lnTo>
                  <a:lnTo>
                    <a:pt x="1176668" y="175623"/>
                  </a:lnTo>
                  <a:lnTo>
                    <a:pt x="1141674" y="146893"/>
                  </a:lnTo>
                  <a:lnTo>
                    <a:pt x="1104852" y="120401"/>
                  </a:lnTo>
                  <a:lnTo>
                    <a:pt x="1066308" y="96251"/>
                  </a:lnTo>
                  <a:lnTo>
                    <a:pt x="1026148" y="74550"/>
                  </a:lnTo>
                  <a:lnTo>
                    <a:pt x="984478" y="55401"/>
                  </a:lnTo>
                  <a:lnTo>
                    <a:pt x="941402" y="38910"/>
                  </a:lnTo>
                  <a:lnTo>
                    <a:pt x="897026" y="25182"/>
                  </a:lnTo>
                  <a:lnTo>
                    <a:pt x="851456" y="14322"/>
                  </a:lnTo>
                  <a:lnTo>
                    <a:pt x="804798" y="6435"/>
                  </a:lnTo>
                  <a:lnTo>
                    <a:pt x="757157" y="1626"/>
                  </a:lnTo>
                  <a:lnTo>
                    <a:pt x="708638" y="0"/>
                  </a:lnTo>
                  <a:close/>
                </a:path>
              </a:pathLst>
            </a:custGeom>
            <a:solidFill>
              <a:srgbClr val="FFFFFF"/>
            </a:solidFill>
          </p:spPr>
          <p:txBody>
            <a:bodyPr wrap="square" lIns="0" tIns="0" rIns="0" bIns="0" rtlCol="0"/>
            <a:lstStyle/>
            <a:p>
              <a:pPr algn="ctr"/>
              <a:endParaRPr sz="1092"/>
            </a:p>
          </p:txBody>
        </p:sp>
        <p:sp>
          <p:nvSpPr>
            <p:cNvPr id="31" name="object 16">
              <a:extLst>
                <a:ext uri="{FF2B5EF4-FFF2-40B4-BE49-F238E27FC236}">
                  <a16:creationId xmlns:a16="http://schemas.microsoft.com/office/drawing/2014/main" id="{22BF76D3-6287-0D55-923C-ABFF83828A78}"/>
                </a:ext>
              </a:extLst>
            </p:cNvPr>
            <p:cNvSpPr txBox="1"/>
            <p:nvPr/>
          </p:nvSpPr>
          <p:spPr>
            <a:xfrm>
              <a:off x="3407172" y="2635163"/>
              <a:ext cx="1306334" cy="379442"/>
            </a:xfrm>
            <a:prstGeom prst="rect">
              <a:avLst/>
            </a:prstGeom>
          </p:spPr>
          <p:txBody>
            <a:bodyPr vert="horz" wrap="square" lIns="0" tIns="10012" rIns="0" bIns="0" rtlCol="0">
              <a:spAutoFit/>
            </a:bodyPr>
            <a:lstStyle/>
            <a:p>
              <a:pPr marL="7701" algn="ctr">
                <a:spcBef>
                  <a:spcPts val="79"/>
                </a:spcBef>
              </a:pPr>
              <a:r>
                <a:rPr sz="2400" b="1" spc="-6">
                  <a:solidFill>
                    <a:srgbClr val="7A45B8"/>
                  </a:solidFill>
                  <a:latin typeface="Arial" panose="020B0604020202020204" pitchFamily="34" charset="0"/>
                  <a:cs typeface="Arial" panose="020B0604020202020204" pitchFamily="34" charset="0"/>
                </a:rPr>
                <a:t>27,6</a:t>
              </a:r>
              <a:r>
                <a:rPr sz="2400" b="1" spc="-6">
                  <a:solidFill>
                    <a:srgbClr val="7F9EDE"/>
                  </a:solidFill>
                  <a:latin typeface="Arial" panose="020B0604020202020204" pitchFamily="34" charset="0"/>
                  <a:cs typeface="Arial" panose="020B0604020202020204" pitchFamily="34" charset="0"/>
                </a:rPr>
                <a:t>%</a:t>
              </a:r>
              <a:endParaRPr sz="2400">
                <a:solidFill>
                  <a:srgbClr val="7F9EDE"/>
                </a:solidFill>
                <a:latin typeface="Arial" panose="020B0604020202020204" pitchFamily="34" charset="0"/>
                <a:cs typeface="Arial" panose="020B0604020202020204" pitchFamily="34" charset="0"/>
              </a:endParaRPr>
            </a:p>
          </p:txBody>
        </p:sp>
        <p:sp>
          <p:nvSpPr>
            <p:cNvPr id="33" name="object 18">
              <a:extLst>
                <a:ext uri="{FF2B5EF4-FFF2-40B4-BE49-F238E27FC236}">
                  <a16:creationId xmlns:a16="http://schemas.microsoft.com/office/drawing/2014/main" id="{D2E56002-C0D0-8F95-361B-9578C4853089}"/>
                </a:ext>
              </a:extLst>
            </p:cNvPr>
            <p:cNvSpPr/>
            <p:nvPr/>
          </p:nvSpPr>
          <p:spPr>
            <a:xfrm>
              <a:off x="4063541" y="2210127"/>
              <a:ext cx="637949" cy="743301"/>
            </a:xfrm>
            <a:custGeom>
              <a:avLst/>
              <a:gdLst/>
              <a:ahLst/>
              <a:cxnLst/>
              <a:rect l="l" t="t" r="r" b="b"/>
              <a:pathLst>
                <a:path w="692150" h="806450">
                  <a:moveTo>
                    <a:pt x="682324" y="806080"/>
                  </a:moveTo>
                  <a:lnTo>
                    <a:pt x="686404" y="778001"/>
                  </a:lnTo>
                  <a:lnTo>
                    <a:pt x="689346" y="749568"/>
                  </a:lnTo>
                  <a:lnTo>
                    <a:pt x="691128" y="720806"/>
                  </a:lnTo>
                  <a:lnTo>
                    <a:pt x="691727" y="691738"/>
                  </a:lnTo>
                  <a:lnTo>
                    <a:pt x="690131" y="644378"/>
                  </a:lnTo>
                  <a:lnTo>
                    <a:pt x="685412" y="597874"/>
                  </a:lnTo>
                  <a:lnTo>
                    <a:pt x="677674" y="552330"/>
                  </a:lnTo>
                  <a:lnTo>
                    <a:pt x="667018" y="507848"/>
                  </a:lnTo>
                  <a:lnTo>
                    <a:pt x="653548" y="464532"/>
                  </a:lnTo>
                  <a:lnTo>
                    <a:pt x="637368" y="422485"/>
                  </a:lnTo>
                  <a:lnTo>
                    <a:pt x="618579" y="381808"/>
                  </a:lnTo>
                  <a:lnTo>
                    <a:pt x="597286" y="342607"/>
                  </a:lnTo>
                  <a:lnTo>
                    <a:pt x="573591" y="304983"/>
                  </a:lnTo>
                  <a:lnTo>
                    <a:pt x="547597" y="269040"/>
                  </a:lnTo>
                  <a:lnTo>
                    <a:pt x="519407" y="234880"/>
                  </a:lnTo>
                  <a:lnTo>
                    <a:pt x="489125" y="202607"/>
                  </a:lnTo>
                  <a:lnTo>
                    <a:pt x="456852" y="172324"/>
                  </a:lnTo>
                  <a:lnTo>
                    <a:pt x="422693" y="144134"/>
                  </a:lnTo>
                  <a:lnTo>
                    <a:pt x="386751" y="118139"/>
                  </a:lnTo>
                  <a:lnTo>
                    <a:pt x="349128" y="94443"/>
                  </a:lnTo>
                  <a:lnTo>
                    <a:pt x="309927" y="73150"/>
                  </a:lnTo>
                  <a:lnTo>
                    <a:pt x="269251" y="54361"/>
                  </a:lnTo>
                  <a:lnTo>
                    <a:pt x="227204" y="38180"/>
                  </a:lnTo>
                  <a:lnTo>
                    <a:pt x="183888" y="24709"/>
                  </a:lnTo>
                  <a:lnTo>
                    <a:pt x="139407" y="14053"/>
                  </a:lnTo>
                  <a:lnTo>
                    <a:pt x="93863" y="6314"/>
                  </a:lnTo>
                  <a:lnTo>
                    <a:pt x="47359" y="1595"/>
                  </a:lnTo>
                  <a:lnTo>
                    <a:pt x="0" y="0"/>
                  </a:lnTo>
                </a:path>
              </a:pathLst>
            </a:custGeom>
            <a:ln w="176696">
              <a:gradFill>
                <a:gsLst>
                  <a:gs pos="0">
                    <a:srgbClr val="7A45B8"/>
                  </a:gs>
                  <a:gs pos="100000">
                    <a:schemeClr val="accent5">
                      <a:lumMod val="60000"/>
                      <a:lumOff val="40000"/>
                    </a:schemeClr>
                  </a:gs>
                </a:gsLst>
                <a:lin ang="5400000" scaled="1"/>
              </a:gradFill>
            </a:ln>
          </p:spPr>
          <p:txBody>
            <a:bodyPr wrap="square" lIns="0" tIns="0" rIns="0" bIns="0" rtlCol="0"/>
            <a:lstStyle/>
            <a:p>
              <a:pPr algn="ctr"/>
              <a:endParaRPr sz="1092"/>
            </a:p>
          </p:txBody>
        </p:sp>
      </p:grpSp>
      <p:grpSp>
        <p:nvGrpSpPr>
          <p:cNvPr id="37" name="Grupo 36">
            <a:extLst>
              <a:ext uri="{FF2B5EF4-FFF2-40B4-BE49-F238E27FC236}">
                <a16:creationId xmlns:a16="http://schemas.microsoft.com/office/drawing/2014/main" id="{1E97D73D-60F3-703F-6865-6A9683B9A119}"/>
              </a:ext>
            </a:extLst>
          </p:cNvPr>
          <p:cNvGrpSpPr/>
          <p:nvPr/>
        </p:nvGrpSpPr>
        <p:grpSpPr>
          <a:xfrm>
            <a:off x="5096606" y="2209273"/>
            <a:ext cx="1325990" cy="1300749"/>
            <a:chOff x="5240399" y="2209273"/>
            <a:chExt cx="1325990" cy="1300749"/>
          </a:xfrm>
        </p:grpSpPr>
        <p:sp>
          <p:nvSpPr>
            <p:cNvPr id="28" name="object 13">
              <a:extLst>
                <a:ext uri="{FF2B5EF4-FFF2-40B4-BE49-F238E27FC236}">
                  <a16:creationId xmlns:a16="http://schemas.microsoft.com/office/drawing/2014/main" id="{0A81AEDA-EE96-04D1-3D72-EB3ED4C24B2A}"/>
                </a:ext>
              </a:extLst>
            </p:cNvPr>
            <p:cNvSpPr/>
            <p:nvPr/>
          </p:nvSpPr>
          <p:spPr>
            <a:xfrm>
              <a:off x="5240399" y="2210127"/>
              <a:ext cx="1306333" cy="1299895"/>
            </a:xfrm>
            <a:custGeom>
              <a:avLst/>
              <a:gdLst/>
              <a:ahLst/>
              <a:cxnLst/>
              <a:rect l="l" t="t" r="r" b="b"/>
              <a:pathLst>
                <a:path w="1417320" h="1410335">
                  <a:moveTo>
                    <a:pt x="708638" y="0"/>
                  </a:moveTo>
                  <a:lnTo>
                    <a:pt x="660120" y="1626"/>
                  </a:lnTo>
                  <a:lnTo>
                    <a:pt x="612480" y="6435"/>
                  </a:lnTo>
                  <a:lnTo>
                    <a:pt x="565822" y="14322"/>
                  </a:lnTo>
                  <a:lnTo>
                    <a:pt x="520253" y="25182"/>
                  </a:lnTo>
                  <a:lnTo>
                    <a:pt x="475879" y="38910"/>
                  </a:lnTo>
                  <a:lnTo>
                    <a:pt x="432804" y="55401"/>
                  </a:lnTo>
                  <a:lnTo>
                    <a:pt x="391134" y="74550"/>
                  </a:lnTo>
                  <a:lnTo>
                    <a:pt x="350974" y="96251"/>
                  </a:lnTo>
                  <a:lnTo>
                    <a:pt x="312431" y="120401"/>
                  </a:lnTo>
                  <a:lnTo>
                    <a:pt x="275610" y="146893"/>
                  </a:lnTo>
                  <a:lnTo>
                    <a:pt x="240616" y="175623"/>
                  </a:lnTo>
                  <a:lnTo>
                    <a:pt x="207555" y="206487"/>
                  </a:lnTo>
                  <a:lnTo>
                    <a:pt x="176532" y="239378"/>
                  </a:lnTo>
                  <a:lnTo>
                    <a:pt x="147653" y="274192"/>
                  </a:lnTo>
                  <a:lnTo>
                    <a:pt x="121024" y="310824"/>
                  </a:lnTo>
                  <a:lnTo>
                    <a:pt x="96749" y="349169"/>
                  </a:lnTo>
                  <a:lnTo>
                    <a:pt x="74935" y="389121"/>
                  </a:lnTo>
                  <a:lnTo>
                    <a:pt x="55688" y="430577"/>
                  </a:lnTo>
                  <a:lnTo>
                    <a:pt x="39112" y="473431"/>
                  </a:lnTo>
                  <a:lnTo>
                    <a:pt x="25313" y="517578"/>
                  </a:lnTo>
                  <a:lnTo>
                    <a:pt x="14396" y="562912"/>
                  </a:lnTo>
                  <a:lnTo>
                    <a:pt x="6469" y="609330"/>
                  </a:lnTo>
                  <a:lnTo>
                    <a:pt x="1634" y="656725"/>
                  </a:lnTo>
                  <a:lnTo>
                    <a:pt x="0" y="704994"/>
                  </a:lnTo>
                  <a:lnTo>
                    <a:pt x="1634" y="753262"/>
                  </a:lnTo>
                  <a:lnTo>
                    <a:pt x="6469" y="800658"/>
                  </a:lnTo>
                  <a:lnTo>
                    <a:pt x="14396" y="847075"/>
                  </a:lnTo>
                  <a:lnTo>
                    <a:pt x="25313" y="892410"/>
                  </a:lnTo>
                  <a:lnTo>
                    <a:pt x="39112" y="936557"/>
                  </a:lnTo>
                  <a:lnTo>
                    <a:pt x="55688" y="979410"/>
                  </a:lnTo>
                  <a:lnTo>
                    <a:pt x="74935" y="1020866"/>
                  </a:lnTo>
                  <a:lnTo>
                    <a:pt x="96749" y="1060819"/>
                  </a:lnTo>
                  <a:lnTo>
                    <a:pt x="121024" y="1099164"/>
                  </a:lnTo>
                  <a:lnTo>
                    <a:pt x="147653" y="1135796"/>
                  </a:lnTo>
                  <a:lnTo>
                    <a:pt x="176532" y="1170610"/>
                  </a:lnTo>
                  <a:lnTo>
                    <a:pt x="207555" y="1203501"/>
                  </a:lnTo>
                  <a:lnTo>
                    <a:pt x="240616" y="1234364"/>
                  </a:lnTo>
                  <a:lnTo>
                    <a:pt x="275610" y="1263094"/>
                  </a:lnTo>
                  <a:lnTo>
                    <a:pt x="312431" y="1289587"/>
                  </a:lnTo>
                  <a:lnTo>
                    <a:pt x="350974" y="1313736"/>
                  </a:lnTo>
                  <a:lnTo>
                    <a:pt x="391134" y="1335438"/>
                  </a:lnTo>
                  <a:lnTo>
                    <a:pt x="432804" y="1354586"/>
                  </a:lnTo>
                  <a:lnTo>
                    <a:pt x="475879" y="1371077"/>
                  </a:lnTo>
                  <a:lnTo>
                    <a:pt x="520253" y="1384805"/>
                  </a:lnTo>
                  <a:lnTo>
                    <a:pt x="565822" y="1395665"/>
                  </a:lnTo>
                  <a:lnTo>
                    <a:pt x="612480" y="1403552"/>
                  </a:lnTo>
                  <a:lnTo>
                    <a:pt x="660120" y="1408362"/>
                  </a:lnTo>
                  <a:lnTo>
                    <a:pt x="708638" y="1409988"/>
                  </a:lnTo>
                  <a:lnTo>
                    <a:pt x="757157" y="1408362"/>
                  </a:lnTo>
                  <a:lnTo>
                    <a:pt x="804798" y="1403552"/>
                  </a:lnTo>
                  <a:lnTo>
                    <a:pt x="851456" y="1395665"/>
                  </a:lnTo>
                  <a:lnTo>
                    <a:pt x="897026" y="1384805"/>
                  </a:lnTo>
                  <a:lnTo>
                    <a:pt x="941402" y="1371077"/>
                  </a:lnTo>
                  <a:lnTo>
                    <a:pt x="984478" y="1354586"/>
                  </a:lnTo>
                  <a:lnTo>
                    <a:pt x="1026148" y="1335438"/>
                  </a:lnTo>
                  <a:lnTo>
                    <a:pt x="1066308" y="1313736"/>
                  </a:lnTo>
                  <a:lnTo>
                    <a:pt x="1104852" y="1289587"/>
                  </a:lnTo>
                  <a:lnTo>
                    <a:pt x="1141674" y="1263094"/>
                  </a:lnTo>
                  <a:lnTo>
                    <a:pt x="1176668" y="1234364"/>
                  </a:lnTo>
                  <a:lnTo>
                    <a:pt x="1209730" y="1203501"/>
                  </a:lnTo>
                  <a:lnTo>
                    <a:pt x="1240753" y="1170610"/>
                  </a:lnTo>
                  <a:lnTo>
                    <a:pt x="1269632" y="1135796"/>
                  </a:lnTo>
                  <a:lnTo>
                    <a:pt x="1296261" y="1099164"/>
                  </a:lnTo>
                  <a:lnTo>
                    <a:pt x="1320536" y="1060819"/>
                  </a:lnTo>
                  <a:lnTo>
                    <a:pt x="1342350" y="1020866"/>
                  </a:lnTo>
                  <a:lnTo>
                    <a:pt x="1361598" y="979410"/>
                  </a:lnTo>
                  <a:lnTo>
                    <a:pt x="1378174" y="936557"/>
                  </a:lnTo>
                  <a:lnTo>
                    <a:pt x="1391973" y="892410"/>
                  </a:lnTo>
                  <a:lnTo>
                    <a:pt x="1402889" y="847075"/>
                  </a:lnTo>
                  <a:lnTo>
                    <a:pt x="1410817" y="800658"/>
                  </a:lnTo>
                  <a:lnTo>
                    <a:pt x="1415651" y="753262"/>
                  </a:lnTo>
                  <a:lnTo>
                    <a:pt x="1417286" y="704994"/>
                  </a:lnTo>
                  <a:lnTo>
                    <a:pt x="1415651" y="656725"/>
                  </a:lnTo>
                  <a:lnTo>
                    <a:pt x="1410817" y="609330"/>
                  </a:lnTo>
                  <a:lnTo>
                    <a:pt x="1402889" y="562912"/>
                  </a:lnTo>
                  <a:lnTo>
                    <a:pt x="1391973" y="517578"/>
                  </a:lnTo>
                  <a:lnTo>
                    <a:pt x="1378174" y="473431"/>
                  </a:lnTo>
                  <a:lnTo>
                    <a:pt x="1361598" y="430577"/>
                  </a:lnTo>
                  <a:lnTo>
                    <a:pt x="1342350" y="389121"/>
                  </a:lnTo>
                  <a:lnTo>
                    <a:pt x="1320536" y="349169"/>
                  </a:lnTo>
                  <a:lnTo>
                    <a:pt x="1296261" y="310824"/>
                  </a:lnTo>
                  <a:lnTo>
                    <a:pt x="1269632" y="274192"/>
                  </a:lnTo>
                  <a:lnTo>
                    <a:pt x="1240753" y="239378"/>
                  </a:lnTo>
                  <a:lnTo>
                    <a:pt x="1209730" y="206487"/>
                  </a:lnTo>
                  <a:lnTo>
                    <a:pt x="1176668" y="175623"/>
                  </a:lnTo>
                  <a:lnTo>
                    <a:pt x="1141674" y="146893"/>
                  </a:lnTo>
                  <a:lnTo>
                    <a:pt x="1104852" y="120401"/>
                  </a:lnTo>
                  <a:lnTo>
                    <a:pt x="1066308" y="96251"/>
                  </a:lnTo>
                  <a:lnTo>
                    <a:pt x="1026148" y="74550"/>
                  </a:lnTo>
                  <a:lnTo>
                    <a:pt x="984478" y="55401"/>
                  </a:lnTo>
                  <a:lnTo>
                    <a:pt x="941402" y="38910"/>
                  </a:lnTo>
                  <a:lnTo>
                    <a:pt x="897026" y="25182"/>
                  </a:lnTo>
                  <a:lnTo>
                    <a:pt x="851456" y="14322"/>
                  </a:lnTo>
                  <a:lnTo>
                    <a:pt x="804798" y="6435"/>
                  </a:lnTo>
                  <a:lnTo>
                    <a:pt x="757157" y="1626"/>
                  </a:lnTo>
                  <a:lnTo>
                    <a:pt x="708638" y="0"/>
                  </a:lnTo>
                  <a:close/>
                </a:path>
              </a:pathLst>
            </a:custGeom>
            <a:solidFill>
              <a:srgbClr val="FFFFFF"/>
            </a:solidFill>
          </p:spPr>
          <p:txBody>
            <a:bodyPr wrap="square" lIns="0" tIns="0" rIns="0" bIns="0" rtlCol="0"/>
            <a:lstStyle/>
            <a:p>
              <a:pPr algn="ctr"/>
              <a:endParaRPr sz="1092"/>
            </a:p>
          </p:txBody>
        </p:sp>
        <p:sp>
          <p:nvSpPr>
            <p:cNvPr id="29" name="object 14">
              <a:extLst>
                <a:ext uri="{FF2B5EF4-FFF2-40B4-BE49-F238E27FC236}">
                  <a16:creationId xmlns:a16="http://schemas.microsoft.com/office/drawing/2014/main" id="{35EC7DF3-5D4D-3312-1E54-575FDF55A79C}"/>
                </a:ext>
              </a:extLst>
            </p:cNvPr>
            <p:cNvSpPr txBox="1"/>
            <p:nvPr/>
          </p:nvSpPr>
          <p:spPr>
            <a:xfrm>
              <a:off x="5260055" y="2635163"/>
              <a:ext cx="1306334" cy="379442"/>
            </a:xfrm>
            <a:prstGeom prst="rect">
              <a:avLst/>
            </a:prstGeom>
          </p:spPr>
          <p:txBody>
            <a:bodyPr vert="horz" wrap="square" lIns="0" tIns="10012" rIns="0" bIns="0" rtlCol="0">
              <a:spAutoFit/>
            </a:bodyPr>
            <a:lstStyle/>
            <a:p>
              <a:pPr marL="7701" algn="ctr">
                <a:spcBef>
                  <a:spcPts val="79"/>
                </a:spcBef>
              </a:pPr>
              <a:r>
                <a:rPr sz="2400" b="1" spc="-6">
                  <a:solidFill>
                    <a:srgbClr val="7A45B8"/>
                  </a:solidFill>
                  <a:latin typeface="Arial" panose="020B0604020202020204" pitchFamily="34" charset="0"/>
                  <a:cs typeface="Arial" panose="020B0604020202020204" pitchFamily="34" charset="0"/>
                </a:rPr>
                <a:t>27,6</a:t>
              </a:r>
              <a:r>
                <a:rPr sz="2400" b="1" spc="-6">
                  <a:solidFill>
                    <a:srgbClr val="7F9EDE"/>
                  </a:solidFill>
                  <a:latin typeface="Arial" panose="020B0604020202020204" pitchFamily="34" charset="0"/>
                  <a:cs typeface="Arial" panose="020B0604020202020204" pitchFamily="34" charset="0"/>
                </a:rPr>
                <a:t>%</a:t>
              </a:r>
              <a:endParaRPr sz="2400">
                <a:solidFill>
                  <a:srgbClr val="7F9EDE"/>
                </a:solidFill>
                <a:latin typeface="Arial" panose="020B0604020202020204" pitchFamily="34" charset="0"/>
                <a:cs typeface="Arial" panose="020B0604020202020204" pitchFamily="34" charset="0"/>
              </a:endParaRPr>
            </a:p>
          </p:txBody>
        </p:sp>
        <p:sp>
          <p:nvSpPr>
            <p:cNvPr id="34" name="object 19">
              <a:extLst>
                <a:ext uri="{FF2B5EF4-FFF2-40B4-BE49-F238E27FC236}">
                  <a16:creationId xmlns:a16="http://schemas.microsoft.com/office/drawing/2014/main" id="{D222F085-935A-4EE7-89A9-BC858B3EE53F}"/>
                </a:ext>
              </a:extLst>
            </p:cNvPr>
            <p:cNvSpPr/>
            <p:nvPr/>
          </p:nvSpPr>
          <p:spPr>
            <a:xfrm>
              <a:off x="5893565" y="2209273"/>
              <a:ext cx="637949" cy="746810"/>
            </a:xfrm>
            <a:custGeom>
              <a:avLst/>
              <a:gdLst/>
              <a:ahLst/>
              <a:cxnLst/>
              <a:rect l="l" t="t" r="r" b="b"/>
              <a:pathLst>
                <a:path w="692150" h="810260">
                  <a:moveTo>
                    <a:pt x="681644" y="810080"/>
                  </a:moveTo>
                  <a:lnTo>
                    <a:pt x="686015" y="781041"/>
                  </a:lnTo>
                  <a:lnTo>
                    <a:pt x="689171" y="751619"/>
                  </a:lnTo>
                  <a:lnTo>
                    <a:pt x="691084" y="721842"/>
                  </a:lnTo>
                  <a:lnTo>
                    <a:pt x="691727" y="691738"/>
                  </a:lnTo>
                  <a:lnTo>
                    <a:pt x="690131" y="644378"/>
                  </a:lnTo>
                  <a:lnTo>
                    <a:pt x="685412" y="597874"/>
                  </a:lnTo>
                  <a:lnTo>
                    <a:pt x="677674" y="552330"/>
                  </a:lnTo>
                  <a:lnTo>
                    <a:pt x="667018" y="507848"/>
                  </a:lnTo>
                  <a:lnTo>
                    <a:pt x="653548" y="464532"/>
                  </a:lnTo>
                  <a:lnTo>
                    <a:pt x="637368" y="422485"/>
                  </a:lnTo>
                  <a:lnTo>
                    <a:pt x="618579" y="381808"/>
                  </a:lnTo>
                  <a:lnTo>
                    <a:pt x="597286" y="342607"/>
                  </a:lnTo>
                  <a:lnTo>
                    <a:pt x="573591" y="304983"/>
                  </a:lnTo>
                  <a:lnTo>
                    <a:pt x="547597" y="269040"/>
                  </a:lnTo>
                  <a:lnTo>
                    <a:pt x="519407" y="234880"/>
                  </a:lnTo>
                  <a:lnTo>
                    <a:pt x="489125" y="202607"/>
                  </a:lnTo>
                  <a:lnTo>
                    <a:pt x="456852" y="172324"/>
                  </a:lnTo>
                  <a:lnTo>
                    <a:pt x="422693" y="144134"/>
                  </a:lnTo>
                  <a:lnTo>
                    <a:pt x="386751" y="118139"/>
                  </a:lnTo>
                  <a:lnTo>
                    <a:pt x="349128" y="94443"/>
                  </a:lnTo>
                  <a:lnTo>
                    <a:pt x="309927" y="73150"/>
                  </a:lnTo>
                  <a:lnTo>
                    <a:pt x="269251" y="54361"/>
                  </a:lnTo>
                  <a:lnTo>
                    <a:pt x="227204" y="38180"/>
                  </a:lnTo>
                  <a:lnTo>
                    <a:pt x="183888" y="24709"/>
                  </a:lnTo>
                  <a:lnTo>
                    <a:pt x="139407" y="14053"/>
                  </a:lnTo>
                  <a:lnTo>
                    <a:pt x="93863" y="6314"/>
                  </a:lnTo>
                  <a:lnTo>
                    <a:pt x="47359" y="1595"/>
                  </a:lnTo>
                  <a:lnTo>
                    <a:pt x="0" y="0"/>
                  </a:lnTo>
                </a:path>
              </a:pathLst>
            </a:custGeom>
            <a:ln w="176696">
              <a:gradFill>
                <a:gsLst>
                  <a:gs pos="0">
                    <a:srgbClr val="7A45B8"/>
                  </a:gs>
                  <a:gs pos="100000">
                    <a:schemeClr val="accent5">
                      <a:lumMod val="60000"/>
                      <a:lumOff val="40000"/>
                    </a:schemeClr>
                  </a:gs>
                </a:gsLst>
                <a:lin ang="5400000" scaled="1"/>
              </a:gradFill>
            </a:ln>
          </p:spPr>
          <p:txBody>
            <a:bodyPr wrap="square" lIns="0" tIns="0" rIns="0" bIns="0" rtlCol="0"/>
            <a:lstStyle/>
            <a:p>
              <a:pPr algn="ctr"/>
              <a:endParaRPr sz="1092"/>
            </a:p>
          </p:txBody>
        </p:sp>
      </p:grpSp>
      <p:grpSp>
        <p:nvGrpSpPr>
          <p:cNvPr id="38" name="Grupo 37">
            <a:extLst>
              <a:ext uri="{FF2B5EF4-FFF2-40B4-BE49-F238E27FC236}">
                <a16:creationId xmlns:a16="http://schemas.microsoft.com/office/drawing/2014/main" id="{FF6963CB-C2DE-815E-2C42-B523E58012A0}"/>
              </a:ext>
            </a:extLst>
          </p:cNvPr>
          <p:cNvGrpSpPr/>
          <p:nvPr/>
        </p:nvGrpSpPr>
        <p:grpSpPr>
          <a:xfrm>
            <a:off x="7679898" y="2210127"/>
            <a:ext cx="1323872" cy="1299895"/>
            <a:chOff x="6661986" y="2210127"/>
            <a:chExt cx="1323872" cy="1299895"/>
          </a:xfrm>
        </p:grpSpPr>
        <p:sp>
          <p:nvSpPr>
            <p:cNvPr id="26" name="object 11">
              <a:extLst>
                <a:ext uri="{FF2B5EF4-FFF2-40B4-BE49-F238E27FC236}">
                  <a16:creationId xmlns:a16="http://schemas.microsoft.com/office/drawing/2014/main" id="{BC9F6A1A-FF6B-2F00-37F2-39DB32B81FF4}"/>
                </a:ext>
              </a:extLst>
            </p:cNvPr>
            <p:cNvSpPr/>
            <p:nvPr/>
          </p:nvSpPr>
          <p:spPr>
            <a:xfrm>
              <a:off x="6661986" y="2210127"/>
              <a:ext cx="1306333" cy="1299895"/>
            </a:xfrm>
            <a:custGeom>
              <a:avLst/>
              <a:gdLst/>
              <a:ahLst/>
              <a:cxnLst/>
              <a:rect l="l" t="t" r="r" b="b"/>
              <a:pathLst>
                <a:path w="1417319" h="1410335">
                  <a:moveTo>
                    <a:pt x="708638" y="0"/>
                  </a:moveTo>
                  <a:lnTo>
                    <a:pt x="660120" y="1626"/>
                  </a:lnTo>
                  <a:lnTo>
                    <a:pt x="612480" y="6435"/>
                  </a:lnTo>
                  <a:lnTo>
                    <a:pt x="565822" y="14322"/>
                  </a:lnTo>
                  <a:lnTo>
                    <a:pt x="520253" y="25182"/>
                  </a:lnTo>
                  <a:lnTo>
                    <a:pt x="475879" y="38910"/>
                  </a:lnTo>
                  <a:lnTo>
                    <a:pt x="432804" y="55401"/>
                  </a:lnTo>
                  <a:lnTo>
                    <a:pt x="391134" y="74550"/>
                  </a:lnTo>
                  <a:lnTo>
                    <a:pt x="350974" y="96251"/>
                  </a:lnTo>
                  <a:lnTo>
                    <a:pt x="312431" y="120401"/>
                  </a:lnTo>
                  <a:lnTo>
                    <a:pt x="275610" y="146893"/>
                  </a:lnTo>
                  <a:lnTo>
                    <a:pt x="240616" y="175623"/>
                  </a:lnTo>
                  <a:lnTo>
                    <a:pt x="207555" y="206487"/>
                  </a:lnTo>
                  <a:lnTo>
                    <a:pt x="176532" y="239378"/>
                  </a:lnTo>
                  <a:lnTo>
                    <a:pt x="147653" y="274192"/>
                  </a:lnTo>
                  <a:lnTo>
                    <a:pt x="121024" y="310824"/>
                  </a:lnTo>
                  <a:lnTo>
                    <a:pt x="96749" y="349169"/>
                  </a:lnTo>
                  <a:lnTo>
                    <a:pt x="74935" y="389121"/>
                  </a:lnTo>
                  <a:lnTo>
                    <a:pt x="55688" y="430577"/>
                  </a:lnTo>
                  <a:lnTo>
                    <a:pt x="39112" y="473431"/>
                  </a:lnTo>
                  <a:lnTo>
                    <a:pt x="25313" y="517578"/>
                  </a:lnTo>
                  <a:lnTo>
                    <a:pt x="14396" y="562912"/>
                  </a:lnTo>
                  <a:lnTo>
                    <a:pt x="6469" y="609330"/>
                  </a:lnTo>
                  <a:lnTo>
                    <a:pt x="1634" y="656725"/>
                  </a:lnTo>
                  <a:lnTo>
                    <a:pt x="0" y="704994"/>
                  </a:lnTo>
                  <a:lnTo>
                    <a:pt x="1634" y="753262"/>
                  </a:lnTo>
                  <a:lnTo>
                    <a:pt x="6469" y="800658"/>
                  </a:lnTo>
                  <a:lnTo>
                    <a:pt x="14396" y="847075"/>
                  </a:lnTo>
                  <a:lnTo>
                    <a:pt x="25313" y="892410"/>
                  </a:lnTo>
                  <a:lnTo>
                    <a:pt x="39112" y="936557"/>
                  </a:lnTo>
                  <a:lnTo>
                    <a:pt x="55688" y="979410"/>
                  </a:lnTo>
                  <a:lnTo>
                    <a:pt x="74935" y="1020866"/>
                  </a:lnTo>
                  <a:lnTo>
                    <a:pt x="96749" y="1060819"/>
                  </a:lnTo>
                  <a:lnTo>
                    <a:pt x="121024" y="1099164"/>
                  </a:lnTo>
                  <a:lnTo>
                    <a:pt x="147653" y="1135796"/>
                  </a:lnTo>
                  <a:lnTo>
                    <a:pt x="176532" y="1170610"/>
                  </a:lnTo>
                  <a:lnTo>
                    <a:pt x="207555" y="1203501"/>
                  </a:lnTo>
                  <a:lnTo>
                    <a:pt x="240616" y="1234364"/>
                  </a:lnTo>
                  <a:lnTo>
                    <a:pt x="275610" y="1263094"/>
                  </a:lnTo>
                  <a:lnTo>
                    <a:pt x="312431" y="1289587"/>
                  </a:lnTo>
                  <a:lnTo>
                    <a:pt x="350974" y="1313736"/>
                  </a:lnTo>
                  <a:lnTo>
                    <a:pt x="391134" y="1335438"/>
                  </a:lnTo>
                  <a:lnTo>
                    <a:pt x="432804" y="1354586"/>
                  </a:lnTo>
                  <a:lnTo>
                    <a:pt x="475879" y="1371077"/>
                  </a:lnTo>
                  <a:lnTo>
                    <a:pt x="520253" y="1384805"/>
                  </a:lnTo>
                  <a:lnTo>
                    <a:pt x="565822" y="1395665"/>
                  </a:lnTo>
                  <a:lnTo>
                    <a:pt x="612480" y="1403552"/>
                  </a:lnTo>
                  <a:lnTo>
                    <a:pt x="660120" y="1408362"/>
                  </a:lnTo>
                  <a:lnTo>
                    <a:pt x="708638" y="1409988"/>
                  </a:lnTo>
                  <a:lnTo>
                    <a:pt x="757157" y="1408362"/>
                  </a:lnTo>
                  <a:lnTo>
                    <a:pt x="804798" y="1403552"/>
                  </a:lnTo>
                  <a:lnTo>
                    <a:pt x="851456" y="1395665"/>
                  </a:lnTo>
                  <a:lnTo>
                    <a:pt x="897026" y="1384805"/>
                  </a:lnTo>
                  <a:lnTo>
                    <a:pt x="941402" y="1371077"/>
                  </a:lnTo>
                  <a:lnTo>
                    <a:pt x="984478" y="1354586"/>
                  </a:lnTo>
                  <a:lnTo>
                    <a:pt x="1026148" y="1335438"/>
                  </a:lnTo>
                  <a:lnTo>
                    <a:pt x="1066308" y="1313736"/>
                  </a:lnTo>
                  <a:lnTo>
                    <a:pt x="1104852" y="1289587"/>
                  </a:lnTo>
                  <a:lnTo>
                    <a:pt x="1141674" y="1263094"/>
                  </a:lnTo>
                  <a:lnTo>
                    <a:pt x="1176668" y="1234364"/>
                  </a:lnTo>
                  <a:lnTo>
                    <a:pt x="1209730" y="1203501"/>
                  </a:lnTo>
                  <a:lnTo>
                    <a:pt x="1240753" y="1170610"/>
                  </a:lnTo>
                  <a:lnTo>
                    <a:pt x="1269632" y="1135796"/>
                  </a:lnTo>
                  <a:lnTo>
                    <a:pt x="1296261" y="1099164"/>
                  </a:lnTo>
                  <a:lnTo>
                    <a:pt x="1320536" y="1060819"/>
                  </a:lnTo>
                  <a:lnTo>
                    <a:pt x="1342350" y="1020866"/>
                  </a:lnTo>
                  <a:lnTo>
                    <a:pt x="1361598" y="979410"/>
                  </a:lnTo>
                  <a:lnTo>
                    <a:pt x="1378174" y="936557"/>
                  </a:lnTo>
                  <a:lnTo>
                    <a:pt x="1391973" y="892410"/>
                  </a:lnTo>
                  <a:lnTo>
                    <a:pt x="1402889" y="847075"/>
                  </a:lnTo>
                  <a:lnTo>
                    <a:pt x="1410817" y="800658"/>
                  </a:lnTo>
                  <a:lnTo>
                    <a:pt x="1415651" y="753262"/>
                  </a:lnTo>
                  <a:lnTo>
                    <a:pt x="1417286" y="704994"/>
                  </a:lnTo>
                  <a:lnTo>
                    <a:pt x="1415651" y="656725"/>
                  </a:lnTo>
                  <a:lnTo>
                    <a:pt x="1410817" y="609330"/>
                  </a:lnTo>
                  <a:lnTo>
                    <a:pt x="1402889" y="562912"/>
                  </a:lnTo>
                  <a:lnTo>
                    <a:pt x="1391973" y="517578"/>
                  </a:lnTo>
                  <a:lnTo>
                    <a:pt x="1378174" y="473431"/>
                  </a:lnTo>
                  <a:lnTo>
                    <a:pt x="1361598" y="430577"/>
                  </a:lnTo>
                  <a:lnTo>
                    <a:pt x="1342350" y="389121"/>
                  </a:lnTo>
                  <a:lnTo>
                    <a:pt x="1320536" y="349169"/>
                  </a:lnTo>
                  <a:lnTo>
                    <a:pt x="1296261" y="310824"/>
                  </a:lnTo>
                  <a:lnTo>
                    <a:pt x="1269632" y="274192"/>
                  </a:lnTo>
                  <a:lnTo>
                    <a:pt x="1240753" y="239378"/>
                  </a:lnTo>
                  <a:lnTo>
                    <a:pt x="1209730" y="206487"/>
                  </a:lnTo>
                  <a:lnTo>
                    <a:pt x="1176668" y="175623"/>
                  </a:lnTo>
                  <a:lnTo>
                    <a:pt x="1141674" y="146893"/>
                  </a:lnTo>
                  <a:lnTo>
                    <a:pt x="1104852" y="120401"/>
                  </a:lnTo>
                  <a:lnTo>
                    <a:pt x="1066308" y="96251"/>
                  </a:lnTo>
                  <a:lnTo>
                    <a:pt x="1026148" y="74550"/>
                  </a:lnTo>
                  <a:lnTo>
                    <a:pt x="984478" y="55401"/>
                  </a:lnTo>
                  <a:lnTo>
                    <a:pt x="941402" y="38910"/>
                  </a:lnTo>
                  <a:lnTo>
                    <a:pt x="897026" y="25182"/>
                  </a:lnTo>
                  <a:lnTo>
                    <a:pt x="851456" y="14322"/>
                  </a:lnTo>
                  <a:lnTo>
                    <a:pt x="804798" y="6435"/>
                  </a:lnTo>
                  <a:lnTo>
                    <a:pt x="757157" y="1626"/>
                  </a:lnTo>
                  <a:lnTo>
                    <a:pt x="708638" y="0"/>
                  </a:lnTo>
                  <a:close/>
                </a:path>
              </a:pathLst>
            </a:custGeom>
            <a:solidFill>
              <a:srgbClr val="FFFFFF"/>
            </a:solidFill>
          </p:spPr>
          <p:txBody>
            <a:bodyPr wrap="square" lIns="0" tIns="0" rIns="0" bIns="0" rtlCol="0"/>
            <a:lstStyle/>
            <a:p>
              <a:pPr algn="ctr"/>
              <a:endParaRPr sz="1092"/>
            </a:p>
          </p:txBody>
        </p:sp>
        <p:sp>
          <p:nvSpPr>
            <p:cNvPr id="27" name="object 12">
              <a:extLst>
                <a:ext uri="{FF2B5EF4-FFF2-40B4-BE49-F238E27FC236}">
                  <a16:creationId xmlns:a16="http://schemas.microsoft.com/office/drawing/2014/main" id="{92262508-FF74-C987-3875-F3F86AD671D5}"/>
                </a:ext>
              </a:extLst>
            </p:cNvPr>
            <p:cNvSpPr txBox="1"/>
            <p:nvPr/>
          </p:nvSpPr>
          <p:spPr>
            <a:xfrm>
              <a:off x="6684093" y="2635163"/>
              <a:ext cx="1301765" cy="379442"/>
            </a:xfrm>
            <a:prstGeom prst="rect">
              <a:avLst/>
            </a:prstGeom>
          </p:spPr>
          <p:txBody>
            <a:bodyPr vert="horz" wrap="square" lIns="0" tIns="10012" rIns="0" bIns="0" rtlCol="0">
              <a:spAutoFit/>
            </a:bodyPr>
            <a:lstStyle/>
            <a:p>
              <a:pPr marL="7701" algn="ctr">
                <a:spcBef>
                  <a:spcPts val="79"/>
                </a:spcBef>
              </a:pPr>
              <a:r>
                <a:rPr sz="2400" b="1" spc="-12">
                  <a:solidFill>
                    <a:srgbClr val="7A45B8"/>
                  </a:solidFill>
                  <a:latin typeface="Arial" panose="020B0604020202020204" pitchFamily="34" charset="0"/>
                  <a:cs typeface="Arial" panose="020B0604020202020204" pitchFamily="34" charset="0"/>
                </a:rPr>
                <a:t>18,4</a:t>
              </a:r>
              <a:r>
                <a:rPr sz="2400" b="1" spc="-12">
                  <a:solidFill>
                    <a:srgbClr val="7F9EDE"/>
                  </a:solidFill>
                  <a:latin typeface="Arial" panose="020B0604020202020204" pitchFamily="34" charset="0"/>
                  <a:cs typeface="Arial" panose="020B0604020202020204" pitchFamily="34" charset="0"/>
                </a:rPr>
                <a:t>%</a:t>
              </a:r>
              <a:endParaRPr sz="2400">
                <a:solidFill>
                  <a:srgbClr val="7F9EDE"/>
                </a:solidFill>
                <a:latin typeface="Arial" panose="020B0604020202020204" pitchFamily="34" charset="0"/>
                <a:cs typeface="Arial" panose="020B0604020202020204" pitchFamily="34" charset="0"/>
              </a:endParaRPr>
            </a:p>
          </p:txBody>
        </p:sp>
        <p:sp>
          <p:nvSpPr>
            <p:cNvPr id="35" name="object 20">
              <a:extLst>
                <a:ext uri="{FF2B5EF4-FFF2-40B4-BE49-F238E27FC236}">
                  <a16:creationId xmlns:a16="http://schemas.microsoft.com/office/drawing/2014/main" id="{845738ED-CFA9-D954-74D0-9492EAE87D6B}"/>
                </a:ext>
              </a:extLst>
            </p:cNvPr>
            <p:cNvSpPr/>
            <p:nvPr/>
          </p:nvSpPr>
          <p:spPr>
            <a:xfrm>
              <a:off x="7315152" y="2252903"/>
              <a:ext cx="583519" cy="380429"/>
            </a:xfrm>
            <a:custGeom>
              <a:avLst/>
              <a:gdLst/>
              <a:ahLst/>
              <a:cxnLst/>
              <a:rect l="l" t="t" r="r" b="b"/>
              <a:pathLst>
                <a:path w="633094" h="412750">
                  <a:moveTo>
                    <a:pt x="633090" y="412573"/>
                  </a:moveTo>
                  <a:lnTo>
                    <a:pt x="612764" y="370475"/>
                  </a:lnTo>
                  <a:lnTo>
                    <a:pt x="589736" y="330017"/>
                  </a:lnTo>
                  <a:lnTo>
                    <a:pt x="564124" y="291319"/>
                  </a:lnTo>
                  <a:lnTo>
                    <a:pt x="536045" y="254497"/>
                  </a:lnTo>
                  <a:lnTo>
                    <a:pt x="505617" y="219669"/>
                  </a:lnTo>
                  <a:lnTo>
                    <a:pt x="472958" y="186951"/>
                  </a:lnTo>
                  <a:lnTo>
                    <a:pt x="438183" y="156463"/>
                  </a:lnTo>
                  <a:lnTo>
                    <a:pt x="401413" y="128321"/>
                  </a:lnTo>
                  <a:lnTo>
                    <a:pt x="362762" y="102642"/>
                  </a:lnTo>
                  <a:lnTo>
                    <a:pt x="322350" y="79545"/>
                  </a:lnTo>
                  <a:lnTo>
                    <a:pt x="280294" y="59146"/>
                  </a:lnTo>
                  <a:lnTo>
                    <a:pt x="236710" y="41563"/>
                  </a:lnTo>
                  <a:lnTo>
                    <a:pt x="191717" y="26913"/>
                  </a:lnTo>
                  <a:lnTo>
                    <a:pt x="145432" y="15315"/>
                  </a:lnTo>
                  <a:lnTo>
                    <a:pt x="97973" y="6885"/>
                  </a:lnTo>
                  <a:lnTo>
                    <a:pt x="49456" y="1740"/>
                  </a:lnTo>
                  <a:lnTo>
                    <a:pt x="0" y="0"/>
                  </a:lnTo>
                </a:path>
              </a:pathLst>
            </a:custGeom>
            <a:ln w="176696">
              <a:gradFill>
                <a:gsLst>
                  <a:gs pos="0">
                    <a:srgbClr val="7A45B8"/>
                  </a:gs>
                  <a:gs pos="100000">
                    <a:schemeClr val="accent5">
                      <a:lumMod val="60000"/>
                      <a:lumOff val="40000"/>
                    </a:schemeClr>
                  </a:gs>
                </a:gsLst>
                <a:lin ang="5400000" scaled="1"/>
              </a:gradFill>
            </a:ln>
          </p:spPr>
          <p:txBody>
            <a:bodyPr wrap="square" lIns="0" tIns="0" rIns="0" bIns="0" rtlCol="0"/>
            <a:lstStyle/>
            <a:p>
              <a:pPr algn="ctr"/>
              <a:endParaRPr sz="1092"/>
            </a:p>
          </p:txBody>
        </p:sp>
      </p:grpSp>
      <p:sp>
        <p:nvSpPr>
          <p:cNvPr id="39" name="CuadroTexto 38">
            <a:extLst>
              <a:ext uri="{FF2B5EF4-FFF2-40B4-BE49-F238E27FC236}">
                <a16:creationId xmlns:a16="http://schemas.microsoft.com/office/drawing/2014/main" id="{82AA395A-6343-697A-2D94-CAC8B649B134}"/>
              </a:ext>
            </a:extLst>
          </p:cNvPr>
          <p:cNvSpPr txBox="1"/>
          <p:nvPr/>
        </p:nvSpPr>
        <p:spPr>
          <a:xfrm>
            <a:off x="1763073" y="6139193"/>
            <a:ext cx="9177716" cy="246221"/>
          </a:xfrm>
          <a:prstGeom prst="rect">
            <a:avLst/>
          </a:prstGeom>
          <a:noFill/>
        </p:spPr>
        <p:txBody>
          <a:bodyPr wrap="square" rtlCol="0">
            <a:spAutoFit/>
          </a:bodyPr>
          <a:lstStyle/>
          <a:p>
            <a:r>
              <a:rPr lang="es-ES" sz="500" b="1" err="1">
                <a:solidFill>
                  <a:srgbClr val="646464"/>
                </a:solidFill>
              </a:rPr>
              <a:t>CsA</a:t>
            </a:r>
            <a:r>
              <a:rPr lang="es-ES" sz="500">
                <a:solidFill>
                  <a:srgbClr val="646464"/>
                </a:solidFill>
              </a:rPr>
              <a:t>: ciclosporina; </a:t>
            </a:r>
            <a:r>
              <a:rPr lang="es-ES" sz="500" b="1">
                <a:solidFill>
                  <a:srgbClr val="646464"/>
                </a:solidFill>
              </a:rPr>
              <a:t>DA</a:t>
            </a:r>
            <a:r>
              <a:rPr lang="es-ES" sz="500">
                <a:solidFill>
                  <a:srgbClr val="646464"/>
                </a:solidFill>
              </a:rPr>
              <a:t>: dermatitis atópica.</a:t>
            </a:r>
          </a:p>
          <a:p>
            <a:r>
              <a:rPr lang="es-ES" sz="500">
                <a:solidFill>
                  <a:srgbClr val="646464"/>
                </a:solidFill>
              </a:rPr>
              <a:t>1. </a:t>
            </a:r>
            <a:r>
              <a:rPr lang="es-ES" sz="500" err="1">
                <a:solidFill>
                  <a:srgbClr val="646464"/>
                </a:solidFill>
              </a:rPr>
              <a:t>Couselo</a:t>
            </a:r>
            <a:r>
              <a:rPr lang="es-ES" sz="500">
                <a:solidFill>
                  <a:srgbClr val="646464"/>
                </a:solidFill>
              </a:rPr>
              <a:t>-Rodríguez, C., </a:t>
            </a:r>
            <a:r>
              <a:rPr lang="es-ES" sz="500" i="1">
                <a:solidFill>
                  <a:srgbClr val="646464"/>
                </a:solidFill>
              </a:rPr>
              <a:t>et al</a:t>
            </a:r>
            <a:r>
              <a:rPr lang="es-ES" sz="500">
                <a:solidFill>
                  <a:srgbClr val="646464"/>
                </a:solidFill>
              </a:rPr>
              <a:t>. "Supervivencia de la ciclosporina en el tratamiento de la dermatitis atópica moderada-grave: Registro Español de Dermatitis Atópica (BIOBADATOP)." Actas </a:t>
            </a:r>
            <a:r>
              <a:rPr lang="es-ES" sz="500" err="1">
                <a:solidFill>
                  <a:srgbClr val="646464"/>
                </a:solidFill>
              </a:rPr>
              <a:t>Dermo-Sifiliográficas</a:t>
            </a:r>
            <a:r>
              <a:rPr lang="es-ES" sz="500">
                <a:solidFill>
                  <a:srgbClr val="646464"/>
                </a:solidFill>
              </a:rPr>
              <a:t> 115.4 (2024): 341-346.</a:t>
            </a:r>
          </a:p>
        </p:txBody>
      </p:sp>
    </p:spTree>
    <p:extLst>
      <p:ext uri="{BB962C8B-B14F-4D97-AF65-F5344CB8AC3E}">
        <p14:creationId xmlns:p14="http://schemas.microsoft.com/office/powerpoint/2010/main" val="8353628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B2626-794C-968F-20CA-22CCCA402D1A}"/>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BEA12304-5924-1FF8-33CF-ABF689FEA772}"/>
              </a:ext>
            </a:extLst>
          </p:cNvPr>
          <p:cNvSpPr>
            <a:spLocks noGrp="1"/>
          </p:cNvSpPr>
          <p:nvPr>
            <p:ph type="title"/>
          </p:nvPr>
        </p:nvSpPr>
        <p:spPr/>
        <p:txBody>
          <a:bodyPr/>
          <a:lstStyle/>
          <a:p>
            <a:r>
              <a:rPr lang="es-ES"/>
              <a:t>Perfil de seguridad de ciclosporina según FT actual</a:t>
            </a:r>
            <a:r>
              <a:rPr lang="es-ES" baseline="30000"/>
              <a:t>1</a:t>
            </a:r>
          </a:p>
        </p:txBody>
      </p:sp>
      <p:graphicFrame>
        <p:nvGraphicFramePr>
          <p:cNvPr id="6" name="Tabla 5">
            <a:extLst>
              <a:ext uri="{FF2B5EF4-FFF2-40B4-BE49-F238E27FC236}">
                <a16:creationId xmlns:a16="http://schemas.microsoft.com/office/drawing/2014/main" id="{409D3B9C-1ABA-D38D-E6F3-4E398B4AC061}"/>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78" name="object 7">
            <a:extLst>
              <a:ext uri="{FF2B5EF4-FFF2-40B4-BE49-F238E27FC236}">
                <a16:creationId xmlns:a16="http://schemas.microsoft.com/office/drawing/2014/main" id="{723A5A99-459A-65BF-E692-66B6C4A03DEE}"/>
              </a:ext>
            </a:extLst>
          </p:cNvPr>
          <p:cNvSpPr/>
          <p:nvPr/>
        </p:nvSpPr>
        <p:spPr>
          <a:xfrm>
            <a:off x="1771817" y="1726371"/>
            <a:ext cx="4161802" cy="1392621"/>
          </a:xfrm>
          <a:custGeom>
            <a:avLst/>
            <a:gdLst/>
            <a:ahLst/>
            <a:cxnLst/>
            <a:rect l="l" t="t" r="r" b="b"/>
            <a:pathLst>
              <a:path w="5759450" h="1927225">
                <a:moveTo>
                  <a:pt x="5633336" y="0"/>
                </a:moveTo>
                <a:lnTo>
                  <a:pt x="125650" y="0"/>
                </a:lnTo>
                <a:lnTo>
                  <a:pt x="76743" y="9874"/>
                </a:lnTo>
                <a:lnTo>
                  <a:pt x="36803" y="36803"/>
                </a:lnTo>
                <a:lnTo>
                  <a:pt x="9874" y="76743"/>
                </a:lnTo>
                <a:lnTo>
                  <a:pt x="0" y="125650"/>
                </a:lnTo>
                <a:lnTo>
                  <a:pt x="0" y="1800992"/>
                </a:lnTo>
                <a:lnTo>
                  <a:pt x="9874" y="1849899"/>
                </a:lnTo>
                <a:lnTo>
                  <a:pt x="36803" y="1889839"/>
                </a:lnTo>
                <a:lnTo>
                  <a:pt x="76743" y="1916768"/>
                </a:lnTo>
                <a:lnTo>
                  <a:pt x="125650" y="1926642"/>
                </a:lnTo>
                <a:lnTo>
                  <a:pt x="5633336" y="1926642"/>
                </a:lnTo>
                <a:lnTo>
                  <a:pt x="5682243" y="1916768"/>
                </a:lnTo>
                <a:lnTo>
                  <a:pt x="5722183" y="1889839"/>
                </a:lnTo>
                <a:lnTo>
                  <a:pt x="5749112" y="1849899"/>
                </a:lnTo>
                <a:lnTo>
                  <a:pt x="5758986" y="1800992"/>
                </a:lnTo>
                <a:lnTo>
                  <a:pt x="5758986" y="125650"/>
                </a:lnTo>
                <a:lnTo>
                  <a:pt x="5749112" y="76743"/>
                </a:lnTo>
                <a:lnTo>
                  <a:pt x="5722183" y="36803"/>
                </a:lnTo>
                <a:lnTo>
                  <a:pt x="5682243" y="9874"/>
                </a:lnTo>
                <a:lnTo>
                  <a:pt x="5633336" y="0"/>
                </a:lnTo>
                <a:close/>
              </a:path>
            </a:pathLst>
          </a:custGeom>
          <a:solidFill>
            <a:srgbClr val="F1F1F2"/>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79" name="object 8">
            <a:extLst>
              <a:ext uri="{FF2B5EF4-FFF2-40B4-BE49-F238E27FC236}">
                <a16:creationId xmlns:a16="http://schemas.microsoft.com/office/drawing/2014/main" id="{956A43A3-D4A4-4001-D266-2C2003B2086B}"/>
              </a:ext>
            </a:extLst>
          </p:cNvPr>
          <p:cNvSpPr/>
          <p:nvPr/>
        </p:nvSpPr>
        <p:spPr>
          <a:xfrm>
            <a:off x="1771814" y="1726371"/>
            <a:ext cx="577238" cy="338634"/>
          </a:xfrm>
          <a:custGeom>
            <a:avLst/>
            <a:gdLst/>
            <a:ahLst/>
            <a:cxnLst/>
            <a:rect l="l" t="t" r="r" b="b"/>
            <a:pathLst>
              <a:path w="798829" h="468629">
                <a:moveTo>
                  <a:pt x="798587" y="0"/>
                </a:moveTo>
                <a:lnTo>
                  <a:pt x="125650" y="0"/>
                </a:lnTo>
                <a:lnTo>
                  <a:pt x="76743" y="9873"/>
                </a:lnTo>
                <a:lnTo>
                  <a:pt x="36803" y="36799"/>
                </a:lnTo>
                <a:lnTo>
                  <a:pt x="9874" y="76739"/>
                </a:lnTo>
                <a:lnTo>
                  <a:pt x="0" y="125650"/>
                </a:lnTo>
                <a:lnTo>
                  <a:pt x="0" y="468097"/>
                </a:lnTo>
                <a:lnTo>
                  <a:pt x="6399" y="459620"/>
                </a:lnTo>
                <a:lnTo>
                  <a:pt x="38126" y="422795"/>
                </a:lnTo>
                <a:lnTo>
                  <a:pt x="70555" y="389481"/>
                </a:lnTo>
                <a:lnTo>
                  <a:pt x="107140" y="357908"/>
                </a:lnTo>
                <a:lnTo>
                  <a:pt x="146813" y="330215"/>
                </a:lnTo>
                <a:lnTo>
                  <a:pt x="189052" y="305828"/>
                </a:lnTo>
                <a:lnTo>
                  <a:pt x="233333" y="284173"/>
                </a:lnTo>
                <a:lnTo>
                  <a:pt x="279134" y="264678"/>
                </a:lnTo>
                <a:lnTo>
                  <a:pt x="325932" y="246769"/>
                </a:lnTo>
                <a:lnTo>
                  <a:pt x="373202" y="229873"/>
                </a:lnTo>
                <a:lnTo>
                  <a:pt x="420422" y="213416"/>
                </a:lnTo>
                <a:lnTo>
                  <a:pt x="467069" y="196826"/>
                </a:lnTo>
                <a:lnTo>
                  <a:pt x="512620" y="179530"/>
                </a:lnTo>
                <a:lnTo>
                  <a:pt x="556551" y="160954"/>
                </a:lnTo>
                <a:lnTo>
                  <a:pt x="603760" y="137967"/>
                </a:lnTo>
                <a:lnTo>
                  <a:pt x="648921" y="112662"/>
                </a:lnTo>
                <a:lnTo>
                  <a:pt x="692091" y="85097"/>
                </a:lnTo>
                <a:lnTo>
                  <a:pt x="733327" y="55334"/>
                </a:lnTo>
                <a:lnTo>
                  <a:pt x="772689" y="23435"/>
                </a:lnTo>
                <a:lnTo>
                  <a:pt x="798587" y="0"/>
                </a:lnTo>
                <a:close/>
              </a:path>
            </a:pathLst>
          </a:custGeom>
          <a:solidFill>
            <a:srgbClr val="24336B"/>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80" name="object 9">
            <a:extLst>
              <a:ext uri="{FF2B5EF4-FFF2-40B4-BE49-F238E27FC236}">
                <a16:creationId xmlns:a16="http://schemas.microsoft.com/office/drawing/2014/main" id="{FD624DEB-F7BD-7C60-5BF8-996C136FA343}"/>
              </a:ext>
            </a:extLst>
          </p:cNvPr>
          <p:cNvSpPr/>
          <p:nvPr/>
        </p:nvSpPr>
        <p:spPr>
          <a:xfrm>
            <a:off x="1822803" y="1726371"/>
            <a:ext cx="568978" cy="281736"/>
          </a:xfrm>
          <a:custGeom>
            <a:avLst/>
            <a:gdLst/>
            <a:ahLst/>
            <a:cxnLst/>
            <a:rect l="l" t="t" r="r" b="b"/>
            <a:pathLst>
              <a:path w="787400" h="389889">
                <a:moveTo>
                  <a:pt x="787144" y="0"/>
                </a:moveTo>
                <a:lnTo>
                  <a:pt x="728028" y="0"/>
                </a:lnTo>
                <a:lnTo>
                  <a:pt x="702130" y="23436"/>
                </a:lnTo>
                <a:lnTo>
                  <a:pt x="662769" y="55335"/>
                </a:lnTo>
                <a:lnTo>
                  <a:pt x="621533" y="85098"/>
                </a:lnTo>
                <a:lnTo>
                  <a:pt x="578364" y="112663"/>
                </a:lnTo>
                <a:lnTo>
                  <a:pt x="533204" y="137969"/>
                </a:lnTo>
                <a:lnTo>
                  <a:pt x="485995" y="160955"/>
                </a:lnTo>
                <a:lnTo>
                  <a:pt x="442062" y="179531"/>
                </a:lnTo>
                <a:lnTo>
                  <a:pt x="396509" y="196828"/>
                </a:lnTo>
                <a:lnTo>
                  <a:pt x="349860" y="213417"/>
                </a:lnTo>
                <a:lnTo>
                  <a:pt x="302639" y="229874"/>
                </a:lnTo>
                <a:lnTo>
                  <a:pt x="255368" y="246770"/>
                </a:lnTo>
                <a:lnTo>
                  <a:pt x="208570" y="264679"/>
                </a:lnTo>
                <a:lnTo>
                  <a:pt x="162770" y="284174"/>
                </a:lnTo>
                <a:lnTo>
                  <a:pt x="118489" y="305829"/>
                </a:lnTo>
                <a:lnTo>
                  <a:pt x="76252" y="330216"/>
                </a:lnTo>
                <a:lnTo>
                  <a:pt x="36581" y="357910"/>
                </a:lnTo>
                <a:lnTo>
                  <a:pt x="0" y="389482"/>
                </a:lnTo>
                <a:lnTo>
                  <a:pt x="16122" y="379878"/>
                </a:lnTo>
                <a:lnTo>
                  <a:pt x="47582" y="359330"/>
                </a:lnTo>
                <a:lnTo>
                  <a:pt x="63652" y="349567"/>
                </a:lnTo>
                <a:lnTo>
                  <a:pt x="111804" y="325111"/>
                </a:lnTo>
                <a:lnTo>
                  <a:pt x="161832" y="304385"/>
                </a:lnTo>
                <a:lnTo>
                  <a:pt x="213000" y="286190"/>
                </a:lnTo>
                <a:lnTo>
                  <a:pt x="315801" y="252596"/>
                </a:lnTo>
                <a:lnTo>
                  <a:pt x="362443" y="237024"/>
                </a:lnTo>
                <a:lnTo>
                  <a:pt x="408507" y="221418"/>
                </a:lnTo>
                <a:lnTo>
                  <a:pt x="454056" y="205155"/>
                </a:lnTo>
                <a:lnTo>
                  <a:pt x="499154" y="187609"/>
                </a:lnTo>
                <a:lnTo>
                  <a:pt x="543862" y="168156"/>
                </a:lnTo>
                <a:lnTo>
                  <a:pt x="588243" y="146170"/>
                </a:lnTo>
                <a:lnTo>
                  <a:pt x="634282" y="119731"/>
                </a:lnTo>
                <a:lnTo>
                  <a:pt x="678362" y="90480"/>
                </a:lnTo>
                <a:lnTo>
                  <a:pt x="720551" y="58671"/>
                </a:lnTo>
                <a:lnTo>
                  <a:pt x="760921" y="24556"/>
                </a:lnTo>
                <a:lnTo>
                  <a:pt x="787144" y="0"/>
                </a:lnTo>
                <a:close/>
              </a:path>
            </a:pathLst>
          </a:custGeom>
          <a:solidFill>
            <a:srgbClr val="C7F2A8"/>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81" name="object 10">
            <a:extLst>
              <a:ext uri="{FF2B5EF4-FFF2-40B4-BE49-F238E27FC236}">
                <a16:creationId xmlns:a16="http://schemas.microsoft.com/office/drawing/2014/main" id="{527FD2DD-17FA-105F-93D5-E6CF0D8A40BC}"/>
              </a:ext>
            </a:extLst>
          </p:cNvPr>
          <p:cNvSpPr/>
          <p:nvPr/>
        </p:nvSpPr>
        <p:spPr>
          <a:xfrm>
            <a:off x="1771813" y="1908899"/>
            <a:ext cx="279442" cy="189965"/>
          </a:xfrm>
          <a:custGeom>
            <a:avLst/>
            <a:gdLst/>
            <a:ahLst/>
            <a:cxnLst/>
            <a:rect l="l" t="t" r="r" b="b"/>
            <a:pathLst>
              <a:path w="386714" h="262889">
                <a:moveTo>
                  <a:pt x="386364" y="0"/>
                </a:moveTo>
                <a:lnTo>
                  <a:pt x="283562" y="33593"/>
                </a:lnTo>
                <a:lnTo>
                  <a:pt x="232395" y="51787"/>
                </a:lnTo>
                <a:lnTo>
                  <a:pt x="182366" y="72510"/>
                </a:lnTo>
                <a:lnTo>
                  <a:pt x="134214" y="96960"/>
                </a:lnTo>
                <a:lnTo>
                  <a:pt x="86684" y="127281"/>
                </a:lnTo>
                <a:lnTo>
                  <a:pt x="70562" y="136885"/>
                </a:lnTo>
                <a:lnTo>
                  <a:pt x="38132" y="170199"/>
                </a:lnTo>
                <a:lnTo>
                  <a:pt x="6405" y="207023"/>
                </a:lnTo>
                <a:lnTo>
                  <a:pt x="0" y="215507"/>
                </a:lnTo>
                <a:lnTo>
                  <a:pt x="0" y="262663"/>
                </a:lnTo>
                <a:lnTo>
                  <a:pt x="4575" y="256919"/>
                </a:lnTo>
                <a:lnTo>
                  <a:pt x="37287" y="221970"/>
                </a:lnTo>
                <a:lnTo>
                  <a:pt x="72654" y="189532"/>
                </a:lnTo>
                <a:lnTo>
                  <a:pt x="110893" y="159053"/>
                </a:lnTo>
                <a:lnTo>
                  <a:pt x="152223" y="129983"/>
                </a:lnTo>
                <a:lnTo>
                  <a:pt x="196858" y="101769"/>
                </a:lnTo>
                <a:lnTo>
                  <a:pt x="245017" y="73861"/>
                </a:lnTo>
                <a:lnTo>
                  <a:pt x="386364" y="0"/>
                </a:lnTo>
                <a:close/>
              </a:path>
            </a:pathLst>
          </a:custGeom>
          <a:solidFill>
            <a:srgbClr val="B37FD6"/>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83" name="object 12">
            <a:extLst>
              <a:ext uri="{FF2B5EF4-FFF2-40B4-BE49-F238E27FC236}">
                <a16:creationId xmlns:a16="http://schemas.microsoft.com/office/drawing/2014/main" id="{0C2F09AD-6AA3-F2FF-8A23-AD1354740268}"/>
              </a:ext>
            </a:extLst>
          </p:cNvPr>
          <p:cNvSpPr/>
          <p:nvPr/>
        </p:nvSpPr>
        <p:spPr>
          <a:xfrm>
            <a:off x="1771818" y="3288275"/>
            <a:ext cx="4161804" cy="2387874"/>
          </a:xfrm>
          <a:custGeom>
            <a:avLst/>
            <a:gdLst/>
            <a:ahLst/>
            <a:cxnLst/>
            <a:rect l="l" t="t" r="r" b="b"/>
            <a:pathLst>
              <a:path w="5759450" h="3304540">
                <a:moveTo>
                  <a:pt x="5633336" y="0"/>
                </a:moveTo>
                <a:lnTo>
                  <a:pt x="125650" y="0"/>
                </a:lnTo>
                <a:lnTo>
                  <a:pt x="76743" y="9874"/>
                </a:lnTo>
                <a:lnTo>
                  <a:pt x="36803" y="36803"/>
                </a:lnTo>
                <a:lnTo>
                  <a:pt x="9874" y="76743"/>
                </a:lnTo>
                <a:lnTo>
                  <a:pt x="0" y="125650"/>
                </a:lnTo>
                <a:lnTo>
                  <a:pt x="0" y="3178657"/>
                </a:lnTo>
                <a:lnTo>
                  <a:pt x="9874" y="3227564"/>
                </a:lnTo>
                <a:lnTo>
                  <a:pt x="36803" y="3267503"/>
                </a:lnTo>
                <a:lnTo>
                  <a:pt x="76743" y="3294432"/>
                </a:lnTo>
                <a:lnTo>
                  <a:pt x="125650" y="3304307"/>
                </a:lnTo>
                <a:lnTo>
                  <a:pt x="5633336" y="3304307"/>
                </a:lnTo>
                <a:lnTo>
                  <a:pt x="5682243" y="3294432"/>
                </a:lnTo>
                <a:lnTo>
                  <a:pt x="5722183" y="3267503"/>
                </a:lnTo>
                <a:lnTo>
                  <a:pt x="5749112" y="3227564"/>
                </a:lnTo>
                <a:lnTo>
                  <a:pt x="5758986" y="3178657"/>
                </a:lnTo>
                <a:lnTo>
                  <a:pt x="5758986" y="125650"/>
                </a:lnTo>
                <a:lnTo>
                  <a:pt x="5749112" y="76743"/>
                </a:lnTo>
                <a:lnTo>
                  <a:pt x="5722183" y="36803"/>
                </a:lnTo>
                <a:lnTo>
                  <a:pt x="5682243" y="9874"/>
                </a:lnTo>
                <a:lnTo>
                  <a:pt x="5633336" y="0"/>
                </a:lnTo>
                <a:close/>
              </a:path>
            </a:pathLst>
          </a:custGeom>
          <a:solidFill>
            <a:srgbClr val="F1F1F2"/>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84" name="object 13">
            <a:extLst>
              <a:ext uri="{FF2B5EF4-FFF2-40B4-BE49-F238E27FC236}">
                <a16:creationId xmlns:a16="http://schemas.microsoft.com/office/drawing/2014/main" id="{FE1236D2-E916-D945-CFC2-340FC74B4BBD}"/>
              </a:ext>
            </a:extLst>
          </p:cNvPr>
          <p:cNvSpPr/>
          <p:nvPr/>
        </p:nvSpPr>
        <p:spPr>
          <a:xfrm>
            <a:off x="1771815" y="3288284"/>
            <a:ext cx="560260" cy="348270"/>
          </a:xfrm>
          <a:custGeom>
            <a:avLst/>
            <a:gdLst/>
            <a:ahLst/>
            <a:cxnLst/>
            <a:rect l="l" t="t" r="r" b="b"/>
            <a:pathLst>
              <a:path w="775335" h="481964">
                <a:moveTo>
                  <a:pt x="775292" y="0"/>
                </a:moveTo>
                <a:lnTo>
                  <a:pt x="125650" y="0"/>
                </a:lnTo>
                <a:lnTo>
                  <a:pt x="76743" y="9873"/>
                </a:lnTo>
                <a:lnTo>
                  <a:pt x="36803" y="36798"/>
                </a:lnTo>
                <a:lnTo>
                  <a:pt x="9874" y="76734"/>
                </a:lnTo>
                <a:lnTo>
                  <a:pt x="0" y="125640"/>
                </a:lnTo>
                <a:lnTo>
                  <a:pt x="0" y="481446"/>
                </a:lnTo>
                <a:lnTo>
                  <a:pt x="1591" y="478472"/>
                </a:lnTo>
                <a:lnTo>
                  <a:pt x="28774" y="436498"/>
                </a:lnTo>
                <a:lnTo>
                  <a:pt x="58753" y="396786"/>
                </a:lnTo>
                <a:lnTo>
                  <a:pt x="90481" y="359961"/>
                </a:lnTo>
                <a:lnTo>
                  <a:pt x="122910" y="326647"/>
                </a:lnTo>
                <a:lnTo>
                  <a:pt x="159494" y="295075"/>
                </a:lnTo>
                <a:lnTo>
                  <a:pt x="199167" y="267382"/>
                </a:lnTo>
                <a:lnTo>
                  <a:pt x="241406" y="242994"/>
                </a:lnTo>
                <a:lnTo>
                  <a:pt x="285688" y="221339"/>
                </a:lnTo>
                <a:lnTo>
                  <a:pt x="331489" y="201844"/>
                </a:lnTo>
                <a:lnTo>
                  <a:pt x="378286" y="183935"/>
                </a:lnTo>
                <a:lnTo>
                  <a:pt x="519424" y="133993"/>
                </a:lnTo>
                <a:lnTo>
                  <a:pt x="564975" y="116696"/>
                </a:lnTo>
                <a:lnTo>
                  <a:pt x="608906" y="98120"/>
                </a:lnTo>
                <a:lnTo>
                  <a:pt x="656115" y="75134"/>
                </a:lnTo>
                <a:lnTo>
                  <a:pt x="701275" y="49828"/>
                </a:lnTo>
                <a:lnTo>
                  <a:pt x="744445" y="22263"/>
                </a:lnTo>
                <a:lnTo>
                  <a:pt x="775292" y="0"/>
                </a:lnTo>
                <a:close/>
              </a:path>
            </a:pathLst>
          </a:custGeom>
          <a:solidFill>
            <a:srgbClr val="24336B"/>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85" name="object 14">
            <a:extLst>
              <a:ext uri="{FF2B5EF4-FFF2-40B4-BE49-F238E27FC236}">
                <a16:creationId xmlns:a16="http://schemas.microsoft.com/office/drawing/2014/main" id="{3260164B-EAC7-D4E2-047B-4E6143A02939}"/>
              </a:ext>
            </a:extLst>
          </p:cNvPr>
          <p:cNvSpPr/>
          <p:nvPr/>
        </p:nvSpPr>
        <p:spPr>
          <a:xfrm>
            <a:off x="1860635" y="3288284"/>
            <a:ext cx="517128" cy="236310"/>
          </a:xfrm>
          <a:custGeom>
            <a:avLst/>
            <a:gdLst/>
            <a:ahLst/>
            <a:cxnLst/>
            <a:rect l="l" t="t" r="r" b="b"/>
            <a:pathLst>
              <a:path w="715645" h="327025">
                <a:moveTo>
                  <a:pt x="715030" y="0"/>
                </a:moveTo>
                <a:lnTo>
                  <a:pt x="652381" y="0"/>
                </a:lnTo>
                <a:lnTo>
                  <a:pt x="621533" y="22264"/>
                </a:lnTo>
                <a:lnTo>
                  <a:pt x="578364" y="49829"/>
                </a:lnTo>
                <a:lnTo>
                  <a:pt x="533204" y="75135"/>
                </a:lnTo>
                <a:lnTo>
                  <a:pt x="485995" y="98121"/>
                </a:lnTo>
                <a:lnTo>
                  <a:pt x="442062" y="116697"/>
                </a:lnTo>
                <a:lnTo>
                  <a:pt x="396509" y="133994"/>
                </a:lnTo>
                <a:lnTo>
                  <a:pt x="349860" y="150584"/>
                </a:lnTo>
                <a:lnTo>
                  <a:pt x="302639" y="167040"/>
                </a:lnTo>
                <a:lnTo>
                  <a:pt x="255368" y="183936"/>
                </a:lnTo>
                <a:lnTo>
                  <a:pt x="208570" y="201845"/>
                </a:lnTo>
                <a:lnTo>
                  <a:pt x="162770" y="221340"/>
                </a:lnTo>
                <a:lnTo>
                  <a:pt x="118489" y="242995"/>
                </a:lnTo>
                <a:lnTo>
                  <a:pt x="76252" y="267383"/>
                </a:lnTo>
                <a:lnTo>
                  <a:pt x="36581" y="295076"/>
                </a:lnTo>
                <a:lnTo>
                  <a:pt x="0" y="326648"/>
                </a:lnTo>
                <a:lnTo>
                  <a:pt x="16122" y="317044"/>
                </a:lnTo>
                <a:lnTo>
                  <a:pt x="47582" y="296496"/>
                </a:lnTo>
                <a:lnTo>
                  <a:pt x="63652" y="286733"/>
                </a:lnTo>
                <a:lnTo>
                  <a:pt x="111804" y="262278"/>
                </a:lnTo>
                <a:lnTo>
                  <a:pt x="161832" y="241552"/>
                </a:lnTo>
                <a:lnTo>
                  <a:pt x="213000" y="223356"/>
                </a:lnTo>
                <a:lnTo>
                  <a:pt x="315801" y="189762"/>
                </a:lnTo>
                <a:lnTo>
                  <a:pt x="362443" y="174190"/>
                </a:lnTo>
                <a:lnTo>
                  <a:pt x="408507" y="158585"/>
                </a:lnTo>
                <a:lnTo>
                  <a:pt x="454056" y="142321"/>
                </a:lnTo>
                <a:lnTo>
                  <a:pt x="499154" y="124775"/>
                </a:lnTo>
                <a:lnTo>
                  <a:pt x="543862" y="105322"/>
                </a:lnTo>
                <a:lnTo>
                  <a:pt x="588243" y="83336"/>
                </a:lnTo>
                <a:lnTo>
                  <a:pt x="634282" y="56897"/>
                </a:lnTo>
                <a:lnTo>
                  <a:pt x="678362" y="27646"/>
                </a:lnTo>
                <a:lnTo>
                  <a:pt x="715030" y="0"/>
                </a:lnTo>
                <a:close/>
              </a:path>
            </a:pathLst>
          </a:custGeom>
          <a:solidFill>
            <a:srgbClr val="C7F2A8"/>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86" name="object 15">
            <a:extLst>
              <a:ext uri="{FF2B5EF4-FFF2-40B4-BE49-F238E27FC236}">
                <a16:creationId xmlns:a16="http://schemas.microsoft.com/office/drawing/2014/main" id="{A48D88BC-6A0B-A115-3A77-85A95A562C63}"/>
              </a:ext>
            </a:extLst>
          </p:cNvPr>
          <p:cNvSpPr/>
          <p:nvPr/>
        </p:nvSpPr>
        <p:spPr>
          <a:xfrm>
            <a:off x="1771814" y="3425407"/>
            <a:ext cx="317067" cy="241816"/>
          </a:xfrm>
          <a:custGeom>
            <a:avLst/>
            <a:gdLst/>
            <a:ahLst/>
            <a:cxnLst/>
            <a:rect l="l" t="t" r="r" b="b"/>
            <a:pathLst>
              <a:path w="438785" h="334645">
                <a:moveTo>
                  <a:pt x="438718" y="0"/>
                </a:moveTo>
                <a:lnTo>
                  <a:pt x="335916" y="33593"/>
                </a:lnTo>
                <a:lnTo>
                  <a:pt x="284749" y="51787"/>
                </a:lnTo>
                <a:lnTo>
                  <a:pt x="234721" y="72510"/>
                </a:lnTo>
                <a:lnTo>
                  <a:pt x="186569" y="96960"/>
                </a:lnTo>
                <a:lnTo>
                  <a:pt x="139039" y="127281"/>
                </a:lnTo>
                <a:lnTo>
                  <a:pt x="122916" y="136885"/>
                </a:lnTo>
                <a:lnTo>
                  <a:pt x="90487" y="170199"/>
                </a:lnTo>
                <a:lnTo>
                  <a:pt x="58759" y="207023"/>
                </a:lnTo>
                <a:lnTo>
                  <a:pt x="28780" y="246733"/>
                </a:lnTo>
                <a:lnTo>
                  <a:pt x="1595" y="288706"/>
                </a:lnTo>
                <a:lnTo>
                  <a:pt x="0" y="291687"/>
                </a:lnTo>
                <a:lnTo>
                  <a:pt x="0" y="334478"/>
                </a:lnTo>
                <a:lnTo>
                  <a:pt x="26655" y="294928"/>
                </a:lnTo>
                <a:lnTo>
                  <a:pt x="56929" y="256919"/>
                </a:lnTo>
                <a:lnTo>
                  <a:pt x="89641" y="221970"/>
                </a:lnTo>
                <a:lnTo>
                  <a:pt x="125008" y="189532"/>
                </a:lnTo>
                <a:lnTo>
                  <a:pt x="163248" y="159053"/>
                </a:lnTo>
                <a:lnTo>
                  <a:pt x="204577" y="129983"/>
                </a:lnTo>
                <a:lnTo>
                  <a:pt x="249213" y="101769"/>
                </a:lnTo>
                <a:lnTo>
                  <a:pt x="297372" y="73861"/>
                </a:lnTo>
                <a:lnTo>
                  <a:pt x="438718" y="0"/>
                </a:lnTo>
                <a:close/>
              </a:path>
            </a:pathLst>
          </a:custGeom>
          <a:solidFill>
            <a:srgbClr val="B37FD6"/>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87" name="object 16">
            <a:extLst>
              <a:ext uri="{FF2B5EF4-FFF2-40B4-BE49-F238E27FC236}">
                <a16:creationId xmlns:a16="http://schemas.microsoft.com/office/drawing/2014/main" id="{01C69DA3-47A9-7052-C70A-9395C48C853C}"/>
              </a:ext>
            </a:extLst>
          </p:cNvPr>
          <p:cNvSpPr/>
          <p:nvPr/>
        </p:nvSpPr>
        <p:spPr>
          <a:xfrm>
            <a:off x="1955957" y="3773056"/>
            <a:ext cx="1357014" cy="719023"/>
          </a:xfrm>
          <a:custGeom>
            <a:avLst/>
            <a:gdLst/>
            <a:ahLst/>
            <a:cxnLst/>
            <a:rect l="l" t="t" r="r" b="b"/>
            <a:pathLst>
              <a:path w="1590039" h="995045">
                <a:moveTo>
                  <a:pt x="1464112" y="0"/>
                </a:moveTo>
                <a:lnTo>
                  <a:pt x="125650" y="0"/>
                </a:lnTo>
                <a:lnTo>
                  <a:pt x="76743" y="9874"/>
                </a:lnTo>
                <a:lnTo>
                  <a:pt x="36803" y="36803"/>
                </a:lnTo>
                <a:lnTo>
                  <a:pt x="9874" y="76743"/>
                </a:lnTo>
                <a:lnTo>
                  <a:pt x="0" y="125650"/>
                </a:lnTo>
                <a:lnTo>
                  <a:pt x="0" y="869083"/>
                </a:lnTo>
                <a:lnTo>
                  <a:pt x="9874" y="917990"/>
                </a:lnTo>
                <a:lnTo>
                  <a:pt x="36803" y="957930"/>
                </a:lnTo>
                <a:lnTo>
                  <a:pt x="76743" y="984859"/>
                </a:lnTo>
                <a:lnTo>
                  <a:pt x="125650" y="994734"/>
                </a:lnTo>
                <a:lnTo>
                  <a:pt x="1464112" y="994734"/>
                </a:lnTo>
                <a:lnTo>
                  <a:pt x="1513023" y="984859"/>
                </a:lnTo>
                <a:lnTo>
                  <a:pt x="1552963" y="957930"/>
                </a:lnTo>
                <a:lnTo>
                  <a:pt x="1579889" y="917990"/>
                </a:lnTo>
                <a:lnTo>
                  <a:pt x="1589763" y="869083"/>
                </a:lnTo>
                <a:lnTo>
                  <a:pt x="1589763" y="125650"/>
                </a:lnTo>
                <a:lnTo>
                  <a:pt x="1579889" y="76743"/>
                </a:lnTo>
                <a:lnTo>
                  <a:pt x="1552963" y="36803"/>
                </a:lnTo>
                <a:lnTo>
                  <a:pt x="1513023" y="9874"/>
                </a:lnTo>
                <a:lnTo>
                  <a:pt x="1464112" y="0"/>
                </a:lnTo>
                <a:close/>
              </a:path>
            </a:pathLst>
          </a:custGeom>
          <a:solidFill>
            <a:srgbClr val="FFFFFF"/>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89" name="object 18">
            <a:extLst>
              <a:ext uri="{FF2B5EF4-FFF2-40B4-BE49-F238E27FC236}">
                <a16:creationId xmlns:a16="http://schemas.microsoft.com/office/drawing/2014/main" id="{D3A10CE4-57C5-7CA7-4644-EF2B98AB4C80}"/>
              </a:ext>
            </a:extLst>
          </p:cNvPr>
          <p:cNvSpPr/>
          <p:nvPr/>
        </p:nvSpPr>
        <p:spPr>
          <a:xfrm>
            <a:off x="6145933" y="1726370"/>
            <a:ext cx="4274254" cy="3949812"/>
          </a:xfrm>
          <a:custGeom>
            <a:avLst/>
            <a:gdLst/>
            <a:ahLst/>
            <a:cxnLst/>
            <a:rect l="l" t="t" r="r" b="b"/>
            <a:pathLst>
              <a:path w="5759450" h="5466080">
                <a:moveTo>
                  <a:pt x="5633336" y="0"/>
                </a:moveTo>
                <a:lnTo>
                  <a:pt x="125650" y="0"/>
                </a:lnTo>
                <a:lnTo>
                  <a:pt x="76743" y="9874"/>
                </a:lnTo>
                <a:lnTo>
                  <a:pt x="36803" y="36803"/>
                </a:lnTo>
                <a:lnTo>
                  <a:pt x="9874" y="76743"/>
                </a:lnTo>
                <a:lnTo>
                  <a:pt x="0" y="125650"/>
                </a:lnTo>
                <a:lnTo>
                  <a:pt x="0" y="5340151"/>
                </a:lnTo>
                <a:lnTo>
                  <a:pt x="9874" y="5389058"/>
                </a:lnTo>
                <a:lnTo>
                  <a:pt x="36803" y="5428998"/>
                </a:lnTo>
                <a:lnTo>
                  <a:pt x="76743" y="5455927"/>
                </a:lnTo>
                <a:lnTo>
                  <a:pt x="125650" y="5465802"/>
                </a:lnTo>
                <a:lnTo>
                  <a:pt x="5633336" y="5465802"/>
                </a:lnTo>
                <a:lnTo>
                  <a:pt x="5682243" y="5455927"/>
                </a:lnTo>
                <a:lnTo>
                  <a:pt x="5722183" y="5428998"/>
                </a:lnTo>
                <a:lnTo>
                  <a:pt x="5749112" y="5389058"/>
                </a:lnTo>
                <a:lnTo>
                  <a:pt x="5758986" y="5340151"/>
                </a:lnTo>
                <a:lnTo>
                  <a:pt x="5758986" y="125650"/>
                </a:lnTo>
                <a:lnTo>
                  <a:pt x="5749112" y="76743"/>
                </a:lnTo>
                <a:lnTo>
                  <a:pt x="5722183" y="36803"/>
                </a:lnTo>
                <a:lnTo>
                  <a:pt x="5682243" y="9874"/>
                </a:lnTo>
                <a:lnTo>
                  <a:pt x="5633336" y="0"/>
                </a:lnTo>
                <a:close/>
              </a:path>
            </a:pathLst>
          </a:custGeom>
          <a:solidFill>
            <a:srgbClr val="F1F1F2"/>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90" name="object 19">
            <a:extLst>
              <a:ext uri="{FF2B5EF4-FFF2-40B4-BE49-F238E27FC236}">
                <a16:creationId xmlns:a16="http://schemas.microsoft.com/office/drawing/2014/main" id="{6296AF5C-5173-247C-0F27-DD20C6038B93}"/>
              </a:ext>
            </a:extLst>
          </p:cNvPr>
          <p:cNvSpPr/>
          <p:nvPr/>
        </p:nvSpPr>
        <p:spPr>
          <a:xfrm>
            <a:off x="6145940" y="1726370"/>
            <a:ext cx="637807" cy="410674"/>
          </a:xfrm>
          <a:custGeom>
            <a:avLst/>
            <a:gdLst/>
            <a:ahLst/>
            <a:cxnLst/>
            <a:rect l="l" t="t" r="r" b="b"/>
            <a:pathLst>
              <a:path w="882650" h="568325">
                <a:moveTo>
                  <a:pt x="882174" y="0"/>
                </a:moveTo>
                <a:lnTo>
                  <a:pt x="125640" y="0"/>
                </a:lnTo>
                <a:lnTo>
                  <a:pt x="76734" y="9873"/>
                </a:lnTo>
                <a:lnTo>
                  <a:pt x="36798" y="36799"/>
                </a:lnTo>
                <a:lnTo>
                  <a:pt x="9873" y="76739"/>
                </a:lnTo>
                <a:lnTo>
                  <a:pt x="0" y="125650"/>
                </a:lnTo>
                <a:lnTo>
                  <a:pt x="0" y="567765"/>
                </a:lnTo>
                <a:lnTo>
                  <a:pt x="17194" y="541215"/>
                </a:lnTo>
                <a:lnTo>
                  <a:pt x="47172" y="501503"/>
                </a:lnTo>
                <a:lnTo>
                  <a:pt x="78900" y="464678"/>
                </a:lnTo>
                <a:lnTo>
                  <a:pt x="111329" y="431364"/>
                </a:lnTo>
                <a:lnTo>
                  <a:pt x="147913" y="399792"/>
                </a:lnTo>
                <a:lnTo>
                  <a:pt x="187586" y="372099"/>
                </a:lnTo>
                <a:lnTo>
                  <a:pt x="229825" y="347711"/>
                </a:lnTo>
                <a:lnTo>
                  <a:pt x="274107" y="326057"/>
                </a:lnTo>
                <a:lnTo>
                  <a:pt x="319908" y="306561"/>
                </a:lnTo>
                <a:lnTo>
                  <a:pt x="366705" y="288652"/>
                </a:lnTo>
                <a:lnTo>
                  <a:pt x="413976" y="271756"/>
                </a:lnTo>
                <a:lnTo>
                  <a:pt x="461196" y="255300"/>
                </a:lnTo>
                <a:lnTo>
                  <a:pt x="507843" y="238710"/>
                </a:lnTo>
                <a:lnTo>
                  <a:pt x="553394" y="221414"/>
                </a:lnTo>
                <a:lnTo>
                  <a:pt x="597325" y="202837"/>
                </a:lnTo>
                <a:lnTo>
                  <a:pt x="644534" y="179851"/>
                </a:lnTo>
                <a:lnTo>
                  <a:pt x="689694" y="154545"/>
                </a:lnTo>
                <a:lnTo>
                  <a:pt x="732864" y="126980"/>
                </a:lnTo>
                <a:lnTo>
                  <a:pt x="774101" y="97218"/>
                </a:lnTo>
                <a:lnTo>
                  <a:pt x="813463" y="65319"/>
                </a:lnTo>
                <a:lnTo>
                  <a:pt x="851008" y="31343"/>
                </a:lnTo>
                <a:lnTo>
                  <a:pt x="882174" y="0"/>
                </a:lnTo>
                <a:close/>
              </a:path>
            </a:pathLst>
          </a:custGeom>
          <a:solidFill>
            <a:srgbClr val="24336B"/>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91" name="object 20">
            <a:extLst>
              <a:ext uri="{FF2B5EF4-FFF2-40B4-BE49-F238E27FC236}">
                <a16:creationId xmlns:a16="http://schemas.microsoft.com/office/drawing/2014/main" id="{DCA7581F-6E8D-44B3-800B-7F1DC3D73DDB}"/>
              </a:ext>
            </a:extLst>
          </p:cNvPr>
          <p:cNvSpPr/>
          <p:nvPr/>
        </p:nvSpPr>
        <p:spPr>
          <a:xfrm>
            <a:off x="6226392" y="1726370"/>
            <a:ext cx="599263" cy="312020"/>
          </a:xfrm>
          <a:custGeom>
            <a:avLst/>
            <a:gdLst/>
            <a:ahLst/>
            <a:cxnLst/>
            <a:rect l="l" t="t" r="r" b="b"/>
            <a:pathLst>
              <a:path w="829309" h="431800">
                <a:moveTo>
                  <a:pt x="828999" y="0"/>
                </a:moveTo>
                <a:lnTo>
                  <a:pt x="770840" y="0"/>
                </a:lnTo>
                <a:lnTo>
                  <a:pt x="739674" y="31344"/>
                </a:lnTo>
                <a:lnTo>
                  <a:pt x="702130" y="65320"/>
                </a:lnTo>
                <a:lnTo>
                  <a:pt x="662769" y="97219"/>
                </a:lnTo>
                <a:lnTo>
                  <a:pt x="621533" y="126981"/>
                </a:lnTo>
                <a:lnTo>
                  <a:pt x="578364" y="154546"/>
                </a:lnTo>
                <a:lnTo>
                  <a:pt x="533204" y="179852"/>
                </a:lnTo>
                <a:lnTo>
                  <a:pt x="485995" y="202838"/>
                </a:lnTo>
                <a:lnTo>
                  <a:pt x="442062" y="221415"/>
                </a:lnTo>
                <a:lnTo>
                  <a:pt x="396509" y="238711"/>
                </a:lnTo>
                <a:lnTo>
                  <a:pt x="349860" y="255301"/>
                </a:lnTo>
                <a:lnTo>
                  <a:pt x="302639" y="271757"/>
                </a:lnTo>
                <a:lnTo>
                  <a:pt x="255368" y="288653"/>
                </a:lnTo>
                <a:lnTo>
                  <a:pt x="208570" y="306562"/>
                </a:lnTo>
                <a:lnTo>
                  <a:pt x="162770" y="326058"/>
                </a:lnTo>
                <a:lnTo>
                  <a:pt x="118489" y="347712"/>
                </a:lnTo>
                <a:lnTo>
                  <a:pt x="76252" y="372100"/>
                </a:lnTo>
                <a:lnTo>
                  <a:pt x="36581" y="399793"/>
                </a:lnTo>
                <a:lnTo>
                  <a:pt x="0" y="431365"/>
                </a:lnTo>
                <a:lnTo>
                  <a:pt x="16122" y="421761"/>
                </a:lnTo>
                <a:lnTo>
                  <a:pt x="47582" y="401214"/>
                </a:lnTo>
                <a:lnTo>
                  <a:pt x="63652" y="391450"/>
                </a:lnTo>
                <a:lnTo>
                  <a:pt x="111804" y="366995"/>
                </a:lnTo>
                <a:lnTo>
                  <a:pt x="161832" y="346269"/>
                </a:lnTo>
                <a:lnTo>
                  <a:pt x="213000" y="328073"/>
                </a:lnTo>
                <a:lnTo>
                  <a:pt x="315801" y="294480"/>
                </a:lnTo>
                <a:lnTo>
                  <a:pt x="362443" y="278907"/>
                </a:lnTo>
                <a:lnTo>
                  <a:pt x="408507" y="263302"/>
                </a:lnTo>
                <a:lnTo>
                  <a:pt x="454056" y="247039"/>
                </a:lnTo>
                <a:lnTo>
                  <a:pt x="499154" y="229493"/>
                </a:lnTo>
                <a:lnTo>
                  <a:pt x="543862" y="210039"/>
                </a:lnTo>
                <a:lnTo>
                  <a:pt x="588243" y="188053"/>
                </a:lnTo>
                <a:lnTo>
                  <a:pt x="634282" y="161614"/>
                </a:lnTo>
                <a:lnTo>
                  <a:pt x="678362" y="132363"/>
                </a:lnTo>
                <a:lnTo>
                  <a:pt x="720551" y="100554"/>
                </a:lnTo>
                <a:lnTo>
                  <a:pt x="760921" y="66439"/>
                </a:lnTo>
                <a:lnTo>
                  <a:pt x="799542" y="30273"/>
                </a:lnTo>
                <a:lnTo>
                  <a:pt x="828999" y="0"/>
                </a:lnTo>
                <a:close/>
              </a:path>
            </a:pathLst>
          </a:custGeom>
          <a:solidFill>
            <a:srgbClr val="C7F2A8"/>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92" name="object 21">
            <a:extLst>
              <a:ext uri="{FF2B5EF4-FFF2-40B4-BE49-F238E27FC236}">
                <a16:creationId xmlns:a16="http://schemas.microsoft.com/office/drawing/2014/main" id="{763708A5-C371-D131-FE2A-801F17E51F21}"/>
              </a:ext>
            </a:extLst>
          </p:cNvPr>
          <p:cNvSpPr/>
          <p:nvPr/>
        </p:nvSpPr>
        <p:spPr>
          <a:xfrm>
            <a:off x="6145940" y="1939163"/>
            <a:ext cx="308809" cy="229427"/>
          </a:xfrm>
          <a:custGeom>
            <a:avLst/>
            <a:gdLst/>
            <a:ahLst/>
            <a:cxnLst/>
            <a:rect l="l" t="t" r="r" b="b"/>
            <a:pathLst>
              <a:path w="427354" h="317500">
                <a:moveTo>
                  <a:pt x="427137" y="0"/>
                </a:moveTo>
                <a:lnTo>
                  <a:pt x="324336" y="33593"/>
                </a:lnTo>
                <a:lnTo>
                  <a:pt x="273168" y="51787"/>
                </a:lnTo>
                <a:lnTo>
                  <a:pt x="223140" y="72510"/>
                </a:lnTo>
                <a:lnTo>
                  <a:pt x="174988" y="96960"/>
                </a:lnTo>
                <a:lnTo>
                  <a:pt x="127458" y="127281"/>
                </a:lnTo>
                <a:lnTo>
                  <a:pt x="111335" y="136885"/>
                </a:lnTo>
                <a:lnTo>
                  <a:pt x="78906" y="170199"/>
                </a:lnTo>
                <a:lnTo>
                  <a:pt x="47178" y="207023"/>
                </a:lnTo>
                <a:lnTo>
                  <a:pt x="17199" y="246733"/>
                </a:lnTo>
                <a:lnTo>
                  <a:pt x="0" y="273289"/>
                </a:lnTo>
                <a:lnTo>
                  <a:pt x="0" y="317295"/>
                </a:lnTo>
                <a:lnTo>
                  <a:pt x="15075" y="294928"/>
                </a:lnTo>
                <a:lnTo>
                  <a:pt x="45348" y="256919"/>
                </a:lnTo>
                <a:lnTo>
                  <a:pt x="78060" y="221970"/>
                </a:lnTo>
                <a:lnTo>
                  <a:pt x="113428" y="189532"/>
                </a:lnTo>
                <a:lnTo>
                  <a:pt x="151667" y="159053"/>
                </a:lnTo>
                <a:lnTo>
                  <a:pt x="192996" y="129983"/>
                </a:lnTo>
                <a:lnTo>
                  <a:pt x="237632" y="101769"/>
                </a:lnTo>
                <a:lnTo>
                  <a:pt x="285791" y="73861"/>
                </a:lnTo>
                <a:lnTo>
                  <a:pt x="427137" y="0"/>
                </a:lnTo>
                <a:close/>
              </a:path>
            </a:pathLst>
          </a:custGeom>
          <a:solidFill>
            <a:srgbClr val="B37FD6"/>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93" name="object 22">
            <a:extLst>
              <a:ext uri="{FF2B5EF4-FFF2-40B4-BE49-F238E27FC236}">
                <a16:creationId xmlns:a16="http://schemas.microsoft.com/office/drawing/2014/main" id="{BF669407-1382-03BE-EC37-24C8C11D7FA8}"/>
              </a:ext>
            </a:extLst>
          </p:cNvPr>
          <p:cNvSpPr txBox="1"/>
          <p:nvPr/>
        </p:nvSpPr>
        <p:spPr>
          <a:xfrm>
            <a:off x="6258384" y="2477524"/>
            <a:ext cx="4161802" cy="2395092"/>
          </a:xfrm>
          <a:prstGeom prst="rect">
            <a:avLst/>
          </a:prstGeom>
        </p:spPr>
        <p:txBody>
          <a:bodyPr vert="horz" wrap="square" lIns="0" tIns="55449" rIns="0" bIns="0" rtlCol="0">
            <a:spAutoFit/>
          </a:bodyPr>
          <a:lstStyle/>
          <a:p>
            <a:pPr marL="179055" indent="-171353">
              <a:spcBef>
                <a:spcPts val="437"/>
              </a:spcBef>
              <a:spcAft>
                <a:spcPts val="200"/>
              </a:spcAft>
              <a:buClr>
                <a:srgbClr val="7A45B8"/>
              </a:buClr>
              <a:buAutoNum type="arabicPeriod"/>
              <a:tabLst>
                <a:tab pos="179055" algn="l"/>
              </a:tabLst>
            </a:pPr>
            <a:r>
              <a:rPr sz="1300">
                <a:solidFill>
                  <a:srgbClr val="043465"/>
                </a:solidFill>
                <a:latin typeface="Arial" panose="020B0604020202020204" pitchFamily="34" charset="0"/>
                <a:cs typeface="Arial" panose="020B0604020202020204" pitchFamily="34" charset="0"/>
              </a:rPr>
              <a:t>Disfunción</a:t>
            </a:r>
            <a:r>
              <a:rPr sz="1300" spc="6">
                <a:solidFill>
                  <a:srgbClr val="043465"/>
                </a:solidFill>
                <a:latin typeface="Arial" panose="020B0604020202020204" pitchFamily="34" charset="0"/>
                <a:cs typeface="Arial" panose="020B0604020202020204" pitchFamily="34" charset="0"/>
              </a:rPr>
              <a:t> </a:t>
            </a:r>
            <a:r>
              <a:rPr sz="1300">
                <a:solidFill>
                  <a:srgbClr val="043465"/>
                </a:solidFill>
                <a:latin typeface="Arial" panose="020B0604020202020204" pitchFamily="34" charset="0"/>
                <a:cs typeface="Arial" panose="020B0604020202020204" pitchFamily="34" charset="0"/>
              </a:rPr>
              <a:t>/</a:t>
            </a:r>
            <a:r>
              <a:rPr sz="1300" spc="-12">
                <a:solidFill>
                  <a:srgbClr val="043465"/>
                </a:solidFill>
                <a:latin typeface="Arial" panose="020B0604020202020204" pitchFamily="34" charset="0"/>
                <a:cs typeface="Arial" panose="020B0604020202020204" pitchFamily="34" charset="0"/>
              </a:rPr>
              <a:t> </a:t>
            </a:r>
            <a:r>
              <a:rPr sz="1300">
                <a:solidFill>
                  <a:srgbClr val="043465"/>
                </a:solidFill>
                <a:latin typeface="Arial" panose="020B0604020202020204" pitchFamily="34" charset="0"/>
                <a:cs typeface="Arial" panose="020B0604020202020204" pitchFamily="34" charset="0"/>
              </a:rPr>
              <a:t>toxicidad</a:t>
            </a:r>
            <a:r>
              <a:rPr sz="1300" spc="6">
                <a:solidFill>
                  <a:srgbClr val="043465"/>
                </a:solidFill>
                <a:latin typeface="Arial" panose="020B0604020202020204" pitchFamily="34" charset="0"/>
                <a:cs typeface="Arial" panose="020B0604020202020204" pitchFamily="34" charset="0"/>
              </a:rPr>
              <a:t> </a:t>
            </a:r>
            <a:r>
              <a:rPr sz="1300">
                <a:solidFill>
                  <a:srgbClr val="043465"/>
                </a:solidFill>
                <a:latin typeface="Arial" panose="020B0604020202020204" pitchFamily="34" charset="0"/>
                <a:cs typeface="Arial" panose="020B0604020202020204" pitchFamily="34" charset="0"/>
              </a:rPr>
              <a:t>renal,</a:t>
            </a:r>
            <a:r>
              <a:rPr sz="1300" spc="12">
                <a:solidFill>
                  <a:srgbClr val="043465"/>
                </a:solidFill>
                <a:latin typeface="Arial" panose="020B0604020202020204" pitchFamily="34" charset="0"/>
                <a:cs typeface="Arial" panose="020B0604020202020204" pitchFamily="34" charset="0"/>
              </a:rPr>
              <a:t> </a:t>
            </a:r>
            <a:r>
              <a:rPr sz="1300" spc="-15">
                <a:solidFill>
                  <a:srgbClr val="043465"/>
                </a:solidFill>
                <a:latin typeface="Arial" panose="020B0604020202020204" pitchFamily="34" charset="0"/>
                <a:cs typeface="Arial" panose="020B0604020202020204" pitchFamily="34" charset="0"/>
              </a:rPr>
              <a:t>HTA</a:t>
            </a:r>
            <a:endParaRPr sz="1300">
              <a:latin typeface="Arial" panose="020B0604020202020204" pitchFamily="34" charset="0"/>
              <a:cs typeface="Arial" panose="020B0604020202020204" pitchFamily="34" charset="0"/>
            </a:endParaRPr>
          </a:p>
          <a:p>
            <a:pPr marL="179055" marR="542170" indent="-171739">
              <a:spcBef>
                <a:spcPts val="603"/>
              </a:spcBef>
              <a:spcAft>
                <a:spcPts val="200"/>
              </a:spcAft>
              <a:buClr>
                <a:srgbClr val="7A45B8"/>
              </a:buClr>
              <a:buAutoNum type="arabicPeriod"/>
              <a:tabLst>
                <a:tab pos="179055" algn="l"/>
              </a:tabLst>
            </a:pPr>
            <a:r>
              <a:rPr sz="1300" spc="-18">
                <a:solidFill>
                  <a:srgbClr val="043465"/>
                </a:solidFill>
                <a:latin typeface="Arial" panose="020B0604020202020204" pitchFamily="34" charset="0"/>
                <a:cs typeface="Arial" panose="020B0604020202020204" pitchFamily="34" charset="0"/>
              </a:rPr>
              <a:t>Temblor,</a:t>
            </a:r>
            <a:r>
              <a:rPr sz="1300" spc="-55">
                <a:solidFill>
                  <a:srgbClr val="043465"/>
                </a:solidFill>
                <a:latin typeface="Arial" panose="020B0604020202020204" pitchFamily="34" charset="0"/>
                <a:cs typeface="Arial" panose="020B0604020202020204" pitchFamily="34" charset="0"/>
              </a:rPr>
              <a:t> </a:t>
            </a:r>
            <a:r>
              <a:rPr sz="1300">
                <a:solidFill>
                  <a:srgbClr val="043465"/>
                </a:solidFill>
                <a:latin typeface="Arial" panose="020B0604020202020204" pitchFamily="34" charset="0"/>
                <a:cs typeface="Arial" panose="020B0604020202020204" pitchFamily="34" charset="0"/>
              </a:rPr>
              <a:t>cefalea</a:t>
            </a:r>
            <a:r>
              <a:rPr sz="1300" spc="9">
                <a:solidFill>
                  <a:srgbClr val="043465"/>
                </a:solidFill>
                <a:latin typeface="Arial" panose="020B0604020202020204" pitchFamily="34" charset="0"/>
                <a:cs typeface="Arial" panose="020B0604020202020204" pitchFamily="34" charset="0"/>
              </a:rPr>
              <a:t> </a:t>
            </a:r>
            <a:r>
              <a:rPr sz="1300">
                <a:solidFill>
                  <a:srgbClr val="043465"/>
                </a:solidFill>
                <a:latin typeface="Arial" panose="020B0604020202020204" pitchFamily="34" charset="0"/>
                <a:cs typeface="Arial" panose="020B0604020202020204" pitchFamily="34" charset="0"/>
              </a:rPr>
              <a:t>incluyendo</a:t>
            </a:r>
            <a:r>
              <a:rPr sz="1300" spc="-58">
                <a:solidFill>
                  <a:srgbClr val="043465"/>
                </a:solidFill>
                <a:latin typeface="Arial" panose="020B0604020202020204" pitchFamily="34" charset="0"/>
                <a:cs typeface="Arial" panose="020B0604020202020204" pitchFamily="34" charset="0"/>
              </a:rPr>
              <a:t> </a:t>
            </a:r>
            <a:r>
              <a:rPr sz="1300" spc="-6">
                <a:solidFill>
                  <a:srgbClr val="043465"/>
                </a:solidFill>
                <a:latin typeface="Arial" panose="020B0604020202020204" pitchFamily="34" charset="0"/>
                <a:cs typeface="Arial" panose="020B0604020202020204" pitchFamily="34" charset="0"/>
              </a:rPr>
              <a:t>migraña, parestesia</a:t>
            </a:r>
            <a:endParaRPr sz="1300">
              <a:latin typeface="Arial" panose="020B0604020202020204" pitchFamily="34" charset="0"/>
              <a:cs typeface="Arial" panose="020B0604020202020204" pitchFamily="34" charset="0"/>
            </a:endParaRPr>
          </a:p>
          <a:p>
            <a:pPr marL="179440" indent="-171739">
              <a:spcBef>
                <a:spcPts val="376"/>
              </a:spcBef>
              <a:spcAft>
                <a:spcPts val="200"/>
              </a:spcAft>
              <a:buClr>
                <a:srgbClr val="7A45B8"/>
              </a:buClr>
              <a:buAutoNum type="arabicPeriod"/>
              <a:tabLst>
                <a:tab pos="179440" algn="l"/>
              </a:tabLst>
            </a:pPr>
            <a:r>
              <a:rPr sz="1300" spc="-6">
                <a:solidFill>
                  <a:srgbClr val="043465"/>
                </a:solidFill>
                <a:latin typeface="Arial" panose="020B0604020202020204" pitchFamily="34" charset="0"/>
                <a:cs typeface="Arial" panose="020B0604020202020204" pitchFamily="34" charset="0"/>
              </a:rPr>
              <a:t>Anorexia</a:t>
            </a:r>
            <a:endParaRPr sz="1300">
              <a:latin typeface="Arial" panose="020B0604020202020204" pitchFamily="34" charset="0"/>
              <a:cs typeface="Arial" panose="020B0604020202020204" pitchFamily="34" charset="0"/>
            </a:endParaRPr>
          </a:p>
          <a:p>
            <a:pPr marL="179055" indent="-171353">
              <a:spcBef>
                <a:spcPts val="382"/>
              </a:spcBef>
              <a:spcAft>
                <a:spcPts val="200"/>
              </a:spcAft>
              <a:buClr>
                <a:srgbClr val="7A45B8"/>
              </a:buClr>
              <a:buAutoNum type="arabicPeriod"/>
              <a:tabLst>
                <a:tab pos="179055" algn="l"/>
              </a:tabLst>
            </a:pPr>
            <a:r>
              <a:rPr sz="1300">
                <a:solidFill>
                  <a:srgbClr val="043465"/>
                </a:solidFill>
                <a:latin typeface="Arial" panose="020B0604020202020204" pitchFamily="34" charset="0"/>
                <a:cs typeface="Arial" panose="020B0604020202020204" pitchFamily="34" charset="0"/>
              </a:rPr>
              <a:t>Náusea,</a:t>
            </a:r>
            <a:r>
              <a:rPr sz="1300" spc="-21">
                <a:solidFill>
                  <a:srgbClr val="043465"/>
                </a:solidFill>
                <a:latin typeface="Arial" panose="020B0604020202020204" pitchFamily="34" charset="0"/>
                <a:cs typeface="Arial" panose="020B0604020202020204" pitchFamily="34" charset="0"/>
              </a:rPr>
              <a:t> </a:t>
            </a:r>
            <a:r>
              <a:rPr sz="1300">
                <a:solidFill>
                  <a:srgbClr val="043465"/>
                </a:solidFill>
                <a:latin typeface="Arial" panose="020B0604020202020204" pitchFamily="34" charset="0"/>
                <a:cs typeface="Arial" panose="020B0604020202020204" pitchFamily="34" charset="0"/>
              </a:rPr>
              <a:t>vómitos,</a:t>
            </a:r>
            <a:r>
              <a:rPr sz="1300" spc="-21">
                <a:solidFill>
                  <a:srgbClr val="043465"/>
                </a:solidFill>
                <a:latin typeface="Arial" panose="020B0604020202020204" pitchFamily="34" charset="0"/>
                <a:cs typeface="Arial" panose="020B0604020202020204" pitchFamily="34" charset="0"/>
              </a:rPr>
              <a:t> </a:t>
            </a:r>
            <a:r>
              <a:rPr sz="1300">
                <a:solidFill>
                  <a:srgbClr val="043465"/>
                </a:solidFill>
                <a:latin typeface="Arial" panose="020B0604020202020204" pitchFamily="34" charset="0"/>
                <a:cs typeface="Arial" panose="020B0604020202020204" pitchFamily="34" charset="0"/>
              </a:rPr>
              <a:t>dolor</a:t>
            </a:r>
            <a:r>
              <a:rPr sz="1300" spc="-15">
                <a:solidFill>
                  <a:srgbClr val="043465"/>
                </a:solidFill>
                <a:latin typeface="Arial" panose="020B0604020202020204" pitchFamily="34" charset="0"/>
                <a:cs typeface="Arial" panose="020B0604020202020204" pitchFamily="34" charset="0"/>
              </a:rPr>
              <a:t> </a:t>
            </a:r>
            <a:r>
              <a:rPr sz="1300">
                <a:solidFill>
                  <a:srgbClr val="043465"/>
                </a:solidFill>
                <a:latin typeface="Arial" panose="020B0604020202020204" pitchFamily="34" charset="0"/>
                <a:cs typeface="Arial" panose="020B0604020202020204" pitchFamily="34" charset="0"/>
              </a:rPr>
              <a:t>abdominal,</a:t>
            </a:r>
            <a:r>
              <a:rPr sz="1300" spc="-18">
                <a:solidFill>
                  <a:srgbClr val="043465"/>
                </a:solidFill>
                <a:latin typeface="Arial" panose="020B0604020202020204" pitchFamily="34" charset="0"/>
                <a:cs typeface="Arial" panose="020B0604020202020204" pitchFamily="34" charset="0"/>
              </a:rPr>
              <a:t> </a:t>
            </a:r>
            <a:r>
              <a:rPr sz="1300" spc="-6">
                <a:solidFill>
                  <a:srgbClr val="043465"/>
                </a:solidFill>
                <a:latin typeface="Arial" panose="020B0604020202020204" pitchFamily="34" charset="0"/>
                <a:cs typeface="Arial" panose="020B0604020202020204" pitchFamily="34" charset="0"/>
              </a:rPr>
              <a:t>diarrea</a:t>
            </a:r>
            <a:endParaRPr sz="1300">
              <a:latin typeface="Arial" panose="020B0604020202020204" pitchFamily="34" charset="0"/>
              <a:cs typeface="Arial" panose="020B0604020202020204" pitchFamily="34" charset="0"/>
            </a:endParaRPr>
          </a:p>
          <a:p>
            <a:pPr marL="179440" indent="-171739">
              <a:spcBef>
                <a:spcPts val="379"/>
              </a:spcBef>
              <a:spcAft>
                <a:spcPts val="200"/>
              </a:spcAft>
              <a:buClr>
                <a:srgbClr val="7A45B8"/>
              </a:buClr>
              <a:buAutoNum type="arabicPeriod"/>
              <a:tabLst>
                <a:tab pos="179440" algn="l"/>
              </a:tabLst>
            </a:pPr>
            <a:r>
              <a:rPr sz="1300">
                <a:solidFill>
                  <a:srgbClr val="043465"/>
                </a:solidFill>
                <a:latin typeface="Arial" panose="020B0604020202020204" pitchFamily="34" charset="0"/>
                <a:cs typeface="Arial" panose="020B0604020202020204" pitchFamily="34" charset="0"/>
              </a:rPr>
              <a:t>Hiperplasia</a:t>
            </a:r>
            <a:r>
              <a:rPr sz="1300" spc="-18">
                <a:solidFill>
                  <a:srgbClr val="043465"/>
                </a:solidFill>
                <a:latin typeface="Arial" panose="020B0604020202020204" pitchFamily="34" charset="0"/>
                <a:cs typeface="Arial" panose="020B0604020202020204" pitchFamily="34" charset="0"/>
              </a:rPr>
              <a:t> </a:t>
            </a:r>
            <a:r>
              <a:rPr sz="1300" spc="-6">
                <a:solidFill>
                  <a:srgbClr val="043465"/>
                </a:solidFill>
                <a:latin typeface="Arial" panose="020B0604020202020204" pitchFamily="34" charset="0"/>
                <a:cs typeface="Arial" panose="020B0604020202020204" pitchFamily="34" charset="0"/>
              </a:rPr>
              <a:t>gingival</a:t>
            </a:r>
            <a:endParaRPr sz="1300">
              <a:latin typeface="Arial" panose="020B0604020202020204" pitchFamily="34" charset="0"/>
              <a:cs typeface="Arial" panose="020B0604020202020204" pitchFamily="34" charset="0"/>
            </a:endParaRPr>
          </a:p>
          <a:p>
            <a:pPr marL="179055" marR="3081" indent="-171739">
              <a:spcBef>
                <a:spcPts val="603"/>
              </a:spcBef>
              <a:spcAft>
                <a:spcPts val="200"/>
              </a:spcAft>
              <a:buClr>
                <a:srgbClr val="7A45B8"/>
              </a:buClr>
              <a:buAutoNum type="arabicPeriod"/>
              <a:tabLst>
                <a:tab pos="179055" algn="l"/>
              </a:tabLst>
            </a:pPr>
            <a:r>
              <a:rPr sz="1300" spc="-21">
                <a:solidFill>
                  <a:srgbClr val="043465"/>
                </a:solidFill>
                <a:latin typeface="Arial" panose="020B0604020202020204" pitchFamily="34" charset="0"/>
                <a:cs typeface="Arial" panose="020B0604020202020204" pitchFamily="34" charset="0"/>
              </a:rPr>
              <a:t>Disfunción</a:t>
            </a:r>
            <a:r>
              <a:rPr sz="1300" spc="-36">
                <a:solidFill>
                  <a:srgbClr val="043465"/>
                </a:solidFill>
                <a:latin typeface="Arial" panose="020B0604020202020204" pitchFamily="34" charset="0"/>
                <a:cs typeface="Arial" panose="020B0604020202020204" pitchFamily="34" charset="0"/>
              </a:rPr>
              <a:t> </a:t>
            </a:r>
            <a:r>
              <a:rPr sz="1300" spc="-24">
                <a:solidFill>
                  <a:srgbClr val="043465"/>
                </a:solidFill>
                <a:latin typeface="Arial" panose="020B0604020202020204" pitchFamily="34" charset="0"/>
                <a:cs typeface="Arial" panose="020B0604020202020204" pitchFamily="34" charset="0"/>
              </a:rPr>
              <a:t>hepática,</a:t>
            </a:r>
            <a:r>
              <a:rPr sz="1300" spc="-30">
                <a:solidFill>
                  <a:srgbClr val="043465"/>
                </a:solidFill>
                <a:latin typeface="Arial" panose="020B0604020202020204" pitchFamily="34" charset="0"/>
                <a:cs typeface="Arial" panose="020B0604020202020204" pitchFamily="34" charset="0"/>
              </a:rPr>
              <a:t> </a:t>
            </a:r>
            <a:r>
              <a:rPr sz="1300" spc="-6">
                <a:solidFill>
                  <a:srgbClr val="043465"/>
                </a:solidFill>
                <a:latin typeface="Arial" panose="020B0604020202020204" pitchFamily="34" charset="0"/>
                <a:cs typeface="Arial" panose="020B0604020202020204" pitchFamily="34" charset="0"/>
              </a:rPr>
              <a:t>hiperlipidemia, </a:t>
            </a:r>
            <a:r>
              <a:rPr sz="1300" spc="-24">
                <a:solidFill>
                  <a:srgbClr val="043465"/>
                </a:solidFill>
                <a:latin typeface="Arial" panose="020B0604020202020204" pitchFamily="34" charset="0"/>
                <a:cs typeface="Arial" panose="020B0604020202020204" pitchFamily="34" charset="0"/>
              </a:rPr>
              <a:t>hiperuricemia,</a:t>
            </a:r>
            <a:r>
              <a:rPr sz="1300" spc="-15">
                <a:solidFill>
                  <a:srgbClr val="043465"/>
                </a:solidFill>
                <a:latin typeface="Arial" panose="020B0604020202020204" pitchFamily="34" charset="0"/>
                <a:cs typeface="Arial" panose="020B0604020202020204" pitchFamily="34" charset="0"/>
              </a:rPr>
              <a:t> </a:t>
            </a:r>
            <a:r>
              <a:rPr sz="1300" spc="-24">
                <a:solidFill>
                  <a:srgbClr val="043465"/>
                </a:solidFill>
                <a:latin typeface="Arial" panose="020B0604020202020204" pitchFamily="34" charset="0"/>
                <a:cs typeface="Arial" panose="020B0604020202020204" pitchFamily="34" charset="0"/>
              </a:rPr>
              <a:t>hipercaliemia,</a:t>
            </a:r>
            <a:r>
              <a:rPr sz="1300" spc="-12">
                <a:solidFill>
                  <a:srgbClr val="043465"/>
                </a:solidFill>
                <a:latin typeface="Arial" panose="020B0604020202020204" pitchFamily="34" charset="0"/>
                <a:cs typeface="Arial" panose="020B0604020202020204" pitchFamily="34" charset="0"/>
              </a:rPr>
              <a:t> </a:t>
            </a:r>
            <a:r>
              <a:rPr sz="1300" spc="-15">
                <a:solidFill>
                  <a:srgbClr val="043465"/>
                </a:solidFill>
                <a:latin typeface="Arial" panose="020B0604020202020204" pitchFamily="34" charset="0"/>
                <a:cs typeface="Arial" panose="020B0604020202020204" pitchFamily="34" charset="0"/>
              </a:rPr>
              <a:t>hipomagnesemia</a:t>
            </a:r>
            <a:endParaRPr sz="1300">
              <a:latin typeface="Arial" panose="020B0604020202020204" pitchFamily="34" charset="0"/>
              <a:cs typeface="Arial" panose="020B0604020202020204" pitchFamily="34" charset="0"/>
            </a:endParaRPr>
          </a:p>
          <a:p>
            <a:pPr marL="179055" marR="61610" indent="-171739">
              <a:spcBef>
                <a:spcPts val="600"/>
              </a:spcBef>
              <a:spcAft>
                <a:spcPts val="200"/>
              </a:spcAft>
              <a:buClr>
                <a:srgbClr val="7A45B8"/>
              </a:buClr>
              <a:buAutoNum type="arabicPeriod"/>
              <a:tabLst>
                <a:tab pos="179055" algn="l"/>
              </a:tabLst>
            </a:pPr>
            <a:r>
              <a:rPr sz="1300">
                <a:solidFill>
                  <a:srgbClr val="043465"/>
                </a:solidFill>
                <a:latin typeface="Arial" panose="020B0604020202020204" pitchFamily="34" charset="0"/>
                <a:cs typeface="Arial" panose="020B0604020202020204" pitchFamily="34" charset="0"/>
              </a:rPr>
              <a:t>Calambres</a:t>
            </a:r>
            <a:r>
              <a:rPr sz="1300" spc="21">
                <a:solidFill>
                  <a:srgbClr val="043465"/>
                </a:solidFill>
                <a:latin typeface="Arial" panose="020B0604020202020204" pitchFamily="34" charset="0"/>
                <a:cs typeface="Arial" panose="020B0604020202020204" pitchFamily="34" charset="0"/>
              </a:rPr>
              <a:t> </a:t>
            </a:r>
            <a:r>
              <a:rPr sz="1300">
                <a:solidFill>
                  <a:srgbClr val="043465"/>
                </a:solidFill>
                <a:latin typeface="Arial" panose="020B0604020202020204" pitchFamily="34" charset="0"/>
                <a:cs typeface="Arial" panose="020B0604020202020204" pitchFamily="34" charset="0"/>
              </a:rPr>
              <a:t>musculares,</a:t>
            </a:r>
            <a:r>
              <a:rPr sz="1300" spc="-39">
                <a:solidFill>
                  <a:srgbClr val="043465"/>
                </a:solidFill>
                <a:latin typeface="Arial" panose="020B0604020202020204" pitchFamily="34" charset="0"/>
                <a:cs typeface="Arial" panose="020B0604020202020204" pitchFamily="34" charset="0"/>
              </a:rPr>
              <a:t> </a:t>
            </a:r>
            <a:r>
              <a:rPr sz="1300">
                <a:solidFill>
                  <a:srgbClr val="043465"/>
                </a:solidFill>
                <a:latin typeface="Arial" panose="020B0604020202020204" pitchFamily="34" charset="0"/>
                <a:cs typeface="Arial" panose="020B0604020202020204" pitchFamily="34" charset="0"/>
              </a:rPr>
              <a:t>mialgia,</a:t>
            </a:r>
            <a:r>
              <a:rPr sz="1300" spc="-39">
                <a:solidFill>
                  <a:srgbClr val="043465"/>
                </a:solidFill>
                <a:latin typeface="Arial" panose="020B0604020202020204" pitchFamily="34" charset="0"/>
                <a:cs typeface="Arial" panose="020B0604020202020204" pitchFamily="34" charset="0"/>
              </a:rPr>
              <a:t> </a:t>
            </a:r>
            <a:r>
              <a:rPr sz="1300" spc="-6">
                <a:solidFill>
                  <a:srgbClr val="043465"/>
                </a:solidFill>
                <a:latin typeface="Arial" panose="020B0604020202020204" pitchFamily="34" charset="0"/>
                <a:cs typeface="Arial" panose="020B0604020202020204" pitchFamily="34" charset="0"/>
              </a:rPr>
              <a:t>hipertricosis, fatiga</a:t>
            </a:r>
            <a:endParaRPr sz="1300">
              <a:latin typeface="Arial" panose="020B0604020202020204" pitchFamily="34" charset="0"/>
              <a:cs typeface="Arial" panose="020B0604020202020204" pitchFamily="34" charset="0"/>
            </a:endParaRPr>
          </a:p>
        </p:txBody>
      </p:sp>
      <p:sp>
        <p:nvSpPr>
          <p:cNvPr id="94" name="object 23">
            <a:extLst>
              <a:ext uri="{FF2B5EF4-FFF2-40B4-BE49-F238E27FC236}">
                <a16:creationId xmlns:a16="http://schemas.microsoft.com/office/drawing/2014/main" id="{2DC75F4B-6FFE-DCBF-B3C1-83A498975B56}"/>
              </a:ext>
            </a:extLst>
          </p:cNvPr>
          <p:cNvSpPr txBox="1"/>
          <p:nvPr/>
        </p:nvSpPr>
        <p:spPr>
          <a:xfrm>
            <a:off x="2023459" y="3892603"/>
            <a:ext cx="1225914" cy="468219"/>
          </a:xfrm>
          <a:prstGeom prst="rect">
            <a:avLst/>
          </a:prstGeom>
        </p:spPr>
        <p:txBody>
          <a:bodyPr vert="horz" wrap="square" lIns="0" tIns="7316" rIns="0" bIns="0" rtlCol="0">
            <a:spAutoFit/>
          </a:bodyPr>
          <a:lstStyle/>
          <a:p>
            <a:pPr marL="7701" marR="3081" indent="-8856" algn="ctr">
              <a:lnSpc>
                <a:spcPct val="102299"/>
              </a:lnSpc>
              <a:spcBef>
                <a:spcPts val="58"/>
              </a:spcBef>
            </a:pPr>
            <a:r>
              <a:rPr sz="1000" spc="-12">
                <a:solidFill>
                  <a:srgbClr val="22346A"/>
                </a:solidFill>
                <a:latin typeface="Arial" panose="020B0604020202020204" pitchFamily="34" charset="0"/>
                <a:cs typeface="Arial" panose="020B0604020202020204" pitchFamily="34" charset="0"/>
              </a:rPr>
              <a:t>Inicio</a:t>
            </a:r>
            <a:r>
              <a:rPr sz="1000" spc="-15">
                <a:solidFill>
                  <a:srgbClr val="22346A"/>
                </a:solidFill>
                <a:latin typeface="Arial" panose="020B0604020202020204" pitchFamily="34" charset="0"/>
                <a:cs typeface="Arial" panose="020B0604020202020204" pitchFamily="34" charset="0"/>
              </a:rPr>
              <a:t> del tratamiento</a:t>
            </a:r>
            <a:r>
              <a:rPr sz="1000" spc="6">
                <a:solidFill>
                  <a:srgbClr val="22346A"/>
                </a:solidFill>
                <a:latin typeface="Arial" panose="020B0604020202020204" pitchFamily="34" charset="0"/>
                <a:cs typeface="Arial" panose="020B0604020202020204" pitchFamily="34" charset="0"/>
              </a:rPr>
              <a:t> </a:t>
            </a:r>
            <a:r>
              <a:rPr sz="1000" spc="-12">
                <a:solidFill>
                  <a:srgbClr val="22346A"/>
                </a:solidFill>
                <a:latin typeface="Arial" panose="020B0604020202020204" pitchFamily="34" charset="0"/>
                <a:cs typeface="Arial" panose="020B0604020202020204" pitchFamily="34" charset="0"/>
              </a:rPr>
              <a:t>(dos determinaciones </a:t>
            </a:r>
            <a:r>
              <a:rPr sz="1000" spc="-6">
                <a:solidFill>
                  <a:srgbClr val="22346A"/>
                </a:solidFill>
                <a:latin typeface="Arial" panose="020B0604020202020204" pitchFamily="34" charset="0"/>
                <a:cs typeface="Arial" panose="020B0604020202020204" pitchFamily="34" charset="0"/>
              </a:rPr>
              <a:t>previas)</a:t>
            </a:r>
            <a:endParaRPr sz="1000">
              <a:latin typeface="Arial" panose="020B0604020202020204" pitchFamily="34" charset="0"/>
              <a:cs typeface="Arial" panose="020B0604020202020204" pitchFamily="34" charset="0"/>
            </a:endParaRPr>
          </a:p>
        </p:txBody>
      </p:sp>
      <p:sp>
        <p:nvSpPr>
          <p:cNvPr id="96" name="object 25">
            <a:extLst>
              <a:ext uri="{FF2B5EF4-FFF2-40B4-BE49-F238E27FC236}">
                <a16:creationId xmlns:a16="http://schemas.microsoft.com/office/drawing/2014/main" id="{E3B2BAB3-9DA2-E93F-5356-180DBBF0B105}"/>
              </a:ext>
            </a:extLst>
          </p:cNvPr>
          <p:cNvSpPr/>
          <p:nvPr/>
        </p:nvSpPr>
        <p:spPr>
          <a:xfrm>
            <a:off x="1955958" y="3773054"/>
            <a:ext cx="1361280" cy="719022"/>
          </a:xfrm>
          <a:custGeom>
            <a:avLst/>
            <a:gdLst/>
            <a:ahLst/>
            <a:cxnLst/>
            <a:rect l="l" t="t" r="r" b="b"/>
            <a:pathLst>
              <a:path w="1590039" h="995045">
                <a:moveTo>
                  <a:pt x="125650" y="0"/>
                </a:moveTo>
                <a:lnTo>
                  <a:pt x="76743" y="9874"/>
                </a:lnTo>
                <a:lnTo>
                  <a:pt x="36803" y="36803"/>
                </a:lnTo>
                <a:lnTo>
                  <a:pt x="9874" y="76743"/>
                </a:lnTo>
                <a:lnTo>
                  <a:pt x="0" y="125650"/>
                </a:lnTo>
                <a:lnTo>
                  <a:pt x="0" y="869083"/>
                </a:lnTo>
                <a:lnTo>
                  <a:pt x="9874" y="917990"/>
                </a:lnTo>
                <a:lnTo>
                  <a:pt x="36803" y="957930"/>
                </a:lnTo>
                <a:lnTo>
                  <a:pt x="76743" y="984859"/>
                </a:lnTo>
                <a:lnTo>
                  <a:pt x="125650" y="994734"/>
                </a:lnTo>
                <a:lnTo>
                  <a:pt x="1464112" y="994734"/>
                </a:lnTo>
                <a:lnTo>
                  <a:pt x="1513023" y="984859"/>
                </a:lnTo>
                <a:lnTo>
                  <a:pt x="1552963" y="957930"/>
                </a:lnTo>
                <a:lnTo>
                  <a:pt x="1579889" y="917990"/>
                </a:lnTo>
                <a:lnTo>
                  <a:pt x="1589763" y="869083"/>
                </a:lnTo>
                <a:lnTo>
                  <a:pt x="1589763" y="125650"/>
                </a:lnTo>
                <a:lnTo>
                  <a:pt x="1579889" y="76743"/>
                </a:lnTo>
                <a:lnTo>
                  <a:pt x="1552963" y="36803"/>
                </a:lnTo>
                <a:lnTo>
                  <a:pt x="1513023" y="9874"/>
                </a:lnTo>
                <a:lnTo>
                  <a:pt x="1464112" y="0"/>
                </a:lnTo>
                <a:lnTo>
                  <a:pt x="125650" y="0"/>
                </a:lnTo>
                <a:close/>
              </a:path>
            </a:pathLst>
          </a:custGeom>
          <a:ln w="10470">
            <a:solidFill>
              <a:srgbClr val="22346A"/>
            </a:solidFill>
          </a:ln>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97" name="object 26">
            <a:extLst>
              <a:ext uri="{FF2B5EF4-FFF2-40B4-BE49-F238E27FC236}">
                <a16:creationId xmlns:a16="http://schemas.microsoft.com/office/drawing/2014/main" id="{0326FD30-6F9D-0CEE-4412-940216947336}"/>
              </a:ext>
            </a:extLst>
          </p:cNvPr>
          <p:cNvSpPr/>
          <p:nvPr/>
        </p:nvSpPr>
        <p:spPr>
          <a:xfrm>
            <a:off x="3424441" y="3773054"/>
            <a:ext cx="1127404" cy="719022"/>
          </a:xfrm>
          <a:custGeom>
            <a:avLst/>
            <a:gdLst/>
            <a:ahLst/>
            <a:cxnLst/>
            <a:rect l="l" t="t" r="r" b="b"/>
            <a:pathLst>
              <a:path w="1560195" h="995045">
                <a:moveTo>
                  <a:pt x="1434511" y="0"/>
                </a:moveTo>
                <a:lnTo>
                  <a:pt x="125650" y="0"/>
                </a:lnTo>
                <a:lnTo>
                  <a:pt x="76743" y="9874"/>
                </a:lnTo>
                <a:lnTo>
                  <a:pt x="36803" y="36803"/>
                </a:lnTo>
                <a:lnTo>
                  <a:pt x="9874" y="76743"/>
                </a:lnTo>
                <a:lnTo>
                  <a:pt x="0" y="125650"/>
                </a:lnTo>
                <a:lnTo>
                  <a:pt x="0" y="869083"/>
                </a:lnTo>
                <a:lnTo>
                  <a:pt x="9874" y="917990"/>
                </a:lnTo>
                <a:lnTo>
                  <a:pt x="36803" y="957930"/>
                </a:lnTo>
                <a:lnTo>
                  <a:pt x="76743" y="984859"/>
                </a:lnTo>
                <a:lnTo>
                  <a:pt x="125650" y="994734"/>
                </a:lnTo>
                <a:lnTo>
                  <a:pt x="1434511" y="994734"/>
                </a:lnTo>
                <a:lnTo>
                  <a:pt x="1483418" y="984859"/>
                </a:lnTo>
                <a:lnTo>
                  <a:pt x="1523358" y="957930"/>
                </a:lnTo>
                <a:lnTo>
                  <a:pt x="1550287" y="917990"/>
                </a:lnTo>
                <a:lnTo>
                  <a:pt x="1560161" y="869083"/>
                </a:lnTo>
                <a:lnTo>
                  <a:pt x="1560161" y="125650"/>
                </a:lnTo>
                <a:lnTo>
                  <a:pt x="1550287" y="76743"/>
                </a:lnTo>
                <a:lnTo>
                  <a:pt x="1523358" y="36803"/>
                </a:lnTo>
                <a:lnTo>
                  <a:pt x="1483418" y="9874"/>
                </a:lnTo>
                <a:lnTo>
                  <a:pt x="1434511" y="0"/>
                </a:lnTo>
                <a:close/>
              </a:path>
            </a:pathLst>
          </a:custGeom>
          <a:solidFill>
            <a:srgbClr val="FFFFFF"/>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98" name="object 27">
            <a:extLst>
              <a:ext uri="{FF2B5EF4-FFF2-40B4-BE49-F238E27FC236}">
                <a16:creationId xmlns:a16="http://schemas.microsoft.com/office/drawing/2014/main" id="{6751B3FE-5E84-AB64-4180-29C873DF2CB3}"/>
              </a:ext>
            </a:extLst>
          </p:cNvPr>
          <p:cNvSpPr txBox="1"/>
          <p:nvPr/>
        </p:nvSpPr>
        <p:spPr>
          <a:xfrm>
            <a:off x="3596887" y="3888648"/>
            <a:ext cx="779593" cy="468252"/>
          </a:xfrm>
          <a:prstGeom prst="rect">
            <a:avLst/>
          </a:prstGeom>
        </p:spPr>
        <p:txBody>
          <a:bodyPr vert="horz" wrap="square" lIns="0" tIns="10397" rIns="0" bIns="0" rtlCol="0">
            <a:spAutoFit/>
          </a:bodyPr>
          <a:lstStyle/>
          <a:p>
            <a:pPr marL="7701">
              <a:spcBef>
                <a:spcPts val="82"/>
              </a:spcBef>
            </a:pPr>
            <a:r>
              <a:rPr sz="1000">
                <a:solidFill>
                  <a:srgbClr val="22346A"/>
                </a:solidFill>
                <a:latin typeface="Arial" panose="020B0604020202020204" pitchFamily="34" charset="0"/>
                <a:cs typeface="Arial" panose="020B0604020202020204" pitchFamily="34" charset="0"/>
              </a:rPr>
              <a:t>Cada</a:t>
            </a:r>
            <a:r>
              <a:rPr sz="1000" spc="30">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15</a:t>
            </a:r>
            <a:r>
              <a:rPr sz="1000" spc="30">
                <a:solidFill>
                  <a:srgbClr val="22346A"/>
                </a:solidFill>
                <a:latin typeface="Arial" panose="020B0604020202020204" pitchFamily="34" charset="0"/>
                <a:cs typeface="Arial" panose="020B0604020202020204" pitchFamily="34" charset="0"/>
              </a:rPr>
              <a:t> </a:t>
            </a:r>
            <a:r>
              <a:rPr sz="1000" spc="-12">
                <a:solidFill>
                  <a:srgbClr val="22346A"/>
                </a:solidFill>
                <a:latin typeface="Arial" panose="020B0604020202020204" pitchFamily="34" charset="0"/>
                <a:cs typeface="Arial" panose="020B0604020202020204" pitchFamily="34" charset="0"/>
              </a:rPr>
              <a:t>días</a:t>
            </a:r>
            <a:endParaRPr sz="1000">
              <a:latin typeface="Arial" panose="020B0604020202020204" pitchFamily="34" charset="0"/>
              <a:cs typeface="Arial" panose="020B0604020202020204" pitchFamily="34" charset="0"/>
            </a:endParaRPr>
          </a:p>
          <a:p>
            <a:pPr marL="143628" marR="30035" indent="-109358">
              <a:lnSpc>
                <a:spcPct val="102299"/>
              </a:lnSpc>
              <a:spcBef>
                <a:spcPts val="49"/>
              </a:spcBef>
            </a:pPr>
            <a:r>
              <a:rPr sz="1000">
                <a:solidFill>
                  <a:srgbClr val="22346A"/>
                </a:solidFill>
                <a:latin typeface="Arial" panose="020B0604020202020204" pitchFamily="34" charset="0"/>
                <a:cs typeface="Arial" panose="020B0604020202020204" pitchFamily="34" charset="0"/>
              </a:rPr>
              <a:t>(3</a:t>
            </a:r>
            <a:r>
              <a:rPr sz="1000" spc="15">
                <a:solidFill>
                  <a:srgbClr val="22346A"/>
                </a:solidFill>
                <a:latin typeface="Arial" panose="020B0604020202020204" pitchFamily="34" charset="0"/>
                <a:cs typeface="Arial" panose="020B0604020202020204" pitchFamily="34" charset="0"/>
              </a:rPr>
              <a:t> </a:t>
            </a:r>
            <a:r>
              <a:rPr sz="1000" spc="-6">
                <a:solidFill>
                  <a:srgbClr val="22346A"/>
                </a:solidFill>
                <a:latin typeface="Arial" panose="020B0604020202020204" pitchFamily="34" charset="0"/>
                <a:cs typeface="Arial" panose="020B0604020202020204" pitchFamily="34" charset="0"/>
              </a:rPr>
              <a:t>primeros meses)</a:t>
            </a:r>
            <a:endParaRPr sz="1000">
              <a:latin typeface="Arial" panose="020B0604020202020204" pitchFamily="34" charset="0"/>
              <a:cs typeface="Arial" panose="020B0604020202020204" pitchFamily="34" charset="0"/>
            </a:endParaRPr>
          </a:p>
        </p:txBody>
      </p:sp>
      <p:sp>
        <p:nvSpPr>
          <p:cNvPr id="100" name="object 29">
            <a:extLst>
              <a:ext uri="{FF2B5EF4-FFF2-40B4-BE49-F238E27FC236}">
                <a16:creationId xmlns:a16="http://schemas.microsoft.com/office/drawing/2014/main" id="{A28F93D7-EDCB-FFFA-8C2A-775C40BD1321}"/>
              </a:ext>
            </a:extLst>
          </p:cNvPr>
          <p:cNvSpPr/>
          <p:nvPr/>
        </p:nvSpPr>
        <p:spPr>
          <a:xfrm>
            <a:off x="3426675" y="3773054"/>
            <a:ext cx="1127403" cy="719022"/>
          </a:xfrm>
          <a:custGeom>
            <a:avLst/>
            <a:gdLst/>
            <a:ahLst/>
            <a:cxnLst/>
            <a:rect l="l" t="t" r="r" b="b"/>
            <a:pathLst>
              <a:path w="1560195" h="995045">
                <a:moveTo>
                  <a:pt x="125650" y="0"/>
                </a:moveTo>
                <a:lnTo>
                  <a:pt x="76743" y="9874"/>
                </a:lnTo>
                <a:lnTo>
                  <a:pt x="36803" y="36803"/>
                </a:lnTo>
                <a:lnTo>
                  <a:pt x="9874" y="76743"/>
                </a:lnTo>
                <a:lnTo>
                  <a:pt x="0" y="125650"/>
                </a:lnTo>
                <a:lnTo>
                  <a:pt x="0" y="869083"/>
                </a:lnTo>
                <a:lnTo>
                  <a:pt x="9874" y="917990"/>
                </a:lnTo>
                <a:lnTo>
                  <a:pt x="36803" y="957930"/>
                </a:lnTo>
                <a:lnTo>
                  <a:pt x="76743" y="984859"/>
                </a:lnTo>
                <a:lnTo>
                  <a:pt x="125650" y="994734"/>
                </a:lnTo>
                <a:lnTo>
                  <a:pt x="1434511" y="994734"/>
                </a:lnTo>
                <a:lnTo>
                  <a:pt x="1483418" y="984859"/>
                </a:lnTo>
                <a:lnTo>
                  <a:pt x="1523358" y="957930"/>
                </a:lnTo>
                <a:lnTo>
                  <a:pt x="1550287" y="917990"/>
                </a:lnTo>
                <a:lnTo>
                  <a:pt x="1560161" y="869083"/>
                </a:lnTo>
                <a:lnTo>
                  <a:pt x="1560161" y="125650"/>
                </a:lnTo>
                <a:lnTo>
                  <a:pt x="1550287" y="76743"/>
                </a:lnTo>
                <a:lnTo>
                  <a:pt x="1523358" y="36803"/>
                </a:lnTo>
                <a:lnTo>
                  <a:pt x="1483418" y="9874"/>
                </a:lnTo>
                <a:lnTo>
                  <a:pt x="1434511" y="0"/>
                </a:lnTo>
                <a:lnTo>
                  <a:pt x="125650" y="0"/>
                </a:lnTo>
                <a:close/>
              </a:path>
            </a:pathLst>
          </a:custGeom>
          <a:ln w="10470">
            <a:solidFill>
              <a:srgbClr val="22346A"/>
            </a:solidFill>
          </a:ln>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01" name="object 30">
            <a:extLst>
              <a:ext uri="{FF2B5EF4-FFF2-40B4-BE49-F238E27FC236}">
                <a16:creationId xmlns:a16="http://schemas.microsoft.com/office/drawing/2014/main" id="{E7F1D282-E1BF-AAAE-5B79-453793CA44D2}"/>
              </a:ext>
            </a:extLst>
          </p:cNvPr>
          <p:cNvSpPr/>
          <p:nvPr/>
        </p:nvSpPr>
        <p:spPr>
          <a:xfrm>
            <a:off x="4663513" y="3773054"/>
            <a:ext cx="1035160" cy="710763"/>
          </a:xfrm>
          <a:custGeom>
            <a:avLst/>
            <a:gdLst/>
            <a:ahLst/>
            <a:cxnLst/>
            <a:rect l="l" t="t" r="r" b="b"/>
            <a:pathLst>
              <a:path w="1560195" h="983615">
                <a:moveTo>
                  <a:pt x="1434511" y="0"/>
                </a:moveTo>
                <a:lnTo>
                  <a:pt x="125650" y="0"/>
                </a:lnTo>
                <a:lnTo>
                  <a:pt x="76743" y="9874"/>
                </a:lnTo>
                <a:lnTo>
                  <a:pt x="36803" y="36803"/>
                </a:lnTo>
                <a:lnTo>
                  <a:pt x="9874" y="76743"/>
                </a:lnTo>
                <a:lnTo>
                  <a:pt x="0" y="125650"/>
                </a:lnTo>
                <a:lnTo>
                  <a:pt x="0" y="857942"/>
                </a:lnTo>
                <a:lnTo>
                  <a:pt x="9874" y="906849"/>
                </a:lnTo>
                <a:lnTo>
                  <a:pt x="36803" y="946789"/>
                </a:lnTo>
                <a:lnTo>
                  <a:pt x="76743" y="973718"/>
                </a:lnTo>
                <a:lnTo>
                  <a:pt x="125650" y="983593"/>
                </a:lnTo>
                <a:lnTo>
                  <a:pt x="1434511" y="983593"/>
                </a:lnTo>
                <a:lnTo>
                  <a:pt x="1483418" y="973718"/>
                </a:lnTo>
                <a:lnTo>
                  <a:pt x="1523358" y="946789"/>
                </a:lnTo>
                <a:lnTo>
                  <a:pt x="1550287" y="906849"/>
                </a:lnTo>
                <a:lnTo>
                  <a:pt x="1560161" y="857942"/>
                </a:lnTo>
                <a:lnTo>
                  <a:pt x="1560161" y="125650"/>
                </a:lnTo>
                <a:lnTo>
                  <a:pt x="1550287" y="76743"/>
                </a:lnTo>
                <a:lnTo>
                  <a:pt x="1523358" y="36803"/>
                </a:lnTo>
                <a:lnTo>
                  <a:pt x="1483418" y="9874"/>
                </a:lnTo>
                <a:lnTo>
                  <a:pt x="1434511" y="0"/>
                </a:lnTo>
                <a:close/>
              </a:path>
            </a:pathLst>
          </a:custGeom>
          <a:solidFill>
            <a:srgbClr val="FFFFFF"/>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02" name="object 31">
            <a:extLst>
              <a:ext uri="{FF2B5EF4-FFF2-40B4-BE49-F238E27FC236}">
                <a16:creationId xmlns:a16="http://schemas.microsoft.com/office/drawing/2014/main" id="{04E2C017-1950-05BB-0428-A836918705C7}"/>
              </a:ext>
            </a:extLst>
          </p:cNvPr>
          <p:cNvSpPr txBox="1"/>
          <p:nvPr/>
        </p:nvSpPr>
        <p:spPr>
          <a:xfrm>
            <a:off x="4801186" y="3884621"/>
            <a:ext cx="786017" cy="477416"/>
          </a:xfrm>
          <a:prstGeom prst="rect">
            <a:avLst/>
          </a:prstGeom>
        </p:spPr>
        <p:txBody>
          <a:bodyPr vert="horz" wrap="square" lIns="0" tIns="3851" rIns="0" bIns="0" rtlCol="0">
            <a:spAutoFit/>
          </a:bodyPr>
          <a:lstStyle/>
          <a:p>
            <a:pPr marL="7316" marR="3081" indent="-385" algn="ctr">
              <a:lnSpc>
                <a:spcPct val="104700"/>
              </a:lnSpc>
              <a:spcBef>
                <a:spcPts val="30"/>
              </a:spcBef>
            </a:pPr>
            <a:r>
              <a:rPr sz="1000">
                <a:solidFill>
                  <a:srgbClr val="22346A"/>
                </a:solidFill>
                <a:latin typeface="Arial" panose="020B0604020202020204" pitchFamily="34" charset="0"/>
                <a:cs typeface="Arial" panose="020B0604020202020204" pitchFamily="34" charset="0"/>
              </a:rPr>
              <a:t>Cada</a:t>
            </a:r>
            <a:r>
              <a:rPr sz="1000" spc="42">
                <a:solidFill>
                  <a:srgbClr val="22346A"/>
                </a:solidFill>
                <a:latin typeface="Arial" panose="020B0604020202020204" pitchFamily="34" charset="0"/>
                <a:cs typeface="Arial" panose="020B0604020202020204" pitchFamily="34" charset="0"/>
              </a:rPr>
              <a:t> </a:t>
            </a:r>
            <a:r>
              <a:rPr sz="1000" spc="-15">
                <a:solidFill>
                  <a:srgbClr val="22346A"/>
                </a:solidFill>
                <a:latin typeface="Arial" panose="020B0604020202020204" pitchFamily="34" charset="0"/>
                <a:cs typeface="Arial" panose="020B0604020202020204" pitchFamily="34" charset="0"/>
              </a:rPr>
              <a:t>mes</a:t>
            </a:r>
            <a:r>
              <a:rPr sz="1000" spc="303">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(si </a:t>
            </a:r>
            <a:r>
              <a:rPr sz="1000" spc="-6">
                <a:solidFill>
                  <a:srgbClr val="22346A"/>
                </a:solidFill>
                <a:latin typeface="Arial" panose="020B0604020202020204" pitchFamily="34" charset="0"/>
                <a:cs typeface="Arial" panose="020B0604020202020204" pitchFamily="34" charset="0"/>
              </a:rPr>
              <a:t>creatinina estable)</a:t>
            </a:r>
            <a:endParaRPr sz="1000">
              <a:latin typeface="Arial" panose="020B0604020202020204" pitchFamily="34" charset="0"/>
              <a:cs typeface="Arial" panose="020B0604020202020204" pitchFamily="34" charset="0"/>
            </a:endParaRPr>
          </a:p>
        </p:txBody>
      </p:sp>
      <p:sp>
        <p:nvSpPr>
          <p:cNvPr id="103" name="object 32">
            <a:extLst>
              <a:ext uri="{FF2B5EF4-FFF2-40B4-BE49-F238E27FC236}">
                <a16:creationId xmlns:a16="http://schemas.microsoft.com/office/drawing/2014/main" id="{6C41FE34-0A95-2585-21D5-C3EC284A536A}"/>
              </a:ext>
            </a:extLst>
          </p:cNvPr>
          <p:cNvSpPr/>
          <p:nvPr/>
        </p:nvSpPr>
        <p:spPr>
          <a:xfrm>
            <a:off x="4663515" y="3773056"/>
            <a:ext cx="1035160" cy="710764"/>
          </a:xfrm>
          <a:custGeom>
            <a:avLst/>
            <a:gdLst/>
            <a:ahLst/>
            <a:cxnLst/>
            <a:rect l="l" t="t" r="r" b="b"/>
            <a:pathLst>
              <a:path w="1560195" h="983615">
                <a:moveTo>
                  <a:pt x="125650" y="0"/>
                </a:moveTo>
                <a:lnTo>
                  <a:pt x="76743" y="9874"/>
                </a:lnTo>
                <a:lnTo>
                  <a:pt x="36803" y="36803"/>
                </a:lnTo>
                <a:lnTo>
                  <a:pt x="9874" y="76743"/>
                </a:lnTo>
                <a:lnTo>
                  <a:pt x="0" y="125650"/>
                </a:lnTo>
                <a:lnTo>
                  <a:pt x="0" y="857942"/>
                </a:lnTo>
                <a:lnTo>
                  <a:pt x="9874" y="906849"/>
                </a:lnTo>
                <a:lnTo>
                  <a:pt x="36803" y="946789"/>
                </a:lnTo>
                <a:lnTo>
                  <a:pt x="76743" y="973718"/>
                </a:lnTo>
                <a:lnTo>
                  <a:pt x="125650" y="983593"/>
                </a:lnTo>
                <a:lnTo>
                  <a:pt x="1434511" y="983593"/>
                </a:lnTo>
                <a:lnTo>
                  <a:pt x="1483418" y="973718"/>
                </a:lnTo>
                <a:lnTo>
                  <a:pt x="1523358" y="946789"/>
                </a:lnTo>
                <a:lnTo>
                  <a:pt x="1550287" y="906849"/>
                </a:lnTo>
                <a:lnTo>
                  <a:pt x="1560161" y="857942"/>
                </a:lnTo>
                <a:lnTo>
                  <a:pt x="1560161" y="125650"/>
                </a:lnTo>
                <a:lnTo>
                  <a:pt x="1550287" y="76743"/>
                </a:lnTo>
                <a:lnTo>
                  <a:pt x="1523358" y="36803"/>
                </a:lnTo>
                <a:lnTo>
                  <a:pt x="1483418" y="9874"/>
                </a:lnTo>
                <a:lnTo>
                  <a:pt x="1434511" y="0"/>
                </a:lnTo>
                <a:lnTo>
                  <a:pt x="125650" y="0"/>
                </a:lnTo>
                <a:close/>
              </a:path>
            </a:pathLst>
          </a:custGeom>
          <a:ln w="10470">
            <a:solidFill>
              <a:srgbClr val="22346A"/>
            </a:solidFill>
          </a:ln>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04" name="object 33">
            <a:extLst>
              <a:ext uri="{FF2B5EF4-FFF2-40B4-BE49-F238E27FC236}">
                <a16:creationId xmlns:a16="http://schemas.microsoft.com/office/drawing/2014/main" id="{E1B92941-1A6A-ED26-BD5A-92B87AEDACEE}"/>
              </a:ext>
            </a:extLst>
          </p:cNvPr>
          <p:cNvSpPr txBox="1"/>
          <p:nvPr/>
        </p:nvSpPr>
        <p:spPr>
          <a:xfrm>
            <a:off x="2021254" y="4578891"/>
            <a:ext cx="2787535" cy="871495"/>
          </a:xfrm>
          <a:prstGeom prst="rect">
            <a:avLst/>
          </a:prstGeom>
        </p:spPr>
        <p:txBody>
          <a:bodyPr vert="horz" wrap="square" lIns="0" tIns="9627" rIns="0" bIns="0" rtlCol="0">
            <a:spAutoFit/>
          </a:bodyPr>
          <a:lstStyle/>
          <a:p>
            <a:pPr marL="144000" indent="-144000">
              <a:spcBef>
                <a:spcPts val="76"/>
              </a:spcBef>
              <a:buClr>
                <a:srgbClr val="7A45B8"/>
              </a:buClr>
              <a:buChar char="•"/>
              <a:tabLst>
                <a:tab pos="96651" algn="l"/>
              </a:tabLst>
            </a:pPr>
            <a:r>
              <a:rPr sz="1400">
                <a:solidFill>
                  <a:srgbClr val="002360"/>
                </a:solidFill>
                <a:latin typeface="Arial" panose="020B0604020202020204" pitchFamily="34" charset="0"/>
                <a:cs typeface="Arial" panose="020B0604020202020204" pitchFamily="34" charset="0"/>
              </a:rPr>
              <a:t>Función</a:t>
            </a:r>
            <a:r>
              <a:rPr sz="1400" spc="18">
                <a:solidFill>
                  <a:srgbClr val="002360"/>
                </a:solidFill>
                <a:latin typeface="Arial" panose="020B0604020202020204" pitchFamily="34" charset="0"/>
                <a:cs typeface="Arial" panose="020B0604020202020204" pitchFamily="34" charset="0"/>
              </a:rPr>
              <a:t> </a:t>
            </a:r>
            <a:r>
              <a:rPr sz="1400">
                <a:solidFill>
                  <a:srgbClr val="002360"/>
                </a:solidFill>
                <a:latin typeface="Arial" panose="020B0604020202020204" pitchFamily="34" charset="0"/>
                <a:cs typeface="Arial" panose="020B0604020202020204" pitchFamily="34" charset="0"/>
              </a:rPr>
              <a:t>hepática</a:t>
            </a:r>
            <a:r>
              <a:rPr sz="1400" spc="-6">
                <a:solidFill>
                  <a:srgbClr val="002360"/>
                </a:solidFill>
                <a:latin typeface="Arial" panose="020B0604020202020204" pitchFamily="34" charset="0"/>
                <a:cs typeface="Arial" panose="020B0604020202020204" pitchFamily="34" charset="0"/>
              </a:rPr>
              <a:t> </a:t>
            </a:r>
            <a:r>
              <a:rPr sz="1400">
                <a:solidFill>
                  <a:srgbClr val="002360"/>
                </a:solidFill>
                <a:latin typeface="Arial" panose="020B0604020202020204" pitchFamily="34" charset="0"/>
                <a:cs typeface="Arial" panose="020B0604020202020204" pitchFamily="34" charset="0"/>
              </a:rPr>
              <a:t>y</a:t>
            </a:r>
            <a:r>
              <a:rPr sz="1400" spc="-9">
                <a:solidFill>
                  <a:srgbClr val="002360"/>
                </a:solidFill>
                <a:latin typeface="Arial" panose="020B0604020202020204" pitchFamily="34" charset="0"/>
                <a:cs typeface="Arial" panose="020B0604020202020204" pitchFamily="34" charset="0"/>
              </a:rPr>
              <a:t> </a:t>
            </a:r>
            <a:r>
              <a:rPr sz="1400" spc="-6">
                <a:solidFill>
                  <a:srgbClr val="002360"/>
                </a:solidFill>
                <a:latin typeface="Arial" panose="020B0604020202020204" pitchFamily="34" charset="0"/>
                <a:cs typeface="Arial" panose="020B0604020202020204" pitchFamily="34" charset="0"/>
              </a:rPr>
              <a:t>renal</a:t>
            </a:r>
            <a:endParaRPr sz="1400">
              <a:latin typeface="Arial" panose="020B0604020202020204" pitchFamily="34" charset="0"/>
              <a:cs typeface="Arial" panose="020B0604020202020204" pitchFamily="34" charset="0"/>
            </a:endParaRPr>
          </a:p>
          <a:p>
            <a:pPr marL="144000" indent="-144000">
              <a:spcBef>
                <a:spcPts val="33"/>
              </a:spcBef>
              <a:buClr>
                <a:srgbClr val="7A45B8"/>
              </a:buClr>
              <a:buChar char="•"/>
              <a:tabLst>
                <a:tab pos="96651" algn="l"/>
              </a:tabLst>
            </a:pPr>
            <a:r>
              <a:rPr sz="1400">
                <a:solidFill>
                  <a:srgbClr val="002360"/>
                </a:solidFill>
                <a:latin typeface="Arial" panose="020B0604020202020204" pitchFamily="34" charset="0"/>
                <a:cs typeface="Arial" panose="020B0604020202020204" pitchFamily="34" charset="0"/>
              </a:rPr>
              <a:t>Presión</a:t>
            </a:r>
            <a:r>
              <a:rPr sz="1400" spc="3">
                <a:solidFill>
                  <a:srgbClr val="002360"/>
                </a:solidFill>
                <a:latin typeface="Arial" panose="020B0604020202020204" pitchFamily="34" charset="0"/>
                <a:cs typeface="Arial" panose="020B0604020202020204" pitchFamily="34" charset="0"/>
              </a:rPr>
              <a:t> </a:t>
            </a:r>
            <a:r>
              <a:rPr sz="1400" spc="-6">
                <a:solidFill>
                  <a:srgbClr val="002360"/>
                </a:solidFill>
                <a:latin typeface="Arial" panose="020B0604020202020204" pitchFamily="34" charset="0"/>
                <a:cs typeface="Arial" panose="020B0604020202020204" pitchFamily="34" charset="0"/>
              </a:rPr>
              <a:t>arterial</a:t>
            </a:r>
            <a:endParaRPr sz="1400">
              <a:latin typeface="Arial" panose="020B0604020202020204" pitchFamily="34" charset="0"/>
              <a:cs typeface="Arial" panose="020B0604020202020204" pitchFamily="34" charset="0"/>
            </a:endParaRPr>
          </a:p>
          <a:p>
            <a:pPr marL="144000" indent="-144000">
              <a:spcBef>
                <a:spcPts val="30"/>
              </a:spcBef>
              <a:buClr>
                <a:srgbClr val="7A45B8"/>
              </a:buClr>
              <a:buChar char="•"/>
              <a:tabLst>
                <a:tab pos="96651" algn="l"/>
              </a:tabLst>
            </a:pPr>
            <a:r>
              <a:rPr sz="1400">
                <a:solidFill>
                  <a:srgbClr val="002360"/>
                </a:solidFill>
                <a:latin typeface="Arial" panose="020B0604020202020204" pitchFamily="34" charset="0"/>
                <a:cs typeface="Arial" panose="020B0604020202020204" pitchFamily="34" charset="0"/>
              </a:rPr>
              <a:t>Potasio,</a:t>
            </a:r>
            <a:r>
              <a:rPr sz="1400" spc="-12">
                <a:solidFill>
                  <a:srgbClr val="002360"/>
                </a:solidFill>
                <a:latin typeface="Arial" panose="020B0604020202020204" pitchFamily="34" charset="0"/>
                <a:cs typeface="Arial" panose="020B0604020202020204" pitchFamily="34" charset="0"/>
              </a:rPr>
              <a:t> </a:t>
            </a:r>
            <a:r>
              <a:rPr sz="1400">
                <a:solidFill>
                  <a:srgbClr val="002360"/>
                </a:solidFill>
                <a:latin typeface="Arial" panose="020B0604020202020204" pitchFamily="34" charset="0"/>
                <a:cs typeface="Arial" panose="020B0604020202020204" pitchFamily="34" charset="0"/>
              </a:rPr>
              <a:t>magnesio</a:t>
            </a:r>
            <a:r>
              <a:rPr sz="1400" spc="21">
                <a:solidFill>
                  <a:srgbClr val="002360"/>
                </a:solidFill>
                <a:latin typeface="Arial" panose="020B0604020202020204" pitchFamily="34" charset="0"/>
                <a:cs typeface="Arial" panose="020B0604020202020204" pitchFamily="34" charset="0"/>
              </a:rPr>
              <a:t> </a:t>
            </a:r>
            <a:r>
              <a:rPr sz="1400">
                <a:solidFill>
                  <a:srgbClr val="002360"/>
                </a:solidFill>
                <a:latin typeface="Arial" panose="020B0604020202020204" pitchFamily="34" charset="0"/>
                <a:cs typeface="Arial" panose="020B0604020202020204" pitchFamily="34" charset="0"/>
              </a:rPr>
              <a:t>sérico,</a:t>
            </a:r>
            <a:r>
              <a:rPr sz="1400" spc="-9">
                <a:solidFill>
                  <a:srgbClr val="002360"/>
                </a:solidFill>
                <a:latin typeface="Arial" panose="020B0604020202020204" pitchFamily="34" charset="0"/>
                <a:cs typeface="Arial" panose="020B0604020202020204" pitchFamily="34" charset="0"/>
              </a:rPr>
              <a:t> </a:t>
            </a:r>
            <a:r>
              <a:rPr sz="1400" spc="-6">
                <a:solidFill>
                  <a:srgbClr val="002360"/>
                </a:solidFill>
                <a:latin typeface="Arial" panose="020B0604020202020204" pitchFamily="34" charset="0"/>
                <a:cs typeface="Arial" panose="020B0604020202020204" pitchFamily="34" charset="0"/>
              </a:rPr>
              <a:t>lípidos</a:t>
            </a:r>
            <a:endParaRPr sz="1400">
              <a:latin typeface="Arial" panose="020B0604020202020204" pitchFamily="34" charset="0"/>
              <a:cs typeface="Arial" panose="020B0604020202020204" pitchFamily="34" charset="0"/>
            </a:endParaRPr>
          </a:p>
          <a:p>
            <a:pPr marL="144000" indent="-144000">
              <a:spcBef>
                <a:spcPts val="30"/>
              </a:spcBef>
              <a:buClr>
                <a:srgbClr val="7A45B8"/>
              </a:buClr>
              <a:buChar char="•"/>
              <a:tabLst>
                <a:tab pos="96651" algn="l"/>
              </a:tabLst>
            </a:pPr>
            <a:r>
              <a:rPr sz="1400">
                <a:solidFill>
                  <a:srgbClr val="002360"/>
                </a:solidFill>
                <a:latin typeface="Arial" panose="020B0604020202020204" pitchFamily="34" charset="0"/>
                <a:cs typeface="Arial" panose="020B0604020202020204" pitchFamily="34" charset="0"/>
              </a:rPr>
              <a:t>Precaución</a:t>
            </a:r>
            <a:r>
              <a:rPr sz="1400" spc="21">
                <a:solidFill>
                  <a:srgbClr val="002360"/>
                </a:solidFill>
                <a:latin typeface="Arial" panose="020B0604020202020204" pitchFamily="34" charset="0"/>
                <a:cs typeface="Arial" panose="020B0604020202020204" pitchFamily="34" charset="0"/>
              </a:rPr>
              <a:t> </a:t>
            </a:r>
            <a:r>
              <a:rPr sz="1400">
                <a:solidFill>
                  <a:srgbClr val="002360"/>
                </a:solidFill>
                <a:latin typeface="Arial" panose="020B0604020202020204" pitchFamily="34" charset="0"/>
                <a:cs typeface="Arial" panose="020B0604020202020204" pitchFamily="34" charset="0"/>
              </a:rPr>
              <a:t>en</a:t>
            </a:r>
            <a:r>
              <a:rPr sz="1400" spc="21">
                <a:solidFill>
                  <a:srgbClr val="002360"/>
                </a:solidFill>
                <a:latin typeface="Arial" panose="020B0604020202020204" pitchFamily="34" charset="0"/>
                <a:cs typeface="Arial" panose="020B0604020202020204" pitchFamily="34" charset="0"/>
              </a:rPr>
              <a:t> </a:t>
            </a:r>
            <a:r>
              <a:rPr sz="1400" spc="-6">
                <a:solidFill>
                  <a:srgbClr val="002360"/>
                </a:solidFill>
                <a:latin typeface="Arial" panose="020B0604020202020204" pitchFamily="34" charset="0"/>
                <a:cs typeface="Arial" panose="020B0604020202020204" pitchFamily="34" charset="0"/>
              </a:rPr>
              <a:t>hiperuricemia</a:t>
            </a:r>
            <a:endParaRPr sz="1400">
              <a:latin typeface="Arial" panose="020B0604020202020204" pitchFamily="34" charset="0"/>
              <a:cs typeface="Arial" panose="020B0604020202020204" pitchFamily="34" charset="0"/>
            </a:endParaRPr>
          </a:p>
        </p:txBody>
      </p:sp>
      <p:sp>
        <p:nvSpPr>
          <p:cNvPr id="105" name="object 34">
            <a:extLst>
              <a:ext uri="{FF2B5EF4-FFF2-40B4-BE49-F238E27FC236}">
                <a16:creationId xmlns:a16="http://schemas.microsoft.com/office/drawing/2014/main" id="{804F4915-8C6D-B3E6-931E-747B0F55980B}"/>
              </a:ext>
            </a:extLst>
          </p:cNvPr>
          <p:cNvSpPr/>
          <p:nvPr/>
        </p:nvSpPr>
        <p:spPr>
          <a:xfrm>
            <a:off x="6221597" y="5100942"/>
            <a:ext cx="4010380" cy="511163"/>
          </a:xfrm>
          <a:custGeom>
            <a:avLst/>
            <a:gdLst/>
            <a:ahLst/>
            <a:cxnLst/>
            <a:rect l="l" t="t" r="r" b="b"/>
            <a:pathLst>
              <a:path w="5549900" h="707390">
                <a:moveTo>
                  <a:pt x="5455331" y="0"/>
                </a:moveTo>
                <a:lnTo>
                  <a:pt x="94237" y="0"/>
                </a:lnTo>
                <a:lnTo>
                  <a:pt x="57554" y="7405"/>
                </a:lnTo>
                <a:lnTo>
                  <a:pt x="27599" y="27599"/>
                </a:lnTo>
                <a:lnTo>
                  <a:pt x="7405" y="57554"/>
                </a:lnTo>
                <a:lnTo>
                  <a:pt x="0" y="94237"/>
                </a:lnTo>
                <a:lnTo>
                  <a:pt x="0" y="612546"/>
                </a:lnTo>
                <a:lnTo>
                  <a:pt x="7405" y="649230"/>
                </a:lnTo>
                <a:lnTo>
                  <a:pt x="27599" y="679184"/>
                </a:lnTo>
                <a:lnTo>
                  <a:pt x="57554" y="699379"/>
                </a:lnTo>
                <a:lnTo>
                  <a:pt x="94237" y="706784"/>
                </a:lnTo>
                <a:lnTo>
                  <a:pt x="5455331" y="706784"/>
                </a:lnTo>
                <a:lnTo>
                  <a:pt x="5492014" y="699379"/>
                </a:lnTo>
                <a:lnTo>
                  <a:pt x="5521969" y="679184"/>
                </a:lnTo>
                <a:lnTo>
                  <a:pt x="5542164" y="649230"/>
                </a:lnTo>
                <a:lnTo>
                  <a:pt x="5549569" y="612546"/>
                </a:lnTo>
                <a:lnTo>
                  <a:pt x="5549569" y="94237"/>
                </a:lnTo>
                <a:lnTo>
                  <a:pt x="5542164" y="57554"/>
                </a:lnTo>
                <a:lnTo>
                  <a:pt x="5521969" y="27599"/>
                </a:lnTo>
                <a:lnTo>
                  <a:pt x="5492014" y="7405"/>
                </a:lnTo>
                <a:lnTo>
                  <a:pt x="5455331" y="0"/>
                </a:lnTo>
                <a:close/>
              </a:path>
            </a:pathLst>
          </a:custGeom>
          <a:solidFill>
            <a:srgbClr val="7A45B8"/>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106" name="object 35">
            <a:extLst>
              <a:ext uri="{FF2B5EF4-FFF2-40B4-BE49-F238E27FC236}">
                <a16:creationId xmlns:a16="http://schemas.microsoft.com/office/drawing/2014/main" id="{372A113D-D7B7-F1CC-BD03-5108C56A301A}"/>
              </a:ext>
            </a:extLst>
          </p:cNvPr>
          <p:cNvSpPr txBox="1"/>
          <p:nvPr/>
        </p:nvSpPr>
        <p:spPr>
          <a:xfrm>
            <a:off x="6742167" y="5205023"/>
            <a:ext cx="2969242" cy="343146"/>
          </a:xfrm>
          <a:prstGeom prst="rect">
            <a:avLst/>
          </a:prstGeom>
        </p:spPr>
        <p:txBody>
          <a:bodyPr vert="horz" wrap="square" lIns="0" tIns="9627" rIns="0" bIns="0" rtlCol="0">
            <a:spAutoFit/>
          </a:bodyPr>
          <a:lstStyle/>
          <a:p>
            <a:pPr algn="ctr">
              <a:lnSpc>
                <a:spcPts val="1325"/>
              </a:lnSpc>
              <a:spcBef>
                <a:spcPts val="76"/>
              </a:spcBef>
            </a:pPr>
            <a:r>
              <a:rPr sz="1400" b="1">
                <a:solidFill>
                  <a:srgbClr val="FFFFFF"/>
                </a:solidFill>
                <a:latin typeface="Arial" panose="020B0604020202020204" pitchFamily="34" charset="0"/>
                <a:cs typeface="Arial" panose="020B0604020202020204" pitchFamily="34" charset="0"/>
              </a:rPr>
              <a:t>20%</a:t>
            </a:r>
            <a:r>
              <a:rPr sz="1400" b="1" spc="9">
                <a:solidFill>
                  <a:srgbClr val="FFFFFF"/>
                </a:solidFill>
                <a:latin typeface="Arial" panose="020B0604020202020204" pitchFamily="34" charset="0"/>
                <a:cs typeface="Arial" panose="020B0604020202020204" pitchFamily="34" charset="0"/>
              </a:rPr>
              <a:t> </a:t>
            </a:r>
            <a:r>
              <a:rPr sz="1400" b="1">
                <a:solidFill>
                  <a:srgbClr val="FFFFFF"/>
                </a:solidFill>
                <a:latin typeface="Arial" panose="020B0604020202020204" pitchFamily="34" charset="0"/>
                <a:cs typeface="Arial" panose="020B0604020202020204" pitchFamily="34" charset="0"/>
              </a:rPr>
              <a:t>y</a:t>
            </a:r>
            <a:r>
              <a:rPr sz="1400" b="1" spc="-6">
                <a:solidFill>
                  <a:srgbClr val="FFFFFF"/>
                </a:solidFill>
                <a:latin typeface="Arial" panose="020B0604020202020204" pitchFamily="34" charset="0"/>
                <a:cs typeface="Arial" panose="020B0604020202020204" pitchFamily="34" charset="0"/>
              </a:rPr>
              <a:t> </a:t>
            </a:r>
            <a:r>
              <a:rPr sz="1400" b="1">
                <a:solidFill>
                  <a:srgbClr val="FFFFFF"/>
                </a:solidFill>
                <a:latin typeface="Arial" panose="020B0604020202020204" pitchFamily="34" charset="0"/>
                <a:cs typeface="Arial" panose="020B0604020202020204" pitchFamily="34" charset="0"/>
              </a:rPr>
              <a:t>el</a:t>
            </a:r>
            <a:r>
              <a:rPr sz="1400" b="1" spc="39">
                <a:solidFill>
                  <a:srgbClr val="FFFFFF"/>
                </a:solidFill>
                <a:latin typeface="Arial" panose="020B0604020202020204" pitchFamily="34" charset="0"/>
                <a:cs typeface="Arial" panose="020B0604020202020204" pitchFamily="34" charset="0"/>
              </a:rPr>
              <a:t> </a:t>
            </a:r>
            <a:r>
              <a:rPr sz="1400" b="1">
                <a:solidFill>
                  <a:srgbClr val="FFFFFF"/>
                </a:solidFill>
                <a:latin typeface="Arial" panose="020B0604020202020204" pitchFamily="34" charset="0"/>
                <a:cs typeface="Arial" panose="020B0604020202020204" pitchFamily="34" charset="0"/>
              </a:rPr>
              <a:t>50%</a:t>
            </a:r>
            <a:r>
              <a:rPr sz="1400" b="1" spc="9">
                <a:solidFill>
                  <a:srgbClr val="FFFFFF"/>
                </a:solidFill>
                <a:latin typeface="Arial" panose="020B0604020202020204" pitchFamily="34" charset="0"/>
                <a:cs typeface="Arial" panose="020B0604020202020204" pitchFamily="34" charset="0"/>
              </a:rPr>
              <a:t> </a:t>
            </a:r>
            <a:r>
              <a:rPr sz="1400" b="1">
                <a:solidFill>
                  <a:srgbClr val="FFFFFF"/>
                </a:solidFill>
                <a:latin typeface="Arial" panose="020B0604020202020204" pitchFamily="34" charset="0"/>
                <a:cs typeface="Arial" panose="020B0604020202020204" pitchFamily="34" charset="0"/>
              </a:rPr>
              <a:t>de</a:t>
            </a:r>
            <a:r>
              <a:rPr sz="1400" b="1" spc="-18">
                <a:solidFill>
                  <a:srgbClr val="FFFFFF"/>
                </a:solidFill>
                <a:latin typeface="Arial" panose="020B0604020202020204" pitchFamily="34" charset="0"/>
                <a:cs typeface="Arial" panose="020B0604020202020204" pitchFamily="34" charset="0"/>
              </a:rPr>
              <a:t> </a:t>
            </a:r>
            <a:r>
              <a:rPr sz="1400" b="1">
                <a:solidFill>
                  <a:srgbClr val="FFFFFF"/>
                </a:solidFill>
                <a:latin typeface="Arial" panose="020B0604020202020204" pitchFamily="34" charset="0"/>
                <a:cs typeface="Arial" panose="020B0604020202020204" pitchFamily="34" charset="0"/>
              </a:rPr>
              <a:t>las</a:t>
            </a:r>
            <a:r>
              <a:rPr sz="1400" b="1" spc="9">
                <a:solidFill>
                  <a:srgbClr val="FFFFFF"/>
                </a:solidFill>
                <a:latin typeface="Arial" panose="020B0604020202020204" pitchFamily="34" charset="0"/>
                <a:cs typeface="Arial" panose="020B0604020202020204" pitchFamily="34" charset="0"/>
              </a:rPr>
              <a:t> </a:t>
            </a:r>
            <a:r>
              <a:rPr sz="1400" b="1" spc="-6">
                <a:solidFill>
                  <a:srgbClr val="FFFFFF"/>
                </a:solidFill>
                <a:latin typeface="Arial" panose="020B0604020202020204" pitchFamily="34" charset="0"/>
                <a:cs typeface="Arial" panose="020B0604020202020204" pitchFamily="34" charset="0"/>
              </a:rPr>
              <a:t>suspensiones</a:t>
            </a:r>
            <a:endParaRPr sz="1400">
              <a:latin typeface="Arial" panose="020B0604020202020204" pitchFamily="34" charset="0"/>
              <a:cs typeface="Arial" panose="020B0604020202020204" pitchFamily="34" charset="0"/>
            </a:endParaRPr>
          </a:p>
          <a:p>
            <a:pPr algn="ctr">
              <a:lnSpc>
                <a:spcPts val="1325"/>
              </a:lnSpc>
            </a:pPr>
            <a:r>
              <a:rPr sz="1400">
                <a:solidFill>
                  <a:srgbClr val="FFFFFF"/>
                </a:solidFill>
                <a:latin typeface="Arial" panose="020B0604020202020204" pitchFamily="34" charset="0"/>
                <a:cs typeface="Arial" panose="020B0604020202020204" pitchFamily="34" charset="0"/>
              </a:rPr>
              <a:t>por</a:t>
            </a:r>
            <a:r>
              <a:rPr sz="1400" spc="-36">
                <a:solidFill>
                  <a:srgbClr val="FFFFFF"/>
                </a:solidFill>
                <a:latin typeface="Arial" panose="020B0604020202020204" pitchFamily="34" charset="0"/>
                <a:cs typeface="Arial" panose="020B0604020202020204" pitchFamily="34" charset="0"/>
              </a:rPr>
              <a:t> </a:t>
            </a:r>
            <a:r>
              <a:rPr sz="1400">
                <a:solidFill>
                  <a:srgbClr val="FFFFFF"/>
                </a:solidFill>
                <a:latin typeface="Arial" panose="020B0604020202020204" pitchFamily="34" charset="0"/>
                <a:cs typeface="Arial" panose="020B0604020202020204" pitchFamily="34" charset="0"/>
              </a:rPr>
              <a:t>efectos</a:t>
            </a:r>
            <a:r>
              <a:rPr sz="1400" spc="3">
                <a:solidFill>
                  <a:srgbClr val="FFFFFF"/>
                </a:solidFill>
                <a:latin typeface="Arial" panose="020B0604020202020204" pitchFamily="34" charset="0"/>
                <a:cs typeface="Arial" panose="020B0604020202020204" pitchFamily="34" charset="0"/>
              </a:rPr>
              <a:t> </a:t>
            </a:r>
            <a:r>
              <a:rPr sz="1400" spc="-6">
                <a:solidFill>
                  <a:srgbClr val="FFFFFF"/>
                </a:solidFill>
                <a:latin typeface="Arial" panose="020B0604020202020204" pitchFamily="34" charset="0"/>
                <a:cs typeface="Arial" panose="020B0604020202020204" pitchFamily="34" charset="0"/>
              </a:rPr>
              <a:t>adversos</a:t>
            </a:r>
            <a:r>
              <a:rPr sz="1100" spc="-9" baseline="31400">
                <a:solidFill>
                  <a:srgbClr val="FFFFFF"/>
                </a:solidFill>
                <a:latin typeface="Arial" panose="020B0604020202020204" pitchFamily="34" charset="0"/>
                <a:cs typeface="Arial" panose="020B0604020202020204" pitchFamily="34" charset="0"/>
              </a:rPr>
              <a:t>2</a:t>
            </a:r>
            <a:endParaRPr sz="1100" baseline="31400">
              <a:latin typeface="Arial" panose="020B0604020202020204" pitchFamily="34" charset="0"/>
              <a:cs typeface="Arial" panose="020B0604020202020204" pitchFamily="34" charset="0"/>
            </a:endParaRPr>
          </a:p>
        </p:txBody>
      </p:sp>
      <p:sp>
        <p:nvSpPr>
          <p:cNvPr id="107" name="object 36">
            <a:extLst>
              <a:ext uri="{FF2B5EF4-FFF2-40B4-BE49-F238E27FC236}">
                <a16:creationId xmlns:a16="http://schemas.microsoft.com/office/drawing/2014/main" id="{F02D1A2E-55FC-78CD-53CE-FDD5EF5B98D4}"/>
              </a:ext>
            </a:extLst>
          </p:cNvPr>
          <p:cNvSpPr txBox="1"/>
          <p:nvPr/>
        </p:nvSpPr>
        <p:spPr>
          <a:xfrm>
            <a:off x="1843412" y="1704431"/>
            <a:ext cx="86264" cy="253609"/>
          </a:xfrm>
          <a:prstGeom prst="rect">
            <a:avLst/>
          </a:prstGeom>
        </p:spPr>
        <p:txBody>
          <a:bodyPr vert="horz" wrap="square" lIns="0" tIns="7316" rIns="0" bIns="0" rtlCol="0">
            <a:spAutoFit/>
          </a:bodyPr>
          <a:lstStyle/>
          <a:p>
            <a:pPr marL="7701">
              <a:spcBef>
                <a:spcPts val="58"/>
              </a:spcBef>
            </a:pPr>
            <a:r>
              <a:rPr sz="1600" b="1" spc="-30">
                <a:solidFill>
                  <a:srgbClr val="FFFFFF"/>
                </a:solidFill>
                <a:latin typeface="Arial" panose="020B0604020202020204" pitchFamily="34" charset="0"/>
                <a:cs typeface="Arial" panose="020B0604020202020204" pitchFamily="34" charset="0"/>
              </a:rPr>
              <a:t>1</a:t>
            </a:r>
            <a:endParaRPr sz="1600">
              <a:latin typeface="Arial" panose="020B0604020202020204" pitchFamily="34" charset="0"/>
              <a:cs typeface="Arial" panose="020B0604020202020204" pitchFamily="34" charset="0"/>
            </a:endParaRPr>
          </a:p>
        </p:txBody>
      </p:sp>
      <p:sp>
        <p:nvSpPr>
          <p:cNvPr id="108" name="object 37">
            <a:extLst>
              <a:ext uri="{FF2B5EF4-FFF2-40B4-BE49-F238E27FC236}">
                <a16:creationId xmlns:a16="http://schemas.microsoft.com/office/drawing/2014/main" id="{3A41BE44-8AB1-C572-BA7D-55BD04357B6B}"/>
              </a:ext>
            </a:extLst>
          </p:cNvPr>
          <p:cNvSpPr txBox="1"/>
          <p:nvPr/>
        </p:nvSpPr>
        <p:spPr>
          <a:xfrm>
            <a:off x="2002901" y="1681479"/>
            <a:ext cx="3705242" cy="1324043"/>
          </a:xfrm>
          <a:prstGeom prst="rect">
            <a:avLst/>
          </a:prstGeom>
        </p:spPr>
        <p:txBody>
          <a:bodyPr vert="horz" wrap="square" lIns="0" tIns="104738" rIns="0" bIns="0" rtlCol="0">
            <a:spAutoFit/>
          </a:bodyPr>
          <a:lstStyle/>
          <a:p>
            <a:pPr algn="ctr">
              <a:spcBef>
                <a:spcPts val="825"/>
              </a:spcBef>
            </a:pPr>
            <a:r>
              <a:rPr sz="1400" b="1">
                <a:solidFill>
                  <a:srgbClr val="22346A"/>
                </a:solidFill>
                <a:latin typeface="Arial" panose="020B0604020202020204" pitchFamily="34" charset="0"/>
                <a:cs typeface="Arial" panose="020B0604020202020204" pitchFamily="34" charset="0"/>
              </a:rPr>
              <a:t>Uso</a:t>
            </a:r>
            <a:r>
              <a:rPr sz="1400" b="1" spc="24">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corto</a:t>
            </a:r>
            <a:r>
              <a:rPr sz="1400" b="1" spc="88">
                <a:solidFill>
                  <a:srgbClr val="22346A"/>
                </a:solidFill>
                <a:latin typeface="Arial" panose="020B0604020202020204" pitchFamily="34" charset="0"/>
                <a:cs typeface="Arial" panose="020B0604020202020204" pitchFamily="34" charset="0"/>
              </a:rPr>
              <a:t> </a:t>
            </a:r>
            <a:r>
              <a:rPr sz="1400" b="1" spc="-6">
                <a:solidFill>
                  <a:srgbClr val="22346A"/>
                </a:solidFill>
                <a:latin typeface="Arial" panose="020B0604020202020204" pitchFamily="34" charset="0"/>
                <a:cs typeface="Arial" panose="020B0604020202020204" pitchFamily="34" charset="0"/>
              </a:rPr>
              <a:t>plazo</a:t>
            </a:r>
            <a:r>
              <a:rPr sz="1100" b="1" spc="-9" baseline="31400">
                <a:solidFill>
                  <a:srgbClr val="22346A"/>
                </a:solidFill>
                <a:latin typeface="Arial" panose="020B0604020202020204" pitchFamily="34" charset="0"/>
                <a:cs typeface="Arial" panose="020B0604020202020204" pitchFamily="34" charset="0"/>
              </a:rPr>
              <a:t>1</a:t>
            </a:r>
            <a:endParaRPr sz="1100" baseline="31400">
              <a:latin typeface="Arial" panose="020B0604020202020204" pitchFamily="34" charset="0"/>
              <a:cs typeface="Arial" panose="020B0604020202020204" pitchFamily="34" charset="0"/>
            </a:endParaRPr>
          </a:p>
          <a:p>
            <a:pPr marL="144000" indent="-144000">
              <a:spcBef>
                <a:spcPts val="770"/>
              </a:spcBef>
              <a:buClr>
                <a:srgbClr val="7A45B8"/>
              </a:buClr>
              <a:buChar char="•"/>
              <a:tabLst>
                <a:tab pos="112054" algn="l"/>
              </a:tabLst>
            </a:pPr>
            <a:r>
              <a:rPr sz="1400">
                <a:solidFill>
                  <a:srgbClr val="002360"/>
                </a:solidFill>
                <a:latin typeface="Arial" panose="020B0604020202020204" pitchFamily="34" charset="0"/>
                <a:cs typeface="Arial" panose="020B0604020202020204" pitchFamily="34" charset="0"/>
              </a:rPr>
              <a:t>Tratamiento a</a:t>
            </a:r>
            <a:r>
              <a:rPr sz="1400" spc="3">
                <a:solidFill>
                  <a:srgbClr val="002360"/>
                </a:solidFill>
                <a:latin typeface="Arial" panose="020B0604020202020204" pitchFamily="34" charset="0"/>
                <a:cs typeface="Arial" panose="020B0604020202020204" pitchFamily="34" charset="0"/>
              </a:rPr>
              <a:t> </a:t>
            </a:r>
            <a:r>
              <a:rPr sz="1400">
                <a:solidFill>
                  <a:srgbClr val="002360"/>
                </a:solidFill>
                <a:latin typeface="Arial" panose="020B0604020202020204" pitchFamily="34" charset="0"/>
                <a:cs typeface="Arial" panose="020B0604020202020204" pitchFamily="34" charset="0"/>
              </a:rPr>
              <a:t>corto plazo</a:t>
            </a:r>
            <a:r>
              <a:rPr sz="1400" spc="3">
                <a:solidFill>
                  <a:srgbClr val="002360"/>
                </a:solidFill>
                <a:latin typeface="Arial" panose="020B0604020202020204" pitchFamily="34" charset="0"/>
                <a:cs typeface="Arial" panose="020B0604020202020204" pitchFamily="34" charset="0"/>
              </a:rPr>
              <a:t> </a:t>
            </a:r>
            <a:r>
              <a:rPr sz="1400">
                <a:solidFill>
                  <a:srgbClr val="002360"/>
                </a:solidFill>
                <a:latin typeface="Arial" panose="020B0604020202020204" pitchFamily="34" charset="0"/>
                <a:cs typeface="Arial" panose="020B0604020202020204" pitchFamily="34" charset="0"/>
              </a:rPr>
              <a:t>(&lt;1</a:t>
            </a:r>
            <a:r>
              <a:rPr sz="1400" spc="3">
                <a:solidFill>
                  <a:srgbClr val="002360"/>
                </a:solidFill>
                <a:latin typeface="Arial" panose="020B0604020202020204" pitchFamily="34" charset="0"/>
                <a:cs typeface="Arial" panose="020B0604020202020204" pitchFamily="34" charset="0"/>
              </a:rPr>
              <a:t> </a:t>
            </a:r>
            <a:r>
              <a:rPr sz="1400" spc="-12">
                <a:solidFill>
                  <a:srgbClr val="002360"/>
                </a:solidFill>
                <a:latin typeface="Arial" panose="020B0604020202020204" pitchFamily="34" charset="0"/>
                <a:cs typeface="Arial" panose="020B0604020202020204" pitchFamily="34" charset="0"/>
              </a:rPr>
              <a:t>año)</a:t>
            </a:r>
            <a:endParaRPr sz="1400">
              <a:latin typeface="Arial" panose="020B0604020202020204" pitchFamily="34" charset="0"/>
              <a:cs typeface="Arial" panose="020B0604020202020204" pitchFamily="34" charset="0"/>
            </a:endParaRPr>
          </a:p>
          <a:p>
            <a:pPr marL="144000" marR="18483" indent="-144000">
              <a:spcBef>
                <a:spcPts val="252"/>
              </a:spcBef>
              <a:buClr>
                <a:srgbClr val="7A45B8"/>
              </a:buClr>
              <a:buChar char="•"/>
              <a:tabLst>
                <a:tab pos="111669" algn="l"/>
              </a:tabLst>
            </a:pPr>
            <a:r>
              <a:rPr sz="1400">
                <a:solidFill>
                  <a:srgbClr val="002360"/>
                </a:solidFill>
                <a:latin typeface="Arial" panose="020B0604020202020204" pitchFamily="34" charset="0"/>
                <a:cs typeface="Arial" panose="020B0604020202020204" pitchFamily="34" charset="0"/>
              </a:rPr>
              <a:t>Reducción</a:t>
            </a:r>
            <a:r>
              <a:rPr sz="1400" spc="61">
                <a:solidFill>
                  <a:srgbClr val="002360"/>
                </a:solidFill>
                <a:latin typeface="Arial" panose="020B0604020202020204" pitchFamily="34" charset="0"/>
                <a:cs typeface="Arial" panose="020B0604020202020204" pitchFamily="34" charset="0"/>
              </a:rPr>
              <a:t> </a:t>
            </a:r>
            <a:r>
              <a:rPr sz="1400">
                <a:solidFill>
                  <a:srgbClr val="002360"/>
                </a:solidFill>
                <a:latin typeface="Arial" panose="020B0604020202020204" pitchFamily="34" charset="0"/>
                <a:cs typeface="Arial" panose="020B0604020202020204" pitchFamily="34" charset="0"/>
              </a:rPr>
              <a:t>de</a:t>
            </a:r>
            <a:r>
              <a:rPr sz="1400" spc="-15">
                <a:solidFill>
                  <a:srgbClr val="002360"/>
                </a:solidFill>
                <a:latin typeface="Arial" panose="020B0604020202020204" pitchFamily="34" charset="0"/>
                <a:cs typeface="Arial" panose="020B0604020202020204" pitchFamily="34" charset="0"/>
              </a:rPr>
              <a:t> </a:t>
            </a:r>
            <a:r>
              <a:rPr sz="1400">
                <a:solidFill>
                  <a:srgbClr val="002360"/>
                </a:solidFill>
                <a:latin typeface="Arial" panose="020B0604020202020204" pitchFamily="34" charset="0"/>
                <a:cs typeface="Arial" panose="020B0604020202020204" pitchFamily="34" charset="0"/>
              </a:rPr>
              <a:t>dosis</a:t>
            </a:r>
            <a:r>
              <a:rPr sz="1400" spc="52">
                <a:solidFill>
                  <a:srgbClr val="002360"/>
                </a:solidFill>
                <a:latin typeface="Arial" panose="020B0604020202020204" pitchFamily="34" charset="0"/>
                <a:cs typeface="Arial" panose="020B0604020202020204" pitchFamily="34" charset="0"/>
              </a:rPr>
              <a:t> </a:t>
            </a:r>
            <a:r>
              <a:rPr sz="1400">
                <a:solidFill>
                  <a:srgbClr val="002360"/>
                </a:solidFill>
                <a:latin typeface="Arial" panose="020B0604020202020204" pitchFamily="34" charset="0"/>
                <a:cs typeface="Arial" panose="020B0604020202020204" pitchFamily="34" charset="0"/>
              </a:rPr>
              <a:t>gradual</a:t>
            </a:r>
            <a:r>
              <a:rPr sz="1400" spc="12">
                <a:solidFill>
                  <a:srgbClr val="002360"/>
                </a:solidFill>
                <a:latin typeface="Arial" panose="020B0604020202020204" pitchFamily="34" charset="0"/>
                <a:cs typeface="Arial" panose="020B0604020202020204" pitchFamily="34" charset="0"/>
              </a:rPr>
              <a:t> </a:t>
            </a:r>
            <a:r>
              <a:rPr sz="1400">
                <a:solidFill>
                  <a:srgbClr val="002360"/>
                </a:solidFill>
                <a:latin typeface="Arial" panose="020B0604020202020204" pitchFamily="34" charset="0"/>
                <a:cs typeface="Arial" panose="020B0604020202020204" pitchFamily="34" charset="0"/>
              </a:rPr>
              <a:t>tras</a:t>
            </a:r>
            <a:r>
              <a:rPr sz="1400" spc="-21">
                <a:solidFill>
                  <a:srgbClr val="002360"/>
                </a:solidFill>
                <a:latin typeface="Arial" panose="020B0604020202020204" pitchFamily="34" charset="0"/>
                <a:cs typeface="Arial" panose="020B0604020202020204" pitchFamily="34" charset="0"/>
              </a:rPr>
              <a:t> </a:t>
            </a:r>
            <a:r>
              <a:rPr sz="1400">
                <a:solidFill>
                  <a:srgbClr val="002360"/>
                </a:solidFill>
                <a:latin typeface="Arial" panose="020B0604020202020204" pitchFamily="34" charset="0"/>
                <a:cs typeface="Arial" panose="020B0604020202020204" pitchFamily="34" charset="0"/>
              </a:rPr>
              <a:t>control</a:t>
            </a:r>
            <a:r>
              <a:rPr sz="1400" spc="12">
                <a:solidFill>
                  <a:srgbClr val="002360"/>
                </a:solidFill>
                <a:latin typeface="Arial" panose="020B0604020202020204" pitchFamily="34" charset="0"/>
                <a:cs typeface="Arial" panose="020B0604020202020204" pitchFamily="34" charset="0"/>
              </a:rPr>
              <a:t> </a:t>
            </a:r>
            <a:r>
              <a:rPr sz="1400" spc="-15">
                <a:solidFill>
                  <a:srgbClr val="002360"/>
                </a:solidFill>
                <a:latin typeface="Arial" panose="020B0604020202020204" pitchFamily="34" charset="0"/>
                <a:cs typeface="Arial" panose="020B0604020202020204" pitchFamily="34" charset="0"/>
              </a:rPr>
              <a:t>de </a:t>
            </a:r>
            <a:r>
              <a:rPr sz="1400">
                <a:solidFill>
                  <a:srgbClr val="002360"/>
                </a:solidFill>
                <a:latin typeface="Arial" panose="020B0604020202020204" pitchFamily="34" charset="0"/>
                <a:cs typeface="Arial" panose="020B0604020202020204" pitchFamily="34" charset="0"/>
              </a:rPr>
              <a:t>enfermedad</a:t>
            </a:r>
            <a:r>
              <a:rPr sz="1400" spc="-18">
                <a:solidFill>
                  <a:srgbClr val="002360"/>
                </a:solidFill>
                <a:latin typeface="Arial" panose="020B0604020202020204" pitchFamily="34" charset="0"/>
                <a:cs typeface="Arial" panose="020B0604020202020204" pitchFamily="34" charset="0"/>
              </a:rPr>
              <a:t> </a:t>
            </a:r>
            <a:r>
              <a:rPr sz="1400">
                <a:solidFill>
                  <a:srgbClr val="002360"/>
                </a:solidFill>
                <a:latin typeface="Arial" panose="020B0604020202020204" pitchFamily="34" charset="0"/>
                <a:cs typeface="Arial" panose="020B0604020202020204" pitchFamily="34" charset="0"/>
              </a:rPr>
              <a:t>y</a:t>
            </a:r>
            <a:r>
              <a:rPr sz="1400" spc="-15">
                <a:solidFill>
                  <a:srgbClr val="002360"/>
                </a:solidFill>
                <a:latin typeface="Arial" panose="020B0604020202020204" pitchFamily="34" charset="0"/>
                <a:cs typeface="Arial" panose="020B0604020202020204" pitchFamily="34" charset="0"/>
              </a:rPr>
              <a:t> </a:t>
            </a:r>
            <a:r>
              <a:rPr sz="1400">
                <a:solidFill>
                  <a:srgbClr val="002360"/>
                </a:solidFill>
                <a:latin typeface="Arial" panose="020B0604020202020204" pitchFamily="34" charset="0"/>
                <a:cs typeface="Arial" panose="020B0604020202020204" pitchFamily="34" charset="0"/>
              </a:rPr>
              <a:t>duración</a:t>
            </a:r>
            <a:r>
              <a:rPr sz="1400" spc="58">
                <a:solidFill>
                  <a:srgbClr val="002360"/>
                </a:solidFill>
                <a:latin typeface="Arial" panose="020B0604020202020204" pitchFamily="34" charset="0"/>
                <a:cs typeface="Arial" panose="020B0604020202020204" pitchFamily="34" charset="0"/>
              </a:rPr>
              <a:t> </a:t>
            </a:r>
            <a:r>
              <a:rPr sz="1400">
                <a:solidFill>
                  <a:srgbClr val="002360"/>
                </a:solidFill>
                <a:latin typeface="Arial" panose="020B0604020202020204" pitchFamily="34" charset="0"/>
                <a:cs typeface="Arial" panose="020B0604020202020204" pitchFamily="34" charset="0"/>
              </a:rPr>
              <a:t>máxima</a:t>
            </a:r>
            <a:r>
              <a:rPr sz="1400" spc="-21">
                <a:solidFill>
                  <a:srgbClr val="002360"/>
                </a:solidFill>
                <a:latin typeface="Arial" panose="020B0604020202020204" pitchFamily="34" charset="0"/>
                <a:cs typeface="Arial" panose="020B0604020202020204" pitchFamily="34" charset="0"/>
              </a:rPr>
              <a:t> </a:t>
            </a:r>
            <a:r>
              <a:rPr sz="1400">
                <a:solidFill>
                  <a:srgbClr val="002360"/>
                </a:solidFill>
                <a:latin typeface="Arial" panose="020B0604020202020204" pitchFamily="34" charset="0"/>
                <a:cs typeface="Arial" panose="020B0604020202020204" pitchFamily="34" charset="0"/>
              </a:rPr>
              <a:t>de</a:t>
            </a:r>
            <a:r>
              <a:rPr sz="1400" spc="-21">
                <a:solidFill>
                  <a:srgbClr val="002360"/>
                </a:solidFill>
                <a:latin typeface="Arial" panose="020B0604020202020204" pitchFamily="34" charset="0"/>
                <a:cs typeface="Arial" panose="020B0604020202020204" pitchFamily="34" charset="0"/>
              </a:rPr>
              <a:t> </a:t>
            </a:r>
            <a:r>
              <a:rPr sz="1400">
                <a:solidFill>
                  <a:srgbClr val="002360"/>
                </a:solidFill>
                <a:latin typeface="Arial" panose="020B0604020202020204" pitchFamily="34" charset="0"/>
                <a:cs typeface="Arial" panose="020B0604020202020204" pitchFamily="34" charset="0"/>
              </a:rPr>
              <a:t>1</a:t>
            </a:r>
            <a:r>
              <a:rPr sz="1400" spc="-21">
                <a:solidFill>
                  <a:srgbClr val="002360"/>
                </a:solidFill>
                <a:latin typeface="Arial" panose="020B0604020202020204" pitchFamily="34" charset="0"/>
                <a:cs typeface="Arial" panose="020B0604020202020204" pitchFamily="34" charset="0"/>
              </a:rPr>
              <a:t> </a:t>
            </a:r>
            <a:r>
              <a:rPr sz="1400" spc="-15">
                <a:solidFill>
                  <a:srgbClr val="002360"/>
                </a:solidFill>
                <a:latin typeface="Arial" panose="020B0604020202020204" pitchFamily="34" charset="0"/>
                <a:cs typeface="Arial" panose="020B0604020202020204" pitchFamily="34" charset="0"/>
              </a:rPr>
              <a:t>año</a:t>
            </a:r>
            <a:endParaRPr sz="1400">
              <a:latin typeface="Arial" panose="020B0604020202020204" pitchFamily="34" charset="0"/>
              <a:cs typeface="Arial" panose="020B0604020202020204" pitchFamily="34" charset="0"/>
            </a:endParaRPr>
          </a:p>
          <a:p>
            <a:pPr marL="144000" indent="-144000">
              <a:spcBef>
                <a:spcPts val="27"/>
              </a:spcBef>
              <a:buClr>
                <a:srgbClr val="7A45B8"/>
              </a:buClr>
              <a:buChar char="•"/>
              <a:tabLst>
                <a:tab pos="112054" algn="l"/>
              </a:tabLst>
            </a:pPr>
            <a:r>
              <a:rPr sz="1400">
                <a:solidFill>
                  <a:srgbClr val="002360"/>
                </a:solidFill>
                <a:latin typeface="Arial" panose="020B0604020202020204" pitchFamily="34" charset="0"/>
                <a:cs typeface="Arial" panose="020B0604020202020204" pitchFamily="34" charset="0"/>
              </a:rPr>
              <a:t>Uso</a:t>
            </a:r>
            <a:r>
              <a:rPr sz="1400" spc="12">
                <a:solidFill>
                  <a:srgbClr val="002360"/>
                </a:solidFill>
                <a:latin typeface="Arial" panose="020B0604020202020204" pitchFamily="34" charset="0"/>
                <a:cs typeface="Arial" panose="020B0604020202020204" pitchFamily="34" charset="0"/>
              </a:rPr>
              <a:t> </a:t>
            </a:r>
            <a:r>
              <a:rPr sz="1400">
                <a:solidFill>
                  <a:srgbClr val="002360"/>
                </a:solidFill>
                <a:latin typeface="Arial" panose="020B0604020202020204" pitchFamily="34" charset="0"/>
                <a:cs typeface="Arial" panose="020B0604020202020204" pitchFamily="34" charset="0"/>
              </a:rPr>
              <a:t>por</a:t>
            </a:r>
            <a:r>
              <a:rPr sz="1400" spc="-58">
                <a:solidFill>
                  <a:srgbClr val="002360"/>
                </a:solidFill>
                <a:latin typeface="Arial" panose="020B0604020202020204" pitchFamily="34" charset="0"/>
                <a:cs typeface="Arial" panose="020B0604020202020204" pitchFamily="34" charset="0"/>
              </a:rPr>
              <a:t> </a:t>
            </a:r>
            <a:r>
              <a:rPr sz="1400" spc="-6">
                <a:solidFill>
                  <a:srgbClr val="002360"/>
                </a:solidFill>
                <a:latin typeface="Arial" panose="020B0604020202020204" pitchFamily="34" charset="0"/>
                <a:cs typeface="Arial" panose="020B0604020202020204" pitchFamily="34" charset="0"/>
              </a:rPr>
              <a:t>ciclos</a:t>
            </a:r>
            <a:endParaRPr sz="1400">
              <a:latin typeface="Arial" panose="020B0604020202020204" pitchFamily="34" charset="0"/>
              <a:cs typeface="Arial" panose="020B0604020202020204" pitchFamily="34" charset="0"/>
            </a:endParaRPr>
          </a:p>
        </p:txBody>
      </p:sp>
      <p:sp>
        <p:nvSpPr>
          <p:cNvPr id="109" name="object 38">
            <a:extLst>
              <a:ext uri="{FF2B5EF4-FFF2-40B4-BE49-F238E27FC236}">
                <a16:creationId xmlns:a16="http://schemas.microsoft.com/office/drawing/2014/main" id="{4B1BE3B9-4B50-BE20-D70A-86CE3EA9153C}"/>
              </a:ext>
            </a:extLst>
          </p:cNvPr>
          <p:cNvSpPr txBox="1"/>
          <p:nvPr/>
        </p:nvSpPr>
        <p:spPr>
          <a:xfrm>
            <a:off x="6235650" y="1704431"/>
            <a:ext cx="119302" cy="253609"/>
          </a:xfrm>
          <a:prstGeom prst="rect">
            <a:avLst/>
          </a:prstGeom>
        </p:spPr>
        <p:txBody>
          <a:bodyPr vert="horz" wrap="square" lIns="0" tIns="7316" rIns="0" bIns="0" rtlCol="0">
            <a:spAutoFit/>
          </a:bodyPr>
          <a:lstStyle/>
          <a:p>
            <a:pPr marL="7701">
              <a:spcBef>
                <a:spcPts val="58"/>
              </a:spcBef>
            </a:pPr>
            <a:r>
              <a:rPr sz="1600" b="1" spc="-30">
                <a:solidFill>
                  <a:srgbClr val="FFFFFF"/>
                </a:solidFill>
                <a:latin typeface="Arial" panose="020B0604020202020204" pitchFamily="34" charset="0"/>
                <a:cs typeface="Arial" panose="020B0604020202020204" pitchFamily="34" charset="0"/>
              </a:rPr>
              <a:t>2</a:t>
            </a:r>
            <a:endParaRPr sz="1600">
              <a:latin typeface="Arial" panose="020B0604020202020204" pitchFamily="34" charset="0"/>
              <a:cs typeface="Arial" panose="020B0604020202020204" pitchFamily="34" charset="0"/>
            </a:endParaRPr>
          </a:p>
        </p:txBody>
      </p:sp>
      <p:sp>
        <p:nvSpPr>
          <p:cNvPr id="110" name="object 39">
            <a:extLst>
              <a:ext uri="{FF2B5EF4-FFF2-40B4-BE49-F238E27FC236}">
                <a16:creationId xmlns:a16="http://schemas.microsoft.com/office/drawing/2014/main" id="{17AE2CD6-0105-C9F4-6E85-66D7738CC253}"/>
              </a:ext>
            </a:extLst>
          </p:cNvPr>
          <p:cNvSpPr txBox="1"/>
          <p:nvPr/>
        </p:nvSpPr>
        <p:spPr>
          <a:xfrm>
            <a:off x="1816874" y="3262578"/>
            <a:ext cx="119761" cy="253609"/>
          </a:xfrm>
          <a:prstGeom prst="rect">
            <a:avLst/>
          </a:prstGeom>
        </p:spPr>
        <p:txBody>
          <a:bodyPr vert="horz" wrap="square" lIns="0" tIns="7316" rIns="0" bIns="0" rtlCol="0">
            <a:spAutoFit/>
          </a:bodyPr>
          <a:lstStyle/>
          <a:p>
            <a:pPr marL="7701">
              <a:spcBef>
                <a:spcPts val="58"/>
              </a:spcBef>
            </a:pPr>
            <a:r>
              <a:rPr sz="1600" b="1" spc="-30">
                <a:solidFill>
                  <a:srgbClr val="FFFFFF"/>
                </a:solidFill>
                <a:latin typeface="Arial" panose="020B0604020202020204" pitchFamily="34" charset="0"/>
                <a:cs typeface="Arial" panose="020B0604020202020204" pitchFamily="34" charset="0"/>
              </a:rPr>
              <a:t>3</a:t>
            </a:r>
            <a:endParaRPr sz="1600">
              <a:latin typeface="Arial" panose="020B0604020202020204" pitchFamily="34" charset="0"/>
              <a:cs typeface="Arial" panose="020B0604020202020204" pitchFamily="34" charset="0"/>
            </a:endParaRPr>
          </a:p>
        </p:txBody>
      </p:sp>
      <p:sp>
        <p:nvSpPr>
          <p:cNvPr id="111" name="object 40">
            <a:extLst>
              <a:ext uri="{FF2B5EF4-FFF2-40B4-BE49-F238E27FC236}">
                <a16:creationId xmlns:a16="http://schemas.microsoft.com/office/drawing/2014/main" id="{FB8E1EB4-134D-E943-5F4C-1C8C6675C8FE}"/>
              </a:ext>
            </a:extLst>
          </p:cNvPr>
          <p:cNvSpPr txBox="1"/>
          <p:nvPr/>
        </p:nvSpPr>
        <p:spPr>
          <a:xfrm>
            <a:off x="2580816" y="3371711"/>
            <a:ext cx="2546637" cy="225165"/>
          </a:xfrm>
          <a:prstGeom prst="rect">
            <a:avLst/>
          </a:prstGeom>
        </p:spPr>
        <p:txBody>
          <a:bodyPr vert="horz" wrap="square" lIns="0" tIns="9627" rIns="0" bIns="0" rtlCol="0">
            <a:spAutoFit/>
          </a:bodyPr>
          <a:lstStyle/>
          <a:p>
            <a:pPr marL="23104">
              <a:spcBef>
                <a:spcPts val="76"/>
              </a:spcBef>
            </a:pPr>
            <a:r>
              <a:rPr sz="1400" b="1">
                <a:solidFill>
                  <a:srgbClr val="22346A"/>
                </a:solidFill>
                <a:latin typeface="Arial" panose="020B0604020202020204" pitchFamily="34" charset="0"/>
                <a:cs typeface="Arial" panose="020B0604020202020204" pitchFamily="34" charset="0"/>
              </a:rPr>
              <a:t>Monitorización</a:t>
            </a:r>
            <a:r>
              <a:rPr sz="1400" b="1" spc="42">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del</a:t>
            </a:r>
            <a:r>
              <a:rPr sz="1400" b="1" spc="45">
                <a:solidFill>
                  <a:srgbClr val="22346A"/>
                </a:solidFill>
                <a:latin typeface="Arial" panose="020B0604020202020204" pitchFamily="34" charset="0"/>
                <a:cs typeface="Arial" panose="020B0604020202020204" pitchFamily="34" charset="0"/>
              </a:rPr>
              <a:t> </a:t>
            </a:r>
            <a:r>
              <a:rPr sz="1400" b="1" spc="-6">
                <a:solidFill>
                  <a:srgbClr val="22346A"/>
                </a:solidFill>
                <a:latin typeface="Arial" panose="020B0604020202020204" pitchFamily="34" charset="0"/>
                <a:cs typeface="Arial" panose="020B0604020202020204" pitchFamily="34" charset="0"/>
              </a:rPr>
              <a:t>paciente</a:t>
            </a:r>
            <a:r>
              <a:rPr sz="1100" b="1" spc="-9" baseline="31400">
                <a:solidFill>
                  <a:srgbClr val="22346A"/>
                </a:solidFill>
                <a:latin typeface="Arial" panose="020B0604020202020204" pitchFamily="34" charset="0"/>
                <a:cs typeface="Arial" panose="020B0604020202020204" pitchFamily="34" charset="0"/>
              </a:rPr>
              <a:t>1</a:t>
            </a:r>
            <a:endParaRPr sz="1100" baseline="31400">
              <a:latin typeface="Arial" panose="020B0604020202020204" pitchFamily="34" charset="0"/>
              <a:cs typeface="Arial" panose="020B0604020202020204" pitchFamily="34" charset="0"/>
            </a:endParaRPr>
          </a:p>
        </p:txBody>
      </p:sp>
      <p:sp>
        <p:nvSpPr>
          <p:cNvPr id="112" name="object 41">
            <a:extLst>
              <a:ext uri="{FF2B5EF4-FFF2-40B4-BE49-F238E27FC236}">
                <a16:creationId xmlns:a16="http://schemas.microsoft.com/office/drawing/2014/main" id="{BA61B0EC-9DFD-1FF4-C98E-D973C982168C}"/>
              </a:ext>
            </a:extLst>
          </p:cNvPr>
          <p:cNvSpPr txBox="1"/>
          <p:nvPr/>
        </p:nvSpPr>
        <p:spPr>
          <a:xfrm>
            <a:off x="6977927" y="1794672"/>
            <a:ext cx="2774687" cy="428717"/>
          </a:xfrm>
          <a:prstGeom prst="rect">
            <a:avLst/>
          </a:prstGeom>
        </p:spPr>
        <p:txBody>
          <a:bodyPr vert="horz" wrap="square" lIns="0" tIns="6931" rIns="0" bIns="0" rtlCol="0">
            <a:spAutoFit/>
          </a:bodyPr>
          <a:lstStyle/>
          <a:p>
            <a:pPr marL="418180" marR="18483" indent="-395461">
              <a:lnSpc>
                <a:spcPct val="101499"/>
              </a:lnSpc>
              <a:spcBef>
                <a:spcPts val="55"/>
              </a:spcBef>
            </a:pPr>
            <a:r>
              <a:rPr sz="1400" b="1">
                <a:solidFill>
                  <a:srgbClr val="22346A"/>
                </a:solidFill>
                <a:latin typeface="Arial" panose="020B0604020202020204" pitchFamily="34" charset="0"/>
                <a:cs typeface="Arial" panose="020B0604020202020204" pitchFamily="34" charset="0"/>
              </a:rPr>
              <a:t>Reacciones</a:t>
            </a:r>
            <a:r>
              <a:rPr sz="1400" b="1" spc="18">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adversas</a:t>
            </a:r>
            <a:r>
              <a:rPr sz="1400" b="1" spc="21">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de</a:t>
            </a:r>
            <a:r>
              <a:rPr sz="1400" b="1" spc="21">
                <a:solidFill>
                  <a:srgbClr val="22346A"/>
                </a:solidFill>
                <a:latin typeface="Arial" panose="020B0604020202020204" pitchFamily="34" charset="0"/>
                <a:cs typeface="Arial" panose="020B0604020202020204" pitchFamily="34" charset="0"/>
              </a:rPr>
              <a:t> </a:t>
            </a:r>
            <a:r>
              <a:rPr sz="1400" b="1" spc="-6">
                <a:solidFill>
                  <a:srgbClr val="22346A"/>
                </a:solidFill>
                <a:latin typeface="Arial" panose="020B0604020202020204" pitchFamily="34" charset="0"/>
                <a:cs typeface="Arial" panose="020B0604020202020204" pitchFamily="34" charset="0"/>
              </a:rPr>
              <a:t>amplio </a:t>
            </a:r>
            <a:r>
              <a:rPr sz="1400" b="1">
                <a:solidFill>
                  <a:srgbClr val="22346A"/>
                </a:solidFill>
                <a:latin typeface="Arial" panose="020B0604020202020204" pitchFamily="34" charset="0"/>
                <a:cs typeface="Arial" panose="020B0604020202020204" pitchFamily="34" charset="0"/>
              </a:rPr>
              <a:t>espectro</a:t>
            </a:r>
            <a:r>
              <a:rPr sz="1400" b="1" spc="18">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a:t>
            </a:r>
            <a:r>
              <a:rPr sz="1400" b="1" spc="21">
                <a:solidFill>
                  <a:srgbClr val="22346A"/>
                </a:solidFill>
                <a:latin typeface="Arial" panose="020B0604020202020204" pitchFamily="34" charset="0"/>
                <a:cs typeface="Arial" panose="020B0604020202020204" pitchFamily="34" charset="0"/>
              </a:rPr>
              <a:t> </a:t>
            </a:r>
            <a:r>
              <a:rPr sz="1400" b="1" spc="-6">
                <a:solidFill>
                  <a:srgbClr val="22346A"/>
                </a:solidFill>
                <a:latin typeface="Arial" panose="020B0604020202020204" pitchFamily="34" charset="0"/>
                <a:cs typeface="Arial" panose="020B0604020202020204" pitchFamily="34" charset="0"/>
              </a:rPr>
              <a:t>frecuentes</a:t>
            </a:r>
            <a:r>
              <a:rPr sz="1100" b="1" spc="-9" baseline="31400">
                <a:solidFill>
                  <a:srgbClr val="22346A"/>
                </a:solidFill>
                <a:latin typeface="Arial" panose="020B0604020202020204" pitchFamily="34" charset="0"/>
                <a:cs typeface="Arial" panose="020B0604020202020204" pitchFamily="34" charset="0"/>
              </a:rPr>
              <a:t>1</a:t>
            </a:r>
            <a:endParaRPr sz="1100" baseline="3140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9DC0E266-BA41-5F4A-59DF-DBC78E5A809C}"/>
              </a:ext>
            </a:extLst>
          </p:cNvPr>
          <p:cNvSpPr txBox="1"/>
          <p:nvPr/>
        </p:nvSpPr>
        <p:spPr>
          <a:xfrm>
            <a:off x="1761778" y="6115316"/>
            <a:ext cx="8610521" cy="323165"/>
          </a:xfrm>
          <a:prstGeom prst="rect">
            <a:avLst/>
          </a:prstGeom>
          <a:noFill/>
        </p:spPr>
        <p:txBody>
          <a:bodyPr wrap="square" rtlCol="0">
            <a:spAutoFit/>
          </a:bodyPr>
          <a:lstStyle/>
          <a:p>
            <a:r>
              <a:rPr lang="es-ES" sz="500" b="1" err="1">
                <a:solidFill>
                  <a:srgbClr val="646464"/>
                </a:solidFill>
              </a:rPr>
              <a:t>CsA</a:t>
            </a:r>
            <a:r>
              <a:rPr lang="es-ES" sz="500">
                <a:solidFill>
                  <a:srgbClr val="646464"/>
                </a:solidFill>
              </a:rPr>
              <a:t>: ciclosporina; </a:t>
            </a:r>
            <a:r>
              <a:rPr lang="es-ES" sz="500" b="1">
                <a:solidFill>
                  <a:srgbClr val="646464"/>
                </a:solidFill>
              </a:rPr>
              <a:t>FT</a:t>
            </a:r>
            <a:r>
              <a:rPr lang="es-ES" sz="500">
                <a:solidFill>
                  <a:srgbClr val="646464"/>
                </a:solidFill>
              </a:rPr>
              <a:t>: ficha técnica; </a:t>
            </a:r>
            <a:r>
              <a:rPr lang="es-ES" sz="500" b="1">
                <a:solidFill>
                  <a:srgbClr val="646464"/>
                </a:solidFill>
              </a:rPr>
              <a:t>HTA</a:t>
            </a:r>
            <a:r>
              <a:rPr lang="es-ES" sz="500">
                <a:solidFill>
                  <a:srgbClr val="646464"/>
                </a:solidFill>
              </a:rPr>
              <a:t>: hipertensión arterial.</a:t>
            </a:r>
          </a:p>
          <a:p>
            <a:r>
              <a:rPr lang="es-ES" sz="500">
                <a:solidFill>
                  <a:srgbClr val="646464"/>
                </a:solidFill>
              </a:rPr>
              <a:t>1. Ficha técnica de Ciclosporina. Disponible en: https://cima.aemps.es/cima/dochtml/ft/68499/FT_68499.html. Último acceso: diciembre de 2025.</a:t>
            </a:r>
          </a:p>
          <a:p>
            <a:r>
              <a:rPr lang="es-ES" sz="500">
                <a:solidFill>
                  <a:srgbClr val="646464"/>
                </a:solidFill>
              </a:rPr>
              <a:t>2. </a:t>
            </a:r>
            <a:r>
              <a:rPr lang="es-ES" sz="500" err="1">
                <a:solidFill>
                  <a:srgbClr val="646464"/>
                </a:solidFill>
              </a:rPr>
              <a:t>Couselo</a:t>
            </a:r>
            <a:r>
              <a:rPr lang="es-ES" sz="500">
                <a:solidFill>
                  <a:srgbClr val="646464"/>
                </a:solidFill>
              </a:rPr>
              <a:t>-Rodríguez, C., </a:t>
            </a:r>
            <a:r>
              <a:rPr lang="es-ES" sz="500" i="1">
                <a:solidFill>
                  <a:srgbClr val="646464"/>
                </a:solidFill>
              </a:rPr>
              <a:t>et al</a:t>
            </a:r>
            <a:r>
              <a:rPr lang="es-ES" sz="500">
                <a:solidFill>
                  <a:srgbClr val="646464"/>
                </a:solidFill>
              </a:rPr>
              <a:t>. "Supervivencia de la ciclosporina en el tratamiento de la dermatitis atópica moderada-grave: Registro Español de Dermatitis Atópica (BIOBADATOP)." Actas </a:t>
            </a:r>
            <a:r>
              <a:rPr lang="es-ES" sz="500" err="1">
                <a:solidFill>
                  <a:srgbClr val="646464"/>
                </a:solidFill>
              </a:rPr>
              <a:t>Dermo-Sifiliográficas</a:t>
            </a:r>
            <a:r>
              <a:rPr lang="es-ES" sz="500">
                <a:solidFill>
                  <a:srgbClr val="646464"/>
                </a:solidFill>
              </a:rPr>
              <a:t> 115.4 (2024): 341-346.</a:t>
            </a:r>
          </a:p>
        </p:txBody>
      </p:sp>
    </p:spTree>
    <p:extLst>
      <p:ext uri="{BB962C8B-B14F-4D97-AF65-F5344CB8AC3E}">
        <p14:creationId xmlns:p14="http://schemas.microsoft.com/office/powerpoint/2010/main" val="1309696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05189-DA09-1E12-6758-E4A0ECD95850}"/>
            </a:ext>
          </a:extLst>
        </p:cNvPr>
        <p:cNvGrpSpPr/>
        <p:nvPr/>
      </p:nvGrpSpPr>
      <p:grpSpPr>
        <a:xfrm>
          <a:off x="0" y="0"/>
          <a:ext cx="0" cy="0"/>
          <a:chOff x="0" y="0"/>
          <a:chExt cx="0" cy="0"/>
        </a:xfrm>
      </p:grpSpPr>
      <p:sp>
        <p:nvSpPr>
          <p:cNvPr id="8" name="Rectángulo redondeado 7">
            <a:extLst>
              <a:ext uri="{FF2B5EF4-FFF2-40B4-BE49-F238E27FC236}">
                <a16:creationId xmlns:a16="http://schemas.microsoft.com/office/drawing/2014/main" id="{BCFC09E0-97CE-FCBD-A38D-6E7F03AD0302}"/>
              </a:ext>
            </a:extLst>
          </p:cNvPr>
          <p:cNvSpPr/>
          <p:nvPr/>
        </p:nvSpPr>
        <p:spPr>
          <a:xfrm>
            <a:off x="1295961" y="1639796"/>
            <a:ext cx="9600078" cy="4135896"/>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a:extLst>
              <a:ext uri="{FF2B5EF4-FFF2-40B4-BE49-F238E27FC236}">
                <a16:creationId xmlns:a16="http://schemas.microsoft.com/office/drawing/2014/main" id="{6B17A6B7-467F-6BF7-1E57-BAF0EAE40D99}"/>
              </a:ext>
            </a:extLst>
          </p:cNvPr>
          <p:cNvSpPr>
            <a:spLocks noGrp="1"/>
          </p:cNvSpPr>
          <p:nvPr>
            <p:ph type="title"/>
          </p:nvPr>
        </p:nvSpPr>
        <p:spPr/>
        <p:txBody>
          <a:bodyPr/>
          <a:lstStyle/>
          <a:p>
            <a:r>
              <a:rPr lang="es-ES"/>
              <a:t>Perfiles contraindicados y/o con precaución de uso a CsA</a:t>
            </a:r>
            <a:r>
              <a:rPr lang="es-ES" baseline="30000"/>
              <a:t>1,2</a:t>
            </a:r>
          </a:p>
        </p:txBody>
      </p:sp>
      <p:graphicFrame>
        <p:nvGraphicFramePr>
          <p:cNvPr id="6" name="Tabla 5">
            <a:extLst>
              <a:ext uri="{FF2B5EF4-FFF2-40B4-BE49-F238E27FC236}">
                <a16:creationId xmlns:a16="http://schemas.microsoft.com/office/drawing/2014/main" id="{E87661D2-0572-ACF8-54E4-D882369361D5}"/>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pic>
        <p:nvPicPr>
          <p:cNvPr id="10" name="object 8">
            <a:extLst>
              <a:ext uri="{FF2B5EF4-FFF2-40B4-BE49-F238E27FC236}">
                <a16:creationId xmlns:a16="http://schemas.microsoft.com/office/drawing/2014/main" id="{511C3D1B-62D7-A410-15B8-B7778FEDE927}"/>
              </a:ext>
            </a:extLst>
          </p:cNvPr>
          <p:cNvPicPr/>
          <p:nvPr/>
        </p:nvPicPr>
        <p:blipFill>
          <a:blip r:embed="rId3" cstate="print"/>
          <a:stretch>
            <a:fillRect/>
          </a:stretch>
        </p:blipFill>
        <p:spPr>
          <a:xfrm>
            <a:off x="7558580" y="2626264"/>
            <a:ext cx="95243" cy="95243"/>
          </a:xfrm>
          <a:prstGeom prst="rect">
            <a:avLst/>
          </a:prstGeom>
        </p:spPr>
      </p:pic>
      <p:pic>
        <p:nvPicPr>
          <p:cNvPr id="11" name="object 9">
            <a:extLst>
              <a:ext uri="{FF2B5EF4-FFF2-40B4-BE49-F238E27FC236}">
                <a16:creationId xmlns:a16="http://schemas.microsoft.com/office/drawing/2014/main" id="{3951B8CF-1EB2-956D-4A07-65A1FA6D7CD1}"/>
              </a:ext>
            </a:extLst>
          </p:cNvPr>
          <p:cNvPicPr/>
          <p:nvPr/>
        </p:nvPicPr>
        <p:blipFill>
          <a:blip r:embed="rId3" cstate="print"/>
          <a:stretch>
            <a:fillRect/>
          </a:stretch>
        </p:blipFill>
        <p:spPr>
          <a:xfrm>
            <a:off x="6860129" y="2042105"/>
            <a:ext cx="95243" cy="95243"/>
          </a:xfrm>
          <a:prstGeom prst="rect">
            <a:avLst/>
          </a:prstGeom>
        </p:spPr>
      </p:pic>
      <p:pic>
        <p:nvPicPr>
          <p:cNvPr id="12" name="object 10">
            <a:extLst>
              <a:ext uri="{FF2B5EF4-FFF2-40B4-BE49-F238E27FC236}">
                <a16:creationId xmlns:a16="http://schemas.microsoft.com/office/drawing/2014/main" id="{E86115F9-2602-AF8D-012B-50E11A4A4E65}"/>
              </a:ext>
            </a:extLst>
          </p:cNvPr>
          <p:cNvPicPr/>
          <p:nvPr/>
        </p:nvPicPr>
        <p:blipFill>
          <a:blip r:embed="rId4" cstate="print"/>
          <a:stretch>
            <a:fillRect/>
          </a:stretch>
        </p:blipFill>
        <p:spPr>
          <a:xfrm>
            <a:off x="5698483" y="5084990"/>
            <a:ext cx="95243" cy="95243"/>
          </a:xfrm>
          <a:prstGeom prst="rect">
            <a:avLst/>
          </a:prstGeom>
        </p:spPr>
      </p:pic>
      <p:pic>
        <p:nvPicPr>
          <p:cNvPr id="13" name="object 11">
            <a:extLst>
              <a:ext uri="{FF2B5EF4-FFF2-40B4-BE49-F238E27FC236}">
                <a16:creationId xmlns:a16="http://schemas.microsoft.com/office/drawing/2014/main" id="{0FECA2A3-7C4E-BD96-ABF4-1A71C4349096}"/>
              </a:ext>
            </a:extLst>
          </p:cNvPr>
          <p:cNvPicPr/>
          <p:nvPr/>
        </p:nvPicPr>
        <p:blipFill>
          <a:blip r:embed="rId3" cstate="print"/>
          <a:stretch>
            <a:fillRect/>
          </a:stretch>
        </p:blipFill>
        <p:spPr>
          <a:xfrm>
            <a:off x="3413440" y="3660123"/>
            <a:ext cx="95243" cy="95243"/>
          </a:xfrm>
          <a:prstGeom prst="rect">
            <a:avLst/>
          </a:prstGeom>
        </p:spPr>
      </p:pic>
      <p:sp>
        <p:nvSpPr>
          <p:cNvPr id="14" name="object 12">
            <a:extLst>
              <a:ext uri="{FF2B5EF4-FFF2-40B4-BE49-F238E27FC236}">
                <a16:creationId xmlns:a16="http://schemas.microsoft.com/office/drawing/2014/main" id="{C301AE27-FEEE-42EC-D141-83ABBDCE5053}"/>
              </a:ext>
            </a:extLst>
          </p:cNvPr>
          <p:cNvSpPr txBox="1"/>
          <p:nvPr/>
        </p:nvSpPr>
        <p:spPr>
          <a:xfrm>
            <a:off x="3546646" y="3595275"/>
            <a:ext cx="1064704" cy="191630"/>
          </a:xfrm>
          <a:prstGeom prst="rect">
            <a:avLst/>
          </a:prstGeom>
        </p:spPr>
        <p:txBody>
          <a:bodyPr vert="horz" wrap="square" lIns="0" tIns="9627" rIns="0" bIns="0" rtlCol="0">
            <a:spAutoFit/>
          </a:bodyPr>
          <a:lstStyle/>
          <a:p>
            <a:pPr marL="7701">
              <a:spcBef>
                <a:spcPts val="76"/>
              </a:spcBef>
            </a:pPr>
            <a:r>
              <a:rPr sz="1182" b="1" spc="-6">
                <a:solidFill>
                  <a:srgbClr val="0C3169"/>
                </a:solidFill>
                <a:latin typeface="Arial" panose="020B0604020202020204" pitchFamily="34" charset="0"/>
                <a:cs typeface="Arial" panose="020B0604020202020204" pitchFamily="34" charset="0"/>
              </a:rPr>
              <a:t>Trasplantados</a:t>
            </a:r>
            <a:endParaRPr sz="1182">
              <a:latin typeface="Arial" panose="020B0604020202020204" pitchFamily="34" charset="0"/>
              <a:cs typeface="Arial" panose="020B0604020202020204" pitchFamily="34" charset="0"/>
            </a:endParaRPr>
          </a:p>
        </p:txBody>
      </p:sp>
      <p:sp>
        <p:nvSpPr>
          <p:cNvPr id="15" name="object 13">
            <a:extLst>
              <a:ext uri="{FF2B5EF4-FFF2-40B4-BE49-F238E27FC236}">
                <a16:creationId xmlns:a16="http://schemas.microsoft.com/office/drawing/2014/main" id="{439DC6AF-A83C-33DC-DBEB-8C65889C301A}"/>
              </a:ext>
            </a:extLst>
          </p:cNvPr>
          <p:cNvSpPr txBox="1"/>
          <p:nvPr/>
        </p:nvSpPr>
        <p:spPr>
          <a:xfrm>
            <a:off x="5831842" y="5029108"/>
            <a:ext cx="931471" cy="191630"/>
          </a:xfrm>
          <a:prstGeom prst="rect">
            <a:avLst/>
          </a:prstGeom>
        </p:spPr>
        <p:txBody>
          <a:bodyPr vert="horz" wrap="square" lIns="0" tIns="9627" rIns="0" bIns="0" rtlCol="0">
            <a:spAutoFit/>
          </a:bodyPr>
          <a:lstStyle/>
          <a:p>
            <a:pPr marL="7701">
              <a:spcBef>
                <a:spcPts val="76"/>
              </a:spcBef>
            </a:pPr>
            <a:r>
              <a:rPr sz="1182" b="1" spc="-6">
                <a:solidFill>
                  <a:srgbClr val="002360"/>
                </a:solidFill>
                <a:latin typeface="Arial" panose="020B0604020202020204" pitchFamily="34" charset="0"/>
                <a:cs typeface="Arial" panose="020B0604020202020204" pitchFamily="34" charset="0"/>
              </a:rPr>
              <a:t>Alcoholismo</a:t>
            </a:r>
            <a:endParaRPr sz="1182">
              <a:latin typeface="Arial" panose="020B0604020202020204" pitchFamily="34" charset="0"/>
              <a:cs typeface="Arial" panose="020B0604020202020204" pitchFamily="34" charset="0"/>
            </a:endParaRPr>
          </a:p>
        </p:txBody>
      </p:sp>
      <p:pic>
        <p:nvPicPr>
          <p:cNvPr id="16" name="object 14">
            <a:extLst>
              <a:ext uri="{FF2B5EF4-FFF2-40B4-BE49-F238E27FC236}">
                <a16:creationId xmlns:a16="http://schemas.microsoft.com/office/drawing/2014/main" id="{E69C4458-8C15-38C5-CD36-4766C334B0F7}"/>
              </a:ext>
            </a:extLst>
          </p:cNvPr>
          <p:cNvPicPr/>
          <p:nvPr/>
        </p:nvPicPr>
        <p:blipFill>
          <a:blip r:embed="rId5" cstate="print"/>
          <a:stretch>
            <a:fillRect/>
          </a:stretch>
        </p:blipFill>
        <p:spPr>
          <a:xfrm>
            <a:off x="2551926" y="2764457"/>
            <a:ext cx="95243" cy="95243"/>
          </a:xfrm>
          <a:prstGeom prst="rect">
            <a:avLst/>
          </a:prstGeom>
        </p:spPr>
      </p:pic>
      <p:pic>
        <p:nvPicPr>
          <p:cNvPr id="17" name="object 15">
            <a:extLst>
              <a:ext uri="{FF2B5EF4-FFF2-40B4-BE49-F238E27FC236}">
                <a16:creationId xmlns:a16="http://schemas.microsoft.com/office/drawing/2014/main" id="{81BF7399-3227-E536-6C03-C96993BB9D88}"/>
              </a:ext>
            </a:extLst>
          </p:cNvPr>
          <p:cNvPicPr/>
          <p:nvPr/>
        </p:nvPicPr>
        <p:blipFill>
          <a:blip r:embed="rId3" cstate="print"/>
          <a:stretch>
            <a:fillRect/>
          </a:stretch>
        </p:blipFill>
        <p:spPr>
          <a:xfrm>
            <a:off x="7723668" y="3589900"/>
            <a:ext cx="95243" cy="95243"/>
          </a:xfrm>
          <a:prstGeom prst="rect">
            <a:avLst/>
          </a:prstGeom>
        </p:spPr>
      </p:pic>
      <p:pic>
        <p:nvPicPr>
          <p:cNvPr id="18" name="object 16">
            <a:extLst>
              <a:ext uri="{FF2B5EF4-FFF2-40B4-BE49-F238E27FC236}">
                <a16:creationId xmlns:a16="http://schemas.microsoft.com/office/drawing/2014/main" id="{B006C316-9DFA-2FD3-490F-903B1A499B5D}"/>
              </a:ext>
            </a:extLst>
          </p:cNvPr>
          <p:cNvPicPr/>
          <p:nvPr/>
        </p:nvPicPr>
        <p:blipFill>
          <a:blip r:embed="rId3" cstate="print"/>
          <a:stretch>
            <a:fillRect/>
          </a:stretch>
        </p:blipFill>
        <p:spPr>
          <a:xfrm>
            <a:off x="7304598" y="4307777"/>
            <a:ext cx="95243" cy="95243"/>
          </a:xfrm>
          <a:prstGeom prst="rect">
            <a:avLst/>
          </a:prstGeom>
        </p:spPr>
      </p:pic>
      <p:sp>
        <p:nvSpPr>
          <p:cNvPr id="19" name="object 17">
            <a:extLst>
              <a:ext uri="{FF2B5EF4-FFF2-40B4-BE49-F238E27FC236}">
                <a16:creationId xmlns:a16="http://schemas.microsoft.com/office/drawing/2014/main" id="{AA9CC802-FD6F-5F3C-6E2A-9F07B7AD9476}"/>
              </a:ext>
            </a:extLst>
          </p:cNvPr>
          <p:cNvSpPr txBox="1"/>
          <p:nvPr/>
        </p:nvSpPr>
        <p:spPr>
          <a:xfrm>
            <a:off x="7296874" y="4233279"/>
            <a:ext cx="2479431" cy="485791"/>
          </a:xfrm>
          <a:prstGeom prst="rect">
            <a:avLst/>
          </a:prstGeom>
        </p:spPr>
        <p:txBody>
          <a:bodyPr vert="horz" wrap="square" lIns="0" tIns="19638" rIns="0" bIns="0" rtlCol="0">
            <a:spAutoFit/>
          </a:bodyPr>
          <a:lstStyle/>
          <a:p>
            <a:pPr marL="134772">
              <a:spcBef>
                <a:spcPts val="154"/>
              </a:spcBef>
            </a:pPr>
            <a:r>
              <a:rPr sz="1182" b="1">
                <a:solidFill>
                  <a:srgbClr val="0C3169"/>
                </a:solidFill>
                <a:latin typeface="Arial" panose="020B0604020202020204" pitchFamily="34" charset="0"/>
                <a:cs typeface="Arial" panose="020B0604020202020204" pitchFamily="34" charset="0"/>
              </a:rPr>
              <a:t>Patologías</a:t>
            </a:r>
            <a:r>
              <a:rPr sz="1182" b="1" spc="18">
                <a:solidFill>
                  <a:srgbClr val="0C3169"/>
                </a:solidFill>
                <a:latin typeface="Arial" panose="020B0604020202020204" pitchFamily="34" charset="0"/>
                <a:cs typeface="Arial" panose="020B0604020202020204" pitchFamily="34" charset="0"/>
              </a:rPr>
              <a:t> </a:t>
            </a:r>
            <a:r>
              <a:rPr sz="1182" b="1" spc="-6">
                <a:solidFill>
                  <a:srgbClr val="0C3169"/>
                </a:solidFill>
                <a:latin typeface="Arial" panose="020B0604020202020204" pitchFamily="34" charset="0"/>
                <a:cs typeface="Arial" panose="020B0604020202020204" pitchFamily="34" charset="0"/>
              </a:rPr>
              <a:t>malignas</a:t>
            </a:r>
            <a:endParaRPr sz="1182">
              <a:latin typeface="Arial" panose="020B0604020202020204" pitchFamily="34" charset="0"/>
              <a:cs typeface="Arial" panose="020B0604020202020204" pitchFamily="34" charset="0"/>
            </a:endParaRPr>
          </a:p>
          <a:p>
            <a:pPr marL="7701" marR="3081">
              <a:lnSpc>
                <a:spcPct val="102299"/>
              </a:lnSpc>
              <a:spcBef>
                <a:spcPts val="55"/>
              </a:spcBef>
            </a:pPr>
            <a:r>
              <a:rPr sz="879" spc="-21">
                <a:solidFill>
                  <a:srgbClr val="002360"/>
                </a:solidFill>
                <a:latin typeface="Arial" panose="020B0604020202020204" pitchFamily="34" charset="0"/>
                <a:cs typeface="Arial" panose="020B0604020202020204" pitchFamily="34" charset="0"/>
              </a:rPr>
              <a:t>Activas</a:t>
            </a:r>
            <a:r>
              <a:rPr sz="879" spc="-27">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o</a:t>
            </a:r>
            <a:r>
              <a:rPr sz="879" spc="-27">
                <a:solidFill>
                  <a:srgbClr val="002360"/>
                </a:solidFill>
                <a:latin typeface="Arial" panose="020B0604020202020204" pitchFamily="34" charset="0"/>
                <a:cs typeface="Arial" panose="020B0604020202020204" pitchFamily="34" charset="0"/>
              </a:rPr>
              <a:t> </a:t>
            </a:r>
            <a:r>
              <a:rPr sz="879" spc="-18">
                <a:solidFill>
                  <a:srgbClr val="002360"/>
                </a:solidFill>
                <a:latin typeface="Arial" panose="020B0604020202020204" pitchFamily="34" charset="0"/>
                <a:cs typeface="Arial" panose="020B0604020202020204" pitchFamily="34" charset="0"/>
              </a:rPr>
              <a:t>antecedentes</a:t>
            </a:r>
            <a:r>
              <a:rPr sz="879" spc="-27">
                <a:solidFill>
                  <a:srgbClr val="002360"/>
                </a:solidFill>
                <a:latin typeface="Arial" panose="020B0604020202020204" pitchFamily="34" charset="0"/>
                <a:cs typeface="Arial" panose="020B0604020202020204" pitchFamily="34" charset="0"/>
              </a:rPr>
              <a:t> </a:t>
            </a:r>
            <a:r>
              <a:rPr sz="879" spc="-21">
                <a:solidFill>
                  <a:srgbClr val="002360"/>
                </a:solidFill>
                <a:latin typeface="Arial" panose="020B0604020202020204" pitchFamily="34" charset="0"/>
                <a:cs typeface="Arial" panose="020B0604020202020204" pitchFamily="34" charset="0"/>
              </a:rPr>
              <a:t>recientes,</a:t>
            </a:r>
            <a:r>
              <a:rPr sz="879" spc="-52">
                <a:solidFill>
                  <a:srgbClr val="002360"/>
                </a:solidFill>
                <a:latin typeface="Arial" panose="020B0604020202020204" pitchFamily="34" charset="0"/>
                <a:cs typeface="Arial" panose="020B0604020202020204" pitchFamily="34" charset="0"/>
              </a:rPr>
              <a:t> </a:t>
            </a:r>
            <a:r>
              <a:rPr sz="879" spc="-6">
                <a:solidFill>
                  <a:srgbClr val="002360"/>
                </a:solidFill>
                <a:latin typeface="Arial" panose="020B0604020202020204" pitchFamily="34" charset="0"/>
                <a:cs typeface="Arial" panose="020B0604020202020204" pitchFamily="34" charset="0"/>
              </a:rPr>
              <a:t>particularmente </a:t>
            </a:r>
            <a:r>
              <a:rPr sz="879" spc="-18">
                <a:solidFill>
                  <a:srgbClr val="002360"/>
                </a:solidFill>
                <a:latin typeface="Arial" panose="020B0604020202020204" pitchFamily="34" charset="0"/>
                <a:cs typeface="Arial" panose="020B0604020202020204" pitchFamily="34" charset="0"/>
              </a:rPr>
              <a:t>linfomas</a:t>
            </a:r>
            <a:r>
              <a:rPr sz="879" spc="-21">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o</a:t>
            </a:r>
            <a:r>
              <a:rPr sz="879" spc="-18">
                <a:solidFill>
                  <a:srgbClr val="002360"/>
                </a:solidFill>
                <a:latin typeface="Arial" panose="020B0604020202020204" pitchFamily="34" charset="0"/>
                <a:cs typeface="Arial" panose="020B0604020202020204" pitchFamily="34" charset="0"/>
              </a:rPr>
              <a:t> carcinomas </a:t>
            </a:r>
            <a:r>
              <a:rPr sz="879" spc="-6">
                <a:solidFill>
                  <a:srgbClr val="002360"/>
                </a:solidFill>
                <a:latin typeface="Arial" panose="020B0604020202020204" pitchFamily="34" charset="0"/>
                <a:cs typeface="Arial" panose="020B0604020202020204" pitchFamily="34" charset="0"/>
              </a:rPr>
              <a:t>cutáneos</a:t>
            </a:r>
            <a:endParaRPr sz="879">
              <a:latin typeface="Arial" panose="020B0604020202020204" pitchFamily="34" charset="0"/>
              <a:cs typeface="Arial" panose="020B0604020202020204" pitchFamily="34" charset="0"/>
            </a:endParaRPr>
          </a:p>
        </p:txBody>
      </p:sp>
      <p:pic>
        <p:nvPicPr>
          <p:cNvPr id="20" name="object 20">
            <a:extLst>
              <a:ext uri="{FF2B5EF4-FFF2-40B4-BE49-F238E27FC236}">
                <a16:creationId xmlns:a16="http://schemas.microsoft.com/office/drawing/2014/main" id="{8CA5FB3A-BBC5-7FD9-46DE-0D4928D376AC}"/>
              </a:ext>
            </a:extLst>
          </p:cNvPr>
          <p:cNvPicPr/>
          <p:nvPr/>
        </p:nvPicPr>
        <p:blipFill>
          <a:blip r:embed="rId6" cstate="print"/>
          <a:stretch>
            <a:fillRect/>
          </a:stretch>
        </p:blipFill>
        <p:spPr>
          <a:xfrm>
            <a:off x="6860129" y="2231289"/>
            <a:ext cx="95243" cy="95243"/>
          </a:xfrm>
          <a:prstGeom prst="rect">
            <a:avLst/>
          </a:prstGeom>
        </p:spPr>
      </p:pic>
      <p:sp>
        <p:nvSpPr>
          <p:cNvPr id="21" name="object 21">
            <a:extLst>
              <a:ext uri="{FF2B5EF4-FFF2-40B4-BE49-F238E27FC236}">
                <a16:creationId xmlns:a16="http://schemas.microsoft.com/office/drawing/2014/main" id="{24E4767E-44DE-0065-4735-279A52C0F581}"/>
              </a:ext>
            </a:extLst>
          </p:cNvPr>
          <p:cNvSpPr txBox="1"/>
          <p:nvPr/>
        </p:nvSpPr>
        <p:spPr>
          <a:xfrm>
            <a:off x="6948867" y="1995187"/>
            <a:ext cx="2928603" cy="1741319"/>
          </a:xfrm>
          <a:prstGeom prst="rect">
            <a:avLst/>
          </a:prstGeom>
        </p:spPr>
        <p:txBody>
          <a:bodyPr vert="horz" wrap="square" lIns="0" tIns="770" rIns="0" bIns="0" rtlCol="0">
            <a:spAutoFit/>
          </a:bodyPr>
          <a:lstStyle/>
          <a:p>
            <a:pPr marL="38506" marR="933395">
              <a:lnSpc>
                <a:spcPct val="105000"/>
              </a:lnSpc>
              <a:spcBef>
                <a:spcPts val="6"/>
              </a:spcBef>
            </a:pPr>
            <a:r>
              <a:rPr sz="1182" b="1">
                <a:solidFill>
                  <a:srgbClr val="0C3169"/>
                </a:solidFill>
                <a:latin typeface="Arial" panose="020B0604020202020204" pitchFamily="34" charset="0"/>
                <a:cs typeface="Arial" panose="020B0604020202020204" pitchFamily="34" charset="0"/>
              </a:rPr>
              <a:t>Edad</a:t>
            </a:r>
            <a:r>
              <a:rPr sz="1182" b="1" spc="18">
                <a:solidFill>
                  <a:srgbClr val="0C3169"/>
                </a:solidFill>
                <a:latin typeface="Arial" panose="020B0604020202020204" pitchFamily="34" charset="0"/>
                <a:cs typeface="Arial" panose="020B0604020202020204" pitchFamily="34" charset="0"/>
              </a:rPr>
              <a:t> </a:t>
            </a:r>
            <a:r>
              <a:rPr sz="1182" b="1">
                <a:solidFill>
                  <a:srgbClr val="0C3169"/>
                </a:solidFill>
                <a:latin typeface="Arial" panose="020B0604020202020204" pitchFamily="34" charset="0"/>
                <a:cs typeface="Arial" panose="020B0604020202020204" pitchFamily="34" charset="0"/>
              </a:rPr>
              <a:t>avanzada</a:t>
            </a:r>
            <a:r>
              <a:rPr sz="1182" b="1" spc="55">
                <a:solidFill>
                  <a:srgbClr val="0C3169"/>
                </a:solidFill>
                <a:latin typeface="Arial" panose="020B0604020202020204" pitchFamily="34" charset="0"/>
                <a:cs typeface="Arial" panose="020B0604020202020204" pitchFamily="34" charset="0"/>
              </a:rPr>
              <a:t> </a:t>
            </a:r>
            <a:r>
              <a:rPr sz="1182" b="1">
                <a:solidFill>
                  <a:srgbClr val="0C3169"/>
                </a:solidFill>
                <a:latin typeface="Arial" panose="020B0604020202020204" pitchFamily="34" charset="0"/>
                <a:cs typeface="Arial" panose="020B0604020202020204" pitchFamily="34" charset="0"/>
              </a:rPr>
              <a:t>&gt;65 </a:t>
            </a:r>
            <a:r>
              <a:rPr sz="1182" b="1" spc="-12">
                <a:solidFill>
                  <a:srgbClr val="0C3169"/>
                </a:solidFill>
                <a:latin typeface="Arial" panose="020B0604020202020204" pitchFamily="34" charset="0"/>
                <a:cs typeface="Arial" panose="020B0604020202020204" pitchFamily="34" charset="0"/>
              </a:rPr>
              <a:t>años </a:t>
            </a:r>
            <a:r>
              <a:rPr sz="1182" b="1">
                <a:solidFill>
                  <a:srgbClr val="0C3169"/>
                </a:solidFill>
                <a:latin typeface="Arial" panose="020B0604020202020204" pitchFamily="34" charset="0"/>
                <a:cs typeface="Arial" panose="020B0604020202020204" pitchFamily="34" charset="0"/>
              </a:rPr>
              <a:t>Pediatría</a:t>
            </a:r>
            <a:r>
              <a:rPr sz="1182" b="1" spc="-3">
                <a:solidFill>
                  <a:srgbClr val="0C3169"/>
                </a:solidFill>
                <a:latin typeface="Arial" panose="020B0604020202020204" pitchFamily="34" charset="0"/>
                <a:cs typeface="Arial" panose="020B0604020202020204" pitchFamily="34" charset="0"/>
              </a:rPr>
              <a:t> </a:t>
            </a:r>
            <a:r>
              <a:rPr sz="1182" b="1">
                <a:solidFill>
                  <a:srgbClr val="0C3169"/>
                </a:solidFill>
                <a:latin typeface="Arial" panose="020B0604020202020204" pitchFamily="34" charset="0"/>
                <a:cs typeface="Arial" panose="020B0604020202020204" pitchFamily="34" charset="0"/>
              </a:rPr>
              <a:t>hasta 16</a:t>
            </a:r>
            <a:r>
              <a:rPr sz="1182" b="1" spc="49">
                <a:solidFill>
                  <a:srgbClr val="0C3169"/>
                </a:solidFill>
                <a:latin typeface="Arial" panose="020B0604020202020204" pitchFamily="34" charset="0"/>
                <a:cs typeface="Arial" panose="020B0604020202020204" pitchFamily="34" charset="0"/>
              </a:rPr>
              <a:t> </a:t>
            </a:r>
            <a:r>
              <a:rPr sz="1182" b="1" spc="-12">
                <a:solidFill>
                  <a:srgbClr val="0C3169"/>
                </a:solidFill>
                <a:latin typeface="Arial" panose="020B0604020202020204" pitchFamily="34" charset="0"/>
                <a:cs typeface="Arial" panose="020B0604020202020204" pitchFamily="34" charset="0"/>
              </a:rPr>
              <a:t>años</a:t>
            </a:r>
            <a:r>
              <a:rPr sz="1046" spc="-18" baseline="31400">
                <a:solidFill>
                  <a:srgbClr val="0C3169"/>
                </a:solidFill>
                <a:latin typeface="Arial" panose="020B0604020202020204" pitchFamily="34" charset="0"/>
                <a:cs typeface="Arial" panose="020B0604020202020204" pitchFamily="34" charset="0"/>
              </a:rPr>
              <a:t>2</a:t>
            </a:r>
            <a:endParaRPr sz="1046" baseline="31400">
              <a:latin typeface="Arial" panose="020B0604020202020204" pitchFamily="34" charset="0"/>
              <a:cs typeface="Arial" panose="020B0604020202020204" pitchFamily="34" charset="0"/>
            </a:endParaRPr>
          </a:p>
          <a:p>
            <a:pPr>
              <a:spcBef>
                <a:spcPts val="118"/>
              </a:spcBef>
            </a:pPr>
            <a:endParaRPr sz="1182">
              <a:latin typeface="Arial" panose="020B0604020202020204" pitchFamily="34" charset="0"/>
              <a:cs typeface="Arial" panose="020B0604020202020204" pitchFamily="34" charset="0"/>
            </a:endParaRPr>
          </a:p>
          <a:p>
            <a:pPr marL="736627"/>
            <a:r>
              <a:rPr sz="1182" b="1">
                <a:solidFill>
                  <a:srgbClr val="0C3169"/>
                </a:solidFill>
                <a:latin typeface="Arial" panose="020B0604020202020204" pitchFamily="34" charset="0"/>
                <a:cs typeface="Arial" panose="020B0604020202020204" pitchFamily="34" charset="0"/>
              </a:rPr>
              <a:t>Infecciones</a:t>
            </a:r>
            <a:r>
              <a:rPr sz="1182" b="1" spc="30">
                <a:solidFill>
                  <a:srgbClr val="0C3169"/>
                </a:solidFill>
                <a:latin typeface="Arial" panose="020B0604020202020204" pitchFamily="34" charset="0"/>
                <a:cs typeface="Arial" panose="020B0604020202020204" pitchFamily="34" charset="0"/>
              </a:rPr>
              <a:t> </a:t>
            </a:r>
            <a:r>
              <a:rPr sz="1182" b="1" spc="-6">
                <a:solidFill>
                  <a:srgbClr val="0C3169"/>
                </a:solidFill>
                <a:latin typeface="Arial" panose="020B0604020202020204" pitchFamily="34" charset="0"/>
                <a:cs typeface="Arial" panose="020B0604020202020204" pitchFamily="34" charset="0"/>
              </a:rPr>
              <a:t>graves</a:t>
            </a:r>
            <a:endParaRPr sz="1182">
              <a:latin typeface="Arial" panose="020B0604020202020204" pitchFamily="34" charset="0"/>
              <a:cs typeface="Arial" panose="020B0604020202020204" pitchFamily="34" charset="0"/>
            </a:endParaRPr>
          </a:p>
          <a:p>
            <a:pPr marL="609556" marR="1532940">
              <a:lnSpc>
                <a:spcPct val="102299"/>
              </a:lnSpc>
              <a:spcBef>
                <a:spcPts val="258"/>
              </a:spcBef>
            </a:pPr>
            <a:r>
              <a:rPr sz="879" spc="-6">
                <a:solidFill>
                  <a:srgbClr val="002360"/>
                </a:solidFill>
                <a:latin typeface="Arial" panose="020B0604020202020204" pitchFamily="34" charset="0"/>
                <a:cs typeface="Arial" panose="020B0604020202020204" pitchFamily="34" charset="0"/>
              </a:rPr>
              <a:t>Bacterianas Fúngicas Parasitarias</a:t>
            </a:r>
            <a:endParaRPr sz="879">
              <a:latin typeface="Arial" panose="020B0604020202020204" pitchFamily="34" charset="0"/>
              <a:cs typeface="Arial" panose="020B0604020202020204" pitchFamily="34" charset="0"/>
            </a:endParaRPr>
          </a:p>
          <a:p>
            <a:pPr marL="609556">
              <a:spcBef>
                <a:spcPts val="24"/>
              </a:spcBef>
            </a:pPr>
            <a:r>
              <a:rPr sz="879">
                <a:solidFill>
                  <a:srgbClr val="002360"/>
                </a:solidFill>
                <a:latin typeface="Arial" panose="020B0604020202020204" pitchFamily="34" charset="0"/>
                <a:cs typeface="Arial" panose="020B0604020202020204" pitchFamily="34" charset="0"/>
              </a:rPr>
              <a:t>Víricas</a:t>
            </a:r>
            <a:r>
              <a:rPr sz="879" spc="52">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(Herpes</a:t>
            </a:r>
            <a:r>
              <a:rPr sz="879" spc="55">
                <a:solidFill>
                  <a:srgbClr val="002360"/>
                </a:solidFill>
                <a:latin typeface="Arial" panose="020B0604020202020204" pitchFamily="34" charset="0"/>
                <a:cs typeface="Arial" panose="020B0604020202020204" pitchFamily="34" charset="0"/>
              </a:rPr>
              <a:t> </a:t>
            </a:r>
            <a:r>
              <a:rPr sz="879" spc="-6">
                <a:solidFill>
                  <a:srgbClr val="002360"/>
                </a:solidFill>
                <a:latin typeface="Arial" panose="020B0604020202020204" pitchFamily="34" charset="0"/>
                <a:cs typeface="Arial" panose="020B0604020202020204" pitchFamily="34" charset="0"/>
              </a:rPr>
              <a:t>simplex)</a:t>
            </a:r>
            <a:endParaRPr sz="879">
              <a:latin typeface="Arial" panose="020B0604020202020204" pitchFamily="34" charset="0"/>
              <a:cs typeface="Arial" panose="020B0604020202020204" pitchFamily="34" charset="0"/>
            </a:endParaRPr>
          </a:p>
          <a:p>
            <a:pPr>
              <a:spcBef>
                <a:spcPts val="634"/>
              </a:spcBef>
            </a:pPr>
            <a:endParaRPr sz="879">
              <a:latin typeface="Arial" panose="020B0604020202020204" pitchFamily="34" charset="0"/>
              <a:cs typeface="Arial" panose="020B0604020202020204" pitchFamily="34" charset="0"/>
            </a:endParaRPr>
          </a:p>
          <a:p>
            <a:pPr marL="901820"/>
            <a:r>
              <a:rPr sz="1182" b="1">
                <a:solidFill>
                  <a:srgbClr val="0C3169"/>
                </a:solidFill>
                <a:latin typeface="Arial" panose="020B0604020202020204" pitchFamily="34" charset="0"/>
                <a:cs typeface="Arial" panose="020B0604020202020204" pitchFamily="34" charset="0"/>
              </a:rPr>
              <a:t>Enfermedades</a:t>
            </a:r>
            <a:r>
              <a:rPr sz="1182" b="1" spc="30">
                <a:solidFill>
                  <a:srgbClr val="0C3169"/>
                </a:solidFill>
                <a:latin typeface="Arial" panose="020B0604020202020204" pitchFamily="34" charset="0"/>
                <a:cs typeface="Arial" panose="020B0604020202020204" pitchFamily="34" charset="0"/>
              </a:rPr>
              <a:t> </a:t>
            </a:r>
            <a:r>
              <a:rPr sz="1182" b="1" spc="-6">
                <a:solidFill>
                  <a:srgbClr val="0C3169"/>
                </a:solidFill>
                <a:latin typeface="Arial" panose="020B0604020202020204" pitchFamily="34" charset="0"/>
                <a:cs typeface="Arial" panose="020B0604020202020204" pitchFamily="34" charset="0"/>
              </a:rPr>
              <a:t>hepáticas</a:t>
            </a:r>
            <a:endParaRPr sz="1182">
              <a:latin typeface="Arial" panose="020B0604020202020204" pitchFamily="34" charset="0"/>
              <a:cs typeface="Arial" panose="020B0604020202020204" pitchFamily="34" charset="0"/>
            </a:endParaRPr>
          </a:p>
        </p:txBody>
      </p:sp>
      <p:pic>
        <p:nvPicPr>
          <p:cNvPr id="23" name="object 24">
            <a:extLst>
              <a:ext uri="{FF2B5EF4-FFF2-40B4-BE49-F238E27FC236}">
                <a16:creationId xmlns:a16="http://schemas.microsoft.com/office/drawing/2014/main" id="{DB7FDB87-A285-87F9-BBEF-77474A99CCC7}"/>
              </a:ext>
            </a:extLst>
          </p:cNvPr>
          <p:cNvPicPr/>
          <p:nvPr/>
        </p:nvPicPr>
        <p:blipFill>
          <a:blip r:embed="rId7" cstate="print"/>
          <a:stretch>
            <a:fillRect/>
          </a:stretch>
        </p:blipFill>
        <p:spPr>
          <a:xfrm>
            <a:off x="4904466" y="2372670"/>
            <a:ext cx="2539821" cy="2408212"/>
          </a:xfrm>
          <a:prstGeom prst="rect">
            <a:avLst/>
          </a:prstGeom>
        </p:spPr>
      </p:pic>
      <p:pic>
        <p:nvPicPr>
          <p:cNvPr id="24" name="object 25">
            <a:extLst>
              <a:ext uri="{FF2B5EF4-FFF2-40B4-BE49-F238E27FC236}">
                <a16:creationId xmlns:a16="http://schemas.microsoft.com/office/drawing/2014/main" id="{2CD30DFE-4D41-6181-8AF1-B421CCA4ED9F}"/>
              </a:ext>
            </a:extLst>
          </p:cNvPr>
          <p:cNvPicPr/>
          <p:nvPr/>
        </p:nvPicPr>
        <p:blipFill>
          <a:blip r:embed="rId8" cstate="print"/>
          <a:stretch>
            <a:fillRect/>
          </a:stretch>
        </p:blipFill>
        <p:spPr>
          <a:xfrm>
            <a:off x="4663183" y="2088203"/>
            <a:ext cx="2984290" cy="2895397"/>
          </a:xfrm>
          <a:prstGeom prst="rect">
            <a:avLst/>
          </a:prstGeom>
        </p:spPr>
      </p:pic>
      <p:pic>
        <p:nvPicPr>
          <p:cNvPr id="25" name="object 26">
            <a:extLst>
              <a:ext uri="{FF2B5EF4-FFF2-40B4-BE49-F238E27FC236}">
                <a16:creationId xmlns:a16="http://schemas.microsoft.com/office/drawing/2014/main" id="{4F3796E1-AECF-41AF-C8B9-2CE0C2D852B5}"/>
              </a:ext>
            </a:extLst>
          </p:cNvPr>
          <p:cNvPicPr/>
          <p:nvPr/>
        </p:nvPicPr>
        <p:blipFill>
          <a:blip r:embed="rId5" cstate="print"/>
          <a:stretch>
            <a:fillRect/>
          </a:stretch>
        </p:blipFill>
        <p:spPr>
          <a:xfrm>
            <a:off x="2869602" y="2101866"/>
            <a:ext cx="95243" cy="95243"/>
          </a:xfrm>
          <a:prstGeom prst="rect">
            <a:avLst/>
          </a:prstGeom>
        </p:spPr>
      </p:pic>
      <p:sp>
        <p:nvSpPr>
          <p:cNvPr id="26" name="object 27">
            <a:extLst>
              <a:ext uri="{FF2B5EF4-FFF2-40B4-BE49-F238E27FC236}">
                <a16:creationId xmlns:a16="http://schemas.microsoft.com/office/drawing/2014/main" id="{72653483-F9D3-860C-9E60-D13E74D21F52}"/>
              </a:ext>
            </a:extLst>
          </p:cNvPr>
          <p:cNvSpPr txBox="1"/>
          <p:nvPr/>
        </p:nvSpPr>
        <p:spPr>
          <a:xfrm>
            <a:off x="2677666" y="2019400"/>
            <a:ext cx="2810201" cy="896016"/>
          </a:xfrm>
          <a:prstGeom prst="rect">
            <a:avLst/>
          </a:prstGeom>
        </p:spPr>
        <p:txBody>
          <a:bodyPr vert="horz" wrap="square" lIns="0" tIns="36196" rIns="0" bIns="0" rtlCol="0">
            <a:spAutoFit/>
          </a:bodyPr>
          <a:lstStyle/>
          <a:p>
            <a:pPr marL="328075" algn="r">
              <a:spcBef>
                <a:spcPts val="285"/>
              </a:spcBef>
            </a:pPr>
            <a:r>
              <a:rPr sz="1182" b="1">
                <a:solidFill>
                  <a:srgbClr val="0C3169"/>
                </a:solidFill>
                <a:latin typeface="Arial" panose="020B0604020202020204" pitchFamily="34" charset="0"/>
                <a:cs typeface="Arial" panose="020B0604020202020204" pitchFamily="34" charset="0"/>
              </a:rPr>
              <a:t>Comorbilidades</a:t>
            </a:r>
            <a:r>
              <a:rPr sz="1182" b="1" spc="49">
                <a:solidFill>
                  <a:srgbClr val="0C3169"/>
                </a:solidFill>
                <a:latin typeface="Arial" panose="020B0604020202020204" pitchFamily="34" charset="0"/>
                <a:cs typeface="Arial" panose="020B0604020202020204" pitchFamily="34" charset="0"/>
              </a:rPr>
              <a:t> </a:t>
            </a:r>
            <a:r>
              <a:rPr sz="1182" b="1" spc="-6">
                <a:solidFill>
                  <a:srgbClr val="0C3169"/>
                </a:solidFill>
                <a:latin typeface="Arial" panose="020B0604020202020204" pitchFamily="34" charset="0"/>
                <a:cs typeface="Arial" panose="020B0604020202020204" pitchFamily="34" charset="0"/>
              </a:rPr>
              <a:t>Cardiovasculares</a:t>
            </a:r>
            <a:endParaRPr sz="1182">
              <a:latin typeface="Arial" panose="020B0604020202020204" pitchFamily="34" charset="0"/>
              <a:cs typeface="Arial" panose="020B0604020202020204" pitchFamily="34" charset="0"/>
            </a:endParaRPr>
          </a:p>
          <a:p>
            <a:pPr marL="983839" algn="r">
              <a:spcBef>
                <a:spcPts val="182"/>
              </a:spcBef>
            </a:pPr>
            <a:r>
              <a:rPr sz="879">
                <a:solidFill>
                  <a:srgbClr val="002360"/>
                </a:solidFill>
                <a:latin typeface="Arial" panose="020B0604020202020204" pitchFamily="34" charset="0"/>
                <a:cs typeface="Arial" panose="020B0604020202020204" pitchFamily="34" charset="0"/>
              </a:rPr>
              <a:t>Hipertensión</a:t>
            </a:r>
            <a:r>
              <a:rPr sz="879" spc="58">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arterial</a:t>
            </a:r>
            <a:r>
              <a:rPr sz="879" spc="61">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no</a:t>
            </a:r>
            <a:r>
              <a:rPr sz="879" spc="61">
                <a:solidFill>
                  <a:srgbClr val="002360"/>
                </a:solidFill>
                <a:latin typeface="Arial" panose="020B0604020202020204" pitchFamily="34" charset="0"/>
                <a:cs typeface="Arial" panose="020B0604020202020204" pitchFamily="34" charset="0"/>
              </a:rPr>
              <a:t> </a:t>
            </a:r>
            <a:r>
              <a:rPr sz="879" spc="-6">
                <a:solidFill>
                  <a:srgbClr val="002360"/>
                </a:solidFill>
                <a:latin typeface="Arial" panose="020B0604020202020204" pitchFamily="34" charset="0"/>
                <a:cs typeface="Arial" panose="020B0604020202020204" pitchFamily="34" charset="0"/>
              </a:rPr>
              <a:t>controlada</a:t>
            </a:r>
            <a:endParaRPr sz="879">
              <a:latin typeface="Arial" panose="020B0604020202020204" pitchFamily="34" charset="0"/>
              <a:cs typeface="Arial" panose="020B0604020202020204" pitchFamily="34" charset="0"/>
            </a:endParaRPr>
          </a:p>
          <a:p>
            <a:pPr>
              <a:lnSpc>
                <a:spcPct val="100000"/>
              </a:lnSpc>
            </a:pPr>
            <a:endParaRPr sz="879">
              <a:latin typeface="Arial" panose="020B0604020202020204" pitchFamily="34" charset="0"/>
              <a:cs typeface="Arial" panose="020B0604020202020204" pitchFamily="34" charset="0"/>
            </a:endParaRPr>
          </a:p>
          <a:p>
            <a:pPr>
              <a:spcBef>
                <a:spcPts val="506"/>
              </a:spcBef>
            </a:pPr>
            <a:endParaRPr sz="879">
              <a:latin typeface="Arial" panose="020B0604020202020204" pitchFamily="34" charset="0"/>
              <a:cs typeface="Arial" panose="020B0604020202020204" pitchFamily="34" charset="0"/>
            </a:endParaRPr>
          </a:p>
          <a:p>
            <a:pPr marL="7701"/>
            <a:r>
              <a:rPr sz="1182" b="1" spc="-27">
                <a:solidFill>
                  <a:srgbClr val="002360"/>
                </a:solidFill>
                <a:latin typeface="Arial" panose="020B0604020202020204" pitchFamily="34" charset="0"/>
                <a:cs typeface="Arial" panose="020B0604020202020204" pitchFamily="34" charset="0"/>
              </a:rPr>
              <a:t>Alteración</a:t>
            </a:r>
            <a:r>
              <a:rPr sz="1182" b="1" spc="-42">
                <a:solidFill>
                  <a:srgbClr val="002360"/>
                </a:solidFill>
                <a:latin typeface="Arial" panose="020B0604020202020204" pitchFamily="34" charset="0"/>
                <a:cs typeface="Arial" panose="020B0604020202020204" pitchFamily="34" charset="0"/>
              </a:rPr>
              <a:t> </a:t>
            </a:r>
            <a:r>
              <a:rPr sz="1182" b="1" spc="-12">
                <a:solidFill>
                  <a:srgbClr val="002360"/>
                </a:solidFill>
                <a:latin typeface="Arial" panose="020B0604020202020204" pitchFamily="34" charset="0"/>
                <a:cs typeface="Arial" panose="020B0604020202020204" pitchFamily="34" charset="0"/>
              </a:rPr>
              <a:t>de</a:t>
            </a:r>
            <a:r>
              <a:rPr sz="1182" b="1" spc="-39">
                <a:solidFill>
                  <a:srgbClr val="002360"/>
                </a:solidFill>
                <a:latin typeface="Arial" panose="020B0604020202020204" pitchFamily="34" charset="0"/>
                <a:cs typeface="Arial" panose="020B0604020202020204" pitchFamily="34" charset="0"/>
              </a:rPr>
              <a:t> </a:t>
            </a:r>
            <a:r>
              <a:rPr sz="1182" b="1" spc="-12">
                <a:solidFill>
                  <a:srgbClr val="002360"/>
                </a:solidFill>
                <a:latin typeface="Arial" panose="020B0604020202020204" pitchFamily="34" charset="0"/>
                <a:cs typeface="Arial" panose="020B0604020202020204" pitchFamily="34" charset="0"/>
              </a:rPr>
              <a:t>la</a:t>
            </a:r>
            <a:r>
              <a:rPr sz="1182" b="1" spc="-39">
                <a:solidFill>
                  <a:srgbClr val="002360"/>
                </a:solidFill>
                <a:latin typeface="Arial" panose="020B0604020202020204" pitchFamily="34" charset="0"/>
                <a:cs typeface="Arial" panose="020B0604020202020204" pitchFamily="34" charset="0"/>
              </a:rPr>
              <a:t> </a:t>
            </a:r>
            <a:r>
              <a:rPr sz="1182" b="1" spc="-24">
                <a:solidFill>
                  <a:srgbClr val="002360"/>
                </a:solidFill>
                <a:latin typeface="Arial" panose="020B0604020202020204" pitchFamily="34" charset="0"/>
                <a:cs typeface="Arial" panose="020B0604020202020204" pitchFamily="34" charset="0"/>
              </a:rPr>
              <a:t>función</a:t>
            </a:r>
            <a:r>
              <a:rPr sz="1182" b="1" spc="-39">
                <a:solidFill>
                  <a:srgbClr val="002360"/>
                </a:solidFill>
                <a:latin typeface="Arial" panose="020B0604020202020204" pitchFamily="34" charset="0"/>
                <a:cs typeface="Arial" panose="020B0604020202020204" pitchFamily="34" charset="0"/>
              </a:rPr>
              <a:t> </a:t>
            </a:r>
            <a:r>
              <a:rPr sz="1182" b="1" spc="-6">
                <a:solidFill>
                  <a:srgbClr val="002360"/>
                </a:solidFill>
                <a:latin typeface="Arial" panose="020B0604020202020204" pitchFamily="34" charset="0"/>
                <a:cs typeface="Arial" panose="020B0604020202020204" pitchFamily="34" charset="0"/>
              </a:rPr>
              <a:t>renal*</a:t>
            </a:r>
            <a:endParaRPr sz="1182">
              <a:latin typeface="Arial" panose="020B0604020202020204" pitchFamily="34" charset="0"/>
              <a:cs typeface="Arial" panose="020B0604020202020204" pitchFamily="34" charset="0"/>
            </a:endParaRPr>
          </a:p>
        </p:txBody>
      </p:sp>
      <p:pic>
        <p:nvPicPr>
          <p:cNvPr id="27" name="object 28">
            <a:extLst>
              <a:ext uri="{FF2B5EF4-FFF2-40B4-BE49-F238E27FC236}">
                <a16:creationId xmlns:a16="http://schemas.microsoft.com/office/drawing/2014/main" id="{34320557-FA77-85D3-A897-EE6F94E45C16}"/>
              </a:ext>
            </a:extLst>
          </p:cNvPr>
          <p:cNvPicPr/>
          <p:nvPr/>
        </p:nvPicPr>
        <p:blipFill>
          <a:blip r:embed="rId3" cstate="print"/>
          <a:stretch>
            <a:fillRect/>
          </a:stretch>
        </p:blipFill>
        <p:spPr>
          <a:xfrm>
            <a:off x="2812483" y="4288350"/>
            <a:ext cx="95243" cy="95243"/>
          </a:xfrm>
          <a:prstGeom prst="rect">
            <a:avLst/>
          </a:prstGeom>
        </p:spPr>
      </p:pic>
      <p:sp>
        <p:nvSpPr>
          <p:cNvPr id="28" name="object 29">
            <a:extLst>
              <a:ext uri="{FF2B5EF4-FFF2-40B4-BE49-F238E27FC236}">
                <a16:creationId xmlns:a16="http://schemas.microsoft.com/office/drawing/2014/main" id="{BBC66EB0-80AC-89C3-5EE8-5DBC74602E3E}"/>
              </a:ext>
            </a:extLst>
          </p:cNvPr>
          <p:cNvSpPr txBox="1"/>
          <p:nvPr/>
        </p:nvSpPr>
        <p:spPr>
          <a:xfrm>
            <a:off x="2419538" y="4241032"/>
            <a:ext cx="2616061" cy="504087"/>
          </a:xfrm>
          <a:prstGeom prst="rect">
            <a:avLst/>
          </a:prstGeom>
        </p:spPr>
        <p:txBody>
          <a:bodyPr vert="horz" wrap="square" lIns="0" tIns="9627" rIns="0" bIns="0" rtlCol="0">
            <a:spAutoFit/>
          </a:bodyPr>
          <a:lstStyle/>
          <a:p>
            <a:pPr marR="3081" algn="r">
              <a:lnSpc>
                <a:spcPts val="1255"/>
              </a:lnSpc>
              <a:spcBef>
                <a:spcPts val="76"/>
              </a:spcBef>
            </a:pPr>
            <a:r>
              <a:rPr sz="1182" b="1">
                <a:solidFill>
                  <a:srgbClr val="0C3169"/>
                </a:solidFill>
                <a:latin typeface="Arial" panose="020B0604020202020204" pitchFamily="34" charset="0"/>
                <a:cs typeface="Arial" panose="020B0604020202020204" pitchFamily="34" charset="0"/>
              </a:rPr>
              <a:t>Concomitante</a:t>
            </a:r>
            <a:r>
              <a:rPr sz="1182" b="1" spc="21">
                <a:solidFill>
                  <a:srgbClr val="0C3169"/>
                </a:solidFill>
                <a:latin typeface="Arial" panose="020B0604020202020204" pitchFamily="34" charset="0"/>
                <a:cs typeface="Arial" panose="020B0604020202020204" pitchFamily="34" charset="0"/>
              </a:rPr>
              <a:t> </a:t>
            </a:r>
            <a:r>
              <a:rPr sz="1182" b="1">
                <a:solidFill>
                  <a:srgbClr val="0C3169"/>
                </a:solidFill>
                <a:latin typeface="Arial" panose="020B0604020202020204" pitchFamily="34" charset="0"/>
                <a:cs typeface="Arial" panose="020B0604020202020204" pitchFamily="34" charset="0"/>
              </a:rPr>
              <a:t>a</a:t>
            </a:r>
            <a:r>
              <a:rPr sz="1182" b="1" spc="21">
                <a:solidFill>
                  <a:srgbClr val="0C3169"/>
                </a:solidFill>
                <a:latin typeface="Arial" panose="020B0604020202020204" pitchFamily="34" charset="0"/>
                <a:cs typeface="Arial" panose="020B0604020202020204" pitchFamily="34" charset="0"/>
              </a:rPr>
              <a:t> </a:t>
            </a:r>
            <a:r>
              <a:rPr sz="1182" b="1" spc="-6">
                <a:solidFill>
                  <a:srgbClr val="0C3169"/>
                </a:solidFill>
                <a:latin typeface="Arial" panose="020B0604020202020204" pitchFamily="34" charset="0"/>
                <a:cs typeface="Arial" panose="020B0604020202020204" pitchFamily="34" charset="0"/>
              </a:rPr>
              <a:t>nefrotóxicos</a:t>
            </a:r>
            <a:endParaRPr sz="1182">
              <a:latin typeface="Arial" panose="020B0604020202020204" pitchFamily="34" charset="0"/>
              <a:cs typeface="Arial" panose="020B0604020202020204" pitchFamily="34" charset="0"/>
            </a:endParaRPr>
          </a:p>
          <a:p>
            <a:pPr marR="3081" algn="r">
              <a:lnSpc>
                <a:spcPts val="1255"/>
              </a:lnSpc>
            </a:pPr>
            <a:r>
              <a:rPr sz="1182" b="1">
                <a:solidFill>
                  <a:srgbClr val="0C3169"/>
                </a:solidFill>
                <a:latin typeface="Arial" panose="020B0604020202020204" pitchFamily="34" charset="0"/>
                <a:cs typeface="Arial" panose="020B0604020202020204" pitchFamily="34" charset="0"/>
              </a:rPr>
              <a:t>y</a:t>
            </a:r>
            <a:r>
              <a:rPr sz="1182" b="1" spc="-21">
                <a:solidFill>
                  <a:srgbClr val="0C3169"/>
                </a:solidFill>
                <a:latin typeface="Arial" panose="020B0604020202020204" pitchFamily="34" charset="0"/>
                <a:cs typeface="Arial" panose="020B0604020202020204" pitchFamily="34" charset="0"/>
              </a:rPr>
              <a:t> </a:t>
            </a:r>
            <a:r>
              <a:rPr sz="1182" b="1" spc="-6">
                <a:solidFill>
                  <a:srgbClr val="0C3169"/>
                </a:solidFill>
                <a:latin typeface="Arial" panose="020B0604020202020204" pitchFamily="34" charset="0"/>
                <a:cs typeface="Arial" panose="020B0604020202020204" pitchFamily="34" charset="0"/>
              </a:rPr>
              <a:t>hepatotóxicos</a:t>
            </a:r>
            <a:endParaRPr sz="1182">
              <a:latin typeface="Arial" panose="020B0604020202020204" pitchFamily="34" charset="0"/>
              <a:cs typeface="Arial" panose="020B0604020202020204" pitchFamily="34" charset="0"/>
            </a:endParaRPr>
          </a:p>
          <a:p>
            <a:pPr marL="7701" algn="r">
              <a:spcBef>
                <a:spcPts val="188"/>
              </a:spcBef>
            </a:pPr>
            <a:r>
              <a:rPr sz="879">
                <a:solidFill>
                  <a:srgbClr val="002360"/>
                </a:solidFill>
                <a:latin typeface="Arial" panose="020B0604020202020204" pitchFamily="34" charset="0"/>
                <a:cs typeface="Arial" panose="020B0604020202020204" pitchFamily="34" charset="0"/>
              </a:rPr>
              <a:t>AINES,</a:t>
            </a:r>
            <a:r>
              <a:rPr sz="879" spc="-30">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ECAS,</a:t>
            </a:r>
            <a:r>
              <a:rPr sz="879" spc="30">
                <a:solidFill>
                  <a:srgbClr val="002360"/>
                </a:solidFill>
                <a:latin typeface="Arial" panose="020B0604020202020204" pitchFamily="34" charset="0"/>
                <a:cs typeface="Arial" panose="020B0604020202020204" pitchFamily="34" charset="0"/>
              </a:rPr>
              <a:t> </a:t>
            </a:r>
            <a:r>
              <a:rPr sz="879" spc="-12">
                <a:solidFill>
                  <a:srgbClr val="002360"/>
                </a:solidFill>
                <a:latin typeface="Arial" panose="020B0604020202020204" pitchFamily="34" charset="0"/>
                <a:cs typeface="Arial" panose="020B0604020202020204" pitchFamily="34" charset="0"/>
              </a:rPr>
              <a:t>ESTATINAS,</a:t>
            </a:r>
            <a:r>
              <a:rPr sz="879" spc="12">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Hierba</a:t>
            </a:r>
            <a:r>
              <a:rPr sz="879" spc="36">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de</a:t>
            </a:r>
            <a:r>
              <a:rPr sz="879" spc="61">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San</a:t>
            </a:r>
            <a:r>
              <a:rPr sz="879" spc="30">
                <a:solidFill>
                  <a:srgbClr val="002360"/>
                </a:solidFill>
                <a:latin typeface="Arial" panose="020B0604020202020204" pitchFamily="34" charset="0"/>
                <a:cs typeface="Arial" panose="020B0604020202020204" pitchFamily="34" charset="0"/>
              </a:rPr>
              <a:t> </a:t>
            </a:r>
            <a:r>
              <a:rPr sz="879" spc="-12">
                <a:solidFill>
                  <a:srgbClr val="002360"/>
                </a:solidFill>
                <a:latin typeface="Arial" panose="020B0604020202020204" pitchFamily="34" charset="0"/>
                <a:cs typeface="Arial" panose="020B0604020202020204" pitchFamily="34" charset="0"/>
              </a:rPr>
              <a:t>Juan</a:t>
            </a:r>
            <a:endParaRPr sz="879">
              <a:latin typeface="Arial" panose="020B0604020202020204" pitchFamily="34" charset="0"/>
              <a:cs typeface="Arial" panose="020B0604020202020204" pitchFamily="34" charset="0"/>
            </a:endParaRPr>
          </a:p>
        </p:txBody>
      </p:sp>
      <p:sp>
        <p:nvSpPr>
          <p:cNvPr id="29" name="object 6">
            <a:extLst>
              <a:ext uri="{FF2B5EF4-FFF2-40B4-BE49-F238E27FC236}">
                <a16:creationId xmlns:a16="http://schemas.microsoft.com/office/drawing/2014/main" id="{A4309FE1-D940-A3FA-1FA0-43B62525F856}"/>
              </a:ext>
            </a:extLst>
          </p:cNvPr>
          <p:cNvSpPr txBox="1"/>
          <p:nvPr/>
        </p:nvSpPr>
        <p:spPr>
          <a:xfrm>
            <a:off x="2764221" y="5029108"/>
            <a:ext cx="1298438" cy="527928"/>
          </a:xfrm>
          <a:prstGeom prst="rect">
            <a:avLst/>
          </a:prstGeom>
        </p:spPr>
        <p:txBody>
          <a:bodyPr vert="horz" wrap="square" lIns="0" tIns="44667" rIns="0" bIns="0" rtlCol="0">
            <a:spAutoFit/>
          </a:bodyPr>
          <a:lstStyle/>
          <a:p>
            <a:pPr marL="7701">
              <a:spcAft>
                <a:spcPts val="300"/>
              </a:spcAft>
            </a:pPr>
            <a:r>
              <a:rPr sz="879" spc="-6">
                <a:solidFill>
                  <a:srgbClr val="0C3169"/>
                </a:solidFill>
                <a:latin typeface="Arial" panose="020B0604020202020204" pitchFamily="34" charset="0"/>
                <a:cs typeface="Arial" panose="020B0604020202020204" pitchFamily="34" charset="0"/>
              </a:rPr>
              <a:t>Contraindicado</a:t>
            </a:r>
            <a:endParaRPr sz="879">
              <a:latin typeface="Arial" panose="020B0604020202020204" pitchFamily="34" charset="0"/>
              <a:cs typeface="Arial" panose="020B0604020202020204" pitchFamily="34" charset="0"/>
            </a:endParaRPr>
          </a:p>
          <a:p>
            <a:pPr marL="7701">
              <a:spcAft>
                <a:spcPts val="300"/>
              </a:spcAft>
            </a:pPr>
            <a:r>
              <a:rPr sz="879">
                <a:solidFill>
                  <a:srgbClr val="0C3169"/>
                </a:solidFill>
                <a:latin typeface="Arial" panose="020B0604020202020204" pitchFamily="34" charset="0"/>
                <a:cs typeface="Arial" panose="020B0604020202020204" pitchFamily="34" charset="0"/>
              </a:rPr>
              <a:t>Uso</a:t>
            </a:r>
            <a:r>
              <a:rPr sz="879" spc="27">
                <a:solidFill>
                  <a:srgbClr val="0C3169"/>
                </a:solidFill>
                <a:latin typeface="Arial" panose="020B0604020202020204" pitchFamily="34" charset="0"/>
                <a:cs typeface="Arial" panose="020B0604020202020204" pitchFamily="34" charset="0"/>
              </a:rPr>
              <a:t> </a:t>
            </a:r>
            <a:r>
              <a:rPr sz="879">
                <a:solidFill>
                  <a:srgbClr val="0C3169"/>
                </a:solidFill>
                <a:latin typeface="Arial" panose="020B0604020202020204" pitchFamily="34" charset="0"/>
                <a:cs typeface="Arial" panose="020B0604020202020204" pitchFamily="34" charset="0"/>
              </a:rPr>
              <a:t>con</a:t>
            </a:r>
            <a:r>
              <a:rPr sz="879" spc="27">
                <a:solidFill>
                  <a:srgbClr val="0C3169"/>
                </a:solidFill>
                <a:latin typeface="Arial" panose="020B0604020202020204" pitchFamily="34" charset="0"/>
                <a:cs typeface="Arial" panose="020B0604020202020204" pitchFamily="34" charset="0"/>
              </a:rPr>
              <a:t> </a:t>
            </a:r>
            <a:r>
              <a:rPr sz="879" spc="-6">
                <a:solidFill>
                  <a:srgbClr val="0C3169"/>
                </a:solidFill>
                <a:latin typeface="Arial" panose="020B0604020202020204" pitchFamily="34" charset="0"/>
                <a:cs typeface="Arial" panose="020B0604020202020204" pitchFamily="34" charset="0"/>
              </a:rPr>
              <a:t>precaución</a:t>
            </a:r>
            <a:endParaRPr sz="879">
              <a:latin typeface="Arial" panose="020B0604020202020204" pitchFamily="34" charset="0"/>
              <a:cs typeface="Arial" panose="020B0604020202020204" pitchFamily="34" charset="0"/>
            </a:endParaRPr>
          </a:p>
          <a:p>
            <a:pPr marL="7701">
              <a:spcAft>
                <a:spcPts val="300"/>
              </a:spcAft>
            </a:pPr>
            <a:r>
              <a:rPr sz="879">
                <a:solidFill>
                  <a:srgbClr val="0C3169"/>
                </a:solidFill>
                <a:latin typeface="Arial" panose="020B0604020202020204" pitchFamily="34" charset="0"/>
                <a:cs typeface="Arial" panose="020B0604020202020204" pitchFamily="34" charset="0"/>
              </a:rPr>
              <a:t>No</a:t>
            </a:r>
            <a:r>
              <a:rPr sz="879" spc="42">
                <a:solidFill>
                  <a:srgbClr val="0C3169"/>
                </a:solidFill>
                <a:latin typeface="Arial" panose="020B0604020202020204" pitchFamily="34" charset="0"/>
                <a:cs typeface="Arial" panose="020B0604020202020204" pitchFamily="34" charset="0"/>
              </a:rPr>
              <a:t> </a:t>
            </a:r>
            <a:r>
              <a:rPr sz="879">
                <a:solidFill>
                  <a:srgbClr val="0C3169"/>
                </a:solidFill>
                <a:latin typeface="Arial" panose="020B0604020202020204" pitchFamily="34" charset="0"/>
                <a:cs typeface="Arial" panose="020B0604020202020204" pitchFamily="34" charset="0"/>
              </a:rPr>
              <a:t>recomendado</a:t>
            </a:r>
            <a:r>
              <a:rPr sz="879" spc="45">
                <a:solidFill>
                  <a:srgbClr val="0C3169"/>
                </a:solidFill>
                <a:latin typeface="Arial" panose="020B0604020202020204" pitchFamily="34" charset="0"/>
                <a:cs typeface="Arial" panose="020B0604020202020204" pitchFamily="34" charset="0"/>
              </a:rPr>
              <a:t> </a:t>
            </a:r>
            <a:r>
              <a:rPr sz="879">
                <a:solidFill>
                  <a:srgbClr val="0C3169"/>
                </a:solidFill>
                <a:latin typeface="Arial" panose="020B0604020202020204" pitchFamily="34" charset="0"/>
                <a:cs typeface="Arial" panose="020B0604020202020204" pitchFamily="34" charset="0"/>
              </a:rPr>
              <a:t>en</a:t>
            </a:r>
            <a:r>
              <a:rPr sz="879" spc="45">
                <a:solidFill>
                  <a:srgbClr val="0C3169"/>
                </a:solidFill>
                <a:latin typeface="Arial" panose="020B0604020202020204" pitchFamily="34" charset="0"/>
                <a:cs typeface="Arial" panose="020B0604020202020204" pitchFamily="34" charset="0"/>
              </a:rPr>
              <a:t> </a:t>
            </a:r>
            <a:r>
              <a:rPr sz="879" spc="-15">
                <a:solidFill>
                  <a:srgbClr val="0C3169"/>
                </a:solidFill>
                <a:latin typeface="Arial" panose="020B0604020202020204" pitchFamily="34" charset="0"/>
                <a:cs typeface="Arial" panose="020B0604020202020204" pitchFamily="34" charset="0"/>
              </a:rPr>
              <a:t>DA</a:t>
            </a:r>
            <a:endParaRPr sz="879">
              <a:latin typeface="Arial" panose="020B0604020202020204" pitchFamily="34" charset="0"/>
              <a:cs typeface="Arial" panose="020B0604020202020204" pitchFamily="34" charset="0"/>
            </a:endParaRPr>
          </a:p>
        </p:txBody>
      </p:sp>
      <p:pic>
        <p:nvPicPr>
          <p:cNvPr id="30" name="object 18">
            <a:extLst>
              <a:ext uri="{FF2B5EF4-FFF2-40B4-BE49-F238E27FC236}">
                <a16:creationId xmlns:a16="http://schemas.microsoft.com/office/drawing/2014/main" id="{9F1750E3-D378-8B73-215A-970F46276C6A}"/>
              </a:ext>
            </a:extLst>
          </p:cNvPr>
          <p:cNvPicPr/>
          <p:nvPr/>
        </p:nvPicPr>
        <p:blipFill>
          <a:blip r:embed="rId9" cstate="print"/>
          <a:stretch>
            <a:fillRect/>
          </a:stretch>
        </p:blipFill>
        <p:spPr>
          <a:xfrm>
            <a:off x="2641586" y="5270676"/>
            <a:ext cx="85799" cy="85794"/>
          </a:xfrm>
          <a:prstGeom prst="rect">
            <a:avLst/>
          </a:prstGeom>
        </p:spPr>
      </p:pic>
      <p:pic>
        <p:nvPicPr>
          <p:cNvPr id="31" name="object 19">
            <a:extLst>
              <a:ext uri="{FF2B5EF4-FFF2-40B4-BE49-F238E27FC236}">
                <a16:creationId xmlns:a16="http://schemas.microsoft.com/office/drawing/2014/main" id="{4E360DC5-6CDC-52B3-3CDD-84448C3B16A9}"/>
              </a:ext>
            </a:extLst>
          </p:cNvPr>
          <p:cNvPicPr/>
          <p:nvPr/>
        </p:nvPicPr>
        <p:blipFill>
          <a:blip r:embed="rId10" cstate="print"/>
          <a:stretch>
            <a:fillRect/>
          </a:stretch>
        </p:blipFill>
        <p:spPr>
          <a:xfrm>
            <a:off x="2641586" y="5103430"/>
            <a:ext cx="85799" cy="85794"/>
          </a:xfrm>
          <a:prstGeom prst="rect">
            <a:avLst/>
          </a:prstGeom>
        </p:spPr>
      </p:pic>
      <p:pic>
        <p:nvPicPr>
          <p:cNvPr id="32" name="object 22">
            <a:extLst>
              <a:ext uri="{FF2B5EF4-FFF2-40B4-BE49-F238E27FC236}">
                <a16:creationId xmlns:a16="http://schemas.microsoft.com/office/drawing/2014/main" id="{6DC493C3-B97C-B3E0-9C9F-BA78290FA216}"/>
              </a:ext>
            </a:extLst>
          </p:cNvPr>
          <p:cNvPicPr/>
          <p:nvPr/>
        </p:nvPicPr>
        <p:blipFill>
          <a:blip r:embed="rId11" cstate="print"/>
          <a:stretch>
            <a:fillRect/>
          </a:stretch>
        </p:blipFill>
        <p:spPr>
          <a:xfrm>
            <a:off x="2641587" y="5449875"/>
            <a:ext cx="91926" cy="85794"/>
          </a:xfrm>
          <a:prstGeom prst="rect">
            <a:avLst/>
          </a:prstGeom>
        </p:spPr>
      </p:pic>
      <p:sp>
        <p:nvSpPr>
          <p:cNvPr id="5" name="CuadroTexto 4">
            <a:extLst>
              <a:ext uri="{FF2B5EF4-FFF2-40B4-BE49-F238E27FC236}">
                <a16:creationId xmlns:a16="http://schemas.microsoft.com/office/drawing/2014/main" id="{5EBB0DA7-FD18-ABDB-2E37-0EDDDB59C91E}"/>
              </a:ext>
            </a:extLst>
          </p:cNvPr>
          <p:cNvSpPr txBox="1"/>
          <p:nvPr/>
        </p:nvSpPr>
        <p:spPr>
          <a:xfrm>
            <a:off x="1763743" y="6110882"/>
            <a:ext cx="9177716" cy="323165"/>
          </a:xfrm>
          <a:prstGeom prst="rect">
            <a:avLst/>
          </a:prstGeom>
          <a:noFill/>
        </p:spPr>
        <p:txBody>
          <a:bodyPr wrap="square" rtlCol="0">
            <a:spAutoFit/>
          </a:bodyPr>
          <a:lstStyle/>
          <a:p>
            <a:r>
              <a:rPr lang="es-ES" sz="500" b="1">
                <a:solidFill>
                  <a:srgbClr val="646464"/>
                </a:solidFill>
              </a:rPr>
              <a:t>CsA</a:t>
            </a:r>
            <a:r>
              <a:rPr lang="es-ES" sz="500">
                <a:solidFill>
                  <a:srgbClr val="646464"/>
                </a:solidFill>
              </a:rPr>
              <a:t>: ciclosporina; </a:t>
            </a:r>
            <a:r>
              <a:rPr lang="es-ES" sz="500" b="1">
                <a:solidFill>
                  <a:srgbClr val="646464"/>
                </a:solidFill>
              </a:rPr>
              <a:t>DA</a:t>
            </a:r>
            <a:r>
              <a:rPr lang="es-ES" sz="500">
                <a:solidFill>
                  <a:srgbClr val="646464"/>
                </a:solidFill>
              </a:rPr>
              <a:t>: dermatitis atópica; </a:t>
            </a:r>
            <a:r>
              <a:rPr lang="es-ES" sz="500" b="1">
                <a:solidFill>
                  <a:srgbClr val="646464"/>
                </a:solidFill>
              </a:rPr>
              <a:t>AINES</a:t>
            </a:r>
            <a:r>
              <a:rPr lang="es-ES" sz="500">
                <a:solidFill>
                  <a:srgbClr val="646464"/>
                </a:solidFill>
              </a:rPr>
              <a:t>: antiinflamatorios no esteroideos </a:t>
            </a:r>
          </a:p>
          <a:p>
            <a:r>
              <a:rPr lang="es-ES" sz="500">
                <a:solidFill>
                  <a:srgbClr val="646464"/>
                </a:solidFill>
              </a:rPr>
              <a:t>*Excepto proteinuria en pacientes con síndrome nefrótico.</a:t>
            </a:r>
            <a:r>
              <a:rPr lang="es-ES" sz="500" baseline="30000">
                <a:solidFill>
                  <a:srgbClr val="646464"/>
                </a:solidFill>
              </a:rPr>
              <a:t>1</a:t>
            </a:r>
          </a:p>
          <a:p>
            <a:r>
              <a:rPr lang="es-ES" sz="500">
                <a:solidFill>
                  <a:srgbClr val="646464"/>
                </a:solidFill>
              </a:rPr>
              <a:t>1. Ficha técnica de Ciclosporina. Disponible en: https://cima.aemps.es/cima/dochtml/ft/68499/FT_68499.html. Último acceso: diciembre de 2025; 2. Ficha </a:t>
            </a:r>
            <a:r>
              <a:rPr lang="es-ES" sz="500" err="1">
                <a:solidFill>
                  <a:srgbClr val="646464"/>
                </a:solidFill>
              </a:rPr>
              <a:t>tecnica</a:t>
            </a:r>
            <a:r>
              <a:rPr lang="es-ES" sz="500">
                <a:solidFill>
                  <a:srgbClr val="646464"/>
                </a:solidFill>
              </a:rPr>
              <a:t> de SANDIMMUN NEORAL. Disponible en: https://cima.aemps.es/cima/dochtml/p/60320/Prospecto_60320.html. Ultimo acceso: diciembre de 2025.</a:t>
            </a:r>
          </a:p>
        </p:txBody>
      </p:sp>
    </p:spTree>
    <p:extLst>
      <p:ext uri="{BB962C8B-B14F-4D97-AF65-F5344CB8AC3E}">
        <p14:creationId xmlns:p14="http://schemas.microsoft.com/office/powerpoint/2010/main" val="919266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7D420-F367-1ACD-80E3-B7F29E2FA7F7}"/>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857CABDB-BE37-5174-4D46-191885B64E57}"/>
              </a:ext>
            </a:extLst>
          </p:cNvPr>
          <p:cNvSpPr>
            <a:spLocks noGrp="1"/>
          </p:cNvSpPr>
          <p:nvPr>
            <p:ph type="title"/>
          </p:nvPr>
        </p:nvSpPr>
        <p:spPr/>
        <p:txBody>
          <a:bodyPr>
            <a:normAutofit/>
          </a:bodyPr>
          <a:lstStyle/>
          <a:p>
            <a:r>
              <a:rPr lang="es-ES"/>
              <a:t>Estudio </a:t>
            </a:r>
            <a:r>
              <a:rPr lang="es-ES" err="1"/>
              <a:t>ADvantage</a:t>
            </a:r>
            <a:r>
              <a:rPr lang="es-ES"/>
              <a:t>:</a:t>
            </a:r>
            <a:br>
              <a:rPr lang="es-ES"/>
            </a:br>
            <a:r>
              <a:rPr lang="es-ES"/>
              <a:t>Eficacia y seguridad de lebrikizumab en pacientes adultos y adolescentes con DA moderada a grave no respondedores o no candidatos a ciclosporina </a:t>
            </a:r>
          </a:p>
        </p:txBody>
      </p:sp>
    </p:spTree>
    <p:extLst>
      <p:ext uri="{BB962C8B-B14F-4D97-AF65-F5344CB8AC3E}">
        <p14:creationId xmlns:p14="http://schemas.microsoft.com/office/powerpoint/2010/main" val="3009568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E5D24-3214-8827-67AC-8993D8C56F35}"/>
            </a:ext>
          </a:extLst>
        </p:cNvPr>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B911DC37-C6E4-3064-6812-BA5C05A26B47}"/>
              </a:ext>
            </a:extLst>
          </p:cNvPr>
          <p:cNvSpPr/>
          <p:nvPr/>
        </p:nvSpPr>
        <p:spPr>
          <a:xfrm>
            <a:off x="772928" y="1547308"/>
            <a:ext cx="6742337" cy="4176742"/>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redondeado 7">
            <a:extLst>
              <a:ext uri="{FF2B5EF4-FFF2-40B4-BE49-F238E27FC236}">
                <a16:creationId xmlns:a16="http://schemas.microsoft.com/office/drawing/2014/main" id="{44C26F4A-635E-5DF9-F3DF-8CAEC7A75201}"/>
              </a:ext>
            </a:extLst>
          </p:cNvPr>
          <p:cNvSpPr/>
          <p:nvPr/>
        </p:nvSpPr>
        <p:spPr>
          <a:xfrm>
            <a:off x="7657313" y="1547307"/>
            <a:ext cx="3535183" cy="4176742"/>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a:extLst>
              <a:ext uri="{FF2B5EF4-FFF2-40B4-BE49-F238E27FC236}">
                <a16:creationId xmlns:a16="http://schemas.microsoft.com/office/drawing/2014/main" id="{C3CD39AC-52A0-ADC9-23D9-A1CEFB73398B}"/>
              </a:ext>
            </a:extLst>
          </p:cNvPr>
          <p:cNvSpPr>
            <a:spLocks noGrp="1"/>
          </p:cNvSpPr>
          <p:nvPr>
            <p:ph type="title"/>
          </p:nvPr>
        </p:nvSpPr>
        <p:spPr>
          <a:xfrm>
            <a:off x="541058" y="180535"/>
            <a:ext cx="10710038" cy="640214"/>
          </a:xfrm>
        </p:spPr>
        <p:txBody>
          <a:bodyPr/>
          <a:lstStyle/>
          <a:p>
            <a:r>
              <a:rPr lang="es-ES"/>
              <a:t>Una mayor proporción de pacientes con control inadecuado o no aptos para CsA alcanzó una mejora ≥ 4 puntos en el prurito-NRS a la semana 16 con LEB+TCS vs. PBO+TCS</a:t>
            </a:r>
            <a:r>
              <a:rPr lang="es-ES" baseline="30000"/>
              <a:t>$‡1</a:t>
            </a:r>
          </a:p>
        </p:txBody>
      </p:sp>
      <p:graphicFrame>
        <p:nvGraphicFramePr>
          <p:cNvPr id="6" name="Tabla 5">
            <a:extLst>
              <a:ext uri="{FF2B5EF4-FFF2-40B4-BE49-F238E27FC236}">
                <a16:creationId xmlns:a16="http://schemas.microsoft.com/office/drawing/2014/main" id="{628C9D87-FD75-2E9D-0745-BA4DAD2C75AB}"/>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74" name="object 30">
            <a:extLst>
              <a:ext uri="{FF2B5EF4-FFF2-40B4-BE49-F238E27FC236}">
                <a16:creationId xmlns:a16="http://schemas.microsoft.com/office/drawing/2014/main" id="{86156174-3880-F5D3-6367-F6BE7D5CF0E1}"/>
              </a:ext>
            </a:extLst>
          </p:cNvPr>
          <p:cNvSpPr txBox="1"/>
          <p:nvPr/>
        </p:nvSpPr>
        <p:spPr>
          <a:xfrm>
            <a:off x="1212097" y="1830279"/>
            <a:ext cx="5621398" cy="656052"/>
          </a:xfrm>
          <a:prstGeom prst="rect">
            <a:avLst/>
          </a:prstGeom>
        </p:spPr>
        <p:txBody>
          <a:bodyPr vert="horz" wrap="square" lIns="0" tIns="9627" rIns="0" bIns="0" rtlCol="0">
            <a:spAutoFit/>
          </a:bodyPr>
          <a:lstStyle/>
          <a:p>
            <a:pPr marL="15403">
              <a:spcBef>
                <a:spcPts val="76"/>
              </a:spcBef>
            </a:pPr>
            <a:r>
              <a:rPr sz="1400" b="1">
                <a:solidFill>
                  <a:srgbClr val="7A45B8"/>
                </a:solidFill>
                <a:latin typeface="Arial" panose="020B0604020202020204" pitchFamily="34" charset="0"/>
                <a:cs typeface="Arial" panose="020B0604020202020204" pitchFamily="34" charset="0"/>
              </a:rPr>
              <a:t>Estudio</a:t>
            </a:r>
            <a:r>
              <a:rPr sz="1400" b="1" spc="-21">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ADvantage</a:t>
            </a:r>
            <a:r>
              <a:rPr sz="1400" b="1" spc="73">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(N=331)</a:t>
            </a:r>
            <a:r>
              <a:rPr sz="1400" spc="18">
                <a:solidFill>
                  <a:srgbClr val="7A45B8"/>
                </a:solidFill>
                <a:latin typeface="Arial" panose="020B0604020202020204" pitchFamily="34" charset="0"/>
                <a:cs typeface="Arial" panose="020B0604020202020204" pitchFamily="34" charset="0"/>
              </a:rPr>
              <a:t> </a:t>
            </a:r>
            <a:r>
              <a:rPr sz="1400" spc="-6">
                <a:solidFill>
                  <a:srgbClr val="7A45B8"/>
                </a:solidFill>
                <a:latin typeface="Arial" panose="020B0604020202020204" pitchFamily="34" charset="0"/>
                <a:cs typeface="Arial" panose="020B0604020202020204" pitchFamily="34" charset="0"/>
              </a:rPr>
              <a:t>EBGLYSS</a:t>
            </a:r>
            <a:r>
              <a:rPr sz="1400" spc="-6" baseline="30000">
                <a:solidFill>
                  <a:srgbClr val="7A45B8"/>
                </a:solidFill>
                <a:latin typeface="Arial" panose="020B0604020202020204" pitchFamily="34" charset="0"/>
                <a:cs typeface="Arial" panose="020B0604020202020204" pitchFamily="34" charset="0"/>
              </a:rPr>
              <a:t>®</a:t>
            </a:r>
            <a:r>
              <a:rPr sz="1400" spc="-6">
                <a:solidFill>
                  <a:srgbClr val="7A45B8"/>
                </a:solidFill>
                <a:latin typeface="Arial" panose="020B0604020202020204" pitchFamily="34" charset="0"/>
                <a:cs typeface="Arial" panose="020B0604020202020204" pitchFamily="34" charset="0"/>
              </a:rPr>
              <a:t>+TCS</a:t>
            </a:r>
            <a:r>
              <a:rPr sz="1400" spc="21">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en</a:t>
            </a:r>
            <a:r>
              <a:rPr sz="1400" spc="18">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la</a:t>
            </a:r>
            <a:r>
              <a:rPr sz="1400" spc="21">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semana</a:t>
            </a:r>
            <a:r>
              <a:rPr sz="1400" spc="18">
                <a:solidFill>
                  <a:srgbClr val="7A45B8"/>
                </a:solidFill>
                <a:latin typeface="Arial" panose="020B0604020202020204" pitchFamily="34" charset="0"/>
                <a:cs typeface="Arial" panose="020B0604020202020204" pitchFamily="34" charset="0"/>
              </a:rPr>
              <a:t> </a:t>
            </a:r>
            <a:r>
              <a:rPr sz="1400" spc="-15">
                <a:solidFill>
                  <a:srgbClr val="7A45B8"/>
                </a:solidFill>
                <a:latin typeface="Arial" panose="020B0604020202020204" pitchFamily="34" charset="0"/>
                <a:cs typeface="Arial" panose="020B0604020202020204" pitchFamily="34" charset="0"/>
              </a:rPr>
              <a:t>16</a:t>
            </a:r>
            <a:r>
              <a:rPr sz="1400" spc="-22" baseline="31400">
                <a:solidFill>
                  <a:srgbClr val="7A45B8"/>
                </a:solidFill>
                <a:latin typeface="Arial" panose="020B0604020202020204" pitchFamily="34" charset="0"/>
                <a:cs typeface="Arial" panose="020B0604020202020204" pitchFamily="34" charset="0"/>
              </a:rPr>
              <a:t>1</a:t>
            </a:r>
            <a:endParaRPr sz="1400" baseline="31400">
              <a:latin typeface="Arial" panose="020B0604020202020204" pitchFamily="34" charset="0"/>
              <a:cs typeface="Arial" panose="020B0604020202020204" pitchFamily="34" charset="0"/>
            </a:endParaRPr>
          </a:p>
          <a:p>
            <a:pPr marL="15403">
              <a:spcBef>
                <a:spcPts val="21"/>
              </a:spcBef>
            </a:pPr>
            <a:r>
              <a:rPr sz="1400">
                <a:solidFill>
                  <a:srgbClr val="7A45B8"/>
                </a:solidFill>
                <a:latin typeface="Arial" panose="020B0604020202020204" pitchFamily="34" charset="0"/>
                <a:cs typeface="Arial" panose="020B0604020202020204" pitchFamily="34" charset="0"/>
              </a:rPr>
              <a:t>Criterio</a:t>
            </a:r>
            <a:r>
              <a:rPr sz="1400" spc="18">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de</a:t>
            </a:r>
            <a:r>
              <a:rPr sz="1400" spc="-6">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valoración</a:t>
            </a:r>
            <a:r>
              <a:rPr sz="1400" spc="18">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secundario:</a:t>
            </a:r>
            <a:r>
              <a:rPr sz="1400" spc="18">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Mejora</a:t>
            </a:r>
            <a:r>
              <a:rPr sz="1400" spc="18">
                <a:solidFill>
                  <a:srgbClr val="7A45B8"/>
                </a:solidFill>
                <a:latin typeface="Arial" panose="020B0604020202020204" pitchFamily="34" charset="0"/>
                <a:cs typeface="Arial" panose="020B0604020202020204" pitchFamily="34" charset="0"/>
              </a:rPr>
              <a:t> </a:t>
            </a:r>
            <a:r>
              <a:rPr sz="1400" spc="-12">
                <a:solidFill>
                  <a:srgbClr val="7A45B8"/>
                </a:solidFill>
                <a:latin typeface="Symbol" pitchFamily="2" charset="2"/>
                <a:cs typeface="Arial" panose="020B0604020202020204" pitchFamily="34" charset="0"/>
              </a:rPr>
              <a:t></a:t>
            </a:r>
            <a:r>
              <a:rPr sz="1400" spc="-12">
                <a:solidFill>
                  <a:srgbClr val="7A45B8"/>
                </a:solidFill>
                <a:latin typeface="Arial" panose="020B0604020202020204" pitchFamily="34" charset="0"/>
                <a:cs typeface="Arial" panose="020B0604020202020204" pitchFamily="34" charset="0"/>
              </a:rPr>
              <a:t>4</a:t>
            </a:r>
            <a:r>
              <a:rPr sz="1400" spc="21">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puntos</a:t>
            </a:r>
            <a:r>
              <a:rPr sz="1400" spc="18">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en</a:t>
            </a:r>
            <a:r>
              <a:rPr sz="1400" spc="18">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la</a:t>
            </a:r>
            <a:r>
              <a:rPr sz="1400" spc="18">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escala</a:t>
            </a:r>
            <a:r>
              <a:rPr sz="1400" spc="21">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numérica</a:t>
            </a:r>
            <a:r>
              <a:rPr sz="1400" spc="18">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de</a:t>
            </a:r>
            <a:r>
              <a:rPr sz="1400" spc="-6">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valoración</a:t>
            </a:r>
            <a:r>
              <a:rPr sz="1400" spc="18">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del</a:t>
            </a:r>
            <a:r>
              <a:rPr sz="1400" spc="18">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prurito</a:t>
            </a:r>
            <a:r>
              <a:rPr sz="1400" spc="18">
                <a:solidFill>
                  <a:srgbClr val="7A45B8"/>
                </a:solidFill>
                <a:latin typeface="Arial" panose="020B0604020202020204" pitchFamily="34" charset="0"/>
                <a:cs typeface="Arial" panose="020B0604020202020204" pitchFamily="34" charset="0"/>
              </a:rPr>
              <a:t> </a:t>
            </a:r>
            <a:r>
              <a:rPr sz="1400" spc="-18">
                <a:solidFill>
                  <a:srgbClr val="7A45B8"/>
                </a:solidFill>
                <a:latin typeface="Arial" panose="020B0604020202020204" pitchFamily="34" charset="0"/>
                <a:cs typeface="Arial" panose="020B0604020202020204" pitchFamily="34" charset="0"/>
              </a:rPr>
              <a:t>(NRS).</a:t>
            </a:r>
            <a:r>
              <a:rPr sz="1400" spc="-27" baseline="31400">
                <a:solidFill>
                  <a:srgbClr val="7A45B8"/>
                </a:solidFill>
                <a:latin typeface="Arial" panose="020B0604020202020204" pitchFamily="34" charset="0"/>
                <a:cs typeface="Arial" panose="020B0604020202020204" pitchFamily="34" charset="0"/>
              </a:rPr>
              <a:t>1</a:t>
            </a:r>
            <a:endParaRPr sz="1400" baseline="31400">
              <a:latin typeface="Arial" panose="020B0604020202020204" pitchFamily="34" charset="0"/>
              <a:cs typeface="Arial" panose="020B0604020202020204" pitchFamily="34" charset="0"/>
            </a:endParaRPr>
          </a:p>
        </p:txBody>
      </p:sp>
      <p:sp>
        <p:nvSpPr>
          <p:cNvPr id="75" name="object 31">
            <a:extLst>
              <a:ext uri="{FF2B5EF4-FFF2-40B4-BE49-F238E27FC236}">
                <a16:creationId xmlns:a16="http://schemas.microsoft.com/office/drawing/2014/main" id="{ADA45ACF-5431-05CC-44EC-557FFEA26015}"/>
              </a:ext>
            </a:extLst>
          </p:cNvPr>
          <p:cNvSpPr txBox="1"/>
          <p:nvPr/>
        </p:nvSpPr>
        <p:spPr>
          <a:xfrm>
            <a:off x="1193840" y="5318010"/>
            <a:ext cx="2433931" cy="117055"/>
          </a:xfrm>
          <a:prstGeom prst="rect">
            <a:avLst/>
          </a:prstGeom>
        </p:spPr>
        <p:txBody>
          <a:bodyPr vert="horz" wrap="square" lIns="0" tIns="9242" rIns="0" bIns="0" rtlCol="0">
            <a:spAutoFit/>
          </a:bodyPr>
          <a:lstStyle/>
          <a:p>
            <a:pPr marL="23104">
              <a:spcBef>
                <a:spcPts val="73"/>
              </a:spcBef>
            </a:pPr>
            <a:r>
              <a:rPr sz="700">
                <a:solidFill>
                  <a:srgbClr val="646464"/>
                </a:solidFill>
                <a:latin typeface="Arial" panose="020B0604020202020204" pitchFamily="34" charset="0"/>
                <a:cs typeface="Arial" panose="020B0604020202020204" pitchFamily="34" charset="0"/>
              </a:rPr>
              <a:t>Warren,</a:t>
            </a:r>
            <a:r>
              <a:rPr sz="700" spc="-15">
                <a:solidFill>
                  <a:srgbClr val="646464"/>
                </a:solidFill>
                <a:latin typeface="Arial" panose="020B0604020202020204" pitchFamily="34" charset="0"/>
                <a:cs typeface="Arial" panose="020B0604020202020204" pitchFamily="34" charset="0"/>
              </a:rPr>
              <a:t> </a:t>
            </a:r>
            <a:r>
              <a:rPr sz="700">
                <a:solidFill>
                  <a:srgbClr val="646464"/>
                </a:solidFill>
                <a:latin typeface="Arial" panose="020B0604020202020204" pitchFamily="34" charset="0"/>
                <a:cs typeface="Arial" panose="020B0604020202020204" pitchFamily="34" charset="0"/>
              </a:rPr>
              <a:t>B.</a:t>
            </a:r>
            <a:r>
              <a:rPr sz="700" spc="-15">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et</a:t>
            </a:r>
            <a:r>
              <a:rPr sz="700" i="1" spc="3">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al.</a:t>
            </a:r>
            <a:r>
              <a:rPr sz="700" i="1" spc="-15">
                <a:solidFill>
                  <a:srgbClr val="646464"/>
                </a:solidFill>
                <a:latin typeface="Arial" panose="020B0604020202020204" pitchFamily="34" charset="0"/>
                <a:cs typeface="Arial" panose="020B0604020202020204" pitchFamily="34" charset="0"/>
              </a:rPr>
              <a:t> </a:t>
            </a:r>
            <a:r>
              <a:rPr sz="700" spc="-12">
                <a:solidFill>
                  <a:srgbClr val="646464"/>
                </a:solidFill>
                <a:latin typeface="Arial" panose="020B0604020202020204" pitchFamily="34" charset="0"/>
                <a:cs typeface="Arial" panose="020B0604020202020204" pitchFamily="34" charset="0"/>
              </a:rPr>
              <a:t>2024</a:t>
            </a:r>
            <a:r>
              <a:rPr sz="600" spc="-18" baseline="32407">
                <a:solidFill>
                  <a:srgbClr val="646464"/>
                </a:solidFill>
                <a:latin typeface="Arial" panose="020B0604020202020204" pitchFamily="34" charset="0"/>
                <a:cs typeface="Arial" panose="020B0604020202020204" pitchFamily="34" charset="0"/>
              </a:rPr>
              <a:t>1</a:t>
            </a:r>
            <a:endParaRPr sz="600" baseline="32407">
              <a:solidFill>
                <a:srgbClr val="646464"/>
              </a:solidFill>
              <a:latin typeface="Arial" panose="020B0604020202020204" pitchFamily="34" charset="0"/>
              <a:cs typeface="Arial" panose="020B0604020202020204" pitchFamily="34" charset="0"/>
            </a:endParaRPr>
          </a:p>
        </p:txBody>
      </p:sp>
      <p:sp>
        <p:nvSpPr>
          <p:cNvPr id="76" name="object 39">
            <a:extLst>
              <a:ext uri="{FF2B5EF4-FFF2-40B4-BE49-F238E27FC236}">
                <a16:creationId xmlns:a16="http://schemas.microsoft.com/office/drawing/2014/main" id="{FE6BF1B3-8D08-73E1-5C20-4DC5D768375C}"/>
              </a:ext>
            </a:extLst>
          </p:cNvPr>
          <p:cNvSpPr txBox="1"/>
          <p:nvPr/>
        </p:nvSpPr>
        <p:spPr>
          <a:xfrm>
            <a:off x="3646452" y="4740249"/>
            <a:ext cx="784315" cy="375849"/>
          </a:xfrm>
          <a:prstGeom prst="rect">
            <a:avLst/>
          </a:prstGeom>
        </p:spPr>
        <p:txBody>
          <a:bodyPr vert="horz" wrap="square" lIns="0" tIns="33886" rIns="0" bIns="0" rtlCol="0">
            <a:spAutoFit/>
          </a:bodyPr>
          <a:lstStyle/>
          <a:p>
            <a:pPr marR="36966" algn="ctr">
              <a:spcBef>
                <a:spcPts val="267"/>
              </a:spcBef>
            </a:pPr>
            <a:r>
              <a:rPr sz="788" spc="-30">
                <a:solidFill>
                  <a:srgbClr val="22346A"/>
                </a:solidFill>
                <a:latin typeface="Arial" panose="020B0604020202020204" pitchFamily="34" charset="0"/>
                <a:cs typeface="Arial" panose="020B0604020202020204" pitchFamily="34" charset="0"/>
              </a:rPr>
              <a:t>8</a:t>
            </a:r>
            <a:endParaRPr sz="788">
              <a:latin typeface="Arial" panose="020B0604020202020204" pitchFamily="34" charset="0"/>
              <a:cs typeface="Arial" panose="020B0604020202020204" pitchFamily="34" charset="0"/>
            </a:endParaRPr>
          </a:p>
          <a:p>
            <a:pPr marL="7701" algn="ctr">
              <a:spcBef>
                <a:spcPts val="324"/>
              </a:spcBef>
            </a:pPr>
            <a:r>
              <a:rPr sz="1182" spc="-6">
                <a:solidFill>
                  <a:srgbClr val="22346A"/>
                </a:solidFill>
                <a:latin typeface="Arial" panose="020B0604020202020204" pitchFamily="34" charset="0"/>
                <a:cs typeface="Arial" panose="020B0604020202020204" pitchFamily="34" charset="0"/>
              </a:rPr>
              <a:t>Semanas</a:t>
            </a:r>
            <a:endParaRPr sz="1182">
              <a:latin typeface="Arial" panose="020B0604020202020204" pitchFamily="34" charset="0"/>
              <a:cs typeface="Arial" panose="020B0604020202020204" pitchFamily="34" charset="0"/>
            </a:endParaRPr>
          </a:p>
        </p:txBody>
      </p:sp>
      <p:sp>
        <p:nvSpPr>
          <p:cNvPr id="77" name="object 41">
            <a:extLst>
              <a:ext uri="{FF2B5EF4-FFF2-40B4-BE49-F238E27FC236}">
                <a16:creationId xmlns:a16="http://schemas.microsoft.com/office/drawing/2014/main" id="{0B9E8B1E-8807-FAD9-9066-72DEFD87CF8B}"/>
              </a:ext>
            </a:extLst>
          </p:cNvPr>
          <p:cNvSpPr txBox="1"/>
          <p:nvPr/>
        </p:nvSpPr>
        <p:spPr>
          <a:xfrm>
            <a:off x="1648545" y="3129632"/>
            <a:ext cx="161274" cy="154424"/>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80</a:t>
            </a:r>
            <a:endParaRPr sz="788">
              <a:latin typeface="Arial" panose="020B0604020202020204" pitchFamily="34" charset="0"/>
              <a:cs typeface="Arial" panose="020B0604020202020204" pitchFamily="34" charset="0"/>
            </a:endParaRPr>
          </a:p>
        </p:txBody>
      </p:sp>
      <p:sp>
        <p:nvSpPr>
          <p:cNvPr id="78" name="object 42">
            <a:extLst>
              <a:ext uri="{FF2B5EF4-FFF2-40B4-BE49-F238E27FC236}">
                <a16:creationId xmlns:a16="http://schemas.microsoft.com/office/drawing/2014/main" id="{BD27ED68-89DF-CEE3-B3EA-4BB0F42CC07C}"/>
              </a:ext>
            </a:extLst>
          </p:cNvPr>
          <p:cNvSpPr txBox="1"/>
          <p:nvPr/>
        </p:nvSpPr>
        <p:spPr>
          <a:xfrm>
            <a:off x="1651189" y="3503804"/>
            <a:ext cx="158976" cy="154424"/>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60</a:t>
            </a:r>
            <a:endParaRPr sz="788">
              <a:latin typeface="Arial" panose="020B0604020202020204" pitchFamily="34" charset="0"/>
              <a:cs typeface="Arial" panose="020B0604020202020204" pitchFamily="34" charset="0"/>
            </a:endParaRPr>
          </a:p>
        </p:txBody>
      </p:sp>
      <p:sp>
        <p:nvSpPr>
          <p:cNvPr id="79" name="object 43">
            <a:extLst>
              <a:ext uri="{FF2B5EF4-FFF2-40B4-BE49-F238E27FC236}">
                <a16:creationId xmlns:a16="http://schemas.microsoft.com/office/drawing/2014/main" id="{B2AF6293-360B-33A8-3A61-FFAC5770ADB9}"/>
              </a:ext>
            </a:extLst>
          </p:cNvPr>
          <p:cNvSpPr txBox="1"/>
          <p:nvPr/>
        </p:nvSpPr>
        <p:spPr>
          <a:xfrm>
            <a:off x="1651791" y="3902617"/>
            <a:ext cx="158058" cy="154424"/>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40</a:t>
            </a:r>
            <a:endParaRPr sz="788">
              <a:latin typeface="Arial" panose="020B0604020202020204" pitchFamily="34" charset="0"/>
              <a:cs typeface="Arial" panose="020B0604020202020204" pitchFamily="34" charset="0"/>
            </a:endParaRPr>
          </a:p>
        </p:txBody>
      </p:sp>
      <p:sp>
        <p:nvSpPr>
          <p:cNvPr id="80" name="object 44">
            <a:extLst>
              <a:ext uri="{FF2B5EF4-FFF2-40B4-BE49-F238E27FC236}">
                <a16:creationId xmlns:a16="http://schemas.microsoft.com/office/drawing/2014/main" id="{0DC18832-E5C4-9D68-D5B6-5C6096C67366}"/>
              </a:ext>
            </a:extLst>
          </p:cNvPr>
          <p:cNvSpPr txBox="1"/>
          <p:nvPr/>
        </p:nvSpPr>
        <p:spPr>
          <a:xfrm>
            <a:off x="1654195" y="4283287"/>
            <a:ext cx="155761" cy="154424"/>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20</a:t>
            </a:r>
            <a:endParaRPr sz="788">
              <a:latin typeface="Arial" panose="020B0604020202020204" pitchFamily="34" charset="0"/>
              <a:cs typeface="Arial" panose="020B0604020202020204" pitchFamily="34" charset="0"/>
            </a:endParaRPr>
          </a:p>
        </p:txBody>
      </p:sp>
      <p:sp>
        <p:nvSpPr>
          <p:cNvPr id="81" name="object 45">
            <a:extLst>
              <a:ext uri="{FF2B5EF4-FFF2-40B4-BE49-F238E27FC236}">
                <a16:creationId xmlns:a16="http://schemas.microsoft.com/office/drawing/2014/main" id="{E1E13EE5-9E87-6AA0-FE8A-EF130047C766}"/>
              </a:ext>
            </a:extLst>
          </p:cNvPr>
          <p:cNvSpPr txBox="1"/>
          <p:nvPr/>
        </p:nvSpPr>
        <p:spPr>
          <a:xfrm>
            <a:off x="1717907" y="4649441"/>
            <a:ext cx="91894" cy="154424"/>
          </a:xfrm>
          <a:prstGeom prst="rect">
            <a:avLst/>
          </a:prstGeom>
        </p:spPr>
        <p:txBody>
          <a:bodyPr vert="horz" wrap="square" lIns="0" tIns="8086" rIns="0" bIns="0" rtlCol="0">
            <a:spAutoFit/>
          </a:bodyPr>
          <a:lstStyle/>
          <a:p>
            <a:pPr marL="7701">
              <a:spcBef>
                <a:spcPts val="64"/>
              </a:spcBef>
            </a:pPr>
            <a:r>
              <a:rPr sz="788" spc="-30">
                <a:solidFill>
                  <a:srgbClr val="22346A"/>
                </a:solidFill>
                <a:latin typeface="Arial" panose="020B0604020202020204" pitchFamily="34" charset="0"/>
                <a:cs typeface="Arial" panose="020B0604020202020204" pitchFamily="34" charset="0"/>
              </a:rPr>
              <a:t>0</a:t>
            </a:r>
            <a:endParaRPr sz="788">
              <a:latin typeface="Arial" panose="020B0604020202020204" pitchFamily="34" charset="0"/>
              <a:cs typeface="Arial" panose="020B0604020202020204" pitchFamily="34" charset="0"/>
            </a:endParaRPr>
          </a:p>
        </p:txBody>
      </p:sp>
      <p:sp>
        <p:nvSpPr>
          <p:cNvPr id="82" name="object 46">
            <a:extLst>
              <a:ext uri="{FF2B5EF4-FFF2-40B4-BE49-F238E27FC236}">
                <a16:creationId xmlns:a16="http://schemas.microsoft.com/office/drawing/2014/main" id="{631070DE-316F-201F-2D9A-8AA8AEDC9A2E}"/>
              </a:ext>
            </a:extLst>
          </p:cNvPr>
          <p:cNvSpPr txBox="1"/>
          <p:nvPr/>
        </p:nvSpPr>
        <p:spPr>
          <a:xfrm>
            <a:off x="1834754" y="4770855"/>
            <a:ext cx="91894" cy="154424"/>
          </a:xfrm>
          <a:prstGeom prst="rect">
            <a:avLst/>
          </a:prstGeom>
        </p:spPr>
        <p:txBody>
          <a:bodyPr vert="horz" wrap="square" lIns="0" tIns="8086" rIns="0" bIns="0" rtlCol="0">
            <a:spAutoFit/>
          </a:bodyPr>
          <a:lstStyle/>
          <a:p>
            <a:pPr marL="7701">
              <a:spcBef>
                <a:spcPts val="64"/>
              </a:spcBef>
            </a:pPr>
            <a:r>
              <a:rPr sz="788" spc="-30">
                <a:solidFill>
                  <a:srgbClr val="22346A"/>
                </a:solidFill>
                <a:latin typeface="Arial" panose="020B0604020202020204" pitchFamily="34" charset="0"/>
                <a:cs typeface="Arial" panose="020B0604020202020204" pitchFamily="34" charset="0"/>
              </a:rPr>
              <a:t>0</a:t>
            </a:r>
            <a:endParaRPr sz="788">
              <a:latin typeface="Arial" panose="020B0604020202020204" pitchFamily="34" charset="0"/>
              <a:cs typeface="Arial" panose="020B0604020202020204" pitchFamily="34" charset="0"/>
            </a:endParaRPr>
          </a:p>
        </p:txBody>
      </p:sp>
      <p:sp>
        <p:nvSpPr>
          <p:cNvPr id="83" name="object 47">
            <a:extLst>
              <a:ext uri="{FF2B5EF4-FFF2-40B4-BE49-F238E27FC236}">
                <a16:creationId xmlns:a16="http://schemas.microsoft.com/office/drawing/2014/main" id="{BADF2F5C-87B0-9BB2-2812-D6DA541B70ED}"/>
              </a:ext>
            </a:extLst>
          </p:cNvPr>
          <p:cNvSpPr txBox="1"/>
          <p:nvPr/>
        </p:nvSpPr>
        <p:spPr>
          <a:xfrm>
            <a:off x="5045038" y="4770855"/>
            <a:ext cx="214028" cy="154424"/>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12</a:t>
            </a:r>
            <a:endParaRPr sz="788">
              <a:latin typeface="Arial" panose="020B0604020202020204" pitchFamily="34" charset="0"/>
              <a:cs typeface="Arial" panose="020B0604020202020204" pitchFamily="34" charset="0"/>
            </a:endParaRPr>
          </a:p>
        </p:txBody>
      </p:sp>
      <p:sp>
        <p:nvSpPr>
          <p:cNvPr id="84" name="object 48">
            <a:extLst>
              <a:ext uri="{FF2B5EF4-FFF2-40B4-BE49-F238E27FC236}">
                <a16:creationId xmlns:a16="http://schemas.microsoft.com/office/drawing/2014/main" id="{7B58A799-5C6A-FEF5-265D-541429B32343}"/>
              </a:ext>
            </a:extLst>
          </p:cNvPr>
          <p:cNvSpPr txBox="1"/>
          <p:nvPr/>
        </p:nvSpPr>
        <p:spPr>
          <a:xfrm>
            <a:off x="4502758" y="4770855"/>
            <a:ext cx="130489" cy="299103"/>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10</a:t>
            </a:r>
            <a:endParaRPr sz="788">
              <a:latin typeface="Arial" panose="020B0604020202020204" pitchFamily="34" charset="0"/>
              <a:cs typeface="Arial" panose="020B0604020202020204" pitchFamily="34" charset="0"/>
            </a:endParaRPr>
          </a:p>
        </p:txBody>
      </p:sp>
      <p:sp>
        <p:nvSpPr>
          <p:cNvPr id="85" name="object 49">
            <a:extLst>
              <a:ext uri="{FF2B5EF4-FFF2-40B4-BE49-F238E27FC236}">
                <a16:creationId xmlns:a16="http://schemas.microsoft.com/office/drawing/2014/main" id="{233BF760-E9F9-5433-6ADC-9612AFF11E75}"/>
              </a:ext>
            </a:extLst>
          </p:cNvPr>
          <p:cNvSpPr txBox="1"/>
          <p:nvPr/>
        </p:nvSpPr>
        <p:spPr>
          <a:xfrm>
            <a:off x="3450415" y="4770855"/>
            <a:ext cx="85461" cy="129417"/>
          </a:xfrm>
          <a:prstGeom prst="rect">
            <a:avLst/>
          </a:prstGeom>
        </p:spPr>
        <p:txBody>
          <a:bodyPr vert="horz" wrap="square" lIns="0" tIns="8086" rIns="0" bIns="0" rtlCol="0">
            <a:spAutoFit/>
          </a:bodyPr>
          <a:lstStyle/>
          <a:p>
            <a:pPr marL="7701" algn="ctr">
              <a:spcBef>
                <a:spcPts val="64"/>
              </a:spcBef>
            </a:pPr>
            <a:r>
              <a:rPr sz="788" spc="-30">
                <a:solidFill>
                  <a:srgbClr val="22346A"/>
                </a:solidFill>
                <a:latin typeface="Arial" panose="020B0604020202020204" pitchFamily="34" charset="0"/>
                <a:cs typeface="Arial" panose="020B0604020202020204" pitchFamily="34" charset="0"/>
              </a:rPr>
              <a:t>6</a:t>
            </a:r>
            <a:endParaRPr sz="788">
              <a:latin typeface="Arial" panose="020B0604020202020204" pitchFamily="34" charset="0"/>
              <a:cs typeface="Arial" panose="020B0604020202020204" pitchFamily="34" charset="0"/>
            </a:endParaRPr>
          </a:p>
        </p:txBody>
      </p:sp>
      <p:sp>
        <p:nvSpPr>
          <p:cNvPr id="86" name="object 50">
            <a:extLst>
              <a:ext uri="{FF2B5EF4-FFF2-40B4-BE49-F238E27FC236}">
                <a16:creationId xmlns:a16="http://schemas.microsoft.com/office/drawing/2014/main" id="{85939535-4CC4-E1FC-5ABA-5DEAF8E177AC}"/>
              </a:ext>
            </a:extLst>
          </p:cNvPr>
          <p:cNvSpPr txBox="1"/>
          <p:nvPr/>
        </p:nvSpPr>
        <p:spPr>
          <a:xfrm>
            <a:off x="5581310" y="4770855"/>
            <a:ext cx="141457" cy="154424"/>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14</a:t>
            </a:r>
            <a:endParaRPr sz="788">
              <a:latin typeface="Arial" panose="020B0604020202020204" pitchFamily="34" charset="0"/>
              <a:cs typeface="Arial" panose="020B0604020202020204" pitchFamily="34" charset="0"/>
            </a:endParaRPr>
          </a:p>
        </p:txBody>
      </p:sp>
      <p:sp>
        <p:nvSpPr>
          <p:cNvPr id="87" name="object 51">
            <a:extLst>
              <a:ext uri="{FF2B5EF4-FFF2-40B4-BE49-F238E27FC236}">
                <a16:creationId xmlns:a16="http://schemas.microsoft.com/office/drawing/2014/main" id="{FCB74ABB-7AD8-AA6D-2939-C438C893F1F7}"/>
              </a:ext>
            </a:extLst>
          </p:cNvPr>
          <p:cNvSpPr txBox="1"/>
          <p:nvPr/>
        </p:nvSpPr>
        <p:spPr>
          <a:xfrm>
            <a:off x="6118420" y="4770855"/>
            <a:ext cx="141457" cy="154424"/>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16</a:t>
            </a:r>
            <a:endParaRPr sz="788">
              <a:latin typeface="Arial" panose="020B0604020202020204" pitchFamily="34" charset="0"/>
              <a:cs typeface="Arial" panose="020B0604020202020204" pitchFamily="34" charset="0"/>
            </a:endParaRPr>
          </a:p>
        </p:txBody>
      </p:sp>
      <p:sp>
        <p:nvSpPr>
          <p:cNvPr id="88" name="object 52">
            <a:extLst>
              <a:ext uri="{FF2B5EF4-FFF2-40B4-BE49-F238E27FC236}">
                <a16:creationId xmlns:a16="http://schemas.microsoft.com/office/drawing/2014/main" id="{6FA7C931-28ED-D978-72A2-F75A96CB7934}"/>
              </a:ext>
            </a:extLst>
          </p:cNvPr>
          <p:cNvSpPr txBox="1"/>
          <p:nvPr/>
        </p:nvSpPr>
        <p:spPr>
          <a:xfrm>
            <a:off x="1229788" y="3226022"/>
            <a:ext cx="214228" cy="1120188"/>
          </a:xfrm>
          <a:prstGeom prst="rect">
            <a:avLst/>
          </a:prstGeom>
        </p:spPr>
        <p:txBody>
          <a:bodyPr vert="vert270" wrap="square" lIns="0" tIns="0" rIns="0" bIns="0" rtlCol="0">
            <a:spAutoFit/>
          </a:bodyPr>
          <a:lstStyle/>
          <a:p>
            <a:pPr marL="7701">
              <a:lnSpc>
                <a:spcPts val="1386"/>
              </a:lnSpc>
            </a:pPr>
            <a:r>
              <a:rPr sz="1182">
                <a:solidFill>
                  <a:srgbClr val="22346A"/>
                </a:solidFill>
                <a:latin typeface="Arial" panose="020B0604020202020204" pitchFamily="34" charset="0"/>
                <a:cs typeface="Arial" panose="020B0604020202020204" pitchFamily="34" charset="0"/>
              </a:rPr>
              <a:t>Pacientes</a:t>
            </a:r>
            <a:r>
              <a:rPr sz="1182" spc="15">
                <a:solidFill>
                  <a:srgbClr val="22346A"/>
                </a:solidFill>
                <a:latin typeface="Arial" panose="020B0604020202020204" pitchFamily="34" charset="0"/>
                <a:cs typeface="Arial" panose="020B0604020202020204" pitchFamily="34" charset="0"/>
              </a:rPr>
              <a:t> </a:t>
            </a:r>
            <a:r>
              <a:rPr sz="1182" spc="-15">
                <a:solidFill>
                  <a:srgbClr val="22346A"/>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p:txBody>
      </p:sp>
      <p:sp>
        <p:nvSpPr>
          <p:cNvPr id="89" name="object 53">
            <a:extLst>
              <a:ext uri="{FF2B5EF4-FFF2-40B4-BE49-F238E27FC236}">
                <a16:creationId xmlns:a16="http://schemas.microsoft.com/office/drawing/2014/main" id="{C2C68B43-C02F-7226-FF37-C9B6BFE32774}"/>
              </a:ext>
            </a:extLst>
          </p:cNvPr>
          <p:cNvSpPr txBox="1"/>
          <p:nvPr/>
        </p:nvSpPr>
        <p:spPr>
          <a:xfrm>
            <a:off x="6282356" y="3431608"/>
            <a:ext cx="521498" cy="1360841"/>
          </a:xfrm>
          <a:prstGeom prst="rect">
            <a:avLst/>
          </a:prstGeom>
        </p:spPr>
        <p:txBody>
          <a:bodyPr vert="horz" wrap="square" lIns="0" tIns="159032" rIns="0" bIns="0" rtlCol="0">
            <a:spAutoFit/>
          </a:bodyPr>
          <a:lstStyle/>
          <a:p>
            <a:pPr marL="7701">
              <a:spcBef>
                <a:spcPts val="1252"/>
              </a:spcBef>
            </a:pPr>
            <a:r>
              <a:rPr sz="1789" b="1" spc="-45">
                <a:solidFill>
                  <a:srgbClr val="B0059E"/>
                </a:solidFill>
                <a:latin typeface="Arial" panose="020B0604020202020204" pitchFamily="34" charset="0"/>
                <a:cs typeface="Arial" panose="020B0604020202020204" pitchFamily="34" charset="0"/>
              </a:rPr>
              <a:t>49,9</a:t>
            </a:r>
            <a:endParaRPr sz="1789">
              <a:latin typeface="Arial" panose="020B0604020202020204" pitchFamily="34" charset="0"/>
              <a:cs typeface="Arial" panose="020B0604020202020204" pitchFamily="34" charset="0"/>
            </a:endParaRPr>
          </a:p>
          <a:p>
            <a:pPr marL="15787">
              <a:spcBef>
                <a:spcPts val="1198"/>
              </a:spcBef>
            </a:pPr>
            <a:r>
              <a:rPr sz="1789" b="1" spc="-12">
                <a:solidFill>
                  <a:srgbClr val="A3A3A3"/>
                </a:solidFill>
                <a:latin typeface="Arial" panose="020B0604020202020204" pitchFamily="34" charset="0"/>
                <a:cs typeface="Arial" panose="020B0604020202020204" pitchFamily="34" charset="0"/>
              </a:rPr>
              <a:t>29,7</a:t>
            </a:r>
            <a:endParaRPr sz="1789">
              <a:latin typeface="Arial" panose="020B0604020202020204" pitchFamily="34" charset="0"/>
              <a:cs typeface="Arial" panose="020B0604020202020204" pitchFamily="34" charset="0"/>
            </a:endParaRPr>
          </a:p>
        </p:txBody>
      </p:sp>
      <p:sp>
        <p:nvSpPr>
          <p:cNvPr id="90" name="object 54">
            <a:extLst>
              <a:ext uri="{FF2B5EF4-FFF2-40B4-BE49-F238E27FC236}">
                <a16:creationId xmlns:a16="http://schemas.microsoft.com/office/drawing/2014/main" id="{729AE00A-4B86-6D4B-0598-9E263E5D5047}"/>
              </a:ext>
            </a:extLst>
          </p:cNvPr>
          <p:cNvSpPr txBox="1"/>
          <p:nvPr/>
        </p:nvSpPr>
        <p:spPr>
          <a:xfrm>
            <a:off x="2796180" y="3921642"/>
            <a:ext cx="304629" cy="445718"/>
          </a:xfrm>
          <a:prstGeom prst="rect">
            <a:avLst/>
          </a:prstGeom>
        </p:spPr>
        <p:txBody>
          <a:bodyPr vert="horz" wrap="square" lIns="0" tIns="9627" rIns="0" bIns="0" rtlCol="0">
            <a:spAutoFit/>
          </a:bodyPr>
          <a:lstStyle/>
          <a:p>
            <a:pPr marL="7701">
              <a:spcBef>
                <a:spcPts val="76"/>
              </a:spcBef>
            </a:pPr>
            <a:r>
              <a:rPr sz="1182" spc="-12">
                <a:solidFill>
                  <a:srgbClr val="B0059E"/>
                </a:solidFill>
                <a:latin typeface="Arial" panose="020B0604020202020204" pitchFamily="34" charset="0"/>
                <a:cs typeface="Arial" panose="020B0604020202020204" pitchFamily="34" charset="0"/>
              </a:rPr>
              <a:t>27,6</a:t>
            </a:r>
            <a:endParaRPr sz="1182">
              <a:latin typeface="Arial" panose="020B0604020202020204" pitchFamily="34" charset="0"/>
              <a:cs typeface="Arial" panose="020B0604020202020204" pitchFamily="34" charset="0"/>
            </a:endParaRPr>
          </a:p>
        </p:txBody>
      </p:sp>
      <p:sp>
        <p:nvSpPr>
          <p:cNvPr id="91" name="object 55">
            <a:extLst>
              <a:ext uri="{FF2B5EF4-FFF2-40B4-BE49-F238E27FC236}">
                <a16:creationId xmlns:a16="http://schemas.microsoft.com/office/drawing/2014/main" id="{BA680A78-3BF3-E1F8-BF39-36E6BAE7BD86}"/>
              </a:ext>
            </a:extLst>
          </p:cNvPr>
          <p:cNvSpPr txBox="1"/>
          <p:nvPr/>
        </p:nvSpPr>
        <p:spPr>
          <a:xfrm>
            <a:off x="3306773" y="3679256"/>
            <a:ext cx="344143" cy="445718"/>
          </a:xfrm>
          <a:prstGeom prst="rect">
            <a:avLst/>
          </a:prstGeom>
        </p:spPr>
        <p:txBody>
          <a:bodyPr vert="horz" wrap="square" lIns="0" tIns="9627" rIns="0" bIns="0" rtlCol="0">
            <a:spAutoFit/>
          </a:bodyPr>
          <a:lstStyle/>
          <a:p>
            <a:pPr marL="7701">
              <a:spcBef>
                <a:spcPts val="76"/>
              </a:spcBef>
            </a:pPr>
            <a:r>
              <a:rPr sz="1182" spc="-12">
                <a:solidFill>
                  <a:srgbClr val="B0059E"/>
                </a:solidFill>
                <a:latin typeface="Arial" panose="020B0604020202020204" pitchFamily="34" charset="0"/>
                <a:cs typeface="Arial" panose="020B0604020202020204" pitchFamily="34" charset="0"/>
              </a:rPr>
              <a:t>40,4</a:t>
            </a:r>
            <a:endParaRPr sz="1182">
              <a:latin typeface="Arial" panose="020B0604020202020204" pitchFamily="34" charset="0"/>
              <a:cs typeface="Arial" panose="020B0604020202020204" pitchFamily="34" charset="0"/>
            </a:endParaRPr>
          </a:p>
        </p:txBody>
      </p:sp>
      <p:sp>
        <p:nvSpPr>
          <p:cNvPr id="92" name="object 56">
            <a:extLst>
              <a:ext uri="{FF2B5EF4-FFF2-40B4-BE49-F238E27FC236}">
                <a16:creationId xmlns:a16="http://schemas.microsoft.com/office/drawing/2014/main" id="{AF516EBE-D62D-DA67-D25E-87B8122F60EF}"/>
              </a:ext>
            </a:extLst>
          </p:cNvPr>
          <p:cNvSpPr txBox="1"/>
          <p:nvPr/>
        </p:nvSpPr>
        <p:spPr>
          <a:xfrm>
            <a:off x="3865190" y="3611068"/>
            <a:ext cx="333574" cy="445718"/>
          </a:xfrm>
          <a:prstGeom prst="rect">
            <a:avLst/>
          </a:prstGeom>
        </p:spPr>
        <p:txBody>
          <a:bodyPr vert="horz" wrap="square" lIns="0" tIns="9627" rIns="0" bIns="0" rtlCol="0">
            <a:spAutoFit/>
          </a:bodyPr>
          <a:lstStyle/>
          <a:p>
            <a:pPr marL="7701">
              <a:spcBef>
                <a:spcPts val="76"/>
              </a:spcBef>
            </a:pPr>
            <a:r>
              <a:rPr sz="1182" spc="-12">
                <a:solidFill>
                  <a:srgbClr val="B0059E"/>
                </a:solidFill>
                <a:latin typeface="Arial" panose="020B0604020202020204" pitchFamily="34" charset="0"/>
                <a:cs typeface="Arial" panose="020B0604020202020204" pitchFamily="34" charset="0"/>
              </a:rPr>
              <a:t>44,4</a:t>
            </a:r>
            <a:endParaRPr sz="1182">
              <a:latin typeface="Arial" panose="020B0604020202020204" pitchFamily="34" charset="0"/>
              <a:cs typeface="Arial" panose="020B0604020202020204" pitchFamily="34" charset="0"/>
            </a:endParaRPr>
          </a:p>
        </p:txBody>
      </p:sp>
      <p:sp>
        <p:nvSpPr>
          <p:cNvPr id="93" name="object 57">
            <a:extLst>
              <a:ext uri="{FF2B5EF4-FFF2-40B4-BE49-F238E27FC236}">
                <a16:creationId xmlns:a16="http://schemas.microsoft.com/office/drawing/2014/main" id="{828B0F12-FE4A-F632-E983-94C81BBF7E0C}"/>
              </a:ext>
            </a:extLst>
          </p:cNvPr>
          <p:cNvSpPr txBox="1"/>
          <p:nvPr/>
        </p:nvSpPr>
        <p:spPr>
          <a:xfrm>
            <a:off x="4406331" y="3603431"/>
            <a:ext cx="317954" cy="445718"/>
          </a:xfrm>
          <a:prstGeom prst="rect">
            <a:avLst/>
          </a:prstGeom>
        </p:spPr>
        <p:txBody>
          <a:bodyPr vert="horz" wrap="square" lIns="0" tIns="9627" rIns="0" bIns="0" rtlCol="0">
            <a:spAutoFit/>
          </a:bodyPr>
          <a:lstStyle/>
          <a:p>
            <a:pPr marL="7701">
              <a:spcBef>
                <a:spcPts val="76"/>
              </a:spcBef>
            </a:pPr>
            <a:r>
              <a:rPr sz="1182" spc="-24">
                <a:solidFill>
                  <a:srgbClr val="B0059E"/>
                </a:solidFill>
                <a:latin typeface="Arial" panose="020B0604020202020204" pitchFamily="34" charset="0"/>
                <a:cs typeface="Arial" panose="020B0604020202020204" pitchFamily="34" charset="0"/>
              </a:rPr>
              <a:t>44,9</a:t>
            </a:r>
            <a:endParaRPr sz="1182">
              <a:latin typeface="Arial" panose="020B0604020202020204" pitchFamily="34" charset="0"/>
              <a:cs typeface="Arial" panose="020B0604020202020204" pitchFamily="34" charset="0"/>
            </a:endParaRPr>
          </a:p>
        </p:txBody>
      </p:sp>
      <p:sp>
        <p:nvSpPr>
          <p:cNvPr id="94" name="object 58">
            <a:extLst>
              <a:ext uri="{FF2B5EF4-FFF2-40B4-BE49-F238E27FC236}">
                <a16:creationId xmlns:a16="http://schemas.microsoft.com/office/drawing/2014/main" id="{8AA4D521-C77E-8FAD-5D1A-A131F303FA16}"/>
              </a:ext>
            </a:extLst>
          </p:cNvPr>
          <p:cNvSpPr txBox="1"/>
          <p:nvPr/>
        </p:nvSpPr>
        <p:spPr>
          <a:xfrm>
            <a:off x="4944382" y="3444325"/>
            <a:ext cx="341846" cy="445718"/>
          </a:xfrm>
          <a:prstGeom prst="rect">
            <a:avLst/>
          </a:prstGeom>
        </p:spPr>
        <p:txBody>
          <a:bodyPr vert="horz" wrap="square" lIns="0" tIns="9627" rIns="0" bIns="0" rtlCol="0">
            <a:spAutoFit/>
          </a:bodyPr>
          <a:lstStyle/>
          <a:p>
            <a:pPr marL="7701">
              <a:spcBef>
                <a:spcPts val="76"/>
              </a:spcBef>
            </a:pPr>
            <a:r>
              <a:rPr sz="1182" spc="-12">
                <a:solidFill>
                  <a:srgbClr val="B0059E"/>
                </a:solidFill>
                <a:latin typeface="Arial" panose="020B0604020202020204" pitchFamily="34" charset="0"/>
                <a:cs typeface="Arial" panose="020B0604020202020204" pitchFamily="34" charset="0"/>
              </a:rPr>
              <a:t>53,0</a:t>
            </a:r>
            <a:endParaRPr sz="1182">
              <a:latin typeface="Arial" panose="020B0604020202020204" pitchFamily="34" charset="0"/>
              <a:cs typeface="Arial" panose="020B0604020202020204" pitchFamily="34" charset="0"/>
            </a:endParaRPr>
          </a:p>
        </p:txBody>
      </p:sp>
      <p:sp>
        <p:nvSpPr>
          <p:cNvPr id="95" name="object 59">
            <a:extLst>
              <a:ext uri="{FF2B5EF4-FFF2-40B4-BE49-F238E27FC236}">
                <a16:creationId xmlns:a16="http://schemas.microsoft.com/office/drawing/2014/main" id="{18D51EAC-3A74-03ED-4649-F6A3A93493AD}"/>
              </a:ext>
            </a:extLst>
          </p:cNvPr>
          <p:cNvSpPr txBox="1"/>
          <p:nvPr/>
        </p:nvSpPr>
        <p:spPr>
          <a:xfrm>
            <a:off x="5491705" y="3474691"/>
            <a:ext cx="328980" cy="445718"/>
          </a:xfrm>
          <a:prstGeom prst="rect">
            <a:avLst/>
          </a:prstGeom>
        </p:spPr>
        <p:txBody>
          <a:bodyPr vert="horz" wrap="square" lIns="0" tIns="9627" rIns="0" bIns="0" rtlCol="0">
            <a:spAutoFit/>
          </a:bodyPr>
          <a:lstStyle/>
          <a:p>
            <a:pPr marL="7701">
              <a:spcBef>
                <a:spcPts val="76"/>
              </a:spcBef>
            </a:pPr>
            <a:r>
              <a:rPr sz="1182" spc="-27">
                <a:solidFill>
                  <a:srgbClr val="B0059E"/>
                </a:solidFill>
                <a:latin typeface="Arial" panose="020B0604020202020204" pitchFamily="34" charset="0"/>
                <a:cs typeface="Arial" panose="020B0604020202020204" pitchFamily="34" charset="0"/>
              </a:rPr>
              <a:t>50,9</a:t>
            </a:r>
            <a:endParaRPr sz="1182">
              <a:latin typeface="Arial" panose="020B0604020202020204" pitchFamily="34" charset="0"/>
              <a:cs typeface="Arial" panose="020B0604020202020204" pitchFamily="34" charset="0"/>
            </a:endParaRPr>
          </a:p>
        </p:txBody>
      </p:sp>
      <p:sp>
        <p:nvSpPr>
          <p:cNvPr id="96" name="object 60">
            <a:extLst>
              <a:ext uri="{FF2B5EF4-FFF2-40B4-BE49-F238E27FC236}">
                <a16:creationId xmlns:a16="http://schemas.microsoft.com/office/drawing/2014/main" id="{932B82A2-433E-9CDB-CE9F-14E55D9C0A74}"/>
              </a:ext>
            </a:extLst>
          </p:cNvPr>
          <p:cNvSpPr txBox="1"/>
          <p:nvPr/>
        </p:nvSpPr>
        <p:spPr>
          <a:xfrm>
            <a:off x="5498798" y="4344228"/>
            <a:ext cx="324385" cy="445718"/>
          </a:xfrm>
          <a:prstGeom prst="rect">
            <a:avLst/>
          </a:prstGeom>
        </p:spPr>
        <p:txBody>
          <a:bodyPr vert="horz" wrap="square" lIns="0" tIns="9627" rIns="0" bIns="0" rtlCol="0">
            <a:spAutoFit/>
          </a:bodyPr>
          <a:lstStyle/>
          <a:p>
            <a:pPr marL="7701">
              <a:spcBef>
                <a:spcPts val="76"/>
              </a:spcBef>
            </a:pPr>
            <a:r>
              <a:rPr sz="1182" spc="-12">
                <a:solidFill>
                  <a:srgbClr val="A3A3A3"/>
                </a:solidFill>
                <a:latin typeface="Arial" panose="020B0604020202020204" pitchFamily="34" charset="0"/>
                <a:cs typeface="Arial" panose="020B0604020202020204" pitchFamily="34" charset="0"/>
              </a:rPr>
              <a:t>22,5</a:t>
            </a:r>
            <a:endParaRPr sz="1182">
              <a:latin typeface="Arial" panose="020B0604020202020204" pitchFamily="34" charset="0"/>
              <a:cs typeface="Arial" panose="020B0604020202020204" pitchFamily="34" charset="0"/>
            </a:endParaRPr>
          </a:p>
        </p:txBody>
      </p:sp>
      <p:sp>
        <p:nvSpPr>
          <p:cNvPr id="97" name="object 61">
            <a:extLst>
              <a:ext uri="{FF2B5EF4-FFF2-40B4-BE49-F238E27FC236}">
                <a16:creationId xmlns:a16="http://schemas.microsoft.com/office/drawing/2014/main" id="{D58F1970-AB18-B21E-5774-98E6AED93DCD}"/>
              </a:ext>
            </a:extLst>
          </p:cNvPr>
          <p:cNvSpPr txBox="1"/>
          <p:nvPr/>
        </p:nvSpPr>
        <p:spPr>
          <a:xfrm>
            <a:off x="4967838" y="4368775"/>
            <a:ext cx="398845" cy="228658"/>
          </a:xfrm>
          <a:prstGeom prst="rect">
            <a:avLst/>
          </a:prstGeom>
        </p:spPr>
        <p:txBody>
          <a:bodyPr vert="horz" wrap="square" lIns="0" tIns="9627" rIns="0" bIns="0" rtlCol="0">
            <a:spAutoFit/>
          </a:bodyPr>
          <a:lstStyle/>
          <a:p>
            <a:pPr marL="7701">
              <a:spcBef>
                <a:spcPts val="76"/>
              </a:spcBef>
            </a:pPr>
            <a:r>
              <a:rPr sz="1182" spc="-12">
                <a:solidFill>
                  <a:srgbClr val="A3A3A3"/>
                </a:solidFill>
                <a:latin typeface="Arial" panose="020B0604020202020204" pitchFamily="34" charset="0"/>
                <a:cs typeface="Arial" panose="020B0604020202020204" pitchFamily="34" charset="0"/>
              </a:rPr>
              <a:t>21,1</a:t>
            </a:r>
            <a:endParaRPr sz="1182">
              <a:latin typeface="Arial" panose="020B0604020202020204" pitchFamily="34" charset="0"/>
              <a:cs typeface="Arial" panose="020B0604020202020204" pitchFamily="34" charset="0"/>
            </a:endParaRPr>
          </a:p>
        </p:txBody>
      </p:sp>
      <p:sp>
        <p:nvSpPr>
          <p:cNvPr id="98" name="object 62">
            <a:extLst>
              <a:ext uri="{FF2B5EF4-FFF2-40B4-BE49-F238E27FC236}">
                <a16:creationId xmlns:a16="http://schemas.microsoft.com/office/drawing/2014/main" id="{CBEDEDEE-5752-C935-D6B7-D08EFC813663}"/>
              </a:ext>
            </a:extLst>
          </p:cNvPr>
          <p:cNvSpPr txBox="1"/>
          <p:nvPr/>
        </p:nvSpPr>
        <p:spPr>
          <a:xfrm>
            <a:off x="4394512" y="4330955"/>
            <a:ext cx="320251" cy="445718"/>
          </a:xfrm>
          <a:prstGeom prst="rect">
            <a:avLst/>
          </a:prstGeom>
        </p:spPr>
        <p:txBody>
          <a:bodyPr vert="horz" wrap="square" lIns="0" tIns="9627" rIns="0" bIns="0" rtlCol="0">
            <a:spAutoFit/>
          </a:bodyPr>
          <a:lstStyle/>
          <a:p>
            <a:pPr marL="7701">
              <a:spcBef>
                <a:spcPts val="76"/>
              </a:spcBef>
            </a:pPr>
            <a:r>
              <a:rPr sz="1182" spc="-12">
                <a:solidFill>
                  <a:srgbClr val="A3A3A3"/>
                </a:solidFill>
                <a:latin typeface="Arial" panose="020B0604020202020204" pitchFamily="34" charset="0"/>
                <a:cs typeface="Arial" panose="020B0604020202020204" pitchFamily="34" charset="0"/>
              </a:rPr>
              <a:t>23,2</a:t>
            </a:r>
            <a:endParaRPr sz="1182">
              <a:latin typeface="Arial" panose="020B0604020202020204" pitchFamily="34" charset="0"/>
              <a:cs typeface="Arial" panose="020B0604020202020204" pitchFamily="34" charset="0"/>
            </a:endParaRPr>
          </a:p>
        </p:txBody>
      </p:sp>
      <p:sp>
        <p:nvSpPr>
          <p:cNvPr id="99" name="object 63">
            <a:extLst>
              <a:ext uri="{FF2B5EF4-FFF2-40B4-BE49-F238E27FC236}">
                <a16:creationId xmlns:a16="http://schemas.microsoft.com/office/drawing/2014/main" id="{7077EBC5-E668-7BC6-858A-90DDF4605EDF}"/>
              </a:ext>
            </a:extLst>
          </p:cNvPr>
          <p:cNvSpPr txBox="1"/>
          <p:nvPr/>
        </p:nvSpPr>
        <p:spPr>
          <a:xfrm>
            <a:off x="3885372" y="4353684"/>
            <a:ext cx="342024" cy="445718"/>
          </a:xfrm>
          <a:prstGeom prst="rect">
            <a:avLst/>
          </a:prstGeom>
        </p:spPr>
        <p:txBody>
          <a:bodyPr vert="horz" wrap="square" lIns="0" tIns="9627" rIns="0" bIns="0" rtlCol="0">
            <a:spAutoFit/>
          </a:bodyPr>
          <a:lstStyle/>
          <a:p>
            <a:pPr marL="7701">
              <a:spcBef>
                <a:spcPts val="76"/>
              </a:spcBef>
            </a:pPr>
            <a:r>
              <a:rPr sz="1182" spc="-12">
                <a:solidFill>
                  <a:srgbClr val="A3A3A3"/>
                </a:solidFill>
                <a:latin typeface="Arial" panose="020B0604020202020204" pitchFamily="34" charset="0"/>
                <a:cs typeface="Arial" panose="020B0604020202020204" pitchFamily="34" charset="0"/>
              </a:rPr>
              <a:t>21,9</a:t>
            </a:r>
            <a:endParaRPr sz="1182">
              <a:latin typeface="Arial" panose="020B0604020202020204" pitchFamily="34" charset="0"/>
              <a:cs typeface="Arial" panose="020B0604020202020204" pitchFamily="34" charset="0"/>
            </a:endParaRPr>
          </a:p>
        </p:txBody>
      </p:sp>
      <p:sp>
        <p:nvSpPr>
          <p:cNvPr id="100" name="object 64">
            <a:extLst>
              <a:ext uri="{FF2B5EF4-FFF2-40B4-BE49-F238E27FC236}">
                <a16:creationId xmlns:a16="http://schemas.microsoft.com/office/drawing/2014/main" id="{AC149C42-F3E1-C6AC-3B38-B7DE86B2859C}"/>
              </a:ext>
            </a:extLst>
          </p:cNvPr>
          <p:cNvSpPr txBox="1"/>
          <p:nvPr/>
        </p:nvSpPr>
        <p:spPr>
          <a:xfrm>
            <a:off x="3334412" y="4300587"/>
            <a:ext cx="324161" cy="445718"/>
          </a:xfrm>
          <a:prstGeom prst="rect">
            <a:avLst/>
          </a:prstGeom>
        </p:spPr>
        <p:txBody>
          <a:bodyPr vert="horz" wrap="square" lIns="0" tIns="9627" rIns="0" bIns="0" rtlCol="0">
            <a:spAutoFit/>
          </a:bodyPr>
          <a:lstStyle/>
          <a:p>
            <a:pPr marL="7701">
              <a:spcBef>
                <a:spcPts val="76"/>
              </a:spcBef>
            </a:pPr>
            <a:r>
              <a:rPr sz="1182" spc="-12">
                <a:solidFill>
                  <a:srgbClr val="A3A3A3"/>
                </a:solidFill>
                <a:latin typeface="Arial" panose="020B0604020202020204" pitchFamily="34" charset="0"/>
                <a:cs typeface="Arial" panose="020B0604020202020204" pitchFamily="34" charset="0"/>
              </a:rPr>
              <a:t>24,7</a:t>
            </a:r>
            <a:endParaRPr sz="1182">
              <a:latin typeface="Arial" panose="020B0604020202020204" pitchFamily="34" charset="0"/>
              <a:cs typeface="Arial" panose="020B0604020202020204" pitchFamily="34" charset="0"/>
            </a:endParaRPr>
          </a:p>
        </p:txBody>
      </p:sp>
      <p:sp>
        <p:nvSpPr>
          <p:cNvPr id="101" name="object 65">
            <a:extLst>
              <a:ext uri="{FF2B5EF4-FFF2-40B4-BE49-F238E27FC236}">
                <a16:creationId xmlns:a16="http://schemas.microsoft.com/office/drawing/2014/main" id="{94AD6E63-6566-8FB7-EAE3-C634B0FDE889}"/>
              </a:ext>
            </a:extLst>
          </p:cNvPr>
          <p:cNvSpPr txBox="1"/>
          <p:nvPr/>
        </p:nvSpPr>
        <p:spPr>
          <a:xfrm>
            <a:off x="2267109" y="4217125"/>
            <a:ext cx="943574" cy="368794"/>
          </a:xfrm>
          <a:prstGeom prst="rect">
            <a:avLst/>
          </a:prstGeom>
        </p:spPr>
        <p:txBody>
          <a:bodyPr vert="horz" wrap="square" lIns="0" tIns="9627" rIns="0" bIns="0" rtlCol="0">
            <a:spAutoFit/>
          </a:bodyPr>
          <a:lstStyle/>
          <a:p>
            <a:pPr marL="30805">
              <a:lnSpc>
                <a:spcPts val="1358"/>
              </a:lnSpc>
              <a:spcBef>
                <a:spcPts val="76"/>
              </a:spcBef>
            </a:pPr>
            <a:r>
              <a:rPr sz="1182" spc="-12">
                <a:solidFill>
                  <a:srgbClr val="B0059E"/>
                </a:solidFill>
                <a:latin typeface="Arial" panose="020B0604020202020204" pitchFamily="34" charset="0"/>
                <a:cs typeface="Arial" panose="020B0604020202020204" pitchFamily="34" charset="0"/>
              </a:rPr>
              <a:t>11,2</a:t>
            </a:r>
            <a:endParaRPr sz="1182">
              <a:latin typeface="Arial" panose="020B0604020202020204" pitchFamily="34" charset="0"/>
              <a:cs typeface="Arial" panose="020B0604020202020204" pitchFamily="34" charset="0"/>
            </a:endParaRPr>
          </a:p>
          <a:p>
            <a:pPr marL="193687">
              <a:lnSpc>
                <a:spcPts val="1358"/>
              </a:lnSpc>
            </a:pPr>
            <a:r>
              <a:rPr lang="es-ES" sz="1774" baseline="-29914">
                <a:solidFill>
                  <a:srgbClr val="A3A3A3"/>
                </a:solidFill>
                <a:latin typeface="Arial" panose="020B0604020202020204" pitchFamily="34" charset="0"/>
                <a:cs typeface="Arial" panose="020B0604020202020204" pitchFamily="34" charset="0"/>
              </a:rPr>
              <a:t> </a:t>
            </a:r>
            <a:r>
              <a:rPr sz="1774" baseline="-29914">
                <a:solidFill>
                  <a:srgbClr val="A3A3A3"/>
                </a:solidFill>
                <a:latin typeface="Arial" panose="020B0604020202020204" pitchFamily="34" charset="0"/>
                <a:cs typeface="Arial" panose="020B0604020202020204" pitchFamily="34" charset="0"/>
              </a:rPr>
              <a:t>6,0</a:t>
            </a:r>
            <a:r>
              <a:rPr sz="1774" spc="386" baseline="-29914">
                <a:solidFill>
                  <a:srgbClr val="A3A3A3"/>
                </a:solidFill>
                <a:latin typeface="Arial" panose="020B0604020202020204" pitchFamily="34" charset="0"/>
                <a:cs typeface="Arial" panose="020B0604020202020204" pitchFamily="34" charset="0"/>
              </a:rPr>
              <a:t> </a:t>
            </a:r>
            <a:r>
              <a:rPr lang="es-ES" sz="1774" spc="386" baseline="-29914">
                <a:solidFill>
                  <a:srgbClr val="A3A3A3"/>
                </a:solidFill>
                <a:latin typeface="Arial" panose="020B0604020202020204" pitchFamily="34" charset="0"/>
                <a:cs typeface="Arial" panose="020B0604020202020204" pitchFamily="34" charset="0"/>
              </a:rPr>
              <a:t> </a:t>
            </a:r>
            <a:r>
              <a:rPr sz="1182" spc="-12">
                <a:solidFill>
                  <a:srgbClr val="A3A3A3"/>
                </a:solidFill>
                <a:latin typeface="Arial" panose="020B0604020202020204" pitchFamily="34" charset="0"/>
                <a:cs typeface="Arial" panose="020B0604020202020204" pitchFamily="34" charset="0"/>
              </a:rPr>
              <a:t>18,8</a:t>
            </a:r>
            <a:endParaRPr sz="1182">
              <a:latin typeface="Arial" panose="020B0604020202020204" pitchFamily="34" charset="0"/>
              <a:cs typeface="Arial" panose="020B0604020202020204" pitchFamily="34" charset="0"/>
            </a:endParaRPr>
          </a:p>
        </p:txBody>
      </p:sp>
      <p:sp>
        <p:nvSpPr>
          <p:cNvPr id="102" name="object 66">
            <a:extLst>
              <a:ext uri="{FF2B5EF4-FFF2-40B4-BE49-F238E27FC236}">
                <a16:creationId xmlns:a16="http://schemas.microsoft.com/office/drawing/2014/main" id="{78096DCB-8592-F6AE-47C8-C98603E67EE8}"/>
              </a:ext>
            </a:extLst>
          </p:cNvPr>
          <p:cNvSpPr txBox="1"/>
          <p:nvPr/>
        </p:nvSpPr>
        <p:spPr>
          <a:xfrm>
            <a:off x="6132961" y="3516255"/>
            <a:ext cx="97867" cy="233392"/>
          </a:xfrm>
          <a:prstGeom prst="rect">
            <a:avLst/>
          </a:prstGeom>
        </p:spPr>
        <p:txBody>
          <a:bodyPr vert="horz" wrap="square" lIns="0" tIns="8856" rIns="0" bIns="0" rtlCol="0">
            <a:spAutoFit/>
          </a:bodyPr>
          <a:lstStyle/>
          <a:p>
            <a:pPr marL="7701">
              <a:spcBef>
                <a:spcPts val="69"/>
              </a:spcBef>
            </a:pPr>
            <a:r>
              <a:rPr sz="1213" b="1" spc="-30">
                <a:solidFill>
                  <a:srgbClr val="B0059E"/>
                </a:solidFill>
                <a:latin typeface="Arial" panose="020B0604020202020204" pitchFamily="34" charset="0"/>
                <a:cs typeface="Arial" panose="020B0604020202020204" pitchFamily="34" charset="0"/>
              </a:rPr>
              <a:t>*</a:t>
            </a:r>
            <a:endParaRPr sz="1213">
              <a:latin typeface="Arial" panose="020B0604020202020204" pitchFamily="34" charset="0"/>
              <a:cs typeface="Arial" panose="020B0604020202020204" pitchFamily="34" charset="0"/>
            </a:endParaRPr>
          </a:p>
        </p:txBody>
      </p:sp>
      <p:sp>
        <p:nvSpPr>
          <p:cNvPr id="103" name="object 67">
            <a:extLst>
              <a:ext uri="{FF2B5EF4-FFF2-40B4-BE49-F238E27FC236}">
                <a16:creationId xmlns:a16="http://schemas.microsoft.com/office/drawing/2014/main" id="{A2E1B998-4F93-9CAE-C526-016410BDEDCD}"/>
              </a:ext>
            </a:extLst>
          </p:cNvPr>
          <p:cNvSpPr txBox="1"/>
          <p:nvPr/>
        </p:nvSpPr>
        <p:spPr>
          <a:xfrm>
            <a:off x="5531512" y="3345831"/>
            <a:ext cx="317954" cy="228658"/>
          </a:xfrm>
          <a:prstGeom prst="rect">
            <a:avLst/>
          </a:prstGeom>
        </p:spPr>
        <p:txBody>
          <a:bodyPr vert="horz" wrap="square" lIns="0" tIns="9627" rIns="0" bIns="0" rtlCol="0">
            <a:spAutoFit/>
          </a:bodyPr>
          <a:lstStyle/>
          <a:p>
            <a:pPr marL="7701">
              <a:spcBef>
                <a:spcPts val="76"/>
              </a:spcBef>
            </a:pPr>
            <a:r>
              <a:rPr sz="1182" spc="-15">
                <a:solidFill>
                  <a:srgbClr val="B0059E"/>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p:txBody>
      </p:sp>
      <p:sp>
        <p:nvSpPr>
          <p:cNvPr id="104" name="object 68">
            <a:extLst>
              <a:ext uri="{FF2B5EF4-FFF2-40B4-BE49-F238E27FC236}">
                <a16:creationId xmlns:a16="http://schemas.microsoft.com/office/drawing/2014/main" id="{4CD4DEE6-BB2C-789D-C835-A6A18E1BE7DE}"/>
              </a:ext>
            </a:extLst>
          </p:cNvPr>
          <p:cNvSpPr txBox="1"/>
          <p:nvPr/>
        </p:nvSpPr>
        <p:spPr>
          <a:xfrm>
            <a:off x="4984368" y="3323101"/>
            <a:ext cx="328980" cy="228658"/>
          </a:xfrm>
          <a:prstGeom prst="rect">
            <a:avLst/>
          </a:prstGeom>
        </p:spPr>
        <p:txBody>
          <a:bodyPr vert="horz" wrap="square" lIns="0" tIns="9627" rIns="0" bIns="0" rtlCol="0">
            <a:spAutoFit/>
          </a:bodyPr>
          <a:lstStyle/>
          <a:p>
            <a:pPr marL="7701">
              <a:spcBef>
                <a:spcPts val="76"/>
              </a:spcBef>
            </a:pPr>
            <a:r>
              <a:rPr sz="1182" spc="-15">
                <a:solidFill>
                  <a:srgbClr val="B0059E"/>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p:txBody>
      </p:sp>
      <p:sp>
        <p:nvSpPr>
          <p:cNvPr id="105" name="object 69">
            <a:extLst>
              <a:ext uri="{FF2B5EF4-FFF2-40B4-BE49-F238E27FC236}">
                <a16:creationId xmlns:a16="http://schemas.microsoft.com/office/drawing/2014/main" id="{4C784428-9C7F-620E-8E17-43BDD25D94C7}"/>
              </a:ext>
            </a:extLst>
          </p:cNvPr>
          <p:cNvSpPr txBox="1"/>
          <p:nvPr/>
        </p:nvSpPr>
        <p:spPr>
          <a:xfrm>
            <a:off x="4494686" y="3482207"/>
            <a:ext cx="220077" cy="228658"/>
          </a:xfrm>
          <a:prstGeom prst="rect">
            <a:avLst/>
          </a:prstGeom>
        </p:spPr>
        <p:txBody>
          <a:bodyPr vert="horz" wrap="square" lIns="0" tIns="9627" rIns="0" bIns="0" rtlCol="0">
            <a:spAutoFit/>
          </a:bodyPr>
          <a:lstStyle/>
          <a:p>
            <a:pPr marL="7701">
              <a:spcBef>
                <a:spcPts val="76"/>
              </a:spcBef>
            </a:pPr>
            <a:r>
              <a:rPr sz="1182" spc="-15">
                <a:solidFill>
                  <a:srgbClr val="B0059E"/>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p:txBody>
      </p:sp>
      <p:sp>
        <p:nvSpPr>
          <p:cNvPr id="106" name="object 70">
            <a:extLst>
              <a:ext uri="{FF2B5EF4-FFF2-40B4-BE49-F238E27FC236}">
                <a16:creationId xmlns:a16="http://schemas.microsoft.com/office/drawing/2014/main" id="{5195CFD8-44F1-C99E-A47F-34F6A0FF8FEB}"/>
              </a:ext>
            </a:extLst>
          </p:cNvPr>
          <p:cNvSpPr txBox="1"/>
          <p:nvPr/>
        </p:nvSpPr>
        <p:spPr>
          <a:xfrm>
            <a:off x="3964273" y="3489845"/>
            <a:ext cx="199080" cy="228658"/>
          </a:xfrm>
          <a:prstGeom prst="rect">
            <a:avLst/>
          </a:prstGeom>
        </p:spPr>
        <p:txBody>
          <a:bodyPr vert="horz" wrap="square" lIns="0" tIns="9627" rIns="0" bIns="0" rtlCol="0">
            <a:spAutoFit/>
          </a:bodyPr>
          <a:lstStyle/>
          <a:p>
            <a:pPr marL="7701">
              <a:spcBef>
                <a:spcPts val="76"/>
              </a:spcBef>
            </a:pPr>
            <a:r>
              <a:rPr sz="1182" spc="-15">
                <a:solidFill>
                  <a:srgbClr val="B0059E"/>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p:txBody>
      </p:sp>
      <p:grpSp>
        <p:nvGrpSpPr>
          <p:cNvPr id="107" name="object 71">
            <a:extLst>
              <a:ext uri="{FF2B5EF4-FFF2-40B4-BE49-F238E27FC236}">
                <a16:creationId xmlns:a16="http://schemas.microsoft.com/office/drawing/2014/main" id="{5D0C5316-FE6B-E468-9160-B1C8EA942759}"/>
              </a:ext>
            </a:extLst>
          </p:cNvPr>
          <p:cNvGrpSpPr/>
          <p:nvPr/>
        </p:nvGrpSpPr>
        <p:grpSpPr>
          <a:xfrm>
            <a:off x="1830697" y="2817847"/>
            <a:ext cx="4398968" cy="1950911"/>
            <a:chOff x="4968933" y="5511243"/>
            <a:chExt cx="6079490" cy="2696210"/>
          </a:xfrm>
        </p:grpSpPr>
        <p:sp>
          <p:nvSpPr>
            <p:cNvPr id="108" name="object 72">
              <a:extLst>
                <a:ext uri="{FF2B5EF4-FFF2-40B4-BE49-F238E27FC236}">
                  <a16:creationId xmlns:a16="http://schemas.microsoft.com/office/drawing/2014/main" id="{EFBD94A2-3E79-E8E7-E6E0-2AD4E7950638}"/>
                </a:ext>
              </a:extLst>
            </p:cNvPr>
            <p:cNvSpPr/>
            <p:nvPr/>
          </p:nvSpPr>
          <p:spPr>
            <a:xfrm>
              <a:off x="5037312" y="5525028"/>
              <a:ext cx="0" cy="2682875"/>
            </a:xfrm>
            <a:custGeom>
              <a:avLst/>
              <a:gdLst/>
              <a:ahLst/>
              <a:cxnLst/>
              <a:rect l="l" t="t" r="r" b="b"/>
              <a:pathLst>
                <a:path h="2682875">
                  <a:moveTo>
                    <a:pt x="0" y="0"/>
                  </a:moveTo>
                  <a:lnTo>
                    <a:pt x="0" y="2682347"/>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09" name="object 73">
              <a:extLst>
                <a:ext uri="{FF2B5EF4-FFF2-40B4-BE49-F238E27FC236}">
                  <a16:creationId xmlns:a16="http://schemas.microsoft.com/office/drawing/2014/main" id="{F89B7334-DB53-9E88-8F49-58AA57D9C527}"/>
                </a:ext>
              </a:extLst>
            </p:cNvPr>
            <p:cNvSpPr/>
            <p:nvPr/>
          </p:nvSpPr>
          <p:spPr>
            <a:xfrm>
              <a:off x="4968933" y="8152729"/>
              <a:ext cx="6014720" cy="0"/>
            </a:xfrm>
            <a:custGeom>
              <a:avLst/>
              <a:gdLst/>
              <a:ahLst/>
              <a:cxnLst/>
              <a:rect l="l" t="t" r="r" b="b"/>
              <a:pathLst>
                <a:path w="6014720">
                  <a:moveTo>
                    <a:pt x="6014445"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0" name="object 74">
              <a:extLst>
                <a:ext uri="{FF2B5EF4-FFF2-40B4-BE49-F238E27FC236}">
                  <a16:creationId xmlns:a16="http://schemas.microsoft.com/office/drawing/2014/main" id="{49526DC3-105D-ED97-FC3E-55E818E211F5}"/>
                </a:ext>
              </a:extLst>
            </p:cNvPr>
            <p:cNvSpPr/>
            <p:nvPr/>
          </p:nvSpPr>
          <p:spPr>
            <a:xfrm>
              <a:off x="4968936" y="5517175"/>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1" name="object 75">
              <a:extLst>
                <a:ext uri="{FF2B5EF4-FFF2-40B4-BE49-F238E27FC236}">
                  <a16:creationId xmlns:a16="http://schemas.microsoft.com/office/drawing/2014/main" id="{59F001CA-6CFA-21AC-FA09-5BA5CA8D0A22}"/>
                </a:ext>
              </a:extLst>
            </p:cNvPr>
            <p:cNvSpPr/>
            <p:nvPr/>
          </p:nvSpPr>
          <p:spPr>
            <a:xfrm>
              <a:off x="4968936" y="6042846"/>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2" name="object 76">
              <a:extLst>
                <a:ext uri="{FF2B5EF4-FFF2-40B4-BE49-F238E27FC236}">
                  <a16:creationId xmlns:a16="http://schemas.microsoft.com/office/drawing/2014/main" id="{DD7D0650-6FFC-19B0-6975-05E9277D9710}"/>
                </a:ext>
              </a:extLst>
            </p:cNvPr>
            <p:cNvSpPr/>
            <p:nvPr/>
          </p:nvSpPr>
          <p:spPr>
            <a:xfrm>
              <a:off x="4968936" y="6568680"/>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3" name="object 77">
              <a:extLst>
                <a:ext uri="{FF2B5EF4-FFF2-40B4-BE49-F238E27FC236}">
                  <a16:creationId xmlns:a16="http://schemas.microsoft.com/office/drawing/2014/main" id="{02A895F8-7EE6-81E7-54CB-B6CFC10FA2C2}"/>
                </a:ext>
              </a:extLst>
            </p:cNvPr>
            <p:cNvSpPr/>
            <p:nvPr/>
          </p:nvSpPr>
          <p:spPr>
            <a:xfrm>
              <a:off x="4968936" y="7108259"/>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4" name="object 78">
              <a:extLst>
                <a:ext uri="{FF2B5EF4-FFF2-40B4-BE49-F238E27FC236}">
                  <a16:creationId xmlns:a16="http://schemas.microsoft.com/office/drawing/2014/main" id="{8E3068AF-F2E2-28D1-C9AC-96AACD91F6DD}"/>
                </a:ext>
              </a:extLst>
            </p:cNvPr>
            <p:cNvSpPr/>
            <p:nvPr/>
          </p:nvSpPr>
          <p:spPr>
            <a:xfrm>
              <a:off x="4968936" y="7633929"/>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5" name="object 79">
              <a:extLst>
                <a:ext uri="{FF2B5EF4-FFF2-40B4-BE49-F238E27FC236}">
                  <a16:creationId xmlns:a16="http://schemas.microsoft.com/office/drawing/2014/main" id="{86D70566-120A-4EE1-F95E-2E2DD4E5F924}"/>
                </a:ext>
              </a:extLst>
            </p:cNvPr>
            <p:cNvSpPr/>
            <p:nvPr/>
          </p:nvSpPr>
          <p:spPr>
            <a:xfrm>
              <a:off x="5777310" y="8152053"/>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6" name="object 80">
              <a:extLst>
                <a:ext uri="{FF2B5EF4-FFF2-40B4-BE49-F238E27FC236}">
                  <a16:creationId xmlns:a16="http://schemas.microsoft.com/office/drawing/2014/main" id="{67701C4E-A8A0-39E1-402B-593FC942ED56}"/>
                </a:ext>
              </a:extLst>
            </p:cNvPr>
            <p:cNvSpPr/>
            <p:nvPr/>
          </p:nvSpPr>
          <p:spPr>
            <a:xfrm>
              <a:off x="6524016" y="8152053"/>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7" name="object 81">
              <a:extLst>
                <a:ext uri="{FF2B5EF4-FFF2-40B4-BE49-F238E27FC236}">
                  <a16:creationId xmlns:a16="http://schemas.microsoft.com/office/drawing/2014/main" id="{394651E4-2216-1F8A-6EE5-96752D42615E}"/>
                </a:ext>
              </a:extLst>
            </p:cNvPr>
            <p:cNvSpPr/>
            <p:nvPr/>
          </p:nvSpPr>
          <p:spPr>
            <a:xfrm>
              <a:off x="7270720" y="8152053"/>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8" name="object 82">
              <a:extLst>
                <a:ext uri="{FF2B5EF4-FFF2-40B4-BE49-F238E27FC236}">
                  <a16:creationId xmlns:a16="http://schemas.microsoft.com/office/drawing/2014/main" id="{E4D85961-AC47-D51E-B29E-FF9709FBEE57}"/>
                </a:ext>
              </a:extLst>
            </p:cNvPr>
            <p:cNvSpPr/>
            <p:nvPr/>
          </p:nvSpPr>
          <p:spPr>
            <a:xfrm>
              <a:off x="8003846" y="8152053"/>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9" name="object 83">
              <a:extLst>
                <a:ext uri="{FF2B5EF4-FFF2-40B4-BE49-F238E27FC236}">
                  <a16:creationId xmlns:a16="http://schemas.microsoft.com/office/drawing/2014/main" id="{A28E7FA8-0EC6-D3B5-6411-6EEFD9925F9C}"/>
                </a:ext>
              </a:extLst>
            </p:cNvPr>
            <p:cNvSpPr/>
            <p:nvPr/>
          </p:nvSpPr>
          <p:spPr>
            <a:xfrm>
              <a:off x="8750551" y="8152053"/>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0" name="object 84">
              <a:extLst>
                <a:ext uri="{FF2B5EF4-FFF2-40B4-BE49-F238E27FC236}">
                  <a16:creationId xmlns:a16="http://schemas.microsoft.com/office/drawing/2014/main" id="{F144E020-3091-8808-0506-DBF194688FF8}"/>
                </a:ext>
              </a:extLst>
            </p:cNvPr>
            <p:cNvSpPr/>
            <p:nvPr/>
          </p:nvSpPr>
          <p:spPr>
            <a:xfrm>
              <a:off x="9497419" y="8152053"/>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1" name="object 85">
              <a:extLst>
                <a:ext uri="{FF2B5EF4-FFF2-40B4-BE49-F238E27FC236}">
                  <a16:creationId xmlns:a16="http://schemas.microsoft.com/office/drawing/2014/main" id="{CBB3385E-5508-AEEE-03BE-37968B3CEDA1}"/>
                </a:ext>
              </a:extLst>
            </p:cNvPr>
            <p:cNvSpPr/>
            <p:nvPr/>
          </p:nvSpPr>
          <p:spPr>
            <a:xfrm>
              <a:off x="10230381" y="8152053"/>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2" name="object 86">
              <a:extLst>
                <a:ext uri="{FF2B5EF4-FFF2-40B4-BE49-F238E27FC236}">
                  <a16:creationId xmlns:a16="http://schemas.microsoft.com/office/drawing/2014/main" id="{37199F0F-0CE7-FD9A-51E3-75296C32EF90}"/>
                </a:ext>
              </a:extLst>
            </p:cNvPr>
            <p:cNvSpPr/>
            <p:nvPr/>
          </p:nvSpPr>
          <p:spPr>
            <a:xfrm>
              <a:off x="10977087" y="8152053"/>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3" name="object 87">
              <a:extLst>
                <a:ext uri="{FF2B5EF4-FFF2-40B4-BE49-F238E27FC236}">
                  <a16:creationId xmlns:a16="http://schemas.microsoft.com/office/drawing/2014/main" id="{BA268EBA-21FD-D1AC-721D-96B3DFE0F2E7}"/>
                </a:ext>
              </a:extLst>
            </p:cNvPr>
            <p:cNvSpPr/>
            <p:nvPr/>
          </p:nvSpPr>
          <p:spPr>
            <a:xfrm>
              <a:off x="5729379" y="7796819"/>
              <a:ext cx="120650" cy="120650"/>
            </a:xfrm>
            <a:custGeom>
              <a:avLst/>
              <a:gdLst/>
              <a:ahLst/>
              <a:cxnLst/>
              <a:rect l="l" t="t" r="r" b="b"/>
              <a:pathLst>
                <a:path w="120650" h="120650">
                  <a:moveTo>
                    <a:pt x="60144" y="0"/>
                  </a:moveTo>
                  <a:lnTo>
                    <a:pt x="36735" y="4721"/>
                  </a:lnTo>
                  <a:lnTo>
                    <a:pt x="17617" y="17598"/>
                  </a:lnTo>
                  <a:lnTo>
                    <a:pt x="4726" y="36699"/>
                  </a:lnTo>
                  <a:lnTo>
                    <a:pt x="0" y="60092"/>
                  </a:lnTo>
                  <a:lnTo>
                    <a:pt x="4726" y="83480"/>
                  </a:lnTo>
                  <a:lnTo>
                    <a:pt x="17617" y="102581"/>
                  </a:lnTo>
                  <a:lnTo>
                    <a:pt x="36735" y="115461"/>
                  </a:lnTo>
                  <a:lnTo>
                    <a:pt x="60144" y="120184"/>
                  </a:lnTo>
                  <a:lnTo>
                    <a:pt x="83554" y="115461"/>
                  </a:lnTo>
                  <a:lnTo>
                    <a:pt x="102672" y="102581"/>
                  </a:lnTo>
                  <a:lnTo>
                    <a:pt x="115562" y="83480"/>
                  </a:lnTo>
                  <a:lnTo>
                    <a:pt x="120289" y="60092"/>
                  </a:lnTo>
                  <a:lnTo>
                    <a:pt x="115562" y="36699"/>
                  </a:lnTo>
                  <a:lnTo>
                    <a:pt x="102672" y="17598"/>
                  </a:lnTo>
                  <a:lnTo>
                    <a:pt x="83554" y="4721"/>
                  </a:lnTo>
                  <a:lnTo>
                    <a:pt x="6014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124" name="object 88">
              <a:extLst>
                <a:ext uri="{FF2B5EF4-FFF2-40B4-BE49-F238E27FC236}">
                  <a16:creationId xmlns:a16="http://schemas.microsoft.com/office/drawing/2014/main" id="{278E01CB-B867-F4A1-5806-337746A0DAAA}"/>
                </a:ext>
              </a:extLst>
            </p:cNvPr>
            <p:cNvPicPr/>
            <p:nvPr/>
          </p:nvPicPr>
          <p:blipFill>
            <a:blip r:embed="rId3" cstate="print"/>
            <a:stretch>
              <a:fillRect/>
            </a:stretch>
          </p:blipFill>
          <p:spPr>
            <a:xfrm>
              <a:off x="6462174" y="7363954"/>
              <a:ext cx="120289" cy="120184"/>
            </a:xfrm>
            <a:prstGeom prst="rect">
              <a:avLst/>
            </a:prstGeom>
          </p:spPr>
        </p:pic>
        <p:pic>
          <p:nvPicPr>
            <p:cNvPr id="125" name="object 89">
              <a:extLst>
                <a:ext uri="{FF2B5EF4-FFF2-40B4-BE49-F238E27FC236}">
                  <a16:creationId xmlns:a16="http://schemas.microsoft.com/office/drawing/2014/main" id="{6017BC69-ABA2-6CA9-E9F3-B0374898F535}"/>
                </a:ext>
              </a:extLst>
            </p:cNvPr>
            <p:cNvPicPr/>
            <p:nvPr/>
          </p:nvPicPr>
          <p:blipFill>
            <a:blip r:embed="rId4" cstate="print"/>
            <a:stretch>
              <a:fillRect/>
            </a:stretch>
          </p:blipFill>
          <p:spPr>
            <a:xfrm>
              <a:off x="7208796" y="7032123"/>
              <a:ext cx="120289" cy="120184"/>
            </a:xfrm>
            <a:prstGeom prst="rect">
              <a:avLst/>
            </a:prstGeom>
          </p:spPr>
        </p:pic>
        <p:pic>
          <p:nvPicPr>
            <p:cNvPr id="126" name="object 90">
              <a:extLst>
                <a:ext uri="{FF2B5EF4-FFF2-40B4-BE49-F238E27FC236}">
                  <a16:creationId xmlns:a16="http://schemas.microsoft.com/office/drawing/2014/main" id="{78D5F9DA-2268-FC78-D3A0-42C642FAE69C}"/>
                </a:ext>
              </a:extLst>
            </p:cNvPr>
            <p:cNvPicPr/>
            <p:nvPr/>
          </p:nvPicPr>
          <p:blipFill>
            <a:blip r:embed="rId5" cstate="print"/>
            <a:stretch>
              <a:fillRect/>
            </a:stretch>
          </p:blipFill>
          <p:spPr>
            <a:xfrm>
              <a:off x="7955415" y="6921513"/>
              <a:ext cx="120289" cy="120184"/>
            </a:xfrm>
            <a:prstGeom prst="rect">
              <a:avLst/>
            </a:prstGeom>
          </p:spPr>
        </p:pic>
        <p:pic>
          <p:nvPicPr>
            <p:cNvPr id="127" name="object 91">
              <a:extLst>
                <a:ext uri="{FF2B5EF4-FFF2-40B4-BE49-F238E27FC236}">
                  <a16:creationId xmlns:a16="http://schemas.microsoft.com/office/drawing/2014/main" id="{F8349A7F-C8E3-2F1E-4A92-935EDFE71993}"/>
                </a:ext>
              </a:extLst>
            </p:cNvPr>
            <p:cNvPicPr/>
            <p:nvPr/>
          </p:nvPicPr>
          <p:blipFill>
            <a:blip r:embed="rId6" cstate="print"/>
            <a:stretch>
              <a:fillRect/>
            </a:stretch>
          </p:blipFill>
          <p:spPr>
            <a:xfrm>
              <a:off x="8692358" y="6911935"/>
              <a:ext cx="120289" cy="120184"/>
            </a:xfrm>
            <a:prstGeom prst="rect">
              <a:avLst/>
            </a:prstGeom>
          </p:spPr>
        </p:pic>
        <p:pic>
          <p:nvPicPr>
            <p:cNvPr id="128" name="object 92">
              <a:extLst>
                <a:ext uri="{FF2B5EF4-FFF2-40B4-BE49-F238E27FC236}">
                  <a16:creationId xmlns:a16="http://schemas.microsoft.com/office/drawing/2014/main" id="{262FA995-4F7A-9AA0-45C2-83ACAE1AC9E7}"/>
                </a:ext>
              </a:extLst>
            </p:cNvPr>
            <p:cNvPicPr/>
            <p:nvPr/>
          </p:nvPicPr>
          <p:blipFill>
            <a:blip r:embed="rId7" cstate="print"/>
            <a:stretch>
              <a:fillRect/>
            </a:stretch>
          </p:blipFill>
          <p:spPr>
            <a:xfrm>
              <a:off x="9434831" y="6700293"/>
              <a:ext cx="120289" cy="120184"/>
            </a:xfrm>
            <a:prstGeom prst="rect">
              <a:avLst/>
            </a:prstGeom>
          </p:spPr>
        </p:pic>
        <p:pic>
          <p:nvPicPr>
            <p:cNvPr id="129" name="object 93">
              <a:extLst>
                <a:ext uri="{FF2B5EF4-FFF2-40B4-BE49-F238E27FC236}">
                  <a16:creationId xmlns:a16="http://schemas.microsoft.com/office/drawing/2014/main" id="{F8280C92-5E8B-8E7D-307C-2BAB32D7853D}"/>
                </a:ext>
              </a:extLst>
            </p:cNvPr>
            <p:cNvPicPr/>
            <p:nvPr/>
          </p:nvPicPr>
          <p:blipFill>
            <a:blip r:embed="rId4" cstate="print"/>
            <a:stretch>
              <a:fillRect/>
            </a:stretch>
          </p:blipFill>
          <p:spPr>
            <a:xfrm>
              <a:off x="10181451" y="6755602"/>
              <a:ext cx="120289" cy="120184"/>
            </a:xfrm>
            <a:prstGeom prst="rect">
              <a:avLst/>
            </a:prstGeom>
          </p:spPr>
        </p:pic>
        <p:pic>
          <p:nvPicPr>
            <p:cNvPr id="130" name="object 94">
              <a:extLst>
                <a:ext uri="{FF2B5EF4-FFF2-40B4-BE49-F238E27FC236}">
                  <a16:creationId xmlns:a16="http://schemas.microsoft.com/office/drawing/2014/main" id="{EFAA2D7B-FAFC-2E36-B25D-84F5CB87B0AD}"/>
                </a:ext>
              </a:extLst>
            </p:cNvPr>
            <p:cNvPicPr/>
            <p:nvPr/>
          </p:nvPicPr>
          <p:blipFill>
            <a:blip r:embed="rId8" cstate="print"/>
            <a:stretch>
              <a:fillRect/>
            </a:stretch>
          </p:blipFill>
          <p:spPr>
            <a:xfrm>
              <a:off x="10914245" y="6783252"/>
              <a:ext cx="120289" cy="120184"/>
            </a:xfrm>
            <a:prstGeom prst="rect">
              <a:avLst/>
            </a:prstGeom>
          </p:spPr>
        </p:pic>
        <p:sp>
          <p:nvSpPr>
            <p:cNvPr id="131" name="object 95">
              <a:extLst>
                <a:ext uri="{FF2B5EF4-FFF2-40B4-BE49-F238E27FC236}">
                  <a16:creationId xmlns:a16="http://schemas.microsoft.com/office/drawing/2014/main" id="{6C04BA00-698D-A0DE-EA65-FEBBA4F08DEF}"/>
                </a:ext>
              </a:extLst>
            </p:cNvPr>
            <p:cNvSpPr/>
            <p:nvPr/>
          </p:nvSpPr>
          <p:spPr>
            <a:xfrm>
              <a:off x="5729379" y="7935088"/>
              <a:ext cx="120650" cy="120650"/>
            </a:xfrm>
            <a:custGeom>
              <a:avLst/>
              <a:gdLst/>
              <a:ahLst/>
              <a:cxnLst/>
              <a:rect l="l" t="t" r="r" b="b"/>
              <a:pathLst>
                <a:path w="120650" h="120650">
                  <a:moveTo>
                    <a:pt x="60144" y="0"/>
                  </a:moveTo>
                  <a:lnTo>
                    <a:pt x="36735" y="4721"/>
                  </a:lnTo>
                  <a:lnTo>
                    <a:pt x="17617" y="17598"/>
                  </a:lnTo>
                  <a:lnTo>
                    <a:pt x="4726" y="36699"/>
                  </a:lnTo>
                  <a:lnTo>
                    <a:pt x="0" y="60092"/>
                  </a:lnTo>
                  <a:lnTo>
                    <a:pt x="4726" y="83485"/>
                  </a:lnTo>
                  <a:lnTo>
                    <a:pt x="17617" y="102585"/>
                  </a:lnTo>
                  <a:lnTo>
                    <a:pt x="36735" y="115463"/>
                  </a:lnTo>
                  <a:lnTo>
                    <a:pt x="60144" y="120184"/>
                  </a:lnTo>
                  <a:lnTo>
                    <a:pt x="83554" y="115463"/>
                  </a:lnTo>
                  <a:lnTo>
                    <a:pt x="102672" y="102585"/>
                  </a:lnTo>
                  <a:lnTo>
                    <a:pt x="115562" y="83485"/>
                  </a:lnTo>
                  <a:lnTo>
                    <a:pt x="120289" y="60092"/>
                  </a:lnTo>
                  <a:lnTo>
                    <a:pt x="115562" y="36699"/>
                  </a:lnTo>
                  <a:lnTo>
                    <a:pt x="102672" y="17598"/>
                  </a:lnTo>
                  <a:lnTo>
                    <a:pt x="83554" y="4721"/>
                  </a:lnTo>
                  <a:lnTo>
                    <a:pt x="60144" y="0"/>
                  </a:lnTo>
                  <a:close/>
                </a:path>
              </a:pathLst>
            </a:custGeom>
            <a:solidFill>
              <a:srgbClr val="A3A3A3"/>
            </a:solidFill>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132" name="object 96">
              <a:extLst>
                <a:ext uri="{FF2B5EF4-FFF2-40B4-BE49-F238E27FC236}">
                  <a16:creationId xmlns:a16="http://schemas.microsoft.com/office/drawing/2014/main" id="{18CA9C0A-663F-2CBD-32A5-CD9231F6C992}"/>
                </a:ext>
              </a:extLst>
            </p:cNvPr>
            <p:cNvPicPr/>
            <p:nvPr/>
          </p:nvPicPr>
          <p:blipFill>
            <a:blip r:embed="rId9" cstate="print"/>
            <a:stretch>
              <a:fillRect/>
            </a:stretch>
          </p:blipFill>
          <p:spPr>
            <a:xfrm>
              <a:off x="6462174" y="7599002"/>
              <a:ext cx="120289" cy="120184"/>
            </a:xfrm>
            <a:prstGeom prst="rect">
              <a:avLst/>
            </a:prstGeom>
          </p:spPr>
        </p:pic>
        <p:pic>
          <p:nvPicPr>
            <p:cNvPr id="133" name="object 97">
              <a:extLst>
                <a:ext uri="{FF2B5EF4-FFF2-40B4-BE49-F238E27FC236}">
                  <a16:creationId xmlns:a16="http://schemas.microsoft.com/office/drawing/2014/main" id="{47251F38-93F8-06C4-EA2F-8B8923B15671}"/>
                </a:ext>
              </a:extLst>
            </p:cNvPr>
            <p:cNvPicPr/>
            <p:nvPr/>
          </p:nvPicPr>
          <p:blipFill>
            <a:blip r:embed="rId10" cstate="print"/>
            <a:stretch>
              <a:fillRect/>
            </a:stretch>
          </p:blipFill>
          <p:spPr>
            <a:xfrm>
              <a:off x="7208796" y="7451162"/>
              <a:ext cx="120289" cy="120184"/>
            </a:xfrm>
            <a:prstGeom prst="rect">
              <a:avLst/>
            </a:prstGeom>
          </p:spPr>
        </p:pic>
        <p:pic>
          <p:nvPicPr>
            <p:cNvPr id="134" name="object 98">
              <a:extLst>
                <a:ext uri="{FF2B5EF4-FFF2-40B4-BE49-F238E27FC236}">
                  <a16:creationId xmlns:a16="http://schemas.microsoft.com/office/drawing/2014/main" id="{D910DE51-E79B-9C75-F811-E627968CCF09}"/>
                </a:ext>
              </a:extLst>
            </p:cNvPr>
            <p:cNvPicPr/>
            <p:nvPr/>
          </p:nvPicPr>
          <p:blipFill>
            <a:blip r:embed="rId11" cstate="print"/>
            <a:stretch>
              <a:fillRect/>
            </a:stretch>
          </p:blipFill>
          <p:spPr>
            <a:xfrm>
              <a:off x="7955416" y="7520299"/>
              <a:ext cx="120289" cy="120184"/>
            </a:xfrm>
            <a:prstGeom prst="rect">
              <a:avLst/>
            </a:prstGeom>
          </p:spPr>
        </p:pic>
        <p:pic>
          <p:nvPicPr>
            <p:cNvPr id="135" name="object 99">
              <a:extLst>
                <a:ext uri="{FF2B5EF4-FFF2-40B4-BE49-F238E27FC236}">
                  <a16:creationId xmlns:a16="http://schemas.microsoft.com/office/drawing/2014/main" id="{4FD09EE2-FBF1-47B3-F248-DB7F8FEF73E4}"/>
                </a:ext>
              </a:extLst>
            </p:cNvPr>
            <p:cNvPicPr/>
            <p:nvPr/>
          </p:nvPicPr>
          <p:blipFill>
            <a:blip r:embed="rId9" cstate="print"/>
            <a:stretch>
              <a:fillRect/>
            </a:stretch>
          </p:blipFill>
          <p:spPr>
            <a:xfrm>
              <a:off x="8702036" y="7492647"/>
              <a:ext cx="120289" cy="120184"/>
            </a:xfrm>
            <a:prstGeom prst="rect">
              <a:avLst/>
            </a:prstGeom>
          </p:spPr>
        </p:pic>
        <p:sp>
          <p:nvSpPr>
            <p:cNvPr id="136" name="object 100">
              <a:extLst>
                <a:ext uri="{FF2B5EF4-FFF2-40B4-BE49-F238E27FC236}">
                  <a16:creationId xmlns:a16="http://schemas.microsoft.com/office/drawing/2014/main" id="{7090A620-5185-2BC7-885A-A13D81F966D1}"/>
                </a:ext>
              </a:extLst>
            </p:cNvPr>
            <p:cNvSpPr/>
            <p:nvPr/>
          </p:nvSpPr>
          <p:spPr>
            <a:xfrm>
              <a:off x="9149099" y="5650780"/>
              <a:ext cx="564515" cy="0"/>
            </a:xfrm>
            <a:custGeom>
              <a:avLst/>
              <a:gdLst/>
              <a:ahLst/>
              <a:cxnLst/>
              <a:rect l="l" t="t" r="r" b="b"/>
              <a:pathLst>
                <a:path w="564515">
                  <a:moveTo>
                    <a:pt x="0" y="0"/>
                  </a:moveTo>
                  <a:lnTo>
                    <a:pt x="564338" y="0"/>
                  </a:lnTo>
                </a:path>
              </a:pathLst>
            </a:custGeom>
            <a:ln w="12784">
              <a:solidFill>
                <a:srgbClr val="A3A3A3"/>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7" name="object 101">
              <a:extLst>
                <a:ext uri="{FF2B5EF4-FFF2-40B4-BE49-F238E27FC236}">
                  <a16:creationId xmlns:a16="http://schemas.microsoft.com/office/drawing/2014/main" id="{66222A18-1C37-1DE5-107E-F5B25D11C12D}"/>
                </a:ext>
              </a:extLst>
            </p:cNvPr>
            <p:cNvSpPr/>
            <p:nvPr/>
          </p:nvSpPr>
          <p:spPr>
            <a:xfrm>
              <a:off x="5190155" y="5650780"/>
              <a:ext cx="564515" cy="0"/>
            </a:xfrm>
            <a:custGeom>
              <a:avLst/>
              <a:gdLst/>
              <a:ahLst/>
              <a:cxnLst/>
              <a:rect l="l" t="t" r="r" b="b"/>
              <a:pathLst>
                <a:path w="564514">
                  <a:moveTo>
                    <a:pt x="0" y="0"/>
                  </a:moveTo>
                  <a:lnTo>
                    <a:pt x="564338" y="0"/>
                  </a:lnTo>
                </a:path>
              </a:pathLst>
            </a:custGeom>
            <a:ln w="12784">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138" name="object 102">
              <a:extLst>
                <a:ext uri="{FF2B5EF4-FFF2-40B4-BE49-F238E27FC236}">
                  <a16:creationId xmlns:a16="http://schemas.microsoft.com/office/drawing/2014/main" id="{A45E6EEA-077B-441B-DCE8-F77236CBD391}"/>
                </a:ext>
              </a:extLst>
            </p:cNvPr>
            <p:cNvPicPr/>
            <p:nvPr/>
          </p:nvPicPr>
          <p:blipFill>
            <a:blip r:embed="rId12" cstate="print"/>
            <a:stretch>
              <a:fillRect/>
            </a:stretch>
          </p:blipFill>
          <p:spPr>
            <a:xfrm>
              <a:off x="5414830" y="5580354"/>
              <a:ext cx="150361" cy="150236"/>
            </a:xfrm>
            <a:prstGeom prst="rect">
              <a:avLst/>
            </a:prstGeom>
          </p:spPr>
        </p:pic>
        <p:pic>
          <p:nvPicPr>
            <p:cNvPr id="139" name="object 103">
              <a:extLst>
                <a:ext uri="{FF2B5EF4-FFF2-40B4-BE49-F238E27FC236}">
                  <a16:creationId xmlns:a16="http://schemas.microsoft.com/office/drawing/2014/main" id="{B97ED3F1-B5F1-B5AB-A677-F559CE53FF90}"/>
                </a:ext>
              </a:extLst>
            </p:cNvPr>
            <p:cNvPicPr/>
            <p:nvPr/>
          </p:nvPicPr>
          <p:blipFill>
            <a:blip r:embed="rId13" cstate="print"/>
            <a:stretch>
              <a:fillRect/>
            </a:stretch>
          </p:blipFill>
          <p:spPr>
            <a:xfrm>
              <a:off x="9360515" y="5580360"/>
              <a:ext cx="150361" cy="150236"/>
            </a:xfrm>
            <a:prstGeom prst="rect">
              <a:avLst/>
            </a:prstGeom>
          </p:spPr>
        </p:pic>
        <p:pic>
          <p:nvPicPr>
            <p:cNvPr id="140" name="object 104">
              <a:extLst>
                <a:ext uri="{FF2B5EF4-FFF2-40B4-BE49-F238E27FC236}">
                  <a16:creationId xmlns:a16="http://schemas.microsoft.com/office/drawing/2014/main" id="{AD03BDFA-4BD1-4A08-0796-C8536C095795}"/>
                </a:ext>
              </a:extLst>
            </p:cNvPr>
            <p:cNvPicPr/>
            <p:nvPr/>
          </p:nvPicPr>
          <p:blipFill>
            <a:blip r:embed="rId14" cstate="print"/>
            <a:stretch>
              <a:fillRect/>
            </a:stretch>
          </p:blipFill>
          <p:spPr>
            <a:xfrm>
              <a:off x="9421004" y="7547949"/>
              <a:ext cx="120289" cy="120184"/>
            </a:xfrm>
            <a:prstGeom prst="rect">
              <a:avLst/>
            </a:prstGeom>
          </p:spPr>
        </p:pic>
        <p:pic>
          <p:nvPicPr>
            <p:cNvPr id="141" name="object 105">
              <a:extLst>
                <a:ext uri="{FF2B5EF4-FFF2-40B4-BE49-F238E27FC236}">
                  <a16:creationId xmlns:a16="http://schemas.microsoft.com/office/drawing/2014/main" id="{99D2E8F3-AA71-4594-6B88-6CAB847F53F1}"/>
                </a:ext>
              </a:extLst>
            </p:cNvPr>
            <p:cNvPicPr/>
            <p:nvPr/>
          </p:nvPicPr>
          <p:blipFill>
            <a:blip r:embed="rId15" cstate="print"/>
            <a:stretch>
              <a:fillRect/>
            </a:stretch>
          </p:blipFill>
          <p:spPr>
            <a:xfrm>
              <a:off x="10181452" y="7502218"/>
              <a:ext cx="120289" cy="120184"/>
            </a:xfrm>
            <a:prstGeom prst="rect">
              <a:avLst/>
            </a:prstGeom>
          </p:spPr>
        </p:pic>
        <p:pic>
          <p:nvPicPr>
            <p:cNvPr id="142" name="object 106">
              <a:extLst>
                <a:ext uri="{FF2B5EF4-FFF2-40B4-BE49-F238E27FC236}">
                  <a16:creationId xmlns:a16="http://schemas.microsoft.com/office/drawing/2014/main" id="{FB42AC18-4C55-B9B6-7678-EBEDDFE53C8C}"/>
                </a:ext>
              </a:extLst>
            </p:cNvPr>
            <p:cNvPicPr/>
            <p:nvPr/>
          </p:nvPicPr>
          <p:blipFill>
            <a:blip r:embed="rId16" cstate="print"/>
            <a:stretch>
              <a:fillRect/>
            </a:stretch>
          </p:blipFill>
          <p:spPr>
            <a:xfrm>
              <a:off x="10928072" y="7308649"/>
              <a:ext cx="120289" cy="120184"/>
            </a:xfrm>
            <a:prstGeom prst="rect">
              <a:avLst/>
            </a:prstGeom>
          </p:spPr>
        </p:pic>
        <p:sp>
          <p:nvSpPr>
            <p:cNvPr id="143" name="object 107">
              <a:extLst>
                <a:ext uri="{FF2B5EF4-FFF2-40B4-BE49-F238E27FC236}">
                  <a16:creationId xmlns:a16="http://schemas.microsoft.com/office/drawing/2014/main" id="{ABD9319E-427A-AD4D-0CF6-D513175912A5}"/>
                </a:ext>
              </a:extLst>
            </p:cNvPr>
            <p:cNvSpPr/>
            <p:nvPr/>
          </p:nvSpPr>
          <p:spPr>
            <a:xfrm>
              <a:off x="5037769" y="6768608"/>
              <a:ext cx="5918200" cy="1384300"/>
            </a:xfrm>
            <a:custGeom>
              <a:avLst/>
              <a:gdLst/>
              <a:ahLst/>
              <a:cxnLst/>
              <a:rect l="l" t="t" r="r" b="b"/>
              <a:pathLst>
                <a:path w="5918200" h="1384300">
                  <a:moveTo>
                    <a:pt x="5917987" y="82950"/>
                  </a:moveTo>
                  <a:lnTo>
                    <a:pt x="5185151" y="55296"/>
                  </a:lnTo>
                  <a:lnTo>
                    <a:pt x="4452314" y="0"/>
                  </a:lnTo>
                  <a:lnTo>
                    <a:pt x="3719478" y="207616"/>
                  </a:lnTo>
                  <a:lnTo>
                    <a:pt x="2972820" y="221522"/>
                  </a:lnTo>
                  <a:lnTo>
                    <a:pt x="2239984" y="332126"/>
                  </a:lnTo>
                  <a:lnTo>
                    <a:pt x="1479494" y="664409"/>
                  </a:lnTo>
                  <a:lnTo>
                    <a:pt x="760489" y="1093558"/>
                  </a:lnTo>
                  <a:lnTo>
                    <a:pt x="0" y="1384282"/>
                  </a:lnTo>
                </a:path>
              </a:pathLst>
            </a:custGeom>
            <a:ln w="10230">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4" name="object 108">
              <a:extLst>
                <a:ext uri="{FF2B5EF4-FFF2-40B4-BE49-F238E27FC236}">
                  <a16:creationId xmlns:a16="http://schemas.microsoft.com/office/drawing/2014/main" id="{32DD43BC-D0D7-B898-B121-B1BB2B086226}"/>
                </a:ext>
              </a:extLst>
            </p:cNvPr>
            <p:cNvSpPr/>
            <p:nvPr/>
          </p:nvSpPr>
          <p:spPr>
            <a:xfrm>
              <a:off x="5065540" y="7376902"/>
              <a:ext cx="5918200" cy="776605"/>
            </a:xfrm>
            <a:custGeom>
              <a:avLst/>
              <a:gdLst/>
              <a:ahLst/>
              <a:cxnLst/>
              <a:rect l="l" t="t" r="r" b="b"/>
              <a:pathLst>
                <a:path w="5918200" h="776604">
                  <a:moveTo>
                    <a:pt x="5918060" y="0"/>
                  </a:moveTo>
                  <a:lnTo>
                    <a:pt x="5486392" y="119998"/>
                  </a:lnTo>
                  <a:lnTo>
                    <a:pt x="5264725" y="180210"/>
                  </a:lnTo>
                  <a:lnTo>
                    <a:pt x="5183058" y="198825"/>
                  </a:lnTo>
                  <a:lnTo>
                    <a:pt x="5171392" y="194035"/>
                  </a:lnTo>
                  <a:lnTo>
                    <a:pt x="5052564" y="192490"/>
                  </a:lnTo>
                  <a:lnTo>
                    <a:pt x="4791142" y="202648"/>
                  </a:lnTo>
                  <a:lnTo>
                    <a:pt x="4529720" y="215413"/>
                  </a:lnTo>
                  <a:lnTo>
                    <a:pt x="4410891" y="221689"/>
                  </a:lnTo>
                  <a:lnTo>
                    <a:pt x="3691877" y="180130"/>
                  </a:lnTo>
                  <a:lnTo>
                    <a:pt x="2959030" y="207941"/>
                  </a:lnTo>
                  <a:lnTo>
                    <a:pt x="2198540" y="138571"/>
                  </a:lnTo>
                  <a:lnTo>
                    <a:pt x="1451861" y="291059"/>
                  </a:lnTo>
                  <a:lnTo>
                    <a:pt x="719025" y="623509"/>
                  </a:lnTo>
                  <a:lnTo>
                    <a:pt x="0" y="775986"/>
                  </a:lnTo>
                </a:path>
              </a:pathLst>
            </a:custGeom>
            <a:ln w="10230">
              <a:solidFill>
                <a:srgbClr val="A3A3A3"/>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145" name="object 109">
              <a:extLst>
                <a:ext uri="{FF2B5EF4-FFF2-40B4-BE49-F238E27FC236}">
                  <a16:creationId xmlns:a16="http://schemas.microsoft.com/office/drawing/2014/main" id="{101567B9-5488-6782-5D59-9F080DAD3239}"/>
                </a:ext>
              </a:extLst>
            </p:cNvPr>
            <p:cNvPicPr/>
            <p:nvPr/>
          </p:nvPicPr>
          <p:blipFill>
            <a:blip r:embed="rId17" cstate="print"/>
            <a:stretch>
              <a:fillRect/>
            </a:stretch>
          </p:blipFill>
          <p:spPr>
            <a:xfrm>
              <a:off x="4996586" y="8082925"/>
              <a:ext cx="120289" cy="120184"/>
            </a:xfrm>
            <a:prstGeom prst="rect">
              <a:avLst/>
            </a:prstGeom>
          </p:spPr>
        </p:pic>
      </p:grpSp>
      <p:sp>
        <p:nvSpPr>
          <p:cNvPr id="146" name="object 110">
            <a:extLst>
              <a:ext uri="{FF2B5EF4-FFF2-40B4-BE49-F238E27FC236}">
                <a16:creationId xmlns:a16="http://schemas.microsoft.com/office/drawing/2014/main" id="{C61003C9-4119-3F92-987A-A6614F14A205}"/>
              </a:ext>
            </a:extLst>
          </p:cNvPr>
          <p:cNvSpPr txBox="1"/>
          <p:nvPr/>
        </p:nvSpPr>
        <p:spPr>
          <a:xfrm>
            <a:off x="5345663" y="2842354"/>
            <a:ext cx="1190028" cy="128638"/>
          </a:xfrm>
          <a:prstGeom prst="rect">
            <a:avLst/>
          </a:prstGeom>
        </p:spPr>
        <p:txBody>
          <a:bodyPr vert="horz" wrap="square" lIns="0" tIns="7316" rIns="0" bIns="0" rtlCol="0" anchor="ctr">
            <a:spAutoFit/>
          </a:bodyPr>
          <a:lstStyle/>
          <a:p>
            <a:pPr marL="7701">
              <a:spcBef>
                <a:spcPts val="58"/>
              </a:spcBef>
            </a:pPr>
            <a:r>
              <a:rPr sz="788">
                <a:solidFill>
                  <a:srgbClr val="22346A"/>
                </a:solidFill>
                <a:latin typeface="Arial" panose="020B0604020202020204" pitchFamily="34" charset="0"/>
                <a:cs typeface="Arial" panose="020B0604020202020204" pitchFamily="34" charset="0"/>
              </a:rPr>
              <a:t>PBO</a:t>
            </a:r>
            <a:r>
              <a:rPr sz="788" spc="-21">
                <a:solidFill>
                  <a:srgbClr val="22346A"/>
                </a:solidFill>
                <a:latin typeface="Arial" panose="020B0604020202020204" pitchFamily="34" charset="0"/>
                <a:cs typeface="Arial" panose="020B0604020202020204" pitchFamily="34" charset="0"/>
              </a:rPr>
              <a:t> </a:t>
            </a:r>
            <a:r>
              <a:rPr sz="788" spc="-6">
                <a:solidFill>
                  <a:srgbClr val="22346A"/>
                </a:solidFill>
                <a:latin typeface="Arial" panose="020B0604020202020204" pitchFamily="34" charset="0"/>
                <a:cs typeface="Arial" panose="020B0604020202020204" pitchFamily="34" charset="0"/>
              </a:rPr>
              <a:t>C2S+TCS</a:t>
            </a:r>
            <a:r>
              <a:rPr sz="788" spc="-18">
                <a:solidFill>
                  <a:srgbClr val="22346A"/>
                </a:solidFill>
                <a:latin typeface="Arial" panose="020B0604020202020204" pitchFamily="34" charset="0"/>
                <a:cs typeface="Arial" panose="020B0604020202020204" pitchFamily="34" charset="0"/>
              </a:rPr>
              <a:t> </a:t>
            </a:r>
            <a:r>
              <a:rPr sz="788" spc="-6">
                <a:solidFill>
                  <a:srgbClr val="22346A"/>
                </a:solidFill>
                <a:latin typeface="Arial" panose="020B0604020202020204" pitchFamily="34" charset="0"/>
                <a:cs typeface="Arial" panose="020B0604020202020204" pitchFamily="34" charset="0"/>
              </a:rPr>
              <a:t>(N=102)</a:t>
            </a:r>
            <a:endParaRPr sz="788">
              <a:latin typeface="Arial" panose="020B0604020202020204" pitchFamily="34" charset="0"/>
              <a:cs typeface="Arial" panose="020B0604020202020204" pitchFamily="34" charset="0"/>
            </a:endParaRPr>
          </a:p>
        </p:txBody>
      </p:sp>
      <p:sp>
        <p:nvSpPr>
          <p:cNvPr id="147" name="object 111">
            <a:extLst>
              <a:ext uri="{FF2B5EF4-FFF2-40B4-BE49-F238E27FC236}">
                <a16:creationId xmlns:a16="http://schemas.microsoft.com/office/drawing/2014/main" id="{CC95191D-DDDA-C967-936A-88E113C5B47E}"/>
              </a:ext>
            </a:extLst>
          </p:cNvPr>
          <p:cNvSpPr txBox="1"/>
          <p:nvPr/>
        </p:nvSpPr>
        <p:spPr>
          <a:xfrm>
            <a:off x="2493758" y="2842354"/>
            <a:ext cx="1563577" cy="128638"/>
          </a:xfrm>
          <a:prstGeom prst="rect">
            <a:avLst/>
          </a:prstGeom>
        </p:spPr>
        <p:txBody>
          <a:bodyPr vert="horz" wrap="square" lIns="0" tIns="7316" rIns="0" bIns="0" rtlCol="0" anchor="ctr">
            <a:spAutoFit/>
          </a:bodyPr>
          <a:lstStyle/>
          <a:p>
            <a:pPr marL="7701">
              <a:spcBef>
                <a:spcPts val="58"/>
              </a:spcBef>
            </a:pPr>
            <a:r>
              <a:rPr sz="788">
                <a:solidFill>
                  <a:srgbClr val="22346A"/>
                </a:solidFill>
                <a:latin typeface="Arial" panose="020B0604020202020204" pitchFamily="34" charset="0"/>
                <a:cs typeface="Arial" panose="020B0604020202020204" pitchFamily="34" charset="0"/>
              </a:rPr>
              <a:t>LEB</a:t>
            </a:r>
            <a:r>
              <a:rPr sz="788" spc="-24">
                <a:solidFill>
                  <a:srgbClr val="22346A"/>
                </a:solidFill>
                <a:latin typeface="Arial" panose="020B0604020202020204" pitchFamily="34" charset="0"/>
                <a:cs typeface="Arial" panose="020B0604020202020204" pitchFamily="34" charset="0"/>
              </a:rPr>
              <a:t> </a:t>
            </a:r>
            <a:r>
              <a:rPr sz="788">
                <a:solidFill>
                  <a:srgbClr val="22346A"/>
                </a:solidFill>
                <a:latin typeface="Arial" panose="020B0604020202020204" pitchFamily="34" charset="0"/>
                <a:cs typeface="Arial" panose="020B0604020202020204" pitchFamily="34" charset="0"/>
              </a:rPr>
              <a:t>250mg</a:t>
            </a:r>
            <a:r>
              <a:rPr sz="788" spc="-21">
                <a:solidFill>
                  <a:srgbClr val="22346A"/>
                </a:solidFill>
                <a:latin typeface="Arial" panose="020B0604020202020204" pitchFamily="34" charset="0"/>
                <a:cs typeface="Arial" panose="020B0604020202020204" pitchFamily="34" charset="0"/>
              </a:rPr>
              <a:t> </a:t>
            </a:r>
            <a:r>
              <a:rPr sz="788" spc="-6">
                <a:solidFill>
                  <a:srgbClr val="22346A"/>
                </a:solidFill>
                <a:latin typeface="Arial" panose="020B0604020202020204" pitchFamily="34" charset="0"/>
                <a:cs typeface="Arial" panose="020B0604020202020204" pitchFamily="34" charset="0"/>
              </a:rPr>
              <a:t>C2S+TCS</a:t>
            </a:r>
            <a:r>
              <a:rPr sz="788" spc="-21">
                <a:solidFill>
                  <a:srgbClr val="22346A"/>
                </a:solidFill>
                <a:latin typeface="Arial" panose="020B0604020202020204" pitchFamily="34" charset="0"/>
                <a:cs typeface="Arial" panose="020B0604020202020204" pitchFamily="34" charset="0"/>
              </a:rPr>
              <a:t> </a:t>
            </a:r>
            <a:r>
              <a:rPr sz="788" spc="-6">
                <a:solidFill>
                  <a:srgbClr val="22346A"/>
                </a:solidFill>
                <a:latin typeface="Arial" panose="020B0604020202020204" pitchFamily="34" charset="0"/>
                <a:cs typeface="Arial" panose="020B0604020202020204" pitchFamily="34" charset="0"/>
              </a:rPr>
              <a:t>(N=199)</a:t>
            </a:r>
            <a:endParaRPr sz="788">
              <a:latin typeface="Arial" panose="020B0604020202020204" pitchFamily="34" charset="0"/>
              <a:cs typeface="Arial" panose="020B0604020202020204" pitchFamily="34" charset="0"/>
            </a:endParaRPr>
          </a:p>
        </p:txBody>
      </p:sp>
      <p:sp>
        <p:nvSpPr>
          <p:cNvPr id="149" name="object 36">
            <a:extLst>
              <a:ext uri="{FF2B5EF4-FFF2-40B4-BE49-F238E27FC236}">
                <a16:creationId xmlns:a16="http://schemas.microsoft.com/office/drawing/2014/main" id="{B5AF3E69-D0F5-42A0-E8AE-62EDD73BC73F}"/>
              </a:ext>
            </a:extLst>
          </p:cNvPr>
          <p:cNvSpPr txBox="1"/>
          <p:nvPr/>
        </p:nvSpPr>
        <p:spPr>
          <a:xfrm>
            <a:off x="8296408" y="4080179"/>
            <a:ext cx="2400403" cy="863515"/>
          </a:xfrm>
          <a:prstGeom prst="rect">
            <a:avLst/>
          </a:prstGeom>
        </p:spPr>
        <p:txBody>
          <a:bodyPr vert="horz" wrap="square" lIns="0" tIns="6931" rIns="0" bIns="0" rtlCol="0">
            <a:spAutoFit/>
          </a:bodyPr>
          <a:lstStyle/>
          <a:p>
            <a:pPr marL="23104" marR="18483" indent="-385" algn="ctr">
              <a:lnSpc>
                <a:spcPct val="101499"/>
              </a:lnSpc>
              <a:spcBef>
                <a:spcPts val="55"/>
              </a:spcBef>
            </a:pPr>
            <a:r>
              <a:rPr sz="1400">
                <a:solidFill>
                  <a:srgbClr val="233469"/>
                </a:solidFill>
                <a:latin typeface="Arial" panose="020B0604020202020204" pitchFamily="34" charset="0"/>
                <a:cs typeface="Arial" panose="020B0604020202020204" pitchFamily="34" charset="0"/>
              </a:rPr>
              <a:t>de</a:t>
            </a:r>
            <a:r>
              <a:rPr sz="1400" spc="15">
                <a:solidFill>
                  <a:srgbClr val="233469"/>
                </a:solidFill>
                <a:latin typeface="Arial" panose="020B0604020202020204" pitchFamily="34" charset="0"/>
                <a:cs typeface="Arial" panose="020B0604020202020204" pitchFamily="34" charset="0"/>
              </a:rPr>
              <a:t> </a:t>
            </a:r>
            <a:r>
              <a:rPr lang="es-ES" sz="1400">
                <a:solidFill>
                  <a:srgbClr val="233469"/>
                </a:solidFill>
                <a:latin typeface="Arial" panose="020B0604020202020204" pitchFamily="34" charset="0"/>
                <a:cs typeface="Arial" panose="020B0604020202020204" pitchFamily="34" charset="0"/>
              </a:rPr>
              <a:t>los</a:t>
            </a:r>
            <a:r>
              <a:rPr sz="1400" spc="15">
                <a:solidFill>
                  <a:srgbClr val="233469"/>
                </a:solidFill>
                <a:latin typeface="Arial" panose="020B0604020202020204" pitchFamily="34" charset="0"/>
                <a:cs typeface="Arial" panose="020B0604020202020204" pitchFamily="34" charset="0"/>
              </a:rPr>
              <a:t> </a:t>
            </a:r>
            <a:r>
              <a:rPr lang="es-ES" sz="1400" spc="-6">
                <a:solidFill>
                  <a:srgbClr val="233469"/>
                </a:solidFill>
                <a:latin typeface="Arial" panose="020B0604020202020204" pitchFamily="34" charset="0"/>
                <a:cs typeface="Arial" panose="020B0604020202020204" pitchFamily="34" charset="0"/>
              </a:rPr>
              <a:t>pacientes</a:t>
            </a:r>
            <a:r>
              <a:rPr sz="1400" spc="-6">
                <a:solidFill>
                  <a:srgbClr val="233469"/>
                </a:solidFill>
                <a:latin typeface="Arial" panose="020B0604020202020204" pitchFamily="34" charset="0"/>
                <a:cs typeface="Arial" panose="020B0604020202020204" pitchFamily="34" charset="0"/>
              </a:rPr>
              <a:t> </a:t>
            </a:r>
            <a:r>
              <a:rPr lang="es-ES" sz="1400">
                <a:solidFill>
                  <a:srgbClr val="233469"/>
                </a:solidFill>
                <a:latin typeface="Arial" panose="020B0604020202020204" pitchFamily="34" charset="0"/>
                <a:cs typeface="Arial" panose="020B0604020202020204" pitchFamily="34" charset="0"/>
              </a:rPr>
              <a:t>tratados</a:t>
            </a:r>
            <a:r>
              <a:rPr sz="1400" spc="15">
                <a:solidFill>
                  <a:srgbClr val="233469"/>
                </a:solidFill>
                <a:latin typeface="Arial" panose="020B0604020202020204" pitchFamily="34" charset="0"/>
                <a:cs typeface="Arial" panose="020B0604020202020204" pitchFamily="34" charset="0"/>
              </a:rPr>
              <a:t> </a:t>
            </a:r>
            <a:r>
              <a:rPr sz="1400">
                <a:solidFill>
                  <a:srgbClr val="233469"/>
                </a:solidFill>
                <a:latin typeface="Arial" panose="020B0604020202020204" pitchFamily="34" charset="0"/>
                <a:cs typeface="Arial" panose="020B0604020202020204" pitchFamily="34" charset="0"/>
              </a:rPr>
              <a:t>con</a:t>
            </a:r>
            <a:r>
              <a:rPr sz="1400" spc="15">
                <a:solidFill>
                  <a:srgbClr val="233469"/>
                </a:solidFill>
                <a:latin typeface="Arial" panose="020B0604020202020204" pitchFamily="34" charset="0"/>
                <a:cs typeface="Arial" panose="020B0604020202020204" pitchFamily="34" charset="0"/>
              </a:rPr>
              <a:t> </a:t>
            </a:r>
            <a:r>
              <a:rPr sz="1400" spc="-6">
                <a:solidFill>
                  <a:srgbClr val="233469"/>
                </a:solidFill>
                <a:latin typeface="Arial" panose="020B0604020202020204" pitchFamily="34" charset="0"/>
                <a:cs typeface="Arial" panose="020B0604020202020204" pitchFamily="34" charset="0"/>
              </a:rPr>
              <a:t>EBGLYSS</a:t>
            </a:r>
            <a:r>
              <a:rPr sz="1400" spc="-6" baseline="30000">
                <a:solidFill>
                  <a:srgbClr val="233469"/>
                </a:solidFill>
                <a:latin typeface="Arial" panose="020B0604020202020204" pitchFamily="34" charset="0"/>
                <a:cs typeface="Arial" panose="020B0604020202020204" pitchFamily="34" charset="0"/>
              </a:rPr>
              <a:t>®</a:t>
            </a:r>
            <a:r>
              <a:rPr sz="1400" spc="-6">
                <a:solidFill>
                  <a:srgbClr val="233469"/>
                </a:solidFill>
                <a:latin typeface="Arial" panose="020B0604020202020204" pitchFamily="34" charset="0"/>
                <a:cs typeface="Arial" panose="020B0604020202020204" pitchFamily="34" charset="0"/>
              </a:rPr>
              <a:t> </a:t>
            </a:r>
            <a:r>
              <a:rPr lang="es-ES" sz="1400" spc="-6">
                <a:solidFill>
                  <a:srgbClr val="233469"/>
                </a:solidFill>
                <a:latin typeface="Arial" panose="020B0604020202020204" pitchFamily="34" charset="0"/>
                <a:cs typeface="Arial" panose="020B0604020202020204" pitchFamily="34" charset="0"/>
              </a:rPr>
              <a:t>+ TCS </a:t>
            </a:r>
            <a:r>
              <a:rPr lang="es-ES" sz="1400">
                <a:solidFill>
                  <a:srgbClr val="233469"/>
                </a:solidFill>
                <a:latin typeface="Arial" panose="020B0604020202020204" pitchFamily="34" charset="0"/>
                <a:cs typeface="Arial" panose="020B0604020202020204" pitchFamily="34" charset="0"/>
              </a:rPr>
              <a:t>lograron</a:t>
            </a:r>
            <a:r>
              <a:rPr sz="1400" spc="12">
                <a:solidFill>
                  <a:srgbClr val="233469"/>
                </a:solidFill>
                <a:latin typeface="Arial" panose="020B0604020202020204" pitchFamily="34" charset="0"/>
                <a:cs typeface="Arial" panose="020B0604020202020204" pitchFamily="34" charset="0"/>
              </a:rPr>
              <a:t> </a:t>
            </a:r>
            <a:r>
              <a:rPr lang="es-ES" sz="1400">
                <a:solidFill>
                  <a:srgbClr val="233469"/>
                </a:solidFill>
                <a:latin typeface="Arial" panose="020B0604020202020204" pitchFamily="34" charset="0"/>
                <a:cs typeface="Arial" panose="020B0604020202020204" pitchFamily="34" charset="0"/>
              </a:rPr>
              <a:t>una</a:t>
            </a:r>
            <a:r>
              <a:rPr sz="1400" spc="15">
                <a:solidFill>
                  <a:srgbClr val="233469"/>
                </a:solidFill>
                <a:latin typeface="Arial" panose="020B0604020202020204" pitchFamily="34" charset="0"/>
                <a:cs typeface="Arial" panose="020B0604020202020204" pitchFamily="34" charset="0"/>
              </a:rPr>
              <a:t> </a:t>
            </a:r>
            <a:r>
              <a:rPr lang="es-ES" sz="1400" spc="-6">
                <a:solidFill>
                  <a:srgbClr val="233469"/>
                </a:solidFill>
                <a:latin typeface="Arial" panose="020B0604020202020204" pitchFamily="34" charset="0"/>
                <a:cs typeface="Arial" panose="020B0604020202020204" pitchFamily="34" charset="0"/>
              </a:rPr>
              <a:t>reducción</a:t>
            </a:r>
            <a:r>
              <a:rPr sz="1400" spc="-6">
                <a:solidFill>
                  <a:srgbClr val="233469"/>
                </a:solidFill>
                <a:latin typeface="Arial" panose="020B0604020202020204" pitchFamily="34" charset="0"/>
                <a:cs typeface="Arial" panose="020B0604020202020204" pitchFamily="34" charset="0"/>
              </a:rPr>
              <a:t> </a:t>
            </a:r>
            <a:r>
              <a:rPr sz="1400">
                <a:solidFill>
                  <a:srgbClr val="233469"/>
                </a:solidFill>
                <a:latin typeface="Arial" panose="020B0604020202020204" pitchFamily="34" charset="0"/>
                <a:cs typeface="Arial" panose="020B0604020202020204" pitchFamily="34" charset="0"/>
              </a:rPr>
              <a:t>del </a:t>
            </a:r>
            <a:r>
              <a:rPr sz="1400" err="1">
                <a:solidFill>
                  <a:srgbClr val="233469"/>
                </a:solidFill>
                <a:latin typeface="Arial" panose="020B0604020202020204" pitchFamily="34" charset="0"/>
                <a:cs typeface="Arial" panose="020B0604020202020204" pitchFamily="34" charset="0"/>
              </a:rPr>
              <a:t>prúrito</a:t>
            </a:r>
            <a:r>
              <a:rPr sz="1400" spc="3">
                <a:solidFill>
                  <a:srgbClr val="233469"/>
                </a:solidFill>
                <a:latin typeface="Arial" panose="020B0604020202020204" pitchFamily="34" charset="0"/>
                <a:cs typeface="Arial" panose="020B0604020202020204" pitchFamily="34" charset="0"/>
              </a:rPr>
              <a:t> </a:t>
            </a:r>
            <a:br>
              <a:rPr lang="es-ES" sz="1400" spc="3">
                <a:solidFill>
                  <a:srgbClr val="233469"/>
                </a:solidFill>
                <a:latin typeface="Arial" panose="020B0604020202020204" pitchFamily="34" charset="0"/>
                <a:cs typeface="Arial" panose="020B0604020202020204" pitchFamily="34" charset="0"/>
              </a:rPr>
            </a:br>
            <a:r>
              <a:rPr sz="1400" spc="-21">
                <a:solidFill>
                  <a:srgbClr val="233469"/>
                </a:solidFill>
                <a:latin typeface="Symbol" pitchFamily="2" charset="2"/>
                <a:cs typeface="Arial" panose="020B0604020202020204" pitchFamily="34" charset="0"/>
              </a:rPr>
              <a:t></a:t>
            </a:r>
            <a:r>
              <a:rPr sz="1400" spc="-21">
                <a:solidFill>
                  <a:srgbClr val="233469"/>
                </a:solidFill>
                <a:latin typeface="Arial" panose="020B0604020202020204" pitchFamily="34" charset="0"/>
                <a:cs typeface="Arial" panose="020B0604020202020204" pitchFamily="34" charset="0"/>
              </a:rPr>
              <a:t>4</a:t>
            </a:r>
            <a:r>
              <a:rPr sz="1400" spc="3">
                <a:solidFill>
                  <a:srgbClr val="233469"/>
                </a:solidFill>
                <a:latin typeface="Arial" panose="020B0604020202020204" pitchFamily="34" charset="0"/>
                <a:cs typeface="Arial" panose="020B0604020202020204" pitchFamily="34" charset="0"/>
              </a:rPr>
              <a:t> </a:t>
            </a:r>
            <a:r>
              <a:rPr sz="1400" spc="-6">
                <a:solidFill>
                  <a:srgbClr val="233469"/>
                </a:solidFill>
                <a:latin typeface="Arial" panose="020B0604020202020204" pitchFamily="34" charset="0"/>
                <a:cs typeface="Arial" panose="020B0604020202020204" pitchFamily="34" charset="0"/>
              </a:rPr>
              <a:t>puntos </a:t>
            </a:r>
            <a:r>
              <a:rPr lang="es-ES" sz="1400">
                <a:solidFill>
                  <a:srgbClr val="233469"/>
                </a:solidFill>
                <a:latin typeface="Arial" panose="020B0604020202020204" pitchFamily="34" charset="0"/>
                <a:cs typeface="Arial" panose="020B0604020202020204" pitchFamily="34" charset="0"/>
              </a:rPr>
              <a:t>en</a:t>
            </a:r>
            <a:r>
              <a:rPr sz="1400" spc="24">
                <a:solidFill>
                  <a:srgbClr val="233469"/>
                </a:solidFill>
                <a:latin typeface="Arial" panose="020B0604020202020204" pitchFamily="34" charset="0"/>
                <a:cs typeface="Arial" panose="020B0604020202020204" pitchFamily="34" charset="0"/>
              </a:rPr>
              <a:t> </a:t>
            </a:r>
            <a:r>
              <a:rPr sz="1400">
                <a:solidFill>
                  <a:srgbClr val="233469"/>
                </a:solidFill>
                <a:latin typeface="Arial" panose="020B0604020202020204" pitchFamily="34" charset="0"/>
                <a:cs typeface="Arial" panose="020B0604020202020204" pitchFamily="34" charset="0"/>
              </a:rPr>
              <a:t>la</a:t>
            </a:r>
            <a:r>
              <a:rPr sz="1400" spc="24">
                <a:solidFill>
                  <a:srgbClr val="233469"/>
                </a:solidFill>
                <a:latin typeface="Arial" panose="020B0604020202020204" pitchFamily="34" charset="0"/>
                <a:cs typeface="Arial" panose="020B0604020202020204" pitchFamily="34" charset="0"/>
              </a:rPr>
              <a:t> </a:t>
            </a:r>
            <a:r>
              <a:rPr sz="1400" err="1">
                <a:solidFill>
                  <a:srgbClr val="233469"/>
                </a:solidFill>
                <a:latin typeface="Arial" panose="020B0604020202020204" pitchFamily="34" charset="0"/>
                <a:cs typeface="Arial" panose="020B0604020202020204" pitchFamily="34" charset="0"/>
              </a:rPr>
              <a:t>semana</a:t>
            </a:r>
            <a:r>
              <a:rPr sz="1400" spc="27">
                <a:solidFill>
                  <a:srgbClr val="233469"/>
                </a:solidFill>
                <a:latin typeface="Arial" panose="020B0604020202020204" pitchFamily="34" charset="0"/>
                <a:cs typeface="Arial" panose="020B0604020202020204" pitchFamily="34" charset="0"/>
              </a:rPr>
              <a:t> </a:t>
            </a:r>
            <a:r>
              <a:rPr sz="1400" spc="-6">
                <a:solidFill>
                  <a:srgbClr val="233469"/>
                </a:solidFill>
                <a:latin typeface="Arial" panose="020B0604020202020204" pitchFamily="34" charset="0"/>
                <a:cs typeface="Arial" panose="020B0604020202020204" pitchFamily="34" charset="0"/>
              </a:rPr>
              <a:t>16</a:t>
            </a:r>
            <a:r>
              <a:rPr sz="1100" spc="-9" baseline="31400">
                <a:solidFill>
                  <a:srgbClr val="233469"/>
                </a:solidFill>
                <a:latin typeface="Arial" panose="020B0604020202020204" pitchFamily="34" charset="0"/>
                <a:cs typeface="Arial" panose="020B0604020202020204" pitchFamily="34" charset="0"/>
              </a:rPr>
              <a:t>1</a:t>
            </a:r>
            <a:endParaRPr sz="1100" baseline="31400">
              <a:latin typeface="Arial" panose="020B0604020202020204" pitchFamily="34" charset="0"/>
              <a:cs typeface="Arial" panose="020B0604020202020204" pitchFamily="34" charset="0"/>
            </a:endParaRPr>
          </a:p>
        </p:txBody>
      </p:sp>
      <p:sp>
        <p:nvSpPr>
          <p:cNvPr id="150" name="object 37">
            <a:extLst>
              <a:ext uri="{FF2B5EF4-FFF2-40B4-BE49-F238E27FC236}">
                <a16:creationId xmlns:a16="http://schemas.microsoft.com/office/drawing/2014/main" id="{24D94B07-93AD-790C-5385-278F6FC3D09F}"/>
              </a:ext>
            </a:extLst>
          </p:cNvPr>
          <p:cNvSpPr/>
          <p:nvPr/>
        </p:nvSpPr>
        <p:spPr>
          <a:xfrm>
            <a:off x="8706735" y="2189508"/>
            <a:ext cx="1510652" cy="1510652"/>
          </a:xfrm>
          <a:custGeom>
            <a:avLst/>
            <a:gdLst/>
            <a:ahLst/>
            <a:cxnLst/>
            <a:rect l="l" t="t" r="r" b="b"/>
            <a:pathLst>
              <a:path w="1351280" h="1351279">
                <a:moveTo>
                  <a:pt x="675372" y="0"/>
                </a:moveTo>
                <a:lnTo>
                  <a:pt x="627140" y="1695"/>
                </a:lnTo>
                <a:lnTo>
                  <a:pt x="579823" y="6706"/>
                </a:lnTo>
                <a:lnTo>
                  <a:pt x="533536" y="14917"/>
                </a:lnTo>
                <a:lnTo>
                  <a:pt x="488393" y="26215"/>
                </a:lnTo>
                <a:lnTo>
                  <a:pt x="444507" y="40485"/>
                </a:lnTo>
                <a:lnTo>
                  <a:pt x="401995" y="57613"/>
                </a:lnTo>
                <a:lnTo>
                  <a:pt x="360968" y="77486"/>
                </a:lnTo>
                <a:lnTo>
                  <a:pt x="321543" y="99987"/>
                </a:lnTo>
                <a:lnTo>
                  <a:pt x="283833" y="125004"/>
                </a:lnTo>
                <a:lnTo>
                  <a:pt x="247953" y="152422"/>
                </a:lnTo>
                <a:lnTo>
                  <a:pt x="214016" y="182127"/>
                </a:lnTo>
                <a:lnTo>
                  <a:pt x="182138" y="214004"/>
                </a:lnTo>
                <a:lnTo>
                  <a:pt x="152432" y="247940"/>
                </a:lnTo>
                <a:lnTo>
                  <a:pt x="125013" y="283820"/>
                </a:lnTo>
                <a:lnTo>
                  <a:pt x="99995" y="321529"/>
                </a:lnTo>
                <a:lnTo>
                  <a:pt x="77492" y="360955"/>
                </a:lnTo>
                <a:lnTo>
                  <a:pt x="57618" y="401981"/>
                </a:lnTo>
                <a:lnTo>
                  <a:pt x="40489" y="444495"/>
                </a:lnTo>
                <a:lnTo>
                  <a:pt x="26217" y="488381"/>
                </a:lnTo>
                <a:lnTo>
                  <a:pt x="14918" y="533527"/>
                </a:lnTo>
                <a:lnTo>
                  <a:pt x="6706" y="579816"/>
                </a:lnTo>
                <a:lnTo>
                  <a:pt x="1695" y="627136"/>
                </a:lnTo>
                <a:lnTo>
                  <a:pt x="0" y="675372"/>
                </a:lnTo>
                <a:lnTo>
                  <a:pt x="1695" y="723607"/>
                </a:lnTo>
                <a:lnTo>
                  <a:pt x="6706" y="770927"/>
                </a:lnTo>
                <a:lnTo>
                  <a:pt x="14918" y="817217"/>
                </a:lnTo>
                <a:lnTo>
                  <a:pt x="26217" y="862362"/>
                </a:lnTo>
                <a:lnTo>
                  <a:pt x="40489" y="906248"/>
                </a:lnTo>
                <a:lnTo>
                  <a:pt x="57618" y="948762"/>
                </a:lnTo>
                <a:lnTo>
                  <a:pt x="77492" y="989789"/>
                </a:lnTo>
                <a:lnTo>
                  <a:pt x="99995" y="1029214"/>
                </a:lnTo>
                <a:lnTo>
                  <a:pt x="125013" y="1066924"/>
                </a:lnTo>
                <a:lnTo>
                  <a:pt x="152432" y="1102803"/>
                </a:lnTo>
                <a:lnTo>
                  <a:pt x="182138" y="1136739"/>
                </a:lnTo>
                <a:lnTo>
                  <a:pt x="214016" y="1168616"/>
                </a:lnTo>
                <a:lnTo>
                  <a:pt x="247953" y="1198321"/>
                </a:lnTo>
                <a:lnTo>
                  <a:pt x="283833" y="1225739"/>
                </a:lnTo>
                <a:lnTo>
                  <a:pt x="321543" y="1250756"/>
                </a:lnTo>
                <a:lnTo>
                  <a:pt x="360968" y="1273258"/>
                </a:lnTo>
                <a:lnTo>
                  <a:pt x="401995" y="1293130"/>
                </a:lnTo>
                <a:lnTo>
                  <a:pt x="444507" y="1310258"/>
                </a:lnTo>
                <a:lnTo>
                  <a:pt x="488393" y="1324528"/>
                </a:lnTo>
                <a:lnTo>
                  <a:pt x="533536" y="1335826"/>
                </a:lnTo>
                <a:lnTo>
                  <a:pt x="579823" y="1344038"/>
                </a:lnTo>
                <a:lnTo>
                  <a:pt x="627140" y="1349048"/>
                </a:lnTo>
                <a:lnTo>
                  <a:pt x="675372" y="1350744"/>
                </a:lnTo>
                <a:lnTo>
                  <a:pt x="723603" y="1349048"/>
                </a:lnTo>
                <a:lnTo>
                  <a:pt x="770920" y="1344038"/>
                </a:lnTo>
                <a:lnTo>
                  <a:pt x="817207" y="1335826"/>
                </a:lnTo>
                <a:lnTo>
                  <a:pt x="862351" y="1324528"/>
                </a:lnTo>
                <a:lnTo>
                  <a:pt x="906236" y="1310258"/>
                </a:lnTo>
                <a:lnTo>
                  <a:pt x="948749" y="1293130"/>
                </a:lnTo>
                <a:lnTo>
                  <a:pt x="989775" y="1273258"/>
                </a:lnTo>
                <a:lnTo>
                  <a:pt x="1029200" y="1250756"/>
                </a:lnTo>
                <a:lnTo>
                  <a:pt x="1066910" y="1225739"/>
                </a:lnTo>
                <a:lnTo>
                  <a:pt x="1102790" y="1198321"/>
                </a:lnTo>
                <a:lnTo>
                  <a:pt x="1136727" y="1168616"/>
                </a:lnTo>
                <a:lnTo>
                  <a:pt x="1168605" y="1136739"/>
                </a:lnTo>
                <a:lnTo>
                  <a:pt x="1198311" y="1102803"/>
                </a:lnTo>
                <a:lnTo>
                  <a:pt x="1225730" y="1066924"/>
                </a:lnTo>
                <a:lnTo>
                  <a:pt x="1250749" y="1029214"/>
                </a:lnTo>
                <a:lnTo>
                  <a:pt x="1273252" y="989789"/>
                </a:lnTo>
                <a:lnTo>
                  <a:pt x="1293125" y="948762"/>
                </a:lnTo>
                <a:lnTo>
                  <a:pt x="1310255" y="906248"/>
                </a:lnTo>
                <a:lnTo>
                  <a:pt x="1324526" y="862362"/>
                </a:lnTo>
                <a:lnTo>
                  <a:pt x="1335825" y="817217"/>
                </a:lnTo>
                <a:lnTo>
                  <a:pt x="1344037" y="770927"/>
                </a:lnTo>
                <a:lnTo>
                  <a:pt x="1349048" y="723607"/>
                </a:lnTo>
                <a:lnTo>
                  <a:pt x="1350744" y="675372"/>
                </a:lnTo>
                <a:lnTo>
                  <a:pt x="1349048" y="627136"/>
                </a:lnTo>
                <a:lnTo>
                  <a:pt x="1344037" y="579816"/>
                </a:lnTo>
                <a:lnTo>
                  <a:pt x="1335825" y="533527"/>
                </a:lnTo>
                <a:lnTo>
                  <a:pt x="1324526" y="488381"/>
                </a:lnTo>
                <a:lnTo>
                  <a:pt x="1310255" y="444495"/>
                </a:lnTo>
                <a:lnTo>
                  <a:pt x="1293125" y="401981"/>
                </a:lnTo>
                <a:lnTo>
                  <a:pt x="1273252" y="360955"/>
                </a:lnTo>
                <a:lnTo>
                  <a:pt x="1250749" y="321529"/>
                </a:lnTo>
                <a:lnTo>
                  <a:pt x="1225730" y="283820"/>
                </a:lnTo>
                <a:lnTo>
                  <a:pt x="1198311" y="247940"/>
                </a:lnTo>
                <a:lnTo>
                  <a:pt x="1168605" y="214004"/>
                </a:lnTo>
                <a:lnTo>
                  <a:pt x="1136727" y="182127"/>
                </a:lnTo>
                <a:lnTo>
                  <a:pt x="1102790" y="152422"/>
                </a:lnTo>
                <a:lnTo>
                  <a:pt x="1066910" y="125004"/>
                </a:lnTo>
                <a:lnTo>
                  <a:pt x="1029200" y="99987"/>
                </a:lnTo>
                <a:lnTo>
                  <a:pt x="989775" y="77486"/>
                </a:lnTo>
                <a:lnTo>
                  <a:pt x="948749" y="57613"/>
                </a:lnTo>
                <a:lnTo>
                  <a:pt x="906236" y="40485"/>
                </a:lnTo>
                <a:lnTo>
                  <a:pt x="862351" y="26215"/>
                </a:lnTo>
                <a:lnTo>
                  <a:pt x="817207" y="14917"/>
                </a:lnTo>
                <a:lnTo>
                  <a:pt x="770920" y="6706"/>
                </a:lnTo>
                <a:lnTo>
                  <a:pt x="723603" y="1695"/>
                </a:lnTo>
                <a:lnTo>
                  <a:pt x="675372" y="0"/>
                </a:lnTo>
                <a:close/>
              </a:path>
            </a:pathLst>
          </a:custGeom>
          <a:solidFill>
            <a:srgbClr val="FFFFFF"/>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51" name="object 38">
            <a:extLst>
              <a:ext uri="{FF2B5EF4-FFF2-40B4-BE49-F238E27FC236}">
                <a16:creationId xmlns:a16="http://schemas.microsoft.com/office/drawing/2014/main" id="{4BDBFCA8-3B13-4924-9B3D-AE87DE617902}"/>
              </a:ext>
            </a:extLst>
          </p:cNvPr>
          <p:cNvSpPr txBox="1"/>
          <p:nvPr/>
        </p:nvSpPr>
        <p:spPr>
          <a:xfrm>
            <a:off x="8869655" y="2724919"/>
            <a:ext cx="1184812" cy="439830"/>
          </a:xfrm>
          <a:prstGeom prst="rect">
            <a:avLst/>
          </a:prstGeom>
        </p:spPr>
        <p:txBody>
          <a:bodyPr vert="horz" wrap="square" lIns="0" tIns="8856" rIns="0" bIns="0" rtlCol="0">
            <a:spAutoFit/>
          </a:bodyPr>
          <a:lstStyle/>
          <a:p>
            <a:pPr marL="7701" algn="ctr">
              <a:spcBef>
                <a:spcPts val="69"/>
              </a:spcBef>
            </a:pPr>
            <a:r>
              <a:rPr sz="2800" b="1" spc="-27">
                <a:solidFill>
                  <a:srgbClr val="7A45B8"/>
                </a:solidFill>
                <a:latin typeface="Arial" panose="020B0604020202020204" pitchFamily="34" charset="0"/>
                <a:cs typeface="Arial" panose="020B0604020202020204" pitchFamily="34" charset="0"/>
              </a:rPr>
              <a:t>49,9</a:t>
            </a:r>
            <a:r>
              <a:rPr sz="2800" b="1" spc="-27">
                <a:solidFill>
                  <a:srgbClr val="7F9EDE"/>
                </a:solidFill>
                <a:latin typeface="Arial" panose="020B0604020202020204" pitchFamily="34" charset="0"/>
                <a:cs typeface="Arial" panose="020B0604020202020204" pitchFamily="34" charset="0"/>
              </a:rPr>
              <a:t>%</a:t>
            </a:r>
            <a:endParaRPr sz="2800">
              <a:solidFill>
                <a:srgbClr val="7F9EDE"/>
              </a:solidFill>
              <a:latin typeface="Arial" panose="020B0604020202020204" pitchFamily="34" charset="0"/>
              <a:cs typeface="Arial" panose="020B0604020202020204" pitchFamily="34" charset="0"/>
            </a:endParaRPr>
          </a:p>
        </p:txBody>
      </p:sp>
      <p:sp>
        <p:nvSpPr>
          <p:cNvPr id="152" name="object 112">
            <a:extLst>
              <a:ext uri="{FF2B5EF4-FFF2-40B4-BE49-F238E27FC236}">
                <a16:creationId xmlns:a16="http://schemas.microsoft.com/office/drawing/2014/main" id="{316D6221-7F90-86A8-74C8-227DBF89E98E}"/>
              </a:ext>
            </a:extLst>
          </p:cNvPr>
          <p:cNvSpPr/>
          <p:nvPr/>
        </p:nvSpPr>
        <p:spPr>
          <a:xfrm>
            <a:off x="9462061" y="2189508"/>
            <a:ext cx="755327" cy="1510652"/>
          </a:xfrm>
          <a:custGeom>
            <a:avLst/>
            <a:gdLst/>
            <a:ahLst/>
            <a:cxnLst/>
            <a:rect l="l" t="t" r="r" b="b"/>
            <a:pathLst>
              <a:path w="675640" h="1351279">
                <a:moveTo>
                  <a:pt x="0" y="1350744"/>
                </a:moveTo>
                <a:lnTo>
                  <a:pt x="48231" y="1349048"/>
                </a:lnTo>
                <a:lnTo>
                  <a:pt x="95548" y="1344038"/>
                </a:lnTo>
                <a:lnTo>
                  <a:pt x="141835" y="1335826"/>
                </a:lnTo>
                <a:lnTo>
                  <a:pt x="186978" y="1324528"/>
                </a:lnTo>
                <a:lnTo>
                  <a:pt x="230864" y="1310258"/>
                </a:lnTo>
                <a:lnTo>
                  <a:pt x="273376" y="1293130"/>
                </a:lnTo>
                <a:lnTo>
                  <a:pt x="314403" y="1273258"/>
                </a:lnTo>
                <a:lnTo>
                  <a:pt x="353828" y="1250756"/>
                </a:lnTo>
                <a:lnTo>
                  <a:pt x="391538" y="1225739"/>
                </a:lnTo>
                <a:lnTo>
                  <a:pt x="427418" y="1198321"/>
                </a:lnTo>
                <a:lnTo>
                  <a:pt x="461355" y="1168616"/>
                </a:lnTo>
                <a:lnTo>
                  <a:pt x="493233" y="1136739"/>
                </a:lnTo>
                <a:lnTo>
                  <a:pt x="522939" y="1102803"/>
                </a:lnTo>
                <a:lnTo>
                  <a:pt x="550358" y="1066924"/>
                </a:lnTo>
                <a:lnTo>
                  <a:pt x="575377" y="1029214"/>
                </a:lnTo>
                <a:lnTo>
                  <a:pt x="597880" y="989789"/>
                </a:lnTo>
                <a:lnTo>
                  <a:pt x="617753" y="948762"/>
                </a:lnTo>
                <a:lnTo>
                  <a:pt x="634882" y="906248"/>
                </a:lnTo>
                <a:lnTo>
                  <a:pt x="649154" y="862362"/>
                </a:lnTo>
                <a:lnTo>
                  <a:pt x="660453" y="817217"/>
                </a:lnTo>
                <a:lnTo>
                  <a:pt x="668665" y="770927"/>
                </a:lnTo>
                <a:lnTo>
                  <a:pt x="673676" y="723607"/>
                </a:lnTo>
                <a:lnTo>
                  <a:pt x="675372" y="675372"/>
                </a:lnTo>
                <a:lnTo>
                  <a:pt x="673676" y="627136"/>
                </a:lnTo>
                <a:lnTo>
                  <a:pt x="668665" y="579816"/>
                </a:lnTo>
                <a:lnTo>
                  <a:pt x="660453" y="533527"/>
                </a:lnTo>
                <a:lnTo>
                  <a:pt x="649154" y="488381"/>
                </a:lnTo>
                <a:lnTo>
                  <a:pt x="634882" y="444495"/>
                </a:lnTo>
                <a:lnTo>
                  <a:pt x="617753" y="401981"/>
                </a:lnTo>
                <a:lnTo>
                  <a:pt x="597880" y="360955"/>
                </a:lnTo>
                <a:lnTo>
                  <a:pt x="575377" y="321529"/>
                </a:lnTo>
                <a:lnTo>
                  <a:pt x="550358" y="283820"/>
                </a:lnTo>
                <a:lnTo>
                  <a:pt x="522939" y="247940"/>
                </a:lnTo>
                <a:lnTo>
                  <a:pt x="493233" y="214004"/>
                </a:lnTo>
                <a:lnTo>
                  <a:pt x="461355" y="182127"/>
                </a:lnTo>
                <a:lnTo>
                  <a:pt x="427418" y="152422"/>
                </a:lnTo>
                <a:lnTo>
                  <a:pt x="391538" y="125004"/>
                </a:lnTo>
                <a:lnTo>
                  <a:pt x="353828" y="99987"/>
                </a:lnTo>
                <a:lnTo>
                  <a:pt x="314403" y="77486"/>
                </a:lnTo>
                <a:lnTo>
                  <a:pt x="273376" y="57613"/>
                </a:lnTo>
                <a:lnTo>
                  <a:pt x="230864" y="40485"/>
                </a:lnTo>
                <a:lnTo>
                  <a:pt x="186978" y="26215"/>
                </a:lnTo>
                <a:lnTo>
                  <a:pt x="141835" y="14917"/>
                </a:lnTo>
                <a:lnTo>
                  <a:pt x="95548" y="6706"/>
                </a:lnTo>
                <a:lnTo>
                  <a:pt x="48231" y="1695"/>
                </a:lnTo>
                <a:lnTo>
                  <a:pt x="0" y="0"/>
                </a:lnTo>
              </a:path>
            </a:pathLst>
          </a:custGeom>
          <a:ln w="141356">
            <a:gradFill>
              <a:gsLst>
                <a:gs pos="0">
                  <a:srgbClr val="7A45B8"/>
                </a:gs>
                <a:gs pos="100000">
                  <a:schemeClr val="accent2">
                    <a:lumMod val="40000"/>
                    <a:lumOff val="60000"/>
                  </a:schemeClr>
                </a:gs>
              </a:gsLst>
              <a:lin ang="5400000" scaled="1"/>
            </a:gra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F19F815E-0DFE-D37C-A120-A5C3254048A0}"/>
              </a:ext>
            </a:extLst>
          </p:cNvPr>
          <p:cNvSpPr txBox="1"/>
          <p:nvPr/>
        </p:nvSpPr>
        <p:spPr>
          <a:xfrm>
            <a:off x="1717916" y="5989134"/>
            <a:ext cx="8645531" cy="553998"/>
          </a:xfrm>
          <a:prstGeom prst="rect">
            <a:avLst/>
          </a:prstGeom>
          <a:noFill/>
        </p:spPr>
        <p:txBody>
          <a:bodyPr wrap="square" rtlCol="0">
            <a:spAutoFit/>
          </a:bodyPr>
          <a:lstStyle/>
          <a:p>
            <a:r>
              <a:rPr lang="es-ES" sz="500">
                <a:solidFill>
                  <a:srgbClr val="646464"/>
                </a:solidFill>
              </a:rPr>
              <a:t>***p&lt;0,001; **p&lt;0,01; *p&lt;0,05 ; frente al PBO de las pruebas CMH (estimación primaria). Se muestra la diferencia de riesgo ajustada, mientras que las estimaciones de proporción no ajustadas.</a:t>
            </a:r>
            <a:r>
              <a:rPr lang="es-ES" sz="500" baseline="30000">
                <a:solidFill>
                  <a:srgbClr val="646464"/>
                </a:solidFill>
              </a:rPr>
              <a:t>1</a:t>
            </a:r>
            <a:r>
              <a:rPr lang="es-ES" sz="500">
                <a:solidFill>
                  <a:srgbClr val="646464"/>
                </a:solidFill>
              </a:rPr>
              <a:t>;</a:t>
            </a:r>
            <a:r>
              <a:rPr lang="es-ES" sz="500" baseline="30000">
                <a:solidFill>
                  <a:srgbClr val="646464"/>
                </a:solidFill>
              </a:rPr>
              <a:t> $</a:t>
            </a:r>
            <a:r>
              <a:rPr lang="es-ES" sz="500">
                <a:solidFill>
                  <a:srgbClr val="646464"/>
                </a:solidFill>
              </a:rPr>
              <a:t>El modelo se ajustó por país, edad (adolescentes/adultos), uso previo de </a:t>
            </a:r>
            <a:r>
              <a:rPr lang="es-ES" sz="500" err="1">
                <a:solidFill>
                  <a:srgbClr val="646464"/>
                </a:solidFill>
              </a:rPr>
              <a:t>dupilumab</a:t>
            </a:r>
            <a:r>
              <a:rPr lang="es-ES" sz="500">
                <a:solidFill>
                  <a:srgbClr val="646464"/>
                </a:solidFill>
              </a:rPr>
              <a:t> (sí/no) y gravedad basal de la enfermedad (IGA=3/IGA=4) utilizando la estimación CMH de la diferencia de riesgo, el IC del 95 % bilateral correspondiente y el valor p, que se basa en la estadística transformada de la prueba CMH de Wilson-Hilferty.</a:t>
            </a:r>
            <a:r>
              <a:rPr lang="es-ES" sz="500" baseline="30000">
                <a:solidFill>
                  <a:srgbClr val="646464"/>
                </a:solidFill>
              </a:rPr>
              <a:t>1</a:t>
            </a:r>
            <a:r>
              <a:rPr lang="es-ES" sz="500">
                <a:solidFill>
                  <a:srgbClr val="646464"/>
                </a:solidFill>
              </a:rPr>
              <a:t>; </a:t>
            </a:r>
            <a:r>
              <a:rPr lang="es-ES" sz="500" baseline="30000">
                <a:solidFill>
                  <a:srgbClr val="646464"/>
                </a:solidFill>
              </a:rPr>
              <a:t>‡</a:t>
            </a:r>
            <a:r>
              <a:rPr lang="es-ES" sz="500">
                <a:solidFill>
                  <a:srgbClr val="646464"/>
                </a:solidFill>
              </a:rPr>
              <a:t>Los datos faltantes debido a la falta de eficacia o los datos posteriores al uso de medicación de rescate (TCS de alta potencia o tratamiento sistémico) se establecieron en el valor basal y se consideraron no respondedores (NRI). Otros datos faltantes se imputaron utilizando imputación múltiple (MI). Por lo tanto, los datos son NRI/MI.</a:t>
            </a:r>
            <a:r>
              <a:rPr lang="es-ES" sz="500" baseline="30000">
                <a:solidFill>
                  <a:srgbClr val="646464"/>
                </a:solidFill>
              </a:rPr>
              <a:t>1</a:t>
            </a:r>
            <a:r>
              <a:rPr lang="es-ES" sz="500">
                <a:solidFill>
                  <a:srgbClr val="646464"/>
                </a:solidFill>
              </a:rPr>
              <a:t> </a:t>
            </a:r>
          </a:p>
          <a:p>
            <a:r>
              <a:rPr lang="es-ES" sz="500" b="1">
                <a:solidFill>
                  <a:srgbClr val="646464"/>
                </a:solidFill>
              </a:rPr>
              <a:t>C2S</a:t>
            </a:r>
            <a:r>
              <a:rPr lang="es-ES" sz="500">
                <a:solidFill>
                  <a:srgbClr val="646464"/>
                </a:solidFill>
              </a:rPr>
              <a:t>: cada 2 semanas; </a:t>
            </a:r>
            <a:r>
              <a:rPr lang="es-ES" sz="500" b="1">
                <a:solidFill>
                  <a:srgbClr val="646464"/>
                </a:solidFill>
              </a:rPr>
              <a:t>CsA</a:t>
            </a:r>
            <a:r>
              <a:rPr lang="es-ES" sz="500">
                <a:solidFill>
                  <a:srgbClr val="646464"/>
                </a:solidFill>
              </a:rPr>
              <a:t>: ciclosporina A; </a:t>
            </a:r>
            <a:r>
              <a:rPr lang="es-ES" sz="500" b="1">
                <a:solidFill>
                  <a:srgbClr val="646464"/>
                </a:solidFill>
              </a:rPr>
              <a:t>NRS</a:t>
            </a:r>
            <a:r>
              <a:rPr lang="es-ES" sz="500">
                <a:solidFill>
                  <a:srgbClr val="646464"/>
                </a:solidFill>
              </a:rPr>
              <a:t>: escala de valoración numérica; </a:t>
            </a:r>
            <a:r>
              <a:rPr lang="es-ES" sz="500" b="1">
                <a:solidFill>
                  <a:srgbClr val="646464"/>
                </a:solidFill>
              </a:rPr>
              <a:t>LEB</a:t>
            </a:r>
            <a:r>
              <a:rPr lang="es-ES" sz="500">
                <a:solidFill>
                  <a:srgbClr val="646464"/>
                </a:solidFill>
              </a:rPr>
              <a:t>: lebrikizumab; </a:t>
            </a:r>
            <a:r>
              <a:rPr lang="es-ES" sz="500" b="1">
                <a:solidFill>
                  <a:srgbClr val="646464"/>
                </a:solidFill>
              </a:rPr>
              <a:t>PBO</a:t>
            </a:r>
            <a:r>
              <a:rPr lang="es-ES" sz="500">
                <a:solidFill>
                  <a:srgbClr val="646464"/>
                </a:solidFill>
              </a:rPr>
              <a:t>: placebo; </a:t>
            </a:r>
            <a:r>
              <a:rPr lang="es-ES" sz="500" b="1">
                <a:solidFill>
                  <a:srgbClr val="646464"/>
                </a:solidFill>
              </a:rPr>
              <a:t>TCS</a:t>
            </a:r>
            <a:r>
              <a:rPr lang="es-ES" sz="500">
                <a:solidFill>
                  <a:srgbClr val="646464"/>
                </a:solidFill>
              </a:rPr>
              <a:t>: corticoesteroides tópicos.</a:t>
            </a:r>
          </a:p>
          <a:p>
            <a:r>
              <a:rPr lang="es-ES" sz="500">
                <a:solidFill>
                  <a:srgbClr val="646464"/>
                </a:solidFill>
              </a:rPr>
              <a:t>1. Warren RB, </a:t>
            </a:r>
            <a:r>
              <a:rPr lang="es-ES" sz="500" i="1">
                <a:solidFill>
                  <a:srgbClr val="646464"/>
                </a:solidFill>
              </a:rPr>
              <a:t>et al</a:t>
            </a:r>
            <a:r>
              <a:rPr lang="es-ES" sz="500">
                <a:solidFill>
                  <a:srgbClr val="646464"/>
                </a:solidFill>
              </a:rPr>
              <a:t>. Lebrikizumab </a:t>
            </a:r>
            <a:r>
              <a:rPr lang="es-ES" sz="500" err="1">
                <a:solidFill>
                  <a:srgbClr val="646464"/>
                </a:solidFill>
              </a:rPr>
              <a:t>significantly</a:t>
            </a:r>
            <a:r>
              <a:rPr lang="es-ES" sz="500">
                <a:solidFill>
                  <a:srgbClr val="646464"/>
                </a:solidFill>
              </a:rPr>
              <a:t> </a:t>
            </a:r>
            <a:r>
              <a:rPr lang="es-ES" sz="500" err="1">
                <a:solidFill>
                  <a:srgbClr val="646464"/>
                </a:solidFill>
              </a:rPr>
              <a:t>improves</a:t>
            </a:r>
            <a:r>
              <a:rPr lang="es-ES" sz="500">
                <a:solidFill>
                  <a:srgbClr val="646464"/>
                </a:solidFill>
              </a:rPr>
              <a:t> </a:t>
            </a:r>
            <a:r>
              <a:rPr lang="es-ES" sz="500" err="1">
                <a:solidFill>
                  <a:srgbClr val="646464"/>
                </a:solidFill>
              </a:rPr>
              <a:t>signs</a:t>
            </a:r>
            <a:r>
              <a:rPr lang="es-ES" sz="500">
                <a:solidFill>
                  <a:srgbClr val="646464"/>
                </a:solidFill>
              </a:rPr>
              <a:t> and </a:t>
            </a:r>
            <a:r>
              <a:rPr lang="es-ES" sz="500" err="1">
                <a:solidFill>
                  <a:srgbClr val="646464"/>
                </a:solidFill>
              </a:rPr>
              <a:t>symptoms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t>
            </a:r>
            <a:r>
              <a:rPr lang="es-ES" sz="500" err="1">
                <a:solidFill>
                  <a:srgbClr val="646464"/>
                </a:solidFill>
              </a:rPr>
              <a:t>patients</a:t>
            </a:r>
            <a:r>
              <a:rPr lang="es-ES" sz="500">
                <a:solidFill>
                  <a:srgbClr val="646464"/>
                </a:solidFill>
              </a:rPr>
              <a:t> </a:t>
            </a:r>
            <a:r>
              <a:rPr lang="es-ES" sz="500" err="1">
                <a:solidFill>
                  <a:srgbClr val="646464"/>
                </a:solidFill>
              </a:rPr>
              <a:t>not</a:t>
            </a:r>
            <a:r>
              <a:rPr lang="es-ES" sz="500">
                <a:solidFill>
                  <a:srgbClr val="646464"/>
                </a:solidFill>
              </a:rPr>
              <a:t> </a:t>
            </a:r>
            <a:r>
              <a:rPr lang="es-ES" sz="500" err="1">
                <a:solidFill>
                  <a:srgbClr val="646464"/>
                </a:solidFill>
              </a:rPr>
              <a:t>adequately</a:t>
            </a:r>
            <a:r>
              <a:rPr lang="es-ES" sz="500">
                <a:solidFill>
                  <a:srgbClr val="646464"/>
                </a:solidFill>
              </a:rPr>
              <a:t> </a:t>
            </a:r>
            <a:r>
              <a:rPr lang="es-ES" sz="500" err="1">
                <a:solidFill>
                  <a:srgbClr val="646464"/>
                </a:solidFill>
              </a:rPr>
              <a:t>controlled</a:t>
            </a:r>
            <a:r>
              <a:rPr lang="es-ES" sz="500">
                <a:solidFill>
                  <a:srgbClr val="646464"/>
                </a:solidFill>
              </a:rPr>
              <a:t> </a:t>
            </a:r>
            <a:r>
              <a:rPr lang="es-ES" sz="500" err="1">
                <a:solidFill>
                  <a:srgbClr val="646464"/>
                </a:solidFill>
              </a:rPr>
              <a:t>or</a:t>
            </a:r>
            <a:r>
              <a:rPr lang="es-ES" sz="500">
                <a:solidFill>
                  <a:srgbClr val="646464"/>
                </a:solidFill>
              </a:rPr>
              <a:t> non-eligible </a:t>
            </a:r>
            <a:r>
              <a:rPr lang="es-ES" sz="500" err="1">
                <a:solidFill>
                  <a:srgbClr val="646464"/>
                </a:solidFill>
              </a:rPr>
              <a:t>for</a:t>
            </a:r>
            <a:r>
              <a:rPr lang="es-ES" sz="500">
                <a:solidFill>
                  <a:srgbClr val="646464"/>
                </a:solidFill>
              </a:rPr>
              <a:t> </a:t>
            </a:r>
            <a:r>
              <a:rPr lang="es-ES" sz="500" err="1">
                <a:solidFill>
                  <a:srgbClr val="646464"/>
                </a:solidFill>
              </a:rPr>
              <a:t>cyclosporine</a:t>
            </a:r>
            <a:r>
              <a:rPr lang="es-ES" sz="500">
                <a:solidFill>
                  <a:srgbClr val="646464"/>
                </a:solidFill>
              </a:rPr>
              <a:t>: a placebo-</a:t>
            </a:r>
            <a:r>
              <a:rPr lang="es-ES" sz="500" err="1">
                <a:solidFill>
                  <a:srgbClr val="646464"/>
                </a:solidFill>
              </a:rPr>
              <a:t>controlled</a:t>
            </a:r>
            <a:r>
              <a:rPr lang="es-ES" sz="500">
                <a:solidFill>
                  <a:srgbClr val="646464"/>
                </a:solidFill>
              </a:rPr>
              <a:t>, </a:t>
            </a:r>
            <a:r>
              <a:rPr lang="es-ES" sz="500" err="1">
                <a:solidFill>
                  <a:srgbClr val="646464"/>
                </a:solidFill>
              </a:rPr>
              <a:t>randomized</a:t>
            </a:r>
            <a:r>
              <a:rPr lang="es-ES" sz="500">
                <a:solidFill>
                  <a:srgbClr val="646464"/>
                </a:solidFill>
              </a:rPr>
              <a:t> </a:t>
            </a:r>
            <a:r>
              <a:rPr lang="es-ES" sz="500" err="1">
                <a:solidFill>
                  <a:srgbClr val="646464"/>
                </a:solidFill>
              </a:rPr>
              <a:t>phase</a:t>
            </a:r>
            <a:r>
              <a:rPr lang="es-ES" sz="500">
                <a:solidFill>
                  <a:srgbClr val="646464"/>
                </a:solidFill>
              </a:rPr>
              <a:t> 3 </a:t>
            </a:r>
            <a:r>
              <a:rPr lang="es-ES" sz="500" err="1">
                <a:solidFill>
                  <a:srgbClr val="646464"/>
                </a:solidFill>
              </a:rPr>
              <a:t>clinical</a:t>
            </a:r>
            <a:r>
              <a:rPr lang="es-ES" sz="500">
                <a:solidFill>
                  <a:srgbClr val="646464"/>
                </a:solidFill>
              </a:rPr>
              <a:t> </a:t>
            </a:r>
            <a:r>
              <a:rPr lang="es-ES" sz="500" err="1">
                <a:solidFill>
                  <a:srgbClr val="646464"/>
                </a:solidFill>
              </a:rPr>
              <a:t>study</a:t>
            </a:r>
            <a:r>
              <a:rPr lang="es-ES" sz="500">
                <a:solidFill>
                  <a:srgbClr val="646464"/>
                </a:solidFill>
              </a:rPr>
              <a:t> (</a:t>
            </a:r>
            <a:r>
              <a:rPr lang="es-ES" sz="500" err="1">
                <a:solidFill>
                  <a:srgbClr val="646464"/>
                </a:solidFill>
              </a:rPr>
              <a:t>ADvantage</a:t>
            </a:r>
            <a:r>
              <a:rPr lang="es-ES" sz="500">
                <a:solidFill>
                  <a:srgbClr val="646464"/>
                </a:solidFill>
              </a:rPr>
              <a:t>). Poster </a:t>
            </a:r>
            <a:r>
              <a:rPr lang="es-ES" sz="500" err="1">
                <a:solidFill>
                  <a:srgbClr val="646464"/>
                </a:solidFill>
              </a:rPr>
              <a:t>presented</a:t>
            </a:r>
            <a:r>
              <a:rPr lang="es-ES" sz="500">
                <a:solidFill>
                  <a:srgbClr val="646464"/>
                </a:solidFill>
              </a:rPr>
              <a:t> at: </a:t>
            </a:r>
            <a:r>
              <a:rPr lang="es-ES" sz="500" err="1">
                <a:solidFill>
                  <a:srgbClr val="646464"/>
                </a:solidFill>
              </a:rPr>
              <a:t>Fall</a:t>
            </a:r>
            <a:r>
              <a:rPr lang="es-ES" sz="500">
                <a:solidFill>
                  <a:srgbClr val="646464"/>
                </a:solidFill>
              </a:rPr>
              <a:t> </a:t>
            </a:r>
            <a:r>
              <a:rPr lang="es-ES" sz="500" err="1">
                <a:solidFill>
                  <a:srgbClr val="646464"/>
                </a:solidFill>
              </a:rPr>
              <a:t>Clinical</a:t>
            </a:r>
            <a:r>
              <a:rPr lang="es-ES" sz="500">
                <a:solidFill>
                  <a:srgbClr val="646464"/>
                </a:solidFill>
              </a:rPr>
              <a:t> </a:t>
            </a:r>
            <a:r>
              <a:rPr lang="es-ES" sz="500" err="1">
                <a:solidFill>
                  <a:srgbClr val="646464"/>
                </a:solidFill>
              </a:rPr>
              <a:t>Dermatology</a:t>
            </a:r>
            <a:r>
              <a:rPr lang="es-ES" sz="500">
                <a:solidFill>
                  <a:srgbClr val="646464"/>
                </a:solidFill>
              </a:rPr>
              <a:t> </a:t>
            </a:r>
            <a:r>
              <a:rPr lang="es-ES" sz="500" err="1">
                <a:solidFill>
                  <a:srgbClr val="646464"/>
                </a:solidFill>
              </a:rPr>
              <a:t>Conference</a:t>
            </a:r>
            <a:r>
              <a:rPr lang="es-ES" sz="500">
                <a:solidFill>
                  <a:srgbClr val="646464"/>
                </a:solidFill>
              </a:rPr>
              <a:t> (</a:t>
            </a:r>
            <a:r>
              <a:rPr lang="es-ES" sz="500" err="1">
                <a:solidFill>
                  <a:srgbClr val="646464"/>
                </a:solidFill>
              </a:rPr>
              <a:t>Fall</a:t>
            </a:r>
            <a:r>
              <a:rPr lang="es-ES" sz="500">
                <a:solidFill>
                  <a:srgbClr val="646464"/>
                </a:solidFill>
              </a:rPr>
              <a:t> CDC); 2023 Oct 19–22; Las Vegas, NV, USA.</a:t>
            </a:r>
          </a:p>
        </p:txBody>
      </p:sp>
      <p:sp>
        <p:nvSpPr>
          <p:cNvPr id="10" name="object 48">
            <a:extLst>
              <a:ext uri="{FF2B5EF4-FFF2-40B4-BE49-F238E27FC236}">
                <a16:creationId xmlns:a16="http://schemas.microsoft.com/office/drawing/2014/main" id="{804DF3BC-FA92-C192-C614-C6260E5A313B}"/>
              </a:ext>
            </a:extLst>
          </p:cNvPr>
          <p:cNvSpPr txBox="1"/>
          <p:nvPr/>
        </p:nvSpPr>
        <p:spPr>
          <a:xfrm>
            <a:off x="2350113" y="4770855"/>
            <a:ext cx="130489" cy="129417"/>
          </a:xfrm>
          <a:prstGeom prst="rect">
            <a:avLst/>
          </a:prstGeom>
        </p:spPr>
        <p:txBody>
          <a:bodyPr vert="horz" wrap="square" lIns="0" tIns="8086" rIns="0" bIns="0" rtlCol="0">
            <a:spAutoFit/>
          </a:bodyPr>
          <a:lstStyle/>
          <a:p>
            <a:pPr marL="7701" algn="ctr">
              <a:spcBef>
                <a:spcPts val="64"/>
              </a:spcBef>
            </a:pPr>
            <a:r>
              <a:rPr lang="es-ES" sz="788" spc="-15">
                <a:solidFill>
                  <a:srgbClr val="22346A"/>
                </a:solidFill>
                <a:latin typeface="Arial" panose="020B0604020202020204" pitchFamily="34" charset="0"/>
                <a:cs typeface="Arial" panose="020B0604020202020204" pitchFamily="34" charset="0"/>
              </a:rPr>
              <a:t>2</a:t>
            </a:r>
            <a:endParaRPr sz="788">
              <a:latin typeface="Arial" panose="020B0604020202020204" pitchFamily="34" charset="0"/>
              <a:cs typeface="Arial" panose="020B0604020202020204" pitchFamily="34" charset="0"/>
            </a:endParaRPr>
          </a:p>
        </p:txBody>
      </p:sp>
      <p:sp>
        <p:nvSpPr>
          <p:cNvPr id="11" name="object 48">
            <a:extLst>
              <a:ext uri="{FF2B5EF4-FFF2-40B4-BE49-F238E27FC236}">
                <a16:creationId xmlns:a16="http://schemas.microsoft.com/office/drawing/2014/main" id="{7374393A-90E6-6111-2664-1722F8CE9DAF}"/>
              </a:ext>
            </a:extLst>
          </p:cNvPr>
          <p:cNvSpPr txBox="1"/>
          <p:nvPr/>
        </p:nvSpPr>
        <p:spPr>
          <a:xfrm>
            <a:off x="2889826" y="4770855"/>
            <a:ext cx="130489" cy="129417"/>
          </a:xfrm>
          <a:prstGeom prst="rect">
            <a:avLst/>
          </a:prstGeom>
        </p:spPr>
        <p:txBody>
          <a:bodyPr vert="horz" wrap="square" lIns="0" tIns="8086" rIns="0" bIns="0" rtlCol="0">
            <a:spAutoFit/>
          </a:bodyPr>
          <a:lstStyle/>
          <a:p>
            <a:pPr marL="7701" algn="ctr">
              <a:spcBef>
                <a:spcPts val="64"/>
              </a:spcBef>
            </a:pPr>
            <a:r>
              <a:rPr lang="es-ES" sz="788" spc="-15">
                <a:solidFill>
                  <a:srgbClr val="22346A"/>
                </a:solidFill>
                <a:latin typeface="Arial" panose="020B0604020202020204" pitchFamily="34" charset="0"/>
                <a:cs typeface="Arial" panose="020B0604020202020204" pitchFamily="34" charset="0"/>
              </a:rPr>
              <a:t>4</a:t>
            </a:r>
            <a:endParaRPr sz="788">
              <a:latin typeface="Arial" panose="020B0604020202020204" pitchFamily="34" charset="0"/>
              <a:cs typeface="Arial" panose="020B0604020202020204" pitchFamily="34" charset="0"/>
            </a:endParaRPr>
          </a:p>
        </p:txBody>
      </p:sp>
      <p:sp>
        <p:nvSpPr>
          <p:cNvPr id="155" name="object 41">
            <a:extLst>
              <a:ext uri="{FF2B5EF4-FFF2-40B4-BE49-F238E27FC236}">
                <a16:creationId xmlns:a16="http://schemas.microsoft.com/office/drawing/2014/main" id="{741ED6E1-FD7A-4DB2-E8DB-A5DC9450CC09}"/>
              </a:ext>
            </a:extLst>
          </p:cNvPr>
          <p:cNvSpPr txBox="1"/>
          <p:nvPr/>
        </p:nvSpPr>
        <p:spPr>
          <a:xfrm>
            <a:off x="1612317" y="2755733"/>
            <a:ext cx="197484" cy="129417"/>
          </a:xfrm>
          <a:prstGeom prst="rect">
            <a:avLst/>
          </a:prstGeom>
        </p:spPr>
        <p:txBody>
          <a:bodyPr vert="horz" wrap="square" lIns="0" tIns="8086" rIns="0" bIns="0" rtlCol="0">
            <a:spAutoFit/>
          </a:bodyPr>
          <a:lstStyle/>
          <a:p>
            <a:pPr marL="7701">
              <a:spcBef>
                <a:spcPts val="64"/>
              </a:spcBef>
            </a:pPr>
            <a:r>
              <a:rPr lang="es-ES" sz="788" spc="-15">
                <a:solidFill>
                  <a:srgbClr val="22346A"/>
                </a:solidFill>
                <a:latin typeface="Arial" panose="020B0604020202020204" pitchFamily="34" charset="0"/>
                <a:cs typeface="Arial" panose="020B0604020202020204" pitchFamily="34" charset="0"/>
              </a:rPr>
              <a:t>100</a:t>
            </a:r>
            <a:endParaRPr sz="78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58551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11340-B5DE-6393-8F24-A39A77A73EA6}"/>
            </a:ext>
          </a:extLst>
        </p:cNvPr>
        <p:cNvGrpSpPr/>
        <p:nvPr/>
      </p:nvGrpSpPr>
      <p:grpSpPr>
        <a:xfrm>
          <a:off x="0" y="0"/>
          <a:ext cx="0" cy="0"/>
          <a:chOff x="0" y="0"/>
          <a:chExt cx="0" cy="0"/>
        </a:xfrm>
      </p:grpSpPr>
      <p:sp>
        <p:nvSpPr>
          <p:cNvPr id="15" name="Rectángulo redondeado 14">
            <a:extLst>
              <a:ext uri="{FF2B5EF4-FFF2-40B4-BE49-F238E27FC236}">
                <a16:creationId xmlns:a16="http://schemas.microsoft.com/office/drawing/2014/main" id="{ABB2998B-0A36-2079-CC16-999CFDB99174}"/>
              </a:ext>
            </a:extLst>
          </p:cNvPr>
          <p:cNvSpPr/>
          <p:nvPr/>
        </p:nvSpPr>
        <p:spPr>
          <a:xfrm>
            <a:off x="772928" y="1547308"/>
            <a:ext cx="6742337" cy="4176742"/>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object 30">
            <a:extLst>
              <a:ext uri="{FF2B5EF4-FFF2-40B4-BE49-F238E27FC236}">
                <a16:creationId xmlns:a16="http://schemas.microsoft.com/office/drawing/2014/main" id="{E41F04CA-1964-2C11-67F2-5FC90ED9C4F4}"/>
              </a:ext>
            </a:extLst>
          </p:cNvPr>
          <p:cNvSpPr txBox="1"/>
          <p:nvPr/>
        </p:nvSpPr>
        <p:spPr>
          <a:xfrm>
            <a:off x="1212097" y="1830279"/>
            <a:ext cx="5621398" cy="656052"/>
          </a:xfrm>
          <a:prstGeom prst="rect">
            <a:avLst/>
          </a:prstGeom>
        </p:spPr>
        <p:txBody>
          <a:bodyPr vert="horz" wrap="square" lIns="0" tIns="9627" rIns="0" bIns="0" rtlCol="0">
            <a:spAutoFit/>
          </a:bodyPr>
          <a:lstStyle/>
          <a:p>
            <a:pPr marL="15403">
              <a:spcBef>
                <a:spcPts val="76"/>
              </a:spcBef>
            </a:pPr>
            <a:r>
              <a:rPr sz="1400" b="1">
                <a:solidFill>
                  <a:srgbClr val="7A45B8"/>
                </a:solidFill>
                <a:latin typeface="Arial" panose="020B0604020202020204" pitchFamily="34" charset="0"/>
                <a:cs typeface="Arial" panose="020B0604020202020204" pitchFamily="34" charset="0"/>
              </a:rPr>
              <a:t>Estudio</a:t>
            </a:r>
            <a:r>
              <a:rPr sz="1400" b="1" spc="-21">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ADvantage</a:t>
            </a:r>
            <a:r>
              <a:rPr sz="1400" b="1" spc="73">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(N=331)</a:t>
            </a:r>
            <a:r>
              <a:rPr sz="1400" spc="18">
                <a:solidFill>
                  <a:srgbClr val="7A45B8"/>
                </a:solidFill>
                <a:latin typeface="Arial" panose="020B0604020202020204" pitchFamily="34" charset="0"/>
                <a:cs typeface="Arial" panose="020B0604020202020204" pitchFamily="34" charset="0"/>
              </a:rPr>
              <a:t> </a:t>
            </a:r>
            <a:r>
              <a:rPr sz="1400" spc="-6">
                <a:solidFill>
                  <a:srgbClr val="7A45B8"/>
                </a:solidFill>
                <a:latin typeface="Arial" panose="020B0604020202020204" pitchFamily="34" charset="0"/>
                <a:cs typeface="Arial" panose="020B0604020202020204" pitchFamily="34" charset="0"/>
              </a:rPr>
              <a:t>EBGLYSS</a:t>
            </a:r>
            <a:r>
              <a:rPr sz="1400" spc="-6" baseline="30000">
                <a:solidFill>
                  <a:srgbClr val="7A45B8"/>
                </a:solidFill>
                <a:latin typeface="Arial" panose="020B0604020202020204" pitchFamily="34" charset="0"/>
                <a:cs typeface="Arial" panose="020B0604020202020204" pitchFamily="34" charset="0"/>
              </a:rPr>
              <a:t>®</a:t>
            </a:r>
            <a:r>
              <a:rPr sz="1400" spc="-6">
                <a:solidFill>
                  <a:srgbClr val="7A45B8"/>
                </a:solidFill>
                <a:latin typeface="Arial" panose="020B0604020202020204" pitchFamily="34" charset="0"/>
                <a:cs typeface="Arial" panose="020B0604020202020204" pitchFamily="34" charset="0"/>
              </a:rPr>
              <a:t>+TCS</a:t>
            </a:r>
            <a:r>
              <a:rPr sz="1400" spc="21">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en</a:t>
            </a:r>
            <a:r>
              <a:rPr sz="1400" spc="18">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la</a:t>
            </a:r>
            <a:r>
              <a:rPr sz="1400" spc="21">
                <a:solidFill>
                  <a:srgbClr val="7A45B8"/>
                </a:solidFill>
                <a:latin typeface="Arial" panose="020B0604020202020204" pitchFamily="34" charset="0"/>
                <a:cs typeface="Arial" panose="020B0604020202020204" pitchFamily="34" charset="0"/>
              </a:rPr>
              <a:t> </a:t>
            </a:r>
            <a:r>
              <a:rPr sz="1400" err="1">
                <a:solidFill>
                  <a:srgbClr val="7A45B8"/>
                </a:solidFill>
                <a:latin typeface="Arial" panose="020B0604020202020204" pitchFamily="34" charset="0"/>
                <a:cs typeface="Arial" panose="020B0604020202020204" pitchFamily="34" charset="0"/>
              </a:rPr>
              <a:t>semana</a:t>
            </a:r>
            <a:r>
              <a:rPr sz="1400" spc="18">
                <a:solidFill>
                  <a:srgbClr val="7A45B8"/>
                </a:solidFill>
                <a:latin typeface="Arial" panose="020B0604020202020204" pitchFamily="34" charset="0"/>
                <a:cs typeface="Arial" panose="020B0604020202020204" pitchFamily="34" charset="0"/>
              </a:rPr>
              <a:t> </a:t>
            </a:r>
            <a:r>
              <a:rPr sz="1400" spc="-15">
                <a:solidFill>
                  <a:srgbClr val="7A45B8"/>
                </a:solidFill>
                <a:latin typeface="Arial" panose="020B0604020202020204" pitchFamily="34" charset="0"/>
                <a:cs typeface="Arial" panose="020B0604020202020204" pitchFamily="34" charset="0"/>
              </a:rPr>
              <a:t>16</a:t>
            </a:r>
            <a:r>
              <a:rPr sz="1400" spc="-22" baseline="31400">
                <a:solidFill>
                  <a:srgbClr val="7A45B8"/>
                </a:solidFill>
                <a:latin typeface="Arial" panose="020B0604020202020204" pitchFamily="34" charset="0"/>
                <a:cs typeface="Arial" panose="020B0604020202020204" pitchFamily="34" charset="0"/>
              </a:rPr>
              <a:t>1</a:t>
            </a:r>
            <a:endParaRPr lang="es-ES" sz="1400">
              <a:solidFill>
                <a:srgbClr val="7A45B8"/>
              </a:solidFill>
              <a:latin typeface="Arial" panose="020B0604020202020204" pitchFamily="34" charset="0"/>
              <a:cs typeface="Arial" panose="020B0604020202020204" pitchFamily="34" charset="0"/>
            </a:endParaRPr>
          </a:p>
          <a:p>
            <a:pPr marL="15403">
              <a:spcBef>
                <a:spcPts val="21"/>
              </a:spcBef>
            </a:pPr>
            <a:r>
              <a:rPr lang="es-ES" sz="1400">
                <a:solidFill>
                  <a:srgbClr val="7A45B8"/>
                </a:solidFill>
                <a:latin typeface="Arial" panose="020B0604020202020204" pitchFamily="34" charset="0"/>
                <a:cs typeface="Arial" panose="020B0604020202020204" pitchFamily="34" charset="0"/>
              </a:rPr>
              <a:t>Criterio de valoración principal: % de pacientes que alcanzaron un EASI-75 con respecto al valor inicial.</a:t>
            </a:r>
            <a:r>
              <a:rPr lang="es-ES" sz="1400" baseline="30000">
                <a:solidFill>
                  <a:srgbClr val="7A45B8"/>
                </a:solidFill>
                <a:latin typeface="Arial" panose="020B0604020202020204" pitchFamily="34" charset="0"/>
                <a:cs typeface="Arial" panose="020B0604020202020204" pitchFamily="34" charset="0"/>
              </a:rPr>
              <a:t>1</a:t>
            </a:r>
          </a:p>
        </p:txBody>
      </p:sp>
      <p:sp>
        <p:nvSpPr>
          <p:cNvPr id="3" name="Título 2">
            <a:extLst>
              <a:ext uri="{FF2B5EF4-FFF2-40B4-BE49-F238E27FC236}">
                <a16:creationId xmlns:a16="http://schemas.microsoft.com/office/drawing/2014/main" id="{6251D5F0-9231-952C-0DA3-955E7D54DADB}"/>
              </a:ext>
            </a:extLst>
          </p:cNvPr>
          <p:cNvSpPr>
            <a:spLocks noGrp="1"/>
          </p:cNvSpPr>
          <p:nvPr>
            <p:ph type="title"/>
          </p:nvPr>
        </p:nvSpPr>
        <p:spPr/>
        <p:txBody>
          <a:bodyPr/>
          <a:lstStyle/>
          <a:p>
            <a:r>
              <a:rPr lang="es-ES"/>
              <a:t>Una mayor proporción de pacientes con control inadecuado o no aptos para CsA alcanzó el EASI-75 a la semana 16 con LEB+TCS vs. PBO+TCS</a:t>
            </a:r>
            <a:r>
              <a:rPr lang="es-ES" baseline="30000"/>
              <a:t>$‡1</a:t>
            </a:r>
          </a:p>
        </p:txBody>
      </p:sp>
      <p:graphicFrame>
        <p:nvGraphicFramePr>
          <p:cNvPr id="6" name="Tabla 5">
            <a:extLst>
              <a:ext uri="{FF2B5EF4-FFF2-40B4-BE49-F238E27FC236}">
                <a16:creationId xmlns:a16="http://schemas.microsoft.com/office/drawing/2014/main" id="{C08AA417-A982-E895-D016-9CE836EE6071}"/>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4" name="Rectángulo redondeado 3">
            <a:extLst>
              <a:ext uri="{FF2B5EF4-FFF2-40B4-BE49-F238E27FC236}">
                <a16:creationId xmlns:a16="http://schemas.microsoft.com/office/drawing/2014/main" id="{8DBE443E-C8BC-9460-E4F9-DC89F2E15CD0}"/>
              </a:ext>
            </a:extLst>
          </p:cNvPr>
          <p:cNvSpPr/>
          <p:nvPr/>
        </p:nvSpPr>
        <p:spPr>
          <a:xfrm>
            <a:off x="7657313" y="1547307"/>
            <a:ext cx="3535183" cy="4176742"/>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object 36">
            <a:extLst>
              <a:ext uri="{FF2B5EF4-FFF2-40B4-BE49-F238E27FC236}">
                <a16:creationId xmlns:a16="http://schemas.microsoft.com/office/drawing/2014/main" id="{8F4CE0D6-4DD5-07A7-5F20-F23ABD3743DD}"/>
              </a:ext>
            </a:extLst>
          </p:cNvPr>
          <p:cNvSpPr txBox="1"/>
          <p:nvPr/>
        </p:nvSpPr>
        <p:spPr>
          <a:xfrm>
            <a:off x="8296409" y="4080179"/>
            <a:ext cx="2256990" cy="863965"/>
          </a:xfrm>
          <a:prstGeom prst="rect">
            <a:avLst/>
          </a:prstGeom>
        </p:spPr>
        <p:txBody>
          <a:bodyPr vert="horz" wrap="square" lIns="0" tIns="6931" rIns="0" bIns="0" rtlCol="0">
            <a:spAutoFit/>
          </a:bodyPr>
          <a:lstStyle/>
          <a:p>
            <a:pPr marL="23104" marR="18483" indent="-385" algn="ctr">
              <a:lnSpc>
                <a:spcPct val="101499"/>
              </a:lnSpc>
              <a:spcBef>
                <a:spcPts val="55"/>
              </a:spcBef>
            </a:pPr>
            <a:r>
              <a:rPr sz="1400">
                <a:solidFill>
                  <a:srgbClr val="233469"/>
                </a:solidFill>
                <a:latin typeface="Arial" panose="020B0604020202020204" pitchFamily="34" charset="0"/>
                <a:cs typeface="Arial" panose="020B0604020202020204" pitchFamily="34" charset="0"/>
              </a:rPr>
              <a:t>de</a:t>
            </a:r>
            <a:r>
              <a:rPr sz="1400" spc="15">
                <a:solidFill>
                  <a:srgbClr val="233469"/>
                </a:solidFill>
                <a:latin typeface="Arial" panose="020B0604020202020204" pitchFamily="34" charset="0"/>
                <a:cs typeface="Arial" panose="020B0604020202020204" pitchFamily="34" charset="0"/>
              </a:rPr>
              <a:t> </a:t>
            </a:r>
            <a:r>
              <a:rPr sz="1400" err="1">
                <a:solidFill>
                  <a:srgbClr val="233469"/>
                </a:solidFill>
                <a:latin typeface="Arial" panose="020B0604020202020204" pitchFamily="34" charset="0"/>
                <a:cs typeface="Arial" panose="020B0604020202020204" pitchFamily="34" charset="0"/>
              </a:rPr>
              <a:t>los</a:t>
            </a:r>
            <a:r>
              <a:rPr sz="1400" spc="15">
                <a:solidFill>
                  <a:srgbClr val="233469"/>
                </a:solidFill>
                <a:latin typeface="Arial" panose="020B0604020202020204" pitchFamily="34" charset="0"/>
                <a:cs typeface="Arial" panose="020B0604020202020204" pitchFamily="34" charset="0"/>
              </a:rPr>
              <a:t> </a:t>
            </a:r>
            <a:r>
              <a:rPr sz="1400" spc="-6" err="1">
                <a:solidFill>
                  <a:srgbClr val="233469"/>
                </a:solidFill>
                <a:latin typeface="Arial" panose="020B0604020202020204" pitchFamily="34" charset="0"/>
                <a:cs typeface="Arial" panose="020B0604020202020204" pitchFamily="34" charset="0"/>
              </a:rPr>
              <a:t>pacientes</a:t>
            </a:r>
            <a:r>
              <a:rPr sz="1400" spc="-6">
                <a:solidFill>
                  <a:srgbClr val="233469"/>
                </a:solidFill>
                <a:latin typeface="Arial" panose="020B0604020202020204" pitchFamily="34" charset="0"/>
                <a:cs typeface="Arial" panose="020B0604020202020204" pitchFamily="34" charset="0"/>
              </a:rPr>
              <a:t> </a:t>
            </a:r>
            <a:r>
              <a:rPr sz="1400" err="1">
                <a:solidFill>
                  <a:srgbClr val="233469"/>
                </a:solidFill>
                <a:latin typeface="Arial" panose="020B0604020202020204" pitchFamily="34" charset="0"/>
                <a:cs typeface="Arial" panose="020B0604020202020204" pitchFamily="34" charset="0"/>
              </a:rPr>
              <a:t>tratados</a:t>
            </a:r>
            <a:r>
              <a:rPr sz="1400" spc="15">
                <a:solidFill>
                  <a:srgbClr val="233469"/>
                </a:solidFill>
                <a:latin typeface="Arial" panose="020B0604020202020204" pitchFamily="34" charset="0"/>
                <a:cs typeface="Arial" panose="020B0604020202020204" pitchFamily="34" charset="0"/>
              </a:rPr>
              <a:t> </a:t>
            </a:r>
            <a:r>
              <a:rPr sz="1400">
                <a:solidFill>
                  <a:srgbClr val="233469"/>
                </a:solidFill>
                <a:latin typeface="Arial" panose="020B0604020202020204" pitchFamily="34" charset="0"/>
                <a:cs typeface="Arial" panose="020B0604020202020204" pitchFamily="34" charset="0"/>
              </a:rPr>
              <a:t>con</a:t>
            </a:r>
            <a:r>
              <a:rPr sz="1400" spc="15">
                <a:solidFill>
                  <a:srgbClr val="233469"/>
                </a:solidFill>
                <a:latin typeface="Arial" panose="020B0604020202020204" pitchFamily="34" charset="0"/>
                <a:cs typeface="Arial" panose="020B0604020202020204" pitchFamily="34" charset="0"/>
              </a:rPr>
              <a:t> </a:t>
            </a:r>
            <a:r>
              <a:rPr lang="es-ES" sz="1400" spc="-6">
                <a:solidFill>
                  <a:srgbClr val="233469"/>
                </a:solidFill>
                <a:latin typeface="Arial" panose="020B0604020202020204" pitchFamily="34" charset="0"/>
                <a:cs typeface="Arial" panose="020B0604020202020204" pitchFamily="34" charset="0"/>
              </a:rPr>
              <a:t>EBGLYSS</a:t>
            </a:r>
            <a:r>
              <a:rPr lang="es-ES" sz="1400" spc="-6" baseline="30000">
                <a:solidFill>
                  <a:srgbClr val="233469"/>
                </a:solidFill>
                <a:latin typeface="Arial" panose="020B0604020202020204" pitchFamily="34" charset="0"/>
                <a:cs typeface="Arial" panose="020B0604020202020204" pitchFamily="34" charset="0"/>
              </a:rPr>
              <a:t>®</a:t>
            </a:r>
            <a:r>
              <a:rPr lang="es-ES" sz="1400" spc="-6">
                <a:solidFill>
                  <a:srgbClr val="233469"/>
                </a:solidFill>
                <a:latin typeface="Arial" panose="020B0604020202020204" pitchFamily="34" charset="0"/>
                <a:cs typeface="Arial" panose="020B0604020202020204" pitchFamily="34" charset="0"/>
              </a:rPr>
              <a:t> + TCS</a:t>
            </a:r>
            <a:r>
              <a:rPr sz="1400" spc="-6">
                <a:solidFill>
                  <a:srgbClr val="233469"/>
                </a:solidFill>
                <a:latin typeface="Arial" panose="020B0604020202020204" pitchFamily="34" charset="0"/>
                <a:cs typeface="Arial" panose="020B0604020202020204" pitchFamily="34" charset="0"/>
              </a:rPr>
              <a:t> </a:t>
            </a:r>
            <a:r>
              <a:rPr lang="es-ES" sz="1400">
                <a:solidFill>
                  <a:srgbClr val="233469"/>
                </a:solidFill>
                <a:latin typeface="Arial" panose="020B0604020202020204" pitchFamily="34" charset="0"/>
                <a:cs typeface="Arial" panose="020B0604020202020204" pitchFamily="34" charset="0"/>
              </a:rPr>
              <a:t>alcanzaron EASI-75 en la semana 16</a:t>
            </a:r>
            <a:r>
              <a:rPr lang="es-ES" sz="1400" baseline="30000">
                <a:solidFill>
                  <a:srgbClr val="233469"/>
                </a:solidFill>
                <a:latin typeface="Arial" panose="020B0604020202020204" pitchFamily="34" charset="0"/>
                <a:cs typeface="Arial" panose="020B0604020202020204" pitchFamily="34" charset="0"/>
              </a:rPr>
              <a:t>1</a:t>
            </a:r>
            <a:endParaRPr sz="1100" baseline="30000">
              <a:latin typeface="Arial" panose="020B0604020202020204" pitchFamily="34" charset="0"/>
              <a:cs typeface="Arial" panose="020B0604020202020204" pitchFamily="34" charset="0"/>
            </a:endParaRPr>
          </a:p>
        </p:txBody>
      </p:sp>
      <p:sp>
        <p:nvSpPr>
          <p:cNvPr id="7" name="object 37">
            <a:extLst>
              <a:ext uri="{FF2B5EF4-FFF2-40B4-BE49-F238E27FC236}">
                <a16:creationId xmlns:a16="http://schemas.microsoft.com/office/drawing/2014/main" id="{1198666E-13FB-8556-8FBF-8C2BD8C92CD8}"/>
              </a:ext>
            </a:extLst>
          </p:cNvPr>
          <p:cNvSpPr/>
          <p:nvPr/>
        </p:nvSpPr>
        <p:spPr>
          <a:xfrm>
            <a:off x="8706735" y="2189508"/>
            <a:ext cx="1510652" cy="1510652"/>
          </a:xfrm>
          <a:custGeom>
            <a:avLst/>
            <a:gdLst/>
            <a:ahLst/>
            <a:cxnLst/>
            <a:rect l="l" t="t" r="r" b="b"/>
            <a:pathLst>
              <a:path w="1351280" h="1351279">
                <a:moveTo>
                  <a:pt x="675372" y="0"/>
                </a:moveTo>
                <a:lnTo>
                  <a:pt x="627140" y="1695"/>
                </a:lnTo>
                <a:lnTo>
                  <a:pt x="579823" y="6706"/>
                </a:lnTo>
                <a:lnTo>
                  <a:pt x="533536" y="14917"/>
                </a:lnTo>
                <a:lnTo>
                  <a:pt x="488393" y="26215"/>
                </a:lnTo>
                <a:lnTo>
                  <a:pt x="444507" y="40485"/>
                </a:lnTo>
                <a:lnTo>
                  <a:pt x="401995" y="57613"/>
                </a:lnTo>
                <a:lnTo>
                  <a:pt x="360968" y="77486"/>
                </a:lnTo>
                <a:lnTo>
                  <a:pt x="321543" y="99987"/>
                </a:lnTo>
                <a:lnTo>
                  <a:pt x="283833" y="125004"/>
                </a:lnTo>
                <a:lnTo>
                  <a:pt x="247953" y="152422"/>
                </a:lnTo>
                <a:lnTo>
                  <a:pt x="214016" y="182127"/>
                </a:lnTo>
                <a:lnTo>
                  <a:pt x="182138" y="214004"/>
                </a:lnTo>
                <a:lnTo>
                  <a:pt x="152432" y="247940"/>
                </a:lnTo>
                <a:lnTo>
                  <a:pt x="125013" y="283820"/>
                </a:lnTo>
                <a:lnTo>
                  <a:pt x="99995" y="321529"/>
                </a:lnTo>
                <a:lnTo>
                  <a:pt x="77492" y="360955"/>
                </a:lnTo>
                <a:lnTo>
                  <a:pt x="57618" y="401981"/>
                </a:lnTo>
                <a:lnTo>
                  <a:pt x="40489" y="444495"/>
                </a:lnTo>
                <a:lnTo>
                  <a:pt x="26217" y="488381"/>
                </a:lnTo>
                <a:lnTo>
                  <a:pt x="14918" y="533527"/>
                </a:lnTo>
                <a:lnTo>
                  <a:pt x="6706" y="579816"/>
                </a:lnTo>
                <a:lnTo>
                  <a:pt x="1695" y="627136"/>
                </a:lnTo>
                <a:lnTo>
                  <a:pt x="0" y="675372"/>
                </a:lnTo>
                <a:lnTo>
                  <a:pt x="1695" y="723607"/>
                </a:lnTo>
                <a:lnTo>
                  <a:pt x="6706" y="770927"/>
                </a:lnTo>
                <a:lnTo>
                  <a:pt x="14918" y="817217"/>
                </a:lnTo>
                <a:lnTo>
                  <a:pt x="26217" y="862362"/>
                </a:lnTo>
                <a:lnTo>
                  <a:pt x="40489" y="906248"/>
                </a:lnTo>
                <a:lnTo>
                  <a:pt x="57618" y="948762"/>
                </a:lnTo>
                <a:lnTo>
                  <a:pt x="77492" y="989789"/>
                </a:lnTo>
                <a:lnTo>
                  <a:pt x="99995" y="1029214"/>
                </a:lnTo>
                <a:lnTo>
                  <a:pt x="125013" y="1066924"/>
                </a:lnTo>
                <a:lnTo>
                  <a:pt x="152432" y="1102803"/>
                </a:lnTo>
                <a:lnTo>
                  <a:pt x="182138" y="1136739"/>
                </a:lnTo>
                <a:lnTo>
                  <a:pt x="214016" y="1168616"/>
                </a:lnTo>
                <a:lnTo>
                  <a:pt x="247953" y="1198321"/>
                </a:lnTo>
                <a:lnTo>
                  <a:pt x="283833" y="1225739"/>
                </a:lnTo>
                <a:lnTo>
                  <a:pt x="321543" y="1250756"/>
                </a:lnTo>
                <a:lnTo>
                  <a:pt x="360968" y="1273258"/>
                </a:lnTo>
                <a:lnTo>
                  <a:pt x="401995" y="1293130"/>
                </a:lnTo>
                <a:lnTo>
                  <a:pt x="444507" y="1310258"/>
                </a:lnTo>
                <a:lnTo>
                  <a:pt x="488393" y="1324528"/>
                </a:lnTo>
                <a:lnTo>
                  <a:pt x="533536" y="1335826"/>
                </a:lnTo>
                <a:lnTo>
                  <a:pt x="579823" y="1344038"/>
                </a:lnTo>
                <a:lnTo>
                  <a:pt x="627140" y="1349048"/>
                </a:lnTo>
                <a:lnTo>
                  <a:pt x="675372" y="1350744"/>
                </a:lnTo>
                <a:lnTo>
                  <a:pt x="723603" y="1349048"/>
                </a:lnTo>
                <a:lnTo>
                  <a:pt x="770920" y="1344038"/>
                </a:lnTo>
                <a:lnTo>
                  <a:pt x="817207" y="1335826"/>
                </a:lnTo>
                <a:lnTo>
                  <a:pt x="862351" y="1324528"/>
                </a:lnTo>
                <a:lnTo>
                  <a:pt x="906236" y="1310258"/>
                </a:lnTo>
                <a:lnTo>
                  <a:pt x="948749" y="1293130"/>
                </a:lnTo>
                <a:lnTo>
                  <a:pt x="989775" y="1273258"/>
                </a:lnTo>
                <a:lnTo>
                  <a:pt x="1029200" y="1250756"/>
                </a:lnTo>
                <a:lnTo>
                  <a:pt x="1066910" y="1225739"/>
                </a:lnTo>
                <a:lnTo>
                  <a:pt x="1102790" y="1198321"/>
                </a:lnTo>
                <a:lnTo>
                  <a:pt x="1136727" y="1168616"/>
                </a:lnTo>
                <a:lnTo>
                  <a:pt x="1168605" y="1136739"/>
                </a:lnTo>
                <a:lnTo>
                  <a:pt x="1198311" y="1102803"/>
                </a:lnTo>
                <a:lnTo>
                  <a:pt x="1225730" y="1066924"/>
                </a:lnTo>
                <a:lnTo>
                  <a:pt x="1250749" y="1029214"/>
                </a:lnTo>
                <a:lnTo>
                  <a:pt x="1273252" y="989789"/>
                </a:lnTo>
                <a:lnTo>
                  <a:pt x="1293125" y="948762"/>
                </a:lnTo>
                <a:lnTo>
                  <a:pt x="1310255" y="906248"/>
                </a:lnTo>
                <a:lnTo>
                  <a:pt x="1324526" y="862362"/>
                </a:lnTo>
                <a:lnTo>
                  <a:pt x="1335825" y="817217"/>
                </a:lnTo>
                <a:lnTo>
                  <a:pt x="1344037" y="770927"/>
                </a:lnTo>
                <a:lnTo>
                  <a:pt x="1349048" y="723607"/>
                </a:lnTo>
                <a:lnTo>
                  <a:pt x="1350744" y="675372"/>
                </a:lnTo>
                <a:lnTo>
                  <a:pt x="1349048" y="627136"/>
                </a:lnTo>
                <a:lnTo>
                  <a:pt x="1344037" y="579816"/>
                </a:lnTo>
                <a:lnTo>
                  <a:pt x="1335825" y="533527"/>
                </a:lnTo>
                <a:lnTo>
                  <a:pt x="1324526" y="488381"/>
                </a:lnTo>
                <a:lnTo>
                  <a:pt x="1310255" y="444495"/>
                </a:lnTo>
                <a:lnTo>
                  <a:pt x="1293125" y="401981"/>
                </a:lnTo>
                <a:lnTo>
                  <a:pt x="1273252" y="360955"/>
                </a:lnTo>
                <a:lnTo>
                  <a:pt x="1250749" y="321529"/>
                </a:lnTo>
                <a:lnTo>
                  <a:pt x="1225730" y="283820"/>
                </a:lnTo>
                <a:lnTo>
                  <a:pt x="1198311" y="247940"/>
                </a:lnTo>
                <a:lnTo>
                  <a:pt x="1168605" y="214004"/>
                </a:lnTo>
                <a:lnTo>
                  <a:pt x="1136727" y="182127"/>
                </a:lnTo>
                <a:lnTo>
                  <a:pt x="1102790" y="152422"/>
                </a:lnTo>
                <a:lnTo>
                  <a:pt x="1066910" y="125004"/>
                </a:lnTo>
                <a:lnTo>
                  <a:pt x="1029200" y="99987"/>
                </a:lnTo>
                <a:lnTo>
                  <a:pt x="989775" y="77486"/>
                </a:lnTo>
                <a:lnTo>
                  <a:pt x="948749" y="57613"/>
                </a:lnTo>
                <a:lnTo>
                  <a:pt x="906236" y="40485"/>
                </a:lnTo>
                <a:lnTo>
                  <a:pt x="862351" y="26215"/>
                </a:lnTo>
                <a:lnTo>
                  <a:pt x="817207" y="14917"/>
                </a:lnTo>
                <a:lnTo>
                  <a:pt x="770920" y="6706"/>
                </a:lnTo>
                <a:lnTo>
                  <a:pt x="723603" y="1695"/>
                </a:lnTo>
                <a:lnTo>
                  <a:pt x="675372" y="0"/>
                </a:lnTo>
                <a:close/>
              </a:path>
            </a:pathLst>
          </a:custGeom>
          <a:solidFill>
            <a:srgbClr val="FFFFFF"/>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 name="object 38">
            <a:extLst>
              <a:ext uri="{FF2B5EF4-FFF2-40B4-BE49-F238E27FC236}">
                <a16:creationId xmlns:a16="http://schemas.microsoft.com/office/drawing/2014/main" id="{594D4D97-AF4D-EA9C-239B-4A3244052CB9}"/>
              </a:ext>
            </a:extLst>
          </p:cNvPr>
          <p:cNvSpPr txBox="1"/>
          <p:nvPr/>
        </p:nvSpPr>
        <p:spPr>
          <a:xfrm>
            <a:off x="8869655" y="2724919"/>
            <a:ext cx="1184812" cy="439830"/>
          </a:xfrm>
          <a:prstGeom prst="rect">
            <a:avLst/>
          </a:prstGeom>
        </p:spPr>
        <p:txBody>
          <a:bodyPr vert="horz" wrap="square" lIns="0" tIns="8856" rIns="0" bIns="0" rtlCol="0">
            <a:spAutoFit/>
          </a:bodyPr>
          <a:lstStyle/>
          <a:p>
            <a:pPr marL="7701" algn="ctr">
              <a:spcBef>
                <a:spcPts val="69"/>
              </a:spcBef>
            </a:pPr>
            <a:r>
              <a:rPr lang="es-ES" sz="2800" b="1" spc="-27">
                <a:solidFill>
                  <a:srgbClr val="7A45B8"/>
                </a:solidFill>
                <a:latin typeface="Arial" panose="020B0604020202020204" pitchFamily="34" charset="0"/>
                <a:cs typeface="Arial" panose="020B0604020202020204" pitchFamily="34" charset="0"/>
              </a:rPr>
              <a:t>68,4</a:t>
            </a:r>
            <a:r>
              <a:rPr sz="2800" b="1" spc="-27">
                <a:solidFill>
                  <a:srgbClr val="7F9EDE"/>
                </a:solidFill>
                <a:latin typeface="Arial" panose="020B0604020202020204" pitchFamily="34" charset="0"/>
                <a:cs typeface="Arial" panose="020B0604020202020204" pitchFamily="34" charset="0"/>
              </a:rPr>
              <a:t>%</a:t>
            </a:r>
            <a:endParaRPr sz="2800">
              <a:solidFill>
                <a:srgbClr val="7F9EDE"/>
              </a:solidFill>
              <a:latin typeface="Arial" panose="020B0604020202020204" pitchFamily="34" charset="0"/>
              <a:cs typeface="Arial" panose="020B0604020202020204" pitchFamily="34" charset="0"/>
            </a:endParaRPr>
          </a:p>
        </p:txBody>
      </p:sp>
      <p:sp>
        <p:nvSpPr>
          <p:cNvPr id="11" name="object 39">
            <a:extLst>
              <a:ext uri="{FF2B5EF4-FFF2-40B4-BE49-F238E27FC236}">
                <a16:creationId xmlns:a16="http://schemas.microsoft.com/office/drawing/2014/main" id="{0CA58621-7566-B53A-B173-7B909470B302}"/>
              </a:ext>
            </a:extLst>
          </p:cNvPr>
          <p:cNvSpPr/>
          <p:nvPr/>
        </p:nvSpPr>
        <p:spPr>
          <a:xfrm>
            <a:off x="8791543" y="2192798"/>
            <a:ext cx="1442901" cy="1507361"/>
          </a:xfrm>
          <a:custGeom>
            <a:avLst/>
            <a:gdLst/>
            <a:ahLst/>
            <a:cxnLst/>
            <a:rect l="l" t="t" r="r" b="b"/>
            <a:pathLst>
              <a:path w="1293494" h="1351279">
                <a:moveTo>
                  <a:pt x="0" y="947939"/>
                </a:moveTo>
                <a:lnTo>
                  <a:pt x="21173" y="991557"/>
                </a:lnTo>
                <a:lnTo>
                  <a:pt x="45316" y="1033358"/>
                </a:lnTo>
                <a:lnTo>
                  <a:pt x="72292" y="1073204"/>
                </a:lnTo>
                <a:lnTo>
                  <a:pt x="101962" y="1110958"/>
                </a:lnTo>
                <a:lnTo>
                  <a:pt x="134190" y="1146483"/>
                </a:lnTo>
                <a:lnTo>
                  <a:pt x="168837" y="1179640"/>
                </a:lnTo>
                <a:lnTo>
                  <a:pt x="205766" y="1210292"/>
                </a:lnTo>
                <a:lnTo>
                  <a:pt x="244840" y="1238302"/>
                </a:lnTo>
                <a:lnTo>
                  <a:pt x="285921" y="1263532"/>
                </a:lnTo>
                <a:lnTo>
                  <a:pt x="328871" y="1285844"/>
                </a:lnTo>
                <a:lnTo>
                  <a:pt x="373553" y="1305101"/>
                </a:lnTo>
                <a:lnTo>
                  <a:pt x="419830" y="1321166"/>
                </a:lnTo>
                <a:lnTo>
                  <a:pt x="467563" y="1333900"/>
                </a:lnTo>
                <a:lnTo>
                  <a:pt x="516615" y="1343166"/>
                </a:lnTo>
                <a:lnTo>
                  <a:pt x="566849" y="1348826"/>
                </a:lnTo>
                <a:lnTo>
                  <a:pt x="618127" y="1350744"/>
                </a:lnTo>
                <a:lnTo>
                  <a:pt x="666360" y="1349048"/>
                </a:lnTo>
                <a:lnTo>
                  <a:pt x="713678" y="1344038"/>
                </a:lnTo>
                <a:lnTo>
                  <a:pt x="759966" y="1335826"/>
                </a:lnTo>
                <a:lnTo>
                  <a:pt x="805110" y="1324528"/>
                </a:lnTo>
                <a:lnTo>
                  <a:pt x="848996" y="1310258"/>
                </a:lnTo>
                <a:lnTo>
                  <a:pt x="891509" y="1293130"/>
                </a:lnTo>
                <a:lnTo>
                  <a:pt x="932535" y="1273258"/>
                </a:lnTo>
                <a:lnTo>
                  <a:pt x="971960" y="1250756"/>
                </a:lnTo>
                <a:lnTo>
                  <a:pt x="1009670" y="1225739"/>
                </a:lnTo>
                <a:lnTo>
                  <a:pt x="1045550" y="1198321"/>
                </a:lnTo>
                <a:lnTo>
                  <a:pt x="1079487" y="1168616"/>
                </a:lnTo>
                <a:lnTo>
                  <a:pt x="1111365" y="1136739"/>
                </a:lnTo>
                <a:lnTo>
                  <a:pt x="1141070" y="1102803"/>
                </a:lnTo>
                <a:lnTo>
                  <a:pt x="1168489" y="1066924"/>
                </a:lnTo>
                <a:lnTo>
                  <a:pt x="1193507" y="1029214"/>
                </a:lnTo>
                <a:lnTo>
                  <a:pt x="1216009" y="989789"/>
                </a:lnTo>
                <a:lnTo>
                  <a:pt x="1235882" y="948762"/>
                </a:lnTo>
                <a:lnTo>
                  <a:pt x="1253011" y="906248"/>
                </a:lnTo>
                <a:lnTo>
                  <a:pt x="1267282" y="862362"/>
                </a:lnTo>
                <a:lnTo>
                  <a:pt x="1278581" y="817217"/>
                </a:lnTo>
                <a:lnTo>
                  <a:pt x="1286793" y="770927"/>
                </a:lnTo>
                <a:lnTo>
                  <a:pt x="1291804" y="723607"/>
                </a:lnTo>
                <a:lnTo>
                  <a:pt x="1293499" y="675372"/>
                </a:lnTo>
                <a:lnTo>
                  <a:pt x="1291804" y="627136"/>
                </a:lnTo>
                <a:lnTo>
                  <a:pt x="1286793" y="579816"/>
                </a:lnTo>
                <a:lnTo>
                  <a:pt x="1278581" y="533527"/>
                </a:lnTo>
                <a:lnTo>
                  <a:pt x="1267282" y="488381"/>
                </a:lnTo>
                <a:lnTo>
                  <a:pt x="1253011" y="444495"/>
                </a:lnTo>
                <a:lnTo>
                  <a:pt x="1235882" y="401981"/>
                </a:lnTo>
                <a:lnTo>
                  <a:pt x="1216009" y="360955"/>
                </a:lnTo>
                <a:lnTo>
                  <a:pt x="1193507" y="321529"/>
                </a:lnTo>
                <a:lnTo>
                  <a:pt x="1168489" y="283820"/>
                </a:lnTo>
                <a:lnTo>
                  <a:pt x="1141070" y="247940"/>
                </a:lnTo>
                <a:lnTo>
                  <a:pt x="1111365" y="214004"/>
                </a:lnTo>
                <a:lnTo>
                  <a:pt x="1079487" y="182127"/>
                </a:lnTo>
                <a:lnTo>
                  <a:pt x="1045550" y="152422"/>
                </a:lnTo>
                <a:lnTo>
                  <a:pt x="1009670" y="125004"/>
                </a:lnTo>
                <a:lnTo>
                  <a:pt x="971960" y="99987"/>
                </a:lnTo>
                <a:lnTo>
                  <a:pt x="932535" y="77486"/>
                </a:lnTo>
                <a:lnTo>
                  <a:pt x="891509" y="57613"/>
                </a:lnTo>
                <a:lnTo>
                  <a:pt x="848996" y="40485"/>
                </a:lnTo>
                <a:lnTo>
                  <a:pt x="805110" y="26215"/>
                </a:lnTo>
                <a:lnTo>
                  <a:pt x="759966" y="14917"/>
                </a:lnTo>
                <a:lnTo>
                  <a:pt x="713678" y="6706"/>
                </a:lnTo>
                <a:lnTo>
                  <a:pt x="666360" y="1695"/>
                </a:lnTo>
                <a:lnTo>
                  <a:pt x="618127" y="0"/>
                </a:lnTo>
              </a:path>
            </a:pathLst>
          </a:custGeom>
          <a:ln w="141356">
            <a:gradFill>
              <a:gsLst>
                <a:gs pos="0">
                  <a:srgbClr val="7A45B8"/>
                </a:gs>
                <a:gs pos="100000">
                  <a:schemeClr val="accent2">
                    <a:lumMod val="40000"/>
                    <a:lumOff val="60000"/>
                  </a:schemeClr>
                </a:gs>
              </a:gsLst>
              <a:lin ang="5400000" scaled="1"/>
            </a:gradFill>
          </a:ln>
        </p:spPr>
        <p:txBody>
          <a:bodyPr wrap="square" lIns="0" tIns="0" rIns="0" bIns="0" rtlCol="0"/>
          <a:lstStyle/>
          <a:p>
            <a:endParaRPr sz="1092"/>
          </a:p>
        </p:txBody>
      </p:sp>
      <p:sp>
        <p:nvSpPr>
          <p:cNvPr id="13" name="CuadroTexto 12">
            <a:extLst>
              <a:ext uri="{FF2B5EF4-FFF2-40B4-BE49-F238E27FC236}">
                <a16:creationId xmlns:a16="http://schemas.microsoft.com/office/drawing/2014/main" id="{0C6EB3F7-0826-4942-C6E5-1A555EC16AEF}"/>
              </a:ext>
            </a:extLst>
          </p:cNvPr>
          <p:cNvSpPr txBox="1"/>
          <p:nvPr/>
        </p:nvSpPr>
        <p:spPr>
          <a:xfrm>
            <a:off x="1667549" y="5994945"/>
            <a:ext cx="8549838" cy="553998"/>
          </a:xfrm>
          <a:prstGeom prst="rect">
            <a:avLst/>
          </a:prstGeom>
          <a:noFill/>
        </p:spPr>
        <p:txBody>
          <a:bodyPr wrap="square" rtlCol="0">
            <a:spAutoFit/>
          </a:bodyPr>
          <a:lstStyle/>
          <a:p>
            <a:r>
              <a:rPr lang="es-ES" sz="500">
                <a:solidFill>
                  <a:srgbClr val="646464"/>
                </a:solidFill>
              </a:rPr>
              <a:t>***p&lt;0,001; frente al PBO de las pruebas CMH (estimación primaria). Se muestra la diferencia de riesgo ajustada, mientras que las estimaciones de proporción no ajustadas.</a:t>
            </a:r>
            <a:r>
              <a:rPr lang="es-ES" sz="500" baseline="30000">
                <a:solidFill>
                  <a:srgbClr val="646464"/>
                </a:solidFill>
              </a:rPr>
              <a:t>1</a:t>
            </a:r>
            <a:r>
              <a:rPr lang="es-ES" sz="500">
                <a:solidFill>
                  <a:srgbClr val="646464"/>
                </a:solidFill>
              </a:rPr>
              <a:t>; </a:t>
            </a:r>
            <a:r>
              <a:rPr lang="es-ES" sz="500" baseline="30000">
                <a:solidFill>
                  <a:srgbClr val="646464"/>
                </a:solidFill>
              </a:rPr>
              <a:t>$</a:t>
            </a:r>
            <a:r>
              <a:rPr lang="es-ES" sz="500">
                <a:solidFill>
                  <a:srgbClr val="646464"/>
                </a:solidFill>
              </a:rPr>
              <a:t>El modelo se ajustó por país, edad (adolescentes/adultos), uso previo de </a:t>
            </a:r>
            <a:r>
              <a:rPr lang="es-ES" sz="500" err="1">
                <a:solidFill>
                  <a:srgbClr val="646464"/>
                </a:solidFill>
              </a:rPr>
              <a:t>dupilumab</a:t>
            </a:r>
            <a:r>
              <a:rPr lang="es-ES" sz="500">
                <a:solidFill>
                  <a:srgbClr val="646464"/>
                </a:solidFill>
              </a:rPr>
              <a:t> (sí/no) y gravedad basal de la enfermedad (IGA=3/IGA=4) utilizando la estimación CMH de la diferencia de riesgo, el IC del 95 % bilateral correspondiente y el valor p, que se basa en la estadística transformada de la prueba CMH de Wilson-Hilferty.</a:t>
            </a:r>
            <a:r>
              <a:rPr lang="es-ES" sz="500" baseline="30000">
                <a:solidFill>
                  <a:srgbClr val="646464"/>
                </a:solidFill>
              </a:rPr>
              <a:t>1</a:t>
            </a:r>
            <a:r>
              <a:rPr lang="es-ES" sz="500">
                <a:solidFill>
                  <a:srgbClr val="646464"/>
                </a:solidFill>
              </a:rPr>
              <a:t>; </a:t>
            </a:r>
            <a:r>
              <a:rPr lang="es-ES" sz="500" baseline="30000">
                <a:solidFill>
                  <a:srgbClr val="646464"/>
                </a:solidFill>
              </a:rPr>
              <a:t>‡</a:t>
            </a:r>
            <a:r>
              <a:rPr lang="es-ES" sz="500">
                <a:solidFill>
                  <a:srgbClr val="646464"/>
                </a:solidFill>
              </a:rPr>
              <a:t>Los datos faltantes debido a la falta de eficacia o los datos posteriores al uso de medicación de rescate (TCS de alta potencia o tratamiento sistémico) se establecieron en el valor basal y se consideraron no respondedores (NRI). Otros datos faltantes se imputaron utilizando imputación múltiple (MI). Por lo tanto, los datos son NRI/MI.</a:t>
            </a:r>
            <a:r>
              <a:rPr lang="es-ES" sz="500" baseline="30000">
                <a:solidFill>
                  <a:srgbClr val="646464"/>
                </a:solidFill>
              </a:rPr>
              <a:t>1</a:t>
            </a:r>
            <a:r>
              <a:rPr lang="es-ES" sz="500">
                <a:solidFill>
                  <a:srgbClr val="646464"/>
                </a:solidFill>
              </a:rPr>
              <a:t> </a:t>
            </a:r>
            <a:endParaRPr lang="es-ES" sz="500" baseline="30000">
              <a:solidFill>
                <a:srgbClr val="646464"/>
              </a:solidFill>
            </a:endParaRPr>
          </a:p>
          <a:p>
            <a:r>
              <a:rPr lang="es-ES" sz="500" b="1">
                <a:solidFill>
                  <a:srgbClr val="646464"/>
                </a:solidFill>
              </a:rPr>
              <a:t>C2S</a:t>
            </a:r>
            <a:r>
              <a:rPr lang="es-ES" sz="500">
                <a:solidFill>
                  <a:srgbClr val="646464"/>
                </a:solidFill>
              </a:rPr>
              <a:t>: cada 2 semanas; </a:t>
            </a:r>
            <a:r>
              <a:rPr lang="es-ES" sz="500" b="1" err="1">
                <a:solidFill>
                  <a:srgbClr val="646464"/>
                </a:solidFill>
              </a:rPr>
              <a:t>CsA</a:t>
            </a:r>
            <a:r>
              <a:rPr lang="es-ES" sz="500">
                <a:solidFill>
                  <a:srgbClr val="646464"/>
                </a:solidFill>
              </a:rPr>
              <a:t>: ciclosporina A; </a:t>
            </a:r>
            <a:r>
              <a:rPr lang="es-ES" sz="500" b="1">
                <a:solidFill>
                  <a:srgbClr val="646464"/>
                </a:solidFill>
              </a:rPr>
              <a:t>EASI-75</a:t>
            </a:r>
            <a:r>
              <a:rPr lang="es-ES" sz="500">
                <a:solidFill>
                  <a:srgbClr val="646464"/>
                </a:solidFill>
              </a:rPr>
              <a:t>: mejora del 75 % con respecto al valor inicial en el índice de gravedad y área de eczema; </a:t>
            </a:r>
            <a:r>
              <a:rPr lang="es-ES" sz="500" b="1">
                <a:solidFill>
                  <a:srgbClr val="646464"/>
                </a:solidFill>
              </a:rPr>
              <a:t>LEB</a:t>
            </a:r>
            <a:r>
              <a:rPr lang="es-ES" sz="500">
                <a:solidFill>
                  <a:srgbClr val="646464"/>
                </a:solidFill>
              </a:rPr>
              <a:t>: </a:t>
            </a:r>
            <a:r>
              <a:rPr lang="es-ES" sz="500" err="1">
                <a:solidFill>
                  <a:srgbClr val="646464"/>
                </a:solidFill>
              </a:rPr>
              <a:t>lebrikizumab</a:t>
            </a:r>
            <a:r>
              <a:rPr lang="es-ES" sz="500">
                <a:solidFill>
                  <a:srgbClr val="646464"/>
                </a:solidFill>
              </a:rPr>
              <a:t>; </a:t>
            </a:r>
            <a:r>
              <a:rPr lang="es-ES" sz="500" b="1">
                <a:solidFill>
                  <a:srgbClr val="646464"/>
                </a:solidFill>
              </a:rPr>
              <a:t>PBO</a:t>
            </a:r>
            <a:r>
              <a:rPr lang="es-ES" sz="500">
                <a:solidFill>
                  <a:srgbClr val="646464"/>
                </a:solidFill>
              </a:rPr>
              <a:t>: placebo; </a:t>
            </a:r>
            <a:r>
              <a:rPr lang="es-ES" sz="500" b="1">
                <a:solidFill>
                  <a:srgbClr val="646464"/>
                </a:solidFill>
              </a:rPr>
              <a:t>TCS</a:t>
            </a:r>
            <a:r>
              <a:rPr lang="es-ES" sz="500">
                <a:solidFill>
                  <a:srgbClr val="646464"/>
                </a:solidFill>
              </a:rPr>
              <a:t>: corticoesteroides tópicos.</a:t>
            </a:r>
          </a:p>
          <a:p>
            <a:r>
              <a:rPr lang="es-ES" sz="500">
                <a:solidFill>
                  <a:srgbClr val="646464"/>
                </a:solidFill>
              </a:rPr>
              <a:t>1. Warren RB, </a:t>
            </a:r>
            <a:r>
              <a:rPr lang="es-ES" sz="500" i="1">
                <a:solidFill>
                  <a:srgbClr val="646464"/>
                </a:solidFill>
              </a:rPr>
              <a:t>et al</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significantly</a:t>
            </a:r>
            <a:r>
              <a:rPr lang="es-ES" sz="500">
                <a:solidFill>
                  <a:srgbClr val="646464"/>
                </a:solidFill>
              </a:rPr>
              <a:t> </a:t>
            </a:r>
            <a:r>
              <a:rPr lang="es-ES" sz="500" err="1">
                <a:solidFill>
                  <a:srgbClr val="646464"/>
                </a:solidFill>
              </a:rPr>
              <a:t>improves</a:t>
            </a:r>
            <a:r>
              <a:rPr lang="es-ES" sz="500">
                <a:solidFill>
                  <a:srgbClr val="646464"/>
                </a:solidFill>
              </a:rPr>
              <a:t> </a:t>
            </a:r>
            <a:r>
              <a:rPr lang="es-ES" sz="500" err="1">
                <a:solidFill>
                  <a:srgbClr val="646464"/>
                </a:solidFill>
              </a:rPr>
              <a:t>signs</a:t>
            </a:r>
            <a:r>
              <a:rPr lang="es-ES" sz="500">
                <a:solidFill>
                  <a:srgbClr val="646464"/>
                </a:solidFill>
              </a:rPr>
              <a:t> and </a:t>
            </a:r>
            <a:r>
              <a:rPr lang="es-ES" sz="500" err="1">
                <a:solidFill>
                  <a:srgbClr val="646464"/>
                </a:solidFill>
              </a:rPr>
              <a:t>symptoms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t>
            </a:r>
            <a:r>
              <a:rPr lang="es-ES" sz="500" err="1">
                <a:solidFill>
                  <a:srgbClr val="646464"/>
                </a:solidFill>
              </a:rPr>
              <a:t>patients</a:t>
            </a:r>
            <a:r>
              <a:rPr lang="es-ES" sz="500">
                <a:solidFill>
                  <a:srgbClr val="646464"/>
                </a:solidFill>
              </a:rPr>
              <a:t> </a:t>
            </a:r>
            <a:r>
              <a:rPr lang="es-ES" sz="500" err="1">
                <a:solidFill>
                  <a:srgbClr val="646464"/>
                </a:solidFill>
              </a:rPr>
              <a:t>not</a:t>
            </a:r>
            <a:r>
              <a:rPr lang="es-ES" sz="500">
                <a:solidFill>
                  <a:srgbClr val="646464"/>
                </a:solidFill>
              </a:rPr>
              <a:t> </a:t>
            </a:r>
            <a:r>
              <a:rPr lang="es-ES" sz="500" err="1">
                <a:solidFill>
                  <a:srgbClr val="646464"/>
                </a:solidFill>
              </a:rPr>
              <a:t>adequately</a:t>
            </a:r>
            <a:r>
              <a:rPr lang="es-ES" sz="500">
                <a:solidFill>
                  <a:srgbClr val="646464"/>
                </a:solidFill>
              </a:rPr>
              <a:t> </a:t>
            </a:r>
            <a:r>
              <a:rPr lang="es-ES" sz="500" err="1">
                <a:solidFill>
                  <a:srgbClr val="646464"/>
                </a:solidFill>
              </a:rPr>
              <a:t>controlled</a:t>
            </a:r>
            <a:r>
              <a:rPr lang="es-ES" sz="500">
                <a:solidFill>
                  <a:srgbClr val="646464"/>
                </a:solidFill>
              </a:rPr>
              <a:t> </a:t>
            </a:r>
            <a:r>
              <a:rPr lang="es-ES" sz="500" err="1">
                <a:solidFill>
                  <a:srgbClr val="646464"/>
                </a:solidFill>
              </a:rPr>
              <a:t>or</a:t>
            </a:r>
            <a:r>
              <a:rPr lang="es-ES" sz="500">
                <a:solidFill>
                  <a:srgbClr val="646464"/>
                </a:solidFill>
              </a:rPr>
              <a:t> non-eligible </a:t>
            </a:r>
            <a:r>
              <a:rPr lang="es-ES" sz="500" err="1">
                <a:solidFill>
                  <a:srgbClr val="646464"/>
                </a:solidFill>
              </a:rPr>
              <a:t>for</a:t>
            </a:r>
            <a:r>
              <a:rPr lang="es-ES" sz="500">
                <a:solidFill>
                  <a:srgbClr val="646464"/>
                </a:solidFill>
              </a:rPr>
              <a:t> </a:t>
            </a:r>
            <a:r>
              <a:rPr lang="es-ES" sz="500" err="1">
                <a:solidFill>
                  <a:srgbClr val="646464"/>
                </a:solidFill>
              </a:rPr>
              <a:t>cyclosporine</a:t>
            </a:r>
            <a:r>
              <a:rPr lang="es-ES" sz="500">
                <a:solidFill>
                  <a:srgbClr val="646464"/>
                </a:solidFill>
              </a:rPr>
              <a:t>: a placebo-</a:t>
            </a:r>
            <a:r>
              <a:rPr lang="es-ES" sz="500" err="1">
                <a:solidFill>
                  <a:srgbClr val="646464"/>
                </a:solidFill>
              </a:rPr>
              <a:t>controlled</a:t>
            </a:r>
            <a:r>
              <a:rPr lang="es-ES" sz="500">
                <a:solidFill>
                  <a:srgbClr val="646464"/>
                </a:solidFill>
              </a:rPr>
              <a:t>, </a:t>
            </a:r>
            <a:r>
              <a:rPr lang="es-ES" sz="500" err="1">
                <a:solidFill>
                  <a:srgbClr val="646464"/>
                </a:solidFill>
              </a:rPr>
              <a:t>randomized</a:t>
            </a:r>
            <a:r>
              <a:rPr lang="es-ES" sz="500">
                <a:solidFill>
                  <a:srgbClr val="646464"/>
                </a:solidFill>
              </a:rPr>
              <a:t> </a:t>
            </a:r>
            <a:r>
              <a:rPr lang="es-ES" sz="500" err="1">
                <a:solidFill>
                  <a:srgbClr val="646464"/>
                </a:solidFill>
              </a:rPr>
              <a:t>phase</a:t>
            </a:r>
            <a:r>
              <a:rPr lang="es-ES" sz="500">
                <a:solidFill>
                  <a:srgbClr val="646464"/>
                </a:solidFill>
              </a:rPr>
              <a:t> 3 </a:t>
            </a:r>
            <a:r>
              <a:rPr lang="es-ES" sz="500" err="1">
                <a:solidFill>
                  <a:srgbClr val="646464"/>
                </a:solidFill>
              </a:rPr>
              <a:t>clinical</a:t>
            </a:r>
            <a:r>
              <a:rPr lang="es-ES" sz="500">
                <a:solidFill>
                  <a:srgbClr val="646464"/>
                </a:solidFill>
              </a:rPr>
              <a:t> </a:t>
            </a:r>
            <a:r>
              <a:rPr lang="es-ES" sz="500" err="1">
                <a:solidFill>
                  <a:srgbClr val="646464"/>
                </a:solidFill>
              </a:rPr>
              <a:t>study</a:t>
            </a:r>
            <a:r>
              <a:rPr lang="es-ES" sz="500">
                <a:solidFill>
                  <a:srgbClr val="646464"/>
                </a:solidFill>
              </a:rPr>
              <a:t> (</a:t>
            </a:r>
            <a:r>
              <a:rPr lang="es-ES" sz="500" err="1">
                <a:solidFill>
                  <a:srgbClr val="646464"/>
                </a:solidFill>
              </a:rPr>
              <a:t>ADvantage</a:t>
            </a:r>
            <a:r>
              <a:rPr lang="es-ES" sz="500">
                <a:solidFill>
                  <a:srgbClr val="646464"/>
                </a:solidFill>
              </a:rPr>
              <a:t>). Poster </a:t>
            </a:r>
            <a:r>
              <a:rPr lang="es-ES" sz="500" err="1">
                <a:solidFill>
                  <a:srgbClr val="646464"/>
                </a:solidFill>
              </a:rPr>
              <a:t>presented</a:t>
            </a:r>
            <a:r>
              <a:rPr lang="es-ES" sz="500">
                <a:solidFill>
                  <a:srgbClr val="646464"/>
                </a:solidFill>
              </a:rPr>
              <a:t> at: </a:t>
            </a:r>
            <a:r>
              <a:rPr lang="es-ES" sz="500" err="1">
                <a:solidFill>
                  <a:srgbClr val="646464"/>
                </a:solidFill>
              </a:rPr>
              <a:t>Fall</a:t>
            </a:r>
            <a:r>
              <a:rPr lang="es-ES" sz="500">
                <a:solidFill>
                  <a:srgbClr val="646464"/>
                </a:solidFill>
              </a:rPr>
              <a:t> </a:t>
            </a:r>
            <a:r>
              <a:rPr lang="es-ES" sz="500" err="1">
                <a:solidFill>
                  <a:srgbClr val="646464"/>
                </a:solidFill>
              </a:rPr>
              <a:t>Clinical</a:t>
            </a:r>
            <a:r>
              <a:rPr lang="es-ES" sz="500">
                <a:solidFill>
                  <a:srgbClr val="646464"/>
                </a:solidFill>
              </a:rPr>
              <a:t> </a:t>
            </a:r>
            <a:r>
              <a:rPr lang="es-ES" sz="500" err="1">
                <a:solidFill>
                  <a:srgbClr val="646464"/>
                </a:solidFill>
              </a:rPr>
              <a:t>Dermatology</a:t>
            </a:r>
            <a:r>
              <a:rPr lang="es-ES" sz="500">
                <a:solidFill>
                  <a:srgbClr val="646464"/>
                </a:solidFill>
              </a:rPr>
              <a:t> </a:t>
            </a:r>
            <a:r>
              <a:rPr lang="es-ES" sz="500" err="1">
                <a:solidFill>
                  <a:srgbClr val="646464"/>
                </a:solidFill>
              </a:rPr>
              <a:t>Conference</a:t>
            </a:r>
            <a:r>
              <a:rPr lang="es-ES" sz="500">
                <a:solidFill>
                  <a:srgbClr val="646464"/>
                </a:solidFill>
              </a:rPr>
              <a:t> (</a:t>
            </a:r>
            <a:r>
              <a:rPr lang="es-ES" sz="500" err="1">
                <a:solidFill>
                  <a:srgbClr val="646464"/>
                </a:solidFill>
              </a:rPr>
              <a:t>Fall</a:t>
            </a:r>
            <a:r>
              <a:rPr lang="es-ES" sz="500">
                <a:solidFill>
                  <a:srgbClr val="646464"/>
                </a:solidFill>
              </a:rPr>
              <a:t> CDC); 2023 Oct 19–22; Las Vegas, NV, USA.</a:t>
            </a:r>
          </a:p>
        </p:txBody>
      </p:sp>
      <p:grpSp>
        <p:nvGrpSpPr>
          <p:cNvPr id="18" name="Grupo 17">
            <a:extLst>
              <a:ext uri="{FF2B5EF4-FFF2-40B4-BE49-F238E27FC236}">
                <a16:creationId xmlns:a16="http://schemas.microsoft.com/office/drawing/2014/main" id="{686C2F39-A6A7-DD9A-CC1A-BD7042AA8DFD}"/>
              </a:ext>
            </a:extLst>
          </p:cNvPr>
          <p:cNvGrpSpPr/>
          <p:nvPr/>
        </p:nvGrpSpPr>
        <p:grpSpPr>
          <a:xfrm>
            <a:off x="1230073" y="2765288"/>
            <a:ext cx="5670695" cy="2364426"/>
            <a:chOff x="1283215" y="2712124"/>
            <a:chExt cx="4730668" cy="1972477"/>
          </a:xfrm>
        </p:grpSpPr>
        <p:sp>
          <p:nvSpPr>
            <p:cNvPr id="20" name="object 41">
              <a:extLst>
                <a:ext uri="{FF2B5EF4-FFF2-40B4-BE49-F238E27FC236}">
                  <a16:creationId xmlns:a16="http://schemas.microsoft.com/office/drawing/2014/main" id="{8C97D662-750D-A9D8-D445-C136B7392E4E}"/>
                </a:ext>
              </a:extLst>
            </p:cNvPr>
            <p:cNvSpPr txBox="1"/>
            <p:nvPr/>
          </p:nvSpPr>
          <p:spPr>
            <a:xfrm>
              <a:off x="3284219" y="4381483"/>
              <a:ext cx="657305" cy="303118"/>
            </a:xfrm>
            <a:prstGeom prst="rect">
              <a:avLst/>
            </a:prstGeom>
          </p:spPr>
          <p:txBody>
            <a:bodyPr vert="horz" wrap="square" lIns="0" tIns="8086" rIns="0" bIns="0" rtlCol="0">
              <a:spAutoFit/>
            </a:bodyPr>
            <a:lstStyle/>
            <a:p>
              <a:pPr marL="35041" algn="ctr">
                <a:lnSpc>
                  <a:spcPts val="879"/>
                </a:lnSpc>
                <a:spcBef>
                  <a:spcPts val="64"/>
                </a:spcBef>
              </a:pPr>
              <a:r>
                <a:rPr sz="788" spc="-30">
                  <a:solidFill>
                    <a:srgbClr val="22346A"/>
                  </a:solidFill>
                  <a:latin typeface="Arial" panose="020B0604020202020204" pitchFamily="34" charset="0"/>
                  <a:cs typeface="Arial" panose="020B0604020202020204" pitchFamily="34" charset="0"/>
                </a:rPr>
                <a:t>8</a:t>
              </a:r>
              <a:endParaRPr sz="788">
                <a:latin typeface="Arial" panose="020B0604020202020204" pitchFamily="34" charset="0"/>
                <a:cs typeface="Arial" panose="020B0604020202020204" pitchFamily="34" charset="0"/>
              </a:endParaRPr>
            </a:p>
            <a:p>
              <a:pPr algn="ctr">
                <a:lnSpc>
                  <a:spcPts val="1352"/>
                </a:lnSpc>
              </a:pPr>
              <a:r>
                <a:rPr sz="1182" spc="-6">
                  <a:solidFill>
                    <a:srgbClr val="22346A"/>
                  </a:solidFill>
                  <a:latin typeface="Arial" panose="020B0604020202020204" pitchFamily="34" charset="0"/>
                  <a:cs typeface="Arial" panose="020B0604020202020204" pitchFamily="34" charset="0"/>
                </a:rPr>
                <a:t>Semanas</a:t>
              </a:r>
              <a:endParaRPr sz="1182">
                <a:latin typeface="Arial" panose="020B0604020202020204" pitchFamily="34" charset="0"/>
                <a:cs typeface="Arial" panose="020B0604020202020204" pitchFamily="34" charset="0"/>
              </a:endParaRPr>
            </a:p>
          </p:txBody>
        </p:sp>
        <p:sp>
          <p:nvSpPr>
            <p:cNvPr id="21" name="object 42">
              <a:extLst>
                <a:ext uri="{FF2B5EF4-FFF2-40B4-BE49-F238E27FC236}">
                  <a16:creationId xmlns:a16="http://schemas.microsoft.com/office/drawing/2014/main" id="{FB174D91-B468-34A6-6F42-241641A091E9}"/>
                </a:ext>
              </a:extLst>
            </p:cNvPr>
            <p:cNvSpPr txBox="1"/>
            <p:nvPr/>
          </p:nvSpPr>
          <p:spPr>
            <a:xfrm>
              <a:off x="1598495" y="2712124"/>
              <a:ext cx="170969"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100</a:t>
              </a:r>
              <a:endParaRPr sz="788">
                <a:latin typeface="Arial" panose="020B0604020202020204" pitchFamily="34" charset="0"/>
                <a:cs typeface="Arial" panose="020B0604020202020204" pitchFamily="34" charset="0"/>
              </a:endParaRPr>
            </a:p>
          </p:txBody>
        </p:sp>
        <p:sp>
          <p:nvSpPr>
            <p:cNvPr id="22" name="object 43">
              <a:extLst>
                <a:ext uri="{FF2B5EF4-FFF2-40B4-BE49-F238E27FC236}">
                  <a16:creationId xmlns:a16="http://schemas.microsoft.com/office/drawing/2014/main" id="{1EE97805-D0A4-EB7E-47A9-DD234D3341F7}"/>
                </a:ext>
              </a:extLst>
            </p:cNvPr>
            <p:cNvSpPr txBox="1"/>
            <p:nvPr/>
          </p:nvSpPr>
          <p:spPr>
            <a:xfrm>
              <a:off x="1634159" y="3025646"/>
              <a:ext cx="135158"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80</a:t>
              </a:r>
              <a:endParaRPr sz="788">
                <a:latin typeface="Arial" panose="020B0604020202020204" pitchFamily="34" charset="0"/>
                <a:cs typeface="Arial" panose="020B0604020202020204" pitchFamily="34" charset="0"/>
              </a:endParaRPr>
            </a:p>
          </p:txBody>
        </p:sp>
        <p:sp>
          <p:nvSpPr>
            <p:cNvPr id="23" name="object 44">
              <a:extLst>
                <a:ext uri="{FF2B5EF4-FFF2-40B4-BE49-F238E27FC236}">
                  <a16:creationId xmlns:a16="http://schemas.microsoft.com/office/drawing/2014/main" id="{3E12CEEC-A11D-AB24-AA82-99AA0AC998B3}"/>
                </a:ext>
              </a:extLst>
            </p:cNvPr>
            <p:cNvSpPr txBox="1"/>
            <p:nvPr/>
          </p:nvSpPr>
          <p:spPr>
            <a:xfrm>
              <a:off x="1636375" y="3339166"/>
              <a:ext cx="133232"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60</a:t>
              </a:r>
              <a:endParaRPr sz="788">
                <a:latin typeface="Arial" panose="020B0604020202020204" pitchFamily="34" charset="0"/>
                <a:cs typeface="Arial" panose="020B0604020202020204" pitchFamily="34" charset="0"/>
              </a:endParaRPr>
            </a:p>
          </p:txBody>
        </p:sp>
        <p:sp>
          <p:nvSpPr>
            <p:cNvPr id="24" name="object 45">
              <a:extLst>
                <a:ext uri="{FF2B5EF4-FFF2-40B4-BE49-F238E27FC236}">
                  <a16:creationId xmlns:a16="http://schemas.microsoft.com/office/drawing/2014/main" id="{F59AAC14-9D94-DDEC-A5DC-5E84EDF512E4}"/>
                </a:ext>
              </a:extLst>
            </p:cNvPr>
            <p:cNvSpPr txBox="1"/>
            <p:nvPr/>
          </p:nvSpPr>
          <p:spPr>
            <a:xfrm>
              <a:off x="1636879" y="3652688"/>
              <a:ext cx="132462"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40</a:t>
              </a:r>
              <a:endParaRPr sz="788">
                <a:latin typeface="Arial" panose="020B0604020202020204" pitchFamily="34" charset="0"/>
                <a:cs typeface="Arial" panose="020B0604020202020204" pitchFamily="34" charset="0"/>
              </a:endParaRPr>
            </a:p>
          </p:txBody>
        </p:sp>
        <p:sp>
          <p:nvSpPr>
            <p:cNvPr id="25" name="object 46">
              <a:extLst>
                <a:ext uri="{FF2B5EF4-FFF2-40B4-BE49-F238E27FC236}">
                  <a16:creationId xmlns:a16="http://schemas.microsoft.com/office/drawing/2014/main" id="{98A76A75-3518-F1F7-8B6A-E3608E77E37F}"/>
                </a:ext>
              </a:extLst>
            </p:cNvPr>
            <p:cNvSpPr txBox="1"/>
            <p:nvPr/>
          </p:nvSpPr>
          <p:spPr>
            <a:xfrm>
              <a:off x="1638894" y="3966209"/>
              <a:ext cx="130537"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20</a:t>
              </a:r>
              <a:endParaRPr sz="788">
                <a:latin typeface="Arial" panose="020B0604020202020204" pitchFamily="34" charset="0"/>
                <a:cs typeface="Arial" panose="020B0604020202020204" pitchFamily="34" charset="0"/>
              </a:endParaRPr>
            </a:p>
          </p:txBody>
        </p:sp>
        <p:sp>
          <p:nvSpPr>
            <p:cNvPr id="26" name="object 47">
              <a:extLst>
                <a:ext uri="{FF2B5EF4-FFF2-40B4-BE49-F238E27FC236}">
                  <a16:creationId xmlns:a16="http://schemas.microsoft.com/office/drawing/2014/main" id="{61AFCD87-8985-C82C-FD09-15B83E8DFF5C}"/>
                </a:ext>
              </a:extLst>
            </p:cNvPr>
            <p:cNvSpPr txBox="1"/>
            <p:nvPr/>
          </p:nvSpPr>
          <p:spPr>
            <a:xfrm>
              <a:off x="1692289" y="4279730"/>
              <a:ext cx="77013" cy="129417"/>
            </a:xfrm>
            <a:prstGeom prst="rect">
              <a:avLst/>
            </a:prstGeom>
          </p:spPr>
          <p:txBody>
            <a:bodyPr vert="horz" wrap="square" lIns="0" tIns="8086" rIns="0" bIns="0" rtlCol="0">
              <a:spAutoFit/>
            </a:bodyPr>
            <a:lstStyle/>
            <a:p>
              <a:pPr marL="7701">
                <a:spcBef>
                  <a:spcPts val="64"/>
                </a:spcBef>
              </a:pPr>
              <a:r>
                <a:rPr sz="788" spc="-30">
                  <a:solidFill>
                    <a:srgbClr val="22346A"/>
                  </a:solidFill>
                  <a:latin typeface="Arial" panose="020B0604020202020204" pitchFamily="34" charset="0"/>
                  <a:cs typeface="Arial" panose="020B0604020202020204" pitchFamily="34" charset="0"/>
                </a:rPr>
                <a:t>0</a:t>
              </a:r>
              <a:endParaRPr sz="788">
                <a:latin typeface="Arial" panose="020B0604020202020204" pitchFamily="34" charset="0"/>
                <a:cs typeface="Arial" panose="020B0604020202020204" pitchFamily="34" charset="0"/>
              </a:endParaRPr>
            </a:p>
          </p:txBody>
        </p:sp>
        <p:sp>
          <p:nvSpPr>
            <p:cNvPr id="27" name="object 48">
              <a:extLst>
                <a:ext uri="{FF2B5EF4-FFF2-40B4-BE49-F238E27FC236}">
                  <a16:creationId xmlns:a16="http://schemas.microsoft.com/office/drawing/2014/main" id="{B109F13D-6B6A-5086-BDF8-3F4FCE70D954}"/>
                </a:ext>
              </a:extLst>
            </p:cNvPr>
            <p:cNvSpPr txBox="1"/>
            <p:nvPr/>
          </p:nvSpPr>
          <p:spPr>
            <a:xfrm>
              <a:off x="1790214" y="4381483"/>
              <a:ext cx="77013" cy="129417"/>
            </a:xfrm>
            <a:prstGeom prst="rect">
              <a:avLst/>
            </a:prstGeom>
          </p:spPr>
          <p:txBody>
            <a:bodyPr vert="horz" wrap="square" lIns="0" tIns="8086" rIns="0" bIns="0" rtlCol="0">
              <a:spAutoFit/>
            </a:bodyPr>
            <a:lstStyle/>
            <a:p>
              <a:pPr marL="7701">
                <a:spcBef>
                  <a:spcPts val="64"/>
                </a:spcBef>
              </a:pPr>
              <a:r>
                <a:rPr sz="788" spc="-30">
                  <a:solidFill>
                    <a:srgbClr val="22346A"/>
                  </a:solidFill>
                  <a:latin typeface="Arial" panose="020B0604020202020204" pitchFamily="34" charset="0"/>
                  <a:cs typeface="Arial" panose="020B0604020202020204" pitchFamily="34" charset="0"/>
                </a:rPr>
                <a:t>0</a:t>
              </a:r>
              <a:endParaRPr sz="788">
                <a:latin typeface="Arial" panose="020B0604020202020204" pitchFamily="34" charset="0"/>
                <a:cs typeface="Arial" panose="020B0604020202020204" pitchFamily="34" charset="0"/>
              </a:endParaRPr>
            </a:p>
          </p:txBody>
        </p:sp>
        <p:sp>
          <p:nvSpPr>
            <p:cNvPr id="28" name="object 49">
              <a:extLst>
                <a:ext uri="{FF2B5EF4-FFF2-40B4-BE49-F238E27FC236}">
                  <a16:creationId xmlns:a16="http://schemas.microsoft.com/office/drawing/2014/main" id="{B6D11C61-A3C1-6DC2-D124-6D20CC58E73E}"/>
                </a:ext>
              </a:extLst>
            </p:cNvPr>
            <p:cNvSpPr txBox="1"/>
            <p:nvPr/>
          </p:nvSpPr>
          <p:spPr>
            <a:xfrm>
              <a:off x="4480632" y="4381483"/>
              <a:ext cx="148312"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12</a:t>
              </a:r>
              <a:endParaRPr sz="788">
                <a:latin typeface="Arial" panose="020B0604020202020204" pitchFamily="34" charset="0"/>
                <a:cs typeface="Arial" panose="020B0604020202020204" pitchFamily="34" charset="0"/>
              </a:endParaRPr>
            </a:p>
          </p:txBody>
        </p:sp>
        <p:sp>
          <p:nvSpPr>
            <p:cNvPr id="29" name="object 50">
              <a:extLst>
                <a:ext uri="{FF2B5EF4-FFF2-40B4-BE49-F238E27FC236}">
                  <a16:creationId xmlns:a16="http://schemas.microsoft.com/office/drawing/2014/main" id="{7417E661-1B31-9A79-2F79-C73B52A5C26D}"/>
                </a:ext>
              </a:extLst>
            </p:cNvPr>
            <p:cNvSpPr txBox="1"/>
            <p:nvPr/>
          </p:nvSpPr>
          <p:spPr>
            <a:xfrm>
              <a:off x="4026167" y="4381483"/>
              <a:ext cx="109358" cy="25066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10</a:t>
              </a:r>
              <a:endParaRPr sz="788">
                <a:latin typeface="Arial" panose="020B0604020202020204" pitchFamily="34" charset="0"/>
                <a:cs typeface="Arial" panose="020B0604020202020204" pitchFamily="34" charset="0"/>
              </a:endParaRPr>
            </a:p>
          </p:txBody>
        </p:sp>
        <p:sp>
          <p:nvSpPr>
            <p:cNvPr id="30" name="object 51">
              <a:extLst>
                <a:ext uri="{FF2B5EF4-FFF2-40B4-BE49-F238E27FC236}">
                  <a16:creationId xmlns:a16="http://schemas.microsoft.com/office/drawing/2014/main" id="{D584B803-0973-B11E-F979-A4EE80940F3D}"/>
                </a:ext>
              </a:extLst>
            </p:cNvPr>
            <p:cNvSpPr txBox="1"/>
            <p:nvPr/>
          </p:nvSpPr>
          <p:spPr>
            <a:xfrm>
              <a:off x="3157983" y="4381483"/>
              <a:ext cx="71622" cy="129417"/>
            </a:xfrm>
            <a:prstGeom prst="rect">
              <a:avLst/>
            </a:prstGeom>
          </p:spPr>
          <p:txBody>
            <a:bodyPr vert="horz" wrap="square" lIns="0" tIns="8086" rIns="0" bIns="0" rtlCol="0">
              <a:spAutoFit/>
            </a:bodyPr>
            <a:lstStyle/>
            <a:p>
              <a:pPr marL="7701">
                <a:spcBef>
                  <a:spcPts val="64"/>
                </a:spcBef>
              </a:pPr>
              <a:r>
                <a:rPr sz="788" spc="-30">
                  <a:solidFill>
                    <a:srgbClr val="22346A"/>
                  </a:solidFill>
                  <a:latin typeface="Arial" panose="020B0604020202020204" pitchFamily="34" charset="0"/>
                  <a:cs typeface="Arial" panose="020B0604020202020204" pitchFamily="34" charset="0"/>
                </a:rPr>
                <a:t>6</a:t>
              </a:r>
              <a:endParaRPr sz="788">
                <a:latin typeface="Arial" panose="020B0604020202020204" pitchFamily="34" charset="0"/>
                <a:cs typeface="Arial" panose="020B0604020202020204" pitchFamily="34" charset="0"/>
              </a:endParaRPr>
            </a:p>
          </p:txBody>
        </p:sp>
        <p:sp>
          <p:nvSpPr>
            <p:cNvPr id="31" name="object 52">
              <a:extLst>
                <a:ext uri="{FF2B5EF4-FFF2-40B4-BE49-F238E27FC236}">
                  <a16:creationId xmlns:a16="http://schemas.microsoft.com/office/drawing/2014/main" id="{C5910DB7-8B4F-EA43-B8E9-DF02648C252D}"/>
                </a:ext>
              </a:extLst>
            </p:cNvPr>
            <p:cNvSpPr txBox="1"/>
            <p:nvPr/>
          </p:nvSpPr>
          <p:spPr>
            <a:xfrm>
              <a:off x="4930060" y="4381483"/>
              <a:ext cx="134596"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14</a:t>
              </a:r>
              <a:endParaRPr sz="788">
                <a:latin typeface="Arial" panose="020B0604020202020204" pitchFamily="34" charset="0"/>
                <a:cs typeface="Arial" panose="020B0604020202020204" pitchFamily="34" charset="0"/>
              </a:endParaRPr>
            </a:p>
          </p:txBody>
        </p:sp>
        <p:sp>
          <p:nvSpPr>
            <p:cNvPr id="32" name="object 53">
              <a:extLst>
                <a:ext uri="{FF2B5EF4-FFF2-40B4-BE49-F238E27FC236}">
                  <a16:creationId xmlns:a16="http://schemas.microsoft.com/office/drawing/2014/main" id="{A275291C-CE0C-20A6-0EB5-4EB0229F9E21}"/>
                </a:ext>
              </a:extLst>
            </p:cNvPr>
            <p:cNvSpPr txBox="1"/>
            <p:nvPr/>
          </p:nvSpPr>
          <p:spPr>
            <a:xfrm>
              <a:off x="5380191" y="4381483"/>
              <a:ext cx="124913"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16</a:t>
              </a:r>
              <a:endParaRPr sz="788">
                <a:latin typeface="Arial" panose="020B0604020202020204" pitchFamily="34" charset="0"/>
                <a:cs typeface="Arial" panose="020B0604020202020204" pitchFamily="34" charset="0"/>
              </a:endParaRPr>
            </a:p>
          </p:txBody>
        </p:sp>
        <p:sp>
          <p:nvSpPr>
            <p:cNvPr id="33" name="object 54">
              <a:extLst>
                <a:ext uri="{FF2B5EF4-FFF2-40B4-BE49-F238E27FC236}">
                  <a16:creationId xmlns:a16="http://schemas.microsoft.com/office/drawing/2014/main" id="{0BA47BAA-AC16-1AE5-34D1-BD0359EDA427}"/>
                </a:ext>
              </a:extLst>
            </p:cNvPr>
            <p:cNvSpPr txBox="1"/>
            <p:nvPr/>
          </p:nvSpPr>
          <p:spPr>
            <a:xfrm>
              <a:off x="1283215" y="3087176"/>
              <a:ext cx="179536" cy="938787"/>
            </a:xfrm>
            <a:prstGeom prst="rect">
              <a:avLst/>
            </a:prstGeom>
          </p:spPr>
          <p:txBody>
            <a:bodyPr vert="vert270" wrap="square" lIns="0" tIns="0" rIns="0" bIns="0" rtlCol="0">
              <a:spAutoFit/>
            </a:bodyPr>
            <a:lstStyle/>
            <a:p>
              <a:pPr marL="7701">
                <a:lnSpc>
                  <a:spcPts val="1386"/>
                </a:lnSpc>
              </a:pPr>
              <a:r>
                <a:rPr sz="1182">
                  <a:solidFill>
                    <a:srgbClr val="22346A"/>
                  </a:solidFill>
                  <a:latin typeface="Arial" panose="020B0604020202020204" pitchFamily="34" charset="0"/>
                  <a:cs typeface="Arial" panose="020B0604020202020204" pitchFamily="34" charset="0"/>
                </a:rPr>
                <a:t>Pacientes</a:t>
              </a:r>
              <a:r>
                <a:rPr sz="1182" spc="15">
                  <a:solidFill>
                    <a:srgbClr val="22346A"/>
                  </a:solidFill>
                  <a:latin typeface="Arial" panose="020B0604020202020204" pitchFamily="34" charset="0"/>
                  <a:cs typeface="Arial" panose="020B0604020202020204" pitchFamily="34" charset="0"/>
                </a:rPr>
                <a:t> </a:t>
              </a:r>
              <a:r>
                <a:rPr sz="1182" spc="-15">
                  <a:solidFill>
                    <a:srgbClr val="22346A"/>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p:txBody>
        </p:sp>
        <p:sp>
          <p:nvSpPr>
            <p:cNvPr id="34" name="object 55">
              <a:extLst>
                <a:ext uri="{FF2B5EF4-FFF2-40B4-BE49-F238E27FC236}">
                  <a16:creationId xmlns:a16="http://schemas.microsoft.com/office/drawing/2014/main" id="{4C2900E3-E6C0-1D7F-12CA-F8D7941834E5}"/>
                </a:ext>
              </a:extLst>
            </p:cNvPr>
            <p:cNvSpPr txBox="1"/>
            <p:nvPr/>
          </p:nvSpPr>
          <p:spPr>
            <a:xfrm>
              <a:off x="5535330" y="3107154"/>
              <a:ext cx="471704" cy="284274"/>
            </a:xfrm>
            <a:prstGeom prst="rect">
              <a:avLst/>
            </a:prstGeom>
          </p:spPr>
          <p:txBody>
            <a:bodyPr vert="horz" wrap="square" lIns="0" tIns="8856" rIns="0" bIns="0" rtlCol="0">
              <a:spAutoFit/>
            </a:bodyPr>
            <a:lstStyle/>
            <a:p>
              <a:pPr marL="7701">
                <a:spcBef>
                  <a:spcPts val="69"/>
                </a:spcBef>
              </a:pPr>
              <a:r>
                <a:rPr sz="1789" b="1" spc="-12">
                  <a:solidFill>
                    <a:srgbClr val="B0059E"/>
                  </a:solidFill>
                  <a:latin typeface="Arial" panose="020B0604020202020204" pitchFamily="34" charset="0"/>
                  <a:cs typeface="Arial" panose="020B0604020202020204" pitchFamily="34" charset="0"/>
                </a:rPr>
                <a:t>68,4</a:t>
              </a:r>
              <a:endParaRPr sz="1789">
                <a:latin typeface="Arial" panose="020B0604020202020204" pitchFamily="34" charset="0"/>
                <a:cs typeface="Arial" panose="020B0604020202020204" pitchFamily="34" charset="0"/>
              </a:endParaRPr>
            </a:p>
          </p:txBody>
        </p:sp>
        <p:sp>
          <p:nvSpPr>
            <p:cNvPr id="35" name="object 56">
              <a:extLst>
                <a:ext uri="{FF2B5EF4-FFF2-40B4-BE49-F238E27FC236}">
                  <a16:creationId xmlns:a16="http://schemas.microsoft.com/office/drawing/2014/main" id="{589BDB0C-4F31-3A13-EB04-0BC35F81B147}"/>
                </a:ext>
              </a:extLst>
            </p:cNvPr>
            <p:cNvSpPr txBox="1"/>
            <p:nvPr/>
          </p:nvSpPr>
          <p:spPr>
            <a:xfrm>
              <a:off x="5326060" y="3078231"/>
              <a:ext cx="243983" cy="195597"/>
            </a:xfrm>
            <a:prstGeom prst="rect">
              <a:avLst/>
            </a:prstGeom>
          </p:spPr>
          <p:txBody>
            <a:bodyPr vert="horz" wrap="square" lIns="0" tIns="8856" rIns="0" bIns="0" rtlCol="0">
              <a:spAutoFit/>
            </a:bodyPr>
            <a:lstStyle/>
            <a:p>
              <a:pPr marL="7701">
                <a:spcBef>
                  <a:spcPts val="69"/>
                </a:spcBef>
              </a:pPr>
              <a:r>
                <a:rPr sz="1213" b="1" spc="-15">
                  <a:solidFill>
                    <a:srgbClr val="B0059E"/>
                  </a:solidFill>
                  <a:latin typeface="Arial" panose="020B0604020202020204" pitchFamily="34" charset="0"/>
                  <a:cs typeface="Arial" panose="020B0604020202020204" pitchFamily="34" charset="0"/>
                </a:rPr>
                <a:t>***</a:t>
              </a:r>
              <a:endParaRPr sz="1213">
                <a:latin typeface="Arial" panose="020B0604020202020204" pitchFamily="34" charset="0"/>
                <a:cs typeface="Arial" panose="020B0604020202020204" pitchFamily="34" charset="0"/>
              </a:endParaRPr>
            </a:p>
          </p:txBody>
        </p:sp>
        <p:sp>
          <p:nvSpPr>
            <p:cNvPr id="36" name="object 57">
              <a:extLst>
                <a:ext uri="{FF2B5EF4-FFF2-40B4-BE49-F238E27FC236}">
                  <a16:creationId xmlns:a16="http://schemas.microsoft.com/office/drawing/2014/main" id="{62E8E4D1-3E32-F25B-0998-1259603BD582}"/>
                </a:ext>
              </a:extLst>
            </p:cNvPr>
            <p:cNvSpPr txBox="1"/>
            <p:nvPr/>
          </p:nvSpPr>
          <p:spPr>
            <a:xfrm>
              <a:off x="5528702" y="3591331"/>
              <a:ext cx="485181" cy="284274"/>
            </a:xfrm>
            <a:prstGeom prst="rect">
              <a:avLst/>
            </a:prstGeom>
          </p:spPr>
          <p:txBody>
            <a:bodyPr vert="horz" wrap="square" lIns="0" tIns="8856" rIns="0" bIns="0" rtlCol="0">
              <a:spAutoFit/>
            </a:bodyPr>
            <a:lstStyle/>
            <a:p>
              <a:pPr marL="7701">
                <a:spcBef>
                  <a:spcPts val="69"/>
                </a:spcBef>
              </a:pPr>
              <a:r>
                <a:rPr sz="1789" b="1" spc="-12">
                  <a:solidFill>
                    <a:srgbClr val="A3A3A3"/>
                  </a:solidFill>
                  <a:latin typeface="Arial" panose="020B0604020202020204" pitchFamily="34" charset="0"/>
                  <a:cs typeface="Arial" panose="020B0604020202020204" pitchFamily="34" charset="0"/>
                </a:rPr>
                <a:t>40,8</a:t>
              </a:r>
              <a:endParaRPr sz="1789">
                <a:latin typeface="Arial" panose="020B0604020202020204" pitchFamily="34" charset="0"/>
                <a:cs typeface="Arial" panose="020B0604020202020204" pitchFamily="34" charset="0"/>
              </a:endParaRPr>
            </a:p>
          </p:txBody>
        </p:sp>
        <p:grpSp>
          <p:nvGrpSpPr>
            <p:cNvPr id="37" name="object 58">
              <a:extLst>
                <a:ext uri="{FF2B5EF4-FFF2-40B4-BE49-F238E27FC236}">
                  <a16:creationId xmlns:a16="http://schemas.microsoft.com/office/drawing/2014/main" id="{FAE23176-749A-498B-46F0-14C08948F3A6}"/>
                </a:ext>
              </a:extLst>
            </p:cNvPr>
            <p:cNvGrpSpPr/>
            <p:nvPr/>
          </p:nvGrpSpPr>
          <p:grpSpPr>
            <a:xfrm>
              <a:off x="1786814" y="2753460"/>
              <a:ext cx="3686608" cy="1626898"/>
              <a:chOff x="4968933" y="5577055"/>
              <a:chExt cx="6079490" cy="2682875"/>
            </a:xfrm>
          </p:grpSpPr>
          <p:sp>
            <p:nvSpPr>
              <p:cNvPr id="48" name="object 59">
                <a:extLst>
                  <a:ext uri="{FF2B5EF4-FFF2-40B4-BE49-F238E27FC236}">
                    <a16:creationId xmlns:a16="http://schemas.microsoft.com/office/drawing/2014/main" id="{179FAF0C-11AC-3704-C07F-FD204D604B8E}"/>
                  </a:ext>
                </a:extLst>
              </p:cNvPr>
              <p:cNvSpPr/>
              <p:nvPr/>
            </p:nvSpPr>
            <p:spPr>
              <a:xfrm>
                <a:off x="5037312" y="5577055"/>
                <a:ext cx="0" cy="2682875"/>
              </a:xfrm>
              <a:custGeom>
                <a:avLst/>
                <a:gdLst/>
                <a:ahLst/>
                <a:cxnLst/>
                <a:rect l="l" t="t" r="r" b="b"/>
                <a:pathLst>
                  <a:path h="2682875">
                    <a:moveTo>
                      <a:pt x="0" y="0"/>
                    </a:moveTo>
                    <a:lnTo>
                      <a:pt x="0" y="2682347"/>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9" name="object 60">
                <a:extLst>
                  <a:ext uri="{FF2B5EF4-FFF2-40B4-BE49-F238E27FC236}">
                    <a16:creationId xmlns:a16="http://schemas.microsoft.com/office/drawing/2014/main" id="{A970C075-B88C-591A-0F23-642C96BB85FF}"/>
                  </a:ext>
                </a:extLst>
              </p:cNvPr>
              <p:cNvSpPr/>
              <p:nvPr/>
            </p:nvSpPr>
            <p:spPr>
              <a:xfrm>
                <a:off x="4968933" y="8204756"/>
                <a:ext cx="6014720" cy="0"/>
              </a:xfrm>
              <a:custGeom>
                <a:avLst/>
                <a:gdLst/>
                <a:ahLst/>
                <a:cxnLst/>
                <a:rect l="l" t="t" r="r" b="b"/>
                <a:pathLst>
                  <a:path w="6014720">
                    <a:moveTo>
                      <a:pt x="6014445"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0" name="object 61">
                <a:extLst>
                  <a:ext uri="{FF2B5EF4-FFF2-40B4-BE49-F238E27FC236}">
                    <a16:creationId xmlns:a16="http://schemas.microsoft.com/office/drawing/2014/main" id="{938F630D-9EAF-9631-FB8E-354FB3D8F96F}"/>
                  </a:ext>
                </a:extLst>
              </p:cNvPr>
              <p:cNvSpPr/>
              <p:nvPr/>
            </p:nvSpPr>
            <p:spPr>
              <a:xfrm>
                <a:off x="4968936" y="5632681"/>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1" name="object 62">
                <a:extLst>
                  <a:ext uri="{FF2B5EF4-FFF2-40B4-BE49-F238E27FC236}">
                    <a16:creationId xmlns:a16="http://schemas.microsoft.com/office/drawing/2014/main" id="{D9EC004E-01F0-CD6E-D79A-20BB2B0FEFB6}"/>
                  </a:ext>
                </a:extLst>
              </p:cNvPr>
              <p:cNvSpPr/>
              <p:nvPr/>
            </p:nvSpPr>
            <p:spPr>
              <a:xfrm>
                <a:off x="4968936" y="6154753"/>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2" name="object 63">
                <a:extLst>
                  <a:ext uri="{FF2B5EF4-FFF2-40B4-BE49-F238E27FC236}">
                    <a16:creationId xmlns:a16="http://schemas.microsoft.com/office/drawing/2014/main" id="{93CAF802-65A8-4F00-CAAC-8B1119686079}"/>
                  </a:ext>
                </a:extLst>
              </p:cNvPr>
              <p:cNvSpPr/>
              <p:nvPr/>
            </p:nvSpPr>
            <p:spPr>
              <a:xfrm>
                <a:off x="4968936" y="6665046"/>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3" name="object 64">
                <a:extLst>
                  <a:ext uri="{FF2B5EF4-FFF2-40B4-BE49-F238E27FC236}">
                    <a16:creationId xmlns:a16="http://schemas.microsoft.com/office/drawing/2014/main" id="{DBDE281F-07A4-60A7-29ED-3852889AF848}"/>
                  </a:ext>
                </a:extLst>
              </p:cNvPr>
              <p:cNvSpPr/>
              <p:nvPr/>
            </p:nvSpPr>
            <p:spPr>
              <a:xfrm>
                <a:off x="4968936" y="7175337"/>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4" name="object 65">
                <a:extLst>
                  <a:ext uri="{FF2B5EF4-FFF2-40B4-BE49-F238E27FC236}">
                    <a16:creationId xmlns:a16="http://schemas.microsoft.com/office/drawing/2014/main" id="{ADB515DB-6A9A-AFF4-CCF7-78F932876D19}"/>
                  </a:ext>
                </a:extLst>
              </p:cNvPr>
              <p:cNvSpPr/>
              <p:nvPr/>
            </p:nvSpPr>
            <p:spPr>
              <a:xfrm>
                <a:off x="4968936" y="7685957"/>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5" name="object 66">
                <a:extLst>
                  <a:ext uri="{FF2B5EF4-FFF2-40B4-BE49-F238E27FC236}">
                    <a16:creationId xmlns:a16="http://schemas.microsoft.com/office/drawing/2014/main" id="{7319D253-F7B4-B82B-B130-F31628CA7291}"/>
                  </a:ext>
                </a:extLst>
              </p:cNvPr>
              <p:cNvSpPr/>
              <p:nvPr/>
            </p:nvSpPr>
            <p:spPr>
              <a:xfrm>
                <a:off x="5777310" y="8204077"/>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6" name="object 67">
                <a:extLst>
                  <a:ext uri="{FF2B5EF4-FFF2-40B4-BE49-F238E27FC236}">
                    <a16:creationId xmlns:a16="http://schemas.microsoft.com/office/drawing/2014/main" id="{9B239F1F-8E57-6B27-2236-1EE3742F3342}"/>
                  </a:ext>
                </a:extLst>
              </p:cNvPr>
              <p:cNvSpPr/>
              <p:nvPr/>
            </p:nvSpPr>
            <p:spPr>
              <a:xfrm>
                <a:off x="6524016" y="8204077"/>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7" name="object 68">
                <a:extLst>
                  <a:ext uri="{FF2B5EF4-FFF2-40B4-BE49-F238E27FC236}">
                    <a16:creationId xmlns:a16="http://schemas.microsoft.com/office/drawing/2014/main" id="{180AA791-EB33-1FED-4710-09800D1CB7BB}"/>
                  </a:ext>
                </a:extLst>
              </p:cNvPr>
              <p:cNvSpPr/>
              <p:nvPr/>
            </p:nvSpPr>
            <p:spPr>
              <a:xfrm>
                <a:off x="7270720" y="8204077"/>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8" name="object 69">
                <a:extLst>
                  <a:ext uri="{FF2B5EF4-FFF2-40B4-BE49-F238E27FC236}">
                    <a16:creationId xmlns:a16="http://schemas.microsoft.com/office/drawing/2014/main" id="{9AAFF504-DA09-C656-AB45-07D3BA18CEEB}"/>
                  </a:ext>
                </a:extLst>
              </p:cNvPr>
              <p:cNvSpPr/>
              <p:nvPr/>
            </p:nvSpPr>
            <p:spPr>
              <a:xfrm>
                <a:off x="8003846" y="8204077"/>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9" name="object 70">
                <a:extLst>
                  <a:ext uri="{FF2B5EF4-FFF2-40B4-BE49-F238E27FC236}">
                    <a16:creationId xmlns:a16="http://schemas.microsoft.com/office/drawing/2014/main" id="{48A7E43B-1939-B4EF-851E-B5F05A32DA29}"/>
                  </a:ext>
                </a:extLst>
              </p:cNvPr>
              <p:cNvSpPr/>
              <p:nvPr/>
            </p:nvSpPr>
            <p:spPr>
              <a:xfrm>
                <a:off x="8750551" y="8204077"/>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0" name="object 71">
                <a:extLst>
                  <a:ext uri="{FF2B5EF4-FFF2-40B4-BE49-F238E27FC236}">
                    <a16:creationId xmlns:a16="http://schemas.microsoft.com/office/drawing/2014/main" id="{65CF1668-C7BA-F6EC-E633-4FD51DBFAEE8}"/>
                  </a:ext>
                </a:extLst>
              </p:cNvPr>
              <p:cNvSpPr/>
              <p:nvPr/>
            </p:nvSpPr>
            <p:spPr>
              <a:xfrm>
                <a:off x="9497419" y="8204077"/>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1" name="object 72">
                <a:extLst>
                  <a:ext uri="{FF2B5EF4-FFF2-40B4-BE49-F238E27FC236}">
                    <a16:creationId xmlns:a16="http://schemas.microsoft.com/office/drawing/2014/main" id="{8247305D-2933-BB47-20CA-B8839693E34E}"/>
                  </a:ext>
                </a:extLst>
              </p:cNvPr>
              <p:cNvSpPr/>
              <p:nvPr/>
            </p:nvSpPr>
            <p:spPr>
              <a:xfrm>
                <a:off x="10230381" y="8204077"/>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2" name="object 73">
                <a:extLst>
                  <a:ext uri="{FF2B5EF4-FFF2-40B4-BE49-F238E27FC236}">
                    <a16:creationId xmlns:a16="http://schemas.microsoft.com/office/drawing/2014/main" id="{53C60CEF-4D01-0EA7-ED01-6A4F3C6714D3}"/>
                  </a:ext>
                </a:extLst>
              </p:cNvPr>
              <p:cNvSpPr/>
              <p:nvPr/>
            </p:nvSpPr>
            <p:spPr>
              <a:xfrm>
                <a:off x="10977087" y="8204077"/>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3" name="object 74">
                <a:extLst>
                  <a:ext uri="{FF2B5EF4-FFF2-40B4-BE49-F238E27FC236}">
                    <a16:creationId xmlns:a16="http://schemas.microsoft.com/office/drawing/2014/main" id="{6FF41E26-1A37-4A75-AA7E-A6B4D4C6E6D9}"/>
                  </a:ext>
                </a:extLst>
              </p:cNvPr>
              <p:cNvSpPr/>
              <p:nvPr/>
            </p:nvSpPr>
            <p:spPr>
              <a:xfrm>
                <a:off x="5729379" y="7872580"/>
                <a:ext cx="120650" cy="120650"/>
              </a:xfrm>
              <a:custGeom>
                <a:avLst/>
                <a:gdLst/>
                <a:ahLst/>
                <a:cxnLst/>
                <a:rect l="l" t="t" r="r" b="b"/>
                <a:pathLst>
                  <a:path w="120650" h="120650">
                    <a:moveTo>
                      <a:pt x="60144" y="0"/>
                    </a:moveTo>
                    <a:lnTo>
                      <a:pt x="36735" y="4721"/>
                    </a:lnTo>
                    <a:lnTo>
                      <a:pt x="17617" y="17598"/>
                    </a:lnTo>
                    <a:lnTo>
                      <a:pt x="4726" y="36699"/>
                    </a:lnTo>
                    <a:lnTo>
                      <a:pt x="0" y="60092"/>
                    </a:lnTo>
                    <a:lnTo>
                      <a:pt x="4726" y="83480"/>
                    </a:lnTo>
                    <a:lnTo>
                      <a:pt x="17617" y="102581"/>
                    </a:lnTo>
                    <a:lnTo>
                      <a:pt x="36735" y="115461"/>
                    </a:lnTo>
                    <a:lnTo>
                      <a:pt x="60144" y="120184"/>
                    </a:lnTo>
                    <a:lnTo>
                      <a:pt x="83554" y="115461"/>
                    </a:lnTo>
                    <a:lnTo>
                      <a:pt x="102672" y="102581"/>
                    </a:lnTo>
                    <a:lnTo>
                      <a:pt x="115562" y="83480"/>
                    </a:lnTo>
                    <a:lnTo>
                      <a:pt x="120289" y="60092"/>
                    </a:lnTo>
                    <a:lnTo>
                      <a:pt x="115562" y="36699"/>
                    </a:lnTo>
                    <a:lnTo>
                      <a:pt x="102672" y="17598"/>
                    </a:lnTo>
                    <a:lnTo>
                      <a:pt x="83554" y="4721"/>
                    </a:lnTo>
                    <a:lnTo>
                      <a:pt x="60144" y="0"/>
                    </a:lnTo>
                    <a:close/>
                  </a:path>
                </a:pathLst>
              </a:custGeom>
              <a:solidFill>
                <a:srgbClr val="B0059E"/>
              </a:solidFill>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64" name="object 75">
                <a:extLst>
                  <a:ext uri="{FF2B5EF4-FFF2-40B4-BE49-F238E27FC236}">
                    <a16:creationId xmlns:a16="http://schemas.microsoft.com/office/drawing/2014/main" id="{F62AFC8B-B30C-EB22-94CA-56E5AF7EF541}"/>
                  </a:ext>
                </a:extLst>
              </p:cNvPr>
              <p:cNvPicPr/>
              <p:nvPr/>
            </p:nvPicPr>
            <p:blipFill>
              <a:blip r:embed="rId3" cstate="print"/>
              <a:stretch>
                <a:fillRect/>
              </a:stretch>
            </p:blipFill>
            <p:spPr>
              <a:xfrm>
                <a:off x="6462174" y="7415981"/>
                <a:ext cx="120289" cy="120184"/>
              </a:xfrm>
              <a:prstGeom prst="rect">
                <a:avLst/>
              </a:prstGeom>
            </p:spPr>
          </p:pic>
          <p:pic>
            <p:nvPicPr>
              <p:cNvPr id="65" name="object 76">
                <a:extLst>
                  <a:ext uri="{FF2B5EF4-FFF2-40B4-BE49-F238E27FC236}">
                    <a16:creationId xmlns:a16="http://schemas.microsoft.com/office/drawing/2014/main" id="{18A840D5-B9C6-2488-5544-E5F3DD0B99BB}"/>
                  </a:ext>
                </a:extLst>
              </p:cNvPr>
              <p:cNvPicPr/>
              <p:nvPr/>
            </p:nvPicPr>
            <p:blipFill>
              <a:blip r:embed="rId4" cstate="print"/>
              <a:stretch>
                <a:fillRect/>
              </a:stretch>
            </p:blipFill>
            <p:spPr>
              <a:xfrm>
                <a:off x="7958562" y="6730361"/>
                <a:ext cx="120289" cy="120184"/>
              </a:xfrm>
              <a:prstGeom prst="rect">
                <a:avLst/>
              </a:prstGeom>
            </p:spPr>
          </p:pic>
          <p:pic>
            <p:nvPicPr>
              <p:cNvPr id="66" name="object 77">
                <a:extLst>
                  <a:ext uri="{FF2B5EF4-FFF2-40B4-BE49-F238E27FC236}">
                    <a16:creationId xmlns:a16="http://schemas.microsoft.com/office/drawing/2014/main" id="{A5760FB8-A8BA-8CA6-CD78-C9FFA51B4222}"/>
                  </a:ext>
                </a:extLst>
              </p:cNvPr>
              <p:cNvPicPr/>
              <p:nvPr/>
            </p:nvPicPr>
            <p:blipFill>
              <a:blip r:embed="rId5" cstate="print"/>
              <a:stretch>
                <a:fillRect/>
              </a:stretch>
            </p:blipFill>
            <p:spPr>
              <a:xfrm>
                <a:off x="9430068" y="6481156"/>
                <a:ext cx="120289" cy="120184"/>
              </a:xfrm>
              <a:prstGeom prst="rect">
                <a:avLst/>
              </a:prstGeom>
            </p:spPr>
          </p:pic>
          <p:pic>
            <p:nvPicPr>
              <p:cNvPr id="67" name="object 78">
                <a:extLst>
                  <a:ext uri="{FF2B5EF4-FFF2-40B4-BE49-F238E27FC236}">
                    <a16:creationId xmlns:a16="http://schemas.microsoft.com/office/drawing/2014/main" id="{FA08768B-238B-D984-DCE5-01A53440938F}"/>
                  </a:ext>
                </a:extLst>
              </p:cNvPr>
              <p:cNvPicPr/>
              <p:nvPr/>
            </p:nvPicPr>
            <p:blipFill>
              <a:blip r:embed="rId6" cstate="print"/>
              <a:stretch>
                <a:fillRect/>
              </a:stretch>
            </p:blipFill>
            <p:spPr>
              <a:xfrm>
                <a:off x="10914245" y="6396566"/>
                <a:ext cx="120289" cy="120184"/>
              </a:xfrm>
              <a:prstGeom prst="rect">
                <a:avLst/>
              </a:prstGeom>
            </p:spPr>
          </p:pic>
          <p:sp>
            <p:nvSpPr>
              <p:cNvPr id="68" name="object 79">
                <a:extLst>
                  <a:ext uri="{FF2B5EF4-FFF2-40B4-BE49-F238E27FC236}">
                    <a16:creationId xmlns:a16="http://schemas.microsoft.com/office/drawing/2014/main" id="{9F312AA8-86A2-3A5F-8C32-18EC6FE4B5F2}"/>
                  </a:ext>
                </a:extLst>
              </p:cNvPr>
              <p:cNvSpPr/>
              <p:nvPr/>
            </p:nvSpPr>
            <p:spPr>
              <a:xfrm>
                <a:off x="5729379" y="7987110"/>
                <a:ext cx="120650" cy="120650"/>
              </a:xfrm>
              <a:custGeom>
                <a:avLst/>
                <a:gdLst/>
                <a:ahLst/>
                <a:cxnLst/>
                <a:rect l="l" t="t" r="r" b="b"/>
                <a:pathLst>
                  <a:path w="120650" h="120650">
                    <a:moveTo>
                      <a:pt x="60144" y="0"/>
                    </a:moveTo>
                    <a:lnTo>
                      <a:pt x="36735" y="4721"/>
                    </a:lnTo>
                    <a:lnTo>
                      <a:pt x="17617" y="17598"/>
                    </a:lnTo>
                    <a:lnTo>
                      <a:pt x="4726" y="36699"/>
                    </a:lnTo>
                    <a:lnTo>
                      <a:pt x="0" y="60092"/>
                    </a:lnTo>
                    <a:lnTo>
                      <a:pt x="4726" y="83485"/>
                    </a:lnTo>
                    <a:lnTo>
                      <a:pt x="17617" y="102585"/>
                    </a:lnTo>
                    <a:lnTo>
                      <a:pt x="36735" y="115463"/>
                    </a:lnTo>
                    <a:lnTo>
                      <a:pt x="60144" y="120184"/>
                    </a:lnTo>
                    <a:lnTo>
                      <a:pt x="83554" y="115463"/>
                    </a:lnTo>
                    <a:lnTo>
                      <a:pt x="102672" y="102585"/>
                    </a:lnTo>
                    <a:lnTo>
                      <a:pt x="115562" y="83485"/>
                    </a:lnTo>
                    <a:lnTo>
                      <a:pt x="120289" y="60092"/>
                    </a:lnTo>
                    <a:lnTo>
                      <a:pt x="115562" y="36699"/>
                    </a:lnTo>
                    <a:lnTo>
                      <a:pt x="102672" y="17598"/>
                    </a:lnTo>
                    <a:lnTo>
                      <a:pt x="83554" y="4721"/>
                    </a:lnTo>
                    <a:lnTo>
                      <a:pt x="60144" y="0"/>
                    </a:lnTo>
                    <a:close/>
                  </a:path>
                </a:pathLst>
              </a:custGeom>
              <a:solidFill>
                <a:srgbClr val="A3A3A3"/>
              </a:solidFill>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69" name="object 80">
                <a:extLst>
                  <a:ext uri="{FF2B5EF4-FFF2-40B4-BE49-F238E27FC236}">
                    <a16:creationId xmlns:a16="http://schemas.microsoft.com/office/drawing/2014/main" id="{B5038478-40DF-5E2A-D01A-7FE8CCD8F766}"/>
                  </a:ext>
                </a:extLst>
              </p:cNvPr>
              <p:cNvPicPr/>
              <p:nvPr/>
            </p:nvPicPr>
            <p:blipFill>
              <a:blip r:embed="rId7" cstate="print"/>
              <a:stretch>
                <a:fillRect/>
              </a:stretch>
            </p:blipFill>
            <p:spPr>
              <a:xfrm>
                <a:off x="6462174" y="7651029"/>
                <a:ext cx="120289" cy="120184"/>
              </a:xfrm>
              <a:prstGeom prst="rect">
                <a:avLst/>
              </a:prstGeom>
            </p:spPr>
          </p:pic>
          <p:pic>
            <p:nvPicPr>
              <p:cNvPr id="70" name="object 81">
                <a:extLst>
                  <a:ext uri="{FF2B5EF4-FFF2-40B4-BE49-F238E27FC236}">
                    <a16:creationId xmlns:a16="http://schemas.microsoft.com/office/drawing/2014/main" id="{25C85E95-1623-E320-4BC1-280A33269F79}"/>
                  </a:ext>
                </a:extLst>
              </p:cNvPr>
              <p:cNvPicPr/>
              <p:nvPr/>
            </p:nvPicPr>
            <p:blipFill>
              <a:blip r:embed="rId8" cstate="print"/>
              <a:stretch>
                <a:fillRect/>
              </a:stretch>
            </p:blipFill>
            <p:spPr>
              <a:xfrm>
                <a:off x="7958562" y="7335576"/>
                <a:ext cx="120289" cy="120184"/>
              </a:xfrm>
              <a:prstGeom prst="rect">
                <a:avLst/>
              </a:prstGeom>
            </p:spPr>
          </p:pic>
          <p:sp>
            <p:nvSpPr>
              <p:cNvPr id="71" name="object 82">
                <a:extLst>
                  <a:ext uri="{FF2B5EF4-FFF2-40B4-BE49-F238E27FC236}">
                    <a16:creationId xmlns:a16="http://schemas.microsoft.com/office/drawing/2014/main" id="{A4401A40-B6EA-9BFC-6432-056643D404CC}"/>
                  </a:ext>
                </a:extLst>
              </p:cNvPr>
              <p:cNvSpPr/>
              <p:nvPr/>
            </p:nvSpPr>
            <p:spPr>
              <a:xfrm>
                <a:off x="9149099" y="5702808"/>
                <a:ext cx="564515" cy="0"/>
              </a:xfrm>
              <a:custGeom>
                <a:avLst/>
                <a:gdLst/>
                <a:ahLst/>
                <a:cxnLst/>
                <a:rect l="l" t="t" r="r" b="b"/>
                <a:pathLst>
                  <a:path w="564515">
                    <a:moveTo>
                      <a:pt x="0" y="0"/>
                    </a:moveTo>
                    <a:lnTo>
                      <a:pt x="564338" y="0"/>
                    </a:lnTo>
                  </a:path>
                </a:pathLst>
              </a:custGeom>
              <a:ln w="12784">
                <a:solidFill>
                  <a:srgbClr val="A3A3A3"/>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2" name="object 83">
                <a:extLst>
                  <a:ext uri="{FF2B5EF4-FFF2-40B4-BE49-F238E27FC236}">
                    <a16:creationId xmlns:a16="http://schemas.microsoft.com/office/drawing/2014/main" id="{8E12D757-1990-F85F-0704-B10719BD8E8A}"/>
                  </a:ext>
                </a:extLst>
              </p:cNvPr>
              <p:cNvSpPr/>
              <p:nvPr/>
            </p:nvSpPr>
            <p:spPr>
              <a:xfrm>
                <a:off x="5190155" y="5702808"/>
                <a:ext cx="564515" cy="0"/>
              </a:xfrm>
              <a:custGeom>
                <a:avLst/>
                <a:gdLst/>
                <a:ahLst/>
                <a:cxnLst/>
                <a:rect l="l" t="t" r="r" b="b"/>
                <a:pathLst>
                  <a:path w="564514">
                    <a:moveTo>
                      <a:pt x="0" y="0"/>
                    </a:moveTo>
                    <a:lnTo>
                      <a:pt x="564338" y="0"/>
                    </a:lnTo>
                  </a:path>
                </a:pathLst>
              </a:custGeom>
              <a:ln w="12784">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73" name="object 84">
                <a:extLst>
                  <a:ext uri="{FF2B5EF4-FFF2-40B4-BE49-F238E27FC236}">
                    <a16:creationId xmlns:a16="http://schemas.microsoft.com/office/drawing/2014/main" id="{1C0FF69D-9640-D869-7C3F-848583392873}"/>
                  </a:ext>
                </a:extLst>
              </p:cNvPr>
              <p:cNvPicPr/>
              <p:nvPr/>
            </p:nvPicPr>
            <p:blipFill>
              <a:blip r:embed="rId9" cstate="print"/>
              <a:stretch>
                <a:fillRect/>
              </a:stretch>
            </p:blipFill>
            <p:spPr>
              <a:xfrm>
                <a:off x="5414830" y="5632381"/>
                <a:ext cx="150361" cy="150236"/>
              </a:xfrm>
              <a:prstGeom prst="rect">
                <a:avLst/>
              </a:prstGeom>
            </p:spPr>
          </p:pic>
          <p:pic>
            <p:nvPicPr>
              <p:cNvPr id="142" name="object 85">
                <a:extLst>
                  <a:ext uri="{FF2B5EF4-FFF2-40B4-BE49-F238E27FC236}">
                    <a16:creationId xmlns:a16="http://schemas.microsoft.com/office/drawing/2014/main" id="{336A876B-19EB-0100-9598-4E5C88859A44}"/>
                  </a:ext>
                </a:extLst>
              </p:cNvPr>
              <p:cNvPicPr/>
              <p:nvPr/>
            </p:nvPicPr>
            <p:blipFill>
              <a:blip r:embed="rId10" cstate="print"/>
              <a:stretch>
                <a:fillRect/>
              </a:stretch>
            </p:blipFill>
            <p:spPr>
              <a:xfrm>
                <a:off x="9360515" y="5632381"/>
                <a:ext cx="150361" cy="150236"/>
              </a:xfrm>
              <a:prstGeom prst="rect">
                <a:avLst/>
              </a:prstGeom>
            </p:spPr>
          </p:pic>
          <p:pic>
            <p:nvPicPr>
              <p:cNvPr id="143" name="object 86">
                <a:extLst>
                  <a:ext uri="{FF2B5EF4-FFF2-40B4-BE49-F238E27FC236}">
                    <a16:creationId xmlns:a16="http://schemas.microsoft.com/office/drawing/2014/main" id="{277A877A-74E6-2714-6030-BEE0F8C5BBA6}"/>
                  </a:ext>
                </a:extLst>
              </p:cNvPr>
              <p:cNvPicPr/>
              <p:nvPr/>
            </p:nvPicPr>
            <p:blipFill>
              <a:blip r:embed="rId11" cstate="print"/>
              <a:stretch>
                <a:fillRect/>
              </a:stretch>
            </p:blipFill>
            <p:spPr>
              <a:xfrm>
                <a:off x="9441935" y="7098233"/>
                <a:ext cx="120289" cy="120184"/>
              </a:xfrm>
              <a:prstGeom prst="rect">
                <a:avLst/>
              </a:prstGeom>
            </p:spPr>
          </p:pic>
          <p:pic>
            <p:nvPicPr>
              <p:cNvPr id="144" name="object 87">
                <a:extLst>
                  <a:ext uri="{FF2B5EF4-FFF2-40B4-BE49-F238E27FC236}">
                    <a16:creationId xmlns:a16="http://schemas.microsoft.com/office/drawing/2014/main" id="{F7B962FF-A4EE-AFBE-3D70-E2A3394A35DD}"/>
                  </a:ext>
                </a:extLst>
              </p:cNvPr>
              <p:cNvPicPr/>
              <p:nvPr/>
            </p:nvPicPr>
            <p:blipFill>
              <a:blip r:embed="rId12" cstate="print"/>
              <a:stretch>
                <a:fillRect/>
              </a:stretch>
            </p:blipFill>
            <p:spPr>
              <a:xfrm>
                <a:off x="10928072" y="7098240"/>
                <a:ext cx="120289" cy="120184"/>
              </a:xfrm>
              <a:prstGeom prst="rect">
                <a:avLst/>
              </a:prstGeom>
            </p:spPr>
          </p:pic>
          <p:sp>
            <p:nvSpPr>
              <p:cNvPr id="145" name="object 88">
                <a:extLst>
                  <a:ext uri="{FF2B5EF4-FFF2-40B4-BE49-F238E27FC236}">
                    <a16:creationId xmlns:a16="http://schemas.microsoft.com/office/drawing/2014/main" id="{217DDE9F-C7BA-D99C-8F1C-0D1AEA2C85DD}"/>
                  </a:ext>
                </a:extLst>
              </p:cNvPr>
              <p:cNvSpPr/>
              <p:nvPr/>
            </p:nvSpPr>
            <p:spPr>
              <a:xfrm>
                <a:off x="5037762" y="6445484"/>
                <a:ext cx="5935345" cy="1759585"/>
              </a:xfrm>
              <a:custGeom>
                <a:avLst/>
                <a:gdLst/>
                <a:ahLst/>
                <a:cxnLst/>
                <a:rect l="l" t="t" r="r" b="b"/>
                <a:pathLst>
                  <a:path w="5935345" h="1759584">
                    <a:moveTo>
                      <a:pt x="5935013" y="0"/>
                    </a:moveTo>
                    <a:lnTo>
                      <a:pt x="4451644" y="95054"/>
                    </a:lnTo>
                    <a:lnTo>
                      <a:pt x="2980139" y="356010"/>
                    </a:lnTo>
                    <a:lnTo>
                      <a:pt x="1479504" y="1039559"/>
                    </a:lnTo>
                    <a:lnTo>
                      <a:pt x="749139" y="1507147"/>
                    </a:lnTo>
                    <a:lnTo>
                      <a:pt x="0" y="1759433"/>
                    </a:lnTo>
                  </a:path>
                </a:pathLst>
              </a:custGeom>
              <a:ln w="10230">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6" name="object 89">
                <a:extLst>
                  <a:ext uri="{FF2B5EF4-FFF2-40B4-BE49-F238E27FC236}">
                    <a16:creationId xmlns:a16="http://schemas.microsoft.com/office/drawing/2014/main" id="{8DCEBF0C-AC20-31CB-EB1D-5D5713D011F6}"/>
                  </a:ext>
                </a:extLst>
              </p:cNvPr>
              <p:cNvSpPr/>
              <p:nvPr/>
            </p:nvSpPr>
            <p:spPr>
              <a:xfrm>
                <a:off x="5065546" y="7157504"/>
                <a:ext cx="5919470" cy="1047750"/>
              </a:xfrm>
              <a:custGeom>
                <a:avLst/>
                <a:gdLst/>
                <a:ahLst/>
                <a:cxnLst/>
                <a:rect l="l" t="t" r="r" b="b"/>
                <a:pathLst>
                  <a:path w="5919470" h="1047750">
                    <a:moveTo>
                      <a:pt x="5919097" y="0"/>
                    </a:moveTo>
                    <a:lnTo>
                      <a:pt x="4435728" y="0"/>
                    </a:lnTo>
                    <a:lnTo>
                      <a:pt x="2952349" y="237395"/>
                    </a:lnTo>
                    <a:lnTo>
                      <a:pt x="1451861" y="562485"/>
                    </a:lnTo>
                    <a:lnTo>
                      <a:pt x="719014" y="894936"/>
                    </a:lnTo>
                    <a:lnTo>
                      <a:pt x="0" y="1047413"/>
                    </a:lnTo>
                  </a:path>
                </a:pathLst>
              </a:custGeom>
              <a:ln w="10230">
                <a:solidFill>
                  <a:srgbClr val="A3A3A3"/>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147" name="object 90">
                <a:extLst>
                  <a:ext uri="{FF2B5EF4-FFF2-40B4-BE49-F238E27FC236}">
                    <a16:creationId xmlns:a16="http://schemas.microsoft.com/office/drawing/2014/main" id="{16FF32E2-7AF8-FD33-8EE6-6D46012FF3B8}"/>
                  </a:ext>
                </a:extLst>
              </p:cNvPr>
              <p:cNvPicPr/>
              <p:nvPr/>
            </p:nvPicPr>
            <p:blipFill>
              <a:blip r:embed="rId13" cstate="print"/>
              <a:stretch>
                <a:fillRect/>
              </a:stretch>
            </p:blipFill>
            <p:spPr>
              <a:xfrm>
                <a:off x="4996586" y="8134950"/>
                <a:ext cx="120289" cy="120184"/>
              </a:xfrm>
              <a:prstGeom prst="rect">
                <a:avLst/>
              </a:prstGeom>
            </p:spPr>
          </p:pic>
        </p:grpSp>
        <p:sp>
          <p:nvSpPr>
            <p:cNvPr id="38" name="object 91">
              <a:extLst>
                <a:ext uri="{FF2B5EF4-FFF2-40B4-BE49-F238E27FC236}">
                  <a16:creationId xmlns:a16="http://schemas.microsoft.com/office/drawing/2014/main" id="{5DC60A42-A81F-969D-EA25-1C702127D991}"/>
                </a:ext>
              </a:extLst>
            </p:cNvPr>
            <p:cNvSpPr txBox="1"/>
            <p:nvPr/>
          </p:nvSpPr>
          <p:spPr>
            <a:xfrm>
              <a:off x="4725701" y="2768440"/>
              <a:ext cx="948029" cy="107315"/>
            </a:xfrm>
            <a:prstGeom prst="rect">
              <a:avLst/>
            </a:prstGeom>
          </p:spPr>
          <p:txBody>
            <a:bodyPr vert="horz" wrap="square" lIns="0" tIns="7316" rIns="0" bIns="0" rtlCol="0" anchor="ctr">
              <a:spAutoFit/>
            </a:bodyPr>
            <a:lstStyle/>
            <a:p>
              <a:pPr marL="7701">
                <a:spcBef>
                  <a:spcPts val="58"/>
                </a:spcBef>
              </a:pPr>
              <a:r>
                <a:rPr sz="788">
                  <a:solidFill>
                    <a:srgbClr val="22346A"/>
                  </a:solidFill>
                  <a:latin typeface="Arial" panose="020B0604020202020204" pitchFamily="34" charset="0"/>
                  <a:cs typeface="Arial" panose="020B0604020202020204" pitchFamily="34" charset="0"/>
                </a:rPr>
                <a:t>PBO</a:t>
              </a:r>
              <a:r>
                <a:rPr sz="788" spc="-21">
                  <a:solidFill>
                    <a:srgbClr val="22346A"/>
                  </a:solidFill>
                  <a:latin typeface="Arial" panose="020B0604020202020204" pitchFamily="34" charset="0"/>
                  <a:cs typeface="Arial" panose="020B0604020202020204" pitchFamily="34" charset="0"/>
                </a:rPr>
                <a:t> </a:t>
              </a:r>
              <a:r>
                <a:rPr sz="788" spc="-6">
                  <a:solidFill>
                    <a:srgbClr val="22346A"/>
                  </a:solidFill>
                  <a:latin typeface="Arial" panose="020B0604020202020204" pitchFamily="34" charset="0"/>
                  <a:cs typeface="Arial" panose="020B0604020202020204" pitchFamily="34" charset="0"/>
                </a:rPr>
                <a:t>C2S+TCS</a:t>
              </a:r>
              <a:r>
                <a:rPr sz="788" spc="-18">
                  <a:solidFill>
                    <a:srgbClr val="22346A"/>
                  </a:solidFill>
                  <a:latin typeface="Arial" panose="020B0604020202020204" pitchFamily="34" charset="0"/>
                  <a:cs typeface="Arial" panose="020B0604020202020204" pitchFamily="34" charset="0"/>
                </a:rPr>
                <a:t> </a:t>
              </a:r>
              <a:r>
                <a:rPr sz="788" spc="-6">
                  <a:solidFill>
                    <a:srgbClr val="22346A"/>
                  </a:solidFill>
                  <a:latin typeface="Arial" panose="020B0604020202020204" pitchFamily="34" charset="0"/>
                  <a:cs typeface="Arial" panose="020B0604020202020204" pitchFamily="34" charset="0"/>
                </a:rPr>
                <a:t>(N=111)</a:t>
              </a:r>
              <a:endParaRPr sz="788">
                <a:latin typeface="Arial" panose="020B0604020202020204" pitchFamily="34" charset="0"/>
                <a:cs typeface="Arial" panose="020B0604020202020204" pitchFamily="34" charset="0"/>
              </a:endParaRPr>
            </a:p>
          </p:txBody>
        </p:sp>
        <p:sp>
          <p:nvSpPr>
            <p:cNvPr id="39" name="object 92">
              <a:extLst>
                <a:ext uri="{FF2B5EF4-FFF2-40B4-BE49-F238E27FC236}">
                  <a16:creationId xmlns:a16="http://schemas.microsoft.com/office/drawing/2014/main" id="{5AD443C2-D7E0-B398-06C4-A9BF89C7E520}"/>
                </a:ext>
              </a:extLst>
            </p:cNvPr>
            <p:cNvSpPr txBox="1"/>
            <p:nvPr/>
          </p:nvSpPr>
          <p:spPr>
            <a:xfrm>
              <a:off x="2335628" y="2768440"/>
              <a:ext cx="1334634" cy="107315"/>
            </a:xfrm>
            <a:prstGeom prst="rect">
              <a:avLst/>
            </a:prstGeom>
          </p:spPr>
          <p:txBody>
            <a:bodyPr vert="horz" wrap="square" lIns="0" tIns="7316" rIns="0" bIns="0" rtlCol="0" anchor="ctr">
              <a:spAutoFit/>
            </a:bodyPr>
            <a:lstStyle/>
            <a:p>
              <a:pPr marL="7701">
                <a:spcBef>
                  <a:spcPts val="58"/>
                </a:spcBef>
              </a:pPr>
              <a:r>
                <a:rPr sz="788">
                  <a:solidFill>
                    <a:srgbClr val="22346A"/>
                  </a:solidFill>
                  <a:latin typeface="Arial" panose="020B0604020202020204" pitchFamily="34" charset="0"/>
                  <a:cs typeface="Arial" panose="020B0604020202020204" pitchFamily="34" charset="0"/>
                </a:rPr>
                <a:t>LEB</a:t>
              </a:r>
              <a:r>
                <a:rPr sz="788" spc="-24">
                  <a:solidFill>
                    <a:srgbClr val="22346A"/>
                  </a:solidFill>
                  <a:latin typeface="Arial" panose="020B0604020202020204" pitchFamily="34" charset="0"/>
                  <a:cs typeface="Arial" panose="020B0604020202020204" pitchFamily="34" charset="0"/>
                </a:rPr>
                <a:t> </a:t>
              </a:r>
              <a:r>
                <a:rPr sz="788">
                  <a:solidFill>
                    <a:srgbClr val="22346A"/>
                  </a:solidFill>
                  <a:latin typeface="Arial" panose="020B0604020202020204" pitchFamily="34" charset="0"/>
                  <a:cs typeface="Arial" panose="020B0604020202020204" pitchFamily="34" charset="0"/>
                </a:rPr>
                <a:t>250mg</a:t>
              </a:r>
              <a:r>
                <a:rPr sz="788" spc="-21">
                  <a:solidFill>
                    <a:srgbClr val="22346A"/>
                  </a:solidFill>
                  <a:latin typeface="Arial" panose="020B0604020202020204" pitchFamily="34" charset="0"/>
                  <a:cs typeface="Arial" panose="020B0604020202020204" pitchFamily="34" charset="0"/>
                </a:rPr>
                <a:t> </a:t>
              </a:r>
              <a:r>
                <a:rPr sz="788" spc="-6">
                  <a:solidFill>
                    <a:srgbClr val="22346A"/>
                  </a:solidFill>
                  <a:latin typeface="Arial" panose="020B0604020202020204" pitchFamily="34" charset="0"/>
                  <a:cs typeface="Arial" panose="020B0604020202020204" pitchFamily="34" charset="0"/>
                </a:rPr>
                <a:t>C2S+TCS</a:t>
              </a:r>
              <a:r>
                <a:rPr sz="788" spc="-21">
                  <a:solidFill>
                    <a:srgbClr val="22346A"/>
                  </a:solidFill>
                  <a:latin typeface="Arial" panose="020B0604020202020204" pitchFamily="34" charset="0"/>
                  <a:cs typeface="Arial" panose="020B0604020202020204" pitchFamily="34" charset="0"/>
                </a:rPr>
                <a:t> </a:t>
              </a:r>
              <a:r>
                <a:rPr sz="788" spc="-6">
                  <a:solidFill>
                    <a:srgbClr val="22346A"/>
                  </a:solidFill>
                  <a:latin typeface="Arial" panose="020B0604020202020204" pitchFamily="34" charset="0"/>
                  <a:cs typeface="Arial" panose="020B0604020202020204" pitchFamily="34" charset="0"/>
                </a:rPr>
                <a:t>(N=220)</a:t>
              </a:r>
              <a:endParaRPr sz="788">
                <a:latin typeface="Arial" panose="020B0604020202020204" pitchFamily="34" charset="0"/>
                <a:cs typeface="Arial" panose="020B0604020202020204" pitchFamily="34" charset="0"/>
              </a:endParaRPr>
            </a:p>
          </p:txBody>
        </p:sp>
        <p:sp>
          <p:nvSpPr>
            <p:cNvPr id="40" name="object 93">
              <a:extLst>
                <a:ext uri="{FF2B5EF4-FFF2-40B4-BE49-F238E27FC236}">
                  <a16:creationId xmlns:a16="http://schemas.microsoft.com/office/drawing/2014/main" id="{A0F8D787-57C9-D50D-DA1D-4CA86CB1236B}"/>
                </a:ext>
              </a:extLst>
            </p:cNvPr>
            <p:cNvSpPr txBox="1"/>
            <p:nvPr/>
          </p:nvSpPr>
          <p:spPr>
            <a:xfrm>
              <a:off x="2584059" y="3638601"/>
              <a:ext cx="278787" cy="373539"/>
            </a:xfrm>
            <a:prstGeom prst="rect">
              <a:avLst/>
            </a:prstGeom>
          </p:spPr>
          <p:txBody>
            <a:bodyPr vert="horz" wrap="square" lIns="0" tIns="9627" rIns="0" bIns="0" rtlCol="0">
              <a:spAutoFit/>
            </a:bodyPr>
            <a:lstStyle/>
            <a:p>
              <a:pPr marL="7701">
                <a:spcBef>
                  <a:spcPts val="76"/>
                </a:spcBef>
              </a:pPr>
              <a:r>
                <a:rPr sz="1182" spc="-12">
                  <a:solidFill>
                    <a:srgbClr val="B0059E"/>
                  </a:solidFill>
                  <a:latin typeface="Arial" panose="020B0604020202020204" pitchFamily="34" charset="0"/>
                  <a:cs typeface="Arial" panose="020B0604020202020204" pitchFamily="34" charset="0"/>
                </a:rPr>
                <a:t>28,3</a:t>
              </a:r>
              <a:endParaRPr sz="1182">
                <a:latin typeface="Arial" panose="020B0604020202020204" pitchFamily="34" charset="0"/>
                <a:cs typeface="Arial" panose="020B0604020202020204" pitchFamily="34" charset="0"/>
              </a:endParaRPr>
            </a:p>
          </p:txBody>
        </p:sp>
        <p:sp>
          <p:nvSpPr>
            <p:cNvPr id="41" name="object 94">
              <a:extLst>
                <a:ext uri="{FF2B5EF4-FFF2-40B4-BE49-F238E27FC236}">
                  <a16:creationId xmlns:a16="http://schemas.microsoft.com/office/drawing/2014/main" id="{F5CFDFCD-E99C-65EA-F705-A33640B4B27D}"/>
                </a:ext>
              </a:extLst>
            </p:cNvPr>
            <p:cNvSpPr txBox="1"/>
            <p:nvPr/>
          </p:nvSpPr>
          <p:spPr>
            <a:xfrm>
              <a:off x="3494128" y="3264028"/>
              <a:ext cx="266850" cy="373539"/>
            </a:xfrm>
            <a:prstGeom prst="rect">
              <a:avLst/>
            </a:prstGeom>
          </p:spPr>
          <p:txBody>
            <a:bodyPr vert="horz" wrap="square" lIns="0" tIns="9627" rIns="0" bIns="0" rtlCol="0">
              <a:spAutoFit/>
            </a:bodyPr>
            <a:lstStyle/>
            <a:p>
              <a:pPr marL="7701">
                <a:spcBef>
                  <a:spcPts val="76"/>
                </a:spcBef>
              </a:pPr>
              <a:r>
                <a:rPr sz="1182" spc="-24">
                  <a:solidFill>
                    <a:srgbClr val="B0059E"/>
                  </a:solidFill>
                  <a:latin typeface="Arial" panose="020B0604020202020204" pitchFamily="34" charset="0"/>
                  <a:cs typeface="Arial" panose="020B0604020202020204" pitchFamily="34" charset="0"/>
                </a:rPr>
                <a:t>54,9</a:t>
              </a:r>
              <a:endParaRPr sz="1182">
                <a:latin typeface="Arial" panose="020B0604020202020204" pitchFamily="34" charset="0"/>
                <a:cs typeface="Arial" panose="020B0604020202020204" pitchFamily="34" charset="0"/>
              </a:endParaRPr>
            </a:p>
          </p:txBody>
        </p:sp>
        <p:sp>
          <p:nvSpPr>
            <p:cNvPr id="42" name="object 95">
              <a:extLst>
                <a:ext uri="{FF2B5EF4-FFF2-40B4-BE49-F238E27FC236}">
                  <a16:creationId xmlns:a16="http://schemas.microsoft.com/office/drawing/2014/main" id="{A3B769F2-C831-9A7D-7F0C-0F96C0B670FF}"/>
                </a:ext>
              </a:extLst>
            </p:cNvPr>
            <p:cNvSpPr txBox="1"/>
            <p:nvPr/>
          </p:nvSpPr>
          <p:spPr>
            <a:xfrm>
              <a:off x="4401302" y="3118039"/>
              <a:ext cx="268775" cy="373539"/>
            </a:xfrm>
            <a:prstGeom prst="rect">
              <a:avLst/>
            </a:prstGeom>
          </p:spPr>
          <p:txBody>
            <a:bodyPr vert="horz" wrap="square" lIns="0" tIns="9627" rIns="0" bIns="0" rtlCol="0">
              <a:spAutoFit/>
            </a:bodyPr>
            <a:lstStyle/>
            <a:p>
              <a:pPr marL="7701">
                <a:spcBef>
                  <a:spcPts val="76"/>
                </a:spcBef>
              </a:pPr>
              <a:r>
                <a:rPr sz="1182" spc="-24">
                  <a:solidFill>
                    <a:srgbClr val="B0059E"/>
                  </a:solidFill>
                  <a:latin typeface="Arial" panose="020B0604020202020204" pitchFamily="34" charset="0"/>
                  <a:cs typeface="Arial" panose="020B0604020202020204" pitchFamily="34" charset="0"/>
                </a:rPr>
                <a:t>64,9</a:t>
              </a:r>
              <a:endParaRPr sz="1182">
                <a:latin typeface="Arial" panose="020B0604020202020204" pitchFamily="34" charset="0"/>
                <a:cs typeface="Arial" panose="020B0604020202020204" pitchFamily="34" charset="0"/>
              </a:endParaRPr>
            </a:p>
          </p:txBody>
        </p:sp>
        <p:sp>
          <p:nvSpPr>
            <p:cNvPr id="43" name="object 96">
              <a:extLst>
                <a:ext uri="{FF2B5EF4-FFF2-40B4-BE49-F238E27FC236}">
                  <a16:creationId xmlns:a16="http://schemas.microsoft.com/office/drawing/2014/main" id="{B6B48343-C5BC-814B-26D6-4A1E5105EE6D}"/>
                </a:ext>
              </a:extLst>
            </p:cNvPr>
            <p:cNvSpPr txBox="1"/>
            <p:nvPr/>
          </p:nvSpPr>
          <p:spPr>
            <a:xfrm>
              <a:off x="4413797" y="3772094"/>
              <a:ext cx="278785" cy="373539"/>
            </a:xfrm>
            <a:prstGeom prst="rect">
              <a:avLst/>
            </a:prstGeom>
          </p:spPr>
          <p:txBody>
            <a:bodyPr vert="horz" wrap="square" lIns="0" tIns="9627" rIns="0" bIns="0" rtlCol="0">
              <a:spAutoFit/>
            </a:bodyPr>
            <a:lstStyle/>
            <a:p>
              <a:pPr marL="7701">
                <a:spcBef>
                  <a:spcPts val="76"/>
                </a:spcBef>
              </a:pPr>
              <a:r>
                <a:rPr sz="1182" spc="-12">
                  <a:solidFill>
                    <a:srgbClr val="A3A3A3"/>
                  </a:solidFill>
                  <a:latin typeface="Arial" panose="020B0604020202020204" pitchFamily="34" charset="0"/>
                  <a:cs typeface="Arial" panose="020B0604020202020204" pitchFamily="34" charset="0"/>
                </a:rPr>
                <a:t>41,1</a:t>
              </a:r>
              <a:endParaRPr sz="1182">
                <a:latin typeface="Arial" panose="020B0604020202020204" pitchFamily="34" charset="0"/>
                <a:cs typeface="Arial" panose="020B0604020202020204" pitchFamily="34" charset="0"/>
              </a:endParaRPr>
            </a:p>
          </p:txBody>
        </p:sp>
        <p:sp>
          <p:nvSpPr>
            <p:cNvPr id="44" name="object 97">
              <a:extLst>
                <a:ext uri="{FF2B5EF4-FFF2-40B4-BE49-F238E27FC236}">
                  <a16:creationId xmlns:a16="http://schemas.microsoft.com/office/drawing/2014/main" id="{9CF62657-649F-6705-8575-D33EC98B2FDC}"/>
                </a:ext>
              </a:extLst>
            </p:cNvPr>
            <p:cNvSpPr txBox="1"/>
            <p:nvPr/>
          </p:nvSpPr>
          <p:spPr>
            <a:xfrm>
              <a:off x="3504949" y="3911836"/>
              <a:ext cx="289849" cy="373539"/>
            </a:xfrm>
            <a:prstGeom prst="rect">
              <a:avLst/>
            </a:prstGeom>
          </p:spPr>
          <p:txBody>
            <a:bodyPr vert="horz" wrap="square" lIns="0" tIns="9627" rIns="0" bIns="0" rtlCol="0">
              <a:spAutoFit/>
            </a:bodyPr>
            <a:lstStyle/>
            <a:p>
              <a:pPr marL="7701">
                <a:spcBef>
                  <a:spcPts val="76"/>
                </a:spcBef>
              </a:pPr>
              <a:r>
                <a:rPr sz="1182" spc="-12">
                  <a:solidFill>
                    <a:srgbClr val="A3A3A3"/>
                  </a:solidFill>
                  <a:latin typeface="Arial" panose="020B0604020202020204" pitchFamily="34" charset="0"/>
                  <a:cs typeface="Arial" panose="020B0604020202020204" pitchFamily="34" charset="0"/>
                </a:rPr>
                <a:t>31,5</a:t>
              </a:r>
              <a:endParaRPr sz="1182">
                <a:latin typeface="Arial" panose="020B0604020202020204" pitchFamily="34" charset="0"/>
                <a:cs typeface="Arial" panose="020B0604020202020204" pitchFamily="34" charset="0"/>
              </a:endParaRPr>
            </a:p>
          </p:txBody>
        </p:sp>
        <p:sp>
          <p:nvSpPr>
            <p:cNvPr id="45" name="object 98">
              <a:extLst>
                <a:ext uri="{FF2B5EF4-FFF2-40B4-BE49-F238E27FC236}">
                  <a16:creationId xmlns:a16="http://schemas.microsoft.com/office/drawing/2014/main" id="{C49FEBAC-FB76-DA6B-4755-18D58D501852}"/>
                </a:ext>
              </a:extLst>
            </p:cNvPr>
            <p:cNvSpPr txBox="1"/>
            <p:nvPr/>
          </p:nvSpPr>
          <p:spPr>
            <a:xfrm>
              <a:off x="2162304" y="3886234"/>
              <a:ext cx="738021" cy="322369"/>
            </a:xfrm>
            <a:prstGeom prst="rect">
              <a:avLst/>
            </a:prstGeom>
          </p:spPr>
          <p:txBody>
            <a:bodyPr vert="horz" wrap="square" lIns="0" tIns="9627" rIns="0" bIns="0" rtlCol="0">
              <a:spAutoFit/>
            </a:bodyPr>
            <a:lstStyle/>
            <a:p>
              <a:pPr marL="30805">
                <a:spcBef>
                  <a:spcPts val="76"/>
                </a:spcBef>
              </a:pPr>
              <a:r>
                <a:rPr sz="1182" spc="-15">
                  <a:solidFill>
                    <a:srgbClr val="B0059E"/>
                  </a:solidFill>
                  <a:latin typeface="Arial" panose="020B0604020202020204" pitchFamily="34" charset="0"/>
                  <a:cs typeface="Arial" panose="020B0604020202020204" pitchFamily="34" charset="0"/>
                </a:rPr>
                <a:t>9,7</a:t>
              </a:r>
              <a:endParaRPr sz="1182">
                <a:latin typeface="Arial" panose="020B0604020202020204" pitchFamily="34" charset="0"/>
                <a:cs typeface="Arial" panose="020B0604020202020204" pitchFamily="34" charset="0"/>
              </a:endParaRPr>
            </a:p>
            <a:p>
              <a:pPr marL="188296">
                <a:spcBef>
                  <a:spcPts val="85"/>
                </a:spcBef>
                <a:tabLst>
                  <a:tab pos="465157" algn="l"/>
                </a:tabLst>
              </a:pPr>
              <a:r>
                <a:rPr sz="1774" spc="-22" baseline="-28490">
                  <a:solidFill>
                    <a:srgbClr val="A3A3A3"/>
                  </a:solidFill>
                  <a:latin typeface="Arial" panose="020B0604020202020204" pitchFamily="34" charset="0"/>
                  <a:cs typeface="Arial" panose="020B0604020202020204" pitchFamily="34" charset="0"/>
                </a:rPr>
                <a:t>6,3</a:t>
              </a:r>
              <a:r>
                <a:rPr sz="1774" baseline="-28490">
                  <a:solidFill>
                    <a:srgbClr val="A3A3A3"/>
                  </a:solidFill>
                  <a:latin typeface="Arial" panose="020B0604020202020204" pitchFamily="34" charset="0"/>
                  <a:cs typeface="Arial" panose="020B0604020202020204" pitchFamily="34" charset="0"/>
                </a:rPr>
                <a:t>	</a:t>
              </a:r>
              <a:r>
                <a:rPr sz="1182" spc="-12">
                  <a:solidFill>
                    <a:srgbClr val="A3A3A3"/>
                  </a:solidFill>
                  <a:latin typeface="Arial" panose="020B0604020202020204" pitchFamily="34" charset="0"/>
                  <a:cs typeface="Arial" panose="020B0604020202020204" pitchFamily="34" charset="0"/>
                </a:rPr>
                <a:t>19,2</a:t>
              </a:r>
              <a:endParaRPr sz="1182">
                <a:latin typeface="Arial" panose="020B0604020202020204" pitchFamily="34" charset="0"/>
                <a:cs typeface="Arial" panose="020B0604020202020204" pitchFamily="34" charset="0"/>
              </a:endParaRPr>
            </a:p>
          </p:txBody>
        </p:sp>
        <p:sp>
          <p:nvSpPr>
            <p:cNvPr id="46" name="object 99">
              <a:extLst>
                <a:ext uri="{FF2B5EF4-FFF2-40B4-BE49-F238E27FC236}">
                  <a16:creationId xmlns:a16="http://schemas.microsoft.com/office/drawing/2014/main" id="{0A316CAF-AE4E-DCBB-BAF8-5D555A611E1C}"/>
                </a:ext>
              </a:extLst>
            </p:cNvPr>
            <p:cNvSpPr txBox="1"/>
            <p:nvPr/>
          </p:nvSpPr>
          <p:spPr>
            <a:xfrm>
              <a:off x="4429951" y="3016548"/>
              <a:ext cx="274839" cy="191630"/>
            </a:xfrm>
            <a:prstGeom prst="rect">
              <a:avLst/>
            </a:prstGeom>
          </p:spPr>
          <p:txBody>
            <a:bodyPr vert="horz" wrap="square" lIns="0" tIns="9627" rIns="0" bIns="0" rtlCol="0">
              <a:spAutoFit/>
            </a:bodyPr>
            <a:lstStyle/>
            <a:p>
              <a:pPr marL="7701">
                <a:spcBef>
                  <a:spcPts val="76"/>
                </a:spcBef>
              </a:pPr>
              <a:r>
                <a:rPr sz="1182" spc="-15">
                  <a:solidFill>
                    <a:srgbClr val="B0059E"/>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p:txBody>
        </p:sp>
        <p:sp>
          <p:nvSpPr>
            <p:cNvPr id="47" name="object 100">
              <a:extLst>
                <a:ext uri="{FF2B5EF4-FFF2-40B4-BE49-F238E27FC236}">
                  <a16:creationId xmlns:a16="http://schemas.microsoft.com/office/drawing/2014/main" id="{DCA5E362-D7AF-E291-AEE3-A8D5E5B92E6D}"/>
                </a:ext>
              </a:extLst>
            </p:cNvPr>
            <p:cNvSpPr txBox="1"/>
            <p:nvPr/>
          </p:nvSpPr>
          <p:spPr>
            <a:xfrm>
              <a:off x="3541064" y="3162537"/>
              <a:ext cx="290245" cy="191630"/>
            </a:xfrm>
            <a:prstGeom prst="rect">
              <a:avLst/>
            </a:prstGeom>
          </p:spPr>
          <p:txBody>
            <a:bodyPr vert="horz" wrap="square" lIns="0" tIns="9627" rIns="0" bIns="0" rtlCol="0">
              <a:spAutoFit/>
            </a:bodyPr>
            <a:lstStyle/>
            <a:p>
              <a:pPr marL="7701">
                <a:spcBef>
                  <a:spcPts val="76"/>
                </a:spcBef>
              </a:pPr>
              <a:r>
                <a:rPr sz="1182" spc="-15">
                  <a:solidFill>
                    <a:srgbClr val="B0059E"/>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p:txBody>
        </p:sp>
      </p:grpSp>
      <p:sp>
        <p:nvSpPr>
          <p:cNvPr id="148" name="object 31">
            <a:extLst>
              <a:ext uri="{FF2B5EF4-FFF2-40B4-BE49-F238E27FC236}">
                <a16:creationId xmlns:a16="http://schemas.microsoft.com/office/drawing/2014/main" id="{FB7D79A9-8906-154F-D0CA-FAF6960BF90A}"/>
              </a:ext>
            </a:extLst>
          </p:cNvPr>
          <p:cNvSpPr txBox="1"/>
          <p:nvPr/>
        </p:nvSpPr>
        <p:spPr>
          <a:xfrm>
            <a:off x="1193840" y="5317919"/>
            <a:ext cx="981320" cy="117054"/>
          </a:xfrm>
          <a:prstGeom prst="rect">
            <a:avLst/>
          </a:prstGeom>
        </p:spPr>
        <p:txBody>
          <a:bodyPr vert="horz" wrap="square" lIns="0" tIns="9242" rIns="0" bIns="0" rtlCol="0">
            <a:spAutoFit/>
          </a:bodyPr>
          <a:lstStyle/>
          <a:p>
            <a:pPr marL="23104">
              <a:spcBef>
                <a:spcPts val="73"/>
              </a:spcBef>
            </a:pPr>
            <a:r>
              <a:rPr sz="700">
                <a:solidFill>
                  <a:srgbClr val="646464"/>
                </a:solidFill>
                <a:latin typeface="Arial" panose="020B0604020202020204" pitchFamily="34" charset="0"/>
                <a:cs typeface="Arial" panose="020B0604020202020204" pitchFamily="34" charset="0"/>
              </a:rPr>
              <a:t>Warren, B. </a:t>
            </a:r>
            <a:r>
              <a:rPr sz="700" i="1">
                <a:solidFill>
                  <a:srgbClr val="646464"/>
                </a:solidFill>
                <a:latin typeface="Arial" panose="020B0604020202020204" pitchFamily="34" charset="0"/>
                <a:cs typeface="Arial" panose="020B0604020202020204" pitchFamily="34" charset="0"/>
              </a:rPr>
              <a:t>et al. </a:t>
            </a:r>
            <a:r>
              <a:rPr sz="700">
                <a:solidFill>
                  <a:srgbClr val="646464"/>
                </a:solidFill>
                <a:latin typeface="Arial" panose="020B0604020202020204" pitchFamily="34" charset="0"/>
                <a:cs typeface="Arial" panose="020B0604020202020204" pitchFamily="34" charset="0"/>
              </a:rPr>
              <a:t>2023</a:t>
            </a:r>
            <a:r>
              <a:rPr sz="700" baseline="32407">
                <a:solidFill>
                  <a:srgbClr val="646464"/>
                </a:solidFill>
                <a:latin typeface="Arial" panose="020B0604020202020204" pitchFamily="34" charset="0"/>
                <a:cs typeface="Arial" panose="020B0604020202020204" pitchFamily="34" charset="0"/>
              </a:rPr>
              <a:t>1</a:t>
            </a:r>
          </a:p>
        </p:txBody>
      </p:sp>
      <p:sp>
        <p:nvSpPr>
          <p:cNvPr id="149" name="object 48">
            <a:extLst>
              <a:ext uri="{FF2B5EF4-FFF2-40B4-BE49-F238E27FC236}">
                <a16:creationId xmlns:a16="http://schemas.microsoft.com/office/drawing/2014/main" id="{6802B0F5-8140-D7E8-744F-B762B418F374}"/>
              </a:ext>
            </a:extLst>
          </p:cNvPr>
          <p:cNvSpPr txBox="1"/>
          <p:nvPr/>
        </p:nvSpPr>
        <p:spPr>
          <a:xfrm>
            <a:off x="2350113" y="4770855"/>
            <a:ext cx="130489" cy="129417"/>
          </a:xfrm>
          <a:prstGeom prst="rect">
            <a:avLst/>
          </a:prstGeom>
        </p:spPr>
        <p:txBody>
          <a:bodyPr vert="horz" wrap="square" lIns="0" tIns="8086" rIns="0" bIns="0" rtlCol="0">
            <a:spAutoFit/>
          </a:bodyPr>
          <a:lstStyle/>
          <a:p>
            <a:pPr marL="7701" algn="ctr">
              <a:spcBef>
                <a:spcPts val="64"/>
              </a:spcBef>
            </a:pPr>
            <a:r>
              <a:rPr lang="es-ES" sz="788" spc="-15">
                <a:solidFill>
                  <a:srgbClr val="22346A"/>
                </a:solidFill>
                <a:latin typeface="Arial" panose="020B0604020202020204" pitchFamily="34" charset="0"/>
                <a:cs typeface="Arial" panose="020B0604020202020204" pitchFamily="34" charset="0"/>
              </a:rPr>
              <a:t>2</a:t>
            </a:r>
            <a:endParaRPr sz="788">
              <a:latin typeface="Arial" panose="020B0604020202020204" pitchFamily="34" charset="0"/>
              <a:cs typeface="Arial" panose="020B0604020202020204" pitchFamily="34" charset="0"/>
            </a:endParaRPr>
          </a:p>
        </p:txBody>
      </p:sp>
      <p:sp>
        <p:nvSpPr>
          <p:cNvPr id="150" name="object 48">
            <a:extLst>
              <a:ext uri="{FF2B5EF4-FFF2-40B4-BE49-F238E27FC236}">
                <a16:creationId xmlns:a16="http://schemas.microsoft.com/office/drawing/2014/main" id="{69EFB009-4EB5-C163-C88A-2B42F5FAC35B}"/>
              </a:ext>
            </a:extLst>
          </p:cNvPr>
          <p:cNvSpPr txBox="1"/>
          <p:nvPr/>
        </p:nvSpPr>
        <p:spPr>
          <a:xfrm>
            <a:off x="2889826" y="4770855"/>
            <a:ext cx="130489" cy="129417"/>
          </a:xfrm>
          <a:prstGeom prst="rect">
            <a:avLst/>
          </a:prstGeom>
        </p:spPr>
        <p:txBody>
          <a:bodyPr vert="horz" wrap="square" lIns="0" tIns="8086" rIns="0" bIns="0" rtlCol="0">
            <a:spAutoFit/>
          </a:bodyPr>
          <a:lstStyle/>
          <a:p>
            <a:pPr marL="7701" algn="ctr">
              <a:spcBef>
                <a:spcPts val="64"/>
              </a:spcBef>
            </a:pPr>
            <a:r>
              <a:rPr lang="es-ES" sz="788" spc="-15">
                <a:solidFill>
                  <a:srgbClr val="22346A"/>
                </a:solidFill>
                <a:latin typeface="Arial" panose="020B0604020202020204" pitchFamily="34" charset="0"/>
                <a:cs typeface="Arial" panose="020B0604020202020204" pitchFamily="34" charset="0"/>
              </a:rPr>
              <a:t>4</a:t>
            </a:r>
            <a:endParaRPr sz="788">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77983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73776-DDCF-21A5-ABBA-0E9116300A3C}"/>
            </a:ext>
          </a:extLst>
        </p:cNvPr>
        <p:cNvGrpSpPr/>
        <p:nvPr/>
      </p:nvGrpSpPr>
      <p:grpSpPr>
        <a:xfrm>
          <a:off x="0" y="0"/>
          <a:ext cx="0" cy="0"/>
          <a:chOff x="0" y="0"/>
          <a:chExt cx="0" cy="0"/>
        </a:xfrm>
      </p:grpSpPr>
      <p:sp>
        <p:nvSpPr>
          <p:cNvPr id="84" name="Rectángulo redondeado 83">
            <a:extLst>
              <a:ext uri="{FF2B5EF4-FFF2-40B4-BE49-F238E27FC236}">
                <a16:creationId xmlns:a16="http://schemas.microsoft.com/office/drawing/2014/main" id="{B333EB11-F6F5-594E-53D2-54710CA24944}"/>
              </a:ext>
            </a:extLst>
          </p:cNvPr>
          <p:cNvSpPr/>
          <p:nvPr/>
        </p:nvSpPr>
        <p:spPr>
          <a:xfrm>
            <a:off x="772928" y="1547308"/>
            <a:ext cx="6742337" cy="4176742"/>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5" name="object 30">
            <a:extLst>
              <a:ext uri="{FF2B5EF4-FFF2-40B4-BE49-F238E27FC236}">
                <a16:creationId xmlns:a16="http://schemas.microsoft.com/office/drawing/2014/main" id="{E1F50468-A7D1-0142-1DEA-C2572A081074}"/>
              </a:ext>
            </a:extLst>
          </p:cNvPr>
          <p:cNvSpPr txBox="1"/>
          <p:nvPr/>
        </p:nvSpPr>
        <p:spPr>
          <a:xfrm>
            <a:off x="1212097" y="1830279"/>
            <a:ext cx="5621398" cy="656052"/>
          </a:xfrm>
          <a:prstGeom prst="rect">
            <a:avLst/>
          </a:prstGeom>
        </p:spPr>
        <p:txBody>
          <a:bodyPr vert="horz" wrap="square" lIns="0" tIns="9627" rIns="0" bIns="0" rtlCol="0">
            <a:spAutoFit/>
          </a:bodyPr>
          <a:lstStyle/>
          <a:p>
            <a:pPr marL="15403">
              <a:spcBef>
                <a:spcPts val="76"/>
              </a:spcBef>
            </a:pPr>
            <a:r>
              <a:rPr lang="es-ES" sz="1400" b="1">
                <a:solidFill>
                  <a:srgbClr val="7A45B8"/>
                </a:solidFill>
                <a:latin typeface="Arial" panose="020B0604020202020204" pitchFamily="34" charset="0"/>
                <a:cs typeface="Arial" panose="020B0604020202020204" pitchFamily="34" charset="0"/>
              </a:rPr>
              <a:t>Estudio</a:t>
            </a:r>
            <a:r>
              <a:rPr sz="1400" b="1" spc="-21">
                <a:solidFill>
                  <a:srgbClr val="7A45B8"/>
                </a:solidFill>
                <a:latin typeface="Arial" panose="020B0604020202020204" pitchFamily="34" charset="0"/>
                <a:cs typeface="Arial" panose="020B0604020202020204" pitchFamily="34" charset="0"/>
              </a:rPr>
              <a:t> </a:t>
            </a:r>
            <a:r>
              <a:rPr lang="es-ES" sz="1400" b="1">
                <a:solidFill>
                  <a:srgbClr val="7A45B8"/>
                </a:solidFill>
                <a:latin typeface="Arial" panose="020B0604020202020204" pitchFamily="34" charset="0"/>
                <a:cs typeface="Arial" panose="020B0604020202020204" pitchFamily="34" charset="0"/>
              </a:rPr>
              <a:t>ADvantage</a:t>
            </a:r>
            <a:r>
              <a:rPr sz="1400" b="1" spc="73">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(N=331)</a:t>
            </a:r>
            <a:r>
              <a:rPr sz="1400" spc="18">
                <a:solidFill>
                  <a:srgbClr val="7A45B8"/>
                </a:solidFill>
                <a:latin typeface="Arial" panose="020B0604020202020204" pitchFamily="34" charset="0"/>
                <a:cs typeface="Arial" panose="020B0604020202020204" pitchFamily="34" charset="0"/>
              </a:rPr>
              <a:t> </a:t>
            </a:r>
            <a:r>
              <a:rPr sz="1400" spc="-6">
                <a:solidFill>
                  <a:srgbClr val="7A45B8"/>
                </a:solidFill>
                <a:latin typeface="Arial" panose="020B0604020202020204" pitchFamily="34" charset="0"/>
                <a:cs typeface="Arial" panose="020B0604020202020204" pitchFamily="34" charset="0"/>
              </a:rPr>
              <a:t>EBGLYSS</a:t>
            </a:r>
            <a:r>
              <a:rPr sz="1400" spc="-6" baseline="30000">
                <a:solidFill>
                  <a:srgbClr val="7A45B8"/>
                </a:solidFill>
                <a:latin typeface="Arial" panose="020B0604020202020204" pitchFamily="34" charset="0"/>
                <a:cs typeface="Arial" panose="020B0604020202020204" pitchFamily="34" charset="0"/>
              </a:rPr>
              <a:t>®</a:t>
            </a:r>
            <a:r>
              <a:rPr sz="1400" spc="-6">
                <a:solidFill>
                  <a:srgbClr val="7A45B8"/>
                </a:solidFill>
                <a:latin typeface="Arial" panose="020B0604020202020204" pitchFamily="34" charset="0"/>
                <a:cs typeface="Arial" panose="020B0604020202020204" pitchFamily="34" charset="0"/>
              </a:rPr>
              <a:t>+TCS</a:t>
            </a:r>
            <a:r>
              <a:rPr sz="1400" spc="21">
                <a:solidFill>
                  <a:srgbClr val="7A45B8"/>
                </a:solidFill>
                <a:latin typeface="Arial" panose="020B0604020202020204" pitchFamily="34" charset="0"/>
                <a:cs typeface="Arial" panose="020B0604020202020204" pitchFamily="34" charset="0"/>
              </a:rPr>
              <a:t> </a:t>
            </a:r>
            <a:r>
              <a:rPr lang="es-ES" sz="1400">
                <a:solidFill>
                  <a:srgbClr val="7A45B8"/>
                </a:solidFill>
                <a:latin typeface="Arial" panose="020B0604020202020204" pitchFamily="34" charset="0"/>
                <a:cs typeface="Arial" panose="020B0604020202020204" pitchFamily="34" charset="0"/>
              </a:rPr>
              <a:t>en</a:t>
            </a:r>
            <a:r>
              <a:rPr sz="1400" spc="18">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la</a:t>
            </a:r>
            <a:r>
              <a:rPr sz="1400" spc="21">
                <a:solidFill>
                  <a:srgbClr val="7A45B8"/>
                </a:solidFill>
                <a:latin typeface="Arial" panose="020B0604020202020204" pitchFamily="34" charset="0"/>
                <a:cs typeface="Arial" panose="020B0604020202020204" pitchFamily="34" charset="0"/>
              </a:rPr>
              <a:t> </a:t>
            </a:r>
            <a:r>
              <a:rPr sz="1400" err="1">
                <a:solidFill>
                  <a:srgbClr val="7A45B8"/>
                </a:solidFill>
                <a:latin typeface="Arial" panose="020B0604020202020204" pitchFamily="34" charset="0"/>
                <a:cs typeface="Arial" panose="020B0604020202020204" pitchFamily="34" charset="0"/>
              </a:rPr>
              <a:t>semana</a:t>
            </a:r>
            <a:r>
              <a:rPr sz="1400" spc="18">
                <a:solidFill>
                  <a:srgbClr val="7A45B8"/>
                </a:solidFill>
                <a:latin typeface="Arial" panose="020B0604020202020204" pitchFamily="34" charset="0"/>
                <a:cs typeface="Arial" panose="020B0604020202020204" pitchFamily="34" charset="0"/>
              </a:rPr>
              <a:t> </a:t>
            </a:r>
            <a:r>
              <a:rPr sz="1400" spc="-15">
                <a:solidFill>
                  <a:srgbClr val="7A45B8"/>
                </a:solidFill>
                <a:latin typeface="Arial" panose="020B0604020202020204" pitchFamily="34" charset="0"/>
                <a:cs typeface="Arial" panose="020B0604020202020204" pitchFamily="34" charset="0"/>
              </a:rPr>
              <a:t>16</a:t>
            </a:r>
            <a:r>
              <a:rPr sz="1400" spc="-22" baseline="31400">
                <a:solidFill>
                  <a:srgbClr val="7A45B8"/>
                </a:solidFill>
                <a:latin typeface="Arial" panose="020B0604020202020204" pitchFamily="34" charset="0"/>
                <a:cs typeface="Arial" panose="020B0604020202020204" pitchFamily="34" charset="0"/>
              </a:rPr>
              <a:t>1</a:t>
            </a:r>
            <a:endParaRPr lang="es-ES" sz="1400">
              <a:solidFill>
                <a:srgbClr val="7A45B8"/>
              </a:solidFill>
              <a:latin typeface="Arial" panose="020B0604020202020204" pitchFamily="34" charset="0"/>
              <a:cs typeface="Arial" panose="020B0604020202020204" pitchFamily="34" charset="0"/>
            </a:endParaRPr>
          </a:p>
          <a:p>
            <a:pPr marL="15403">
              <a:spcBef>
                <a:spcPts val="21"/>
              </a:spcBef>
            </a:pPr>
            <a:r>
              <a:rPr lang="es-ES" sz="1400">
                <a:solidFill>
                  <a:srgbClr val="7A45B8"/>
                </a:solidFill>
                <a:latin typeface="Arial" panose="020B0604020202020204" pitchFamily="34" charset="0"/>
                <a:cs typeface="Arial" panose="020B0604020202020204" pitchFamily="34" charset="0"/>
              </a:rPr>
              <a:t>Criterio de valoración secundario: % de pacientes que alcanzaron un EASI-90 con respecto al valor inicial.</a:t>
            </a:r>
            <a:r>
              <a:rPr lang="es-ES" sz="1400" baseline="30000">
                <a:solidFill>
                  <a:srgbClr val="7A45B8"/>
                </a:solidFill>
                <a:latin typeface="Arial" panose="020B0604020202020204" pitchFamily="34" charset="0"/>
                <a:cs typeface="Arial" panose="020B0604020202020204" pitchFamily="34" charset="0"/>
              </a:rPr>
              <a:t>1</a:t>
            </a:r>
          </a:p>
        </p:txBody>
      </p:sp>
      <p:sp>
        <p:nvSpPr>
          <p:cNvPr id="3" name="Título 2">
            <a:extLst>
              <a:ext uri="{FF2B5EF4-FFF2-40B4-BE49-F238E27FC236}">
                <a16:creationId xmlns:a16="http://schemas.microsoft.com/office/drawing/2014/main" id="{623633A1-30FE-0819-6C38-56257254B0D8}"/>
              </a:ext>
            </a:extLst>
          </p:cNvPr>
          <p:cNvSpPr>
            <a:spLocks noGrp="1"/>
          </p:cNvSpPr>
          <p:nvPr>
            <p:ph type="title"/>
          </p:nvPr>
        </p:nvSpPr>
        <p:spPr/>
        <p:txBody>
          <a:bodyPr/>
          <a:lstStyle/>
          <a:p>
            <a:r>
              <a:rPr lang="es-ES"/>
              <a:t>Una mayor proporción de pacientes con control inadecuado o no aptos para </a:t>
            </a:r>
            <a:r>
              <a:rPr lang="es-ES" err="1"/>
              <a:t>CsA</a:t>
            </a:r>
            <a:r>
              <a:rPr lang="es-ES"/>
              <a:t> alcanzó el EASI-90 a la semana 16 con LEB+TCS vs. PBO+TCS</a:t>
            </a:r>
            <a:r>
              <a:rPr lang="es-ES" baseline="30000"/>
              <a:t>$‡1</a:t>
            </a:r>
          </a:p>
        </p:txBody>
      </p:sp>
      <p:graphicFrame>
        <p:nvGraphicFramePr>
          <p:cNvPr id="6" name="Tabla 5">
            <a:extLst>
              <a:ext uri="{FF2B5EF4-FFF2-40B4-BE49-F238E27FC236}">
                <a16:creationId xmlns:a16="http://schemas.microsoft.com/office/drawing/2014/main" id="{216D0BAC-361E-4623-FF2A-9AD95CC0C9C3}"/>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74" name="Rectángulo redondeado 73">
            <a:extLst>
              <a:ext uri="{FF2B5EF4-FFF2-40B4-BE49-F238E27FC236}">
                <a16:creationId xmlns:a16="http://schemas.microsoft.com/office/drawing/2014/main" id="{D6FDE9B9-E9B7-C297-6203-9076FF8F50D3}"/>
              </a:ext>
            </a:extLst>
          </p:cNvPr>
          <p:cNvSpPr/>
          <p:nvPr/>
        </p:nvSpPr>
        <p:spPr>
          <a:xfrm>
            <a:off x="7657313" y="1547307"/>
            <a:ext cx="3535183" cy="4176742"/>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object 36">
            <a:extLst>
              <a:ext uri="{FF2B5EF4-FFF2-40B4-BE49-F238E27FC236}">
                <a16:creationId xmlns:a16="http://schemas.microsoft.com/office/drawing/2014/main" id="{63BFFDC8-525E-5C4B-857F-2E85E907FFEB}"/>
              </a:ext>
            </a:extLst>
          </p:cNvPr>
          <p:cNvSpPr txBox="1"/>
          <p:nvPr/>
        </p:nvSpPr>
        <p:spPr>
          <a:xfrm>
            <a:off x="8296409" y="4080179"/>
            <a:ext cx="2256990" cy="863965"/>
          </a:xfrm>
          <a:prstGeom prst="rect">
            <a:avLst/>
          </a:prstGeom>
        </p:spPr>
        <p:txBody>
          <a:bodyPr vert="horz" wrap="square" lIns="0" tIns="6931" rIns="0" bIns="0" rtlCol="0">
            <a:spAutoFit/>
          </a:bodyPr>
          <a:lstStyle/>
          <a:p>
            <a:pPr marL="23104" marR="18483" indent="-385" algn="ctr">
              <a:lnSpc>
                <a:spcPct val="101499"/>
              </a:lnSpc>
              <a:spcBef>
                <a:spcPts val="55"/>
              </a:spcBef>
            </a:pPr>
            <a:r>
              <a:rPr sz="1400">
                <a:solidFill>
                  <a:srgbClr val="233469"/>
                </a:solidFill>
                <a:latin typeface="Arial" panose="020B0604020202020204" pitchFamily="34" charset="0"/>
                <a:cs typeface="Arial" panose="020B0604020202020204" pitchFamily="34" charset="0"/>
              </a:rPr>
              <a:t>de</a:t>
            </a:r>
            <a:r>
              <a:rPr sz="1400" spc="15">
                <a:solidFill>
                  <a:srgbClr val="233469"/>
                </a:solidFill>
                <a:latin typeface="Arial" panose="020B0604020202020204" pitchFamily="34" charset="0"/>
                <a:cs typeface="Arial" panose="020B0604020202020204" pitchFamily="34" charset="0"/>
              </a:rPr>
              <a:t> </a:t>
            </a:r>
            <a:r>
              <a:rPr sz="1400" err="1">
                <a:solidFill>
                  <a:srgbClr val="233469"/>
                </a:solidFill>
                <a:latin typeface="Arial" panose="020B0604020202020204" pitchFamily="34" charset="0"/>
                <a:cs typeface="Arial" panose="020B0604020202020204" pitchFamily="34" charset="0"/>
              </a:rPr>
              <a:t>los</a:t>
            </a:r>
            <a:r>
              <a:rPr sz="1400" spc="15">
                <a:solidFill>
                  <a:srgbClr val="233469"/>
                </a:solidFill>
                <a:latin typeface="Arial" panose="020B0604020202020204" pitchFamily="34" charset="0"/>
                <a:cs typeface="Arial" panose="020B0604020202020204" pitchFamily="34" charset="0"/>
              </a:rPr>
              <a:t> </a:t>
            </a:r>
            <a:r>
              <a:rPr sz="1400" spc="-6" err="1">
                <a:solidFill>
                  <a:srgbClr val="233469"/>
                </a:solidFill>
                <a:latin typeface="Arial" panose="020B0604020202020204" pitchFamily="34" charset="0"/>
                <a:cs typeface="Arial" panose="020B0604020202020204" pitchFamily="34" charset="0"/>
              </a:rPr>
              <a:t>pacientes</a:t>
            </a:r>
            <a:r>
              <a:rPr sz="1400" spc="-6">
                <a:solidFill>
                  <a:srgbClr val="233469"/>
                </a:solidFill>
                <a:latin typeface="Arial" panose="020B0604020202020204" pitchFamily="34" charset="0"/>
                <a:cs typeface="Arial" panose="020B0604020202020204" pitchFamily="34" charset="0"/>
              </a:rPr>
              <a:t> </a:t>
            </a:r>
            <a:r>
              <a:rPr sz="1400" err="1">
                <a:solidFill>
                  <a:srgbClr val="233469"/>
                </a:solidFill>
                <a:latin typeface="Arial" panose="020B0604020202020204" pitchFamily="34" charset="0"/>
                <a:cs typeface="Arial" panose="020B0604020202020204" pitchFamily="34" charset="0"/>
              </a:rPr>
              <a:t>tratados</a:t>
            </a:r>
            <a:r>
              <a:rPr sz="1400" spc="15">
                <a:solidFill>
                  <a:srgbClr val="233469"/>
                </a:solidFill>
                <a:latin typeface="Arial" panose="020B0604020202020204" pitchFamily="34" charset="0"/>
                <a:cs typeface="Arial" panose="020B0604020202020204" pitchFamily="34" charset="0"/>
              </a:rPr>
              <a:t> </a:t>
            </a:r>
            <a:r>
              <a:rPr sz="1400">
                <a:solidFill>
                  <a:srgbClr val="233469"/>
                </a:solidFill>
                <a:latin typeface="Arial" panose="020B0604020202020204" pitchFamily="34" charset="0"/>
                <a:cs typeface="Arial" panose="020B0604020202020204" pitchFamily="34" charset="0"/>
              </a:rPr>
              <a:t>con</a:t>
            </a:r>
            <a:r>
              <a:rPr sz="1400" spc="15">
                <a:solidFill>
                  <a:srgbClr val="233469"/>
                </a:solidFill>
                <a:latin typeface="Arial" panose="020B0604020202020204" pitchFamily="34" charset="0"/>
                <a:cs typeface="Arial" panose="020B0604020202020204" pitchFamily="34" charset="0"/>
              </a:rPr>
              <a:t> </a:t>
            </a:r>
            <a:r>
              <a:rPr lang="es-ES" sz="1400" spc="-6">
                <a:solidFill>
                  <a:srgbClr val="233469"/>
                </a:solidFill>
                <a:latin typeface="Arial" panose="020B0604020202020204" pitchFamily="34" charset="0"/>
                <a:cs typeface="Arial" panose="020B0604020202020204" pitchFamily="34" charset="0"/>
              </a:rPr>
              <a:t>EBGLYSS</a:t>
            </a:r>
            <a:r>
              <a:rPr lang="es-ES" sz="1400" spc="-6" baseline="30000">
                <a:solidFill>
                  <a:srgbClr val="233469"/>
                </a:solidFill>
                <a:latin typeface="Arial" panose="020B0604020202020204" pitchFamily="34" charset="0"/>
                <a:cs typeface="Arial" panose="020B0604020202020204" pitchFamily="34" charset="0"/>
              </a:rPr>
              <a:t>®</a:t>
            </a:r>
            <a:r>
              <a:rPr lang="es-ES" sz="1400" spc="-6">
                <a:solidFill>
                  <a:srgbClr val="233469"/>
                </a:solidFill>
                <a:latin typeface="Arial" panose="020B0604020202020204" pitchFamily="34" charset="0"/>
                <a:cs typeface="Arial" panose="020B0604020202020204" pitchFamily="34" charset="0"/>
              </a:rPr>
              <a:t> + TCS</a:t>
            </a:r>
            <a:r>
              <a:rPr sz="1400" spc="-6">
                <a:solidFill>
                  <a:srgbClr val="233469"/>
                </a:solidFill>
                <a:latin typeface="Arial" panose="020B0604020202020204" pitchFamily="34" charset="0"/>
                <a:cs typeface="Arial" panose="020B0604020202020204" pitchFamily="34" charset="0"/>
              </a:rPr>
              <a:t> </a:t>
            </a:r>
            <a:r>
              <a:rPr lang="es-ES" sz="1400">
                <a:solidFill>
                  <a:srgbClr val="233469"/>
                </a:solidFill>
                <a:latin typeface="Arial" panose="020B0604020202020204" pitchFamily="34" charset="0"/>
                <a:cs typeface="Arial" panose="020B0604020202020204" pitchFamily="34" charset="0"/>
              </a:rPr>
              <a:t>alcanzaron EASI-90 en la semana 16</a:t>
            </a:r>
            <a:r>
              <a:rPr lang="es-ES" sz="1400" baseline="30000">
                <a:solidFill>
                  <a:srgbClr val="233469"/>
                </a:solidFill>
                <a:latin typeface="Arial" panose="020B0604020202020204" pitchFamily="34" charset="0"/>
                <a:cs typeface="Arial" panose="020B0604020202020204" pitchFamily="34" charset="0"/>
              </a:rPr>
              <a:t>1</a:t>
            </a:r>
            <a:endParaRPr sz="1100" baseline="30000">
              <a:latin typeface="Arial" panose="020B0604020202020204" pitchFamily="34" charset="0"/>
              <a:cs typeface="Arial" panose="020B0604020202020204" pitchFamily="34" charset="0"/>
            </a:endParaRPr>
          </a:p>
        </p:txBody>
      </p:sp>
      <p:sp>
        <p:nvSpPr>
          <p:cNvPr id="76" name="object 37">
            <a:extLst>
              <a:ext uri="{FF2B5EF4-FFF2-40B4-BE49-F238E27FC236}">
                <a16:creationId xmlns:a16="http://schemas.microsoft.com/office/drawing/2014/main" id="{C525ED08-D430-C6F5-8945-7152D23AE970}"/>
              </a:ext>
            </a:extLst>
          </p:cNvPr>
          <p:cNvSpPr/>
          <p:nvPr/>
        </p:nvSpPr>
        <p:spPr>
          <a:xfrm>
            <a:off x="8706735" y="2189508"/>
            <a:ext cx="1510652" cy="1510652"/>
          </a:xfrm>
          <a:custGeom>
            <a:avLst/>
            <a:gdLst/>
            <a:ahLst/>
            <a:cxnLst/>
            <a:rect l="l" t="t" r="r" b="b"/>
            <a:pathLst>
              <a:path w="1351280" h="1351279">
                <a:moveTo>
                  <a:pt x="675372" y="0"/>
                </a:moveTo>
                <a:lnTo>
                  <a:pt x="627140" y="1695"/>
                </a:lnTo>
                <a:lnTo>
                  <a:pt x="579823" y="6706"/>
                </a:lnTo>
                <a:lnTo>
                  <a:pt x="533536" y="14917"/>
                </a:lnTo>
                <a:lnTo>
                  <a:pt x="488393" y="26215"/>
                </a:lnTo>
                <a:lnTo>
                  <a:pt x="444507" y="40485"/>
                </a:lnTo>
                <a:lnTo>
                  <a:pt x="401995" y="57613"/>
                </a:lnTo>
                <a:lnTo>
                  <a:pt x="360968" y="77486"/>
                </a:lnTo>
                <a:lnTo>
                  <a:pt x="321543" y="99987"/>
                </a:lnTo>
                <a:lnTo>
                  <a:pt x="283833" y="125004"/>
                </a:lnTo>
                <a:lnTo>
                  <a:pt x="247953" y="152422"/>
                </a:lnTo>
                <a:lnTo>
                  <a:pt x="214016" y="182127"/>
                </a:lnTo>
                <a:lnTo>
                  <a:pt x="182138" y="214004"/>
                </a:lnTo>
                <a:lnTo>
                  <a:pt x="152432" y="247940"/>
                </a:lnTo>
                <a:lnTo>
                  <a:pt x="125013" y="283820"/>
                </a:lnTo>
                <a:lnTo>
                  <a:pt x="99995" y="321529"/>
                </a:lnTo>
                <a:lnTo>
                  <a:pt x="77492" y="360955"/>
                </a:lnTo>
                <a:lnTo>
                  <a:pt x="57618" y="401981"/>
                </a:lnTo>
                <a:lnTo>
                  <a:pt x="40489" y="444495"/>
                </a:lnTo>
                <a:lnTo>
                  <a:pt x="26217" y="488381"/>
                </a:lnTo>
                <a:lnTo>
                  <a:pt x="14918" y="533527"/>
                </a:lnTo>
                <a:lnTo>
                  <a:pt x="6706" y="579816"/>
                </a:lnTo>
                <a:lnTo>
                  <a:pt x="1695" y="627136"/>
                </a:lnTo>
                <a:lnTo>
                  <a:pt x="0" y="675372"/>
                </a:lnTo>
                <a:lnTo>
                  <a:pt x="1695" y="723607"/>
                </a:lnTo>
                <a:lnTo>
                  <a:pt x="6706" y="770927"/>
                </a:lnTo>
                <a:lnTo>
                  <a:pt x="14918" y="817217"/>
                </a:lnTo>
                <a:lnTo>
                  <a:pt x="26217" y="862362"/>
                </a:lnTo>
                <a:lnTo>
                  <a:pt x="40489" y="906248"/>
                </a:lnTo>
                <a:lnTo>
                  <a:pt x="57618" y="948762"/>
                </a:lnTo>
                <a:lnTo>
                  <a:pt x="77492" y="989789"/>
                </a:lnTo>
                <a:lnTo>
                  <a:pt x="99995" y="1029214"/>
                </a:lnTo>
                <a:lnTo>
                  <a:pt x="125013" y="1066924"/>
                </a:lnTo>
                <a:lnTo>
                  <a:pt x="152432" y="1102803"/>
                </a:lnTo>
                <a:lnTo>
                  <a:pt x="182138" y="1136739"/>
                </a:lnTo>
                <a:lnTo>
                  <a:pt x="214016" y="1168616"/>
                </a:lnTo>
                <a:lnTo>
                  <a:pt x="247953" y="1198321"/>
                </a:lnTo>
                <a:lnTo>
                  <a:pt x="283833" y="1225739"/>
                </a:lnTo>
                <a:lnTo>
                  <a:pt x="321543" y="1250756"/>
                </a:lnTo>
                <a:lnTo>
                  <a:pt x="360968" y="1273258"/>
                </a:lnTo>
                <a:lnTo>
                  <a:pt x="401995" y="1293130"/>
                </a:lnTo>
                <a:lnTo>
                  <a:pt x="444507" y="1310258"/>
                </a:lnTo>
                <a:lnTo>
                  <a:pt x="488393" y="1324528"/>
                </a:lnTo>
                <a:lnTo>
                  <a:pt x="533536" y="1335826"/>
                </a:lnTo>
                <a:lnTo>
                  <a:pt x="579823" y="1344038"/>
                </a:lnTo>
                <a:lnTo>
                  <a:pt x="627140" y="1349048"/>
                </a:lnTo>
                <a:lnTo>
                  <a:pt x="675372" y="1350744"/>
                </a:lnTo>
                <a:lnTo>
                  <a:pt x="723603" y="1349048"/>
                </a:lnTo>
                <a:lnTo>
                  <a:pt x="770920" y="1344038"/>
                </a:lnTo>
                <a:lnTo>
                  <a:pt x="817207" y="1335826"/>
                </a:lnTo>
                <a:lnTo>
                  <a:pt x="862351" y="1324528"/>
                </a:lnTo>
                <a:lnTo>
                  <a:pt x="906236" y="1310258"/>
                </a:lnTo>
                <a:lnTo>
                  <a:pt x="948749" y="1293130"/>
                </a:lnTo>
                <a:lnTo>
                  <a:pt x="989775" y="1273258"/>
                </a:lnTo>
                <a:lnTo>
                  <a:pt x="1029200" y="1250756"/>
                </a:lnTo>
                <a:lnTo>
                  <a:pt x="1066910" y="1225739"/>
                </a:lnTo>
                <a:lnTo>
                  <a:pt x="1102790" y="1198321"/>
                </a:lnTo>
                <a:lnTo>
                  <a:pt x="1136727" y="1168616"/>
                </a:lnTo>
                <a:lnTo>
                  <a:pt x="1168605" y="1136739"/>
                </a:lnTo>
                <a:lnTo>
                  <a:pt x="1198311" y="1102803"/>
                </a:lnTo>
                <a:lnTo>
                  <a:pt x="1225730" y="1066924"/>
                </a:lnTo>
                <a:lnTo>
                  <a:pt x="1250749" y="1029214"/>
                </a:lnTo>
                <a:lnTo>
                  <a:pt x="1273252" y="989789"/>
                </a:lnTo>
                <a:lnTo>
                  <a:pt x="1293125" y="948762"/>
                </a:lnTo>
                <a:lnTo>
                  <a:pt x="1310255" y="906248"/>
                </a:lnTo>
                <a:lnTo>
                  <a:pt x="1324526" y="862362"/>
                </a:lnTo>
                <a:lnTo>
                  <a:pt x="1335825" y="817217"/>
                </a:lnTo>
                <a:lnTo>
                  <a:pt x="1344037" y="770927"/>
                </a:lnTo>
                <a:lnTo>
                  <a:pt x="1349048" y="723607"/>
                </a:lnTo>
                <a:lnTo>
                  <a:pt x="1350744" y="675372"/>
                </a:lnTo>
                <a:lnTo>
                  <a:pt x="1349048" y="627136"/>
                </a:lnTo>
                <a:lnTo>
                  <a:pt x="1344037" y="579816"/>
                </a:lnTo>
                <a:lnTo>
                  <a:pt x="1335825" y="533527"/>
                </a:lnTo>
                <a:lnTo>
                  <a:pt x="1324526" y="488381"/>
                </a:lnTo>
                <a:lnTo>
                  <a:pt x="1310255" y="444495"/>
                </a:lnTo>
                <a:lnTo>
                  <a:pt x="1293125" y="401981"/>
                </a:lnTo>
                <a:lnTo>
                  <a:pt x="1273252" y="360955"/>
                </a:lnTo>
                <a:lnTo>
                  <a:pt x="1250749" y="321529"/>
                </a:lnTo>
                <a:lnTo>
                  <a:pt x="1225730" y="283820"/>
                </a:lnTo>
                <a:lnTo>
                  <a:pt x="1198311" y="247940"/>
                </a:lnTo>
                <a:lnTo>
                  <a:pt x="1168605" y="214004"/>
                </a:lnTo>
                <a:lnTo>
                  <a:pt x="1136727" y="182127"/>
                </a:lnTo>
                <a:lnTo>
                  <a:pt x="1102790" y="152422"/>
                </a:lnTo>
                <a:lnTo>
                  <a:pt x="1066910" y="125004"/>
                </a:lnTo>
                <a:lnTo>
                  <a:pt x="1029200" y="99987"/>
                </a:lnTo>
                <a:lnTo>
                  <a:pt x="989775" y="77486"/>
                </a:lnTo>
                <a:lnTo>
                  <a:pt x="948749" y="57613"/>
                </a:lnTo>
                <a:lnTo>
                  <a:pt x="906236" y="40485"/>
                </a:lnTo>
                <a:lnTo>
                  <a:pt x="862351" y="26215"/>
                </a:lnTo>
                <a:lnTo>
                  <a:pt x="817207" y="14917"/>
                </a:lnTo>
                <a:lnTo>
                  <a:pt x="770920" y="6706"/>
                </a:lnTo>
                <a:lnTo>
                  <a:pt x="723603" y="1695"/>
                </a:lnTo>
                <a:lnTo>
                  <a:pt x="675372" y="0"/>
                </a:lnTo>
                <a:close/>
              </a:path>
            </a:pathLst>
          </a:custGeom>
          <a:solidFill>
            <a:srgbClr val="FFFFFF"/>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7" name="object 38">
            <a:extLst>
              <a:ext uri="{FF2B5EF4-FFF2-40B4-BE49-F238E27FC236}">
                <a16:creationId xmlns:a16="http://schemas.microsoft.com/office/drawing/2014/main" id="{38C0C48D-EF18-800C-C84D-53F0C3AB55BA}"/>
              </a:ext>
            </a:extLst>
          </p:cNvPr>
          <p:cNvSpPr txBox="1"/>
          <p:nvPr/>
        </p:nvSpPr>
        <p:spPr>
          <a:xfrm>
            <a:off x="8869655" y="2724919"/>
            <a:ext cx="1184812" cy="439830"/>
          </a:xfrm>
          <a:prstGeom prst="rect">
            <a:avLst/>
          </a:prstGeom>
        </p:spPr>
        <p:txBody>
          <a:bodyPr vert="horz" wrap="square" lIns="0" tIns="8856" rIns="0" bIns="0" rtlCol="0">
            <a:spAutoFit/>
          </a:bodyPr>
          <a:lstStyle/>
          <a:p>
            <a:pPr marL="7701" algn="ctr">
              <a:spcBef>
                <a:spcPts val="69"/>
              </a:spcBef>
            </a:pPr>
            <a:r>
              <a:rPr lang="es-ES" sz="2800" b="1" spc="-27">
                <a:solidFill>
                  <a:srgbClr val="7A45B8"/>
                </a:solidFill>
                <a:latin typeface="Arial" panose="020B0604020202020204" pitchFamily="34" charset="0"/>
                <a:cs typeface="Arial" panose="020B0604020202020204" pitchFamily="34" charset="0"/>
              </a:rPr>
              <a:t>42,9</a:t>
            </a:r>
            <a:r>
              <a:rPr sz="2800" b="1" spc="-27">
                <a:solidFill>
                  <a:srgbClr val="7F9EDE"/>
                </a:solidFill>
                <a:latin typeface="Arial" panose="020B0604020202020204" pitchFamily="34" charset="0"/>
                <a:cs typeface="Arial" panose="020B0604020202020204" pitchFamily="34" charset="0"/>
              </a:rPr>
              <a:t>%</a:t>
            </a:r>
            <a:endParaRPr sz="2800">
              <a:solidFill>
                <a:srgbClr val="7F9EDE"/>
              </a:solidFill>
              <a:latin typeface="Arial" panose="020B0604020202020204" pitchFamily="34" charset="0"/>
              <a:cs typeface="Arial" panose="020B0604020202020204" pitchFamily="34" charset="0"/>
            </a:endParaRPr>
          </a:p>
        </p:txBody>
      </p:sp>
      <p:sp>
        <p:nvSpPr>
          <p:cNvPr id="79" name="object 39">
            <a:extLst>
              <a:ext uri="{FF2B5EF4-FFF2-40B4-BE49-F238E27FC236}">
                <a16:creationId xmlns:a16="http://schemas.microsoft.com/office/drawing/2014/main" id="{CDD0E806-A216-AA4E-2B79-29CD5D991805}"/>
              </a:ext>
            </a:extLst>
          </p:cNvPr>
          <p:cNvSpPr/>
          <p:nvPr/>
        </p:nvSpPr>
        <p:spPr>
          <a:xfrm>
            <a:off x="9472694" y="2192431"/>
            <a:ext cx="754890" cy="1434575"/>
          </a:xfrm>
          <a:custGeom>
            <a:avLst/>
            <a:gdLst/>
            <a:ahLst/>
            <a:cxnLst/>
            <a:rect l="l" t="t" r="r" b="b"/>
            <a:pathLst>
              <a:path w="675640" h="1283970">
                <a:moveTo>
                  <a:pt x="293896" y="1283583"/>
                </a:moveTo>
                <a:lnTo>
                  <a:pt x="335387" y="1261682"/>
                </a:lnTo>
                <a:lnTo>
                  <a:pt x="375109" y="1237048"/>
                </a:lnTo>
                <a:lnTo>
                  <a:pt x="412939" y="1209806"/>
                </a:lnTo>
                <a:lnTo>
                  <a:pt x="448750" y="1180082"/>
                </a:lnTo>
                <a:lnTo>
                  <a:pt x="482417" y="1148001"/>
                </a:lnTo>
                <a:lnTo>
                  <a:pt x="513814" y="1113688"/>
                </a:lnTo>
                <a:lnTo>
                  <a:pt x="542817" y="1077268"/>
                </a:lnTo>
                <a:lnTo>
                  <a:pt x="569299" y="1038867"/>
                </a:lnTo>
                <a:lnTo>
                  <a:pt x="593135" y="998610"/>
                </a:lnTo>
                <a:lnTo>
                  <a:pt x="614200" y="956623"/>
                </a:lnTo>
                <a:lnTo>
                  <a:pt x="632369" y="913030"/>
                </a:lnTo>
                <a:lnTo>
                  <a:pt x="647515" y="867957"/>
                </a:lnTo>
                <a:lnTo>
                  <a:pt x="659514" y="821530"/>
                </a:lnTo>
                <a:lnTo>
                  <a:pt x="668240" y="773873"/>
                </a:lnTo>
                <a:lnTo>
                  <a:pt x="673568" y="725112"/>
                </a:lnTo>
                <a:lnTo>
                  <a:pt x="675372" y="675372"/>
                </a:lnTo>
                <a:lnTo>
                  <a:pt x="673676" y="627136"/>
                </a:lnTo>
                <a:lnTo>
                  <a:pt x="668665" y="579816"/>
                </a:lnTo>
                <a:lnTo>
                  <a:pt x="660453" y="533527"/>
                </a:lnTo>
                <a:lnTo>
                  <a:pt x="649155" y="488381"/>
                </a:lnTo>
                <a:lnTo>
                  <a:pt x="634884" y="444495"/>
                </a:lnTo>
                <a:lnTo>
                  <a:pt x="617754" y="401981"/>
                </a:lnTo>
                <a:lnTo>
                  <a:pt x="597882" y="360955"/>
                </a:lnTo>
                <a:lnTo>
                  <a:pt x="575379" y="321529"/>
                </a:lnTo>
                <a:lnTo>
                  <a:pt x="550361" y="283820"/>
                </a:lnTo>
                <a:lnTo>
                  <a:pt x="522942" y="247940"/>
                </a:lnTo>
                <a:lnTo>
                  <a:pt x="493237" y="214004"/>
                </a:lnTo>
                <a:lnTo>
                  <a:pt x="461359" y="182127"/>
                </a:lnTo>
                <a:lnTo>
                  <a:pt x="427422" y="152422"/>
                </a:lnTo>
                <a:lnTo>
                  <a:pt x="391542" y="125004"/>
                </a:lnTo>
                <a:lnTo>
                  <a:pt x="353832" y="99987"/>
                </a:lnTo>
                <a:lnTo>
                  <a:pt x="314407" y="77486"/>
                </a:lnTo>
                <a:lnTo>
                  <a:pt x="273381" y="57613"/>
                </a:lnTo>
                <a:lnTo>
                  <a:pt x="230868" y="40485"/>
                </a:lnTo>
                <a:lnTo>
                  <a:pt x="186982" y="26215"/>
                </a:lnTo>
                <a:lnTo>
                  <a:pt x="141838" y="14917"/>
                </a:lnTo>
                <a:lnTo>
                  <a:pt x="95550" y="6706"/>
                </a:lnTo>
                <a:lnTo>
                  <a:pt x="48233" y="1695"/>
                </a:lnTo>
                <a:lnTo>
                  <a:pt x="0" y="0"/>
                </a:lnTo>
              </a:path>
            </a:pathLst>
          </a:custGeom>
          <a:ln w="141356">
            <a:gradFill>
              <a:gsLst>
                <a:gs pos="0">
                  <a:srgbClr val="7A45B8"/>
                </a:gs>
                <a:gs pos="100000">
                  <a:schemeClr val="accent2">
                    <a:lumMod val="40000"/>
                    <a:lumOff val="60000"/>
                  </a:schemeClr>
                </a:gs>
              </a:gsLst>
              <a:lin ang="5400000" scaled="1"/>
            </a:gradFill>
          </a:ln>
        </p:spPr>
        <p:txBody>
          <a:bodyPr wrap="square" lIns="0" tIns="0" rIns="0" bIns="0" rtlCol="0"/>
          <a:lstStyle/>
          <a:p>
            <a:endParaRPr sz="1092"/>
          </a:p>
        </p:txBody>
      </p:sp>
      <p:sp>
        <p:nvSpPr>
          <p:cNvPr id="82" name="CuadroTexto 81">
            <a:extLst>
              <a:ext uri="{FF2B5EF4-FFF2-40B4-BE49-F238E27FC236}">
                <a16:creationId xmlns:a16="http://schemas.microsoft.com/office/drawing/2014/main" id="{C7721AA4-FBB2-6E45-F002-1B41C3D412A5}"/>
              </a:ext>
            </a:extLst>
          </p:cNvPr>
          <p:cNvSpPr txBox="1"/>
          <p:nvPr/>
        </p:nvSpPr>
        <p:spPr>
          <a:xfrm>
            <a:off x="1720200" y="5977829"/>
            <a:ext cx="8592892" cy="553998"/>
          </a:xfrm>
          <a:prstGeom prst="rect">
            <a:avLst/>
          </a:prstGeom>
          <a:noFill/>
        </p:spPr>
        <p:txBody>
          <a:bodyPr wrap="square" rtlCol="0">
            <a:spAutoFit/>
          </a:bodyPr>
          <a:lstStyle/>
          <a:p>
            <a:r>
              <a:rPr lang="es-ES" sz="500">
                <a:solidFill>
                  <a:srgbClr val="646464"/>
                </a:solidFill>
              </a:rPr>
              <a:t>***p&lt;0,001; **p&lt;0,01; *p&lt;0,05 ; frente al PBO de las pruebas CMH (estimación primaria). Se muestra la diferencia de riesgo ajustada, mientras que las estimaciones de proporción no ajustadas.</a:t>
            </a:r>
            <a:r>
              <a:rPr lang="es-ES" sz="500" baseline="30000">
                <a:solidFill>
                  <a:srgbClr val="646464"/>
                </a:solidFill>
              </a:rPr>
              <a:t>1</a:t>
            </a:r>
            <a:r>
              <a:rPr lang="es-ES" sz="500">
                <a:solidFill>
                  <a:srgbClr val="646464"/>
                </a:solidFill>
              </a:rPr>
              <a:t>; </a:t>
            </a:r>
            <a:r>
              <a:rPr lang="es-ES" sz="500" baseline="30000">
                <a:solidFill>
                  <a:srgbClr val="646464"/>
                </a:solidFill>
              </a:rPr>
              <a:t>$</a:t>
            </a:r>
            <a:r>
              <a:rPr lang="es-ES" sz="500">
                <a:solidFill>
                  <a:srgbClr val="646464"/>
                </a:solidFill>
              </a:rPr>
              <a:t>El modelo se ajustó por país, edad (adolescentes/adultos), uso previo de </a:t>
            </a:r>
            <a:r>
              <a:rPr lang="es-ES" sz="500" err="1">
                <a:solidFill>
                  <a:srgbClr val="646464"/>
                </a:solidFill>
              </a:rPr>
              <a:t>dupilumab</a:t>
            </a:r>
            <a:r>
              <a:rPr lang="es-ES" sz="500">
                <a:solidFill>
                  <a:srgbClr val="646464"/>
                </a:solidFill>
              </a:rPr>
              <a:t> (sí/no) y gravedad basal de la enfermedad (IGA=3/IGA=4) utilizando la estimación CMH de la diferencia de riesgo, el IC del 95 % bilateral correspondiente y el valor p, que se basa en la estadística transformada de la prueba CMH de Wilson-Hilferty.</a:t>
            </a:r>
            <a:r>
              <a:rPr lang="es-ES" sz="500" baseline="30000">
                <a:solidFill>
                  <a:srgbClr val="646464"/>
                </a:solidFill>
              </a:rPr>
              <a:t>1</a:t>
            </a:r>
            <a:r>
              <a:rPr lang="es-ES" sz="500">
                <a:solidFill>
                  <a:srgbClr val="646464"/>
                </a:solidFill>
              </a:rPr>
              <a:t>; </a:t>
            </a:r>
            <a:r>
              <a:rPr lang="es-ES" sz="500" baseline="30000">
                <a:solidFill>
                  <a:srgbClr val="646464"/>
                </a:solidFill>
              </a:rPr>
              <a:t>‡</a:t>
            </a:r>
            <a:r>
              <a:rPr lang="es-ES" sz="500">
                <a:solidFill>
                  <a:srgbClr val="646464"/>
                </a:solidFill>
              </a:rPr>
              <a:t>Los datos faltantes debido a la falta de eficacia o los datos posteriores al uso de medicación de rescate (TCS de alta potencia o tratamiento sistémico) se establecieron en el valor basal y se consideraron no respondedores (NRI). Otros datos faltantes se imputaron utilizando imputación múltiple (MI). Por lo tanto, los datos son NRI/MI.</a:t>
            </a:r>
            <a:r>
              <a:rPr lang="es-ES" sz="500" baseline="30000">
                <a:solidFill>
                  <a:srgbClr val="646464"/>
                </a:solidFill>
              </a:rPr>
              <a:t>1</a:t>
            </a:r>
            <a:r>
              <a:rPr lang="es-ES" sz="500">
                <a:solidFill>
                  <a:srgbClr val="646464"/>
                </a:solidFill>
              </a:rPr>
              <a:t> </a:t>
            </a:r>
            <a:endParaRPr lang="es-ES" sz="500" baseline="30000">
              <a:solidFill>
                <a:srgbClr val="646464"/>
              </a:solidFill>
            </a:endParaRPr>
          </a:p>
          <a:p>
            <a:r>
              <a:rPr lang="es-ES" sz="500" b="1">
                <a:solidFill>
                  <a:srgbClr val="646464"/>
                </a:solidFill>
              </a:rPr>
              <a:t>C2S</a:t>
            </a:r>
            <a:r>
              <a:rPr lang="es-ES" sz="500">
                <a:solidFill>
                  <a:srgbClr val="646464"/>
                </a:solidFill>
              </a:rPr>
              <a:t>: cada 2 semanas; </a:t>
            </a:r>
            <a:r>
              <a:rPr lang="es-ES" sz="500" b="1" err="1">
                <a:solidFill>
                  <a:srgbClr val="646464"/>
                </a:solidFill>
              </a:rPr>
              <a:t>CsA</a:t>
            </a:r>
            <a:r>
              <a:rPr lang="es-ES" sz="500">
                <a:solidFill>
                  <a:srgbClr val="646464"/>
                </a:solidFill>
              </a:rPr>
              <a:t>: ciclosporina A; </a:t>
            </a:r>
            <a:r>
              <a:rPr lang="es-ES" sz="500" b="1">
                <a:solidFill>
                  <a:srgbClr val="646464"/>
                </a:solidFill>
              </a:rPr>
              <a:t>EASI-90</a:t>
            </a:r>
            <a:r>
              <a:rPr lang="es-ES" sz="500">
                <a:solidFill>
                  <a:srgbClr val="646464"/>
                </a:solidFill>
              </a:rPr>
              <a:t>: mejora del 90 % con respecto al valor inicial en el índice de gravedad y área de eczema; </a:t>
            </a:r>
            <a:r>
              <a:rPr lang="es-ES" sz="500" b="1">
                <a:solidFill>
                  <a:srgbClr val="646464"/>
                </a:solidFill>
              </a:rPr>
              <a:t>LEB</a:t>
            </a:r>
            <a:r>
              <a:rPr lang="es-ES" sz="500">
                <a:solidFill>
                  <a:srgbClr val="646464"/>
                </a:solidFill>
              </a:rPr>
              <a:t>: </a:t>
            </a:r>
            <a:r>
              <a:rPr lang="es-ES" sz="500" err="1">
                <a:solidFill>
                  <a:srgbClr val="646464"/>
                </a:solidFill>
              </a:rPr>
              <a:t>lebrikizumab</a:t>
            </a:r>
            <a:r>
              <a:rPr lang="es-ES" sz="500">
                <a:solidFill>
                  <a:srgbClr val="646464"/>
                </a:solidFill>
              </a:rPr>
              <a:t>; </a:t>
            </a:r>
            <a:r>
              <a:rPr lang="es-ES" sz="500" b="1">
                <a:solidFill>
                  <a:srgbClr val="646464"/>
                </a:solidFill>
              </a:rPr>
              <a:t>PBO</a:t>
            </a:r>
            <a:r>
              <a:rPr lang="es-ES" sz="500">
                <a:solidFill>
                  <a:srgbClr val="646464"/>
                </a:solidFill>
              </a:rPr>
              <a:t>: placebo; </a:t>
            </a:r>
            <a:r>
              <a:rPr lang="es-ES" sz="500" b="1">
                <a:solidFill>
                  <a:srgbClr val="646464"/>
                </a:solidFill>
              </a:rPr>
              <a:t>TCS</a:t>
            </a:r>
            <a:r>
              <a:rPr lang="es-ES" sz="500">
                <a:solidFill>
                  <a:srgbClr val="646464"/>
                </a:solidFill>
              </a:rPr>
              <a:t>: corticoesteroides tópicos.</a:t>
            </a:r>
          </a:p>
          <a:p>
            <a:r>
              <a:rPr lang="es-ES" sz="500">
                <a:solidFill>
                  <a:srgbClr val="646464"/>
                </a:solidFill>
              </a:rPr>
              <a:t>1. Warren RB, </a:t>
            </a:r>
            <a:r>
              <a:rPr lang="es-ES" sz="500" i="1">
                <a:solidFill>
                  <a:srgbClr val="646464"/>
                </a:solidFill>
              </a:rPr>
              <a:t>et al</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significantly</a:t>
            </a:r>
            <a:r>
              <a:rPr lang="es-ES" sz="500">
                <a:solidFill>
                  <a:srgbClr val="646464"/>
                </a:solidFill>
              </a:rPr>
              <a:t> </a:t>
            </a:r>
            <a:r>
              <a:rPr lang="es-ES" sz="500" err="1">
                <a:solidFill>
                  <a:srgbClr val="646464"/>
                </a:solidFill>
              </a:rPr>
              <a:t>improves</a:t>
            </a:r>
            <a:r>
              <a:rPr lang="es-ES" sz="500">
                <a:solidFill>
                  <a:srgbClr val="646464"/>
                </a:solidFill>
              </a:rPr>
              <a:t> </a:t>
            </a:r>
            <a:r>
              <a:rPr lang="es-ES" sz="500" err="1">
                <a:solidFill>
                  <a:srgbClr val="646464"/>
                </a:solidFill>
              </a:rPr>
              <a:t>signs</a:t>
            </a:r>
            <a:r>
              <a:rPr lang="es-ES" sz="500">
                <a:solidFill>
                  <a:srgbClr val="646464"/>
                </a:solidFill>
              </a:rPr>
              <a:t> and </a:t>
            </a:r>
            <a:r>
              <a:rPr lang="es-ES" sz="500" err="1">
                <a:solidFill>
                  <a:srgbClr val="646464"/>
                </a:solidFill>
              </a:rPr>
              <a:t>symptoms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t>
            </a:r>
            <a:r>
              <a:rPr lang="es-ES" sz="500" err="1">
                <a:solidFill>
                  <a:srgbClr val="646464"/>
                </a:solidFill>
              </a:rPr>
              <a:t>patients</a:t>
            </a:r>
            <a:r>
              <a:rPr lang="es-ES" sz="500">
                <a:solidFill>
                  <a:srgbClr val="646464"/>
                </a:solidFill>
              </a:rPr>
              <a:t> </a:t>
            </a:r>
            <a:r>
              <a:rPr lang="es-ES" sz="500" err="1">
                <a:solidFill>
                  <a:srgbClr val="646464"/>
                </a:solidFill>
              </a:rPr>
              <a:t>not</a:t>
            </a:r>
            <a:r>
              <a:rPr lang="es-ES" sz="500">
                <a:solidFill>
                  <a:srgbClr val="646464"/>
                </a:solidFill>
              </a:rPr>
              <a:t> </a:t>
            </a:r>
            <a:r>
              <a:rPr lang="es-ES" sz="500" err="1">
                <a:solidFill>
                  <a:srgbClr val="646464"/>
                </a:solidFill>
              </a:rPr>
              <a:t>adequately</a:t>
            </a:r>
            <a:r>
              <a:rPr lang="es-ES" sz="500">
                <a:solidFill>
                  <a:srgbClr val="646464"/>
                </a:solidFill>
              </a:rPr>
              <a:t> </a:t>
            </a:r>
            <a:r>
              <a:rPr lang="es-ES" sz="500" err="1">
                <a:solidFill>
                  <a:srgbClr val="646464"/>
                </a:solidFill>
              </a:rPr>
              <a:t>controlled</a:t>
            </a:r>
            <a:r>
              <a:rPr lang="es-ES" sz="500">
                <a:solidFill>
                  <a:srgbClr val="646464"/>
                </a:solidFill>
              </a:rPr>
              <a:t> </a:t>
            </a:r>
            <a:r>
              <a:rPr lang="es-ES" sz="500" err="1">
                <a:solidFill>
                  <a:srgbClr val="646464"/>
                </a:solidFill>
              </a:rPr>
              <a:t>or</a:t>
            </a:r>
            <a:r>
              <a:rPr lang="es-ES" sz="500">
                <a:solidFill>
                  <a:srgbClr val="646464"/>
                </a:solidFill>
              </a:rPr>
              <a:t> non-eligible </a:t>
            </a:r>
            <a:r>
              <a:rPr lang="es-ES" sz="500" err="1">
                <a:solidFill>
                  <a:srgbClr val="646464"/>
                </a:solidFill>
              </a:rPr>
              <a:t>for</a:t>
            </a:r>
            <a:r>
              <a:rPr lang="es-ES" sz="500">
                <a:solidFill>
                  <a:srgbClr val="646464"/>
                </a:solidFill>
              </a:rPr>
              <a:t> </a:t>
            </a:r>
            <a:r>
              <a:rPr lang="es-ES" sz="500" err="1">
                <a:solidFill>
                  <a:srgbClr val="646464"/>
                </a:solidFill>
              </a:rPr>
              <a:t>cyclosporine</a:t>
            </a:r>
            <a:r>
              <a:rPr lang="es-ES" sz="500">
                <a:solidFill>
                  <a:srgbClr val="646464"/>
                </a:solidFill>
              </a:rPr>
              <a:t>: a placebo-</a:t>
            </a:r>
            <a:r>
              <a:rPr lang="es-ES" sz="500" err="1">
                <a:solidFill>
                  <a:srgbClr val="646464"/>
                </a:solidFill>
              </a:rPr>
              <a:t>controlled</a:t>
            </a:r>
            <a:r>
              <a:rPr lang="es-ES" sz="500">
                <a:solidFill>
                  <a:srgbClr val="646464"/>
                </a:solidFill>
              </a:rPr>
              <a:t>, </a:t>
            </a:r>
            <a:r>
              <a:rPr lang="es-ES" sz="500" err="1">
                <a:solidFill>
                  <a:srgbClr val="646464"/>
                </a:solidFill>
              </a:rPr>
              <a:t>randomized</a:t>
            </a:r>
            <a:r>
              <a:rPr lang="es-ES" sz="500">
                <a:solidFill>
                  <a:srgbClr val="646464"/>
                </a:solidFill>
              </a:rPr>
              <a:t> </a:t>
            </a:r>
            <a:r>
              <a:rPr lang="es-ES" sz="500" err="1">
                <a:solidFill>
                  <a:srgbClr val="646464"/>
                </a:solidFill>
              </a:rPr>
              <a:t>phase</a:t>
            </a:r>
            <a:r>
              <a:rPr lang="es-ES" sz="500">
                <a:solidFill>
                  <a:srgbClr val="646464"/>
                </a:solidFill>
              </a:rPr>
              <a:t> 3 </a:t>
            </a:r>
            <a:r>
              <a:rPr lang="es-ES" sz="500" err="1">
                <a:solidFill>
                  <a:srgbClr val="646464"/>
                </a:solidFill>
              </a:rPr>
              <a:t>clinical</a:t>
            </a:r>
            <a:r>
              <a:rPr lang="es-ES" sz="500">
                <a:solidFill>
                  <a:srgbClr val="646464"/>
                </a:solidFill>
              </a:rPr>
              <a:t> </a:t>
            </a:r>
            <a:r>
              <a:rPr lang="es-ES" sz="500" err="1">
                <a:solidFill>
                  <a:srgbClr val="646464"/>
                </a:solidFill>
              </a:rPr>
              <a:t>study</a:t>
            </a:r>
            <a:r>
              <a:rPr lang="es-ES" sz="500">
                <a:solidFill>
                  <a:srgbClr val="646464"/>
                </a:solidFill>
              </a:rPr>
              <a:t> (</a:t>
            </a:r>
            <a:r>
              <a:rPr lang="es-ES" sz="500" err="1">
                <a:solidFill>
                  <a:srgbClr val="646464"/>
                </a:solidFill>
              </a:rPr>
              <a:t>ADvantage</a:t>
            </a:r>
            <a:r>
              <a:rPr lang="es-ES" sz="500">
                <a:solidFill>
                  <a:srgbClr val="646464"/>
                </a:solidFill>
              </a:rPr>
              <a:t>). Poster </a:t>
            </a:r>
            <a:r>
              <a:rPr lang="es-ES" sz="500" err="1">
                <a:solidFill>
                  <a:srgbClr val="646464"/>
                </a:solidFill>
              </a:rPr>
              <a:t>presented</a:t>
            </a:r>
            <a:r>
              <a:rPr lang="es-ES" sz="500">
                <a:solidFill>
                  <a:srgbClr val="646464"/>
                </a:solidFill>
              </a:rPr>
              <a:t> at: </a:t>
            </a:r>
            <a:r>
              <a:rPr lang="es-ES" sz="500" err="1">
                <a:solidFill>
                  <a:srgbClr val="646464"/>
                </a:solidFill>
              </a:rPr>
              <a:t>Fall</a:t>
            </a:r>
            <a:r>
              <a:rPr lang="es-ES" sz="500">
                <a:solidFill>
                  <a:srgbClr val="646464"/>
                </a:solidFill>
              </a:rPr>
              <a:t> </a:t>
            </a:r>
            <a:r>
              <a:rPr lang="es-ES" sz="500" err="1">
                <a:solidFill>
                  <a:srgbClr val="646464"/>
                </a:solidFill>
              </a:rPr>
              <a:t>Clinical</a:t>
            </a:r>
            <a:r>
              <a:rPr lang="es-ES" sz="500">
                <a:solidFill>
                  <a:srgbClr val="646464"/>
                </a:solidFill>
              </a:rPr>
              <a:t> </a:t>
            </a:r>
            <a:r>
              <a:rPr lang="es-ES" sz="500" err="1">
                <a:solidFill>
                  <a:srgbClr val="646464"/>
                </a:solidFill>
              </a:rPr>
              <a:t>Dermatology</a:t>
            </a:r>
            <a:r>
              <a:rPr lang="es-ES" sz="500">
                <a:solidFill>
                  <a:srgbClr val="646464"/>
                </a:solidFill>
              </a:rPr>
              <a:t> </a:t>
            </a:r>
            <a:r>
              <a:rPr lang="es-ES" sz="500" err="1">
                <a:solidFill>
                  <a:srgbClr val="646464"/>
                </a:solidFill>
              </a:rPr>
              <a:t>Conference</a:t>
            </a:r>
            <a:r>
              <a:rPr lang="es-ES" sz="500">
                <a:solidFill>
                  <a:srgbClr val="646464"/>
                </a:solidFill>
              </a:rPr>
              <a:t> (</a:t>
            </a:r>
            <a:r>
              <a:rPr lang="es-ES" sz="500" err="1">
                <a:solidFill>
                  <a:srgbClr val="646464"/>
                </a:solidFill>
              </a:rPr>
              <a:t>Fall</a:t>
            </a:r>
            <a:r>
              <a:rPr lang="es-ES" sz="500">
                <a:solidFill>
                  <a:srgbClr val="646464"/>
                </a:solidFill>
              </a:rPr>
              <a:t> CDC); 2023 Oct 19–22; Las Vegas, NV, USA.</a:t>
            </a:r>
          </a:p>
        </p:txBody>
      </p:sp>
      <p:grpSp>
        <p:nvGrpSpPr>
          <p:cNvPr id="87" name="Grupo 86">
            <a:extLst>
              <a:ext uri="{FF2B5EF4-FFF2-40B4-BE49-F238E27FC236}">
                <a16:creationId xmlns:a16="http://schemas.microsoft.com/office/drawing/2014/main" id="{7CA6AB2A-A1D0-0480-8A95-B34D91B3A75B}"/>
              </a:ext>
            </a:extLst>
          </p:cNvPr>
          <p:cNvGrpSpPr/>
          <p:nvPr/>
        </p:nvGrpSpPr>
        <p:grpSpPr>
          <a:xfrm>
            <a:off x="1228703" y="2757036"/>
            <a:ext cx="5703611" cy="2426654"/>
            <a:chOff x="1512186" y="2586124"/>
            <a:chExt cx="4747128" cy="2019710"/>
          </a:xfrm>
        </p:grpSpPr>
        <p:sp>
          <p:nvSpPr>
            <p:cNvPr id="89" name="object 41">
              <a:extLst>
                <a:ext uri="{FF2B5EF4-FFF2-40B4-BE49-F238E27FC236}">
                  <a16:creationId xmlns:a16="http://schemas.microsoft.com/office/drawing/2014/main" id="{CA074B6E-ECEA-0048-FA35-E57D6FB074F8}"/>
                </a:ext>
              </a:extLst>
            </p:cNvPr>
            <p:cNvSpPr txBox="1"/>
            <p:nvPr/>
          </p:nvSpPr>
          <p:spPr>
            <a:xfrm>
              <a:off x="3551692" y="4229596"/>
              <a:ext cx="657305" cy="376238"/>
            </a:xfrm>
            <a:prstGeom prst="rect">
              <a:avLst/>
            </a:prstGeom>
          </p:spPr>
          <p:txBody>
            <a:bodyPr vert="horz" wrap="square" lIns="0" tIns="34271" rIns="0" bIns="0" rtlCol="0">
              <a:spAutoFit/>
            </a:bodyPr>
            <a:lstStyle/>
            <a:p>
              <a:pPr marR="36966" algn="ctr">
                <a:spcBef>
                  <a:spcPts val="270"/>
                </a:spcBef>
              </a:pPr>
              <a:r>
                <a:rPr sz="788" spc="-30">
                  <a:solidFill>
                    <a:srgbClr val="22346A"/>
                  </a:solidFill>
                  <a:latin typeface="Arial" panose="020B0604020202020204" pitchFamily="34" charset="0"/>
                  <a:cs typeface="Arial" panose="020B0604020202020204" pitchFamily="34" charset="0"/>
                </a:rPr>
                <a:t>8</a:t>
              </a:r>
              <a:endParaRPr sz="788">
                <a:latin typeface="Arial" panose="020B0604020202020204" pitchFamily="34" charset="0"/>
                <a:cs typeface="Arial" panose="020B0604020202020204" pitchFamily="34" charset="0"/>
              </a:endParaRPr>
            </a:p>
            <a:p>
              <a:pPr marL="7701">
                <a:spcBef>
                  <a:spcPts val="324"/>
                </a:spcBef>
              </a:pPr>
              <a:r>
                <a:rPr sz="1182" spc="-6">
                  <a:solidFill>
                    <a:srgbClr val="22346A"/>
                  </a:solidFill>
                  <a:latin typeface="Arial" panose="020B0604020202020204" pitchFamily="34" charset="0"/>
                  <a:cs typeface="Arial" panose="020B0604020202020204" pitchFamily="34" charset="0"/>
                </a:rPr>
                <a:t>Semanas</a:t>
              </a:r>
              <a:endParaRPr sz="1182">
                <a:latin typeface="Arial" panose="020B0604020202020204" pitchFamily="34" charset="0"/>
                <a:cs typeface="Arial" panose="020B0604020202020204" pitchFamily="34" charset="0"/>
              </a:endParaRPr>
            </a:p>
          </p:txBody>
        </p:sp>
        <p:sp>
          <p:nvSpPr>
            <p:cNvPr id="90" name="object 42">
              <a:extLst>
                <a:ext uri="{FF2B5EF4-FFF2-40B4-BE49-F238E27FC236}">
                  <a16:creationId xmlns:a16="http://schemas.microsoft.com/office/drawing/2014/main" id="{AA262305-5C0B-B4C1-1D4E-178345F8E1ED}"/>
                </a:ext>
              </a:extLst>
            </p:cNvPr>
            <p:cNvSpPr txBox="1"/>
            <p:nvPr/>
          </p:nvSpPr>
          <p:spPr>
            <a:xfrm>
              <a:off x="1827466" y="2586124"/>
              <a:ext cx="170969"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100</a:t>
              </a:r>
              <a:endParaRPr sz="788">
                <a:latin typeface="Arial" panose="020B0604020202020204" pitchFamily="34" charset="0"/>
                <a:cs typeface="Arial" panose="020B0604020202020204" pitchFamily="34" charset="0"/>
              </a:endParaRPr>
            </a:p>
          </p:txBody>
        </p:sp>
        <p:sp>
          <p:nvSpPr>
            <p:cNvPr id="91" name="object 43">
              <a:extLst>
                <a:ext uri="{FF2B5EF4-FFF2-40B4-BE49-F238E27FC236}">
                  <a16:creationId xmlns:a16="http://schemas.microsoft.com/office/drawing/2014/main" id="{B082604F-E900-41F6-04F5-80C6989A1664}"/>
                </a:ext>
              </a:extLst>
            </p:cNvPr>
            <p:cNvSpPr txBox="1"/>
            <p:nvPr/>
          </p:nvSpPr>
          <p:spPr>
            <a:xfrm>
              <a:off x="1863130" y="2899646"/>
              <a:ext cx="135158"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80</a:t>
              </a:r>
              <a:endParaRPr sz="788">
                <a:latin typeface="Arial" panose="020B0604020202020204" pitchFamily="34" charset="0"/>
                <a:cs typeface="Arial" panose="020B0604020202020204" pitchFamily="34" charset="0"/>
              </a:endParaRPr>
            </a:p>
          </p:txBody>
        </p:sp>
        <p:sp>
          <p:nvSpPr>
            <p:cNvPr id="92" name="object 44">
              <a:extLst>
                <a:ext uri="{FF2B5EF4-FFF2-40B4-BE49-F238E27FC236}">
                  <a16:creationId xmlns:a16="http://schemas.microsoft.com/office/drawing/2014/main" id="{D61E5F20-70DE-E1FA-7CB6-42B4FF19FD53}"/>
                </a:ext>
              </a:extLst>
            </p:cNvPr>
            <p:cNvSpPr txBox="1"/>
            <p:nvPr/>
          </p:nvSpPr>
          <p:spPr>
            <a:xfrm>
              <a:off x="1865346" y="3213167"/>
              <a:ext cx="133232"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60</a:t>
              </a:r>
              <a:endParaRPr sz="788">
                <a:latin typeface="Arial" panose="020B0604020202020204" pitchFamily="34" charset="0"/>
                <a:cs typeface="Arial" panose="020B0604020202020204" pitchFamily="34" charset="0"/>
              </a:endParaRPr>
            </a:p>
          </p:txBody>
        </p:sp>
        <p:sp>
          <p:nvSpPr>
            <p:cNvPr id="93" name="object 45">
              <a:extLst>
                <a:ext uri="{FF2B5EF4-FFF2-40B4-BE49-F238E27FC236}">
                  <a16:creationId xmlns:a16="http://schemas.microsoft.com/office/drawing/2014/main" id="{92649EF2-3589-F8E1-DA86-5B1DE5FB6547}"/>
                </a:ext>
              </a:extLst>
            </p:cNvPr>
            <p:cNvSpPr txBox="1"/>
            <p:nvPr/>
          </p:nvSpPr>
          <p:spPr>
            <a:xfrm>
              <a:off x="1865850" y="3526688"/>
              <a:ext cx="132462"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40</a:t>
              </a:r>
              <a:endParaRPr sz="788">
                <a:latin typeface="Arial" panose="020B0604020202020204" pitchFamily="34" charset="0"/>
                <a:cs typeface="Arial" panose="020B0604020202020204" pitchFamily="34" charset="0"/>
              </a:endParaRPr>
            </a:p>
          </p:txBody>
        </p:sp>
        <p:sp>
          <p:nvSpPr>
            <p:cNvPr id="94" name="object 46">
              <a:extLst>
                <a:ext uri="{FF2B5EF4-FFF2-40B4-BE49-F238E27FC236}">
                  <a16:creationId xmlns:a16="http://schemas.microsoft.com/office/drawing/2014/main" id="{DB48AD45-46ED-8E50-CBD4-09F03520701A}"/>
                </a:ext>
              </a:extLst>
            </p:cNvPr>
            <p:cNvSpPr txBox="1"/>
            <p:nvPr/>
          </p:nvSpPr>
          <p:spPr>
            <a:xfrm>
              <a:off x="1867865" y="3840209"/>
              <a:ext cx="130537"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20</a:t>
              </a:r>
              <a:endParaRPr sz="788">
                <a:latin typeface="Arial" panose="020B0604020202020204" pitchFamily="34" charset="0"/>
                <a:cs typeface="Arial" panose="020B0604020202020204" pitchFamily="34" charset="0"/>
              </a:endParaRPr>
            </a:p>
          </p:txBody>
        </p:sp>
        <p:sp>
          <p:nvSpPr>
            <p:cNvPr id="95" name="object 47">
              <a:extLst>
                <a:ext uri="{FF2B5EF4-FFF2-40B4-BE49-F238E27FC236}">
                  <a16:creationId xmlns:a16="http://schemas.microsoft.com/office/drawing/2014/main" id="{9CD3005D-BCF7-24F9-F333-75C8B98389DC}"/>
                </a:ext>
              </a:extLst>
            </p:cNvPr>
            <p:cNvSpPr txBox="1"/>
            <p:nvPr/>
          </p:nvSpPr>
          <p:spPr>
            <a:xfrm>
              <a:off x="1921260" y="4153730"/>
              <a:ext cx="77013" cy="129417"/>
            </a:xfrm>
            <a:prstGeom prst="rect">
              <a:avLst/>
            </a:prstGeom>
          </p:spPr>
          <p:txBody>
            <a:bodyPr vert="horz" wrap="square" lIns="0" tIns="8086" rIns="0" bIns="0" rtlCol="0">
              <a:spAutoFit/>
            </a:bodyPr>
            <a:lstStyle/>
            <a:p>
              <a:pPr marL="7701">
                <a:spcBef>
                  <a:spcPts val="64"/>
                </a:spcBef>
              </a:pPr>
              <a:r>
                <a:rPr sz="788" spc="-30">
                  <a:solidFill>
                    <a:srgbClr val="22346A"/>
                  </a:solidFill>
                  <a:latin typeface="Arial" panose="020B0604020202020204" pitchFamily="34" charset="0"/>
                  <a:cs typeface="Arial" panose="020B0604020202020204" pitchFamily="34" charset="0"/>
                </a:rPr>
                <a:t>0</a:t>
              </a:r>
              <a:endParaRPr sz="788">
                <a:latin typeface="Arial" panose="020B0604020202020204" pitchFamily="34" charset="0"/>
                <a:cs typeface="Arial" panose="020B0604020202020204" pitchFamily="34" charset="0"/>
              </a:endParaRPr>
            </a:p>
          </p:txBody>
        </p:sp>
        <p:sp>
          <p:nvSpPr>
            <p:cNvPr id="96" name="object 48">
              <a:extLst>
                <a:ext uri="{FF2B5EF4-FFF2-40B4-BE49-F238E27FC236}">
                  <a16:creationId xmlns:a16="http://schemas.microsoft.com/office/drawing/2014/main" id="{33093D18-2289-F31E-B5F1-40EBC3199C8B}"/>
                </a:ext>
              </a:extLst>
            </p:cNvPr>
            <p:cNvSpPr txBox="1"/>
            <p:nvPr/>
          </p:nvSpPr>
          <p:spPr>
            <a:xfrm>
              <a:off x="2019185" y="4255483"/>
              <a:ext cx="77013" cy="129417"/>
            </a:xfrm>
            <a:prstGeom prst="rect">
              <a:avLst/>
            </a:prstGeom>
          </p:spPr>
          <p:txBody>
            <a:bodyPr vert="horz" wrap="square" lIns="0" tIns="8086" rIns="0" bIns="0" rtlCol="0">
              <a:spAutoFit/>
            </a:bodyPr>
            <a:lstStyle/>
            <a:p>
              <a:pPr marL="7701">
                <a:spcBef>
                  <a:spcPts val="64"/>
                </a:spcBef>
              </a:pPr>
              <a:r>
                <a:rPr sz="788" spc="-30">
                  <a:solidFill>
                    <a:srgbClr val="22346A"/>
                  </a:solidFill>
                  <a:latin typeface="Arial" panose="020B0604020202020204" pitchFamily="34" charset="0"/>
                  <a:cs typeface="Arial" panose="020B0604020202020204" pitchFamily="34" charset="0"/>
                </a:rPr>
                <a:t>0</a:t>
              </a:r>
              <a:endParaRPr sz="788">
                <a:latin typeface="Arial" panose="020B0604020202020204" pitchFamily="34" charset="0"/>
                <a:cs typeface="Arial" panose="020B0604020202020204" pitchFamily="34" charset="0"/>
              </a:endParaRPr>
            </a:p>
          </p:txBody>
        </p:sp>
        <p:sp>
          <p:nvSpPr>
            <p:cNvPr id="97" name="object 49">
              <a:extLst>
                <a:ext uri="{FF2B5EF4-FFF2-40B4-BE49-F238E27FC236}">
                  <a16:creationId xmlns:a16="http://schemas.microsoft.com/office/drawing/2014/main" id="{9FFDD711-CD71-F660-A563-FEB699026B54}"/>
                </a:ext>
              </a:extLst>
            </p:cNvPr>
            <p:cNvSpPr txBox="1"/>
            <p:nvPr/>
          </p:nvSpPr>
          <p:spPr>
            <a:xfrm>
              <a:off x="2923077" y="4255483"/>
              <a:ext cx="70851" cy="129417"/>
            </a:xfrm>
            <a:prstGeom prst="rect">
              <a:avLst/>
            </a:prstGeom>
          </p:spPr>
          <p:txBody>
            <a:bodyPr vert="horz" wrap="square" lIns="0" tIns="8086" rIns="0" bIns="0" rtlCol="0">
              <a:spAutoFit/>
            </a:bodyPr>
            <a:lstStyle/>
            <a:p>
              <a:pPr marL="7701">
                <a:spcBef>
                  <a:spcPts val="64"/>
                </a:spcBef>
              </a:pPr>
              <a:r>
                <a:rPr sz="788" spc="-30">
                  <a:solidFill>
                    <a:srgbClr val="22346A"/>
                  </a:solidFill>
                  <a:latin typeface="Arial" panose="020B0604020202020204" pitchFamily="34" charset="0"/>
                  <a:cs typeface="Arial" panose="020B0604020202020204" pitchFamily="34" charset="0"/>
                </a:rPr>
                <a:t>4</a:t>
              </a:r>
              <a:endParaRPr sz="788">
                <a:latin typeface="Arial" panose="020B0604020202020204" pitchFamily="34" charset="0"/>
                <a:cs typeface="Arial" panose="020B0604020202020204" pitchFamily="34" charset="0"/>
              </a:endParaRPr>
            </a:p>
          </p:txBody>
        </p:sp>
        <p:sp>
          <p:nvSpPr>
            <p:cNvPr id="98" name="object 50">
              <a:extLst>
                <a:ext uri="{FF2B5EF4-FFF2-40B4-BE49-F238E27FC236}">
                  <a16:creationId xmlns:a16="http://schemas.microsoft.com/office/drawing/2014/main" id="{36317AF4-807B-982A-1F9A-4E0D16C65C8C}"/>
                </a:ext>
              </a:extLst>
            </p:cNvPr>
            <p:cNvSpPr txBox="1"/>
            <p:nvPr/>
          </p:nvSpPr>
          <p:spPr>
            <a:xfrm>
              <a:off x="4709602" y="4255483"/>
              <a:ext cx="152127"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12</a:t>
              </a:r>
              <a:endParaRPr sz="788">
                <a:latin typeface="Arial" panose="020B0604020202020204" pitchFamily="34" charset="0"/>
                <a:cs typeface="Arial" panose="020B0604020202020204" pitchFamily="34" charset="0"/>
              </a:endParaRPr>
            </a:p>
          </p:txBody>
        </p:sp>
        <p:sp>
          <p:nvSpPr>
            <p:cNvPr id="99" name="object 51">
              <a:extLst>
                <a:ext uri="{FF2B5EF4-FFF2-40B4-BE49-F238E27FC236}">
                  <a16:creationId xmlns:a16="http://schemas.microsoft.com/office/drawing/2014/main" id="{DC88BD4A-1DB3-ACA0-8196-4FE5088ABC05}"/>
                </a:ext>
              </a:extLst>
            </p:cNvPr>
            <p:cNvSpPr txBox="1"/>
            <p:nvPr/>
          </p:nvSpPr>
          <p:spPr>
            <a:xfrm>
              <a:off x="2473649" y="4255483"/>
              <a:ext cx="68926" cy="129417"/>
            </a:xfrm>
            <a:prstGeom prst="rect">
              <a:avLst/>
            </a:prstGeom>
          </p:spPr>
          <p:txBody>
            <a:bodyPr vert="horz" wrap="square" lIns="0" tIns="8086" rIns="0" bIns="0" rtlCol="0">
              <a:spAutoFit/>
            </a:bodyPr>
            <a:lstStyle/>
            <a:p>
              <a:pPr marL="7701">
                <a:spcBef>
                  <a:spcPts val="64"/>
                </a:spcBef>
              </a:pPr>
              <a:r>
                <a:rPr sz="788" spc="-30">
                  <a:solidFill>
                    <a:srgbClr val="22346A"/>
                  </a:solidFill>
                  <a:latin typeface="Arial" panose="020B0604020202020204" pitchFamily="34" charset="0"/>
                  <a:cs typeface="Arial" panose="020B0604020202020204" pitchFamily="34" charset="0"/>
                </a:rPr>
                <a:t>2</a:t>
              </a:r>
              <a:endParaRPr sz="788">
                <a:latin typeface="Arial" panose="020B0604020202020204" pitchFamily="34" charset="0"/>
                <a:cs typeface="Arial" panose="020B0604020202020204" pitchFamily="34" charset="0"/>
              </a:endParaRPr>
            </a:p>
          </p:txBody>
        </p:sp>
        <p:sp>
          <p:nvSpPr>
            <p:cNvPr id="100" name="object 52">
              <a:extLst>
                <a:ext uri="{FF2B5EF4-FFF2-40B4-BE49-F238E27FC236}">
                  <a16:creationId xmlns:a16="http://schemas.microsoft.com/office/drawing/2014/main" id="{A059453B-F8E1-354C-848F-DC977266AF5C}"/>
                </a:ext>
              </a:extLst>
            </p:cNvPr>
            <p:cNvSpPr txBox="1"/>
            <p:nvPr/>
          </p:nvSpPr>
          <p:spPr>
            <a:xfrm>
              <a:off x="4255138" y="4255483"/>
              <a:ext cx="109358" cy="25066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10</a:t>
              </a:r>
              <a:endParaRPr sz="788">
                <a:latin typeface="Arial" panose="020B0604020202020204" pitchFamily="34" charset="0"/>
                <a:cs typeface="Arial" panose="020B0604020202020204" pitchFamily="34" charset="0"/>
              </a:endParaRPr>
            </a:p>
          </p:txBody>
        </p:sp>
        <p:sp>
          <p:nvSpPr>
            <p:cNvPr id="101" name="object 53">
              <a:extLst>
                <a:ext uri="{FF2B5EF4-FFF2-40B4-BE49-F238E27FC236}">
                  <a16:creationId xmlns:a16="http://schemas.microsoft.com/office/drawing/2014/main" id="{92407749-A42A-3647-63FB-032CBC1ADC38}"/>
                </a:ext>
              </a:extLst>
            </p:cNvPr>
            <p:cNvSpPr txBox="1"/>
            <p:nvPr/>
          </p:nvSpPr>
          <p:spPr>
            <a:xfrm>
              <a:off x="3373209" y="4255483"/>
              <a:ext cx="71622" cy="129417"/>
            </a:xfrm>
            <a:prstGeom prst="rect">
              <a:avLst/>
            </a:prstGeom>
          </p:spPr>
          <p:txBody>
            <a:bodyPr vert="horz" wrap="square" lIns="0" tIns="8086" rIns="0" bIns="0" rtlCol="0">
              <a:spAutoFit/>
            </a:bodyPr>
            <a:lstStyle/>
            <a:p>
              <a:pPr marL="7701">
                <a:spcBef>
                  <a:spcPts val="64"/>
                </a:spcBef>
              </a:pPr>
              <a:r>
                <a:rPr sz="788" spc="-30">
                  <a:solidFill>
                    <a:srgbClr val="22346A"/>
                  </a:solidFill>
                  <a:latin typeface="Arial" panose="020B0604020202020204" pitchFamily="34" charset="0"/>
                  <a:cs typeface="Arial" panose="020B0604020202020204" pitchFamily="34" charset="0"/>
                </a:rPr>
                <a:t>6</a:t>
              </a:r>
              <a:endParaRPr sz="788">
                <a:latin typeface="Arial" panose="020B0604020202020204" pitchFamily="34" charset="0"/>
                <a:cs typeface="Arial" panose="020B0604020202020204" pitchFamily="34" charset="0"/>
              </a:endParaRPr>
            </a:p>
          </p:txBody>
        </p:sp>
        <p:sp>
          <p:nvSpPr>
            <p:cNvPr id="102" name="object 54">
              <a:extLst>
                <a:ext uri="{FF2B5EF4-FFF2-40B4-BE49-F238E27FC236}">
                  <a16:creationId xmlns:a16="http://schemas.microsoft.com/office/drawing/2014/main" id="{48BAE9AB-9BC2-3546-1F17-41334EBD53D4}"/>
                </a:ext>
              </a:extLst>
            </p:cNvPr>
            <p:cNvSpPr txBox="1"/>
            <p:nvPr/>
          </p:nvSpPr>
          <p:spPr>
            <a:xfrm>
              <a:off x="5159031" y="4255483"/>
              <a:ext cx="193670"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14</a:t>
              </a:r>
              <a:endParaRPr sz="788">
                <a:latin typeface="Arial" panose="020B0604020202020204" pitchFamily="34" charset="0"/>
                <a:cs typeface="Arial" panose="020B0604020202020204" pitchFamily="34" charset="0"/>
              </a:endParaRPr>
            </a:p>
          </p:txBody>
        </p:sp>
        <p:sp>
          <p:nvSpPr>
            <p:cNvPr id="103" name="object 55">
              <a:extLst>
                <a:ext uri="{FF2B5EF4-FFF2-40B4-BE49-F238E27FC236}">
                  <a16:creationId xmlns:a16="http://schemas.microsoft.com/office/drawing/2014/main" id="{9C64DC24-E137-F006-7C63-55D91D1A8CEC}"/>
                </a:ext>
              </a:extLst>
            </p:cNvPr>
            <p:cNvSpPr txBox="1"/>
            <p:nvPr/>
          </p:nvSpPr>
          <p:spPr>
            <a:xfrm>
              <a:off x="5609163" y="4255483"/>
              <a:ext cx="150036"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16</a:t>
              </a:r>
              <a:endParaRPr sz="788">
                <a:latin typeface="Arial" panose="020B0604020202020204" pitchFamily="34" charset="0"/>
                <a:cs typeface="Arial" panose="020B0604020202020204" pitchFamily="34" charset="0"/>
              </a:endParaRPr>
            </a:p>
          </p:txBody>
        </p:sp>
        <p:sp>
          <p:nvSpPr>
            <p:cNvPr id="104" name="object 56">
              <a:extLst>
                <a:ext uri="{FF2B5EF4-FFF2-40B4-BE49-F238E27FC236}">
                  <a16:creationId xmlns:a16="http://schemas.microsoft.com/office/drawing/2014/main" id="{3DF5CE10-C5FA-CBFD-E69A-DF1825B8FA95}"/>
                </a:ext>
              </a:extLst>
            </p:cNvPr>
            <p:cNvSpPr txBox="1"/>
            <p:nvPr/>
          </p:nvSpPr>
          <p:spPr>
            <a:xfrm>
              <a:off x="1512186" y="2961176"/>
              <a:ext cx="179536" cy="938787"/>
            </a:xfrm>
            <a:prstGeom prst="rect">
              <a:avLst/>
            </a:prstGeom>
          </p:spPr>
          <p:txBody>
            <a:bodyPr vert="vert270" wrap="square" lIns="0" tIns="0" rIns="0" bIns="0" rtlCol="0">
              <a:spAutoFit/>
            </a:bodyPr>
            <a:lstStyle/>
            <a:p>
              <a:pPr marL="7701">
                <a:lnSpc>
                  <a:spcPts val="1386"/>
                </a:lnSpc>
              </a:pPr>
              <a:r>
                <a:rPr sz="1182">
                  <a:solidFill>
                    <a:srgbClr val="22346A"/>
                  </a:solidFill>
                  <a:latin typeface="Arial" panose="020B0604020202020204" pitchFamily="34" charset="0"/>
                  <a:cs typeface="Arial" panose="020B0604020202020204" pitchFamily="34" charset="0"/>
                </a:rPr>
                <a:t>Pacientes</a:t>
              </a:r>
              <a:r>
                <a:rPr sz="1182" spc="15">
                  <a:solidFill>
                    <a:srgbClr val="22346A"/>
                  </a:solidFill>
                  <a:latin typeface="Arial" panose="020B0604020202020204" pitchFamily="34" charset="0"/>
                  <a:cs typeface="Arial" panose="020B0604020202020204" pitchFamily="34" charset="0"/>
                </a:rPr>
                <a:t> </a:t>
              </a:r>
              <a:r>
                <a:rPr sz="1182" spc="-15">
                  <a:solidFill>
                    <a:srgbClr val="22346A"/>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p:txBody>
        </p:sp>
        <p:sp>
          <p:nvSpPr>
            <p:cNvPr id="105" name="object 57">
              <a:extLst>
                <a:ext uri="{FF2B5EF4-FFF2-40B4-BE49-F238E27FC236}">
                  <a16:creationId xmlns:a16="http://schemas.microsoft.com/office/drawing/2014/main" id="{9A4319A6-625F-FA29-D46D-11278CEBF691}"/>
                </a:ext>
              </a:extLst>
            </p:cNvPr>
            <p:cNvSpPr txBox="1"/>
            <p:nvPr/>
          </p:nvSpPr>
          <p:spPr>
            <a:xfrm>
              <a:off x="5539628" y="3228705"/>
              <a:ext cx="719686" cy="818103"/>
            </a:xfrm>
            <a:prstGeom prst="rect">
              <a:avLst/>
            </a:prstGeom>
          </p:spPr>
          <p:txBody>
            <a:bodyPr vert="horz" wrap="square" lIns="0" tIns="137853" rIns="0" bIns="0" rtlCol="0">
              <a:spAutoFit/>
            </a:bodyPr>
            <a:lstStyle/>
            <a:p>
              <a:pPr marR="31575" algn="r">
                <a:spcBef>
                  <a:spcPts val="1085"/>
                </a:spcBef>
              </a:pPr>
              <a:r>
                <a:rPr sz="1819" b="1" baseline="31944">
                  <a:solidFill>
                    <a:srgbClr val="B0059E"/>
                  </a:solidFill>
                  <a:latin typeface="Arial" panose="020B0604020202020204" pitchFamily="34" charset="0"/>
                  <a:cs typeface="Arial" panose="020B0604020202020204" pitchFamily="34" charset="0"/>
                </a:rPr>
                <a:t>***</a:t>
              </a:r>
              <a:r>
                <a:rPr sz="1819" b="1" spc="-104" baseline="31944">
                  <a:solidFill>
                    <a:srgbClr val="B0059E"/>
                  </a:solidFill>
                  <a:latin typeface="Arial" panose="020B0604020202020204" pitchFamily="34" charset="0"/>
                  <a:cs typeface="Arial" panose="020B0604020202020204" pitchFamily="34" charset="0"/>
                </a:rPr>
                <a:t> </a:t>
              </a:r>
              <a:r>
                <a:rPr sz="1789" b="1" spc="-12">
                  <a:solidFill>
                    <a:srgbClr val="B0059E"/>
                  </a:solidFill>
                  <a:latin typeface="Arial" panose="020B0604020202020204" pitchFamily="34" charset="0"/>
                  <a:cs typeface="Arial" panose="020B0604020202020204" pitchFamily="34" charset="0"/>
                </a:rPr>
                <a:t>42,9</a:t>
              </a:r>
              <a:endParaRPr sz="1789">
                <a:latin typeface="Arial" panose="020B0604020202020204" pitchFamily="34" charset="0"/>
                <a:cs typeface="Arial" panose="020B0604020202020204" pitchFamily="34" charset="0"/>
              </a:endParaRPr>
            </a:p>
            <a:p>
              <a:pPr marR="18483" algn="r">
                <a:spcBef>
                  <a:spcPts val="1024"/>
                </a:spcBef>
              </a:pPr>
              <a:r>
                <a:rPr sz="1789" b="1" spc="-12">
                  <a:solidFill>
                    <a:srgbClr val="A3A3A3"/>
                  </a:solidFill>
                  <a:latin typeface="Arial" panose="020B0604020202020204" pitchFamily="34" charset="0"/>
                  <a:cs typeface="Arial" panose="020B0604020202020204" pitchFamily="34" charset="0"/>
                </a:rPr>
                <a:t>20,8</a:t>
              </a:r>
              <a:endParaRPr sz="1789">
                <a:latin typeface="Arial" panose="020B0604020202020204" pitchFamily="34" charset="0"/>
                <a:cs typeface="Arial" panose="020B0604020202020204" pitchFamily="34" charset="0"/>
              </a:endParaRPr>
            </a:p>
          </p:txBody>
        </p:sp>
        <p:grpSp>
          <p:nvGrpSpPr>
            <p:cNvPr id="106" name="object 58">
              <a:extLst>
                <a:ext uri="{FF2B5EF4-FFF2-40B4-BE49-F238E27FC236}">
                  <a16:creationId xmlns:a16="http://schemas.microsoft.com/office/drawing/2014/main" id="{D15A2A5C-FB65-5D2C-05EC-3AEEB85211E6}"/>
                </a:ext>
              </a:extLst>
            </p:cNvPr>
            <p:cNvGrpSpPr/>
            <p:nvPr/>
          </p:nvGrpSpPr>
          <p:grpSpPr>
            <a:xfrm>
              <a:off x="2015785" y="2627422"/>
              <a:ext cx="3686608" cy="1626898"/>
              <a:chOff x="4968933" y="5573128"/>
              <a:chExt cx="6079490" cy="2682875"/>
            </a:xfrm>
          </p:grpSpPr>
          <p:sp>
            <p:nvSpPr>
              <p:cNvPr id="119" name="object 59">
                <a:extLst>
                  <a:ext uri="{FF2B5EF4-FFF2-40B4-BE49-F238E27FC236}">
                    <a16:creationId xmlns:a16="http://schemas.microsoft.com/office/drawing/2014/main" id="{39CEE1F6-4E2E-5092-0DAE-2DE667E37C43}"/>
                  </a:ext>
                </a:extLst>
              </p:cNvPr>
              <p:cNvSpPr/>
              <p:nvPr/>
            </p:nvSpPr>
            <p:spPr>
              <a:xfrm>
                <a:off x="5037312" y="5573128"/>
                <a:ext cx="0" cy="2682875"/>
              </a:xfrm>
              <a:custGeom>
                <a:avLst/>
                <a:gdLst/>
                <a:ahLst/>
                <a:cxnLst/>
                <a:rect l="l" t="t" r="r" b="b"/>
                <a:pathLst>
                  <a:path h="2682875">
                    <a:moveTo>
                      <a:pt x="0" y="0"/>
                    </a:moveTo>
                    <a:lnTo>
                      <a:pt x="0" y="2682347"/>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0" name="object 60">
                <a:extLst>
                  <a:ext uri="{FF2B5EF4-FFF2-40B4-BE49-F238E27FC236}">
                    <a16:creationId xmlns:a16="http://schemas.microsoft.com/office/drawing/2014/main" id="{9DDFBECA-5F85-4C19-2819-6622FC90AC62}"/>
                  </a:ext>
                </a:extLst>
              </p:cNvPr>
              <p:cNvSpPr/>
              <p:nvPr/>
            </p:nvSpPr>
            <p:spPr>
              <a:xfrm>
                <a:off x="4968933" y="8200830"/>
                <a:ext cx="6014720" cy="0"/>
              </a:xfrm>
              <a:custGeom>
                <a:avLst/>
                <a:gdLst/>
                <a:ahLst/>
                <a:cxnLst/>
                <a:rect l="l" t="t" r="r" b="b"/>
                <a:pathLst>
                  <a:path w="6014720">
                    <a:moveTo>
                      <a:pt x="6014445"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1" name="object 61">
                <a:extLst>
                  <a:ext uri="{FF2B5EF4-FFF2-40B4-BE49-F238E27FC236}">
                    <a16:creationId xmlns:a16="http://schemas.microsoft.com/office/drawing/2014/main" id="{4D8BFC31-E807-3C05-3C7B-AC93C9451D15}"/>
                  </a:ext>
                </a:extLst>
              </p:cNvPr>
              <p:cNvSpPr/>
              <p:nvPr/>
            </p:nvSpPr>
            <p:spPr>
              <a:xfrm>
                <a:off x="4968936" y="5628755"/>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2" name="object 62">
                <a:extLst>
                  <a:ext uri="{FF2B5EF4-FFF2-40B4-BE49-F238E27FC236}">
                    <a16:creationId xmlns:a16="http://schemas.microsoft.com/office/drawing/2014/main" id="{CC9258CD-EC3D-0C65-2043-AB4A5A44C154}"/>
                  </a:ext>
                </a:extLst>
              </p:cNvPr>
              <p:cNvSpPr/>
              <p:nvPr/>
            </p:nvSpPr>
            <p:spPr>
              <a:xfrm>
                <a:off x="4968936" y="6150990"/>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3" name="object 63">
                <a:extLst>
                  <a:ext uri="{FF2B5EF4-FFF2-40B4-BE49-F238E27FC236}">
                    <a16:creationId xmlns:a16="http://schemas.microsoft.com/office/drawing/2014/main" id="{DF88D9EA-EAA7-B8D2-6FC9-02ACC2CD6B86}"/>
                  </a:ext>
                </a:extLst>
              </p:cNvPr>
              <p:cNvSpPr/>
              <p:nvPr/>
            </p:nvSpPr>
            <p:spPr>
              <a:xfrm>
                <a:off x="4968936" y="6661283"/>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4" name="object 64">
                <a:extLst>
                  <a:ext uri="{FF2B5EF4-FFF2-40B4-BE49-F238E27FC236}">
                    <a16:creationId xmlns:a16="http://schemas.microsoft.com/office/drawing/2014/main" id="{4FB88CE1-5696-176C-AE82-EDC509965FBB}"/>
                  </a:ext>
                </a:extLst>
              </p:cNvPr>
              <p:cNvSpPr/>
              <p:nvPr/>
            </p:nvSpPr>
            <p:spPr>
              <a:xfrm>
                <a:off x="4968936" y="7171411"/>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5" name="object 65">
                <a:extLst>
                  <a:ext uri="{FF2B5EF4-FFF2-40B4-BE49-F238E27FC236}">
                    <a16:creationId xmlns:a16="http://schemas.microsoft.com/office/drawing/2014/main" id="{618D7C9F-37E7-C48B-71FD-E321031B3741}"/>
                  </a:ext>
                </a:extLst>
              </p:cNvPr>
              <p:cNvSpPr/>
              <p:nvPr/>
            </p:nvSpPr>
            <p:spPr>
              <a:xfrm>
                <a:off x="4968936" y="7682031"/>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6" name="object 66">
                <a:extLst>
                  <a:ext uri="{FF2B5EF4-FFF2-40B4-BE49-F238E27FC236}">
                    <a16:creationId xmlns:a16="http://schemas.microsoft.com/office/drawing/2014/main" id="{990BCE0D-1ADB-B5B8-004C-69EC54E2E16E}"/>
                  </a:ext>
                </a:extLst>
              </p:cNvPr>
              <p:cNvSpPr/>
              <p:nvPr/>
            </p:nvSpPr>
            <p:spPr>
              <a:xfrm>
                <a:off x="5777310"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7" name="object 67">
                <a:extLst>
                  <a:ext uri="{FF2B5EF4-FFF2-40B4-BE49-F238E27FC236}">
                    <a16:creationId xmlns:a16="http://schemas.microsoft.com/office/drawing/2014/main" id="{E884C322-CAA1-0366-35FF-CA029125811B}"/>
                  </a:ext>
                </a:extLst>
              </p:cNvPr>
              <p:cNvSpPr/>
              <p:nvPr/>
            </p:nvSpPr>
            <p:spPr>
              <a:xfrm>
                <a:off x="6524016"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8" name="object 68">
                <a:extLst>
                  <a:ext uri="{FF2B5EF4-FFF2-40B4-BE49-F238E27FC236}">
                    <a16:creationId xmlns:a16="http://schemas.microsoft.com/office/drawing/2014/main" id="{2FE96C70-1444-B6FC-1ACC-E22E74EFAEAF}"/>
                  </a:ext>
                </a:extLst>
              </p:cNvPr>
              <p:cNvSpPr/>
              <p:nvPr/>
            </p:nvSpPr>
            <p:spPr>
              <a:xfrm>
                <a:off x="7270720"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9" name="object 69">
                <a:extLst>
                  <a:ext uri="{FF2B5EF4-FFF2-40B4-BE49-F238E27FC236}">
                    <a16:creationId xmlns:a16="http://schemas.microsoft.com/office/drawing/2014/main" id="{09E1C64B-C977-8014-913B-CC035C3BBD80}"/>
                  </a:ext>
                </a:extLst>
              </p:cNvPr>
              <p:cNvSpPr/>
              <p:nvPr/>
            </p:nvSpPr>
            <p:spPr>
              <a:xfrm>
                <a:off x="8003846"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0" name="object 70">
                <a:extLst>
                  <a:ext uri="{FF2B5EF4-FFF2-40B4-BE49-F238E27FC236}">
                    <a16:creationId xmlns:a16="http://schemas.microsoft.com/office/drawing/2014/main" id="{BC79EA1F-5ADF-E54B-7AC9-0CC167C627A0}"/>
                  </a:ext>
                </a:extLst>
              </p:cNvPr>
              <p:cNvSpPr/>
              <p:nvPr/>
            </p:nvSpPr>
            <p:spPr>
              <a:xfrm>
                <a:off x="8750551"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1" name="object 71">
                <a:extLst>
                  <a:ext uri="{FF2B5EF4-FFF2-40B4-BE49-F238E27FC236}">
                    <a16:creationId xmlns:a16="http://schemas.microsoft.com/office/drawing/2014/main" id="{2340B8B9-6580-E90B-92AB-02FF48A26FF9}"/>
                  </a:ext>
                </a:extLst>
              </p:cNvPr>
              <p:cNvSpPr/>
              <p:nvPr/>
            </p:nvSpPr>
            <p:spPr>
              <a:xfrm>
                <a:off x="9497419"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2" name="object 72">
                <a:extLst>
                  <a:ext uri="{FF2B5EF4-FFF2-40B4-BE49-F238E27FC236}">
                    <a16:creationId xmlns:a16="http://schemas.microsoft.com/office/drawing/2014/main" id="{622AFF71-4680-B8F0-7530-B81D32053D70}"/>
                  </a:ext>
                </a:extLst>
              </p:cNvPr>
              <p:cNvSpPr/>
              <p:nvPr/>
            </p:nvSpPr>
            <p:spPr>
              <a:xfrm>
                <a:off x="10230381"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3" name="object 73">
                <a:extLst>
                  <a:ext uri="{FF2B5EF4-FFF2-40B4-BE49-F238E27FC236}">
                    <a16:creationId xmlns:a16="http://schemas.microsoft.com/office/drawing/2014/main" id="{BCCAF0BD-2B39-2FDA-E53F-59EF32A80FC0}"/>
                  </a:ext>
                </a:extLst>
              </p:cNvPr>
              <p:cNvSpPr/>
              <p:nvPr/>
            </p:nvSpPr>
            <p:spPr>
              <a:xfrm>
                <a:off x="10977087"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134" name="object 74">
                <a:extLst>
                  <a:ext uri="{FF2B5EF4-FFF2-40B4-BE49-F238E27FC236}">
                    <a16:creationId xmlns:a16="http://schemas.microsoft.com/office/drawing/2014/main" id="{30C48FF9-E698-E2B6-C008-3A7BAE3A5C5A}"/>
                  </a:ext>
                </a:extLst>
              </p:cNvPr>
              <p:cNvPicPr/>
              <p:nvPr/>
            </p:nvPicPr>
            <p:blipFill>
              <a:blip r:embed="rId3" cstate="print"/>
              <a:stretch>
                <a:fillRect/>
              </a:stretch>
            </p:blipFill>
            <p:spPr>
              <a:xfrm>
                <a:off x="6463322" y="7735190"/>
                <a:ext cx="120289" cy="120184"/>
              </a:xfrm>
              <a:prstGeom prst="rect">
                <a:avLst/>
              </a:prstGeom>
            </p:spPr>
          </p:pic>
          <p:pic>
            <p:nvPicPr>
              <p:cNvPr id="135" name="object 75">
                <a:extLst>
                  <a:ext uri="{FF2B5EF4-FFF2-40B4-BE49-F238E27FC236}">
                    <a16:creationId xmlns:a16="http://schemas.microsoft.com/office/drawing/2014/main" id="{F90C138C-6B97-DEB7-D44C-69EE24958ABE}"/>
                  </a:ext>
                </a:extLst>
              </p:cNvPr>
              <p:cNvPicPr/>
              <p:nvPr/>
            </p:nvPicPr>
            <p:blipFill>
              <a:blip r:embed="rId4" cstate="print"/>
              <a:stretch>
                <a:fillRect/>
              </a:stretch>
            </p:blipFill>
            <p:spPr>
              <a:xfrm>
                <a:off x="7946696" y="7401397"/>
                <a:ext cx="120289" cy="120184"/>
              </a:xfrm>
              <a:prstGeom prst="rect">
                <a:avLst/>
              </a:prstGeom>
            </p:spPr>
          </p:pic>
          <p:pic>
            <p:nvPicPr>
              <p:cNvPr id="136" name="object 76">
                <a:extLst>
                  <a:ext uri="{FF2B5EF4-FFF2-40B4-BE49-F238E27FC236}">
                    <a16:creationId xmlns:a16="http://schemas.microsoft.com/office/drawing/2014/main" id="{7FE869F7-3144-1835-15A0-6432870C27EF}"/>
                  </a:ext>
                </a:extLst>
              </p:cNvPr>
              <p:cNvPicPr/>
              <p:nvPr/>
            </p:nvPicPr>
            <p:blipFill>
              <a:blip r:embed="rId5" cstate="print"/>
              <a:stretch>
                <a:fillRect/>
              </a:stretch>
            </p:blipFill>
            <p:spPr>
              <a:xfrm>
                <a:off x="9430068" y="7058772"/>
                <a:ext cx="120289" cy="120184"/>
              </a:xfrm>
              <a:prstGeom prst="rect">
                <a:avLst/>
              </a:prstGeom>
            </p:spPr>
          </p:pic>
          <p:pic>
            <p:nvPicPr>
              <p:cNvPr id="137" name="object 77">
                <a:extLst>
                  <a:ext uri="{FF2B5EF4-FFF2-40B4-BE49-F238E27FC236}">
                    <a16:creationId xmlns:a16="http://schemas.microsoft.com/office/drawing/2014/main" id="{C9252430-B770-27D7-FA49-E99FF350E6A5}"/>
                  </a:ext>
                </a:extLst>
              </p:cNvPr>
              <p:cNvPicPr/>
              <p:nvPr/>
            </p:nvPicPr>
            <p:blipFill>
              <a:blip r:embed="rId6" cstate="print"/>
              <a:stretch>
                <a:fillRect/>
              </a:stretch>
            </p:blipFill>
            <p:spPr>
              <a:xfrm>
                <a:off x="10901573" y="7046905"/>
                <a:ext cx="120289" cy="120184"/>
              </a:xfrm>
              <a:prstGeom prst="rect">
                <a:avLst/>
              </a:prstGeom>
            </p:spPr>
          </p:pic>
          <p:pic>
            <p:nvPicPr>
              <p:cNvPr id="138" name="object 78">
                <a:extLst>
                  <a:ext uri="{FF2B5EF4-FFF2-40B4-BE49-F238E27FC236}">
                    <a16:creationId xmlns:a16="http://schemas.microsoft.com/office/drawing/2014/main" id="{5DDA67D6-8812-8A6E-F5E7-F15D6A68D505}"/>
                  </a:ext>
                </a:extLst>
              </p:cNvPr>
              <p:cNvPicPr/>
              <p:nvPr/>
            </p:nvPicPr>
            <p:blipFill>
              <a:blip r:embed="rId7" cstate="print"/>
              <a:stretch>
                <a:fillRect/>
              </a:stretch>
            </p:blipFill>
            <p:spPr>
              <a:xfrm>
                <a:off x="6461703" y="7972529"/>
                <a:ext cx="120289" cy="120184"/>
              </a:xfrm>
              <a:prstGeom prst="rect">
                <a:avLst/>
              </a:prstGeom>
            </p:spPr>
          </p:pic>
          <p:pic>
            <p:nvPicPr>
              <p:cNvPr id="139" name="object 79">
                <a:extLst>
                  <a:ext uri="{FF2B5EF4-FFF2-40B4-BE49-F238E27FC236}">
                    <a16:creationId xmlns:a16="http://schemas.microsoft.com/office/drawing/2014/main" id="{67C115AC-FCBA-856D-AA57-EA4751803B7C}"/>
                  </a:ext>
                </a:extLst>
              </p:cNvPr>
              <p:cNvPicPr/>
              <p:nvPr/>
            </p:nvPicPr>
            <p:blipFill>
              <a:blip r:embed="rId8" cstate="print"/>
              <a:stretch>
                <a:fillRect/>
              </a:stretch>
            </p:blipFill>
            <p:spPr>
              <a:xfrm>
                <a:off x="7934829" y="7865726"/>
                <a:ext cx="120289" cy="120184"/>
              </a:xfrm>
              <a:prstGeom prst="rect">
                <a:avLst/>
              </a:prstGeom>
            </p:spPr>
          </p:pic>
          <p:sp>
            <p:nvSpPr>
              <p:cNvPr id="140" name="object 80">
                <a:extLst>
                  <a:ext uri="{FF2B5EF4-FFF2-40B4-BE49-F238E27FC236}">
                    <a16:creationId xmlns:a16="http://schemas.microsoft.com/office/drawing/2014/main" id="{B5D7E8FB-77E5-06D8-1E01-50A891767D2C}"/>
                  </a:ext>
                </a:extLst>
              </p:cNvPr>
              <p:cNvSpPr/>
              <p:nvPr/>
            </p:nvSpPr>
            <p:spPr>
              <a:xfrm>
                <a:off x="9149099" y="5698942"/>
                <a:ext cx="564515" cy="0"/>
              </a:xfrm>
              <a:custGeom>
                <a:avLst/>
                <a:gdLst/>
                <a:ahLst/>
                <a:cxnLst/>
                <a:rect l="l" t="t" r="r" b="b"/>
                <a:pathLst>
                  <a:path w="564515">
                    <a:moveTo>
                      <a:pt x="0" y="0"/>
                    </a:moveTo>
                    <a:lnTo>
                      <a:pt x="564338" y="0"/>
                    </a:lnTo>
                  </a:path>
                </a:pathLst>
              </a:custGeom>
              <a:ln w="12784">
                <a:solidFill>
                  <a:srgbClr val="A3A3A3"/>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1" name="object 81">
                <a:extLst>
                  <a:ext uri="{FF2B5EF4-FFF2-40B4-BE49-F238E27FC236}">
                    <a16:creationId xmlns:a16="http://schemas.microsoft.com/office/drawing/2014/main" id="{F2595DD8-01BC-00E1-D08D-0BA9E12AFCE9}"/>
                  </a:ext>
                </a:extLst>
              </p:cNvPr>
              <p:cNvSpPr/>
              <p:nvPr/>
            </p:nvSpPr>
            <p:spPr>
              <a:xfrm>
                <a:off x="5190155" y="5698942"/>
                <a:ext cx="564515" cy="0"/>
              </a:xfrm>
              <a:custGeom>
                <a:avLst/>
                <a:gdLst/>
                <a:ahLst/>
                <a:cxnLst/>
                <a:rect l="l" t="t" r="r" b="b"/>
                <a:pathLst>
                  <a:path w="564514">
                    <a:moveTo>
                      <a:pt x="0" y="0"/>
                    </a:moveTo>
                    <a:lnTo>
                      <a:pt x="564338" y="0"/>
                    </a:lnTo>
                  </a:path>
                </a:pathLst>
              </a:custGeom>
              <a:ln w="12784">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142" name="object 82">
                <a:extLst>
                  <a:ext uri="{FF2B5EF4-FFF2-40B4-BE49-F238E27FC236}">
                    <a16:creationId xmlns:a16="http://schemas.microsoft.com/office/drawing/2014/main" id="{06795A6F-B93A-E052-83B6-34EC9341C01E}"/>
                  </a:ext>
                </a:extLst>
              </p:cNvPr>
              <p:cNvPicPr/>
              <p:nvPr/>
            </p:nvPicPr>
            <p:blipFill>
              <a:blip r:embed="rId9" cstate="print"/>
              <a:stretch>
                <a:fillRect/>
              </a:stretch>
            </p:blipFill>
            <p:spPr>
              <a:xfrm>
                <a:off x="5414830" y="5628521"/>
                <a:ext cx="150361" cy="150236"/>
              </a:xfrm>
              <a:prstGeom prst="rect">
                <a:avLst/>
              </a:prstGeom>
            </p:spPr>
          </p:pic>
          <p:pic>
            <p:nvPicPr>
              <p:cNvPr id="143" name="object 83">
                <a:extLst>
                  <a:ext uri="{FF2B5EF4-FFF2-40B4-BE49-F238E27FC236}">
                    <a16:creationId xmlns:a16="http://schemas.microsoft.com/office/drawing/2014/main" id="{2CF08A64-5326-5F15-3BB2-BCBE4F8401EF}"/>
                  </a:ext>
                </a:extLst>
              </p:cNvPr>
              <p:cNvPicPr/>
              <p:nvPr/>
            </p:nvPicPr>
            <p:blipFill>
              <a:blip r:embed="rId10" cstate="print"/>
              <a:stretch>
                <a:fillRect/>
              </a:stretch>
            </p:blipFill>
            <p:spPr>
              <a:xfrm>
                <a:off x="9360515" y="5628521"/>
                <a:ext cx="150361" cy="150236"/>
              </a:xfrm>
              <a:prstGeom prst="rect">
                <a:avLst/>
              </a:prstGeom>
            </p:spPr>
          </p:pic>
          <p:pic>
            <p:nvPicPr>
              <p:cNvPr id="144" name="object 84">
                <a:extLst>
                  <a:ext uri="{FF2B5EF4-FFF2-40B4-BE49-F238E27FC236}">
                    <a16:creationId xmlns:a16="http://schemas.microsoft.com/office/drawing/2014/main" id="{0AD162C3-9BCA-1BE0-881D-1D5526CD5667}"/>
                  </a:ext>
                </a:extLst>
              </p:cNvPr>
              <p:cNvPicPr/>
              <p:nvPr/>
            </p:nvPicPr>
            <p:blipFill>
              <a:blip r:embed="rId11" cstate="print"/>
              <a:stretch>
                <a:fillRect/>
              </a:stretch>
            </p:blipFill>
            <p:spPr>
              <a:xfrm>
                <a:off x="9418201" y="7592787"/>
                <a:ext cx="120289" cy="120184"/>
              </a:xfrm>
              <a:prstGeom prst="rect">
                <a:avLst/>
              </a:prstGeom>
            </p:spPr>
          </p:pic>
          <p:pic>
            <p:nvPicPr>
              <p:cNvPr id="145" name="object 85">
                <a:extLst>
                  <a:ext uri="{FF2B5EF4-FFF2-40B4-BE49-F238E27FC236}">
                    <a16:creationId xmlns:a16="http://schemas.microsoft.com/office/drawing/2014/main" id="{036C1559-0957-4BBE-00BD-7A4684FD9F7E}"/>
                  </a:ext>
                </a:extLst>
              </p:cNvPr>
              <p:cNvPicPr/>
              <p:nvPr/>
            </p:nvPicPr>
            <p:blipFill>
              <a:blip r:embed="rId12" cstate="print"/>
              <a:stretch>
                <a:fillRect/>
              </a:stretch>
            </p:blipFill>
            <p:spPr>
              <a:xfrm>
                <a:off x="10928072" y="7616519"/>
                <a:ext cx="120289" cy="120184"/>
              </a:xfrm>
              <a:prstGeom prst="rect">
                <a:avLst/>
              </a:prstGeom>
            </p:spPr>
          </p:pic>
          <p:sp>
            <p:nvSpPr>
              <p:cNvPr id="146" name="object 86">
                <a:extLst>
                  <a:ext uri="{FF2B5EF4-FFF2-40B4-BE49-F238E27FC236}">
                    <a16:creationId xmlns:a16="http://schemas.microsoft.com/office/drawing/2014/main" id="{2781CAAC-C78F-94DB-2095-6AB25F1A0D2F}"/>
                  </a:ext>
                </a:extLst>
              </p:cNvPr>
              <p:cNvSpPr/>
              <p:nvPr/>
            </p:nvSpPr>
            <p:spPr>
              <a:xfrm>
                <a:off x="5039288" y="7106132"/>
                <a:ext cx="5922010" cy="1095375"/>
              </a:xfrm>
              <a:custGeom>
                <a:avLst/>
                <a:gdLst/>
                <a:ahLst/>
                <a:cxnLst/>
                <a:rect l="l" t="t" r="r" b="b"/>
                <a:pathLst>
                  <a:path w="5922009" h="1095375">
                    <a:moveTo>
                      <a:pt x="5921620" y="0"/>
                    </a:moveTo>
                    <a:lnTo>
                      <a:pt x="4426378" y="11947"/>
                    </a:lnTo>
                    <a:lnTo>
                      <a:pt x="2954873" y="356010"/>
                    </a:lnTo>
                    <a:lnTo>
                      <a:pt x="1471504" y="688293"/>
                    </a:lnTo>
                    <a:lnTo>
                      <a:pt x="737275" y="1056250"/>
                    </a:lnTo>
                    <a:lnTo>
                      <a:pt x="0" y="1094867"/>
                    </a:lnTo>
                  </a:path>
                </a:pathLst>
              </a:custGeom>
              <a:ln w="10230">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7" name="object 87">
                <a:extLst>
                  <a:ext uri="{FF2B5EF4-FFF2-40B4-BE49-F238E27FC236}">
                    <a16:creationId xmlns:a16="http://schemas.microsoft.com/office/drawing/2014/main" id="{48D075EE-A9E8-BBA2-197C-949417DF6C73}"/>
                  </a:ext>
                </a:extLst>
              </p:cNvPr>
              <p:cNvSpPr/>
              <p:nvPr/>
            </p:nvSpPr>
            <p:spPr>
              <a:xfrm>
                <a:off x="5065546" y="7663866"/>
                <a:ext cx="5919470" cy="537210"/>
              </a:xfrm>
              <a:custGeom>
                <a:avLst/>
                <a:gdLst/>
                <a:ahLst/>
                <a:cxnLst/>
                <a:rect l="l" t="t" r="r" b="b"/>
                <a:pathLst>
                  <a:path w="5919470" h="537209">
                    <a:moveTo>
                      <a:pt x="5919097" y="11947"/>
                    </a:moveTo>
                    <a:lnTo>
                      <a:pt x="4411991" y="0"/>
                    </a:lnTo>
                    <a:lnTo>
                      <a:pt x="2928622" y="261122"/>
                    </a:lnTo>
                    <a:lnTo>
                      <a:pt x="1457107" y="367957"/>
                    </a:lnTo>
                    <a:lnTo>
                      <a:pt x="709496" y="498518"/>
                    </a:lnTo>
                    <a:lnTo>
                      <a:pt x="0" y="537125"/>
                    </a:lnTo>
                  </a:path>
                </a:pathLst>
              </a:custGeom>
              <a:ln w="10230">
                <a:solidFill>
                  <a:srgbClr val="A3A3A3"/>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148" name="object 88">
                <a:extLst>
                  <a:ext uri="{FF2B5EF4-FFF2-40B4-BE49-F238E27FC236}">
                    <a16:creationId xmlns:a16="http://schemas.microsoft.com/office/drawing/2014/main" id="{56AB4C27-99E4-7E7A-FB73-636E8AA3516F}"/>
                  </a:ext>
                </a:extLst>
              </p:cNvPr>
              <p:cNvPicPr/>
              <p:nvPr/>
            </p:nvPicPr>
            <p:blipFill>
              <a:blip r:embed="rId5" cstate="print"/>
              <a:stretch>
                <a:fillRect/>
              </a:stretch>
            </p:blipFill>
            <p:spPr>
              <a:xfrm>
                <a:off x="4996586" y="8131087"/>
                <a:ext cx="120289" cy="120184"/>
              </a:xfrm>
              <a:prstGeom prst="rect">
                <a:avLst/>
              </a:prstGeom>
            </p:spPr>
          </p:pic>
          <p:pic>
            <p:nvPicPr>
              <p:cNvPr id="149" name="object 89">
                <a:extLst>
                  <a:ext uri="{FF2B5EF4-FFF2-40B4-BE49-F238E27FC236}">
                    <a16:creationId xmlns:a16="http://schemas.microsoft.com/office/drawing/2014/main" id="{7EE30D6B-E1F5-E9B1-7E00-FBAFCA929605}"/>
                  </a:ext>
                </a:extLst>
              </p:cNvPr>
              <p:cNvPicPr/>
              <p:nvPr/>
            </p:nvPicPr>
            <p:blipFill>
              <a:blip r:embed="rId13" cstate="print"/>
              <a:stretch>
                <a:fillRect/>
              </a:stretch>
            </p:blipFill>
            <p:spPr>
              <a:xfrm>
                <a:off x="5727571" y="8089684"/>
                <a:ext cx="120289" cy="120184"/>
              </a:xfrm>
              <a:prstGeom prst="rect">
                <a:avLst/>
              </a:prstGeom>
            </p:spPr>
          </p:pic>
        </p:grpSp>
        <p:sp>
          <p:nvSpPr>
            <p:cNvPr id="107" name="object 90">
              <a:extLst>
                <a:ext uri="{FF2B5EF4-FFF2-40B4-BE49-F238E27FC236}">
                  <a16:creationId xmlns:a16="http://schemas.microsoft.com/office/drawing/2014/main" id="{BE10E07E-E2E6-F8D2-7FDC-07CB771A5CB5}"/>
                </a:ext>
              </a:extLst>
            </p:cNvPr>
            <p:cNvSpPr txBox="1"/>
            <p:nvPr/>
          </p:nvSpPr>
          <p:spPr>
            <a:xfrm>
              <a:off x="4961544" y="2639683"/>
              <a:ext cx="948029" cy="107067"/>
            </a:xfrm>
            <a:prstGeom prst="rect">
              <a:avLst/>
            </a:prstGeom>
          </p:spPr>
          <p:txBody>
            <a:bodyPr vert="horz" wrap="square" lIns="0" tIns="7316" rIns="0" bIns="0" rtlCol="0" anchor="ctr">
              <a:spAutoFit/>
            </a:bodyPr>
            <a:lstStyle/>
            <a:p>
              <a:pPr marL="7701">
                <a:spcBef>
                  <a:spcPts val="58"/>
                </a:spcBef>
              </a:pPr>
              <a:r>
                <a:rPr sz="788">
                  <a:solidFill>
                    <a:srgbClr val="22346A"/>
                  </a:solidFill>
                  <a:latin typeface="Arial" panose="020B0604020202020204" pitchFamily="34" charset="0"/>
                  <a:cs typeface="Arial" panose="020B0604020202020204" pitchFamily="34" charset="0"/>
                </a:rPr>
                <a:t>PBO</a:t>
              </a:r>
              <a:r>
                <a:rPr sz="788" spc="-21">
                  <a:solidFill>
                    <a:srgbClr val="22346A"/>
                  </a:solidFill>
                  <a:latin typeface="Arial" panose="020B0604020202020204" pitchFamily="34" charset="0"/>
                  <a:cs typeface="Arial" panose="020B0604020202020204" pitchFamily="34" charset="0"/>
                </a:rPr>
                <a:t> </a:t>
              </a:r>
              <a:r>
                <a:rPr sz="788" spc="-6">
                  <a:solidFill>
                    <a:srgbClr val="22346A"/>
                  </a:solidFill>
                  <a:latin typeface="Arial" panose="020B0604020202020204" pitchFamily="34" charset="0"/>
                  <a:cs typeface="Arial" panose="020B0604020202020204" pitchFamily="34" charset="0"/>
                </a:rPr>
                <a:t>C2S+TCS</a:t>
              </a:r>
              <a:r>
                <a:rPr sz="788" spc="-18">
                  <a:solidFill>
                    <a:srgbClr val="22346A"/>
                  </a:solidFill>
                  <a:latin typeface="Arial" panose="020B0604020202020204" pitchFamily="34" charset="0"/>
                  <a:cs typeface="Arial" panose="020B0604020202020204" pitchFamily="34" charset="0"/>
                </a:rPr>
                <a:t> </a:t>
              </a:r>
              <a:r>
                <a:rPr sz="788" spc="-6">
                  <a:solidFill>
                    <a:srgbClr val="22346A"/>
                  </a:solidFill>
                  <a:latin typeface="Arial" panose="020B0604020202020204" pitchFamily="34" charset="0"/>
                  <a:cs typeface="Arial" panose="020B0604020202020204" pitchFamily="34" charset="0"/>
                </a:rPr>
                <a:t>(N=111)</a:t>
              </a:r>
              <a:endParaRPr sz="788">
                <a:latin typeface="Arial" panose="020B0604020202020204" pitchFamily="34" charset="0"/>
                <a:cs typeface="Arial" panose="020B0604020202020204" pitchFamily="34" charset="0"/>
              </a:endParaRPr>
            </a:p>
          </p:txBody>
        </p:sp>
        <p:sp>
          <p:nvSpPr>
            <p:cNvPr id="108" name="object 91">
              <a:extLst>
                <a:ext uri="{FF2B5EF4-FFF2-40B4-BE49-F238E27FC236}">
                  <a16:creationId xmlns:a16="http://schemas.microsoft.com/office/drawing/2014/main" id="{8FE177D3-752D-2215-B98E-DE992AAD5A0C}"/>
                </a:ext>
              </a:extLst>
            </p:cNvPr>
            <p:cNvSpPr txBox="1"/>
            <p:nvPr/>
          </p:nvSpPr>
          <p:spPr>
            <a:xfrm>
              <a:off x="2571471" y="2639683"/>
              <a:ext cx="1334634" cy="107067"/>
            </a:xfrm>
            <a:prstGeom prst="rect">
              <a:avLst/>
            </a:prstGeom>
          </p:spPr>
          <p:txBody>
            <a:bodyPr vert="horz" wrap="square" lIns="0" tIns="7316" rIns="0" bIns="0" rtlCol="0" anchor="ctr">
              <a:spAutoFit/>
            </a:bodyPr>
            <a:lstStyle/>
            <a:p>
              <a:pPr marL="7701">
                <a:spcBef>
                  <a:spcPts val="58"/>
                </a:spcBef>
              </a:pPr>
              <a:r>
                <a:rPr sz="788">
                  <a:solidFill>
                    <a:srgbClr val="22346A"/>
                  </a:solidFill>
                  <a:latin typeface="Arial" panose="020B0604020202020204" pitchFamily="34" charset="0"/>
                  <a:cs typeface="Arial" panose="020B0604020202020204" pitchFamily="34" charset="0"/>
                </a:rPr>
                <a:t>LEB</a:t>
              </a:r>
              <a:r>
                <a:rPr sz="788" spc="-24">
                  <a:solidFill>
                    <a:srgbClr val="22346A"/>
                  </a:solidFill>
                  <a:latin typeface="Arial" panose="020B0604020202020204" pitchFamily="34" charset="0"/>
                  <a:cs typeface="Arial" panose="020B0604020202020204" pitchFamily="34" charset="0"/>
                </a:rPr>
                <a:t> </a:t>
              </a:r>
              <a:r>
                <a:rPr sz="788">
                  <a:solidFill>
                    <a:srgbClr val="22346A"/>
                  </a:solidFill>
                  <a:latin typeface="Arial" panose="020B0604020202020204" pitchFamily="34" charset="0"/>
                  <a:cs typeface="Arial" panose="020B0604020202020204" pitchFamily="34" charset="0"/>
                </a:rPr>
                <a:t>250mg</a:t>
              </a:r>
              <a:r>
                <a:rPr sz="788" spc="-21">
                  <a:solidFill>
                    <a:srgbClr val="22346A"/>
                  </a:solidFill>
                  <a:latin typeface="Arial" panose="020B0604020202020204" pitchFamily="34" charset="0"/>
                  <a:cs typeface="Arial" panose="020B0604020202020204" pitchFamily="34" charset="0"/>
                </a:rPr>
                <a:t> </a:t>
              </a:r>
              <a:r>
                <a:rPr sz="788" spc="-6">
                  <a:solidFill>
                    <a:srgbClr val="22346A"/>
                  </a:solidFill>
                  <a:latin typeface="Arial" panose="020B0604020202020204" pitchFamily="34" charset="0"/>
                  <a:cs typeface="Arial" panose="020B0604020202020204" pitchFamily="34" charset="0"/>
                </a:rPr>
                <a:t>C2S+TCS</a:t>
              </a:r>
              <a:r>
                <a:rPr sz="788" spc="-21">
                  <a:solidFill>
                    <a:srgbClr val="22346A"/>
                  </a:solidFill>
                  <a:latin typeface="Arial" panose="020B0604020202020204" pitchFamily="34" charset="0"/>
                  <a:cs typeface="Arial" panose="020B0604020202020204" pitchFamily="34" charset="0"/>
                </a:rPr>
                <a:t> </a:t>
              </a:r>
              <a:r>
                <a:rPr sz="788" spc="-6">
                  <a:solidFill>
                    <a:srgbClr val="22346A"/>
                  </a:solidFill>
                  <a:latin typeface="Arial" panose="020B0604020202020204" pitchFamily="34" charset="0"/>
                  <a:cs typeface="Arial" panose="020B0604020202020204" pitchFamily="34" charset="0"/>
                </a:rPr>
                <a:t>(N=220)</a:t>
              </a:r>
              <a:endParaRPr sz="788">
                <a:latin typeface="Arial" panose="020B0604020202020204" pitchFamily="34" charset="0"/>
                <a:cs typeface="Arial" panose="020B0604020202020204" pitchFamily="34" charset="0"/>
              </a:endParaRPr>
            </a:p>
          </p:txBody>
        </p:sp>
        <p:sp>
          <p:nvSpPr>
            <p:cNvPr id="109" name="object 92">
              <a:extLst>
                <a:ext uri="{FF2B5EF4-FFF2-40B4-BE49-F238E27FC236}">
                  <a16:creationId xmlns:a16="http://schemas.microsoft.com/office/drawing/2014/main" id="{97FB7A1D-FFA1-9AF4-C088-36F1889ACB3A}"/>
                </a:ext>
              </a:extLst>
            </p:cNvPr>
            <p:cNvSpPr txBox="1"/>
            <p:nvPr/>
          </p:nvSpPr>
          <p:spPr>
            <a:xfrm>
              <a:off x="2422304" y="3895917"/>
              <a:ext cx="216063" cy="191630"/>
            </a:xfrm>
            <a:prstGeom prst="rect">
              <a:avLst/>
            </a:prstGeom>
          </p:spPr>
          <p:txBody>
            <a:bodyPr vert="horz" wrap="square" lIns="0" tIns="9627" rIns="0" bIns="0" rtlCol="0">
              <a:spAutoFit/>
            </a:bodyPr>
            <a:lstStyle/>
            <a:p>
              <a:pPr marL="7701">
                <a:spcBef>
                  <a:spcPts val="76"/>
                </a:spcBef>
              </a:pPr>
              <a:r>
                <a:rPr sz="1182" spc="-15">
                  <a:solidFill>
                    <a:srgbClr val="B0059E"/>
                  </a:solidFill>
                  <a:latin typeface="Arial" panose="020B0604020202020204" pitchFamily="34" charset="0"/>
                  <a:cs typeface="Arial" panose="020B0604020202020204" pitchFamily="34" charset="0"/>
                </a:rPr>
                <a:t>1,5</a:t>
              </a:r>
              <a:endParaRPr sz="1182">
                <a:latin typeface="Arial" panose="020B0604020202020204" pitchFamily="34" charset="0"/>
                <a:cs typeface="Arial" panose="020B0604020202020204" pitchFamily="34" charset="0"/>
              </a:endParaRPr>
            </a:p>
          </p:txBody>
        </p:sp>
        <p:sp>
          <p:nvSpPr>
            <p:cNvPr id="110" name="object 93">
              <a:extLst>
                <a:ext uri="{FF2B5EF4-FFF2-40B4-BE49-F238E27FC236}">
                  <a16:creationId xmlns:a16="http://schemas.microsoft.com/office/drawing/2014/main" id="{16CA68AB-A5C3-E566-46EC-106B0AE22C30}"/>
                </a:ext>
              </a:extLst>
            </p:cNvPr>
            <p:cNvSpPr txBox="1"/>
            <p:nvPr/>
          </p:nvSpPr>
          <p:spPr>
            <a:xfrm>
              <a:off x="3722491" y="3540393"/>
              <a:ext cx="275706" cy="373539"/>
            </a:xfrm>
            <a:prstGeom prst="rect">
              <a:avLst/>
            </a:prstGeom>
          </p:spPr>
          <p:txBody>
            <a:bodyPr vert="horz" wrap="square" lIns="0" tIns="9627" rIns="0" bIns="0" rtlCol="0">
              <a:spAutoFit/>
            </a:bodyPr>
            <a:lstStyle/>
            <a:p>
              <a:pPr marL="7701">
                <a:spcBef>
                  <a:spcPts val="76"/>
                </a:spcBef>
              </a:pPr>
              <a:r>
                <a:rPr sz="1182" spc="-12">
                  <a:solidFill>
                    <a:srgbClr val="B0059E"/>
                  </a:solidFill>
                  <a:latin typeface="Arial" panose="020B0604020202020204" pitchFamily="34" charset="0"/>
                  <a:cs typeface="Arial" panose="020B0604020202020204" pitchFamily="34" charset="0"/>
                </a:rPr>
                <a:t>28,9</a:t>
              </a:r>
              <a:endParaRPr sz="1182">
                <a:latin typeface="Arial" panose="020B0604020202020204" pitchFamily="34" charset="0"/>
                <a:cs typeface="Arial" panose="020B0604020202020204" pitchFamily="34" charset="0"/>
              </a:endParaRPr>
            </a:p>
          </p:txBody>
        </p:sp>
        <p:sp>
          <p:nvSpPr>
            <p:cNvPr id="111" name="object 94">
              <a:extLst>
                <a:ext uri="{FF2B5EF4-FFF2-40B4-BE49-F238E27FC236}">
                  <a16:creationId xmlns:a16="http://schemas.microsoft.com/office/drawing/2014/main" id="{90279DA2-4810-C464-35DC-D83B1E66BBAA}"/>
                </a:ext>
              </a:extLst>
            </p:cNvPr>
            <p:cNvSpPr txBox="1"/>
            <p:nvPr/>
          </p:nvSpPr>
          <p:spPr>
            <a:xfrm>
              <a:off x="4650999" y="3330858"/>
              <a:ext cx="275705" cy="373539"/>
            </a:xfrm>
            <a:prstGeom prst="rect">
              <a:avLst/>
            </a:prstGeom>
          </p:spPr>
          <p:txBody>
            <a:bodyPr vert="horz" wrap="square" lIns="0" tIns="9627" rIns="0" bIns="0" rtlCol="0">
              <a:spAutoFit/>
            </a:bodyPr>
            <a:lstStyle/>
            <a:p>
              <a:pPr marL="7701">
                <a:spcBef>
                  <a:spcPts val="76"/>
                </a:spcBef>
              </a:pPr>
              <a:r>
                <a:rPr sz="1182" spc="-12">
                  <a:solidFill>
                    <a:srgbClr val="B0059E"/>
                  </a:solidFill>
                  <a:latin typeface="Arial" panose="020B0604020202020204" pitchFamily="34" charset="0"/>
                  <a:cs typeface="Arial" panose="020B0604020202020204" pitchFamily="34" charset="0"/>
                </a:rPr>
                <a:t>42,1</a:t>
              </a:r>
              <a:endParaRPr sz="1182">
                <a:latin typeface="Arial" panose="020B0604020202020204" pitchFamily="34" charset="0"/>
                <a:cs typeface="Arial" panose="020B0604020202020204" pitchFamily="34" charset="0"/>
              </a:endParaRPr>
            </a:p>
          </p:txBody>
        </p:sp>
        <p:sp>
          <p:nvSpPr>
            <p:cNvPr id="112" name="object 95">
              <a:extLst>
                <a:ext uri="{FF2B5EF4-FFF2-40B4-BE49-F238E27FC236}">
                  <a16:creationId xmlns:a16="http://schemas.microsoft.com/office/drawing/2014/main" id="{84372195-1D10-9062-C6EF-0E7DBBC52472}"/>
                </a:ext>
              </a:extLst>
            </p:cNvPr>
            <p:cNvSpPr txBox="1"/>
            <p:nvPr/>
          </p:nvSpPr>
          <p:spPr>
            <a:xfrm>
              <a:off x="4620522" y="3914966"/>
              <a:ext cx="279803" cy="373539"/>
            </a:xfrm>
            <a:prstGeom prst="rect">
              <a:avLst/>
            </a:prstGeom>
          </p:spPr>
          <p:txBody>
            <a:bodyPr vert="horz" wrap="square" lIns="0" tIns="9627" rIns="0" bIns="0" rtlCol="0">
              <a:spAutoFit/>
            </a:bodyPr>
            <a:lstStyle/>
            <a:p>
              <a:pPr marL="7701">
                <a:spcBef>
                  <a:spcPts val="76"/>
                </a:spcBef>
              </a:pPr>
              <a:r>
                <a:rPr sz="1182" spc="-12">
                  <a:solidFill>
                    <a:srgbClr val="A3A3A3"/>
                  </a:solidFill>
                  <a:latin typeface="Arial" panose="020B0604020202020204" pitchFamily="34" charset="0"/>
                  <a:cs typeface="Arial" panose="020B0604020202020204" pitchFamily="34" charset="0"/>
                </a:rPr>
                <a:t>21,0</a:t>
              </a:r>
              <a:endParaRPr sz="1182">
                <a:latin typeface="Arial" panose="020B0604020202020204" pitchFamily="34" charset="0"/>
                <a:cs typeface="Arial" panose="020B0604020202020204" pitchFamily="34" charset="0"/>
              </a:endParaRPr>
            </a:p>
          </p:txBody>
        </p:sp>
        <p:sp>
          <p:nvSpPr>
            <p:cNvPr id="113" name="object 96">
              <a:extLst>
                <a:ext uri="{FF2B5EF4-FFF2-40B4-BE49-F238E27FC236}">
                  <a16:creationId xmlns:a16="http://schemas.microsoft.com/office/drawing/2014/main" id="{05171E9F-B346-E968-1CCD-8F15F5424A46}"/>
                </a:ext>
              </a:extLst>
            </p:cNvPr>
            <p:cNvSpPr txBox="1"/>
            <p:nvPr/>
          </p:nvSpPr>
          <p:spPr>
            <a:xfrm>
              <a:off x="3727824" y="4048307"/>
              <a:ext cx="296691" cy="191630"/>
            </a:xfrm>
            <a:prstGeom prst="rect">
              <a:avLst/>
            </a:prstGeom>
          </p:spPr>
          <p:txBody>
            <a:bodyPr vert="horz" wrap="square" lIns="0" tIns="9627" rIns="0" bIns="0" rtlCol="0">
              <a:spAutoFit/>
            </a:bodyPr>
            <a:lstStyle/>
            <a:p>
              <a:pPr marL="7701">
                <a:spcBef>
                  <a:spcPts val="76"/>
                </a:spcBef>
              </a:pPr>
              <a:r>
                <a:rPr sz="1182" spc="-12">
                  <a:solidFill>
                    <a:srgbClr val="A3A3A3"/>
                  </a:solidFill>
                  <a:latin typeface="Arial" panose="020B0604020202020204" pitchFamily="34" charset="0"/>
                  <a:cs typeface="Arial" panose="020B0604020202020204" pitchFamily="34" charset="0"/>
                </a:rPr>
                <a:t>10,6</a:t>
              </a:r>
              <a:endParaRPr sz="1182">
                <a:latin typeface="Arial" panose="020B0604020202020204" pitchFamily="34" charset="0"/>
                <a:cs typeface="Arial" panose="020B0604020202020204" pitchFamily="34" charset="0"/>
              </a:endParaRPr>
            </a:p>
          </p:txBody>
        </p:sp>
        <p:sp>
          <p:nvSpPr>
            <p:cNvPr id="114" name="object 97">
              <a:extLst>
                <a:ext uri="{FF2B5EF4-FFF2-40B4-BE49-F238E27FC236}">
                  <a16:creationId xmlns:a16="http://schemas.microsoft.com/office/drawing/2014/main" id="{4FE64F01-82DC-7702-1078-D56D22FCB0B9}"/>
                </a:ext>
              </a:extLst>
            </p:cNvPr>
            <p:cNvSpPr txBox="1"/>
            <p:nvPr/>
          </p:nvSpPr>
          <p:spPr>
            <a:xfrm>
              <a:off x="2827814" y="3749928"/>
              <a:ext cx="404703" cy="670864"/>
            </a:xfrm>
            <a:prstGeom prst="rect">
              <a:avLst/>
            </a:prstGeom>
          </p:spPr>
          <p:txBody>
            <a:bodyPr vert="horz" wrap="square" lIns="0" tIns="9627" rIns="0" bIns="0" rtlCol="0">
              <a:spAutoFit/>
            </a:bodyPr>
            <a:lstStyle/>
            <a:p>
              <a:pPr marL="7701">
                <a:spcBef>
                  <a:spcPts val="76"/>
                </a:spcBef>
              </a:pPr>
              <a:r>
                <a:rPr sz="1182" spc="-12">
                  <a:solidFill>
                    <a:srgbClr val="B0059E"/>
                  </a:solidFill>
                  <a:latin typeface="Arial" panose="020B0604020202020204" pitchFamily="34" charset="0"/>
                  <a:cs typeface="Arial" panose="020B0604020202020204" pitchFamily="34" charset="0"/>
                </a:rPr>
                <a:t>15,8</a:t>
              </a:r>
              <a:endParaRPr sz="1182">
                <a:latin typeface="Arial" panose="020B0604020202020204" pitchFamily="34" charset="0"/>
                <a:cs typeface="Arial" panose="020B0604020202020204" pitchFamily="34" charset="0"/>
              </a:endParaRPr>
            </a:p>
            <a:p>
              <a:pPr marL="207549">
                <a:spcBef>
                  <a:spcPts val="931"/>
                </a:spcBef>
              </a:pPr>
              <a:r>
                <a:rPr sz="1182" spc="-15">
                  <a:solidFill>
                    <a:srgbClr val="A3A3A3"/>
                  </a:solidFill>
                  <a:latin typeface="Arial" panose="020B0604020202020204" pitchFamily="34" charset="0"/>
                  <a:cs typeface="Arial" panose="020B0604020202020204" pitchFamily="34" charset="0"/>
                </a:rPr>
                <a:t>6,4</a:t>
              </a:r>
              <a:endParaRPr sz="1182">
                <a:latin typeface="Arial" panose="020B0604020202020204" pitchFamily="34" charset="0"/>
                <a:cs typeface="Arial" panose="020B0604020202020204" pitchFamily="34" charset="0"/>
              </a:endParaRPr>
            </a:p>
          </p:txBody>
        </p:sp>
        <p:sp>
          <p:nvSpPr>
            <p:cNvPr id="115" name="object 98">
              <a:extLst>
                <a:ext uri="{FF2B5EF4-FFF2-40B4-BE49-F238E27FC236}">
                  <a16:creationId xmlns:a16="http://schemas.microsoft.com/office/drawing/2014/main" id="{A29D94F2-01FF-0E8C-B2E2-F5C2F7025B5D}"/>
                </a:ext>
              </a:extLst>
            </p:cNvPr>
            <p:cNvSpPr txBox="1"/>
            <p:nvPr/>
          </p:nvSpPr>
          <p:spPr>
            <a:xfrm>
              <a:off x="2203017" y="4027734"/>
              <a:ext cx="195613" cy="373539"/>
            </a:xfrm>
            <a:prstGeom prst="rect">
              <a:avLst/>
            </a:prstGeom>
          </p:spPr>
          <p:txBody>
            <a:bodyPr vert="horz" wrap="square" lIns="0" tIns="9627" rIns="0" bIns="0" rtlCol="0">
              <a:spAutoFit/>
            </a:bodyPr>
            <a:lstStyle/>
            <a:p>
              <a:pPr marL="7701">
                <a:spcBef>
                  <a:spcPts val="76"/>
                </a:spcBef>
              </a:pPr>
              <a:r>
                <a:rPr sz="1182" spc="-39">
                  <a:solidFill>
                    <a:srgbClr val="A3A3A3"/>
                  </a:solidFill>
                  <a:latin typeface="Arial" panose="020B0604020202020204" pitchFamily="34" charset="0"/>
                  <a:cs typeface="Arial" panose="020B0604020202020204" pitchFamily="34" charset="0"/>
                </a:rPr>
                <a:t>0,9</a:t>
              </a:r>
              <a:endParaRPr sz="1182">
                <a:latin typeface="Arial" panose="020B0604020202020204" pitchFamily="34" charset="0"/>
                <a:cs typeface="Arial" panose="020B0604020202020204" pitchFamily="34" charset="0"/>
              </a:endParaRPr>
            </a:p>
          </p:txBody>
        </p:sp>
        <p:sp>
          <p:nvSpPr>
            <p:cNvPr id="116" name="object 99">
              <a:extLst>
                <a:ext uri="{FF2B5EF4-FFF2-40B4-BE49-F238E27FC236}">
                  <a16:creationId xmlns:a16="http://schemas.microsoft.com/office/drawing/2014/main" id="{B904CE57-3D4E-1B7F-D26B-4C946515B660}"/>
                </a:ext>
              </a:extLst>
            </p:cNvPr>
            <p:cNvSpPr txBox="1"/>
            <p:nvPr/>
          </p:nvSpPr>
          <p:spPr>
            <a:xfrm>
              <a:off x="4692906" y="3229214"/>
              <a:ext cx="200056" cy="191630"/>
            </a:xfrm>
            <a:prstGeom prst="rect">
              <a:avLst/>
            </a:prstGeom>
          </p:spPr>
          <p:txBody>
            <a:bodyPr vert="horz" wrap="square" lIns="0" tIns="9627" rIns="0" bIns="0" rtlCol="0">
              <a:spAutoFit/>
            </a:bodyPr>
            <a:lstStyle/>
            <a:p>
              <a:pPr marL="7701">
                <a:spcBef>
                  <a:spcPts val="76"/>
                </a:spcBef>
              </a:pPr>
              <a:r>
                <a:rPr sz="1182" spc="-15">
                  <a:solidFill>
                    <a:srgbClr val="B0059E"/>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p:txBody>
        </p:sp>
        <p:sp>
          <p:nvSpPr>
            <p:cNvPr id="117" name="object 100">
              <a:extLst>
                <a:ext uri="{FF2B5EF4-FFF2-40B4-BE49-F238E27FC236}">
                  <a16:creationId xmlns:a16="http://schemas.microsoft.com/office/drawing/2014/main" id="{EEE1E466-0618-EAF2-7151-2D13139B68E5}"/>
                </a:ext>
              </a:extLst>
            </p:cNvPr>
            <p:cNvSpPr txBox="1"/>
            <p:nvPr/>
          </p:nvSpPr>
          <p:spPr>
            <a:xfrm>
              <a:off x="3769884" y="3438750"/>
              <a:ext cx="268191" cy="191630"/>
            </a:xfrm>
            <a:prstGeom prst="rect">
              <a:avLst/>
            </a:prstGeom>
          </p:spPr>
          <p:txBody>
            <a:bodyPr vert="horz" wrap="square" lIns="0" tIns="9627" rIns="0" bIns="0" rtlCol="0">
              <a:spAutoFit/>
            </a:bodyPr>
            <a:lstStyle/>
            <a:p>
              <a:pPr marL="7701">
                <a:spcBef>
                  <a:spcPts val="76"/>
                </a:spcBef>
              </a:pPr>
              <a:r>
                <a:rPr sz="1182" spc="-15">
                  <a:solidFill>
                    <a:srgbClr val="B0059E"/>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p:txBody>
        </p:sp>
        <p:sp>
          <p:nvSpPr>
            <p:cNvPr id="118" name="object 101">
              <a:extLst>
                <a:ext uri="{FF2B5EF4-FFF2-40B4-BE49-F238E27FC236}">
                  <a16:creationId xmlns:a16="http://schemas.microsoft.com/office/drawing/2014/main" id="{691B9E1F-ECB2-F0F0-0D0C-AA961B9B4CE1}"/>
                </a:ext>
              </a:extLst>
            </p:cNvPr>
            <p:cNvSpPr txBox="1"/>
            <p:nvPr/>
          </p:nvSpPr>
          <p:spPr>
            <a:xfrm>
              <a:off x="2917419" y="3641885"/>
              <a:ext cx="83944" cy="191630"/>
            </a:xfrm>
            <a:prstGeom prst="rect">
              <a:avLst/>
            </a:prstGeom>
          </p:spPr>
          <p:txBody>
            <a:bodyPr vert="horz" wrap="square" lIns="0" tIns="9627" rIns="0" bIns="0" rtlCol="0">
              <a:spAutoFit/>
            </a:bodyPr>
            <a:lstStyle/>
            <a:p>
              <a:pPr marL="7701">
                <a:spcBef>
                  <a:spcPts val="76"/>
                </a:spcBef>
              </a:pPr>
              <a:r>
                <a:rPr sz="1182" spc="-30">
                  <a:solidFill>
                    <a:srgbClr val="B0059E"/>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p:txBody>
        </p:sp>
      </p:grpSp>
      <p:sp>
        <p:nvSpPr>
          <p:cNvPr id="150" name="object 31">
            <a:extLst>
              <a:ext uri="{FF2B5EF4-FFF2-40B4-BE49-F238E27FC236}">
                <a16:creationId xmlns:a16="http://schemas.microsoft.com/office/drawing/2014/main" id="{746C3D25-948B-96FC-2E85-117FC58C5268}"/>
              </a:ext>
            </a:extLst>
          </p:cNvPr>
          <p:cNvSpPr txBox="1"/>
          <p:nvPr/>
        </p:nvSpPr>
        <p:spPr>
          <a:xfrm>
            <a:off x="1193840" y="5317919"/>
            <a:ext cx="981320" cy="117054"/>
          </a:xfrm>
          <a:prstGeom prst="rect">
            <a:avLst/>
          </a:prstGeom>
        </p:spPr>
        <p:txBody>
          <a:bodyPr vert="horz" wrap="square" lIns="0" tIns="9242" rIns="0" bIns="0" rtlCol="0">
            <a:spAutoFit/>
          </a:bodyPr>
          <a:lstStyle/>
          <a:p>
            <a:pPr marL="23104">
              <a:spcBef>
                <a:spcPts val="73"/>
              </a:spcBef>
            </a:pPr>
            <a:r>
              <a:rPr sz="700">
                <a:solidFill>
                  <a:srgbClr val="646464"/>
                </a:solidFill>
                <a:latin typeface="Arial" panose="020B0604020202020204" pitchFamily="34" charset="0"/>
                <a:cs typeface="Arial" panose="020B0604020202020204" pitchFamily="34" charset="0"/>
              </a:rPr>
              <a:t>Warren, B. </a:t>
            </a:r>
            <a:r>
              <a:rPr sz="700" i="1">
                <a:solidFill>
                  <a:srgbClr val="646464"/>
                </a:solidFill>
                <a:latin typeface="Arial" panose="020B0604020202020204" pitchFamily="34" charset="0"/>
                <a:cs typeface="Arial" panose="020B0604020202020204" pitchFamily="34" charset="0"/>
              </a:rPr>
              <a:t>et al. </a:t>
            </a:r>
            <a:r>
              <a:rPr sz="700">
                <a:solidFill>
                  <a:srgbClr val="646464"/>
                </a:solidFill>
                <a:latin typeface="Arial" panose="020B0604020202020204" pitchFamily="34" charset="0"/>
                <a:cs typeface="Arial" panose="020B0604020202020204" pitchFamily="34" charset="0"/>
              </a:rPr>
              <a:t>2023</a:t>
            </a:r>
            <a:r>
              <a:rPr sz="700" baseline="32407">
                <a:solidFill>
                  <a:srgbClr val="646464"/>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19675161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7702D-1055-2B91-39DF-D4682F76AC4F}"/>
            </a:ext>
          </a:extLst>
        </p:cNvPr>
        <p:cNvGrpSpPr/>
        <p:nvPr/>
      </p:nvGrpSpPr>
      <p:grpSpPr>
        <a:xfrm>
          <a:off x="0" y="0"/>
          <a:ext cx="0" cy="0"/>
          <a:chOff x="0" y="0"/>
          <a:chExt cx="0" cy="0"/>
        </a:xfrm>
      </p:grpSpPr>
      <p:sp>
        <p:nvSpPr>
          <p:cNvPr id="15" name="Rectángulo redondeado 14">
            <a:extLst>
              <a:ext uri="{FF2B5EF4-FFF2-40B4-BE49-F238E27FC236}">
                <a16:creationId xmlns:a16="http://schemas.microsoft.com/office/drawing/2014/main" id="{BE127903-0164-2DE0-C4CC-150D1D6C937C}"/>
              </a:ext>
            </a:extLst>
          </p:cNvPr>
          <p:cNvSpPr/>
          <p:nvPr/>
        </p:nvSpPr>
        <p:spPr>
          <a:xfrm>
            <a:off x="772928" y="1547308"/>
            <a:ext cx="6742337" cy="4176742"/>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object 30">
            <a:extLst>
              <a:ext uri="{FF2B5EF4-FFF2-40B4-BE49-F238E27FC236}">
                <a16:creationId xmlns:a16="http://schemas.microsoft.com/office/drawing/2014/main" id="{842BD057-9B82-B22A-E7B2-DA76CFE97D45}"/>
              </a:ext>
            </a:extLst>
          </p:cNvPr>
          <p:cNvSpPr txBox="1"/>
          <p:nvPr/>
        </p:nvSpPr>
        <p:spPr>
          <a:xfrm>
            <a:off x="1212097" y="1830279"/>
            <a:ext cx="5621398" cy="656052"/>
          </a:xfrm>
          <a:prstGeom prst="rect">
            <a:avLst/>
          </a:prstGeom>
        </p:spPr>
        <p:txBody>
          <a:bodyPr vert="horz" wrap="square" lIns="0" tIns="9627" rIns="0" bIns="0" rtlCol="0">
            <a:spAutoFit/>
          </a:bodyPr>
          <a:lstStyle/>
          <a:p>
            <a:pPr marL="15403">
              <a:spcBef>
                <a:spcPts val="76"/>
              </a:spcBef>
            </a:pPr>
            <a:r>
              <a:rPr sz="1400" b="1">
                <a:solidFill>
                  <a:srgbClr val="7A45B8"/>
                </a:solidFill>
                <a:latin typeface="Arial" panose="020B0604020202020204" pitchFamily="34" charset="0"/>
                <a:cs typeface="Arial" panose="020B0604020202020204" pitchFamily="34" charset="0"/>
              </a:rPr>
              <a:t>Estudio</a:t>
            </a:r>
            <a:r>
              <a:rPr sz="1400" b="1" spc="-21">
                <a:solidFill>
                  <a:srgbClr val="7A45B8"/>
                </a:solidFill>
                <a:latin typeface="Arial" panose="020B0604020202020204" pitchFamily="34" charset="0"/>
                <a:cs typeface="Arial" panose="020B0604020202020204" pitchFamily="34" charset="0"/>
              </a:rPr>
              <a:t> </a:t>
            </a:r>
            <a:r>
              <a:rPr sz="1400" b="1">
                <a:solidFill>
                  <a:srgbClr val="7A45B8"/>
                </a:solidFill>
                <a:latin typeface="Arial" panose="020B0604020202020204" pitchFamily="34" charset="0"/>
                <a:cs typeface="Arial" panose="020B0604020202020204" pitchFamily="34" charset="0"/>
              </a:rPr>
              <a:t>ADvantage</a:t>
            </a:r>
            <a:r>
              <a:rPr sz="1400" b="1" spc="73">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(N=331)</a:t>
            </a:r>
            <a:r>
              <a:rPr sz="1400" spc="18">
                <a:solidFill>
                  <a:srgbClr val="7A45B8"/>
                </a:solidFill>
                <a:latin typeface="Arial" panose="020B0604020202020204" pitchFamily="34" charset="0"/>
                <a:cs typeface="Arial" panose="020B0604020202020204" pitchFamily="34" charset="0"/>
              </a:rPr>
              <a:t> </a:t>
            </a:r>
            <a:r>
              <a:rPr sz="1400" spc="-6">
                <a:solidFill>
                  <a:srgbClr val="7A45B8"/>
                </a:solidFill>
                <a:latin typeface="Arial" panose="020B0604020202020204" pitchFamily="34" charset="0"/>
                <a:cs typeface="Arial" panose="020B0604020202020204" pitchFamily="34" charset="0"/>
              </a:rPr>
              <a:t>EBGLYSS</a:t>
            </a:r>
            <a:r>
              <a:rPr sz="1400" spc="-6" baseline="30000">
                <a:solidFill>
                  <a:srgbClr val="7A45B8"/>
                </a:solidFill>
                <a:latin typeface="Arial" panose="020B0604020202020204" pitchFamily="34" charset="0"/>
                <a:cs typeface="Arial" panose="020B0604020202020204" pitchFamily="34" charset="0"/>
              </a:rPr>
              <a:t>®</a:t>
            </a:r>
            <a:r>
              <a:rPr sz="1400" spc="-6">
                <a:solidFill>
                  <a:srgbClr val="7A45B8"/>
                </a:solidFill>
                <a:latin typeface="Arial" panose="020B0604020202020204" pitchFamily="34" charset="0"/>
                <a:cs typeface="Arial" panose="020B0604020202020204" pitchFamily="34" charset="0"/>
              </a:rPr>
              <a:t>+TCS</a:t>
            </a:r>
            <a:r>
              <a:rPr sz="1400" spc="21">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en</a:t>
            </a:r>
            <a:r>
              <a:rPr sz="1400" spc="18">
                <a:solidFill>
                  <a:srgbClr val="7A45B8"/>
                </a:solidFill>
                <a:latin typeface="Arial" panose="020B0604020202020204" pitchFamily="34" charset="0"/>
                <a:cs typeface="Arial" panose="020B0604020202020204" pitchFamily="34" charset="0"/>
              </a:rPr>
              <a:t> </a:t>
            </a:r>
            <a:r>
              <a:rPr sz="1400">
                <a:solidFill>
                  <a:srgbClr val="7A45B8"/>
                </a:solidFill>
                <a:latin typeface="Arial" panose="020B0604020202020204" pitchFamily="34" charset="0"/>
                <a:cs typeface="Arial" panose="020B0604020202020204" pitchFamily="34" charset="0"/>
              </a:rPr>
              <a:t>la</a:t>
            </a:r>
            <a:r>
              <a:rPr sz="1400" spc="21">
                <a:solidFill>
                  <a:srgbClr val="7A45B8"/>
                </a:solidFill>
                <a:latin typeface="Arial" panose="020B0604020202020204" pitchFamily="34" charset="0"/>
                <a:cs typeface="Arial" panose="020B0604020202020204" pitchFamily="34" charset="0"/>
              </a:rPr>
              <a:t> </a:t>
            </a:r>
            <a:r>
              <a:rPr sz="1400" err="1">
                <a:solidFill>
                  <a:srgbClr val="7A45B8"/>
                </a:solidFill>
                <a:latin typeface="Arial" panose="020B0604020202020204" pitchFamily="34" charset="0"/>
                <a:cs typeface="Arial" panose="020B0604020202020204" pitchFamily="34" charset="0"/>
              </a:rPr>
              <a:t>semana</a:t>
            </a:r>
            <a:r>
              <a:rPr sz="1400" spc="18">
                <a:solidFill>
                  <a:srgbClr val="7A45B8"/>
                </a:solidFill>
                <a:latin typeface="Arial" panose="020B0604020202020204" pitchFamily="34" charset="0"/>
                <a:cs typeface="Arial" panose="020B0604020202020204" pitchFamily="34" charset="0"/>
              </a:rPr>
              <a:t> </a:t>
            </a:r>
            <a:r>
              <a:rPr sz="1400" spc="-15">
                <a:solidFill>
                  <a:srgbClr val="7A45B8"/>
                </a:solidFill>
                <a:latin typeface="Arial" panose="020B0604020202020204" pitchFamily="34" charset="0"/>
                <a:cs typeface="Arial" panose="020B0604020202020204" pitchFamily="34" charset="0"/>
              </a:rPr>
              <a:t>16</a:t>
            </a:r>
            <a:r>
              <a:rPr sz="1400" spc="-22" baseline="31400">
                <a:solidFill>
                  <a:srgbClr val="7A45B8"/>
                </a:solidFill>
                <a:latin typeface="Arial" panose="020B0604020202020204" pitchFamily="34" charset="0"/>
                <a:cs typeface="Arial" panose="020B0604020202020204" pitchFamily="34" charset="0"/>
              </a:rPr>
              <a:t>1</a:t>
            </a:r>
            <a:endParaRPr lang="es-ES" sz="1400">
              <a:solidFill>
                <a:srgbClr val="7A45B8"/>
              </a:solidFill>
              <a:latin typeface="Arial" panose="020B0604020202020204" pitchFamily="34" charset="0"/>
              <a:cs typeface="Arial" panose="020B0604020202020204" pitchFamily="34" charset="0"/>
            </a:endParaRPr>
          </a:p>
          <a:p>
            <a:pPr marL="15403">
              <a:spcBef>
                <a:spcPts val="21"/>
              </a:spcBef>
            </a:pPr>
            <a:r>
              <a:rPr lang="es-ES" sz="1400">
                <a:solidFill>
                  <a:srgbClr val="7A45B8"/>
                </a:solidFill>
                <a:latin typeface="Arial" panose="020B0604020202020204" pitchFamily="34" charset="0"/>
                <a:cs typeface="Arial" panose="020B0604020202020204" pitchFamily="34" charset="0"/>
              </a:rPr>
              <a:t>Criterio de valoración secundario: IGA 0/1 con una mejora </a:t>
            </a:r>
            <a:r>
              <a:rPr lang="es-ES" sz="1400">
                <a:solidFill>
                  <a:srgbClr val="7A45B8"/>
                </a:solidFill>
                <a:latin typeface="Symbol" pitchFamily="2" charset="2"/>
                <a:cs typeface="Arial" panose="020B0604020202020204" pitchFamily="34" charset="0"/>
              </a:rPr>
              <a:t></a:t>
            </a:r>
            <a:r>
              <a:rPr lang="es-ES" sz="1400">
                <a:solidFill>
                  <a:srgbClr val="7A45B8"/>
                </a:solidFill>
                <a:latin typeface="Arial" panose="020B0604020202020204" pitchFamily="34" charset="0"/>
                <a:cs typeface="Arial" panose="020B0604020202020204" pitchFamily="34" charset="0"/>
              </a:rPr>
              <a:t> 2 puntos con respecto al valor inicial.</a:t>
            </a:r>
            <a:r>
              <a:rPr lang="es-ES" sz="1400" baseline="30000">
                <a:solidFill>
                  <a:srgbClr val="7A45B8"/>
                </a:solidFill>
                <a:latin typeface="Arial" panose="020B0604020202020204" pitchFamily="34" charset="0"/>
                <a:cs typeface="Arial" panose="020B0604020202020204" pitchFamily="34" charset="0"/>
              </a:rPr>
              <a:t>1</a:t>
            </a:r>
          </a:p>
        </p:txBody>
      </p:sp>
      <p:sp>
        <p:nvSpPr>
          <p:cNvPr id="3" name="Título 2">
            <a:extLst>
              <a:ext uri="{FF2B5EF4-FFF2-40B4-BE49-F238E27FC236}">
                <a16:creationId xmlns:a16="http://schemas.microsoft.com/office/drawing/2014/main" id="{0C4D7118-8F75-EDA5-417E-5BD14D8C944F}"/>
              </a:ext>
            </a:extLst>
          </p:cNvPr>
          <p:cNvSpPr>
            <a:spLocks noGrp="1"/>
          </p:cNvSpPr>
          <p:nvPr>
            <p:ph type="title"/>
          </p:nvPr>
        </p:nvSpPr>
        <p:spPr>
          <a:xfrm>
            <a:off x="541058" y="180535"/>
            <a:ext cx="10710038" cy="640214"/>
          </a:xfrm>
        </p:spPr>
        <p:txBody>
          <a:bodyPr/>
          <a:lstStyle/>
          <a:p>
            <a:r>
              <a:rPr lang="es-ES"/>
              <a:t>Una mayor proporción de pacientes con control inadecuado o no aptos para CsA alcanzó un IGA0/1 con una mejora ≥ 2 puntos a la semana 16 con LEB+TCS vs. PBO+TCS</a:t>
            </a:r>
            <a:r>
              <a:rPr lang="es-ES" baseline="30000"/>
              <a:t>$‡1</a:t>
            </a:r>
          </a:p>
        </p:txBody>
      </p:sp>
      <p:graphicFrame>
        <p:nvGraphicFramePr>
          <p:cNvPr id="6" name="Tabla 5">
            <a:extLst>
              <a:ext uri="{FF2B5EF4-FFF2-40B4-BE49-F238E27FC236}">
                <a16:creationId xmlns:a16="http://schemas.microsoft.com/office/drawing/2014/main" id="{DD236B2C-A9CA-23B6-84AF-4B2F8184D78D}"/>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4" name="Rectángulo redondeado 3">
            <a:extLst>
              <a:ext uri="{FF2B5EF4-FFF2-40B4-BE49-F238E27FC236}">
                <a16:creationId xmlns:a16="http://schemas.microsoft.com/office/drawing/2014/main" id="{7EB3395D-389D-0860-E94E-4B2D24F02EDB}"/>
              </a:ext>
            </a:extLst>
          </p:cNvPr>
          <p:cNvSpPr/>
          <p:nvPr/>
        </p:nvSpPr>
        <p:spPr>
          <a:xfrm>
            <a:off x="7657313" y="1547307"/>
            <a:ext cx="3535183" cy="4176742"/>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object 36">
            <a:extLst>
              <a:ext uri="{FF2B5EF4-FFF2-40B4-BE49-F238E27FC236}">
                <a16:creationId xmlns:a16="http://schemas.microsoft.com/office/drawing/2014/main" id="{D3DF99B4-C710-F2B1-090E-6C2207F14622}"/>
              </a:ext>
            </a:extLst>
          </p:cNvPr>
          <p:cNvSpPr txBox="1"/>
          <p:nvPr/>
        </p:nvSpPr>
        <p:spPr>
          <a:xfrm>
            <a:off x="8296409" y="4080179"/>
            <a:ext cx="2256990" cy="1081588"/>
          </a:xfrm>
          <a:prstGeom prst="rect">
            <a:avLst/>
          </a:prstGeom>
        </p:spPr>
        <p:txBody>
          <a:bodyPr vert="horz" wrap="square" lIns="0" tIns="6931" rIns="0" bIns="0" rtlCol="0">
            <a:spAutoFit/>
          </a:bodyPr>
          <a:lstStyle/>
          <a:p>
            <a:pPr marL="23104" marR="18483" indent="-385" algn="ctr">
              <a:lnSpc>
                <a:spcPct val="101499"/>
              </a:lnSpc>
              <a:spcBef>
                <a:spcPts val="55"/>
              </a:spcBef>
            </a:pPr>
            <a:r>
              <a:rPr sz="1400">
                <a:solidFill>
                  <a:srgbClr val="233469"/>
                </a:solidFill>
                <a:latin typeface="Arial" panose="020B0604020202020204" pitchFamily="34" charset="0"/>
                <a:cs typeface="Arial" panose="020B0604020202020204" pitchFamily="34" charset="0"/>
              </a:rPr>
              <a:t>de</a:t>
            </a:r>
            <a:r>
              <a:rPr sz="1400" spc="15">
                <a:solidFill>
                  <a:srgbClr val="233469"/>
                </a:solidFill>
                <a:latin typeface="Arial" panose="020B0604020202020204" pitchFamily="34" charset="0"/>
                <a:cs typeface="Arial" panose="020B0604020202020204" pitchFamily="34" charset="0"/>
              </a:rPr>
              <a:t> </a:t>
            </a:r>
            <a:r>
              <a:rPr sz="1400" err="1">
                <a:solidFill>
                  <a:srgbClr val="233469"/>
                </a:solidFill>
                <a:latin typeface="Arial" panose="020B0604020202020204" pitchFamily="34" charset="0"/>
                <a:cs typeface="Arial" panose="020B0604020202020204" pitchFamily="34" charset="0"/>
              </a:rPr>
              <a:t>los</a:t>
            </a:r>
            <a:r>
              <a:rPr sz="1400" spc="15">
                <a:solidFill>
                  <a:srgbClr val="233469"/>
                </a:solidFill>
                <a:latin typeface="Arial" panose="020B0604020202020204" pitchFamily="34" charset="0"/>
                <a:cs typeface="Arial" panose="020B0604020202020204" pitchFamily="34" charset="0"/>
              </a:rPr>
              <a:t> </a:t>
            </a:r>
            <a:r>
              <a:rPr sz="1400" spc="-6" err="1">
                <a:solidFill>
                  <a:srgbClr val="233469"/>
                </a:solidFill>
                <a:latin typeface="Arial" panose="020B0604020202020204" pitchFamily="34" charset="0"/>
                <a:cs typeface="Arial" panose="020B0604020202020204" pitchFamily="34" charset="0"/>
              </a:rPr>
              <a:t>pacientes</a:t>
            </a:r>
            <a:r>
              <a:rPr sz="1400" spc="-6">
                <a:solidFill>
                  <a:srgbClr val="233469"/>
                </a:solidFill>
                <a:latin typeface="Arial" panose="020B0604020202020204" pitchFamily="34" charset="0"/>
                <a:cs typeface="Arial" panose="020B0604020202020204" pitchFamily="34" charset="0"/>
              </a:rPr>
              <a:t> </a:t>
            </a:r>
            <a:r>
              <a:rPr sz="1400" err="1">
                <a:solidFill>
                  <a:srgbClr val="233469"/>
                </a:solidFill>
                <a:latin typeface="Arial" panose="020B0604020202020204" pitchFamily="34" charset="0"/>
                <a:cs typeface="Arial" panose="020B0604020202020204" pitchFamily="34" charset="0"/>
              </a:rPr>
              <a:t>tratados</a:t>
            </a:r>
            <a:r>
              <a:rPr sz="1400" spc="15">
                <a:solidFill>
                  <a:srgbClr val="233469"/>
                </a:solidFill>
                <a:latin typeface="Arial" panose="020B0604020202020204" pitchFamily="34" charset="0"/>
                <a:cs typeface="Arial" panose="020B0604020202020204" pitchFamily="34" charset="0"/>
              </a:rPr>
              <a:t> </a:t>
            </a:r>
            <a:r>
              <a:rPr sz="1400">
                <a:solidFill>
                  <a:srgbClr val="233469"/>
                </a:solidFill>
                <a:latin typeface="Arial" panose="020B0604020202020204" pitchFamily="34" charset="0"/>
                <a:cs typeface="Arial" panose="020B0604020202020204" pitchFamily="34" charset="0"/>
              </a:rPr>
              <a:t>con</a:t>
            </a:r>
            <a:r>
              <a:rPr sz="1400" spc="15">
                <a:solidFill>
                  <a:srgbClr val="233469"/>
                </a:solidFill>
                <a:latin typeface="Arial" panose="020B0604020202020204" pitchFamily="34" charset="0"/>
                <a:cs typeface="Arial" panose="020B0604020202020204" pitchFamily="34" charset="0"/>
              </a:rPr>
              <a:t> </a:t>
            </a:r>
            <a:r>
              <a:rPr lang="es-ES" sz="1400" spc="-6">
                <a:solidFill>
                  <a:srgbClr val="233469"/>
                </a:solidFill>
                <a:latin typeface="Arial" panose="020B0604020202020204" pitchFamily="34" charset="0"/>
                <a:cs typeface="Arial" panose="020B0604020202020204" pitchFamily="34" charset="0"/>
              </a:rPr>
              <a:t>EBGLYSS</a:t>
            </a:r>
            <a:r>
              <a:rPr lang="es-ES" sz="1400" spc="-6" baseline="30000">
                <a:solidFill>
                  <a:srgbClr val="233469"/>
                </a:solidFill>
                <a:latin typeface="Arial" panose="020B0604020202020204" pitchFamily="34" charset="0"/>
                <a:cs typeface="Arial" panose="020B0604020202020204" pitchFamily="34" charset="0"/>
              </a:rPr>
              <a:t>®</a:t>
            </a:r>
            <a:r>
              <a:rPr lang="es-ES" sz="1400" spc="-6">
                <a:solidFill>
                  <a:srgbClr val="233469"/>
                </a:solidFill>
                <a:latin typeface="Arial" panose="020B0604020202020204" pitchFamily="34" charset="0"/>
                <a:cs typeface="Arial" panose="020B0604020202020204" pitchFamily="34" charset="0"/>
              </a:rPr>
              <a:t> + TCS</a:t>
            </a:r>
            <a:r>
              <a:rPr sz="1400" spc="-6">
                <a:solidFill>
                  <a:srgbClr val="233469"/>
                </a:solidFill>
                <a:latin typeface="Arial" panose="020B0604020202020204" pitchFamily="34" charset="0"/>
                <a:cs typeface="Arial" panose="020B0604020202020204" pitchFamily="34" charset="0"/>
              </a:rPr>
              <a:t> </a:t>
            </a:r>
            <a:r>
              <a:rPr lang="es-ES" sz="1400">
                <a:solidFill>
                  <a:srgbClr val="233469"/>
                </a:solidFill>
                <a:latin typeface="Arial" panose="020B0604020202020204" pitchFamily="34" charset="0"/>
                <a:cs typeface="Arial" panose="020B0604020202020204" pitchFamily="34" charset="0"/>
              </a:rPr>
              <a:t>alcanzaron IGA 0/1 con </a:t>
            </a:r>
            <a:r>
              <a:rPr lang="es-ES" sz="1400">
                <a:solidFill>
                  <a:srgbClr val="233469"/>
                </a:solidFill>
                <a:latin typeface="Symbol" pitchFamily="2" charset="2"/>
                <a:cs typeface="Arial" panose="020B0604020202020204" pitchFamily="34" charset="0"/>
              </a:rPr>
              <a:t></a:t>
            </a:r>
            <a:r>
              <a:rPr lang="es-ES" sz="1400">
                <a:solidFill>
                  <a:srgbClr val="233469"/>
                </a:solidFill>
                <a:latin typeface="Arial" panose="020B0604020202020204" pitchFamily="34" charset="0"/>
                <a:cs typeface="Arial" panose="020B0604020202020204" pitchFamily="34" charset="0"/>
              </a:rPr>
              <a:t>2 puntos de mejoría en la semana 16</a:t>
            </a:r>
            <a:r>
              <a:rPr lang="es-ES" sz="1400" baseline="30000">
                <a:solidFill>
                  <a:srgbClr val="233469"/>
                </a:solidFill>
                <a:latin typeface="Arial" panose="020B0604020202020204" pitchFamily="34" charset="0"/>
                <a:cs typeface="Arial" panose="020B0604020202020204" pitchFamily="34" charset="0"/>
              </a:rPr>
              <a:t>1</a:t>
            </a:r>
          </a:p>
        </p:txBody>
      </p:sp>
      <p:sp>
        <p:nvSpPr>
          <p:cNvPr id="7" name="object 37">
            <a:extLst>
              <a:ext uri="{FF2B5EF4-FFF2-40B4-BE49-F238E27FC236}">
                <a16:creationId xmlns:a16="http://schemas.microsoft.com/office/drawing/2014/main" id="{4EAF247E-CBB3-A064-EC62-5680985CCE76}"/>
              </a:ext>
            </a:extLst>
          </p:cNvPr>
          <p:cNvSpPr/>
          <p:nvPr/>
        </p:nvSpPr>
        <p:spPr>
          <a:xfrm>
            <a:off x="8706735" y="2189508"/>
            <a:ext cx="1510652" cy="1510652"/>
          </a:xfrm>
          <a:custGeom>
            <a:avLst/>
            <a:gdLst/>
            <a:ahLst/>
            <a:cxnLst/>
            <a:rect l="l" t="t" r="r" b="b"/>
            <a:pathLst>
              <a:path w="1351280" h="1351279">
                <a:moveTo>
                  <a:pt x="675372" y="0"/>
                </a:moveTo>
                <a:lnTo>
                  <a:pt x="627140" y="1695"/>
                </a:lnTo>
                <a:lnTo>
                  <a:pt x="579823" y="6706"/>
                </a:lnTo>
                <a:lnTo>
                  <a:pt x="533536" y="14917"/>
                </a:lnTo>
                <a:lnTo>
                  <a:pt x="488393" y="26215"/>
                </a:lnTo>
                <a:lnTo>
                  <a:pt x="444507" y="40485"/>
                </a:lnTo>
                <a:lnTo>
                  <a:pt x="401995" y="57613"/>
                </a:lnTo>
                <a:lnTo>
                  <a:pt x="360968" y="77486"/>
                </a:lnTo>
                <a:lnTo>
                  <a:pt x="321543" y="99987"/>
                </a:lnTo>
                <a:lnTo>
                  <a:pt x="283833" y="125004"/>
                </a:lnTo>
                <a:lnTo>
                  <a:pt x="247953" y="152422"/>
                </a:lnTo>
                <a:lnTo>
                  <a:pt x="214016" y="182127"/>
                </a:lnTo>
                <a:lnTo>
                  <a:pt x="182138" y="214004"/>
                </a:lnTo>
                <a:lnTo>
                  <a:pt x="152432" y="247940"/>
                </a:lnTo>
                <a:lnTo>
                  <a:pt x="125013" y="283820"/>
                </a:lnTo>
                <a:lnTo>
                  <a:pt x="99995" y="321529"/>
                </a:lnTo>
                <a:lnTo>
                  <a:pt x="77492" y="360955"/>
                </a:lnTo>
                <a:lnTo>
                  <a:pt x="57618" y="401981"/>
                </a:lnTo>
                <a:lnTo>
                  <a:pt x="40489" y="444495"/>
                </a:lnTo>
                <a:lnTo>
                  <a:pt x="26217" y="488381"/>
                </a:lnTo>
                <a:lnTo>
                  <a:pt x="14918" y="533527"/>
                </a:lnTo>
                <a:lnTo>
                  <a:pt x="6706" y="579816"/>
                </a:lnTo>
                <a:lnTo>
                  <a:pt x="1695" y="627136"/>
                </a:lnTo>
                <a:lnTo>
                  <a:pt x="0" y="675372"/>
                </a:lnTo>
                <a:lnTo>
                  <a:pt x="1695" y="723607"/>
                </a:lnTo>
                <a:lnTo>
                  <a:pt x="6706" y="770927"/>
                </a:lnTo>
                <a:lnTo>
                  <a:pt x="14918" y="817217"/>
                </a:lnTo>
                <a:lnTo>
                  <a:pt x="26217" y="862362"/>
                </a:lnTo>
                <a:lnTo>
                  <a:pt x="40489" y="906248"/>
                </a:lnTo>
                <a:lnTo>
                  <a:pt x="57618" y="948762"/>
                </a:lnTo>
                <a:lnTo>
                  <a:pt x="77492" y="989789"/>
                </a:lnTo>
                <a:lnTo>
                  <a:pt x="99995" y="1029214"/>
                </a:lnTo>
                <a:lnTo>
                  <a:pt x="125013" y="1066924"/>
                </a:lnTo>
                <a:lnTo>
                  <a:pt x="152432" y="1102803"/>
                </a:lnTo>
                <a:lnTo>
                  <a:pt x="182138" y="1136739"/>
                </a:lnTo>
                <a:lnTo>
                  <a:pt x="214016" y="1168616"/>
                </a:lnTo>
                <a:lnTo>
                  <a:pt x="247953" y="1198321"/>
                </a:lnTo>
                <a:lnTo>
                  <a:pt x="283833" y="1225739"/>
                </a:lnTo>
                <a:lnTo>
                  <a:pt x="321543" y="1250756"/>
                </a:lnTo>
                <a:lnTo>
                  <a:pt x="360968" y="1273258"/>
                </a:lnTo>
                <a:lnTo>
                  <a:pt x="401995" y="1293130"/>
                </a:lnTo>
                <a:lnTo>
                  <a:pt x="444507" y="1310258"/>
                </a:lnTo>
                <a:lnTo>
                  <a:pt x="488393" y="1324528"/>
                </a:lnTo>
                <a:lnTo>
                  <a:pt x="533536" y="1335826"/>
                </a:lnTo>
                <a:lnTo>
                  <a:pt x="579823" y="1344038"/>
                </a:lnTo>
                <a:lnTo>
                  <a:pt x="627140" y="1349048"/>
                </a:lnTo>
                <a:lnTo>
                  <a:pt x="675372" y="1350744"/>
                </a:lnTo>
                <a:lnTo>
                  <a:pt x="723603" y="1349048"/>
                </a:lnTo>
                <a:lnTo>
                  <a:pt x="770920" y="1344038"/>
                </a:lnTo>
                <a:lnTo>
                  <a:pt x="817207" y="1335826"/>
                </a:lnTo>
                <a:lnTo>
                  <a:pt x="862351" y="1324528"/>
                </a:lnTo>
                <a:lnTo>
                  <a:pt x="906236" y="1310258"/>
                </a:lnTo>
                <a:lnTo>
                  <a:pt x="948749" y="1293130"/>
                </a:lnTo>
                <a:lnTo>
                  <a:pt x="989775" y="1273258"/>
                </a:lnTo>
                <a:lnTo>
                  <a:pt x="1029200" y="1250756"/>
                </a:lnTo>
                <a:lnTo>
                  <a:pt x="1066910" y="1225739"/>
                </a:lnTo>
                <a:lnTo>
                  <a:pt x="1102790" y="1198321"/>
                </a:lnTo>
                <a:lnTo>
                  <a:pt x="1136727" y="1168616"/>
                </a:lnTo>
                <a:lnTo>
                  <a:pt x="1168605" y="1136739"/>
                </a:lnTo>
                <a:lnTo>
                  <a:pt x="1198311" y="1102803"/>
                </a:lnTo>
                <a:lnTo>
                  <a:pt x="1225730" y="1066924"/>
                </a:lnTo>
                <a:lnTo>
                  <a:pt x="1250749" y="1029214"/>
                </a:lnTo>
                <a:lnTo>
                  <a:pt x="1273252" y="989789"/>
                </a:lnTo>
                <a:lnTo>
                  <a:pt x="1293125" y="948762"/>
                </a:lnTo>
                <a:lnTo>
                  <a:pt x="1310255" y="906248"/>
                </a:lnTo>
                <a:lnTo>
                  <a:pt x="1324526" y="862362"/>
                </a:lnTo>
                <a:lnTo>
                  <a:pt x="1335825" y="817217"/>
                </a:lnTo>
                <a:lnTo>
                  <a:pt x="1344037" y="770927"/>
                </a:lnTo>
                <a:lnTo>
                  <a:pt x="1349048" y="723607"/>
                </a:lnTo>
                <a:lnTo>
                  <a:pt x="1350744" y="675372"/>
                </a:lnTo>
                <a:lnTo>
                  <a:pt x="1349048" y="627136"/>
                </a:lnTo>
                <a:lnTo>
                  <a:pt x="1344037" y="579816"/>
                </a:lnTo>
                <a:lnTo>
                  <a:pt x="1335825" y="533527"/>
                </a:lnTo>
                <a:lnTo>
                  <a:pt x="1324526" y="488381"/>
                </a:lnTo>
                <a:lnTo>
                  <a:pt x="1310255" y="444495"/>
                </a:lnTo>
                <a:lnTo>
                  <a:pt x="1293125" y="401981"/>
                </a:lnTo>
                <a:lnTo>
                  <a:pt x="1273252" y="360955"/>
                </a:lnTo>
                <a:lnTo>
                  <a:pt x="1250749" y="321529"/>
                </a:lnTo>
                <a:lnTo>
                  <a:pt x="1225730" y="283820"/>
                </a:lnTo>
                <a:lnTo>
                  <a:pt x="1198311" y="247940"/>
                </a:lnTo>
                <a:lnTo>
                  <a:pt x="1168605" y="214004"/>
                </a:lnTo>
                <a:lnTo>
                  <a:pt x="1136727" y="182127"/>
                </a:lnTo>
                <a:lnTo>
                  <a:pt x="1102790" y="152422"/>
                </a:lnTo>
                <a:lnTo>
                  <a:pt x="1066910" y="125004"/>
                </a:lnTo>
                <a:lnTo>
                  <a:pt x="1029200" y="99987"/>
                </a:lnTo>
                <a:lnTo>
                  <a:pt x="989775" y="77486"/>
                </a:lnTo>
                <a:lnTo>
                  <a:pt x="948749" y="57613"/>
                </a:lnTo>
                <a:lnTo>
                  <a:pt x="906236" y="40485"/>
                </a:lnTo>
                <a:lnTo>
                  <a:pt x="862351" y="26215"/>
                </a:lnTo>
                <a:lnTo>
                  <a:pt x="817207" y="14917"/>
                </a:lnTo>
                <a:lnTo>
                  <a:pt x="770920" y="6706"/>
                </a:lnTo>
                <a:lnTo>
                  <a:pt x="723603" y="1695"/>
                </a:lnTo>
                <a:lnTo>
                  <a:pt x="675372" y="0"/>
                </a:lnTo>
                <a:close/>
              </a:path>
            </a:pathLst>
          </a:custGeom>
          <a:solidFill>
            <a:srgbClr val="FFFFFF"/>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8" name="object 38">
            <a:extLst>
              <a:ext uri="{FF2B5EF4-FFF2-40B4-BE49-F238E27FC236}">
                <a16:creationId xmlns:a16="http://schemas.microsoft.com/office/drawing/2014/main" id="{2B5FAA1C-E156-8AF9-4074-C0470504EAF1}"/>
              </a:ext>
            </a:extLst>
          </p:cNvPr>
          <p:cNvSpPr txBox="1"/>
          <p:nvPr/>
        </p:nvSpPr>
        <p:spPr>
          <a:xfrm>
            <a:off x="8869655" y="2724919"/>
            <a:ext cx="1184812" cy="439830"/>
          </a:xfrm>
          <a:prstGeom prst="rect">
            <a:avLst/>
          </a:prstGeom>
        </p:spPr>
        <p:txBody>
          <a:bodyPr vert="horz" wrap="square" lIns="0" tIns="8856" rIns="0" bIns="0" rtlCol="0">
            <a:spAutoFit/>
          </a:bodyPr>
          <a:lstStyle/>
          <a:p>
            <a:pPr marL="7701" algn="ctr">
              <a:spcBef>
                <a:spcPts val="69"/>
              </a:spcBef>
            </a:pPr>
            <a:r>
              <a:rPr lang="es-ES" sz="2800" b="1" spc="-27">
                <a:solidFill>
                  <a:srgbClr val="7A45B8"/>
                </a:solidFill>
                <a:latin typeface="Arial" panose="020B0604020202020204" pitchFamily="34" charset="0"/>
                <a:cs typeface="Arial" panose="020B0604020202020204" pitchFamily="34" charset="0"/>
              </a:rPr>
              <a:t>42,0</a:t>
            </a:r>
            <a:r>
              <a:rPr sz="2800" b="1" spc="-27">
                <a:solidFill>
                  <a:srgbClr val="7F9EDE"/>
                </a:solidFill>
                <a:latin typeface="Arial" panose="020B0604020202020204" pitchFamily="34" charset="0"/>
                <a:cs typeface="Arial" panose="020B0604020202020204" pitchFamily="34" charset="0"/>
              </a:rPr>
              <a:t>%</a:t>
            </a:r>
            <a:endParaRPr sz="2800">
              <a:solidFill>
                <a:srgbClr val="7F9EDE"/>
              </a:solidFill>
              <a:latin typeface="Arial" panose="020B0604020202020204" pitchFamily="34" charset="0"/>
              <a:cs typeface="Arial" panose="020B0604020202020204" pitchFamily="34" charset="0"/>
            </a:endParaRPr>
          </a:p>
        </p:txBody>
      </p:sp>
      <p:sp>
        <p:nvSpPr>
          <p:cNvPr id="11" name="object 39">
            <a:extLst>
              <a:ext uri="{FF2B5EF4-FFF2-40B4-BE49-F238E27FC236}">
                <a16:creationId xmlns:a16="http://schemas.microsoft.com/office/drawing/2014/main" id="{6EBC9EAC-F904-1923-1664-C37A9DB918D6}"/>
              </a:ext>
            </a:extLst>
          </p:cNvPr>
          <p:cNvSpPr/>
          <p:nvPr/>
        </p:nvSpPr>
        <p:spPr>
          <a:xfrm>
            <a:off x="9462061" y="2189508"/>
            <a:ext cx="754890" cy="1419676"/>
          </a:xfrm>
          <a:custGeom>
            <a:avLst/>
            <a:gdLst/>
            <a:ahLst/>
            <a:cxnLst/>
            <a:rect l="l" t="t" r="r" b="b"/>
            <a:pathLst>
              <a:path w="675640" h="1270635">
                <a:moveTo>
                  <a:pt x="319592" y="1270495"/>
                </a:moveTo>
                <a:lnTo>
                  <a:pt x="361026" y="1246262"/>
                </a:lnTo>
                <a:lnTo>
                  <a:pt x="400516" y="1219235"/>
                </a:lnTo>
                <a:lnTo>
                  <a:pt x="437926" y="1189549"/>
                </a:lnTo>
                <a:lnTo>
                  <a:pt x="473122" y="1157342"/>
                </a:lnTo>
                <a:lnTo>
                  <a:pt x="505967" y="1122747"/>
                </a:lnTo>
                <a:lnTo>
                  <a:pt x="536326" y="1085901"/>
                </a:lnTo>
                <a:lnTo>
                  <a:pt x="564065" y="1046939"/>
                </a:lnTo>
                <a:lnTo>
                  <a:pt x="589047" y="1005998"/>
                </a:lnTo>
                <a:lnTo>
                  <a:pt x="611137" y="963213"/>
                </a:lnTo>
                <a:lnTo>
                  <a:pt x="630200" y="918719"/>
                </a:lnTo>
                <a:lnTo>
                  <a:pt x="646101" y="872652"/>
                </a:lnTo>
                <a:lnTo>
                  <a:pt x="658704" y="825148"/>
                </a:lnTo>
                <a:lnTo>
                  <a:pt x="667873" y="776343"/>
                </a:lnTo>
                <a:lnTo>
                  <a:pt x="673475" y="726372"/>
                </a:lnTo>
                <a:lnTo>
                  <a:pt x="675372" y="675372"/>
                </a:lnTo>
                <a:lnTo>
                  <a:pt x="673676" y="627136"/>
                </a:lnTo>
                <a:lnTo>
                  <a:pt x="668665" y="579816"/>
                </a:lnTo>
                <a:lnTo>
                  <a:pt x="660453" y="533527"/>
                </a:lnTo>
                <a:lnTo>
                  <a:pt x="649155" y="488381"/>
                </a:lnTo>
                <a:lnTo>
                  <a:pt x="634884" y="444495"/>
                </a:lnTo>
                <a:lnTo>
                  <a:pt x="617754" y="401981"/>
                </a:lnTo>
                <a:lnTo>
                  <a:pt x="597882" y="360955"/>
                </a:lnTo>
                <a:lnTo>
                  <a:pt x="575379" y="321529"/>
                </a:lnTo>
                <a:lnTo>
                  <a:pt x="550361" y="283820"/>
                </a:lnTo>
                <a:lnTo>
                  <a:pt x="522942" y="247940"/>
                </a:lnTo>
                <a:lnTo>
                  <a:pt x="493237" y="214004"/>
                </a:lnTo>
                <a:lnTo>
                  <a:pt x="461359" y="182127"/>
                </a:lnTo>
                <a:lnTo>
                  <a:pt x="427422" y="152422"/>
                </a:lnTo>
                <a:lnTo>
                  <a:pt x="391542" y="125004"/>
                </a:lnTo>
                <a:lnTo>
                  <a:pt x="353832" y="99987"/>
                </a:lnTo>
                <a:lnTo>
                  <a:pt x="314407" y="77486"/>
                </a:lnTo>
                <a:lnTo>
                  <a:pt x="273381" y="57613"/>
                </a:lnTo>
                <a:lnTo>
                  <a:pt x="230868" y="40485"/>
                </a:lnTo>
                <a:lnTo>
                  <a:pt x="186982" y="26215"/>
                </a:lnTo>
                <a:lnTo>
                  <a:pt x="141838" y="14917"/>
                </a:lnTo>
                <a:lnTo>
                  <a:pt x="95550" y="6706"/>
                </a:lnTo>
                <a:lnTo>
                  <a:pt x="48233" y="1695"/>
                </a:lnTo>
                <a:lnTo>
                  <a:pt x="0" y="0"/>
                </a:lnTo>
              </a:path>
            </a:pathLst>
          </a:custGeom>
          <a:ln w="141356">
            <a:gradFill>
              <a:gsLst>
                <a:gs pos="0">
                  <a:srgbClr val="7A45B8"/>
                </a:gs>
                <a:gs pos="100000">
                  <a:schemeClr val="accent2">
                    <a:lumMod val="40000"/>
                    <a:lumOff val="60000"/>
                  </a:schemeClr>
                </a:gs>
              </a:gsLst>
              <a:lin ang="5400000" scaled="1"/>
            </a:gradFill>
          </a:ln>
        </p:spPr>
        <p:txBody>
          <a:bodyPr wrap="square" lIns="0" tIns="0" rIns="0" bIns="0" rtlCol="0"/>
          <a:lstStyle/>
          <a:p>
            <a:endParaRPr sz="1092"/>
          </a:p>
        </p:txBody>
      </p:sp>
      <p:sp>
        <p:nvSpPr>
          <p:cNvPr id="13" name="CuadroTexto 12">
            <a:extLst>
              <a:ext uri="{FF2B5EF4-FFF2-40B4-BE49-F238E27FC236}">
                <a16:creationId xmlns:a16="http://schemas.microsoft.com/office/drawing/2014/main" id="{40616CF1-11C7-35B1-783E-D77CC8C705FC}"/>
              </a:ext>
            </a:extLst>
          </p:cNvPr>
          <p:cNvSpPr txBox="1"/>
          <p:nvPr/>
        </p:nvSpPr>
        <p:spPr>
          <a:xfrm>
            <a:off x="1763743" y="5975015"/>
            <a:ext cx="8290724" cy="553998"/>
          </a:xfrm>
          <a:prstGeom prst="rect">
            <a:avLst/>
          </a:prstGeom>
          <a:noFill/>
        </p:spPr>
        <p:txBody>
          <a:bodyPr wrap="square" rtlCol="0">
            <a:spAutoFit/>
          </a:bodyPr>
          <a:lstStyle/>
          <a:p>
            <a:r>
              <a:rPr lang="es-ES" sz="500">
                <a:solidFill>
                  <a:srgbClr val="646464"/>
                </a:solidFill>
              </a:rPr>
              <a:t>**p&lt;0,01; frente al PBO de las pruebas CMH (estimación primaria). Se muestra la diferencia de riesgo ajustada, mientras que las estimaciones de proporción no ajustadas.</a:t>
            </a:r>
            <a:r>
              <a:rPr lang="es-ES" sz="500" baseline="30000">
                <a:solidFill>
                  <a:srgbClr val="646464"/>
                </a:solidFill>
              </a:rPr>
              <a:t>1</a:t>
            </a:r>
            <a:r>
              <a:rPr lang="es-ES" sz="500">
                <a:solidFill>
                  <a:srgbClr val="646464"/>
                </a:solidFill>
              </a:rPr>
              <a:t>; </a:t>
            </a:r>
            <a:r>
              <a:rPr lang="es-ES" sz="500" baseline="30000">
                <a:solidFill>
                  <a:srgbClr val="646464"/>
                </a:solidFill>
              </a:rPr>
              <a:t>$</a:t>
            </a:r>
            <a:r>
              <a:rPr lang="es-ES" sz="500">
                <a:solidFill>
                  <a:srgbClr val="646464"/>
                </a:solidFill>
              </a:rPr>
              <a:t>El modelo se ajustó por país, edad (adolescentes/adultos), uso previo de </a:t>
            </a:r>
            <a:r>
              <a:rPr lang="es-ES" sz="500" err="1">
                <a:solidFill>
                  <a:srgbClr val="646464"/>
                </a:solidFill>
              </a:rPr>
              <a:t>dupilumab</a:t>
            </a:r>
            <a:r>
              <a:rPr lang="es-ES" sz="500">
                <a:solidFill>
                  <a:srgbClr val="646464"/>
                </a:solidFill>
              </a:rPr>
              <a:t> (sí/no) y gravedad basal de la enfermedad (IGA=3/IGA=4) utilizando la estimación CMH de la diferencia de riesgo, el IC del 95 % bilateral correspondiente y el valor p, que se basa en la estadística transformada de la prueba CMH de Wilson-Hilferty.</a:t>
            </a:r>
            <a:r>
              <a:rPr lang="es-ES" sz="500" baseline="30000">
                <a:solidFill>
                  <a:srgbClr val="646464"/>
                </a:solidFill>
              </a:rPr>
              <a:t>1</a:t>
            </a:r>
            <a:r>
              <a:rPr lang="es-ES" sz="500">
                <a:solidFill>
                  <a:srgbClr val="646464"/>
                </a:solidFill>
              </a:rPr>
              <a:t>; </a:t>
            </a:r>
            <a:r>
              <a:rPr lang="es-ES" sz="500" baseline="30000">
                <a:solidFill>
                  <a:srgbClr val="646464"/>
                </a:solidFill>
              </a:rPr>
              <a:t>‡</a:t>
            </a:r>
            <a:r>
              <a:rPr lang="es-ES" sz="500">
                <a:solidFill>
                  <a:srgbClr val="646464"/>
                </a:solidFill>
              </a:rPr>
              <a:t>Los datos faltantes debido a la falta de eficacia o los datos posteriores al uso de medicación de rescate (TCS de alta potencia o tratamiento sistémico) se establecieron en el valor basal y se consideraron no respondedores (NRI). Otros datos faltantes se imputaron utilizando imputación múltiple (MI). Por lo tanto, los datos son NRI/MI.</a:t>
            </a:r>
            <a:r>
              <a:rPr lang="es-ES" sz="500" baseline="30000">
                <a:solidFill>
                  <a:srgbClr val="646464"/>
                </a:solidFill>
              </a:rPr>
              <a:t>1</a:t>
            </a:r>
            <a:r>
              <a:rPr lang="es-ES" sz="500">
                <a:solidFill>
                  <a:srgbClr val="646464"/>
                </a:solidFill>
              </a:rPr>
              <a:t> </a:t>
            </a:r>
            <a:endParaRPr lang="es-ES" sz="500" baseline="30000">
              <a:solidFill>
                <a:srgbClr val="646464"/>
              </a:solidFill>
            </a:endParaRPr>
          </a:p>
          <a:p>
            <a:r>
              <a:rPr lang="es-ES" sz="500" b="1">
                <a:solidFill>
                  <a:srgbClr val="646464"/>
                </a:solidFill>
              </a:rPr>
              <a:t>C2S</a:t>
            </a:r>
            <a:r>
              <a:rPr lang="es-ES" sz="500">
                <a:solidFill>
                  <a:srgbClr val="646464"/>
                </a:solidFill>
              </a:rPr>
              <a:t>: cada 2 semanas; </a:t>
            </a:r>
            <a:r>
              <a:rPr lang="es-ES" sz="500" b="1" err="1">
                <a:solidFill>
                  <a:srgbClr val="646464"/>
                </a:solidFill>
              </a:rPr>
              <a:t>CsA</a:t>
            </a:r>
            <a:r>
              <a:rPr lang="es-ES" sz="500">
                <a:solidFill>
                  <a:srgbClr val="646464"/>
                </a:solidFill>
              </a:rPr>
              <a:t>: ciclosporina A; </a:t>
            </a:r>
            <a:r>
              <a:rPr lang="es-ES" sz="500" b="1">
                <a:solidFill>
                  <a:srgbClr val="646464"/>
                </a:solidFill>
              </a:rPr>
              <a:t>IGA</a:t>
            </a:r>
            <a:r>
              <a:rPr lang="es-ES" sz="500">
                <a:solidFill>
                  <a:srgbClr val="646464"/>
                </a:solidFill>
              </a:rPr>
              <a:t>: evaluación global del investigador; </a:t>
            </a:r>
            <a:r>
              <a:rPr lang="es-ES" sz="500" b="1">
                <a:solidFill>
                  <a:srgbClr val="646464"/>
                </a:solidFill>
              </a:rPr>
              <a:t>LEB</a:t>
            </a:r>
            <a:r>
              <a:rPr lang="es-ES" sz="500">
                <a:solidFill>
                  <a:srgbClr val="646464"/>
                </a:solidFill>
              </a:rPr>
              <a:t>: </a:t>
            </a:r>
            <a:r>
              <a:rPr lang="es-ES" sz="500" err="1">
                <a:solidFill>
                  <a:srgbClr val="646464"/>
                </a:solidFill>
              </a:rPr>
              <a:t>lebrikizumab</a:t>
            </a:r>
            <a:r>
              <a:rPr lang="es-ES" sz="500">
                <a:solidFill>
                  <a:srgbClr val="646464"/>
                </a:solidFill>
              </a:rPr>
              <a:t>; </a:t>
            </a:r>
            <a:r>
              <a:rPr lang="es-ES" sz="500" b="1">
                <a:solidFill>
                  <a:srgbClr val="646464"/>
                </a:solidFill>
              </a:rPr>
              <a:t>PBO</a:t>
            </a:r>
            <a:r>
              <a:rPr lang="es-ES" sz="500">
                <a:solidFill>
                  <a:srgbClr val="646464"/>
                </a:solidFill>
              </a:rPr>
              <a:t>: placebo; </a:t>
            </a:r>
            <a:r>
              <a:rPr lang="es-ES" sz="500" b="1">
                <a:solidFill>
                  <a:srgbClr val="646464"/>
                </a:solidFill>
              </a:rPr>
              <a:t>TCS</a:t>
            </a:r>
            <a:r>
              <a:rPr lang="es-ES" sz="500">
                <a:solidFill>
                  <a:srgbClr val="646464"/>
                </a:solidFill>
              </a:rPr>
              <a:t>: corticoesteroides tópicos.</a:t>
            </a:r>
          </a:p>
          <a:p>
            <a:r>
              <a:rPr lang="es-ES" sz="500">
                <a:solidFill>
                  <a:srgbClr val="646464"/>
                </a:solidFill>
              </a:rPr>
              <a:t>1. Warren RB, </a:t>
            </a:r>
            <a:r>
              <a:rPr lang="es-ES" sz="500" i="1">
                <a:solidFill>
                  <a:srgbClr val="646464"/>
                </a:solidFill>
              </a:rPr>
              <a:t>et al</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significantly</a:t>
            </a:r>
            <a:r>
              <a:rPr lang="es-ES" sz="500">
                <a:solidFill>
                  <a:srgbClr val="646464"/>
                </a:solidFill>
              </a:rPr>
              <a:t> </a:t>
            </a:r>
            <a:r>
              <a:rPr lang="es-ES" sz="500" err="1">
                <a:solidFill>
                  <a:srgbClr val="646464"/>
                </a:solidFill>
              </a:rPr>
              <a:t>improves</a:t>
            </a:r>
            <a:r>
              <a:rPr lang="es-ES" sz="500">
                <a:solidFill>
                  <a:srgbClr val="646464"/>
                </a:solidFill>
              </a:rPr>
              <a:t> </a:t>
            </a:r>
            <a:r>
              <a:rPr lang="es-ES" sz="500" err="1">
                <a:solidFill>
                  <a:srgbClr val="646464"/>
                </a:solidFill>
              </a:rPr>
              <a:t>signs</a:t>
            </a:r>
            <a:r>
              <a:rPr lang="es-ES" sz="500">
                <a:solidFill>
                  <a:srgbClr val="646464"/>
                </a:solidFill>
              </a:rPr>
              <a:t> and </a:t>
            </a:r>
            <a:r>
              <a:rPr lang="es-ES" sz="500" err="1">
                <a:solidFill>
                  <a:srgbClr val="646464"/>
                </a:solidFill>
              </a:rPr>
              <a:t>symptoms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t>
            </a:r>
            <a:r>
              <a:rPr lang="es-ES" sz="500" err="1">
                <a:solidFill>
                  <a:srgbClr val="646464"/>
                </a:solidFill>
              </a:rPr>
              <a:t>patients</a:t>
            </a:r>
            <a:r>
              <a:rPr lang="es-ES" sz="500">
                <a:solidFill>
                  <a:srgbClr val="646464"/>
                </a:solidFill>
              </a:rPr>
              <a:t> </a:t>
            </a:r>
            <a:r>
              <a:rPr lang="es-ES" sz="500" err="1">
                <a:solidFill>
                  <a:srgbClr val="646464"/>
                </a:solidFill>
              </a:rPr>
              <a:t>not</a:t>
            </a:r>
            <a:r>
              <a:rPr lang="es-ES" sz="500">
                <a:solidFill>
                  <a:srgbClr val="646464"/>
                </a:solidFill>
              </a:rPr>
              <a:t> </a:t>
            </a:r>
            <a:r>
              <a:rPr lang="es-ES" sz="500" err="1">
                <a:solidFill>
                  <a:srgbClr val="646464"/>
                </a:solidFill>
              </a:rPr>
              <a:t>adequately</a:t>
            </a:r>
            <a:r>
              <a:rPr lang="es-ES" sz="500">
                <a:solidFill>
                  <a:srgbClr val="646464"/>
                </a:solidFill>
              </a:rPr>
              <a:t> </a:t>
            </a:r>
            <a:r>
              <a:rPr lang="es-ES" sz="500" err="1">
                <a:solidFill>
                  <a:srgbClr val="646464"/>
                </a:solidFill>
              </a:rPr>
              <a:t>controlled</a:t>
            </a:r>
            <a:r>
              <a:rPr lang="es-ES" sz="500">
                <a:solidFill>
                  <a:srgbClr val="646464"/>
                </a:solidFill>
              </a:rPr>
              <a:t> </a:t>
            </a:r>
            <a:r>
              <a:rPr lang="es-ES" sz="500" err="1">
                <a:solidFill>
                  <a:srgbClr val="646464"/>
                </a:solidFill>
              </a:rPr>
              <a:t>or</a:t>
            </a:r>
            <a:r>
              <a:rPr lang="es-ES" sz="500">
                <a:solidFill>
                  <a:srgbClr val="646464"/>
                </a:solidFill>
              </a:rPr>
              <a:t> non-eligible </a:t>
            </a:r>
            <a:r>
              <a:rPr lang="es-ES" sz="500" err="1">
                <a:solidFill>
                  <a:srgbClr val="646464"/>
                </a:solidFill>
              </a:rPr>
              <a:t>for</a:t>
            </a:r>
            <a:r>
              <a:rPr lang="es-ES" sz="500">
                <a:solidFill>
                  <a:srgbClr val="646464"/>
                </a:solidFill>
              </a:rPr>
              <a:t> </a:t>
            </a:r>
            <a:r>
              <a:rPr lang="es-ES" sz="500" err="1">
                <a:solidFill>
                  <a:srgbClr val="646464"/>
                </a:solidFill>
              </a:rPr>
              <a:t>cyclosporine</a:t>
            </a:r>
            <a:r>
              <a:rPr lang="es-ES" sz="500">
                <a:solidFill>
                  <a:srgbClr val="646464"/>
                </a:solidFill>
              </a:rPr>
              <a:t>: a placebo-</a:t>
            </a:r>
            <a:r>
              <a:rPr lang="es-ES" sz="500" err="1">
                <a:solidFill>
                  <a:srgbClr val="646464"/>
                </a:solidFill>
              </a:rPr>
              <a:t>controlled</a:t>
            </a:r>
            <a:r>
              <a:rPr lang="es-ES" sz="500">
                <a:solidFill>
                  <a:srgbClr val="646464"/>
                </a:solidFill>
              </a:rPr>
              <a:t>, </a:t>
            </a:r>
            <a:r>
              <a:rPr lang="es-ES" sz="500" err="1">
                <a:solidFill>
                  <a:srgbClr val="646464"/>
                </a:solidFill>
              </a:rPr>
              <a:t>randomized</a:t>
            </a:r>
            <a:r>
              <a:rPr lang="es-ES" sz="500">
                <a:solidFill>
                  <a:srgbClr val="646464"/>
                </a:solidFill>
              </a:rPr>
              <a:t> </a:t>
            </a:r>
            <a:r>
              <a:rPr lang="es-ES" sz="500" err="1">
                <a:solidFill>
                  <a:srgbClr val="646464"/>
                </a:solidFill>
              </a:rPr>
              <a:t>phase</a:t>
            </a:r>
            <a:r>
              <a:rPr lang="es-ES" sz="500">
                <a:solidFill>
                  <a:srgbClr val="646464"/>
                </a:solidFill>
              </a:rPr>
              <a:t> 3 </a:t>
            </a:r>
            <a:r>
              <a:rPr lang="es-ES" sz="500" err="1">
                <a:solidFill>
                  <a:srgbClr val="646464"/>
                </a:solidFill>
              </a:rPr>
              <a:t>clinical</a:t>
            </a:r>
            <a:r>
              <a:rPr lang="es-ES" sz="500">
                <a:solidFill>
                  <a:srgbClr val="646464"/>
                </a:solidFill>
              </a:rPr>
              <a:t> </a:t>
            </a:r>
            <a:r>
              <a:rPr lang="es-ES" sz="500" err="1">
                <a:solidFill>
                  <a:srgbClr val="646464"/>
                </a:solidFill>
              </a:rPr>
              <a:t>study</a:t>
            </a:r>
            <a:r>
              <a:rPr lang="es-ES" sz="500">
                <a:solidFill>
                  <a:srgbClr val="646464"/>
                </a:solidFill>
              </a:rPr>
              <a:t> (</a:t>
            </a:r>
            <a:r>
              <a:rPr lang="es-ES" sz="500" err="1">
                <a:solidFill>
                  <a:srgbClr val="646464"/>
                </a:solidFill>
              </a:rPr>
              <a:t>ADvantage</a:t>
            </a:r>
            <a:r>
              <a:rPr lang="es-ES" sz="500">
                <a:solidFill>
                  <a:srgbClr val="646464"/>
                </a:solidFill>
              </a:rPr>
              <a:t>). Poster </a:t>
            </a:r>
            <a:r>
              <a:rPr lang="es-ES" sz="500" err="1">
                <a:solidFill>
                  <a:srgbClr val="646464"/>
                </a:solidFill>
              </a:rPr>
              <a:t>presented</a:t>
            </a:r>
            <a:r>
              <a:rPr lang="es-ES" sz="500">
                <a:solidFill>
                  <a:srgbClr val="646464"/>
                </a:solidFill>
              </a:rPr>
              <a:t> at: </a:t>
            </a:r>
            <a:r>
              <a:rPr lang="es-ES" sz="500" err="1">
                <a:solidFill>
                  <a:srgbClr val="646464"/>
                </a:solidFill>
              </a:rPr>
              <a:t>Fall</a:t>
            </a:r>
            <a:r>
              <a:rPr lang="es-ES" sz="500">
                <a:solidFill>
                  <a:srgbClr val="646464"/>
                </a:solidFill>
              </a:rPr>
              <a:t> </a:t>
            </a:r>
            <a:r>
              <a:rPr lang="es-ES" sz="500" err="1">
                <a:solidFill>
                  <a:srgbClr val="646464"/>
                </a:solidFill>
              </a:rPr>
              <a:t>Clinical</a:t>
            </a:r>
            <a:r>
              <a:rPr lang="es-ES" sz="500">
                <a:solidFill>
                  <a:srgbClr val="646464"/>
                </a:solidFill>
              </a:rPr>
              <a:t> </a:t>
            </a:r>
            <a:r>
              <a:rPr lang="es-ES" sz="500" err="1">
                <a:solidFill>
                  <a:srgbClr val="646464"/>
                </a:solidFill>
              </a:rPr>
              <a:t>Dermatology</a:t>
            </a:r>
            <a:r>
              <a:rPr lang="es-ES" sz="500">
                <a:solidFill>
                  <a:srgbClr val="646464"/>
                </a:solidFill>
              </a:rPr>
              <a:t> </a:t>
            </a:r>
            <a:r>
              <a:rPr lang="es-ES" sz="500" err="1">
                <a:solidFill>
                  <a:srgbClr val="646464"/>
                </a:solidFill>
              </a:rPr>
              <a:t>Conference</a:t>
            </a:r>
            <a:r>
              <a:rPr lang="es-ES" sz="500">
                <a:solidFill>
                  <a:srgbClr val="646464"/>
                </a:solidFill>
              </a:rPr>
              <a:t> (</a:t>
            </a:r>
            <a:r>
              <a:rPr lang="es-ES" sz="500" err="1">
                <a:solidFill>
                  <a:srgbClr val="646464"/>
                </a:solidFill>
              </a:rPr>
              <a:t>Fall</a:t>
            </a:r>
            <a:r>
              <a:rPr lang="es-ES" sz="500">
                <a:solidFill>
                  <a:srgbClr val="646464"/>
                </a:solidFill>
              </a:rPr>
              <a:t> CDC); 2023 Oct 19–22; Las Vegas, NV, USA.</a:t>
            </a:r>
          </a:p>
        </p:txBody>
      </p:sp>
      <p:sp>
        <p:nvSpPr>
          <p:cNvPr id="17" name="object 31">
            <a:extLst>
              <a:ext uri="{FF2B5EF4-FFF2-40B4-BE49-F238E27FC236}">
                <a16:creationId xmlns:a16="http://schemas.microsoft.com/office/drawing/2014/main" id="{E350C7E9-104F-47D9-6E0C-8F804EEBFE76}"/>
              </a:ext>
            </a:extLst>
          </p:cNvPr>
          <p:cNvSpPr txBox="1"/>
          <p:nvPr/>
        </p:nvSpPr>
        <p:spPr>
          <a:xfrm>
            <a:off x="1193840" y="5317919"/>
            <a:ext cx="981320" cy="117054"/>
          </a:xfrm>
          <a:prstGeom prst="rect">
            <a:avLst/>
          </a:prstGeom>
        </p:spPr>
        <p:txBody>
          <a:bodyPr vert="horz" wrap="square" lIns="0" tIns="9242" rIns="0" bIns="0" rtlCol="0">
            <a:spAutoFit/>
          </a:bodyPr>
          <a:lstStyle/>
          <a:p>
            <a:pPr marL="23104">
              <a:spcBef>
                <a:spcPts val="73"/>
              </a:spcBef>
            </a:pPr>
            <a:r>
              <a:rPr sz="700">
                <a:solidFill>
                  <a:srgbClr val="646464"/>
                </a:solidFill>
                <a:latin typeface="Arial" panose="020B0604020202020204" pitchFamily="34" charset="0"/>
                <a:cs typeface="Arial" panose="020B0604020202020204" pitchFamily="34" charset="0"/>
              </a:rPr>
              <a:t>Warren, B. </a:t>
            </a:r>
            <a:r>
              <a:rPr sz="700" i="1">
                <a:solidFill>
                  <a:srgbClr val="646464"/>
                </a:solidFill>
                <a:latin typeface="Arial" panose="020B0604020202020204" pitchFamily="34" charset="0"/>
                <a:cs typeface="Arial" panose="020B0604020202020204" pitchFamily="34" charset="0"/>
              </a:rPr>
              <a:t>et al. </a:t>
            </a:r>
            <a:r>
              <a:rPr sz="700">
                <a:solidFill>
                  <a:srgbClr val="646464"/>
                </a:solidFill>
                <a:latin typeface="Arial" panose="020B0604020202020204" pitchFamily="34" charset="0"/>
                <a:cs typeface="Arial" panose="020B0604020202020204" pitchFamily="34" charset="0"/>
              </a:rPr>
              <a:t>2023</a:t>
            </a:r>
            <a:r>
              <a:rPr sz="700" baseline="32407">
                <a:solidFill>
                  <a:srgbClr val="646464"/>
                </a:solidFill>
                <a:latin typeface="Arial" panose="020B0604020202020204" pitchFamily="34" charset="0"/>
                <a:cs typeface="Arial" panose="020B0604020202020204" pitchFamily="34" charset="0"/>
              </a:rPr>
              <a:t>1</a:t>
            </a:r>
          </a:p>
        </p:txBody>
      </p:sp>
      <p:grpSp>
        <p:nvGrpSpPr>
          <p:cNvPr id="19" name="Grupo 18">
            <a:extLst>
              <a:ext uri="{FF2B5EF4-FFF2-40B4-BE49-F238E27FC236}">
                <a16:creationId xmlns:a16="http://schemas.microsoft.com/office/drawing/2014/main" id="{5EBBB15E-EB2B-73A5-1AD7-6C5EC329E12C}"/>
              </a:ext>
            </a:extLst>
          </p:cNvPr>
          <p:cNvGrpSpPr/>
          <p:nvPr/>
        </p:nvGrpSpPr>
        <p:grpSpPr>
          <a:xfrm>
            <a:off x="1251853" y="2774313"/>
            <a:ext cx="5621399" cy="2383920"/>
            <a:chOff x="1333425" y="2690552"/>
            <a:chExt cx="4762575" cy="2019710"/>
          </a:xfrm>
        </p:grpSpPr>
        <p:sp>
          <p:nvSpPr>
            <p:cNvPr id="20" name="object 41">
              <a:extLst>
                <a:ext uri="{FF2B5EF4-FFF2-40B4-BE49-F238E27FC236}">
                  <a16:creationId xmlns:a16="http://schemas.microsoft.com/office/drawing/2014/main" id="{33099BB7-13AB-F632-B00A-3DAD5E420EEB}"/>
                </a:ext>
              </a:extLst>
            </p:cNvPr>
            <p:cNvSpPr txBox="1"/>
            <p:nvPr/>
          </p:nvSpPr>
          <p:spPr>
            <a:xfrm>
              <a:off x="3372931" y="4334024"/>
              <a:ext cx="657305" cy="376238"/>
            </a:xfrm>
            <a:prstGeom prst="rect">
              <a:avLst/>
            </a:prstGeom>
          </p:spPr>
          <p:txBody>
            <a:bodyPr vert="horz" wrap="square" lIns="0" tIns="34271" rIns="0" bIns="0" rtlCol="0">
              <a:spAutoFit/>
            </a:bodyPr>
            <a:lstStyle/>
            <a:p>
              <a:pPr marR="36966" algn="ctr">
                <a:spcBef>
                  <a:spcPts val="270"/>
                </a:spcBef>
              </a:pPr>
              <a:r>
                <a:rPr sz="788" spc="-30">
                  <a:solidFill>
                    <a:srgbClr val="22346A"/>
                  </a:solidFill>
                  <a:latin typeface="Arial" panose="020B0604020202020204" pitchFamily="34" charset="0"/>
                  <a:cs typeface="Arial" panose="020B0604020202020204" pitchFamily="34" charset="0"/>
                </a:rPr>
                <a:t>8</a:t>
              </a:r>
              <a:endParaRPr sz="788">
                <a:latin typeface="Arial" panose="020B0604020202020204" pitchFamily="34" charset="0"/>
                <a:cs typeface="Arial" panose="020B0604020202020204" pitchFamily="34" charset="0"/>
              </a:endParaRPr>
            </a:p>
            <a:p>
              <a:pPr marL="7701">
                <a:spcBef>
                  <a:spcPts val="324"/>
                </a:spcBef>
              </a:pPr>
              <a:r>
                <a:rPr sz="1182" spc="-6">
                  <a:solidFill>
                    <a:srgbClr val="22346A"/>
                  </a:solidFill>
                  <a:latin typeface="Arial" panose="020B0604020202020204" pitchFamily="34" charset="0"/>
                  <a:cs typeface="Arial" panose="020B0604020202020204" pitchFamily="34" charset="0"/>
                </a:rPr>
                <a:t>Semanas</a:t>
              </a:r>
              <a:endParaRPr sz="1182">
                <a:latin typeface="Arial" panose="020B0604020202020204" pitchFamily="34" charset="0"/>
                <a:cs typeface="Arial" panose="020B0604020202020204" pitchFamily="34" charset="0"/>
              </a:endParaRPr>
            </a:p>
          </p:txBody>
        </p:sp>
        <p:sp>
          <p:nvSpPr>
            <p:cNvPr id="21" name="object 42">
              <a:extLst>
                <a:ext uri="{FF2B5EF4-FFF2-40B4-BE49-F238E27FC236}">
                  <a16:creationId xmlns:a16="http://schemas.microsoft.com/office/drawing/2014/main" id="{4702A658-87D4-37CF-5DC6-D026B631581A}"/>
                </a:ext>
              </a:extLst>
            </p:cNvPr>
            <p:cNvSpPr txBox="1"/>
            <p:nvPr/>
          </p:nvSpPr>
          <p:spPr>
            <a:xfrm>
              <a:off x="1648705" y="2690552"/>
              <a:ext cx="170969"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100</a:t>
              </a:r>
              <a:endParaRPr sz="788">
                <a:latin typeface="Arial" panose="020B0604020202020204" pitchFamily="34" charset="0"/>
                <a:cs typeface="Arial" panose="020B0604020202020204" pitchFamily="34" charset="0"/>
              </a:endParaRPr>
            </a:p>
          </p:txBody>
        </p:sp>
        <p:sp>
          <p:nvSpPr>
            <p:cNvPr id="22" name="object 43">
              <a:extLst>
                <a:ext uri="{FF2B5EF4-FFF2-40B4-BE49-F238E27FC236}">
                  <a16:creationId xmlns:a16="http://schemas.microsoft.com/office/drawing/2014/main" id="{2C289FB0-4026-E241-564A-A32B91D80243}"/>
                </a:ext>
              </a:extLst>
            </p:cNvPr>
            <p:cNvSpPr txBox="1"/>
            <p:nvPr/>
          </p:nvSpPr>
          <p:spPr>
            <a:xfrm>
              <a:off x="1684369" y="3004074"/>
              <a:ext cx="135158"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80</a:t>
              </a:r>
              <a:endParaRPr sz="788">
                <a:latin typeface="Arial" panose="020B0604020202020204" pitchFamily="34" charset="0"/>
                <a:cs typeface="Arial" panose="020B0604020202020204" pitchFamily="34" charset="0"/>
              </a:endParaRPr>
            </a:p>
          </p:txBody>
        </p:sp>
        <p:sp>
          <p:nvSpPr>
            <p:cNvPr id="23" name="object 44">
              <a:extLst>
                <a:ext uri="{FF2B5EF4-FFF2-40B4-BE49-F238E27FC236}">
                  <a16:creationId xmlns:a16="http://schemas.microsoft.com/office/drawing/2014/main" id="{E98FA563-2D75-48DC-39C5-B48ADC8CEF16}"/>
                </a:ext>
              </a:extLst>
            </p:cNvPr>
            <p:cNvSpPr txBox="1"/>
            <p:nvPr/>
          </p:nvSpPr>
          <p:spPr>
            <a:xfrm>
              <a:off x="1686585" y="3317595"/>
              <a:ext cx="133232"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60</a:t>
              </a:r>
              <a:endParaRPr sz="788">
                <a:latin typeface="Arial" panose="020B0604020202020204" pitchFamily="34" charset="0"/>
                <a:cs typeface="Arial" panose="020B0604020202020204" pitchFamily="34" charset="0"/>
              </a:endParaRPr>
            </a:p>
          </p:txBody>
        </p:sp>
        <p:sp>
          <p:nvSpPr>
            <p:cNvPr id="24" name="object 45">
              <a:extLst>
                <a:ext uri="{FF2B5EF4-FFF2-40B4-BE49-F238E27FC236}">
                  <a16:creationId xmlns:a16="http://schemas.microsoft.com/office/drawing/2014/main" id="{3EBEDDAA-9043-C156-8A1E-7E39B6812144}"/>
                </a:ext>
              </a:extLst>
            </p:cNvPr>
            <p:cNvSpPr txBox="1"/>
            <p:nvPr/>
          </p:nvSpPr>
          <p:spPr>
            <a:xfrm>
              <a:off x="1687089" y="3631116"/>
              <a:ext cx="132462"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40</a:t>
              </a:r>
              <a:endParaRPr sz="788">
                <a:latin typeface="Arial" panose="020B0604020202020204" pitchFamily="34" charset="0"/>
                <a:cs typeface="Arial" panose="020B0604020202020204" pitchFamily="34" charset="0"/>
              </a:endParaRPr>
            </a:p>
          </p:txBody>
        </p:sp>
        <p:sp>
          <p:nvSpPr>
            <p:cNvPr id="25" name="object 46">
              <a:extLst>
                <a:ext uri="{FF2B5EF4-FFF2-40B4-BE49-F238E27FC236}">
                  <a16:creationId xmlns:a16="http://schemas.microsoft.com/office/drawing/2014/main" id="{D5633020-81AF-B3C1-A096-6303B379C7BF}"/>
                </a:ext>
              </a:extLst>
            </p:cNvPr>
            <p:cNvSpPr txBox="1"/>
            <p:nvPr/>
          </p:nvSpPr>
          <p:spPr>
            <a:xfrm>
              <a:off x="1689104" y="3944637"/>
              <a:ext cx="130537"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20</a:t>
              </a:r>
              <a:endParaRPr sz="788">
                <a:latin typeface="Arial" panose="020B0604020202020204" pitchFamily="34" charset="0"/>
                <a:cs typeface="Arial" panose="020B0604020202020204" pitchFamily="34" charset="0"/>
              </a:endParaRPr>
            </a:p>
          </p:txBody>
        </p:sp>
        <p:sp>
          <p:nvSpPr>
            <p:cNvPr id="26" name="object 47">
              <a:extLst>
                <a:ext uri="{FF2B5EF4-FFF2-40B4-BE49-F238E27FC236}">
                  <a16:creationId xmlns:a16="http://schemas.microsoft.com/office/drawing/2014/main" id="{A2E79B9F-8C8D-B268-E925-D53C8C04FCA7}"/>
                </a:ext>
              </a:extLst>
            </p:cNvPr>
            <p:cNvSpPr txBox="1"/>
            <p:nvPr/>
          </p:nvSpPr>
          <p:spPr>
            <a:xfrm>
              <a:off x="1742499" y="4258158"/>
              <a:ext cx="77013" cy="129417"/>
            </a:xfrm>
            <a:prstGeom prst="rect">
              <a:avLst/>
            </a:prstGeom>
          </p:spPr>
          <p:txBody>
            <a:bodyPr vert="horz" wrap="square" lIns="0" tIns="8086" rIns="0" bIns="0" rtlCol="0">
              <a:spAutoFit/>
            </a:bodyPr>
            <a:lstStyle/>
            <a:p>
              <a:pPr marL="7701">
                <a:spcBef>
                  <a:spcPts val="64"/>
                </a:spcBef>
              </a:pPr>
              <a:r>
                <a:rPr sz="788" spc="-30">
                  <a:solidFill>
                    <a:srgbClr val="22346A"/>
                  </a:solidFill>
                  <a:latin typeface="Arial" panose="020B0604020202020204" pitchFamily="34" charset="0"/>
                  <a:cs typeface="Arial" panose="020B0604020202020204" pitchFamily="34" charset="0"/>
                </a:rPr>
                <a:t>0</a:t>
              </a:r>
              <a:endParaRPr sz="788">
                <a:latin typeface="Arial" panose="020B0604020202020204" pitchFamily="34" charset="0"/>
                <a:cs typeface="Arial" panose="020B0604020202020204" pitchFamily="34" charset="0"/>
              </a:endParaRPr>
            </a:p>
          </p:txBody>
        </p:sp>
        <p:sp>
          <p:nvSpPr>
            <p:cNvPr id="27" name="object 48">
              <a:extLst>
                <a:ext uri="{FF2B5EF4-FFF2-40B4-BE49-F238E27FC236}">
                  <a16:creationId xmlns:a16="http://schemas.microsoft.com/office/drawing/2014/main" id="{D213B407-B75E-225D-617A-66486CEC999B}"/>
                </a:ext>
              </a:extLst>
            </p:cNvPr>
            <p:cNvSpPr txBox="1"/>
            <p:nvPr/>
          </p:nvSpPr>
          <p:spPr>
            <a:xfrm>
              <a:off x="1840424" y="4359911"/>
              <a:ext cx="77013" cy="129417"/>
            </a:xfrm>
            <a:prstGeom prst="rect">
              <a:avLst/>
            </a:prstGeom>
          </p:spPr>
          <p:txBody>
            <a:bodyPr vert="horz" wrap="square" lIns="0" tIns="8086" rIns="0" bIns="0" rtlCol="0">
              <a:spAutoFit/>
            </a:bodyPr>
            <a:lstStyle/>
            <a:p>
              <a:pPr marL="7701">
                <a:spcBef>
                  <a:spcPts val="64"/>
                </a:spcBef>
              </a:pPr>
              <a:r>
                <a:rPr sz="788" spc="-30">
                  <a:solidFill>
                    <a:srgbClr val="22346A"/>
                  </a:solidFill>
                  <a:latin typeface="Arial" panose="020B0604020202020204" pitchFamily="34" charset="0"/>
                  <a:cs typeface="Arial" panose="020B0604020202020204" pitchFamily="34" charset="0"/>
                </a:rPr>
                <a:t>0</a:t>
              </a:r>
              <a:endParaRPr sz="788">
                <a:latin typeface="Arial" panose="020B0604020202020204" pitchFamily="34" charset="0"/>
                <a:cs typeface="Arial" panose="020B0604020202020204" pitchFamily="34" charset="0"/>
              </a:endParaRPr>
            </a:p>
          </p:txBody>
        </p:sp>
        <p:sp>
          <p:nvSpPr>
            <p:cNvPr id="28" name="object 49">
              <a:extLst>
                <a:ext uri="{FF2B5EF4-FFF2-40B4-BE49-F238E27FC236}">
                  <a16:creationId xmlns:a16="http://schemas.microsoft.com/office/drawing/2014/main" id="{6E6833EB-5164-7CCF-8CB1-673A92F1806D}"/>
                </a:ext>
              </a:extLst>
            </p:cNvPr>
            <p:cNvSpPr txBox="1"/>
            <p:nvPr/>
          </p:nvSpPr>
          <p:spPr>
            <a:xfrm>
              <a:off x="2744316" y="4359911"/>
              <a:ext cx="70851" cy="129417"/>
            </a:xfrm>
            <a:prstGeom prst="rect">
              <a:avLst/>
            </a:prstGeom>
          </p:spPr>
          <p:txBody>
            <a:bodyPr vert="horz" wrap="square" lIns="0" tIns="8086" rIns="0" bIns="0" rtlCol="0">
              <a:spAutoFit/>
            </a:bodyPr>
            <a:lstStyle/>
            <a:p>
              <a:pPr marL="7701">
                <a:spcBef>
                  <a:spcPts val="64"/>
                </a:spcBef>
              </a:pPr>
              <a:r>
                <a:rPr sz="788" spc="-30">
                  <a:solidFill>
                    <a:srgbClr val="22346A"/>
                  </a:solidFill>
                  <a:latin typeface="Arial" panose="020B0604020202020204" pitchFamily="34" charset="0"/>
                  <a:cs typeface="Arial" panose="020B0604020202020204" pitchFamily="34" charset="0"/>
                </a:rPr>
                <a:t>4</a:t>
              </a:r>
              <a:endParaRPr sz="788">
                <a:latin typeface="Arial" panose="020B0604020202020204" pitchFamily="34" charset="0"/>
                <a:cs typeface="Arial" panose="020B0604020202020204" pitchFamily="34" charset="0"/>
              </a:endParaRPr>
            </a:p>
          </p:txBody>
        </p:sp>
        <p:sp>
          <p:nvSpPr>
            <p:cNvPr id="29" name="object 50">
              <a:extLst>
                <a:ext uri="{FF2B5EF4-FFF2-40B4-BE49-F238E27FC236}">
                  <a16:creationId xmlns:a16="http://schemas.microsoft.com/office/drawing/2014/main" id="{28113115-4529-7222-FB8D-D5C6CF5451ED}"/>
                </a:ext>
              </a:extLst>
            </p:cNvPr>
            <p:cNvSpPr txBox="1"/>
            <p:nvPr/>
          </p:nvSpPr>
          <p:spPr>
            <a:xfrm>
              <a:off x="4530841" y="4359911"/>
              <a:ext cx="132399"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12</a:t>
              </a:r>
              <a:endParaRPr sz="788">
                <a:latin typeface="Arial" panose="020B0604020202020204" pitchFamily="34" charset="0"/>
                <a:cs typeface="Arial" panose="020B0604020202020204" pitchFamily="34" charset="0"/>
              </a:endParaRPr>
            </a:p>
          </p:txBody>
        </p:sp>
        <p:sp>
          <p:nvSpPr>
            <p:cNvPr id="30" name="object 51">
              <a:extLst>
                <a:ext uri="{FF2B5EF4-FFF2-40B4-BE49-F238E27FC236}">
                  <a16:creationId xmlns:a16="http://schemas.microsoft.com/office/drawing/2014/main" id="{04BE7E94-3B3D-BCE5-84AA-0F1B30B40ED1}"/>
                </a:ext>
              </a:extLst>
            </p:cNvPr>
            <p:cNvSpPr txBox="1"/>
            <p:nvPr/>
          </p:nvSpPr>
          <p:spPr>
            <a:xfrm>
              <a:off x="2294888" y="4359911"/>
              <a:ext cx="68926" cy="129417"/>
            </a:xfrm>
            <a:prstGeom prst="rect">
              <a:avLst/>
            </a:prstGeom>
          </p:spPr>
          <p:txBody>
            <a:bodyPr vert="horz" wrap="square" lIns="0" tIns="8086" rIns="0" bIns="0" rtlCol="0">
              <a:spAutoFit/>
            </a:bodyPr>
            <a:lstStyle/>
            <a:p>
              <a:pPr marL="7701">
                <a:spcBef>
                  <a:spcPts val="64"/>
                </a:spcBef>
              </a:pPr>
              <a:r>
                <a:rPr sz="788" spc="-30">
                  <a:solidFill>
                    <a:srgbClr val="22346A"/>
                  </a:solidFill>
                  <a:latin typeface="Arial" panose="020B0604020202020204" pitchFamily="34" charset="0"/>
                  <a:cs typeface="Arial" panose="020B0604020202020204" pitchFamily="34" charset="0"/>
                </a:rPr>
                <a:t>2</a:t>
              </a:r>
              <a:endParaRPr sz="788">
                <a:latin typeface="Arial" panose="020B0604020202020204" pitchFamily="34" charset="0"/>
                <a:cs typeface="Arial" panose="020B0604020202020204" pitchFamily="34" charset="0"/>
              </a:endParaRPr>
            </a:p>
          </p:txBody>
        </p:sp>
        <p:sp>
          <p:nvSpPr>
            <p:cNvPr id="31" name="object 52">
              <a:extLst>
                <a:ext uri="{FF2B5EF4-FFF2-40B4-BE49-F238E27FC236}">
                  <a16:creationId xmlns:a16="http://schemas.microsoft.com/office/drawing/2014/main" id="{0ED0A4A7-3384-AA30-9055-1A157AC9EF26}"/>
                </a:ext>
              </a:extLst>
            </p:cNvPr>
            <p:cNvSpPr txBox="1"/>
            <p:nvPr/>
          </p:nvSpPr>
          <p:spPr>
            <a:xfrm>
              <a:off x="4076377" y="4359911"/>
              <a:ext cx="109358" cy="25066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10</a:t>
              </a:r>
              <a:endParaRPr sz="788">
                <a:latin typeface="Arial" panose="020B0604020202020204" pitchFamily="34" charset="0"/>
                <a:cs typeface="Arial" panose="020B0604020202020204" pitchFamily="34" charset="0"/>
              </a:endParaRPr>
            </a:p>
          </p:txBody>
        </p:sp>
        <p:sp>
          <p:nvSpPr>
            <p:cNvPr id="32" name="object 53">
              <a:extLst>
                <a:ext uri="{FF2B5EF4-FFF2-40B4-BE49-F238E27FC236}">
                  <a16:creationId xmlns:a16="http://schemas.microsoft.com/office/drawing/2014/main" id="{F647760E-BB0D-9D1A-767F-6CFF9DF7DA35}"/>
                </a:ext>
              </a:extLst>
            </p:cNvPr>
            <p:cNvSpPr txBox="1"/>
            <p:nvPr/>
          </p:nvSpPr>
          <p:spPr>
            <a:xfrm>
              <a:off x="3194448" y="4359911"/>
              <a:ext cx="71622" cy="129417"/>
            </a:xfrm>
            <a:prstGeom prst="rect">
              <a:avLst/>
            </a:prstGeom>
          </p:spPr>
          <p:txBody>
            <a:bodyPr vert="horz" wrap="square" lIns="0" tIns="8086" rIns="0" bIns="0" rtlCol="0">
              <a:spAutoFit/>
            </a:bodyPr>
            <a:lstStyle/>
            <a:p>
              <a:pPr marL="7701">
                <a:spcBef>
                  <a:spcPts val="64"/>
                </a:spcBef>
              </a:pPr>
              <a:r>
                <a:rPr sz="788" spc="-30">
                  <a:solidFill>
                    <a:srgbClr val="22346A"/>
                  </a:solidFill>
                  <a:latin typeface="Arial" panose="020B0604020202020204" pitchFamily="34" charset="0"/>
                  <a:cs typeface="Arial" panose="020B0604020202020204" pitchFamily="34" charset="0"/>
                </a:rPr>
                <a:t>6</a:t>
              </a:r>
              <a:endParaRPr sz="788">
                <a:latin typeface="Arial" panose="020B0604020202020204" pitchFamily="34" charset="0"/>
                <a:cs typeface="Arial" panose="020B0604020202020204" pitchFamily="34" charset="0"/>
              </a:endParaRPr>
            </a:p>
          </p:txBody>
        </p:sp>
        <p:sp>
          <p:nvSpPr>
            <p:cNvPr id="33" name="object 54">
              <a:extLst>
                <a:ext uri="{FF2B5EF4-FFF2-40B4-BE49-F238E27FC236}">
                  <a16:creationId xmlns:a16="http://schemas.microsoft.com/office/drawing/2014/main" id="{6A42A759-BC30-123E-53E9-38DDA100C57B}"/>
                </a:ext>
              </a:extLst>
            </p:cNvPr>
            <p:cNvSpPr txBox="1"/>
            <p:nvPr/>
          </p:nvSpPr>
          <p:spPr>
            <a:xfrm>
              <a:off x="4980270" y="4359911"/>
              <a:ext cx="172215"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14</a:t>
              </a:r>
              <a:endParaRPr sz="788">
                <a:latin typeface="Arial" panose="020B0604020202020204" pitchFamily="34" charset="0"/>
                <a:cs typeface="Arial" panose="020B0604020202020204" pitchFamily="34" charset="0"/>
              </a:endParaRPr>
            </a:p>
          </p:txBody>
        </p:sp>
        <p:sp>
          <p:nvSpPr>
            <p:cNvPr id="34" name="object 55">
              <a:extLst>
                <a:ext uri="{FF2B5EF4-FFF2-40B4-BE49-F238E27FC236}">
                  <a16:creationId xmlns:a16="http://schemas.microsoft.com/office/drawing/2014/main" id="{D8C9AABF-4359-70C4-A341-6CC51EF4E425}"/>
                </a:ext>
              </a:extLst>
            </p:cNvPr>
            <p:cNvSpPr txBox="1"/>
            <p:nvPr/>
          </p:nvSpPr>
          <p:spPr>
            <a:xfrm>
              <a:off x="5430402" y="4359911"/>
              <a:ext cx="130208" cy="129417"/>
            </a:xfrm>
            <a:prstGeom prst="rect">
              <a:avLst/>
            </a:prstGeom>
          </p:spPr>
          <p:txBody>
            <a:bodyPr vert="horz" wrap="square" lIns="0" tIns="8086" rIns="0" bIns="0" rtlCol="0">
              <a:spAutoFit/>
            </a:bodyPr>
            <a:lstStyle/>
            <a:p>
              <a:pPr marL="7701">
                <a:spcBef>
                  <a:spcPts val="64"/>
                </a:spcBef>
              </a:pPr>
              <a:r>
                <a:rPr sz="788" spc="-15">
                  <a:solidFill>
                    <a:srgbClr val="22346A"/>
                  </a:solidFill>
                  <a:latin typeface="Arial" panose="020B0604020202020204" pitchFamily="34" charset="0"/>
                  <a:cs typeface="Arial" panose="020B0604020202020204" pitchFamily="34" charset="0"/>
                </a:rPr>
                <a:t>16</a:t>
              </a:r>
              <a:endParaRPr sz="788">
                <a:latin typeface="Arial" panose="020B0604020202020204" pitchFamily="34" charset="0"/>
                <a:cs typeface="Arial" panose="020B0604020202020204" pitchFamily="34" charset="0"/>
              </a:endParaRPr>
            </a:p>
          </p:txBody>
        </p:sp>
        <p:sp>
          <p:nvSpPr>
            <p:cNvPr id="35" name="object 56">
              <a:extLst>
                <a:ext uri="{FF2B5EF4-FFF2-40B4-BE49-F238E27FC236}">
                  <a16:creationId xmlns:a16="http://schemas.microsoft.com/office/drawing/2014/main" id="{239A91C1-18CC-A2DA-09AE-62B2588EFD4C}"/>
                </a:ext>
              </a:extLst>
            </p:cNvPr>
            <p:cNvSpPr txBox="1"/>
            <p:nvPr/>
          </p:nvSpPr>
          <p:spPr>
            <a:xfrm>
              <a:off x="1333425" y="3065604"/>
              <a:ext cx="179536" cy="938787"/>
            </a:xfrm>
            <a:prstGeom prst="rect">
              <a:avLst/>
            </a:prstGeom>
          </p:spPr>
          <p:txBody>
            <a:bodyPr vert="vert270" wrap="square" lIns="0" tIns="0" rIns="0" bIns="0" rtlCol="0">
              <a:spAutoFit/>
            </a:bodyPr>
            <a:lstStyle/>
            <a:p>
              <a:pPr marL="7701">
                <a:lnSpc>
                  <a:spcPts val="1386"/>
                </a:lnSpc>
              </a:pPr>
              <a:r>
                <a:rPr sz="1182">
                  <a:solidFill>
                    <a:srgbClr val="22346A"/>
                  </a:solidFill>
                  <a:latin typeface="Arial" panose="020B0604020202020204" pitchFamily="34" charset="0"/>
                  <a:cs typeface="Arial" panose="020B0604020202020204" pitchFamily="34" charset="0"/>
                </a:rPr>
                <a:t>Pacientes</a:t>
              </a:r>
              <a:r>
                <a:rPr sz="1182" spc="15">
                  <a:solidFill>
                    <a:srgbClr val="22346A"/>
                  </a:solidFill>
                  <a:latin typeface="Arial" panose="020B0604020202020204" pitchFamily="34" charset="0"/>
                  <a:cs typeface="Arial" panose="020B0604020202020204" pitchFamily="34" charset="0"/>
                </a:rPr>
                <a:t> </a:t>
              </a:r>
              <a:r>
                <a:rPr sz="1182" spc="-15">
                  <a:solidFill>
                    <a:srgbClr val="22346A"/>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p:txBody>
        </p:sp>
        <p:sp>
          <p:nvSpPr>
            <p:cNvPr id="36" name="object 57">
              <a:extLst>
                <a:ext uri="{FF2B5EF4-FFF2-40B4-BE49-F238E27FC236}">
                  <a16:creationId xmlns:a16="http://schemas.microsoft.com/office/drawing/2014/main" id="{B434BA35-517F-F1CE-7FBD-6E7B84C396EF}"/>
                </a:ext>
              </a:extLst>
            </p:cNvPr>
            <p:cNvSpPr txBox="1"/>
            <p:nvPr/>
          </p:nvSpPr>
          <p:spPr>
            <a:xfrm>
              <a:off x="5394027" y="3472401"/>
              <a:ext cx="701973" cy="606640"/>
            </a:xfrm>
            <a:prstGeom prst="rect">
              <a:avLst/>
            </a:prstGeom>
          </p:spPr>
          <p:txBody>
            <a:bodyPr vert="horz" wrap="square" lIns="0" tIns="30035" rIns="0" bIns="0" rtlCol="0">
              <a:spAutoFit/>
            </a:bodyPr>
            <a:lstStyle/>
            <a:p>
              <a:pPr marR="18483" algn="r">
                <a:spcBef>
                  <a:spcPts val="236"/>
                </a:spcBef>
              </a:pPr>
              <a:r>
                <a:rPr sz="1819" b="1" baseline="44444">
                  <a:solidFill>
                    <a:srgbClr val="B0059E"/>
                  </a:solidFill>
                  <a:latin typeface="Arial" panose="020B0604020202020204" pitchFamily="34" charset="0"/>
                  <a:cs typeface="Arial" panose="020B0604020202020204" pitchFamily="34" charset="0"/>
                </a:rPr>
                <a:t>**</a:t>
              </a:r>
              <a:r>
                <a:rPr sz="1819" b="1" spc="341" baseline="44444">
                  <a:solidFill>
                    <a:srgbClr val="B0059E"/>
                  </a:solidFill>
                  <a:latin typeface="Arial" panose="020B0604020202020204" pitchFamily="34" charset="0"/>
                  <a:cs typeface="Arial" panose="020B0604020202020204" pitchFamily="34" charset="0"/>
                </a:rPr>
                <a:t> </a:t>
              </a:r>
              <a:r>
                <a:rPr sz="1789" b="1" spc="-12">
                  <a:solidFill>
                    <a:srgbClr val="B0059E"/>
                  </a:solidFill>
                  <a:latin typeface="Arial" panose="020B0604020202020204" pitchFamily="34" charset="0"/>
                  <a:cs typeface="Arial" panose="020B0604020202020204" pitchFamily="34" charset="0"/>
                </a:rPr>
                <a:t>42,0</a:t>
              </a:r>
              <a:endParaRPr sz="1789">
                <a:latin typeface="Arial" panose="020B0604020202020204" pitchFamily="34" charset="0"/>
                <a:cs typeface="Arial" panose="020B0604020202020204" pitchFamily="34" charset="0"/>
              </a:endParaRPr>
            </a:p>
            <a:p>
              <a:pPr marR="42742" algn="r">
                <a:spcBef>
                  <a:spcPts val="182"/>
                </a:spcBef>
              </a:pPr>
              <a:r>
                <a:rPr sz="1789" b="1" spc="-12">
                  <a:solidFill>
                    <a:srgbClr val="A3A3A3"/>
                  </a:solidFill>
                  <a:latin typeface="Arial" panose="020B0604020202020204" pitchFamily="34" charset="0"/>
                  <a:cs typeface="Arial" panose="020B0604020202020204" pitchFamily="34" charset="0"/>
                </a:rPr>
                <a:t>24,5</a:t>
              </a:r>
              <a:endParaRPr sz="1789">
                <a:latin typeface="Arial" panose="020B0604020202020204" pitchFamily="34" charset="0"/>
                <a:cs typeface="Arial" panose="020B0604020202020204" pitchFamily="34" charset="0"/>
              </a:endParaRPr>
            </a:p>
          </p:txBody>
        </p:sp>
        <p:grpSp>
          <p:nvGrpSpPr>
            <p:cNvPr id="37" name="object 58">
              <a:extLst>
                <a:ext uri="{FF2B5EF4-FFF2-40B4-BE49-F238E27FC236}">
                  <a16:creationId xmlns:a16="http://schemas.microsoft.com/office/drawing/2014/main" id="{6E5BA89D-7CF5-74C8-226B-6E00AA8F0535}"/>
                </a:ext>
              </a:extLst>
            </p:cNvPr>
            <p:cNvGrpSpPr/>
            <p:nvPr/>
          </p:nvGrpSpPr>
          <p:grpSpPr>
            <a:xfrm>
              <a:off x="1837025" y="2731850"/>
              <a:ext cx="3692384" cy="1626898"/>
              <a:chOff x="4968933" y="5573128"/>
              <a:chExt cx="6089015" cy="2682875"/>
            </a:xfrm>
          </p:grpSpPr>
          <p:sp>
            <p:nvSpPr>
              <p:cNvPr id="50" name="object 59">
                <a:extLst>
                  <a:ext uri="{FF2B5EF4-FFF2-40B4-BE49-F238E27FC236}">
                    <a16:creationId xmlns:a16="http://schemas.microsoft.com/office/drawing/2014/main" id="{46AF3F23-0989-3EA7-A042-98CEFC20C80D}"/>
                  </a:ext>
                </a:extLst>
              </p:cNvPr>
              <p:cNvSpPr/>
              <p:nvPr/>
            </p:nvSpPr>
            <p:spPr>
              <a:xfrm>
                <a:off x="5037312" y="5573128"/>
                <a:ext cx="0" cy="2682875"/>
              </a:xfrm>
              <a:custGeom>
                <a:avLst/>
                <a:gdLst/>
                <a:ahLst/>
                <a:cxnLst/>
                <a:rect l="l" t="t" r="r" b="b"/>
                <a:pathLst>
                  <a:path h="2682875">
                    <a:moveTo>
                      <a:pt x="0" y="0"/>
                    </a:moveTo>
                    <a:lnTo>
                      <a:pt x="0" y="2682347"/>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1" name="object 60">
                <a:extLst>
                  <a:ext uri="{FF2B5EF4-FFF2-40B4-BE49-F238E27FC236}">
                    <a16:creationId xmlns:a16="http://schemas.microsoft.com/office/drawing/2014/main" id="{7E37373B-C54D-C74A-B1BB-D01F96BA9199}"/>
                  </a:ext>
                </a:extLst>
              </p:cNvPr>
              <p:cNvSpPr/>
              <p:nvPr/>
            </p:nvSpPr>
            <p:spPr>
              <a:xfrm>
                <a:off x="4968933" y="8200830"/>
                <a:ext cx="6014720" cy="0"/>
              </a:xfrm>
              <a:custGeom>
                <a:avLst/>
                <a:gdLst/>
                <a:ahLst/>
                <a:cxnLst/>
                <a:rect l="l" t="t" r="r" b="b"/>
                <a:pathLst>
                  <a:path w="6014720">
                    <a:moveTo>
                      <a:pt x="6014445"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2" name="object 61">
                <a:extLst>
                  <a:ext uri="{FF2B5EF4-FFF2-40B4-BE49-F238E27FC236}">
                    <a16:creationId xmlns:a16="http://schemas.microsoft.com/office/drawing/2014/main" id="{D83383A8-1E36-AF0C-321F-6928D108B8A8}"/>
                  </a:ext>
                </a:extLst>
              </p:cNvPr>
              <p:cNvSpPr/>
              <p:nvPr/>
            </p:nvSpPr>
            <p:spPr>
              <a:xfrm>
                <a:off x="4968936" y="5628755"/>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3" name="object 62">
                <a:extLst>
                  <a:ext uri="{FF2B5EF4-FFF2-40B4-BE49-F238E27FC236}">
                    <a16:creationId xmlns:a16="http://schemas.microsoft.com/office/drawing/2014/main" id="{B9D6F009-C6C9-3CE6-359A-B0AAC1BE6F3A}"/>
                  </a:ext>
                </a:extLst>
              </p:cNvPr>
              <p:cNvSpPr/>
              <p:nvPr/>
            </p:nvSpPr>
            <p:spPr>
              <a:xfrm>
                <a:off x="4968936" y="6150990"/>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4" name="object 63">
                <a:extLst>
                  <a:ext uri="{FF2B5EF4-FFF2-40B4-BE49-F238E27FC236}">
                    <a16:creationId xmlns:a16="http://schemas.microsoft.com/office/drawing/2014/main" id="{6D9E4BCE-3E18-13EE-ECC2-3BD82CA662EC}"/>
                  </a:ext>
                </a:extLst>
              </p:cNvPr>
              <p:cNvSpPr/>
              <p:nvPr/>
            </p:nvSpPr>
            <p:spPr>
              <a:xfrm>
                <a:off x="4968936" y="6661283"/>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5" name="object 64">
                <a:extLst>
                  <a:ext uri="{FF2B5EF4-FFF2-40B4-BE49-F238E27FC236}">
                    <a16:creationId xmlns:a16="http://schemas.microsoft.com/office/drawing/2014/main" id="{AB375439-AB09-CBD1-1309-658572D7BA84}"/>
                  </a:ext>
                </a:extLst>
              </p:cNvPr>
              <p:cNvSpPr/>
              <p:nvPr/>
            </p:nvSpPr>
            <p:spPr>
              <a:xfrm>
                <a:off x="4968936" y="7171411"/>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6" name="object 65">
                <a:extLst>
                  <a:ext uri="{FF2B5EF4-FFF2-40B4-BE49-F238E27FC236}">
                    <a16:creationId xmlns:a16="http://schemas.microsoft.com/office/drawing/2014/main" id="{3C393FD6-F474-6855-B158-7E58F43D8BD6}"/>
                  </a:ext>
                </a:extLst>
              </p:cNvPr>
              <p:cNvSpPr/>
              <p:nvPr/>
            </p:nvSpPr>
            <p:spPr>
              <a:xfrm>
                <a:off x="4968936" y="7682031"/>
                <a:ext cx="69215" cy="0"/>
              </a:xfrm>
              <a:custGeom>
                <a:avLst/>
                <a:gdLst/>
                <a:ahLst/>
                <a:cxnLst/>
                <a:rect l="l" t="t" r="r" b="b"/>
                <a:pathLst>
                  <a:path w="69214">
                    <a:moveTo>
                      <a:pt x="69128" y="0"/>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7" name="object 66">
                <a:extLst>
                  <a:ext uri="{FF2B5EF4-FFF2-40B4-BE49-F238E27FC236}">
                    <a16:creationId xmlns:a16="http://schemas.microsoft.com/office/drawing/2014/main" id="{2119F77F-5FB0-4B7A-7408-80A4EADB669A}"/>
                  </a:ext>
                </a:extLst>
              </p:cNvPr>
              <p:cNvSpPr/>
              <p:nvPr/>
            </p:nvSpPr>
            <p:spPr>
              <a:xfrm>
                <a:off x="5777310"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8" name="object 67">
                <a:extLst>
                  <a:ext uri="{FF2B5EF4-FFF2-40B4-BE49-F238E27FC236}">
                    <a16:creationId xmlns:a16="http://schemas.microsoft.com/office/drawing/2014/main" id="{38679374-772E-25A2-B8BF-03FD1B6052DC}"/>
                  </a:ext>
                </a:extLst>
              </p:cNvPr>
              <p:cNvSpPr/>
              <p:nvPr/>
            </p:nvSpPr>
            <p:spPr>
              <a:xfrm>
                <a:off x="6524016"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59" name="object 68">
                <a:extLst>
                  <a:ext uri="{FF2B5EF4-FFF2-40B4-BE49-F238E27FC236}">
                    <a16:creationId xmlns:a16="http://schemas.microsoft.com/office/drawing/2014/main" id="{3F731F4B-C51D-ED1F-1C7B-3958C7EA3C9A}"/>
                  </a:ext>
                </a:extLst>
              </p:cNvPr>
              <p:cNvSpPr/>
              <p:nvPr/>
            </p:nvSpPr>
            <p:spPr>
              <a:xfrm>
                <a:off x="7270720"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0" name="object 69">
                <a:extLst>
                  <a:ext uri="{FF2B5EF4-FFF2-40B4-BE49-F238E27FC236}">
                    <a16:creationId xmlns:a16="http://schemas.microsoft.com/office/drawing/2014/main" id="{B583C0FC-AECA-4041-21C0-23B1AC6D3884}"/>
                  </a:ext>
                </a:extLst>
              </p:cNvPr>
              <p:cNvSpPr/>
              <p:nvPr/>
            </p:nvSpPr>
            <p:spPr>
              <a:xfrm>
                <a:off x="8003846"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1" name="object 70">
                <a:extLst>
                  <a:ext uri="{FF2B5EF4-FFF2-40B4-BE49-F238E27FC236}">
                    <a16:creationId xmlns:a16="http://schemas.microsoft.com/office/drawing/2014/main" id="{0E4D87B8-6B2F-D2C1-44F6-3B30F5078498}"/>
                  </a:ext>
                </a:extLst>
              </p:cNvPr>
              <p:cNvSpPr/>
              <p:nvPr/>
            </p:nvSpPr>
            <p:spPr>
              <a:xfrm>
                <a:off x="8750551"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2" name="object 71">
                <a:extLst>
                  <a:ext uri="{FF2B5EF4-FFF2-40B4-BE49-F238E27FC236}">
                    <a16:creationId xmlns:a16="http://schemas.microsoft.com/office/drawing/2014/main" id="{6B73B4A3-7807-3B4A-8CA9-7821A696AC5D}"/>
                  </a:ext>
                </a:extLst>
              </p:cNvPr>
              <p:cNvSpPr/>
              <p:nvPr/>
            </p:nvSpPr>
            <p:spPr>
              <a:xfrm>
                <a:off x="9497419"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3" name="object 72">
                <a:extLst>
                  <a:ext uri="{FF2B5EF4-FFF2-40B4-BE49-F238E27FC236}">
                    <a16:creationId xmlns:a16="http://schemas.microsoft.com/office/drawing/2014/main" id="{C6736382-A9BA-4596-2BEA-26701203D9C2}"/>
                  </a:ext>
                </a:extLst>
              </p:cNvPr>
              <p:cNvSpPr/>
              <p:nvPr/>
            </p:nvSpPr>
            <p:spPr>
              <a:xfrm>
                <a:off x="10230381"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4" name="object 73">
                <a:extLst>
                  <a:ext uri="{FF2B5EF4-FFF2-40B4-BE49-F238E27FC236}">
                    <a16:creationId xmlns:a16="http://schemas.microsoft.com/office/drawing/2014/main" id="{88CA8266-CE52-D33A-0F52-A0CBF45C8F55}"/>
                  </a:ext>
                </a:extLst>
              </p:cNvPr>
              <p:cNvSpPr/>
              <p:nvPr/>
            </p:nvSpPr>
            <p:spPr>
              <a:xfrm>
                <a:off x="10977087" y="8200216"/>
                <a:ext cx="0" cy="55880"/>
              </a:xfrm>
              <a:custGeom>
                <a:avLst/>
                <a:gdLst/>
                <a:ahLst/>
                <a:cxnLst/>
                <a:rect l="l" t="t" r="r" b="b"/>
                <a:pathLst>
                  <a:path h="55879">
                    <a:moveTo>
                      <a:pt x="0" y="55307"/>
                    </a:moveTo>
                    <a:lnTo>
                      <a:pt x="0" y="0"/>
                    </a:lnTo>
                  </a:path>
                </a:pathLst>
              </a:custGeom>
              <a:ln w="11863">
                <a:solidFill>
                  <a:srgbClr val="00000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65" name="object 74">
                <a:extLst>
                  <a:ext uri="{FF2B5EF4-FFF2-40B4-BE49-F238E27FC236}">
                    <a16:creationId xmlns:a16="http://schemas.microsoft.com/office/drawing/2014/main" id="{D491CB2E-E8E9-28E1-592E-95BF3B0F01BC}"/>
                  </a:ext>
                </a:extLst>
              </p:cNvPr>
              <p:cNvPicPr/>
              <p:nvPr/>
            </p:nvPicPr>
            <p:blipFill>
              <a:blip r:embed="rId3" cstate="print"/>
              <a:stretch>
                <a:fillRect/>
              </a:stretch>
            </p:blipFill>
            <p:spPr>
              <a:xfrm>
                <a:off x="6463322" y="7603139"/>
                <a:ext cx="120289" cy="120184"/>
              </a:xfrm>
              <a:prstGeom prst="rect">
                <a:avLst/>
              </a:prstGeom>
            </p:spPr>
          </p:pic>
          <p:pic>
            <p:nvPicPr>
              <p:cNvPr id="66" name="object 75">
                <a:extLst>
                  <a:ext uri="{FF2B5EF4-FFF2-40B4-BE49-F238E27FC236}">
                    <a16:creationId xmlns:a16="http://schemas.microsoft.com/office/drawing/2014/main" id="{5CA38B00-62FA-2A94-534F-391B9C3C228D}"/>
                  </a:ext>
                </a:extLst>
              </p:cNvPr>
              <p:cNvPicPr/>
              <p:nvPr/>
            </p:nvPicPr>
            <p:blipFill>
              <a:blip r:embed="rId4" cstate="print"/>
              <a:stretch>
                <a:fillRect/>
              </a:stretch>
            </p:blipFill>
            <p:spPr>
              <a:xfrm>
                <a:off x="7945077" y="7379182"/>
                <a:ext cx="120289" cy="120184"/>
              </a:xfrm>
              <a:prstGeom prst="rect">
                <a:avLst/>
              </a:prstGeom>
            </p:spPr>
          </p:pic>
          <p:pic>
            <p:nvPicPr>
              <p:cNvPr id="67" name="object 76">
                <a:extLst>
                  <a:ext uri="{FF2B5EF4-FFF2-40B4-BE49-F238E27FC236}">
                    <a16:creationId xmlns:a16="http://schemas.microsoft.com/office/drawing/2014/main" id="{03AF868C-F75F-AD6F-0DCF-BE8426314CB9}"/>
                  </a:ext>
                </a:extLst>
              </p:cNvPr>
              <p:cNvPicPr/>
              <p:nvPr/>
            </p:nvPicPr>
            <p:blipFill>
              <a:blip r:embed="rId5" cstate="print"/>
              <a:stretch>
                <a:fillRect/>
              </a:stretch>
            </p:blipFill>
            <p:spPr>
              <a:xfrm>
                <a:off x="9441935" y="7082505"/>
                <a:ext cx="120289" cy="120184"/>
              </a:xfrm>
              <a:prstGeom prst="rect">
                <a:avLst/>
              </a:prstGeom>
            </p:spPr>
          </p:pic>
          <p:pic>
            <p:nvPicPr>
              <p:cNvPr id="68" name="object 77">
                <a:extLst>
                  <a:ext uri="{FF2B5EF4-FFF2-40B4-BE49-F238E27FC236}">
                    <a16:creationId xmlns:a16="http://schemas.microsoft.com/office/drawing/2014/main" id="{51E6E761-3C24-156C-FCCC-59AC30E9F421}"/>
                  </a:ext>
                </a:extLst>
              </p:cNvPr>
              <p:cNvPicPr/>
              <p:nvPr/>
            </p:nvPicPr>
            <p:blipFill>
              <a:blip r:embed="rId3" cstate="print"/>
              <a:stretch>
                <a:fillRect/>
              </a:stretch>
            </p:blipFill>
            <p:spPr>
              <a:xfrm>
                <a:off x="10923688" y="7046905"/>
                <a:ext cx="120289" cy="120184"/>
              </a:xfrm>
              <a:prstGeom prst="rect">
                <a:avLst/>
              </a:prstGeom>
            </p:spPr>
          </p:pic>
          <p:pic>
            <p:nvPicPr>
              <p:cNvPr id="69" name="object 78">
                <a:extLst>
                  <a:ext uri="{FF2B5EF4-FFF2-40B4-BE49-F238E27FC236}">
                    <a16:creationId xmlns:a16="http://schemas.microsoft.com/office/drawing/2014/main" id="{CED27181-2810-F268-CF0A-5F0C5C13F8FE}"/>
                  </a:ext>
                </a:extLst>
              </p:cNvPr>
              <p:cNvPicPr/>
              <p:nvPr/>
            </p:nvPicPr>
            <p:blipFill>
              <a:blip r:embed="rId6" cstate="print"/>
              <a:stretch>
                <a:fillRect/>
              </a:stretch>
            </p:blipFill>
            <p:spPr>
              <a:xfrm>
                <a:off x="6463323" y="7925062"/>
                <a:ext cx="120289" cy="120184"/>
              </a:xfrm>
              <a:prstGeom prst="rect">
                <a:avLst/>
              </a:prstGeom>
            </p:spPr>
          </p:pic>
          <p:sp>
            <p:nvSpPr>
              <p:cNvPr id="70" name="object 79">
                <a:extLst>
                  <a:ext uri="{FF2B5EF4-FFF2-40B4-BE49-F238E27FC236}">
                    <a16:creationId xmlns:a16="http://schemas.microsoft.com/office/drawing/2014/main" id="{A35ECF92-017B-062E-9712-A4F9F4F8EEB2}"/>
                  </a:ext>
                </a:extLst>
              </p:cNvPr>
              <p:cNvSpPr/>
              <p:nvPr/>
            </p:nvSpPr>
            <p:spPr>
              <a:xfrm>
                <a:off x="5727571" y="8067467"/>
                <a:ext cx="120650" cy="120650"/>
              </a:xfrm>
              <a:custGeom>
                <a:avLst/>
                <a:gdLst/>
                <a:ahLst/>
                <a:cxnLst/>
                <a:rect l="l" t="t" r="r" b="b"/>
                <a:pathLst>
                  <a:path w="120650" h="120650">
                    <a:moveTo>
                      <a:pt x="60144" y="0"/>
                    </a:moveTo>
                    <a:lnTo>
                      <a:pt x="36735" y="4721"/>
                    </a:lnTo>
                    <a:lnTo>
                      <a:pt x="17617" y="17598"/>
                    </a:lnTo>
                    <a:lnTo>
                      <a:pt x="4726" y="36699"/>
                    </a:lnTo>
                    <a:lnTo>
                      <a:pt x="0" y="60092"/>
                    </a:lnTo>
                    <a:lnTo>
                      <a:pt x="4726" y="83480"/>
                    </a:lnTo>
                    <a:lnTo>
                      <a:pt x="17617" y="102581"/>
                    </a:lnTo>
                    <a:lnTo>
                      <a:pt x="36735" y="115461"/>
                    </a:lnTo>
                    <a:lnTo>
                      <a:pt x="60144" y="120184"/>
                    </a:lnTo>
                    <a:lnTo>
                      <a:pt x="83554" y="115461"/>
                    </a:lnTo>
                    <a:lnTo>
                      <a:pt x="102672" y="102581"/>
                    </a:lnTo>
                    <a:lnTo>
                      <a:pt x="115562" y="83480"/>
                    </a:lnTo>
                    <a:lnTo>
                      <a:pt x="120289" y="60092"/>
                    </a:lnTo>
                    <a:lnTo>
                      <a:pt x="115562" y="36699"/>
                    </a:lnTo>
                    <a:lnTo>
                      <a:pt x="102672" y="17598"/>
                    </a:lnTo>
                    <a:lnTo>
                      <a:pt x="83554" y="4721"/>
                    </a:lnTo>
                    <a:lnTo>
                      <a:pt x="60144" y="0"/>
                    </a:lnTo>
                    <a:close/>
                  </a:path>
                </a:pathLst>
              </a:custGeom>
              <a:solidFill>
                <a:srgbClr val="A3A3A3"/>
              </a:solidFill>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71" name="object 80">
                <a:extLst>
                  <a:ext uri="{FF2B5EF4-FFF2-40B4-BE49-F238E27FC236}">
                    <a16:creationId xmlns:a16="http://schemas.microsoft.com/office/drawing/2014/main" id="{7C59EDED-54AB-84A9-FCEE-99408385B246}"/>
                  </a:ext>
                </a:extLst>
              </p:cNvPr>
              <p:cNvPicPr/>
              <p:nvPr/>
            </p:nvPicPr>
            <p:blipFill>
              <a:blip r:embed="rId7" cstate="print"/>
              <a:stretch>
                <a:fillRect/>
              </a:stretch>
            </p:blipFill>
            <p:spPr>
              <a:xfrm>
                <a:off x="7946696" y="7841992"/>
                <a:ext cx="120289" cy="120184"/>
              </a:xfrm>
              <a:prstGeom prst="rect">
                <a:avLst/>
              </a:prstGeom>
            </p:spPr>
          </p:pic>
          <p:sp>
            <p:nvSpPr>
              <p:cNvPr id="72" name="object 81">
                <a:extLst>
                  <a:ext uri="{FF2B5EF4-FFF2-40B4-BE49-F238E27FC236}">
                    <a16:creationId xmlns:a16="http://schemas.microsoft.com/office/drawing/2014/main" id="{35E45198-5389-774F-7BE6-02B5A5E22BF8}"/>
                  </a:ext>
                </a:extLst>
              </p:cNvPr>
              <p:cNvSpPr/>
              <p:nvPr/>
            </p:nvSpPr>
            <p:spPr>
              <a:xfrm>
                <a:off x="9149099" y="5698942"/>
                <a:ext cx="564515" cy="0"/>
              </a:xfrm>
              <a:custGeom>
                <a:avLst/>
                <a:gdLst/>
                <a:ahLst/>
                <a:cxnLst/>
                <a:rect l="l" t="t" r="r" b="b"/>
                <a:pathLst>
                  <a:path w="564515">
                    <a:moveTo>
                      <a:pt x="0" y="0"/>
                    </a:moveTo>
                    <a:lnTo>
                      <a:pt x="564338" y="0"/>
                    </a:lnTo>
                  </a:path>
                </a:pathLst>
              </a:custGeom>
              <a:ln w="12784">
                <a:solidFill>
                  <a:srgbClr val="A3A3A3"/>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73" name="object 82">
                <a:extLst>
                  <a:ext uri="{FF2B5EF4-FFF2-40B4-BE49-F238E27FC236}">
                    <a16:creationId xmlns:a16="http://schemas.microsoft.com/office/drawing/2014/main" id="{28297E52-7E02-4461-8B12-BB6FF261A592}"/>
                  </a:ext>
                </a:extLst>
              </p:cNvPr>
              <p:cNvSpPr/>
              <p:nvPr/>
            </p:nvSpPr>
            <p:spPr>
              <a:xfrm>
                <a:off x="5190155" y="5698942"/>
                <a:ext cx="564515" cy="0"/>
              </a:xfrm>
              <a:custGeom>
                <a:avLst/>
                <a:gdLst/>
                <a:ahLst/>
                <a:cxnLst/>
                <a:rect l="l" t="t" r="r" b="b"/>
                <a:pathLst>
                  <a:path w="564514">
                    <a:moveTo>
                      <a:pt x="0" y="0"/>
                    </a:moveTo>
                    <a:lnTo>
                      <a:pt x="564338" y="0"/>
                    </a:lnTo>
                  </a:path>
                </a:pathLst>
              </a:custGeom>
              <a:ln w="12784">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144" name="object 83">
                <a:extLst>
                  <a:ext uri="{FF2B5EF4-FFF2-40B4-BE49-F238E27FC236}">
                    <a16:creationId xmlns:a16="http://schemas.microsoft.com/office/drawing/2014/main" id="{71D1A490-99C0-CB80-5DD9-1F2A4D1563E1}"/>
                  </a:ext>
                </a:extLst>
              </p:cNvPr>
              <p:cNvPicPr/>
              <p:nvPr/>
            </p:nvPicPr>
            <p:blipFill>
              <a:blip r:embed="rId8" cstate="print"/>
              <a:stretch>
                <a:fillRect/>
              </a:stretch>
            </p:blipFill>
            <p:spPr>
              <a:xfrm>
                <a:off x="5414830" y="5628521"/>
                <a:ext cx="150361" cy="150236"/>
              </a:xfrm>
              <a:prstGeom prst="rect">
                <a:avLst/>
              </a:prstGeom>
            </p:spPr>
          </p:pic>
          <p:pic>
            <p:nvPicPr>
              <p:cNvPr id="145" name="object 84">
                <a:extLst>
                  <a:ext uri="{FF2B5EF4-FFF2-40B4-BE49-F238E27FC236}">
                    <a16:creationId xmlns:a16="http://schemas.microsoft.com/office/drawing/2014/main" id="{9E459F50-DC50-6D51-9E48-DC8C2960F700}"/>
                  </a:ext>
                </a:extLst>
              </p:cNvPr>
              <p:cNvPicPr/>
              <p:nvPr/>
            </p:nvPicPr>
            <p:blipFill>
              <a:blip r:embed="rId9" cstate="print"/>
              <a:stretch>
                <a:fillRect/>
              </a:stretch>
            </p:blipFill>
            <p:spPr>
              <a:xfrm>
                <a:off x="9360515" y="5628521"/>
                <a:ext cx="150361" cy="150236"/>
              </a:xfrm>
              <a:prstGeom prst="rect">
                <a:avLst/>
              </a:prstGeom>
            </p:spPr>
          </p:pic>
          <p:pic>
            <p:nvPicPr>
              <p:cNvPr id="146" name="object 85">
                <a:extLst>
                  <a:ext uri="{FF2B5EF4-FFF2-40B4-BE49-F238E27FC236}">
                    <a16:creationId xmlns:a16="http://schemas.microsoft.com/office/drawing/2014/main" id="{B92119B8-5E08-BFED-C893-3F420DEB531A}"/>
                  </a:ext>
                </a:extLst>
              </p:cNvPr>
              <p:cNvPicPr/>
              <p:nvPr/>
            </p:nvPicPr>
            <p:blipFill>
              <a:blip r:embed="rId10" cstate="print"/>
              <a:stretch>
                <a:fillRect/>
              </a:stretch>
            </p:blipFill>
            <p:spPr>
              <a:xfrm>
                <a:off x="9441935" y="7474115"/>
                <a:ext cx="120289" cy="120184"/>
              </a:xfrm>
              <a:prstGeom prst="rect">
                <a:avLst/>
              </a:prstGeom>
            </p:spPr>
          </p:pic>
          <p:pic>
            <p:nvPicPr>
              <p:cNvPr id="147" name="object 86">
                <a:extLst>
                  <a:ext uri="{FF2B5EF4-FFF2-40B4-BE49-F238E27FC236}">
                    <a16:creationId xmlns:a16="http://schemas.microsoft.com/office/drawing/2014/main" id="{746AD538-4D48-00BE-2E6E-9C76E6353E83}"/>
                  </a:ext>
                </a:extLst>
              </p:cNvPr>
              <p:cNvPicPr/>
              <p:nvPr/>
            </p:nvPicPr>
            <p:blipFill>
              <a:blip r:embed="rId11" cstate="print"/>
              <a:stretch>
                <a:fillRect/>
              </a:stretch>
            </p:blipFill>
            <p:spPr>
              <a:xfrm>
                <a:off x="10937174" y="7509719"/>
                <a:ext cx="120289" cy="120184"/>
              </a:xfrm>
              <a:prstGeom prst="rect">
                <a:avLst/>
              </a:prstGeom>
            </p:spPr>
          </p:pic>
          <p:sp>
            <p:nvSpPr>
              <p:cNvPr id="148" name="object 87">
                <a:extLst>
                  <a:ext uri="{FF2B5EF4-FFF2-40B4-BE49-F238E27FC236}">
                    <a16:creationId xmlns:a16="http://schemas.microsoft.com/office/drawing/2014/main" id="{2E52D3F9-A17F-9571-94E4-822884FBE4B4}"/>
                  </a:ext>
                </a:extLst>
              </p:cNvPr>
              <p:cNvSpPr/>
              <p:nvPr/>
            </p:nvSpPr>
            <p:spPr>
              <a:xfrm>
                <a:off x="5039285" y="7106132"/>
                <a:ext cx="5945505" cy="1095375"/>
              </a:xfrm>
              <a:custGeom>
                <a:avLst/>
                <a:gdLst/>
                <a:ahLst/>
                <a:cxnLst/>
                <a:rect l="l" t="t" r="r" b="b"/>
                <a:pathLst>
                  <a:path w="5945505" h="1095375">
                    <a:moveTo>
                      <a:pt x="5945358" y="0"/>
                    </a:moveTo>
                    <a:lnTo>
                      <a:pt x="4450115" y="35663"/>
                    </a:lnTo>
                    <a:lnTo>
                      <a:pt x="2966747" y="332283"/>
                    </a:lnTo>
                    <a:lnTo>
                      <a:pt x="1483368" y="557742"/>
                    </a:lnTo>
                    <a:lnTo>
                      <a:pt x="735757" y="985079"/>
                    </a:lnTo>
                    <a:lnTo>
                      <a:pt x="0" y="1094867"/>
                    </a:lnTo>
                  </a:path>
                </a:pathLst>
              </a:custGeom>
              <a:ln w="10230">
                <a:solidFill>
                  <a:srgbClr val="B0059E"/>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9" name="object 88">
                <a:extLst>
                  <a:ext uri="{FF2B5EF4-FFF2-40B4-BE49-F238E27FC236}">
                    <a16:creationId xmlns:a16="http://schemas.microsoft.com/office/drawing/2014/main" id="{CD908EE7-FA03-895D-F867-35A315E2EB0B}"/>
                  </a:ext>
                </a:extLst>
              </p:cNvPr>
              <p:cNvSpPr/>
              <p:nvPr/>
            </p:nvSpPr>
            <p:spPr>
              <a:xfrm>
                <a:off x="5065549" y="7533471"/>
                <a:ext cx="5931535" cy="668020"/>
              </a:xfrm>
              <a:custGeom>
                <a:avLst/>
                <a:gdLst/>
                <a:ahLst/>
                <a:cxnLst/>
                <a:rect l="l" t="t" r="r" b="b"/>
                <a:pathLst>
                  <a:path w="5931534" h="668020">
                    <a:moveTo>
                      <a:pt x="5930960" y="35506"/>
                    </a:moveTo>
                    <a:lnTo>
                      <a:pt x="4435718" y="0"/>
                    </a:lnTo>
                    <a:lnTo>
                      <a:pt x="2940486" y="367789"/>
                    </a:lnTo>
                    <a:lnTo>
                      <a:pt x="1457107" y="450907"/>
                    </a:lnTo>
                    <a:lnTo>
                      <a:pt x="721360" y="605185"/>
                    </a:lnTo>
                    <a:lnTo>
                      <a:pt x="0" y="667518"/>
                    </a:lnTo>
                  </a:path>
                </a:pathLst>
              </a:custGeom>
              <a:ln w="10230">
                <a:solidFill>
                  <a:srgbClr val="A3A3A3"/>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150" name="object 89">
                <a:extLst>
                  <a:ext uri="{FF2B5EF4-FFF2-40B4-BE49-F238E27FC236}">
                    <a16:creationId xmlns:a16="http://schemas.microsoft.com/office/drawing/2014/main" id="{B53B2B3F-BEF6-742D-32FB-9A4882B3F0F9}"/>
                  </a:ext>
                </a:extLst>
              </p:cNvPr>
              <p:cNvPicPr/>
              <p:nvPr/>
            </p:nvPicPr>
            <p:blipFill>
              <a:blip r:embed="rId12" cstate="print"/>
              <a:stretch>
                <a:fillRect/>
              </a:stretch>
            </p:blipFill>
            <p:spPr>
              <a:xfrm>
                <a:off x="4996586" y="8131087"/>
                <a:ext cx="120289" cy="120184"/>
              </a:xfrm>
              <a:prstGeom prst="rect">
                <a:avLst/>
              </a:prstGeom>
            </p:spPr>
          </p:pic>
          <p:pic>
            <p:nvPicPr>
              <p:cNvPr id="151" name="object 90">
                <a:extLst>
                  <a:ext uri="{FF2B5EF4-FFF2-40B4-BE49-F238E27FC236}">
                    <a16:creationId xmlns:a16="http://schemas.microsoft.com/office/drawing/2014/main" id="{6B0EA364-D49A-8FC5-AC3A-05BE31369F0D}"/>
                  </a:ext>
                </a:extLst>
              </p:cNvPr>
              <p:cNvPicPr/>
              <p:nvPr/>
            </p:nvPicPr>
            <p:blipFill>
              <a:blip r:embed="rId12" cstate="print"/>
              <a:stretch>
                <a:fillRect/>
              </a:stretch>
            </p:blipFill>
            <p:spPr>
              <a:xfrm>
                <a:off x="5715703" y="8031867"/>
                <a:ext cx="120289" cy="120184"/>
              </a:xfrm>
              <a:prstGeom prst="rect">
                <a:avLst/>
              </a:prstGeom>
            </p:spPr>
          </p:pic>
        </p:grpSp>
        <p:sp>
          <p:nvSpPr>
            <p:cNvPr id="38" name="object 91">
              <a:extLst>
                <a:ext uri="{FF2B5EF4-FFF2-40B4-BE49-F238E27FC236}">
                  <a16:creationId xmlns:a16="http://schemas.microsoft.com/office/drawing/2014/main" id="{E317C446-449C-2AA6-2018-E7D65E2698B6}"/>
                </a:ext>
              </a:extLst>
            </p:cNvPr>
            <p:cNvSpPr txBox="1"/>
            <p:nvPr/>
          </p:nvSpPr>
          <p:spPr>
            <a:xfrm>
              <a:off x="4782783" y="2753587"/>
              <a:ext cx="948029" cy="108986"/>
            </a:xfrm>
            <a:prstGeom prst="rect">
              <a:avLst/>
            </a:prstGeom>
          </p:spPr>
          <p:txBody>
            <a:bodyPr vert="horz" wrap="square" lIns="0" tIns="7316" rIns="0" bIns="0" rtlCol="0" anchor="ctr">
              <a:spAutoFit/>
            </a:bodyPr>
            <a:lstStyle/>
            <a:p>
              <a:pPr marL="7701">
                <a:spcBef>
                  <a:spcPts val="58"/>
                </a:spcBef>
              </a:pPr>
              <a:r>
                <a:rPr sz="788">
                  <a:solidFill>
                    <a:srgbClr val="22346A"/>
                  </a:solidFill>
                  <a:latin typeface="Arial" panose="020B0604020202020204" pitchFamily="34" charset="0"/>
                  <a:cs typeface="Arial" panose="020B0604020202020204" pitchFamily="34" charset="0"/>
                </a:rPr>
                <a:t>PBO</a:t>
              </a:r>
              <a:r>
                <a:rPr sz="788" spc="-21">
                  <a:solidFill>
                    <a:srgbClr val="22346A"/>
                  </a:solidFill>
                  <a:latin typeface="Arial" panose="020B0604020202020204" pitchFamily="34" charset="0"/>
                  <a:cs typeface="Arial" panose="020B0604020202020204" pitchFamily="34" charset="0"/>
                </a:rPr>
                <a:t> </a:t>
              </a:r>
              <a:r>
                <a:rPr sz="788" spc="-6">
                  <a:solidFill>
                    <a:srgbClr val="22346A"/>
                  </a:solidFill>
                  <a:latin typeface="Arial" panose="020B0604020202020204" pitchFamily="34" charset="0"/>
                  <a:cs typeface="Arial" panose="020B0604020202020204" pitchFamily="34" charset="0"/>
                </a:rPr>
                <a:t>C2S+TCS</a:t>
              </a:r>
              <a:r>
                <a:rPr sz="788" spc="-18">
                  <a:solidFill>
                    <a:srgbClr val="22346A"/>
                  </a:solidFill>
                  <a:latin typeface="Arial" panose="020B0604020202020204" pitchFamily="34" charset="0"/>
                  <a:cs typeface="Arial" panose="020B0604020202020204" pitchFamily="34" charset="0"/>
                </a:rPr>
                <a:t> </a:t>
              </a:r>
              <a:r>
                <a:rPr sz="788" spc="-6">
                  <a:solidFill>
                    <a:srgbClr val="22346A"/>
                  </a:solidFill>
                  <a:latin typeface="Arial" panose="020B0604020202020204" pitchFamily="34" charset="0"/>
                  <a:cs typeface="Arial" panose="020B0604020202020204" pitchFamily="34" charset="0"/>
                </a:rPr>
                <a:t>(N=111)</a:t>
              </a:r>
              <a:endParaRPr sz="788">
                <a:latin typeface="Arial" panose="020B0604020202020204" pitchFamily="34" charset="0"/>
                <a:cs typeface="Arial" panose="020B0604020202020204" pitchFamily="34" charset="0"/>
              </a:endParaRPr>
            </a:p>
          </p:txBody>
        </p:sp>
        <p:sp>
          <p:nvSpPr>
            <p:cNvPr id="39" name="object 92">
              <a:extLst>
                <a:ext uri="{FF2B5EF4-FFF2-40B4-BE49-F238E27FC236}">
                  <a16:creationId xmlns:a16="http://schemas.microsoft.com/office/drawing/2014/main" id="{055A1235-1754-EF9D-7049-6740BCAC962E}"/>
                </a:ext>
              </a:extLst>
            </p:cNvPr>
            <p:cNvSpPr txBox="1"/>
            <p:nvPr/>
          </p:nvSpPr>
          <p:spPr>
            <a:xfrm>
              <a:off x="2392710" y="2753587"/>
              <a:ext cx="1334634" cy="108986"/>
            </a:xfrm>
            <a:prstGeom prst="rect">
              <a:avLst/>
            </a:prstGeom>
          </p:spPr>
          <p:txBody>
            <a:bodyPr vert="horz" wrap="square" lIns="0" tIns="7316" rIns="0" bIns="0" rtlCol="0" anchor="ctr">
              <a:spAutoFit/>
            </a:bodyPr>
            <a:lstStyle/>
            <a:p>
              <a:pPr marL="7701">
                <a:spcBef>
                  <a:spcPts val="58"/>
                </a:spcBef>
              </a:pPr>
              <a:r>
                <a:rPr sz="788">
                  <a:solidFill>
                    <a:srgbClr val="22346A"/>
                  </a:solidFill>
                  <a:latin typeface="Arial" panose="020B0604020202020204" pitchFamily="34" charset="0"/>
                  <a:cs typeface="Arial" panose="020B0604020202020204" pitchFamily="34" charset="0"/>
                </a:rPr>
                <a:t>LEB</a:t>
              </a:r>
              <a:r>
                <a:rPr sz="788" spc="-24">
                  <a:solidFill>
                    <a:srgbClr val="22346A"/>
                  </a:solidFill>
                  <a:latin typeface="Arial" panose="020B0604020202020204" pitchFamily="34" charset="0"/>
                  <a:cs typeface="Arial" panose="020B0604020202020204" pitchFamily="34" charset="0"/>
                </a:rPr>
                <a:t> </a:t>
              </a:r>
              <a:r>
                <a:rPr sz="788">
                  <a:solidFill>
                    <a:srgbClr val="22346A"/>
                  </a:solidFill>
                  <a:latin typeface="Arial" panose="020B0604020202020204" pitchFamily="34" charset="0"/>
                  <a:cs typeface="Arial" panose="020B0604020202020204" pitchFamily="34" charset="0"/>
                </a:rPr>
                <a:t>250mg</a:t>
              </a:r>
              <a:r>
                <a:rPr sz="788" spc="-21">
                  <a:solidFill>
                    <a:srgbClr val="22346A"/>
                  </a:solidFill>
                  <a:latin typeface="Arial" panose="020B0604020202020204" pitchFamily="34" charset="0"/>
                  <a:cs typeface="Arial" panose="020B0604020202020204" pitchFamily="34" charset="0"/>
                </a:rPr>
                <a:t> </a:t>
              </a:r>
              <a:r>
                <a:rPr sz="788" spc="-6">
                  <a:solidFill>
                    <a:srgbClr val="22346A"/>
                  </a:solidFill>
                  <a:latin typeface="Arial" panose="020B0604020202020204" pitchFamily="34" charset="0"/>
                  <a:cs typeface="Arial" panose="020B0604020202020204" pitchFamily="34" charset="0"/>
                </a:rPr>
                <a:t>C2S+TCS</a:t>
              </a:r>
              <a:r>
                <a:rPr sz="788" spc="-21">
                  <a:solidFill>
                    <a:srgbClr val="22346A"/>
                  </a:solidFill>
                  <a:latin typeface="Arial" panose="020B0604020202020204" pitchFamily="34" charset="0"/>
                  <a:cs typeface="Arial" panose="020B0604020202020204" pitchFamily="34" charset="0"/>
                </a:rPr>
                <a:t> </a:t>
              </a:r>
              <a:r>
                <a:rPr sz="788" spc="-6">
                  <a:solidFill>
                    <a:srgbClr val="22346A"/>
                  </a:solidFill>
                  <a:latin typeface="Arial" panose="020B0604020202020204" pitchFamily="34" charset="0"/>
                  <a:cs typeface="Arial" panose="020B0604020202020204" pitchFamily="34" charset="0"/>
                </a:rPr>
                <a:t>(N=220)</a:t>
              </a:r>
              <a:endParaRPr sz="788">
                <a:latin typeface="Arial" panose="020B0604020202020204" pitchFamily="34" charset="0"/>
                <a:cs typeface="Arial" panose="020B0604020202020204" pitchFamily="34" charset="0"/>
              </a:endParaRPr>
            </a:p>
          </p:txBody>
        </p:sp>
        <p:sp>
          <p:nvSpPr>
            <p:cNvPr id="40" name="object 93">
              <a:extLst>
                <a:ext uri="{FF2B5EF4-FFF2-40B4-BE49-F238E27FC236}">
                  <a16:creationId xmlns:a16="http://schemas.microsoft.com/office/drawing/2014/main" id="{20196302-E06B-149D-D4E5-C1573A15B44F}"/>
                </a:ext>
              </a:extLst>
            </p:cNvPr>
            <p:cNvSpPr txBox="1"/>
            <p:nvPr/>
          </p:nvSpPr>
          <p:spPr>
            <a:xfrm>
              <a:off x="2634880" y="3782886"/>
              <a:ext cx="269930" cy="373539"/>
            </a:xfrm>
            <a:prstGeom prst="rect">
              <a:avLst/>
            </a:prstGeom>
          </p:spPr>
          <p:txBody>
            <a:bodyPr vert="horz" wrap="square" lIns="0" tIns="9627" rIns="0" bIns="0" rtlCol="0">
              <a:spAutoFit/>
            </a:bodyPr>
            <a:lstStyle/>
            <a:p>
              <a:pPr marL="7701">
                <a:spcBef>
                  <a:spcPts val="76"/>
                </a:spcBef>
              </a:pPr>
              <a:r>
                <a:rPr sz="1182" spc="-27">
                  <a:solidFill>
                    <a:srgbClr val="B0059E"/>
                  </a:solidFill>
                  <a:latin typeface="Arial" panose="020B0604020202020204" pitchFamily="34" charset="0"/>
                  <a:cs typeface="Arial" panose="020B0604020202020204" pitchFamily="34" charset="0"/>
                </a:rPr>
                <a:t>20,9</a:t>
              </a:r>
              <a:endParaRPr sz="1182">
                <a:latin typeface="Arial" panose="020B0604020202020204" pitchFamily="34" charset="0"/>
                <a:cs typeface="Arial" panose="020B0604020202020204" pitchFamily="34" charset="0"/>
              </a:endParaRPr>
            </a:p>
          </p:txBody>
        </p:sp>
        <p:sp>
          <p:nvSpPr>
            <p:cNvPr id="41" name="object 94">
              <a:extLst>
                <a:ext uri="{FF2B5EF4-FFF2-40B4-BE49-F238E27FC236}">
                  <a16:creationId xmlns:a16="http://schemas.microsoft.com/office/drawing/2014/main" id="{F63C06E7-88F3-E11E-4841-03296234F396}"/>
                </a:ext>
              </a:extLst>
            </p:cNvPr>
            <p:cNvSpPr txBox="1"/>
            <p:nvPr/>
          </p:nvSpPr>
          <p:spPr>
            <a:xfrm>
              <a:off x="3546473" y="3644669"/>
              <a:ext cx="270315" cy="373539"/>
            </a:xfrm>
            <a:prstGeom prst="rect">
              <a:avLst/>
            </a:prstGeom>
          </p:spPr>
          <p:txBody>
            <a:bodyPr vert="horz" wrap="square" lIns="0" tIns="9627" rIns="0" bIns="0" rtlCol="0">
              <a:spAutoFit/>
            </a:bodyPr>
            <a:lstStyle/>
            <a:p>
              <a:pPr marL="7701">
                <a:spcBef>
                  <a:spcPts val="76"/>
                </a:spcBef>
              </a:pPr>
              <a:r>
                <a:rPr sz="1182" spc="-12">
                  <a:solidFill>
                    <a:srgbClr val="B0059E"/>
                  </a:solidFill>
                  <a:latin typeface="Arial" panose="020B0604020202020204" pitchFamily="34" charset="0"/>
                  <a:cs typeface="Arial" panose="020B0604020202020204" pitchFamily="34" charset="0"/>
                </a:rPr>
                <a:t>29,4</a:t>
              </a:r>
              <a:endParaRPr sz="1182">
                <a:latin typeface="Arial" panose="020B0604020202020204" pitchFamily="34" charset="0"/>
                <a:cs typeface="Arial" panose="020B0604020202020204" pitchFamily="34" charset="0"/>
              </a:endParaRPr>
            </a:p>
          </p:txBody>
        </p:sp>
        <p:sp>
          <p:nvSpPr>
            <p:cNvPr id="42" name="object 95">
              <a:extLst>
                <a:ext uri="{FF2B5EF4-FFF2-40B4-BE49-F238E27FC236}">
                  <a16:creationId xmlns:a16="http://schemas.microsoft.com/office/drawing/2014/main" id="{5F33E098-9687-2383-1B29-B17ED4AB9771}"/>
                </a:ext>
              </a:extLst>
            </p:cNvPr>
            <p:cNvSpPr txBox="1"/>
            <p:nvPr/>
          </p:nvSpPr>
          <p:spPr>
            <a:xfrm>
              <a:off x="4448161" y="3435133"/>
              <a:ext cx="352998" cy="191630"/>
            </a:xfrm>
            <a:prstGeom prst="rect">
              <a:avLst/>
            </a:prstGeom>
          </p:spPr>
          <p:txBody>
            <a:bodyPr vert="horz" wrap="square" lIns="0" tIns="9627" rIns="0" bIns="0" rtlCol="0">
              <a:spAutoFit/>
            </a:bodyPr>
            <a:lstStyle/>
            <a:p>
              <a:pPr marL="7701">
                <a:spcBef>
                  <a:spcPts val="76"/>
                </a:spcBef>
              </a:pPr>
              <a:r>
                <a:rPr sz="1182" spc="-27">
                  <a:solidFill>
                    <a:srgbClr val="B0059E"/>
                  </a:solidFill>
                  <a:latin typeface="Arial" panose="020B0604020202020204" pitchFamily="34" charset="0"/>
                  <a:cs typeface="Arial" panose="020B0604020202020204" pitchFamily="34" charset="0"/>
                </a:rPr>
                <a:t>40,9</a:t>
              </a:r>
              <a:endParaRPr sz="1182">
                <a:latin typeface="Arial" panose="020B0604020202020204" pitchFamily="34" charset="0"/>
                <a:cs typeface="Arial" panose="020B0604020202020204" pitchFamily="34" charset="0"/>
              </a:endParaRPr>
            </a:p>
          </p:txBody>
        </p:sp>
        <p:sp>
          <p:nvSpPr>
            <p:cNvPr id="43" name="object 96">
              <a:extLst>
                <a:ext uri="{FF2B5EF4-FFF2-40B4-BE49-F238E27FC236}">
                  <a16:creationId xmlns:a16="http://schemas.microsoft.com/office/drawing/2014/main" id="{64B0603D-D95C-B51B-8ADF-C9315876C48D}"/>
                </a:ext>
              </a:extLst>
            </p:cNvPr>
            <p:cNvSpPr txBox="1"/>
            <p:nvPr/>
          </p:nvSpPr>
          <p:spPr>
            <a:xfrm>
              <a:off x="4433379" y="4019242"/>
              <a:ext cx="349403" cy="191630"/>
            </a:xfrm>
            <a:prstGeom prst="rect">
              <a:avLst/>
            </a:prstGeom>
          </p:spPr>
          <p:txBody>
            <a:bodyPr vert="horz" wrap="square" lIns="0" tIns="9627" rIns="0" bIns="0" rtlCol="0">
              <a:spAutoFit/>
            </a:bodyPr>
            <a:lstStyle/>
            <a:p>
              <a:pPr marL="7701">
                <a:spcBef>
                  <a:spcPts val="76"/>
                </a:spcBef>
              </a:pPr>
              <a:r>
                <a:rPr sz="1182" spc="-12">
                  <a:solidFill>
                    <a:srgbClr val="A3A3A3"/>
                  </a:solidFill>
                  <a:latin typeface="Arial" panose="020B0604020202020204" pitchFamily="34" charset="0"/>
                  <a:cs typeface="Arial" panose="020B0604020202020204" pitchFamily="34" charset="0"/>
                </a:rPr>
                <a:t>25,7</a:t>
              </a:r>
              <a:endParaRPr sz="1182">
                <a:latin typeface="Arial" panose="020B0604020202020204" pitchFamily="34" charset="0"/>
                <a:cs typeface="Arial" panose="020B0604020202020204" pitchFamily="34" charset="0"/>
              </a:endParaRPr>
            </a:p>
          </p:txBody>
        </p:sp>
        <p:sp>
          <p:nvSpPr>
            <p:cNvPr id="44" name="object 97">
              <a:extLst>
                <a:ext uri="{FF2B5EF4-FFF2-40B4-BE49-F238E27FC236}">
                  <a16:creationId xmlns:a16="http://schemas.microsoft.com/office/drawing/2014/main" id="{0F38DBA2-0336-F0FA-5C62-90724D5CE034}"/>
                </a:ext>
              </a:extLst>
            </p:cNvPr>
            <p:cNvSpPr txBox="1"/>
            <p:nvPr/>
          </p:nvSpPr>
          <p:spPr>
            <a:xfrm>
              <a:off x="3575121" y="4152582"/>
              <a:ext cx="283849" cy="373539"/>
            </a:xfrm>
            <a:prstGeom prst="rect">
              <a:avLst/>
            </a:prstGeom>
          </p:spPr>
          <p:txBody>
            <a:bodyPr vert="horz" wrap="square" lIns="0" tIns="9627" rIns="0" bIns="0" rtlCol="0">
              <a:spAutoFit/>
            </a:bodyPr>
            <a:lstStyle/>
            <a:p>
              <a:pPr marL="7701">
                <a:spcBef>
                  <a:spcPts val="76"/>
                </a:spcBef>
              </a:pPr>
              <a:r>
                <a:rPr sz="1182" spc="-12">
                  <a:solidFill>
                    <a:srgbClr val="A3A3A3"/>
                  </a:solidFill>
                  <a:latin typeface="Arial" panose="020B0604020202020204" pitchFamily="34" charset="0"/>
                  <a:cs typeface="Arial" panose="020B0604020202020204" pitchFamily="34" charset="0"/>
                </a:rPr>
                <a:t>11,9</a:t>
              </a:r>
              <a:endParaRPr sz="1182">
                <a:latin typeface="Arial" panose="020B0604020202020204" pitchFamily="34" charset="0"/>
                <a:cs typeface="Arial" panose="020B0604020202020204" pitchFamily="34" charset="0"/>
              </a:endParaRPr>
            </a:p>
          </p:txBody>
        </p:sp>
        <p:sp>
          <p:nvSpPr>
            <p:cNvPr id="45" name="object 98">
              <a:extLst>
                <a:ext uri="{FF2B5EF4-FFF2-40B4-BE49-F238E27FC236}">
                  <a16:creationId xmlns:a16="http://schemas.microsoft.com/office/drawing/2014/main" id="{E4D76D78-8FA5-5085-4AD8-5E9D72869DE2}"/>
                </a:ext>
              </a:extLst>
            </p:cNvPr>
            <p:cNvSpPr txBox="1"/>
            <p:nvPr/>
          </p:nvSpPr>
          <p:spPr>
            <a:xfrm>
              <a:off x="2848987" y="4152582"/>
              <a:ext cx="204854" cy="373539"/>
            </a:xfrm>
            <a:prstGeom prst="rect">
              <a:avLst/>
            </a:prstGeom>
          </p:spPr>
          <p:txBody>
            <a:bodyPr vert="horz" wrap="square" lIns="0" tIns="9627" rIns="0" bIns="0" rtlCol="0">
              <a:spAutoFit/>
            </a:bodyPr>
            <a:lstStyle/>
            <a:p>
              <a:pPr marL="7701">
                <a:spcBef>
                  <a:spcPts val="76"/>
                </a:spcBef>
              </a:pPr>
              <a:r>
                <a:rPr sz="1182" spc="-15">
                  <a:solidFill>
                    <a:srgbClr val="A3A3A3"/>
                  </a:solidFill>
                  <a:latin typeface="Arial" panose="020B0604020202020204" pitchFamily="34" charset="0"/>
                  <a:cs typeface="Arial" panose="020B0604020202020204" pitchFamily="34" charset="0"/>
                </a:rPr>
                <a:t>8,3</a:t>
              </a:r>
              <a:endParaRPr sz="1182">
                <a:latin typeface="Arial" panose="020B0604020202020204" pitchFamily="34" charset="0"/>
                <a:cs typeface="Arial" panose="020B0604020202020204" pitchFamily="34" charset="0"/>
              </a:endParaRPr>
            </a:p>
          </p:txBody>
        </p:sp>
        <p:sp>
          <p:nvSpPr>
            <p:cNvPr id="46" name="object 99">
              <a:extLst>
                <a:ext uri="{FF2B5EF4-FFF2-40B4-BE49-F238E27FC236}">
                  <a16:creationId xmlns:a16="http://schemas.microsoft.com/office/drawing/2014/main" id="{FBF46042-8B42-5329-FC70-85E8B7B8EB77}"/>
                </a:ext>
              </a:extLst>
            </p:cNvPr>
            <p:cNvSpPr txBox="1"/>
            <p:nvPr/>
          </p:nvSpPr>
          <p:spPr>
            <a:xfrm>
              <a:off x="2019674" y="4000345"/>
              <a:ext cx="418950" cy="373603"/>
            </a:xfrm>
            <a:prstGeom prst="rect">
              <a:avLst/>
            </a:prstGeom>
          </p:spPr>
          <p:txBody>
            <a:bodyPr vert="horz" wrap="square" lIns="0" tIns="9627" rIns="0" bIns="0" rtlCol="0">
              <a:spAutoFit/>
            </a:bodyPr>
            <a:lstStyle/>
            <a:p>
              <a:pPr marL="23104">
                <a:spcBef>
                  <a:spcPts val="76"/>
                </a:spcBef>
              </a:pPr>
              <a:r>
                <a:rPr sz="1774" spc="-9" baseline="-37037">
                  <a:solidFill>
                    <a:srgbClr val="A3A3A3"/>
                  </a:solidFill>
                  <a:latin typeface="Arial" panose="020B0604020202020204" pitchFamily="34" charset="0"/>
                  <a:cs typeface="Arial" panose="020B0604020202020204" pitchFamily="34" charset="0"/>
                </a:rPr>
                <a:t>2,7</a:t>
              </a:r>
              <a:r>
                <a:rPr sz="1774" spc="-132" baseline="-37037">
                  <a:solidFill>
                    <a:srgbClr val="A3A3A3"/>
                  </a:solidFill>
                  <a:latin typeface="Arial" panose="020B0604020202020204" pitchFamily="34" charset="0"/>
                  <a:cs typeface="Arial" panose="020B0604020202020204" pitchFamily="34" charset="0"/>
                </a:rPr>
                <a:t> </a:t>
              </a:r>
              <a:r>
                <a:rPr sz="1182" spc="-15">
                  <a:solidFill>
                    <a:srgbClr val="B0059E"/>
                  </a:solidFill>
                  <a:latin typeface="Arial" panose="020B0604020202020204" pitchFamily="34" charset="0"/>
                  <a:cs typeface="Arial" panose="020B0604020202020204" pitchFamily="34" charset="0"/>
                </a:rPr>
                <a:t>4,2</a:t>
              </a:r>
              <a:endParaRPr sz="1182">
                <a:latin typeface="Arial" panose="020B0604020202020204" pitchFamily="34" charset="0"/>
                <a:cs typeface="Arial" panose="020B0604020202020204" pitchFamily="34" charset="0"/>
              </a:endParaRPr>
            </a:p>
          </p:txBody>
        </p:sp>
        <p:sp>
          <p:nvSpPr>
            <p:cNvPr id="47" name="object 100">
              <a:extLst>
                <a:ext uri="{FF2B5EF4-FFF2-40B4-BE49-F238E27FC236}">
                  <a16:creationId xmlns:a16="http://schemas.microsoft.com/office/drawing/2014/main" id="{57841E62-12FD-7B28-1107-FA90576A8561}"/>
                </a:ext>
              </a:extLst>
            </p:cNvPr>
            <p:cNvSpPr txBox="1"/>
            <p:nvPr/>
          </p:nvSpPr>
          <p:spPr>
            <a:xfrm>
              <a:off x="4513993" y="3333490"/>
              <a:ext cx="207029" cy="191630"/>
            </a:xfrm>
            <a:prstGeom prst="rect">
              <a:avLst/>
            </a:prstGeom>
          </p:spPr>
          <p:txBody>
            <a:bodyPr vert="horz" wrap="square" lIns="0" tIns="9627" rIns="0" bIns="0" rtlCol="0">
              <a:spAutoFit/>
            </a:bodyPr>
            <a:lstStyle/>
            <a:p>
              <a:pPr marL="7701">
                <a:spcBef>
                  <a:spcPts val="76"/>
                </a:spcBef>
              </a:pPr>
              <a:r>
                <a:rPr sz="1182" spc="-15">
                  <a:solidFill>
                    <a:srgbClr val="B0059E"/>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p:txBody>
        </p:sp>
        <p:sp>
          <p:nvSpPr>
            <p:cNvPr id="48" name="object 101">
              <a:extLst>
                <a:ext uri="{FF2B5EF4-FFF2-40B4-BE49-F238E27FC236}">
                  <a16:creationId xmlns:a16="http://schemas.microsoft.com/office/drawing/2014/main" id="{ED47E5C2-D5C8-52B6-BDCC-CEC82306F821}"/>
                </a:ext>
              </a:extLst>
            </p:cNvPr>
            <p:cNvSpPr txBox="1"/>
            <p:nvPr/>
          </p:nvSpPr>
          <p:spPr>
            <a:xfrm>
              <a:off x="3625106" y="3543026"/>
              <a:ext cx="191681" cy="191630"/>
            </a:xfrm>
            <a:prstGeom prst="rect">
              <a:avLst/>
            </a:prstGeom>
          </p:spPr>
          <p:txBody>
            <a:bodyPr vert="horz" wrap="square" lIns="0" tIns="9627" rIns="0" bIns="0" rtlCol="0">
              <a:spAutoFit/>
            </a:bodyPr>
            <a:lstStyle/>
            <a:p>
              <a:pPr marL="7701">
                <a:spcBef>
                  <a:spcPts val="76"/>
                </a:spcBef>
              </a:pPr>
              <a:r>
                <a:rPr sz="1182" spc="-15">
                  <a:solidFill>
                    <a:srgbClr val="B0059E"/>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p:txBody>
        </p:sp>
        <p:sp>
          <p:nvSpPr>
            <p:cNvPr id="49" name="object 102">
              <a:extLst>
                <a:ext uri="{FF2B5EF4-FFF2-40B4-BE49-F238E27FC236}">
                  <a16:creationId xmlns:a16="http://schemas.microsoft.com/office/drawing/2014/main" id="{D9CCAB22-0EBE-A66E-AEF7-DCB700E344AB}"/>
                </a:ext>
              </a:extLst>
            </p:cNvPr>
            <p:cNvSpPr txBox="1"/>
            <p:nvPr/>
          </p:nvSpPr>
          <p:spPr>
            <a:xfrm>
              <a:off x="2704370" y="3674842"/>
              <a:ext cx="230858" cy="191630"/>
            </a:xfrm>
            <a:prstGeom prst="rect">
              <a:avLst/>
            </a:prstGeom>
          </p:spPr>
          <p:txBody>
            <a:bodyPr vert="horz" wrap="square" lIns="0" tIns="9627" rIns="0" bIns="0" rtlCol="0">
              <a:spAutoFit/>
            </a:bodyPr>
            <a:lstStyle/>
            <a:p>
              <a:pPr marL="7701">
                <a:spcBef>
                  <a:spcPts val="76"/>
                </a:spcBef>
              </a:pPr>
              <a:r>
                <a:rPr sz="1182" spc="-15">
                  <a:solidFill>
                    <a:srgbClr val="B0059E"/>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8426506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C8BCC-4958-C841-D867-1EED035A8957}"/>
            </a:ext>
          </a:extLst>
        </p:cNvPr>
        <p:cNvGrpSpPr/>
        <p:nvPr/>
      </p:nvGrpSpPr>
      <p:grpSpPr>
        <a:xfrm>
          <a:off x="0" y="0"/>
          <a:ext cx="0" cy="0"/>
          <a:chOff x="0" y="0"/>
          <a:chExt cx="0" cy="0"/>
        </a:xfrm>
      </p:grpSpPr>
      <p:sp>
        <p:nvSpPr>
          <p:cNvPr id="18" name="Rectángulo redondeado 17">
            <a:extLst>
              <a:ext uri="{FF2B5EF4-FFF2-40B4-BE49-F238E27FC236}">
                <a16:creationId xmlns:a16="http://schemas.microsoft.com/office/drawing/2014/main" id="{AC170E8F-ECED-4417-A4AB-F53AC27766F8}"/>
              </a:ext>
            </a:extLst>
          </p:cNvPr>
          <p:cNvSpPr/>
          <p:nvPr/>
        </p:nvSpPr>
        <p:spPr>
          <a:xfrm>
            <a:off x="772928" y="1547308"/>
            <a:ext cx="6742337" cy="4176742"/>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object 30">
            <a:extLst>
              <a:ext uri="{FF2B5EF4-FFF2-40B4-BE49-F238E27FC236}">
                <a16:creationId xmlns:a16="http://schemas.microsoft.com/office/drawing/2014/main" id="{C4C3A3ED-5438-5C41-8D23-F4E4ABB72FB2}"/>
              </a:ext>
            </a:extLst>
          </p:cNvPr>
          <p:cNvSpPr txBox="1"/>
          <p:nvPr/>
        </p:nvSpPr>
        <p:spPr>
          <a:xfrm>
            <a:off x="1212097" y="1830279"/>
            <a:ext cx="5538068" cy="748385"/>
          </a:xfrm>
          <a:prstGeom prst="rect">
            <a:avLst/>
          </a:prstGeom>
        </p:spPr>
        <p:txBody>
          <a:bodyPr vert="horz" wrap="square" lIns="0" tIns="9627" rIns="0" bIns="0" rtlCol="0">
            <a:spAutoFit/>
          </a:bodyPr>
          <a:lstStyle/>
          <a:p>
            <a:pPr marL="15403">
              <a:spcBef>
                <a:spcPts val="76"/>
              </a:spcBef>
            </a:pPr>
            <a:r>
              <a:rPr sz="1200" b="1">
                <a:solidFill>
                  <a:srgbClr val="7A45B8"/>
                </a:solidFill>
                <a:latin typeface="Arial" panose="020B0604020202020204" pitchFamily="34" charset="0"/>
                <a:cs typeface="Arial" panose="020B0604020202020204" pitchFamily="34" charset="0"/>
              </a:rPr>
              <a:t>Estudio</a:t>
            </a:r>
            <a:r>
              <a:rPr sz="1200" b="1" spc="-21">
                <a:solidFill>
                  <a:srgbClr val="7A45B8"/>
                </a:solidFill>
                <a:latin typeface="Arial" panose="020B0604020202020204" pitchFamily="34" charset="0"/>
                <a:cs typeface="Arial" panose="020B0604020202020204" pitchFamily="34" charset="0"/>
              </a:rPr>
              <a:t> </a:t>
            </a:r>
            <a:r>
              <a:rPr sz="1200" b="1">
                <a:solidFill>
                  <a:srgbClr val="7A45B8"/>
                </a:solidFill>
                <a:latin typeface="Arial" panose="020B0604020202020204" pitchFamily="34" charset="0"/>
                <a:cs typeface="Arial" panose="020B0604020202020204" pitchFamily="34" charset="0"/>
              </a:rPr>
              <a:t>ADvantage</a:t>
            </a:r>
            <a:r>
              <a:rPr sz="1200" b="1" spc="73">
                <a:solidFill>
                  <a:srgbClr val="7A45B8"/>
                </a:solidFill>
                <a:latin typeface="Arial" panose="020B0604020202020204" pitchFamily="34" charset="0"/>
                <a:cs typeface="Arial" panose="020B0604020202020204" pitchFamily="34" charset="0"/>
              </a:rPr>
              <a:t> </a:t>
            </a:r>
            <a:r>
              <a:rPr sz="1200">
                <a:solidFill>
                  <a:srgbClr val="7A45B8"/>
                </a:solidFill>
                <a:latin typeface="Arial" panose="020B0604020202020204" pitchFamily="34" charset="0"/>
                <a:cs typeface="Arial" panose="020B0604020202020204" pitchFamily="34" charset="0"/>
              </a:rPr>
              <a:t>(N=331)</a:t>
            </a:r>
            <a:r>
              <a:rPr sz="1200" spc="18">
                <a:solidFill>
                  <a:srgbClr val="7A45B8"/>
                </a:solidFill>
                <a:latin typeface="Arial" panose="020B0604020202020204" pitchFamily="34" charset="0"/>
                <a:cs typeface="Arial" panose="020B0604020202020204" pitchFamily="34" charset="0"/>
              </a:rPr>
              <a:t> </a:t>
            </a:r>
            <a:r>
              <a:rPr sz="1200" spc="-6">
                <a:solidFill>
                  <a:srgbClr val="7A45B8"/>
                </a:solidFill>
                <a:latin typeface="Arial" panose="020B0604020202020204" pitchFamily="34" charset="0"/>
                <a:cs typeface="Arial" panose="020B0604020202020204" pitchFamily="34" charset="0"/>
              </a:rPr>
              <a:t>EBGLYSS</a:t>
            </a:r>
            <a:r>
              <a:rPr sz="1200" spc="-6" baseline="30000">
                <a:solidFill>
                  <a:srgbClr val="7A45B8"/>
                </a:solidFill>
                <a:latin typeface="Arial" panose="020B0604020202020204" pitchFamily="34" charset="0"/>
                <a:cs typeface="Arial" panose="020B0604020202020204" pitchFamily="34" charset="0"/>
              </a:rPr>
              <a:t>®</a:t>
            </a:r>
            <a:r>
              <a:rPr sz="1200" spc="-6">
                <a:solidFill>
                  <a:srgbClr val="7A45B8"/>
                </a:solidFill>
                <a:latin typeface="Arial" panose="020B0604020202020204" pitchFamily="34" charset="0"/>
                <a:cs typeface="Arial" panose="020B0604020202020204" pitchFamily="34" charset="0"/>
              </a:rPr>
              <a:t>+TCS</a:t>
            </a:r>
            <a:r>
              <a:rPr sz="1200" spc="21">
                <a:solidFill>
                  <a:srgbClr val="7A45B8"/>
                </a:solidFill>
                <a:latin typeface="Arial" panose="020B0604020202020204" pitchFamily="34" charset="0"/>
                <a:cs typeface="Arial" panose="020B0604020202020204" pitchFamily="34" charset="0"/>
              </a:rPr>
              <a:t> </a:t>
            </a:r>
            <a:r>
              <a:rPr sz="1200">
                <a:solidFill>
                  <a:srgbClr val="7A45B8"/>
                </a:solidFill>
                <a:latin typeface="Arial" panose="020B0604020202020204" pitchFamily="34" charset="0"/>
                <a:cs typeface="Arial" panose="020B0604020202020204" pitchFamily="34" charset="0"/>
              </a:rPr>
              <a:t>en</a:t>
            </a:r>
            <a:r>
              <a:rPr sz="1200" spc="18">
                <a:solidFill>
                  <a:srgbClr val="7A45B8"/>
                </a:solidFill>
                <a:latin typeface="Arial" panose="020B0604020202020204" pitchFamily="34" charset="0"/>
                <a:cs typeface="Arial" panose="020B0604020202020204" pitchFamily="34" charset="0"/>
              </a:rPr>
              <a:t> </a:t>
            </a:r>
            <a:r>
              <a:rPr sz="1200">
                <a:solidFill>
                  <a:srgbClr val="7A45B8"/>
                </a:solidFill>
                <a:latin typeface="Arial" panose="020B0604020202020204" pitchFamily="34" charset="0"/>
                <a:cs typeface="Arial" panose="020B0604020202020204" pitchFamily="34" charset="0"/>
              </a:rPr>
              <a:t>la</a:t>
            </a:r>
            <a:r>
              <a:rPr sz="1200" spc="21">
                <a:solidFill>
                  <a:srgbClr val="7A45B8"/>
                </a:solidFill>
                <a:latin typeface="Arial" panose="020B0604020202020204" pitchFamily="34" charset="0"/>
                <a:cs typeface="Arial" panose="020B0604020202020204" pitchFamily="34" charset="0"/>
              </a:rPr>
              <a:t> </a:t>
            </a:r>
            <a:r>
              <a:rPr sz="1200" err="1">
                <a:solidFill>
                  <a:srgbClr val="7A45B8"/>
                </a:solidFill>
                <a:latin typeface="Arial" panose="020B0604020202020204" pitchFamily="34" charset="0"/>
                <a:cs typeface="Arial" panose="020B0604020202020204" pitchFamily="34" charset="0"/>
              </a:rPr>
              <a:t>semana</a:t>
            </a:r>
            <a:r>
              <a:rPr sz="1200" spc="18">
                <a:solidFill>
                  <a:srgbClr val="7A45B8"/>
                </a:solidFill>
                <a:latin typeface="Arial" panose="020B0604020202020204" pitchFamily="34" charset="0"/>
                <a:cs typeface="Arial" panose="020B0604020202020204" pitchFamily="34" charset="0"/>
              </a:rPr>
              <a:t> </a:t>
            </a:r>
            <a:r>
              <a:rPr sz="1200" spc="-15">
                <a:solidFill>
                  <a:srgbClr val="7A45B8"/>
                </a:solidFill>
                <a:latin typeface="Arial" panose="020B0604020202020204" pitchFamily="34" charset="0"/>
                <a:cs typeface="Arial" panose="020B0604020202020204" pitchFamily="34" charset="0"/>
              </a:rPr>
              <a:t>16</a:t>
            </a:r>
            <a:r>
              <a:rPr sz="1200" spc="-22" baseline="31400">
                <a:solidFill>
                  <a:srgbClr val="7A45B8"/>
                </a:solidFill>
                <a:latin typeface="Arial" panose="020B0604020202020204" pitchFamily="34" charset="0"/>
                <a:cs typeface="Arial" panose="020B0604020202020204" pitchFamily="34" charset="0"/>
              </a:rPr>
              <a:t>1</a:t>
            </a:r>
            <a:endParaRPr lang="es-ES" sz="1200">
              <a:solidFill>
                <a:srgbClr val="7A45B8"/>
              </a:solidFill>
              <a:latin typeface="Arial" panose="020B0604020202020204" pitchFamily="34" charset="0"/>
              <a:cs typeface="Arial" panose="020B0604020202020204" pitchFamily="34" charset="0"/>
            </a:endParaRPr>
          </a:p>
          <a:p>
            <a:pPr marL="15403">
              <a:spcBef>
                <a:spcPts val="21"/>
              </a:spcBef>
            </a:pPr>
            <a:r>
              <a:rPr lang="es-ES" sz="1200">
                <a:solidFill>
                  <a:srgbClr val="7A45B8"/>
                </a:solidFill>
                <a:latin typeface="Arial" panose="020B0604020202020204" pitchFamily="34" charset="0"/>
                <a:cs typeface="Arial" panose="020B0604020202020204" pitchFamily="34" charset="0"/>
              </a:rPr>
              <a:t>Criterio de valoración seguridad: Eventos adversos aparecidos durante el tratamiento (TEAE), eventos adversos graves (EAG) y TEAE que provocaron la interrupción del tratamiento.</a:t>
            </a:r>
            <a:r>
              <a:rPr lang="es-ES" sz="1200" baseline="30000">
                <a:solidFill>
                  <a:srgbClr val="7A45B8"/>
                </a:solidFill>
                <a:latin typeface="Arial" panose="020B0604020202020204" pitchFamily="34" charset="0"/>
                <a:cs typeface="Arial" panose="020B0604020202020204" pitchFamily="34" charset="0"/>
              </a:rPr>
              <a:t>1</a:t>
            </a:r>
          </a:p>
        </p:txBody>
      </p:sp>
      <p:sp>
        <p:nvSpPr>
          <p:cNvPr id="9" name="Rectángulo redondeado 8">
            <a:extLst>
              <a:ext uri="{FF2B5EF4-FFF2-40B4-BE49-F238E27FC236}">
                <a16:creationId xmlns:a16="http://schemas.microsoft.com/office/drawing/2014/main" id="{D36D1BFA-70DB-2364-EC70-9A00C25A5C9B}"/>
              </a:ext>
            </a:extLst>
          </p:cNvPr>
          <p:cNvSpPr/>
          <p:nvPr/>
        </p:nvSpPr>
        <p:spPr>
          <a:xfrm>
            <a:off x="7657313" y="1547307"/>
            <a:ext cx="3535183" cy="4176742"/>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a:extLst>
              <a:ext uri="{FF2B5EF4-FFF2-40B4-BE49-F238E27FC236}">
                <a16:creationId xmlns:a16="http://schemas.microsoft.com/office/drawing/2014/main" id="{476163F5-771A-AB32-5E10-F8E54D512880}"/>
              </a:ext>
            </a:extLst>
          </p:cNvPr>
          <p:cNvSpPr>
            <a:spLocks noGrp="1"/>
          </p:cNvSpPr>
          <p:nvPr>
            <p:ph type="title"/>
          </p:nvPr>
        </p:nvSpPr>
        <p:spPr/>
        <p:txBody>
          <a:bodyPr/>
          <a:lstStyle/>
          <a:p>
            <a:r>
              <a:rPr lang="es-ES"/>
              <a:t>La seguridad fue coherente con el perfil conocido de Lebrikizumab</a:t>
            </a:r>
            <a:r>
              <a:rPr lang="es-ES" baseline="30000"/>
              <a:t>1</a:t>
            </a:r>
          </a:p>
        </p:txBody>
      </p:sp>
      <p:graphicFrame>
        <p:nvGraphicFramePr>
          <p:cNvPr id="6" name="Tabla 5">
            <a:extLst>
              <a:ext uri="{FF2B5EF4-FFF2-40B4-BE49-F238E27FC236}">
                <a16:creationId xmlns:a16="http://schemas.microsoft.com/office/drawing/2014/main" id="{975E0BBC-B8CD-C884-5D7D-97921634DBF4}"/>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graphicFrame>
        <p:nvGraphicFramePr>
          <p:cNvPr id="4" name="object 33">
            <a:extLst>
              <a:ext uri="{FF2B5EF4-FFF2-40B4-BE49-F238E27FC236}">
                <a16:creationId xmlns:a16="http://schemas.microsoft.com/office/drawing/2014/main" id="{EF05A7CB-80FC-7BBB-859B-78B9E9CFFF42}"/>
              </a:ext>
            </a:extLst>
          </p:cNvPr>
          <p:cNvGraphicFramePr>
            <a:graphicFrameLocks noGrp="1"/>
          </p:cNvGraphicFramePr>
          <p:nvPr>
            <p:extLst>
              <p:ext uri="{D42A27DB-BD31-4B8C-83A1-F6EECF244321}">
                <p14:modId xmlns:p14="http://schemas.microsoft.com/office/powerpoint/2010/main" val="2851697317"/>
              </p:ext>
            </p:extLst>
          </p:nvPr>
        </p:nvGraphicFramePr>
        <p:xfrm>
          <a:off x="1215694" y="2545112"/>
          <a:ext cx="5891162" cy="2874353"/>
        </p:xfrm>
        <a:graphic>
          <a:graphicData uri="http://schemas.openxmlformats.org/drawingml/2006/table">
            <a:tbl>
              <a:tblPr firstRow="1" bandRow="1">
                <a:tableStyleId>{2D5ABB26-0587-4C30-8999-92F81FD0307C}</a:tableStyleId>
              </a:tblPr>
              <a:tblGrid>
                <a:gridCol w="3101663">
                  <a:extLst>
                    <a:ext uri="{9D8B030D-6E8A-4147-A177-3AD203B41FA5}">
                      <a16:colId xmlns:a16="http://schemas.microsoft.com/office/drawing/2014/main" val="20000"/>
                    </a:ext>
                  </a:extLst>
                </a:gridCol>
                <a:gridCol w="1157469">
                  <a:extLst>
                    <a:ext uri="{9D8B030D-6E8A-4147-A177-3AD203B41FA5}">
                      <a16:colId xmlns:a16="http://schemas.microsoft.com/office/drawing/2014/main" val="20001"/>
                    </a:ext>
                  </a:extLst>
                </a:gridCol>
                <a:gridCol w="1632030">
                  <a:extLst>
                    <a:ext uri="{9D8B030D-6E8A-4147-A177-3AD203B41FA5}">
                      <a16:colId xmlns:a16="http://schemas.microsoft.com/office/drawing/2014/main" val="2294292744"/>
                    </a:ext>
                  </a:extLst>
                </a:gridCol>
              </a:tblGrid>
              <a:tr h="194185">
                <a:tc>
                  <a:txBody>
                    <a:bodyPr/>
                    <a:lstStyle/>
                    <a:p>
                      <a:pPr marR="92075" algn="r">
                        <a:lnSpc>
                          <a:spcPct val="100000"/>
                        </a:lnSpc>
                        <a:spcBef>
                          <a:spcPts val="335"/>
                        </a:spcBef>
                      </a:pPr>
                      <a:endParaRPr sz="800">
                        <a:latin typeface="Arial" panose="020B0604020202020204" pitchFamily="34" charset="0"/>
                        <a:cs typeface="Arial" panose="020B0604020202020204" pitchFamily="34" charset="0"/>
                      </a:endParaRPr>
                    </a:p>
                  </a:txBody>
                  <a:tcPr marL="0" marR="0" marT="25799" marB="0">
                    <a:lnB w="6350">
                      <a:solidFill>
                        <a:srgbClr val="22346A"/>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800" b="1" spc="-10">
                          <a:solidFill>
                            <a:srgbClr val="FFFFFF"/>
                          </a:solidFill>
                          <a:latin typeface="Arial" panose="020B0604020202020204" pitchFamily="34" charset="0"/>
                          <a:cs typeface="Arial" panose="020B0604020202020204" pitchFamily="34" charset="0"/>
                        </a:rPr>
                        <a:t>PBO</a:t>
                      </a:r>
                      <a:r>
                        <a:rPr lang="es-ES" sz="800" b="1" spc="-45">
                          <a:solidFill>
                            <a:srgbClr val="FFFFFF"/>
                          </a:solidFill>
                          <a:latin typeface="Arial" panose="020B0604020202020204" pitchFamily="34" charset="0"/>
                          <a:cs typeface="Arial" panose="020B0604020202020204" pitchFamily="34" charset="0"/>
                        </a:rPr>
                        <a:t> </a:t>
                      </a:r>
                      <a:r>
                        <a:rPr lang="es-ES" sz="800" b="1" spc="-10">
                          <a:solidFill>
                            <a:srgbClr val="FFFFFF"/>
                          </a:solidFill>
                          <a:latin typeface="Arial" panose="020B0604020202020204" pitchFamily="34" charset="0"/>
                          <a:cs typeface="Arial" panose="020B0604020202020204" pitchFamily="34" charset="0"/>
                        </a:rPr>
                        <a:t>C2S</a:t>
                      </a:r>
                      <a:r>
                        <a:rPr lang="es-ES" sz="800" b="1" spc="-40">
                          <a:solidFill>
                            <a:srgbClr val="FFFFFF"/>
                          </a:solidFill>
                          <a:latin typeface="Arial" panose="020B0604020202020204" pitchFamily="34" charset="0"/>
                          <a:cs typeface="Arial" panose="020B0604020202020204" pitchFamily="34" charset="0"/>
                        </a:rPr>
                        <a:t> </a:t>
                      </a:r>
                      <a:r>
                        <a:rPr lang="es-ES" sz="800" b="1">
                          <a:solidFill>
                            <a:srgbClr val="FFFFFF"/>
                          </a:solidFill>
                          <a:latin typeface="Arial" panose="020B0604020202020204" pitchFamily="34" charset="0"/>
                          <a:cs typeface="Arial" panose="020B0604020202020204" pitchFamily="34" charset="0"/>
                        </a:rPr>
                        <a:t>+</a:t>
                      </a:r>
                      <a:r>
                        <a:rPr lang="es-ES" sz="800" b="1" spc="-80">
                          <a:solidFill>
                            <a:srgbClr val="FFFFFF"/>
                          </a:solidFill>
                          <a:latin typeface="Arial" panose="020B0604020202020204" pitchFamily="34" charset="0"/>
                          <a:cs typeface="Arial" panose="020B0604020202020204" pitchFamily="34" charset="0"/>
                        </a:rPr>
                        <a:t> </a:t>
                      </a:r>
                      <a:r>
                        <a:rPr lang="es-ES" sz="800" b="1" spc="-25">
                          <a:solidFill>
                            <a:srgbClr val="FFFFFF"/>
                          </a:solidFill>
                          <a:latin typeface="Arial" panose="020B0604020202020204" pitchFamily="34" charset="0"/>
                          <a:cs typeface="Arial" panose="020B0604020202020204" pitchFamily="34" charset="0"/>
                        </a:rPr>
                        <a:t>TCS</a:t>
                      </a:r>
                      <a:r>
                        <a:rPr lang="es-ES" sz="800" b="1" spc="-45">
                          <a:solidFill>
                            <a:srgbClr val="FFFFFF"/>
                          </a:solidFill>
                          <a:latin typeface="Arial" panose="020B0604020202020204" pitchFamily="34" charset="0"/>
                          <a:cs typeface="Arial" panose="020B0604020202020204" pitchFamily="34" charset="0"/>
                        </a:rPr>
                        <a:t> </a:t>
                      </a:r>
                      <a:r>
                        <a:rPr lang="es-ES" sz="800" b="1" spc="-10">
                          <a:solidFill>
                            <a:srgbClr val="FFFFFF"/>
                          </a:solidFill>
                          <a:latin typeface="Arial" panose="020B0604020202020204" pitchFamily="34" charset="0"/>
                          <a:cs typeface="Arial" panose="020B0604020202020204" pitchFamily="34" charset="0"/>
                        </a:rPr>
                        <a:t>(N=111)</a:t>
                      </a:r>
                      <a:endParaRPr lang="es-ES" sz="800">
                        <a:latin typeface="Arial" panose="020B0604020202020204" pitchFamily="34" charset="0"/>
                        <a:cs typeface="Arial" panose="020B0604020202020204" pitchFamily="34" charset="0"/>
                      </a:endParaRPr>
                    </a:p>
                  </a:txBody>
                  <a:tcPr marL="0" marR="0" marT="25799" marB="0">
                    <a:lnB w="6350" cap="flat" cmpd="sng" algn="ctr">
                      <a:solidFill>
                        <a:srgbClr val="22346A"/>
                      </a:solidFill>
                      <a:prstDash val="solid"/>
                      <a:round/>
                      <a:headEnd type="none" w="med" len="med"/>
                      <a:tailEnd type="none" w="med" len="med"/>
                    </a:lnB>
                    <a:solidFill>
                      <a:schemeClr val="bg1">
                        <a:lumMod val="75000"/>
                      </a:schemeClr>
                    </a:solidFill>
                  </a:tcPr>
                </a:tc>
                <a:tc>
                  <a:txBody>
                    <a:bodyPr/>
                    <a:lstStyle/>
                    <a:p>
                      <a:pPr algn="ctr">
                        <a:lnSpc>
                          <a:spcPct val="100000"/>
                        </a:lnSpc>
                        <a:spcBef>
                          <a:spcPts val="335"/>
                        </a:spcBef>
                      </a:pPr>
                      <a:r>
                        <a:rPr lang="es-ES" sz="800" b="1" spc="-10">
                          <a:solidFill>
                            <a:srgbClr val="FFFFFF"/>
                          </a:solidFill>
                          <a:latin typeface="Arial" panose="020B0604020202020204" pitchFamily="34" charset="0"/>
                          <a:cs typeface="Arial" panose="020B0604020202020204" pitchFamily="34" charset="0"/>
                        </a:rPr>
                        <a:t>LEB</a:t>
                      </a:r>
                      <a:r>
                        <a:rPr lang="es-ES" sz="800" b="1" spc="-50">
                          <a:solidFill>
                            <a:srgbClr val="FFFFFF"/>
                          </a:solidFill>
                          <a:latin typeface="Arial" panose="020B0604020202020204" pitchFamily="34" charset="0"/>
                          <a:cs typeface="Arial" panose="020B0604020202020204" pitchFamily="34" charset="0"/>
                        </a:rPr>
                        <a:t> </a:t>
                      </a:r>
                      <a:r>
                        <a:rPr lang="es-ES" sz="800" b="1">
                          <a:solidFill>
                            <a:srgbClr val="FFFFFF"/>
                          </a:solidFill>
                          <a:latin typeface="Arial" panose="020B0604020202020204" pitchFamily="34" charset="0"/>
                          <a:cs typeface="Arial" panose="020B0604020202020204" pitchFamily="34" charset="0"/>
                        </a:rPr>
                        <a:t>250</a:t>
                      </a:r>
                      <a:r>
                        <a:rPr lang="es-ES" sz="800" b="1" spc="-45">
                          <a:solidFill>
                            <a:srgbClr val="FFFFFF"/>
                          </a:solidFill>
                          <a:latin typeface="Arial" panose="020B0604020202020204" pitchFamily="34" charset="0"/>
                          <a:cs typeface="Arial" panose="020B0604020202020204" pitchFamily="34" charset="0"/>
                        </a:rPr>
                        <a:t> </a:t>
                      </a:r>
                      <a:r>
                        <a:rPr lang="es-ES" sz="800" b="1">
                          <a:solidFill>
                            <a:srgbClr val="FFFFFF"/>
                          </a:solidFill>
                          <a:latin typeface="Arial" panose="020B0604020202020204" pitchFamily="34" charset="0"/>
                          <a:cs typeface="Arial" panose="020B0604020202020204" pitchFamily="34" charset="0"/>
                        </a:rPr>
                        <a:t>mg</a:t>
                      </a:r>
                      <a:r>
                        <a:rPr lang="es-ES" sz="800" b="1" spc="-45">
                          <a:solidFill>
                            <a:srgbClr val="FFFFFF"/>
                          </a:solidFill>
                          <a:latin typeface="Arial" panose="020B0604020202020204" pitchFamily="34" charset="0"/>
                          <a:cs typeface="Arial" panose="020B0604020202020204" pitchFamily="34" charset="0"/>
                        </a:rPr>
                        <a:t> </a:t>
                      </a:r>
                      <a:r>
                        <a:rPr lang="es-ES" sz="800" b="1" spc="-10">
                          <a:solidFill>
                            <a:srgbClr val="FFFFFF"/>
                          </a:solidFill>
                          <a:latin typeface="Arial" panose="020B0604020202020204" pitchFamily="34" charset="0"/>
                          <a:cs typeface="Arial" panose="020B0604020202020204" pitchFamily="34" charset="0"/>
                        </a:rPr>
                        <a:t>C2S</a:t>
                      </a:r>
                      <a:r>
                        <a:rPr lang="es-ES" sz="800" b="1" spc="-45">
                          <a:solidFill>
                            <a:srgbClr val="FFFFFF"/>
                          </a:solidFill>
                          <a:latin typeface="Arial" panose="020B0604020202020204" pitchFamily="34" charset="0"/>
                          <a:cs typeface="Arial" panose="020B0604020202020204" pitchFamily="34" charset="0"/>
                        </a:rPr>
                        <a:t> </a:t>
                      </a:r>
                      <a:r>
                        <a:rPr lang="es-ES" sz="800" b="1">
                          <a:solidFill>
                            <a:srgbClr val="FFFFFF"/>
                          </a:solidFill>
                          <a:latin typeface="Arial" panose="020B0604020202020204" pitchFamily="34" charset="0"/>
                          <a:cs typeface="Arial" panose="020B0604020202020204" pitchFamily="34" charset="0"/>
                        </a:rPr>
                        <a:t>+</a:t>
                      </a:r>
                      <a:r>
                        <a:rPr lang="es-ES" sz="800" b="1" spc="-80">
                          <a:solidFill>
                            <a:srgbClr val="FFFFFF"/>
                          </a:solidFill>
                          <a:latin typeface="Arial" panose="020B0604020202020204" pitchFamily="34" charset="0"/>
                          <a:cs typeface="Arial" panose="020B0604020202020204" pitchFamily="34" charset="0"/>
                        </a:rPr>
                        <a:t> </a:t>
                      </a:r>
                      <a:r>
                        <a:rPr lang="es-ES" sz="800" b="1" spc="-25">
                          <a:solidFill>
                            <a:srgbClr val="FFFFFF"/>
                          </a:solidFill>
                          <a:latin typeface="Arial" panose="020B0604020202020204" pitchFamily="34" charset="0"/>
                          <a:cs typeface="Arial" panose="020B0604020202020204" pitchFamily="34" charset="0"/>
                        </a:rPr>
                        <a:t>TCS</a:t>
                      </a:r>
                      <a:r>
                        <a:rPr lang="es-ES" sz="800" b="1" spc="-45">
                          <a:solidFill>
                            <a:srgbClr val="FFFFFF"/>
                          </a:solidFill>
                          <a:latin typeface="Arial" panose="020B0604020202020204" pitchFamily="34" charset="0"/>
                          <a:cs typeface="Arial" panose="020B0604020202020204" pitchFamily="34" charset="0"/>
                        </a:rPr>
                        <a:t> </a:t>
                      </a:r>
                      <a:r>
                        <a:rPr lang="es-ES" sz="800" b="1" spc="-10">
                          <a:solidFill>
                            <a:srgbClr val="FFFFFF"/>
                          </a:solidFill>
                          <a:latin typeface="Arial" panose="020B0604020202020204" pitchFamily="34" charset="0"/>
                          <a:cs typeface="Arial" panose="020B0604020202020204" pitchFamily="34" charset="0"/>
                        </a:rPr>
                        <a:t>(N=220)</a:t>
                      </a:r>
                      <a:endParaRPr sz="800">
                        <a:latin typeface="Arial" panose="020B0604020202020204" pitchFamily="34" charset="0"/>
                        <a:cs typeface="Arial" panose="020B0604020202020204" pitchFamily="34" charset="0"/>
                      </a:endParaRPr>
                    </a:p>
                  </a:txBody>
                  <a:tcPr marL="0" marR="0" marT="25799" marB="0">
                    <a:lnB w="6350" cap="flat" cmpd="sng" algn="ctr">
                      <a:solidFill>
                        <a:srgbClr val="22346A"/>
                      </a:solidFill>
                      <a:prstDash val="solid"/>
                      <a:round/>
                      <a:headEnd type="none" w="med" len="med"/>
                      <a:tailEnd type="none" w="med" len="med"/>
                    </a:lnB>
                    <a:solidFill>
                      <a:srgbClr val="7A45B8"/>
                    </a:solidFill>
                  </a:tcPr>
                </a:tc>
                <a:extLst>
                  <a:ext uri="{0D108BD9-81ED-4DB2-BD59-A6C34878D82A}">
                    <a16:rowId xmlns:a16="http://schemas.microsoft.com/office/drawing/2014/main" val="10000"/>
                  </a:ext>
                </a:extLst>
              </a:tr>
              <a:tr h="191769">
                <a:tc>
                  <a:txBody>
                    <a:bodyPr/>
                    <a:lstStyle/>
                    <a:p>
                      <a:pPr marL="36195">
                        <a:lnSpc>
                          <a:spcPct val="100000"/>
                        </a:lnSpc>
                        <a:spcBef>
                          <a:spcPts val="335"/>
                        </a:spcBef>
                      </a:pPr>
                      <a:r>
                        <a:rPr sz="800" b="1" spc="-20">
                          <a:solidFill>
                            <a:srgbClr val="22346A"/>
                          </a:solidFill>
                          <a:latin typeface="Arial" panose="020B0604020202020204" pitchFamily="34" charset="0"/>
                          <a:cs typeface="Arial" panose="020B0604020202020204" pitchFamily="34" charset="0"/>
                        </a:rPr>
                        <a:t>Cualquier</a:t>
                      </a:r>
                      <a:r>
                        <a:rPr sz="800" b="1" spc="-95">
                          <a:solidFill>
                            <a:srgbClr val="22346A"/>
                          </a:solidFill>
                          <a:latin typeface="Arial" panose="020B0604020202020204" pitchFamily="34" charset="0"/>
                          <a:cs typeface="Arial" panose="020B0604020202020204" pitchFamily="34" charset="0"/>
                        </a:rPr>
                        <a:t> </a:t>
                      </a:r>
                      <a:r>
                        <a:rPr sz="800" b="1" spc="-20">
                          <a:solidFill>
                            <a:srgbClr val="22346A"/>
                          </a:solidFill>
                          <a:latin typeface="Arial" panose="020B0604020202020204" pitchFamily="34" charset="0"/>
                          <a:cs typeface="Arial" panose="020B0604020202020204" pitchFamily="34" charset="0"/>
                        </a:rPr>
                        <a:t>TEAE,</a:t>
                      </a:r>
                      <a:r>
                        <a:rPr sz="800" b="1" spc="-15">
                          <a:solidFill>
                            <a:srgbClr val="22346A"/>
                          </a:solidFill>
                          <a:latin typeface="Arial" panose="020B0604020202020204" pitchFamily="34" charset="0"/>
                          <a:cs typeface="Arial" panose="020B0604020202020204" pitchFamily="34" charset="0"/>
                        </a:rPr>
                        <a:t> </a:t>
                      </a:r>
                      <a:r>
                        <a:rPr sz="800" b="1">
                          <a:solidFill>
                            <a:srgbClr val="22346A"/>
                          </a:solidFill>
                          <a:latin typeface="Arial" panose="020B0604020202020204" pitchFamily="34" charset="0"/>
                          <a:cs typeface="Arial" panose="020B0604020202020204" pitchFamily="34" charset="0"/>
                        </a:rPr>
                        <a:t>n</a:t>
                      </a:r>
                      <a:r>
                        <a:rPr sz="800" b="1" spc="-10">
                          <a:solidFill>
                            <a:srgbClr val="22346A"/>
                          </a:solidFill>
                          <a:latin typeface="Arial" panose="020B0604020202020204" pitchFamily="34" charset="0"/>
                          <a:cs typeface="Arial" panose="020B0604020202020204" pitchFamily="34" charset="0"/>
                        </a:rPr>
                        <a:t> </a:t>
                      </a:r>
                      <a:r>
                        <a:rPr sz="800" b="1" spc="-25">
                          <a:solidFill>
                            <a:srgbClr val="22346A"/>
                          </a:solidFill>
                          <a:latin typeface="Arial" panose="020B0604020202020204" pitchFamily="34" charset="0"/>
                          <a:cs typeface="Arial" panose="020B0604020202020204" pitchFamily="34" charset="0"/>
                        </a:rPr>
                        <a:t>(%)</a:t>
                      </a:r>
                      <a:endParaRPr sz="800">
                        <a:latin typeface="Arial" panose="020B0604020202020204" pitchFamily="34" charset="0"/>
                        <a:cs typeface="Arial" panose="020B0604020202020204" pitchFamily="34" charset="0"/>
                      </a:endParaRPr>
                    </a:p>
                  </a:txBody>
                  <a:tcPr marL="0" marR="0" marT="25799" marB="0">
                    <a:lnT w="6350">
                      <a:solidFill>
                        <a:srgbClr val="22346A"/>
                      </a:solidFill>
                      <a:prstDash val="solid"/>
                    </a:lnT>
                    <a:lnB w="6350">
                      <a:solidFill>
                        <a:srgbClr val="22346A"/>
                      </a:solidFill>
                      <a:prstDash val="solid"/>
                    </a:lnB>
                  </a:tcPr>
                </a:tc>
                <a:tc>
                  <a:txBody>
                    <a:bodyPr/>
                    <a:lstStyle/>
                    <a:p>
                      <a:pPr algn="ctr">
                        <a:lnSpc>
                          <a:spcPct val="100000"/>
                        </a:lnSpc>
                        <a:spcBef>
                          <a:spcPts val="335"/>
                        </a:spcBef>
                      </a:pPr>
                      <a:r>
                        <a:rPr sz="800">
                          <a:solidFill>
                            <a:srgbClr val="22346A"/>
                          </a:solidFill>
                          <a:latin typeface="Arial" panose="020B0604020202020204" pitchFamily="34" charset="0"/>
                          <a:cs typeface="Arial" panose="020B0604020202020204" pitchFamily="34" charset="0"/>
                        </a:rPr>
                        <a:t>59</a:t>
                      </a:r>
                      <a:r>
                        <a:rPr sz="800" spc="-55">
                          <a:solidFill>
                            <a:srgbClr val="22346A"/>
                          </a:solidFill>
                          <a:latin typeface="Arial" panose="020B0604020202020204" pitchFamily="34" charset="0"/>
                          <a:cs typeface="Arial" panose="020B0604020202020204" pitchFamily="34" charset="0"/>
                        </a:rPr>
                        <a:t> </a:t>
                      </a:r>
                      <a:r>
                        <a:rPr sz="800" spc="-10">
                          <a:solidFill>
                            <a:srgbClr val="22346A"/>
                          </a:solidFill>
                          <a:latin typeface="Arial" panose="020B0604020202020204" pitchFamily="34" charset="0"/>
                          <a:cs typeface="Arial" panose="020B0604020202020204" pitchFamily="34" charset="0"/>
                        </a:rPr>
                        <a:t>(53,2)</a:t>
                      </a:r>
                      <a:endParaRPr sz="800">
                        <a:latin typeface="Arial" panose="020B0604020202020204" pitchFamily="34" charset="0"/>
                        <a:cs typeface="Arial" panose="020B0604020202020204" pitchFamily="34" charset="0"/>
                      </a:endParaRPr>
                    </a:p>
                  </a:txBody>
                  <a:tcPr marL="0" marR="0" marT="25799"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2ECF8"/>
                    </a:solidFill>
                  </a:tcPr>
                </a:tc>
                <a:tc>
                  <a:txBody>
                    <a:bodyPr/>
                    <a:lstStyle/>
                    <a:p>
                      <a:pPr algn="ctr">
                        <a:lnSpc>
                          <a:spcPct val="100000"/>
                        </a:lnSpc>
                        <a:spcBef>
                          <a:spcPts val="335"/>
                        </a:spcBef>
                      </a:pPr>
                      <a:r>
                        <a:rPr lang="es-ES" sz="800" spc="-10">
                          <a:solidFill>
                            <a:srgbClr val="22346A"/>
                          </a:solidFill>
                          <a:latin typeface="Arial" panose="020B0604020202020204" pitchFamily="34" charset="0"/>
                          <a:cs typeface="Arial" panose="020B0604020202020204" pitchFamily="34" charset="0"/>
                        </a:rPr>
                        <a:t>136</a:t>
                      </a:r>
                      <a:r>
                        <a:rPr lang="es-ES" sz="800" spc="-50">
                          <a:solidFill>
                            <a:srgbClr val="22346A"/>
                          </a:solidFill>
                          <a:latin typeface="Arial" panose="020B0604020202020204" pitchFamily="34" charset="0"/>
                          <a:cs typeface="Arial" panose="020B0604020202020204" pitchFamily="34" charset="0"/>
                        </a:rPr>
                        <a:t> </a:t>
                      </a:r>
                      <a:r>
                        <a:rPr lang="es-ES" sz="800" spc="-10">
                          <a:solidFill>
                            <a:srgbClr val="22346A"/>
                          </a:solidFill>
                          <a:latin typeface="Arial" panose="020B0604020202020204" pitchFamily="34" charset="0"/>
                          <a:cs typeface="Arial" panose="020B0604020202020204" pitchFamily="34" charset="0"/>
                        </a:rPr>
                        <a:t>(61,8)</a:t>
                      </a:r>
                      <a:endParaRPr sz="800">
                        <a:latin typeface="Arial" panose="020B0604020202020204" pitchFamily="34" charset="0"/>
                        <a:cs typeface="Arial" panose="020B0604020202020204" pitchFamily="34" charset="0"/>
                      </a:endParaRPr>
                    </a:p>
                  </a:txBody>
                  <a:tcPr marL="0" marR="0" marT="25799"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2ECF8"/>
                    </a:solidFill>
                  </a:tcPr>
                </a:tc>
                <a:extLst>
                  <a:ext uri="{0D108BD9-81ED-4DB2-BD59-A6C34878D82A}">
                    <a16:rowId xmlns:a16="http://schemas.microsoft.com/office/drawing/2014/main" val="10001"/>
                  </a:ext>
                </a:extLst>
              </a:tr>
              <a:tr h="183195">
                <a:tc>
                  <a:txBody>
                    <a:bodyPr/>
                    <a:lstStyle/>
                    <a:p>
                      <a:pPr marL="107950">
                        <a:lnSpc>
                          <a:spcPct val="100000"/>
                        </a:lnSpc>
                        <a:spcBef>
                          <a:spcPts val="335"/>
                        </a:spcBef>
                      </a:pPr>
                      <a:r>
                        <a:rPr sz="800" spc="-20">
                          <a:solidFill>
                            <a:srgbClr val="22346A"/>
                          </a:solidFill>
                          <a:latin typeface="Arial" panose="020B0604020202020204" pitchFamily="34" charset="0"/>
                          <a:cs typeface="Arial" panose="020B0604020202020204" pitchFamily="34" charset="0"/>
                        </a:rPr>
                        <a:t>Leve</a:t>
                      </a:r>
                      <a:endParaRPr sz="800">
                        <a:latin typeface="Arial" panose="020B0604020202020204" pitchFamily="34" charset="0"/>
                        <a:cs typeface="Arial" panose="020B0604020202020204" pitchFamily="34" charset="0"/>
                      </a:endParaRPr>
                    </a:p>
                  </a:txBody>
                  <a:tcPr marL="0" marR="0" marT="25799" marB="0">
                    <a:lnT w="6350">
                      <a:solidFill>
                        <a:srgbClr val="22346A"/>
                      </a:solidFill>
                      <a:prstDash val="solid"/>
                    </a:lnT>
                    <a:lnB w="6350">
                      <a:solidFill>
                        <a:srgbClr val="22346A"/>
                      </a:solidFill>
                      <a:prstDash val="solid"/>
                    </a:lnB>
                  </a:tcPr>
                </a:tc>
                <a:tc>
                  <a:txBody>
                    <a:bodyPr/>
                    <a:lstStyle/>
                    <a:p>
                      <a:pPr algn="ctr">
                        <a:lnSpc>
                          <a:spcPct val="100000"/>
                        </a:lnSpc>
                        <a:spcBef>
                          <a:spcPts val="335"/>
                        </a:spcBef>
                      </a:pPr>
                      <a:r>
                        <a:rPr sz="800">
                          <a:solidFill>
                            <a:srgbClr val="22346A"/>
                          </a:solidFill>
                          <a:latin typeface="Arial" panose="020B0604020202020204" pitchFamily="34" charset="0"/>
                          <a:cs typeface="Arial" panose="020B0604020202020204" pitchFamily="34" charset="0"/>
                        </a:rPr>
                        <a:t>36</a:t>
                      </a:r>
                      <a:r>
                        <a:rPr sz="800" spc="-65">
                          <a:solidFill>
                            <a:srgbClr val="22346A"/>
                          </a:solidFill>
                          <a:latin typeface="Arial" panose="020B0604020202020204" pitchFamily="34" charset="0"/>
                          <a:cs typeface="Arial" panose="020B0604020202020204" pitchFamily="34" charset="0"/>
                        </a:rPr>
                        <a:t> </a:t>
                      </a:r>
                      <a:r>
                        <a:rPr sz="800" spc="-10">
                          <a:solidFill>
                            <a:srgbClr val="22346A"/>
                          </a:solidFill>
                          <a:latin typeface="Arial" panose="020B0604020202020204" pitchFamily="34" charset="0"/>
                          <a:cs typeface="Arial" panose="020B0604020202020204" pitchFamily="34" charset="0"/>
                        </a:rPr>
                        <a:t>(32,4)</a:t>
                      </a:r>
                      <a:endParaRPr sz="800">
                        <a:latin typeface="Arial" panose="020B0604020202020204" pitchFamily="34" charset="0"/>
                        <a:cs typeface="Arial" panose="020B0604020202020204" pitchFamily="34" charset="0"/>
                      </a:endParaRPr>
                    </a:p>
                  </a:txBody>
                  <a:tcPr marL="0" marR="0" marT="25799"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2ECF8"/>
                    </a:solidFill>
                  </a:tcPr>
                </a:tc>
                <a:tc>
                  <a:txBody>
                    <a:bodyPr/>
                    <a:lstStyle/>
                    <a:p>
                      <a:pPr algn="ctr">
                        <a:lnSpc>
                          <a:spcPct val="100000"/>
                        </a:lnSpc>
                        <a:spcBef>
                          <a:spcPts val="335"/>
                        </a:spcBef>
                      </a:pPr>
                      <a:r>
                        <a:rPr lang="es-ES" sz="800">
                          <a:solidFill>
                            <a:srgbClr val="22346A"/>
                          </a:solidFill>
                          <a:latin typeface="Arial" panose="020B0604020202020204" pitchFamily="34" charset="0"/>
                          <a:cs typeface="Arial" panose="020B0604020202020204" pitchFamily="34" charset="0"/>
                        </a:rPr>
                        <a:t>68</a:t>
                      </a:r>
                      <a:r>
                        <a:rPr lang="es-ES" sz="800" spc="-55">
                          <a:solidFill>
                            <a:srgbClr val="22346A"/>
                          </a:solidFill>
                          <a:latin typeface="Arial" panose="020B0604020202020204" pitchFamily="34" charset="0"/>
                          <a:cs typeface="Arial" panose="020B0604020202020204" pitchFamily="34" charset="0"/>
                        </a:rPr>
                        <a:t> </a:t>
                      </a:r>
                      <a:r>
                        <a:rPr lang="es-ES" sz="800" spc="-10">
                          <a:solidFill>
                            <a:srgbClr val="22346A"/>
                          </a:solidFill>
                          <a:latin typeface="Arial" panose="020B0604020202020204" pitchFamily="34" charset="0"/>
                          <a:cs typeface="Arial" panose="020B0604020202020204" pitchFamily="34" charset="0"/>
                        </a:rPr>
                        <a:t>(30,9)</a:t>
                      </a:r>
                      <a:endParaRPr sz="800">
                        <a:latin typeface="Arial" panose="020B0604020202020204" pitchFamily="34" charset="0"/>
                        <a:cs typeface="Arial" panose="020B0604020202020204" pitchFamily="34" charset="0"/>
                      </a:endParaRPr>
                    </a:p>
                  </a:txBody>
                  <a:tcPr marL="0" marR="0" marT="25799"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2ECF8"/>
                    </a:solidFill>
                  </a:tcPr>
                </a:tc>
                <a:extLst>
                  <a:ext uri="{0D108BD9-81ED-4DB2-BD59-A6C34878D82A}">
                    <a16:rowId xmlns:a16="http://schemas.microsoft.com/office/drawing/2014/main" val="10002"/>
                  </a:ext>
                </a:extLst>
              </a:tr>
              <a:tr h="191700">
                <a:tc>
                  <a:txBody>
                    <a:bodyPr/>
                    <a:lstStyle/>
                    <a:p>
                      <a:pPr marL="107950">
                        <a:lnSpc>
                          <a:spcPct val="100000"/>
                        </a:lnSpc>
                        <a:spcBef>
                          <a:spcPts val="335"/>
                        </a:spcBef>
                      </a:pPr>
                      <a:r>
                        <a:rPr sz="800" spc="-10">
                          <a:solidFill>
                            <a:srgbClr val="22346A"/>
                          </a:solidFill>
                          <a:latin typeface="Arial" panose="020B0604020202020204" pitchFamily="34" charset="0"/>
                          <a:cs typeface="Arial" panose="020B0604020202020204" pitchFamily="34" charset="0"/>
                        </a:rPr>
                        <a:t>Moderado</a:t>
                      </a:r>
                      <a:endParaRPr sz="800">
                        <a:latin typeface="Arial" panose="020B0604020202020204" pitchFamily="34" charset="0"/>
                        <a:cs typeface="Arial" panose="020B0604020202020204" pitchFamily="34" charset="0"/>
                      </a:endParaRPr>
                    </a:p>
                  </a:txBody>
                  <a:tcPr marL="0" marR="0" marT="25799" marB="0">
                    <a:lnT w="6350">
                      <a:solidFill>
                        <a:srgbClr val="22346A"/>
                      </a:solidFill>
                      <a:prstDash val="solid"/>
                    </a:lnT>
                    <a:lnB w="6350">
                      <a:solidFill>
                        <a:srgbClr val="22346A"/>
                      </a:solidFill>
                      <a:prstDash val="solid"/>
                    </a:lnB>
                  </a:tcPr>
                </a:tc>
                <a:tc>
                  <a:txBody>
                    <a:bodyPr/>
                    <a:lstStyle/>
                    <a:p>
                      <a:pPr algn="ctr">
                        <a:lnSpc>
                          <a:spcPct val="100000"/>
                        </a:lnSpc>
                        <a:spcBef>
                          <a:spcPts val="335"/>
                        </a:spcBef>
                      </a:pPr>
                      <a:r>
                        <a:rPr sz="800">
                          <a:solidFill>
                            <a:srgbClr val="22346A"/>
                          </a:solidFill>
                          <a:latin typeface="Arial" panose="020B0604020202020204" pitchFamily="34" charset="0"/>
                          <a:cs typeface="Arial" panose="020B0604020202020204" pitchFamily="34" charset="0"/>
                        </a:rPr>
                        <a:t>21</a:t>
                      </a:r>
                      <a:r>
                        <a:rPr sz="800" spc="-75">
                          <a:solidFill>
                            <a:srgbClr val="22346A"/>
                          </a:solidFill>
                          <a:latin typeface="Arial" panose="020B0604020202020204" pitchFamily="34" charset="0"/>
                          <a:cs typeface="Arial" panose="020B0604020202020204" pitchFamily="34" charset="0"/>
                        </a:rPr>
                        <a:t> </a:t>
                      </a:r>
                      <a:r>
                        <a:rPr sz="800" spc="-10">
                          <a:solidFill>
                            <a:srgbClr val="22346A"/>
                          </a:solidFill>
                          <a:latin typeface="Arial" panose="020B0604020202020204" pitchFamily="34" charset="0"/>
                          <a:cs typeface="Arial" panose="020B0604020202020204" pitchFamily="34" charset="0"/>
                        </a:rPr>
                        <a:t>(18,9)</a:t>
                      </a:r>
                      <a:endParaRPr sz="800">
                        <a:latin typeface="Arial" panose="020B0604020202020204" pitchFamily="34" charset="0"/>
                        <a:cs typeface="Arial" panose="020B0604020202020204" pitchFamily="34" charset="0"/>
                      </a:endParaRPr>
                    </a:p>
                  </a:txBody>
                  <a:tcPr marL="0" marR="0" marT="25799"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2ECF8"/>
                    </a:solidFill>
                  </a:tcPr>
                </a:tc>
                <a:tc>
                  <a:txBody>
                    <a:bodyPr/>
                    <a:lstStyle/>
                    <a:p>
                      <a:pPr algn="ctr">
                        <a:lnSpc>
                          <a:spcPct val="100000"/>
                        </a:lnSpc>
                        <a:spcBef>
                          <a:spcPts val="335"/>
                        </a:spcBef>
                      </a:pPr>
                      <a:r>
                        <a:rPr lang="es-ES" sz="800">
                          <a:solidFill>
                            <a:srgbClr val="22346A"/>
                          </a:solidFill>
                          <a:latin typeface="Arial" panose="020B0604020202020204" pitchFamily="34" charset="0"/>
                          <a:cs typeface="Arial" panose="020B0604020202020204" pitchFamily="34" charset="0"/>
                        </a:rPr>
                        <a:t>62</a:t>
                      </a:r>
                      <a:r>
                        <a:rPr lang="es-ES" sz="800" spc="-70">
                          <a:solidFill>
                            <a:srgbClr val="22346A"/>
                          </a:solidFill>
                          <a:latin typeface="Arial" panose="020B0604020202020204" pitchFamily="34" charset="0"/>
                          <a:cs typeface="Arial" panose="020B0604020202020204" pitchFamily="34" charset="0"/>
                        </a:rPr>
                        <a:t> </a:t>
                      </a:r>
                      <a:r>
                        <a:rPr lang="es-ES" sz="800" spc="-10">
                          <a:solidFill>
                            <a:srgbClr val="22346A"/>
                          </a:solidFill>
                          <a:latin typeface="Arial" panose="020B0604020202020204" pitchFamily="34" charset="0"/>
                          <a:cs typeface="Arial" panose="020B0604020202020204" pitchFamily="34" charset="0"/>
                        </a:rPr>
                        <a:t>(28,2)</a:t>
                      </a:r>
                      <a:endParaRPr sz="800">
                        <a:latin typeface="Arial" panose="020B0604020202020204" pitchFamily="34" charset="0"/>
                        <a:cs typeface="Arial" panose="020B0604020202020204" pitchFamily="34" charset="0"/>
                      </a:endParaRPr>
                    </a:p>
                  </a:txBody>
                  <a:tcPr marL="0" marR="0" marT="25799"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2ECF8"/>
                    </a:solidFill>
                  </a:tcPr>
                </a:tc>
                <a:extLst>
                  <a:ext uri="{0D108BD9-81ED-4DB2-BD59-A6C34878D82A}">
                    <a16:rowId xmlns:a16="http://schemas.microsoft.com/office/drawing/2014/main" val="10003"/>
                  </a:ext>
                </a:extLst>
              </a:tr>
              <a:tr h="192112">
                <a:tc>
                  <a:txBody>
                    <a:bodyPr/>
                    <a:lstStyle/>
                    <a:p>
                      <a:pPr marL="107950">
                        <a:lnSpc>
                          <a:spcPct val="100000"/>
                        </a:lnSpc>
                        <a:spcBef>
                          <a:spcPts val="340"/>
                        </a:spcBef>
                      </a:pPr>
                      <a:r>
                        <a:rPr sz="800" spc="-20">
                          <a:solidFill>
                            <a:srgbClr val="22346A"/>
                          </a:solidFill>
                          <a:latin typeface="Arial" panose="020B0604020202020204" pitchFamily="34" charset="0"/>
                          <a:cs typeface="Arial" panose="020B0604020202020204" pitchFamily="34" charset="0"/>
                        </a:rPr>
                        <a:t>Grave</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tcPr>
                </a:tc>
                <a:tc>
                  <a:txBody>
                    <a:bodyPr/>
                    <a:lstStyle/>
                    <a:p>
                      <a:pPr algn="ctr">
                        <a:lnSpc>
                          <a:spcPct val="100000"/>
                        </a:lnSpc>
                        <a:spcBef>
                          <a:spcPts val="340"/>
                        </a:spcBef>
                      </a:pPr>
                      <a:r>
                        <a:rPr sz="800">
                          <a:solidFill>
                            <a:srgbClr val="22346A"/>
                          </a:solidFill>
                          <a:latin typeface="Arial" panose="020B0604020202020204" pitchFamily="34" charset="0"/>
                          <a:cs typeface="Arial" panose="020B0604020202020204" pitchFamily="34" charset="0"/>
                        </a:rPr>
                        <a:t>2</a:t>
                      </a:r>
                      <a:r>
                        <a:rPr sz="800" spc="-45">
                          <a:solidFill>
                            <a:srgbClr val="22346A"/>
                          </a:solidFill>
                          <a:latin typeface="Arial" panose="020B0604020202020204" pitchFamily="34" charset="0"/>
                          <a:cs typeface="Arial" panose="020B0604020202020204" pitchFamily="34" charset="0"/>
                        </a:rPr>
                        <a:t> </a:t>
                      </a:r>
                      <a:r>
                        <a:rPr sz="800" spc="-20">
                          <a:solidFill>
                            <a:srgbClr val="22346A"/>
                          </a:solidFill>
                          <a:latin typeface="Arial" panose="020B0604020202020204" pitchFamily="34" charset="0"/>
                          <a:cs typeface="Arial" panose="020B0604020202020204" pitchFamily="34" charset="0"/>
                        </a:rPr>
                        <a:t>(1,8)</a:t>
                      </a:r>
                      <a:endParaRPr sz="800">
                        <a:latin typeface="Arial" panose="020B0604020202020204" pitchFamily="34" charset="0"/>
                        <a:cs typeface="Arial" panose="020B0604020202020204" pitchFamily="34" charset="0"/>
                      </a:endParaRPr>
                    </a:p>
                  </a:txBody>
                  <a:tcPr marL="0" marR="0" marT="26184"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2ECF8"/>
                    </a:solidFill>
                  </a:tcPr>
                </a:tc>
                <a:tc>
                  <a:txBody>
                    <a:bodyPr/>
                    <a:lstStyle/>
                    <a:p>
                      <a:pPr algn="ctr">
                        <a:lnSpc>
                          <a:spcPct val="100000"/>
                        </a:lnSpc>
                        <a:spcBef>
                          <a:spcPts val="340"/>
                        </a:spcBef>
                      </a:pPr>
                      <a:r>
                        <a:rPr lang="es-ES" sz="800">
                          <a:solidFill>
                            <a:srgbClr val="22346A"/>
                          </a:solidFill>
                          <a:latin typeface="Arial" panose="020B0604020202020204" pitchFamily="34" charset="0"/>
                          <a:cs typeface="Arial" panose="020B0604020202020204" pitchFamily="34" charset="0"/>
                        </a:rPr>
                        <a:t>6</a:t>
                      </a:r>
                      <a:r>
                        <a:rPr lang="es-ES" sz="800" spc="-40">
                          <a:solidFill>
                            <a:srgbClr val="22346A"/>
                          </a:solidFill>
                          <a:latin typeface="Arial" panose="020B0604020202020204" pitchFamily="34" charset="0"/>
                          <a:cs typeface="Arial" panose="020B0604020202020204" pitchFamily="34" charset="0"/>
                        </a:rPr>
                        <a:t> </a:t>
                      </a:r>
                      <a:r>
                        <a:rPr lang="es-ES" sz="800" spc="-20">
                          <a:solidFill>
                            <a:srgbClr val="22346A"/>
                          </a:solidFill>
                          <a:latin typeface="Arial" panose="020B0604020202020204" pitchFamily="34" charset="0"/>
                          <a:cs typeface="Arial" panose="020B0604020202020204" pitchFamily="34" charset="0"/>
                        </a:rPr>
                        <a:t>(2,7)</a:t>
                      </a:r>
                      <a:endParaRPr sz="800">
                        <a:latin typeface="Arial" panose="020B0604020202020204" pitchFamily="34" charset="0"/>
                        <a:cs typeface="Arial" panose="020B0604020202020204" pitchFamily="34" charset="0"/>
                      </a:endParaRPr>
                    </a:p>
                  </a:txBody>
                  <a:tcPr marL="0" marR="0" marT="26184"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2ECF8"/>
                    </a:solidFill>
                  </a:tcPr>
                </a:tc>
                <a:extLst>
                  <a:ext uri="{0D108BD9-81ED-4DB2-BD59-A6C34878D82A}">
                    <a16:rowId xmlns:a16="http://schemas.microsoft.com/office/drawing/2014/main" val="10004"/>
                  </a:ext>
                </a:extLst>
              </a:tr>
              <a:tr h="192180">
                <a:tc>
                  <a:txBody>
                    <a:bodyPr/>
                    <a:lstStyle/>
                    <a:p>
                      <a:pPr marL="36195">
                        <a:lnSpc>
                          <a:spcPct val="100000"/>
                        </a:lnSpc>
                        <a:spcBef>
                          <a:spcPts val="340"/>
                        </a:spcBef>
                      </a:pPr>
                      <a:r>
                        <a:rPr sz="800" b="1" spc="-20">
                          <a:solidFill>
                            <a:srgbClr val="22346A"/>
                          </a:solidFill>
                          <a:latin typeface="Arial" panose="020B0604020202020204" pitchFamily="34" charset="0"/>
                          <a:cs typeface="Arial" panose="020B0604020202020204" pitchFamily="34" charset="0"/>
                        </a:rPr>
                        <a:t>TEAE </a:t>
                      </a:r>
                      <a:r>
                        <a:rPr sz="800" b="1" spc="-10">
                          <a:solidFill>
                            <a:srgbClr val="22346A"/>
                          </a:solidFill>
                          <a:latin typeface="Arial" panose="020B0604020202020204" pitchFamily="34" charset="0"/>
                          <a:cs typeface="Arial" panose="020B0604020202020204" pitchFamily="34" charset="0"/>
                        </a:rPr>
                        <a:t>más</a:t>
                      </a:r>
                      <a:r>
                        <a:rPr sz="800" b="1" spc="-20">
                          <a:solidFill>
                            <a:srgbClr val="22346A"/>
                          </a:solidFill>
                          <a:latin typeface="Arial" panose="020B0604020202020204" pitchFamily="34" charset="0"/>
                          <a:cs typeface="Arial" panose="020B0604020202020204" pitchFamily="34" charset="0"/>
                        </a:rPr>
                        <a:t> </a:t>
                      </a:r>
                      <a:r>
                        <a:rPr sz="800" b="1" spc="-25">
                          <a:solidFill>
                            <a:srgbClr val="22346A"/>
                          </a:solidFill>
                          <a:latin typeface="Arial" panose="020B0604020202020204" pitchFamily="34" charset="0"/>
                          <a:cs typeface="Arial" panose="020B0604020202020204" pitchFamily="34" charset="0"/>
                        </a:rPr>
                        <a:t>frecuentes</a:t>
                      </a:r>
                      <a:r>
                        <a:rPr sz="800" b="1" spc="-20">
                          <a:solidFill>
                            <a:srgbClr val="22346A"/>
                          </a:solidFill>
                          <a:latin typeface="Arial" panose="020B0604020202020204" pitchFamily="34" charset="0"/>
                          <a:cs typeface="Arial" panose="020B0604020202020204" pitchFamily="34" charset="0"/>
                        </a:rPr>
                        <a:t> </a:t>
                      </a:r>
                      <a:r>
                        <a:rPr sz="800" b="1" spc="-40">
                          <a:solidFill>
                            <a:srgbClr val="22346A"/>
                          </a:solidFill>
                          <a:latin typeface="Arial" panose="020B0604020202020204" pitchFamily="34" charset="0"/>
                          <a:cs typeface="Arial" panose="020B0604020202020204" pitchFamily="34" charset="0"/>
                        </a:rPr>
                        <a:t>(</a:t>
                      </a:r>
                      <a:r>
                        <a:rPr sz="800" spc="-40">
                          <a:solidFill>
                            <a:srgbClr val="22346A"/>
                          </a:solidFill>
                          <a:latin typeface="Symbol" pitchFamily="2" charset="2"/>
                          <a:cs typeface="Arial" panose="020B0604020202020204" pitchFamily="34" charset="0"/>
                        </a:rPr>
                        <a:t></a:t>
                      </a:r>
                      <a:r>
                        <a:rPr sz="800" b="1" spc="-40">
                          <a:solidFill>
                            <a:srgbClr val="22346A"/>
                          </a:solidFill>
                          <a:latin typeface="Arial" panose="020B0604020202020204" pitchFamily="34" charset="0"/>
                          <a:cs typeface="Arial" panose="020B0604020202020204" pitchFamily="34" charset="0"/>
                        </a:rPr>
                        <a:t>5%</a:t>
                      </a:r>
                      <a:r>
                        <a:rPr sz="800" b="1" spc="-20">
                          <a:solidFill>
                            <a:srgbClr val="22346A"/>
                          </a:solidFill>
                          <a:latin typeface="Arial" panose="020B0604020202020204" pitchFamily="34" charset="0"/>
                          <a:cs typeface="Arial" panose="020B0604020202020204" pitchFamily="34" charset="0"/>
                        </a:rPr>
                        <a:t> </a:t>
                      </a:r>
                      <a:r>
                        <a:rPr sz="800" b="1">
                          <a:solidFill>
                            <a:srgbClr val="22346A"/>
                          </a:solidFill>
                          <a:latin typeface="Arial" panose="020B0604020202020204" pitchFamily="34" charset="0"/>
                          <a:cs typeface="Arial" panose="020B0604020202020204" pitchFamily="34" charset="0"/>
                        </a:rPr>
                        <a:t>en</a:t>
                      </a:r>
                      <a:r>
                        <a:rPr sz="800" b="1" spc="-15">
                          <a:solidFill>
                            <a:srgbClr val="22346A"/>
                          </a:solidFill>
                          <a:latin typeface="Arial" panose="020B0604020202020204" pitchFamily="34" charset="0"/>
                          <a:cs typeface="Arial" panose="020B0604020202020204" pitchFamily="34" charset="0"/>
                        </a:rPr>
                        <a:t> </a:t>
                      </a:r>
                      <a:r>
                        <a:rPr sz="800" b="1" spc="-25">
                          <a:solidFill>
                            <a:srgbClr val="22346A"/>
                          </a:solidFill>
                          <a:latin typeface="Arial" panose="020B0604020202020204" pitchFamily="34" charset="0"/>
                          <a:cs typeface="Arial" panose="020B0604020202020204" pitchFamily="34" charset="0"/>
                        </a:rPr>
                        <a:t>cualquiera</a:t>
                      </a:r>
                      <a:r>
                        <a:rPr sz="800" b="1" spc="-20">
                          <a:solidFill>
                            <a:srgbClr val="22346A"/>
                          </a:solidFill>
                          <a:latin typeface="Arial" panose="020B0604020202020204" pitchFamily="34" charset="0"/>
                          <a:cs typeface="Arial" panose="020B0604020202020204" pitchFamily="34" charset="0"/>
                        </a:rPr>
                        <a:t> </a:t>
                      </a:r>
                      <a:r>
                        <a:rPr sz="800" b="1">
                          <a:solidFill>
                            <a:srgbClr val="22346A"/>
                          </a:solidFill>
                          <a:latin typeface="Arial" panose="020B0604020202020204" pitchFamily="34" charset="0"/>
                          <a:cs typeface="Arial" panose="020B0604020202020204" pitchFamily="34" charset="0"/>
                        </a:rPr>
                        <a:t>de</a:t>
                      </a:r>
                      <a:r>
                        <a:rPr sz="800" b="1" spc="-20">
                          <a:solidFill>
                            <a:srgbClr val="22346A"/>
                          </a:solidFill>
                          <a:latin typeface="Arial" panose="020B0604020202020204" pitchFamily="34" charset="0"/>
                          <a:cs typeface="Arial" panose="020B0604020202020204" pitchFamily="34" charset="0"/>
                        </a:rPr>
                        <a:t> los </a:t>
                      </a:r>
                      <a:r>
                        <a:rPr sz="800" b="1" spc="-25">
                          <a:solidFill>
                            <a:srgbClr val="22346A"/>
                          </a:solidFill>
                          <a:latin typeface="Arial" panose="020B0604020202020204" pitchFamily="34" charset="0"/>
                          <a:cs typeface="Arial" panose="020B0604020202020204" pitchFamily="34" charset="0"/>
                        </a:rPr>
                        <a:t>grupos), </a:t>
                      </a:r>
                      <a:r>
                        <a:rPr sz="800" b="1">
                          <a:solidFill>
                            <a:srgbClr val="22346A"/>
                          </a:solidFill>
                          <a:latin typeface="Arial" panose="020B0604020202020204" pitchFamily="34" charset="0"/>
                          <a:cs typeface="Arial" panose="020B0604020202020204" pitchFamily="34" charset="0"/>
                        </a:rPr>
                        <a:t>n</a:t>
                      </a:r>
                      <a:r>
                        <a:rPr sz="800" b="1" spc="-20">
                          <a:solidFill>
                            <a:srgbClr val="22346A"/>
                          </a:solidFill>
                          <a:latin typeface="Arial" panose="020B0604020202020204" pitchFamily="34" charset="0"/>
                          <a:cs typeface="Arial" panose="020B0604020202020204" pitchFamily="34" charset="0"/>
                        </a:rPr>
                        <a:t> </a:t>
                      </a:r>
                      <a:r>
                        <a:rPr sz="800" b="1" spc="-25">
                          <a:solidFill>
                            <a:srgbClr val="22346A"/>
                          </a:solidFill>
                          <a:latin typeface="Arial" panose="020B0604020202020204" pitchFamily="34" charset="0"/>
                          <a:cs typeface="Arial" panose="020B0604020202020204" pitchFamily="34" charset="0"/>
                        </a:rPr>
                        <a:t>(%)</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tcPr>
                </a:tc>
                <a:tc gridSpan="2">
                  <a:txBody>
                    <a:bodyPr/>
                    <a:lstStyle/>
                    <a:p>
                      <a:pPr>
                        <a:lnSpc>
                          <a:spcPct val="100000"/>
                        </a:lnSpc>
                      </a:pPr>
                      <a:endParaRPr sz="900">
                        <a:latin typeface="Arial" panose="020B0604020202020204" pitchFamily="34" charset="0"/>
                        <a:cs typeface="Arial" panose="020B0604020202020204" pitchFamily="34" charset="0"/>
                      </a:endParaRPr>
                    </a:p>
                  </a:txBody>
                  <a:tcPr marL="0" marR="0" marT="0"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2ECF8"/>
                    </a:solidFill>
                  </a:tcPr>
                </a:tc>
                <a:tc hMerge="1">
                  <a:txBody>
                    <a:bodyPr/>
                    <a:lstStyle/>
                    <a:p>
                      <a:pPr>
                        <a:lnSpc>
                          <a:spcPct val="100000"/>
                        </a:lnSpc>
                      </a:pPr>
                      <a:endParaRPr sz="900">
                        <a:latin typeface="Arial" panose="020B0604020202020204" pitchFamily="34" charset="0"/>
                        <a:cs typeface="Arial" panose="020B0604020202020204" pitchFamily="34" charset="0"/>
                      </a:endParaRPr>
                    </a:p>
                  </a:txBody>
                  <a:tcPr marL="0" marR="0" marT="0"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2ECF8"/>
                    </a:solidFill>
                  </a:tcPr>
                </a:tc>
                <a:extLst>
                  <a:ext uri="{0D108BD9-81ED-4DB2-BD59-A6C34878D82A}">
                    <a16:rowId xmlns:a16="http://schemas.microsoft.com/office/drawing/2014/main" val="10005"/>
                  </a:ext>
                </a:extLst>
              </a:tr>
              <a:tr h="192112">
                <a:tc>
                  <a:txBody>
                    <a:bodyPr/>
                    <a:lstStyle/>
                    <a:p>
                      <a:pPr marL="107950">
                        <a:lnSpc>
                          <a:spcPct val="100000"/>
                        </a:lnSpc>
                        <a:spcBef>
                          <a:spcPts val="340"/>
                        </a:spcBef>
                      </a:pPr>
                      <a:r>
                        <a:rPr sz="800" spc="-10">
                          <a:solidFill>
                            <a:srgbClr val="22346A"/>
                          </a:solidFill>
                          <a:latin typeface="Arial" panose="020B0604020202020204" pitchFamily="34" charset="0"/>
                          <a:cs typeface="Arial" panose="020B0604020202020204" pitchFamily="34" charset="0"/>
                        </a:rPr>
                        <a:t>Nasofaringitis</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tcPr>
                </a:tc>
                <a:tc>
                  <a:txBody>
                    <a:bodyPr/>
                    <a:lstStyle/>
                    <a:p>
                      <a:pPr algn="ctr">
                        <a:lnSpc>
                          <a:spcPct val="100000"/>
                        </a:lnSpc>
                        <a:spcBef>
                          <a:spcPts val="340"/>
                        </a:spcBef>
                      </a:pPr>
                      <a:r>
                        <a:rPr sz="800">
                          <a:solidFill>
                            <a:srgbClr val="22346A"/>
                          </a:solidFill>
                          <a:latin typeface="Arial" panose="020B0604020202020204" pitchFamily="34" charset="0"/>
                          <a:cs typeface="Arial" panose="020B0604020202020204" pitchFamily="34" charset="0"/>
                        </a:rPr>
                        <a:t>14</a:t>
                      </a:r>
                      <a:r>
                        <a:rPr sz="800" spc="-65">
                          <a:solidFill>
                            <a:srgbClr val="22346A"/>
                          </a:solidFill>
                          <a:latin typeface="Arial" panose="020B0604020202020204" pitchFamily="34" charset="0"/>
                          <a:cs typeface="Arial" panose="020B0604020202020204" pitchFamily="34" charset="0"/>
                        </a:rPr>
                        <a:t> </a:t>
                      </a:r>
                      <a:r>
                        <a:rPr sz="800" spc="-10">
                          <a:solidFill>
                            <a:srgbClr val="22346A"/>
                          </a:solidFill>
                          <a:latin typeface="Arial" panose="020B0604020202020204" pitchFamily="34" charset="0"/>
                          <a:cs typeface="Arial" panose="020B0604020202020204" pitchFamily="34" charset="0"/>
                        </a:rPr>
                        <a:t>(12,6)</a:t>
                      </a:r>
                      <a:endParaRPr sz="800">
                        <a:latin typeface="Arial" panose="020B0604020202020204" pitchFamily="34" charset="0"/>
                        <a:cs typeface="Arial" panose="020B0604020202020204" pitchFamily="34" charset="0"/>
                      </a:endParaRPr>
                    </a:p>
                  </a:txBody>
                  <a:tcPr marL="0" marR="0" marT="26184"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2ECF8"/>
                    </a:solidFill>
                  </a:tcPr>
                </a:tc>
                <a:tc>
                  <a:txBody>
                    <a:bodyPr/>
                    <a:lstStyle/>
                    <a:p>
                      <a:pPr algn="ctr">
                        <a:lnSpc>
                          <a:spcPts val="1385"/>
                        </a:lnSpc>
                        <a:spcBef>
                          <a:spcPts val="340"/>
                        </a:spcBef>
                      </a:pPr>
                      <a:r>
                        <a:rPr lang="es-ES" sz="800">
                          <a:solidFill>
                            <a:srgbClr val="22346A"/>
                          </a:solidFill>
                          <a:latin typeface="Arial" panose="020B0604020202020204" pitchFamily="34" charset="0"/>
                          <a:cs typeface="Arial" panose="020B0604020202020204" pitchFamily="34" charset="0"/>
                        </a:rPr>
                        <a:t>28</a:t>
                      </a:r>
                      <a:r>
                        <a:rPr lang="es-ES" sz="800" spc="-55">
                          <a:solidFill>
                            <a:srgbClr val="22346A"/>
                          </a:solidFill>
                          <a:latin typeface="Arial" panose="020B0604020202020204" pitchFamily="34" charset="0"/>
                          <a:cs typeface="Arial" panose="020B0604020202020204" pitchFamily="34" charset="0"/>
                        </a:rPr>
                        <a:t> </a:t>
                      </a:r>
                      <a:r>
                        <a:rPr lang="es-ES" sz="800" spc="-10">
                          <a:solidFill>
                            <a:srgbClr val="22346A"/>
                          </a:solidFill>
                          <a:latin typeface="Arial" panose="020B0604020202020204" pitchFamily="34" charset="0"/>
                          <a:cs typeface="Arial" panose="020B0604020202020204" pitchFamily="34" charset="0"/>
                        </a:rPr>
                        <a:t>(12,7)</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06"/>
                  </a:ext>
                </a:extLst>
              </a:tr>
              <a:tr h="192112">
                <a:tc>
                  <a:txBody>
                    <a:bodyPr/>
                    <a:lstStyle/>
                    <a:p>
                      <a:pPr marL="107950">
                        <a:lnSpc>
                          <a:spcPct val="100000"/>
                        </a:lnSpc>
                        <a:spcBef>
                          <a:spcPts val="340"/>
                        </a:spcBef>
                      </a:pPr>
                      <a:r>
                        <a:rPr sz="800" spc="-10">
                          <a:solidFill>
                            <a:srgbClr val="22346A"/>
                          </a:solidFill>
                          <a:latin typeface="Arial" panose="020B0604020202020204" pitchFamily="34" charset="0"/>
                          <a:cs typeface="Arial" panose="020B0604020202020204" pitchFamily="34" charset="0"/>
                        </a:rPr>
                        <a:t>Conjuntivitis</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tcPr>
                </a:tc>
                <a:tc>
                  <a:txBody>
                    <a:bodyPr/>
                    <a:lstStyle/>
                    <a:p>
                      <a:pPr algn="ctr">
                        <a:lnSpc>
                          <a:spcPct val="100000"/>
                        </a:lnSpc>
                        <a:spcBef>
                          <a:spcPts val="340"/>
                        </a:spcBef>
                      </a:pPr>
                      <a:r>
                        <a:rPr sz="800">
                          <a:solidFill>
                            <a:srgbClr val="22346A"/>
                          </a:solidFill>
                          <a:latin typeface="Arial" panose="020B0604020202020204" pitchFamily="34" charset="0"/>
                          <a:cs typeface="Arial" panose="020B0604020202020204" pitchFamily="34" charset="0"/>
                        </a:rPr>
                        <a:t>2</a:t>
                      </a:r>
                      <a:r>
                        <a:rPr sz="800" spc="-45">
                          <a:solidFill>
                            <a:srgbClr val="22346A"/>
                          </a:solidFill>
                          <a:latin typeface="Arial" panose="020B0604020202020204" pitchFamily="34" charset="0"/>
                          <a:cs typeface="Arial" panose="020B0604020202020204" pitchFamily="34" charset="0"/>
                        </a:rPr>
                        <a:t> </a:t>
                      </a:r>
                      <a:r>
                        <a:rPr sz="800" spc="-20">
                          <a:solidFill>
                            <a:srgbClr val="22346A"/>
                          </a:solidFill>
                          <a:latin typeface="Arial" panose="020B0604020202020204" pitchFamily="34" charset="0"/>
                          <a:cs typeface="Arial" panose="020B0604020202020204" pitchFamily="34" charset="0"/>
                        </a:rPr>
                        <a:t>(1,8)</a:t>
                      </a:r>
                      <a:endParaRPr sz="800">
                        <a:latin typeface="Arial" panose="020B0604020202020204" pitchFamily="34" charset="0"/>
                        <a:cs typeface="Arial" panose="020B0604020202020204" pitchFamily="34" charset="0"/>
                      </a:endParaRPr>
                    </a:p>
                  </a:txBody>
                  <a:tcPr marL="0" marR="0" marT="26184"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2ECF8"/>
                    </a:solidFill>
                  </a:tcPr>
                </a:tc>
                <a:tc>
                  <a:txBody>
                    <a:bodyPr/>
                    <a:lstStyle/>
                    <a:p>
                      <a:pPr algn="ctr">
                        <a:lnSpc>
                          <a:spcPts val="1385"/>
                        </a:lnSpc>
                        <a:spcBef>
                          <a:spcPts val="340"/>
                        </a:spcBef>
                      </a:pPr>
                      <a:r>
                        <a:rPr lang="es-ES" sz="800">
                          <a:solidFill>
                            <a:srgbClr val="22346A"/>
                          </a:solidFill>
                          <a:latin typeface="Arial" panose="020B0604020202020204" pitchFamily="34" charset="0"/>
                          <a:cs typeface="Arial" panose="020B0604020202020204" pitchFamily="34" charset="0"/>
                        </a:rPr>
                        <a:t>25</a:t>
                      </a:r>
                      <a:r>
                        <a:rPr lang="es-ES" sz="800" spc="-65">
                          <a:solidFill>
                            <a:srgbClr val="22346A"/>
                          </a:solidFill>
                          <a:latin typeface="Arial" panose="020B0604020202020204" pitchFamily="34" charset="0"/>
                          <a:cs typeface="Arial" panose="020B0604020202020204" pitchFamily="34" charset="0"/>
                        </a:rPr>
                        <a:t> </a:t>
                      </a:r>
                      <a:r>
                        <a:rPr lang="es-ES" sz="800" spc="-10">
                          <a:solidFill>
                            <a:srgbClr val="22346A"/>
                          </a:solidFill>
                          <a:latin typeface="Arial" panose="020B0604020202020204" pitchFamily="34" charset="0"/>
                          <a:cs typeface="Arial" panose="020B0604020202020204" pitchFamily="34" charset="0"/>
                        </a:rPr>
                        <a:t>(11,4)</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07"/>
                  </a:ext>
                </a:extLst>
              </a:tr>
              <a:tr h="192112">
                <a:tc>
                  <a:txBody>
                    <a:bodyPr/>
                    <a:lstStyle/>
                    <a:p>
                      <a:pPr marL="107950">
                        <a:lnSpc>
                          <a:spcPct val="100000"/>
                        </a:lnSpc>
                        <a:spcBef>
                          <a:spcPts val="340"/>
                        </a:spcBef>
                      </a:pPr>
                      <a:r>
                        <a:rPr sz="800" spc="-20">
                          <a:solidFill>
                            <a:srgbClr val="22346A"/>
                          </a:solidFill>
                          <a:latin typeface="Arial" panose="020B0604020202020204" pitchFamily="34" charset="0"/>
                          <a:cs typeface="Arial" panose="020B0604020202020204" pitchFamily="34" charset="0"/>
                        </a:rPr>
                        <a:t>Conjuntivitis</a:t>
                      </a:r>
                      <a:r>
                        <a:rPr sz="800" spc="-5">
                          <a:solidFill>
                            <a:srgbClr val="22346A"/>
                          </a:solidFill>
                          <a:latin typeface="Arial" panose="020B0604020202020204" pitchFamily="34" charset="0"/>
                          <a:cs typeface="Arial" panose="020B0604020202020204" pitchFamily="34" charset="0"/>
                        </a:rPr>
                        <a:t> </a:t>
                      </a:r>
                      <a:r>
                        <a:rPr sz="800" spc="-10">
                          <a:solidFill>
                            <a:srgbClr val="22346A"/>
                          </a:solidFill>
                          <a:latin typeface="Arial" panose="020B0604020202020204" pitchFamily="34" charset="0"/>
                          <a:cs typeface="Arial" panose="020B0604020202020204" pitchFamily="34" charset="0"/>
                        </a:rPr>
                        <a:t>alérgica</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tcPr>
                </a:tc>
                <a:tc>
                  <a:txBody>
                    <a:bodyPr/>
                    <a:lstStyle/>
                    <a:p>
                      <a:pPr algn="ctr">
                        <a:lnSpc>
                          <a:spcPct val="100000"/>
                        </a:lnSpc>
                        <a:spcBef>
                          <a:spcPts val="340"/>
                        </a:spcBef>
                      </a:pPr>
                      <a:r>
                        <a:rPr sz="800">
                          <a:solidFill>
                            <a:srgbClr val="22346A"/>
                          </a:solidFill>
                          <a:latin typeface="Arial" panose="020B0604020202020204" pitchFamily="34" charset="0"/>
                          <a:cs typeface="Arial" panose="020B0604020202020204" pitchFamily="34" charset="0"/>
                        </a:rPr>
                        <a:t>3</a:t>
                      </a:r>
                      <a:r>
                        <a:rPr sz="800" spc="-45">
                          <a:solidFill>
                            <a:srgbClr val="22346A"/>
                          </a:solidFill>
                          <a:latin typeface="Arial" panose="020B0604020202020204" pitchFamily="34" charset="0"/>
                          <a:cs typeface="Arial" panose="020B0604020202020204" pitchFamily="34" charset="0"/>
                        </a:rPr>
                        <a:t> </a:t>
                      </a:r>
                      <a:r>
                        <a:rPr sz="800" spc="-20">
                          <a:solidFill>
                            <a:srgbClr val="22346A"/>
                          </a:solidFill>
                          <a:latin typeface="Arial" panose="020B0604020202020204" pitchFamily="34" charset="0"/>
                          <a:cs typeface="Arial" panose="020B0604020202020204" pitchFamily="34" charset="0"/>
                        </a:rPr>
                        <a:t>(2,7)</a:t>
                      </a:r>
                      <a:endParaRPr sz="800">
                        <a:latin typeface="Arial" panose="020B0604020202020204" pitchFamily="34" charset="0"/>
                        <a:cs typeface="Arial" panose="020B0604020202020204" pitchFamily="34" charset="0"/>
                      </a:endParaRPr>
                    </a:p>
                  </a:txBody>
                  <a:tcPr marL="0" marR="0" marT="26184"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2ECF8"/>
                    </a:solidFill>
                  </a:tcPr>
                </a:tc>
                <a:tc>
                  <a:txBody>
                    <a:bodyPr/>
                    <a:lstStyle/>
                    <a:p>
                      <a:pPr algn="ctr">
                        <a:lnSpc>
                          <a:spcPts val="1385"/>
                        </a:lnSpc>
                        <a:spcBef>
                          <a:spcPts val="340"/>
                        </a:spcBef>
                      </a:pPr>
                      <a:r>
                        <a:rPr lang="es-ES" sz="800">
                          <a:solidFill>
                            <a:srgbClr val="22346A"/>
                          </a:solidFill>
                          <a:latin typeface="Arial" panose="020B0604020202020204" pitchFamily="34" charset="0"/>
                          <a:cs typeface="Arial" panose="020B0604020202020204" pitchFamily="34" charset="0"/>
                        </a:rPr>
                        <a:t>18</a:t>
                      </a:r>
                      <a:r>
                        <a:rPr lang="es-ES" sz="800" spc="-60">
                          <a:solidFill>
                            <a:srgbClr val="22346A"/>
                          </a:solidFill>
                          <a:latin typeface="Arial" panose="020B0604020202020204" pitchFamily="34" charset="0"/>
                          <a:cs typeface="Arial" panose="020B0604020202020204" pitchFamily="34" charset="0"/>
                        </a:rPr>
                        <a:t> </a:t>
                      </a:r>
                      <a:r>
                        <a:rPr lang="es-ES" sz="800" spc="-10">
                          <a:solidFill>
                            <a:srgbClr val="22346A"/>
                          </a:solidFill>
                          <a:latin typeface="Arial" panose="020B0604020202020204" pitchFamily="34" charset="0"/>
                          <a:cs typeface="Arial" panose="020B0604020202020204" pitchFamily="34" charset="0"/>
                        </a:rPr>
                        <a:t>(8,2)</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08"/>
                  </a:ext>
                </a:extLst>
              </a:tr>
              <a:tr h="192112">
                <a:tc>
                  <a:txBody>
                    <a:bodyPr/>
                    <a:lstStyle/>
                    <a:p>
                      <a:pPr marL="107950">
                        <a:lnSpc>
                          <a:spcPct val="100000"/>
                        </a:lnSpc>
                        <a:spcBef>
                          <a:spcPts val="340"/>
                        </a:spcBef>
                      </a:pPr>
                      <a:r>
                        <a:rPr sz="800" spc="-10">
                          <a:solidFill>
                            <a:srgbClr val="22346A"/>
                          </a:solidFill>
                          <a:latin typeface="Arial" panose="020B0604020202020204" pitchFamily="34" charset="0"/>
                          <a:cs typeface="Arial" panose="020B0604020202020204" pitchFamily="34" charset="0"/>
                        </a:rPr>
                        <a:t>Herpes</a:t>
                      </a:r>
                      <a:r>
                        <a:rPr sz="800" spc="-65">
                          <a:solidFill>
                            <a:srgbClr val="22346A"/>
                          </a:solidFill>
                          <a:latin typeface="Arial" panose="020B0604020202020204" pitchFamily="34" charset="0"/>
                          <a:cs typeface="Arial" panose="020B0604020202020204" pitchFamily="34" charset="0"/>
                        </a:rPr>
                        <a:t> </a:t>
                      </a:r>
                      <a:r>
                        <a:rPr sz="800" spc="-20">
                          <a:solidFill>
                            <a:srgbClr val="22346A"/>
                          </a:solidFill>
                          <a:latin typeface="Arial" panose="020B0604020202020204" pitchFamily="34" charset="0"/>
                          <a:cs typeface="Arial" panose="020B0604020202020204" pitchFamily="34" charset="0"/>
                        </a:rPr>
                        <a:t>oral</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tcPr>
                </a:tc>
                <a:tc>
                  <a:txBody>
                    <a:bodyPr/>
                    <a:lstStyle/>
                    <a:p>
                      <a:pPr algn="ctr">
                        <a:lnSpc>
                          <a:spcPct val="100000"/>
                        </a:lnSpc>
                        <a:spcBef>
                          <a:spcPts val="340"/>
                        </a:spcBef>
                      </a:pPr>
                      <a:r>
                        <a:rPr sz="800">
                          <a:solidFill>
                            <a:srgbClr val="22346A"/>
                          </a:solidFill>
                          <a:latin typeface="Arial" panose="020B0604020202020204" pitchFamily="34" charset="0"/>
                          <a:cs typeface="Arial" panose="020B0604020202020204" pitchFamily="34" charset="0"/>
                        </a:rPr>
                        <a:t>3</a:t>
                      </a:r>
                      <a:r>
                        <a:rPr sz="800" spc="-45">
                          <a:solidFill>
                            <a:srgbClr val="22346A"/>
                          </a:solidFill>
                          <a:latin typeface="Arial" panose="020B0604020202020204" pitchFamily="34" charset="0"/>
                          <a:cs typeface="Arial" panose="020B0604020202020204" pitchFamily="34" charset="0"/>
                        </a:rPr>
                        <a:t> </a:t>
                      </a:r>
                      <a:r>
                        <a:rPr sz="800" spc="-20">
                          <a:solidFill>
                            <a:srgbClr val="22346A"/>
                          </a:solidFill>
                          <a:latin typeface="Arial" panose="020B0604020202020204" pitchFamily="34" charset="0"/>
                          <a:cs typeface="Arial" panose="020B0604020202020204" pitchFamily="34" charset="0"/>
                        </a:rPr>
                        <a:t>(2,7)</a:t>
                      </a:r>
                      <a:endParaRPr sz="800">
                        <a:latin typeface="Arial" panose="020B0604020202020204" pitchFamily="34" charset="0"/>
                        <a:cs typeface="Arial" panose="020B0604020202020204" pitchFamily="34" charset="0"/>
                      </a:endParaRPr>
                    </a:p>
                  </a:txBody>
                  <a:tcPr marL="0" marR="0" marT="26184"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2ECF8"/>
                    </a:solidFill>
                  </a:tcPr>
                </a:tc>
                <a:tc>
                  <a:txBody>
                    <a:bodyPr/>
                    <a:lstStyle/>
                    <a:p>
                      <a:pPr algn="ctr">
                        <a:lnSpc>
                          <a:spcPts val="1385"/>
                        </a:lnSpc>
                        <a:spcBef>
                          <a:spcPts val="340"/>
                        </a:spcBef>
                      </a:pPr>
                      <a:r>
                        <a:rPr lang="es-ES" sz="800">
                          <a:solidFill>
                            <a:srgbClr val="22346A"/>
                          </a:solidFill>
                          <a:latin typeface="Arial" panose="020B0604020202020204" pitchFamily="34" charset="0"/>
                          <a:cs typeface="Arial" panose="020B0604020202020204" pitchFamily="34" charset="0"/>
                        </a:rPr>
                        <a:t>11</a:t>
                      </a:r>
                      <a:r>
                        <a:rPr lang="es-ES" sz="800" spc="-70">
                          <a:solidFill>
                            <a:srgbClr val="22346A"/>
                          </a:solidFill>
                          <a:latin typeface="Arial" panose="020B0604020202020204" pitchFamily="34" charset="0"/>
                          <a:cs typeface="Arial" panose="020B0604020202020204" pitchFamily="34" charset="0"/>
                        </a:rPr>
                        <a:t> </a:t>
                      </a:r>
                      <a:r>
                        <a:rPr lang="es-ES" sz="800" spc="-20">
                          <a:solidFill>
                            <a:srgbClr val="22346A"/>
                          </a:solidFill>
                          <a:latin typeface="Arial" panose="020B0604020202020204" pitchFamily="34" charset="0"/>
                          <a:cs typeface="Arial" panose="020B0604020202020204" pitchFamily="34" charset="0"/>
                        </a:rPr>
                        <a:t>(5,0)</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09"/>
                  </a:ext>
                </a:extLst>
              </a:tr>
              <a:tr h="192112">
                <a:tc>
                  <a:txBody>
                    <a:bodyPr/>
                    <a:lstStyle/>
                    <a:p>
                      <a:pPr marL="107950">
                        <a:lnSpc>
                          <a:spcPct val="100000"/>
                        </a:lnSpc>
                        <a:spcBef>
                          <a:spcPts val="340"/>
                        </a:spcBef>
                      </a:pPr>
                      <a:r>
                        <a:rPr sz="800" spc="-35">
                          <a:solidFill>
                            <a:srgbClr val="22346A"/>
                          </a:solidFill>
                          <a:latin typeface="Arial" panose="020B0604020202020204" pitchFamily="34" charset="0"/>
                          <a:cs typeface="Arial" panose="020B0604020202020204" pitchFamily="34" charset="0"/>
                        </a:rPr>
                        <a:t>COVID-</a:t>
                      </a:r>
                      <a:r>
                        <a:rPr sz="800" spc="-25">
                          <a:solidFill>
                            <a:srgbClr val="22346A"/>
                          </a:solidFill>
                          <a:latin typeface="Arial" panose="020B0604020202020204" pitchFamily="34" charset="0"/>
                          <a:cs typeface="Arial" panose="020B0604020202020204" pitchFamily="34" charset="0"/>
                        </a:rPr>
                        <a:t>19</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tcPr>
                </a:tc>
                <a:tc>
                  <a:txBody>
                    <a:bodyPr/>
                    <a:lstStyle/>
                    <a:p>
                      <a:pPr algn="ctr">
                        <a:lnSpc>
                          <a:spcPct val="100000"/>
                        </a:lnSpc>
                        <a:spcBef>
                          <a:spcPts val="340"/>
                        </a:spcBef>
                      </a:pPr>
                      <a:r>
                        <a:rPr sz="800">
                          <a:solidFill>
                            <a:srgbClr val="22346A"/>
                          </a:solidFill>
                          <a:latin typeface="Arial" panose="020B0604020202020204" pitchFamily="34" charset="0"/>
                          <a:cs typeface="Arial" panose="020B0604020202020204" pitchFamily="34" charset="0"/>
                        </a:rPr>
                        <a:t>7</a:t>
                      </a:r>
                      <a:r>
                        <a:rPr sz="800" spc="-45">
                          <a:solidFill>
                            <a:srgbClr val="22346A"/>
                          </a:solidFill>
                          <a:latin typeface="Arial" panose="020B0604020202020204" pitchFamily="34" charset="0"/>
                          <a:cs typeface="Arial" panose="020B0604020202020204" pitchFamily="34" charset="0"/>
                        </a:rPr>
                        <a:t> </a:t>
                      </a:r>
                      <a:r>
                        <a:rPr sz="800" spc="-20">
                          <a:solidFill>
                            <a:srgbClr val="22346A"/>
                          </a:solidFill>
                          <a:latin typeface="Arial" panose="020B0604020202020204" pitchFamily="34" charset="0"/>
                          <a:cs typeface="Arial" panose="020B0604020202020204" pitchFamily="34" charset="0"/>
                        </a:rPr>
                        <a:t>(6,3)</a:t>
                      </a:r>
                      <a:endParaRPr sz="800">
                        <a:latin typeface="Arial" panose="020B0604020202020204" pitchFamily="34" charset="0"/>
                        <a:cs typeface="Arial" panose="020B0604020202020204" pitchFamily="34" charset="0"/>
                      </a:endParaRPr>
                    </a:p>
                  </a:txBody>
                  <a:tcPr marL="0" marR="0" marT="26184"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2ECF8"/>
                    </a:solidFill>
                  </a:tcPr>
                </a:tc>
                <a:tc>
                  <a:txBody>
                    <a:bodyPr/>
                    <a:lstStyle/>
                    <a:p>
                      <a:pPr algn="ctr">
                        <a:lnSpc>
                          <a:spcPts val="1385"/>
                        </a:lnSpc>
                        <a:spcBef>
                          <a:spcPts val="340"/>
                        </a:spcBef>
                      </a:pPr>
                      <a:r>
                        <a:rPr lang="es-ES" sz="800">
                          <a:solidFill>
                            <a:srgbClr val="22346A"/>
                          </a:solidFill>
                          <a:latin typeface="Arial" panose="020B0604020202020204" pitchFamily="34" charset="0"/>
                          <a:cs typeface="Arial" panose="020B0604020202020204" pitchFamily="34" charset="0"/>
                        </a:rPr>
                        <a:t>8</a:t>
                      </a:r>
                      <a:r>
                        <a:rPr lang="es-ES" sz="800" spc="-35">
                          <a:solidFill>
                            <a:srgbClr val="22346A"/>
                          </a:solidFill>
                          <a:latin typeface="Arial" panose="020B0604020202020204" pitchFamily="34" charset="0"/>
                          <a:cs typeface="Arial" panose="020B0604020202020204" pitchFamily="34" charset="0"/>
                        </a:rPr>
                        <a:t> </a:t>
                      </a:r>
                      <a:r>
                        <a:rPr lang="es-ES" sz="800" spc="-20">
                          <a:solidFill>
                            <a:srgbClr val="22346A"/>
                          </a:solidFill>
                          <a:latin typeface="Arial" panose="020B0604020202020204" pitchFamily="34" charset="0"/>
                          <a:cs typeface="Arial" panose="020B0604020202020204" pitchFamily="34" charset="0"/>
                        </a:rPr>
                        <a:t>(3,6)</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10"/>
                  </a:ext>
                </a:extLst>
              </a:tr>
              <a:tr h="192112">
                <a:tc>
                  <a:txBody>
                    <a:bodyPr/>
                    <a:lstStyle/>
                    <a:p>
                      <a:pPr marL="107950">
                        <a:lnSpc>
                          <a:spcPct val="100000"/>
                        </a:lnSpc>
                        <a:spcBef>
                          <a:spcPts val="340"/>
                        </a:spcBef>
                      </a:pPr>
                      <a:r>
                        <a:rPr sz="800" spc="-10">
                          <a:solidFill>
                            <a:srgbClr val="22346A"/>
                          </a:solidFill>
                          <a:latin typeface="Arial" panose="020B0604020202020204" pitchFamily="34" charset="0"/>
                          <a:cs typeface="Arial" panose="020B0604020202020204" pitchFamily="34" charset="0"/>
                        </a:rPr>
                        <a:t>Cefalea</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tcPr>
                </a:tc>
                <a:tc>
                  <a:txBody>
                    <a:bodyPr/>
                    <a:lstStyle/>
                    <a:p>
                      <a:pPr algn="ctr">
                        <a:lnSpc>
                          <a:spcPct val="100000"/>
                        </a:lnSpc>
                        <a:spcBef>
                          <a:spcPts val="340"/>
                        </a:spcBef>
                      </a:pPr>
                      <a:r>
                        <a:rPr sz="800">
                          <a:solidFill>
                            <a:srgbClr val="22346A"/>
                          </a:solidFill>
                          <a:latin typeface="Arial" panose="020B0604020202020204" pitchFamily="34" charset="0"/>
                          <a:cs typeface="Arial" panose="020B0604020202020204" pitchFamily="34" charset="0"/>
                        </a:rPr>
                        <a:t>6</a:t>
                      </a:r>
                      <a:r>
                        <a:rPr sz="800" spc="-40">
                          <a:solidFill>
                            <a:srgbClr val="22346A"/>
                          </a:solidFill>
                          <a:latin typeface="Arial" panose="020B0604020202020204" pitchFamily="34" charset="0"/>
                          <a:cs typeface="Arial" panose="020B0604020202020204" pitchFamily="34" charset="0"/>
                        </a:rPr>
                        <a:t> </a:t>
                      </a:r>
                      <a:r>
                        <a:rPr sz="800" spc="-20">
                          <a:solidFill>
                            <a:srgbClr val="22346A"/>
                          </a:solidFill>
                          <a:latin typeface="Arial" panose="020B0604020202020204" pitchFamily="34" charset="0"/>
                          <a:cs typeface="Arial" panose="020B0604020202020204" pitchFamily="34" charset="0"/>
                        </a:rPr>
                        <a:t>(5,4)</a:t>
                      </a:r>
                      <a:endParaRPr sz="800">
                        <a:latin typeface="Arial" panose="020B0604020202020204" pitchFamily="34" charset="0"/>
                        <a:cs typeface="Arial" panose="020B0604020202020204" pitchFamily="34" charset="0"/>
                      </a:endParaRPr>
                    </a:p>
                  </a:txBody>
                  <a:tcPr marL="0" marR="0" marT="26184"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2ECF8"/>
                    </a:solidFill>
                  </a:tcPr>
                </a:tc>
                <a:tc>
                  <a:txBody>
                    <a:bodyPr/>
                    <a:lstStyle/>
                    <a:p>
                      <a:pPr algn="ctr">
                        <a:lnSpc>
                          <a:spcPts val="1385"/>
                        </a:lnSpc>
                        <a:spcBef>
                          <a:spcPts val="340"/>
                        </a:spcBef>
                      </a:pPr>
                      <a:r>
                        <a:rPr lang="es-ES" sz="800">
                          <a:solidFill>
                            <a:srgbClr val="22346A"/>
                          </a:solidFill>
                          <a:latin typeface="Arial" panose="020B0604020202020204" pitchFamily="34" charset="0"/>
                          <a:cs typeface="Arial" panose="020B0604020202020204" pitchFamily="34" charset="0"/>
                        </a:rPr>
                        <a:t>6</a:t>
                      </a:r>
                      <a:r>
                        <a:rPr lang="es-ES" sz="800" spc="-40">
                          <a:solidFill>
                            <a:srgbClr val="22346A"/>
                          </a:solidFill>
                          <a:latin typeface="Arial" panose="020B0604020202020204" pitchFamily="34" charset="0"/>
                          <a:cs typeface="Arial" panose="020B0604020202020204" pitchFamily="34" charset="0"/>
                        </a:rPr>
                        <a:t> </a:t>
                      </a:r>
                      <a:r>
                        <a:rPr lang="es-ES" sz="800" spc="-20">
                          <a:solidFill>
                            <a:srgbClr val="22346A"/>
                          </a:solidFill>
                          <a:latin typeface="Arial" panose="020B0604020202020204" pitchFamily="34" charset="0"/>
                          <a:cs typeface="Arial" panose="020B0604020202020204" pitchFamily="34" charset="0"/>
                        </a:rPr>
                        <a:t>(2,7)</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11"/>
                  </a:ext>
                </a:extLst>
              </a:tr>
              <a:tr h="192180">
                <a:tc>
                  <a:txBody>
                    <a:bodyPr/>
                    <a:lstStyle/>
                    <a:p>
                      <a:pPr marL="36195">
                        <a:lnSpc>
                          <a:spcPct val="100000"/>
                        </a:lnSpc>
                        <a:spcBef>
                          <a:spcPts val="340"/>
                        </a:spcBef>
                      </a:pPr>
                      <a:r>
                        <a:rPr sz="800" b="1" spc="-25">
                          <a:solidFill>
                            <a:srgbClr val="22346A"/>
                          </a:solidFill>
                          <a:latin typeface="Arial" panose="020B0604020202020204" pitchFamily="34" charset="0"/>
                          <a:cs typeface="Arial" panose="020B0604020202020204" pitchFamily="34" charset="0"/>
                        </a:rPr>
                        <a:t>Acontecimientos</a:t>
                      </a:r>
                      <a:r>
                        <a:rPr sz="800" b="1" spc="-5">
                          <a:solidFill>
                            <a:srgbClr val="22346A"/>
                          </a:solidFill>
                          <a:latin typeface="Arial" panose="020B0604020202020204" pitchFamily="34" charset="0"/>
                          <a:cs typeface="Arial" panose="020B0604020202020204" pitchFamily="34" charset="0"/>
                        </a:rPr>
                        <a:t> </a:t>
                      </a:r>
                      <a:r>
                        <a:rPr sz="800" b="1" spc="-30">
                          <a:solidFill>
                            <a:srgbClr val="22346A"/>
                          </a:solidFill>
                          <a:latin typeface="Arial" panose="020B0604020202020204" pitchFamily="34" charset="0"/>
                          <a:cs typeface="Arial" panose="020B0604020202020204" pitchFamily="34" charset="0"/>
                        </a:rPr>
                        <a:t>adversos</a:t>
                      </a:r>
                      <a:r>
                        <a:rPr sz="800" b="1">
                          <a:solidFill>
                            <a:srgbClr val="22346A"/>
                          </a:solidFill>
                          <a:latin typeface="Arial" panose="020B0604020202020204" pitchFamily="34" charset="0"/>
                          <a:cs typeface="Arial" panose="020B0604020202020204" pitchFamily="34" charset="0"/>
                        </a:rPr>
                        <a:t> </a:t>
                      </a:r>
                      <a:r>
                        <a:rPr sz="800" b="1" spc="-30">
                          <a:solidFill>
                            <a:srgbClr val="22346A"/>
                          </a:solidFill>
                          <a:latin typeface="Arial" panose="020B0604020202020204" pitchFamily="34" charset="0"/>
                          <a:cs typeface="Arial" panose="020B0604020202020204" pitchFamily="34" charset="0"/>
                        </a:rPr>
                        <a:t>graves</a:t>
                      </a:r>
                      <a:r>
                        <a:rPr sz="800" b="1" spc="-5">
                          <a:solidFill>
                            <a:srgbClr val="22346A"/>
                          </a:solidFill>
                          <a:latin typeface="Arial" panose="020B0604020202020204" pitchFamily="34" charset="0"/>
                          <a:cs typeface="Arial" panose="020B0604020202020204" pitchFamily="34" charset="0"/>
                        </a:rPr>
                        <a:t> </a:t>
                      </a:r>
                      <a:r>
                        <a:rPr sz="800" b="1" spc="-30">
                          <a:solidFill>
                            <a:srgbClr val="22346A"/>
                          </a:solidFill>
                          <a:latin typeface="Arial" panose="020B0604020202020204" pitchFamily="34" charset="0"/>
                          <a:cs typeface="Arial" panose="020B0604020202020204" pitchFamily="34" charset="0"/>
                        </a:rPr>
                        <a:t>(SAE),</a:t>
                      </a:r>
                      <a:r>
                        <a:rPr sz="800" b="1" spc="-5">
                          <a:solidFill>
                            <a:srgbClr val="22346A"/>
                          </a:solidFill>
                          <a:latin typeface="Arial" panose="020B0604020202020204" pitchFamily="34" charset="0"/>
                          <a:cs typeface="Arial" panose="020B0604020202020204" pitchFamily="34" charset="0"/>
                        </a:rPr>
                        <a:t> </a:t>
                      </a:r>
                      <a:r>
                        <a:rPr sz="800" b="1">
                          <a:solidFill>
                            <a:srgbClr val="22346A"/>
                          </a:solidFill>
                          <a:latin typeface="Arial" panose="020B0604020202020204" pitchFamily="34" charset="0"/>
                          <a:cs typeface="Arial" panose="020B0604020202020204" pitchFamily="34" charset="0"/>
                        </a:rPr>
                        <a:t>n</a:t>
                      </a:r>
                      <a:r>
                        <a:rPr sz="800" b="1" spc="-5">
                          <a:solidFill>
                            <a:srgbClr val="22346A"/>
                          </a:solidFill>
                          <a:latin typeface="Arial" panose="020B0604020202020204" pitchFamily="34" charset="0"/>
                          <a:cs typeface="Arial" panose="020B0604020202020204" pitchFamily="34" charset="0"/>
                        </a:rPr>
                        <a:t> </a:t>
                      </a:r>
                      <a:r>
                        <a:rPr sz="800" b="1" spc="-25">
                          <a:solidFill>
                            <a:srgbClr val="22346A"/>
                          </a:solidFill>
                          <a:latin typeface="Arial" panose="020B0604020202020204" pitchFamily="34" charset="0"/>
                          <a:cs typeface="Arial" panose="020B0604020202020204" pitchFamily="34" charset="0"/>
                        </a:rPr>
                        <a:t>(%)</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tcPr>
                </a:tc>
                <a:tc>
                  <a:txBody>
                    <a:bodyPr/>
                    <a:lstStyle/>
                    <a:p>
                      <a:pPr algn="ctr">
                        <a:lnSpc>
                          <a:spcPct val="100000"/>
                        </a:lnSpc>
                        <a:spcBef>
                          <a:spcPts val="340"/>
                        </a:spcBef>
                      </a:pPr>
                      <a:r>
                        <a:rPr sz="800">
                          <a:solidFill>
                            <a:srgbClr val="22346A"/>
                          </a:solidFill>
                          <a:latin typeface="Arial" panose="020B0604020202020204" pitchFamily="34" charset="0"/>
                          <a:cs typeface="Arial" panose="020B0604020202020204" pitchFamily="34" charset="0"/>
                        </a:rPr>
                        <a:t>1</a:t>
                      </a:r>
                      <a:r>
                        <a:rPr sz="800" spc="-45">
                          <a:solidFill>
                            <a:srgbClr val="22346A"/>
                          </a:solidFill>
                          <a:latin typeface="Arial" panose="020B0604020202020204" pitchFamily="34" charset="0"/>
                          <a:cs typeface="Arial" panose="020B0604020202020204" pitchFamily="34" charset="0"/>
                        </a:rPr>
                        <a:t> </a:t>
                      </a:r>
                      <a:r>
                        <a:rPr sz="800" spc="-10">
                          <a:solidFill>
                            <a:srgbClr val="22346A"/>
                          </a:solidFill>
                          <a:latin typeface="Arial" panose="020B0604020202020204" pitchFamily="34" charset="0"/>
                          <a:cs typeface="Arial" panose="020B0604020202020204" pitchFamily="34" charset="0"/>
                        </a:rPr>
                        <a:t>(0,9)</a:t>
                      </a:r>
                      <a:endParaRPr sz="800">
                        <a:latin typeface="Arial" panose="020B0604020202020204" pitchFamily="34" charset="0"/>
                        <a:cs typeface="Arial" panose="020B0604020202020204" pitchFamily="34" charset="0"/>
                      </a:endParaRPr>
                    </a:p>
                  </a:txBody>
                  <a:tcPr marL="0" marR="0" marT="26184"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2ECF8"/>
                    </a:solidFill>
                  </a:tcPr>
                </a:tc>
                <a:tc>
                  <a:txBody>
                    <a:bodyPr/>
                    <a:lstStyle/>
                    <a:p>
                      <a:pPr algn="ctr">
                        <a:lnSpc>
                          <a:spcPts val="1385"/>
                        </a:lnSpc>
                        <a:spcBef>
                          <a:spcPts val="340"/>
                        </a:spcBef>
                      </a:pPr>
                      <a:r>
                        <a:rPr lang="es-ES" sz="800">
                          <a:solidFill>
                            <a:srgbClr val="22346A"/>
                          </a:solidFill>
                          <a:latin typeface="Arial" panose="020B0604020202020204" pitchFamily="34" charset="0"/>
                          <a:cs typeface="Arial" panose="020B0604020202020204" pitchFamily="34" charset="0"/>
                        </a:rPr>
                        <a:t>3</a:t>
                      </a:r>
                      <a:r>
                        <a:rPr lang="es-ES" sz="800" spc="-45">
                          <a:solidFill>
                            <a:srgbClr val="22346A"/>
                          </a:solidFill>
                          <a:latin typeface="Arial" panose="020B0604020202020204" pitchFamily="34" charset="0"/>
                          <a:cs typeface="Arial" panose="020B0604020202020204" pitchFamily="34" charset="0"/>
                        </a:rPr>
                        <a:t> </a:t>
                      </a:r>
                      <a:r>
                        <a:rPr lang="es-ES" sz="800" spc="-20">
                          <a:solidFill>
                            <a:srgbClr val="22346A"/>
                          </a:solidFill>
                          <a:latin typeface="Arial" panose="020B0604020202020204" pitchFamily="34" charset="0"/>
                          <a:cs typeface="Arial" panose="020B0604020202020204" pitchFamily="34" charset="0"/>
                        </a:rPr>
                        <a:t>(1,4)</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12"/>
                  </a:ext>
                </a:extLst>
              </a:tr>
              <a:tr h="192180">
                <a:tc>
                  <a:txBody>
                    <a:bodyPr/>
                    <a:lstStyle/>
                    <a:p>
                      <a:pPr marL="36195">
                        <a:lnSpc>
                          <a:spcPct val="100000"/>
                        </a:lnSpc>
                        <a:spcBef>
                          <a:spcPts val="340"/>
                        </a:spcBef>
                      </a:pPr>
                      <a:r>
                        <a:rPr sz="800" b="1" spc="-20">
                          <a:solidFill>
                            <a:srgbClr val="22346A"/>
                          </a:solidFill>
                          <a:latin typeface="Arial" panose="020B0604020202020204" pitchFamily="34" charset="0"/>
                          <a:cs typeface="Arial" panose="020B0604020202020204" pitchFamily="34" charset="0"/>
                        </a:rPr>
                        <a:t>Muerte,</a:t>
                      </a:r>
                      <a:r>
                        <a:rPr sz="800" b="1" spc="-25">
                          <a:solidFill>
                            <a:srgbClr val="22346A"/>
                          </a:solidFill>
                          <a:latin typeface="Arial" panose="020B0604020202020204" pitchFamily="34" charset="0"/>
                          <a:cs typeface="Arial" panose="020B0604020202020204" pitchFamily="34" charset="0"/>
                        </a:rPr>
                        <a:t> </a:t>
                      </a:r>
                      <a:r>
                        <a:rPr sz="800" b="1">
                          <a:solidFill>
                            <a:srgbClr val="22346A"/>
                          </a:solidFill>
                          <a:latin typeface="Arial" panose="020B0604020202020204" pitchFamily="34" charset="0"/>
                          <a:cs typeface="Arial" panose="020B0604020202020204" pitchFamily="34" charset="0"/>
                        </a:rPr>
                        <a:t>n</a:t>
                      </a:r>
                      <a:r>
                        <a:rPr sz="800" b="1" spc="-20">
                          <a:solidFill>
                            <a:srgbClr val="22346A"/>
                          </a:solidFill>
                          <a:latin typeface="Arial" panose="020B0604020202020204" pitchFamily="34" charset="0"/>
                          <a:cs typeface="Arial" panose="020B0604020202020204" pitchFamily="34" charset="0"/>
                        </a:rPr>
                        <a:t> </a:t>
                      </a:r>
                      <a:r>
                        <a:rPr sz="800" b="1" spc="-25">
                          <a:solidFill>
                            <a:srgbClr val="22346A"/>
                          </a:solidFill>
                          <a:latin typeface="Arial" panose="020B0604020202020204" pitchFamily="34" charset="0"/>
                          <a:cs typeface="Arial" panose="020B0604020202020204" pitchFamily="34" charset="0"/>
                        </a:rPr>
                        <a:t>(%)</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tcPr>
                </a:tc>
                <a:tc>
                  <a:txBody>
                    <a:bodyPr/>
                    <a:lstStyle/>
                    <a:p>
                      <a:pPr algn="ctr">
                        <a:lnSpc>
                          <a:spcPct val="100000"/>
                        </a:lnSpc>
                        <a:spcBef>
                          <a:spcPts val="340"/>
                        </a:spcBef>
                      </a:pPr>
                      <a:r>
                        <a:rPr sz="800" spc="-50">
                          <a:solidFill>
                            <a:srgbClr val="22346A"/>
                          </a:solidFill>
                          <a:latin typeface="Arial" panose="020B0604020202020204" pitchFamily="34" charset="0"/>
                          <a:cs typeface="Arial" panose="020B0604020202020204" pitchFamily="34" charset="0"/>
                        </a:rPr>
                        <a:t>0</a:t>
                      </a:r>
                      <a:endParaRPr sz="800">
                        <a:latin typeface="Arial" panose="020B0604020202020204" pitchFamily="34" charset="0"/>
                        <a:cs typeface="Arial" panose="020B0604020202020204" pitchFamily="34" charset="0"/>
                      </a:endParaRPr>
                    </a:p>
                  </a:txBody>
                  <a:tcPr marL="0" marR="0" marT="26184"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2ECF8"/>
                    </a:solidFill>
                  </a:tcPr>
                </a:tc>
                <a:tc>
                  <a:txBody>
                    <a:bodyPr/>
                    <a:lstStyle/>
                    <a:p>
                      <a:pPr algn="ctr">
                        <a:lnSpc>
                          <a:spcPts val="1385"/>
                        </a:lnSpc>
                        <a:spcBef>
                          <a:spcPts val="340"/>
                        </a:spcBef>
                      </a:pPr>
                      <a:r>
                        <a:rPr lang="es-ES" sz="800" spc="-50">
                          <a:solidFill>
                            <a:srgbClr val="22346A"/>
                          </a:solidFill>
                          <a:latin typeface="Arial" panose="020B0604020202020204" pitchFamily="34" charset="0"/>
                          <a:cs typeface="Arial" panose="020B0604020202020204" pitchFamily="34" charset="0"/>
                        </a:rPr>
                        <a:t>0</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13"/>
                  </a:ext>
                </a:extLst>
              </a:tr>
              <a:tr h="192180">
                <a:tc>
                  <a:txBody>
                    <a:bodyPr/>
                    <a:lstStyle/>
                    <a:p>
                      <a:pPr marL="36195">
                        <a:lnSpc>
                          <a:spcPct val="100000"/>
                        </a:lnSpc>
                        <a:spcBef>
                          <a:spcPts val="340"/>
                        </a:spcBef>
                      </a:pPr>
                      <a:r>
                        <a:rPr sz="800" b="1" spc="-20">
                          <a:solidFill>
                            <a:srgbClr val="22346A"/>
                          </a:solidFill>
                          <a:latin typeface="Arial" panose="020B0604020202020204" pitchFamily="34" charset="0"/>
                          <a:cs typeface="Arial" panose="020B0604020202020204" pitchFamily="34" charset="0"/>
                        </a:rPr>
                        <a:t>TEAE</a:t>
                      </a:r>
                      <a:r>
                        <a:rPr sz="800" b="1" spc="-15">
                          <a:solidFill>
                            <a:srgbClr val="22346A"/>
                          </a:solidFill>
                          <a:latin typeface="Arial" panose="020B0604020202020204" pitchFamily="34" charset="0"/>
                          <a:cs typeface="Arial" panose="020B0604020202020204" pitchFamily="34" charset="0"/>
                        </a:rPr>
                        <a:t> </a:t>
                      </a:r>
                      <a:r>
                        <a:rPr sz="800" b="1">
                          <a:solidFill>
                            <a:srgbClr val="22346A"/>
                          </a:solidFill>
                          <a:latin typeface="Arial" panose="020B0604020202020204" pitchFamily="34" charset="0"/>
                          <a:cs typeface="Arial" panose="020B0604020202020204" pitchFamily="34" charset="0"/>
                        </a:rPr>
                        <a:t>que</a:t>
                      </a:r>
                      <a:r>
                        <a:rPr sz="800" b="1" spc="-15">
                          <a:solidFill>
                            <a:srgbClr val="22346A"/>
                          </a:solidFill>
                          <a:latin typeface="Arial" panose="020B0604020202020204" pitchFamily="34" charset="0"/>
                          <a:cs typeface="Arial" panose="020B0604020202020204" pitchFamily="34" charset="0"/>
                        </a:rPr>
                        <a:t> </a:t>
                      </a:r>
                      <a:r>
                        <a:rPr sz="800" b="1" spc="-20">
                          <a:solidFill>
                            <a:srgbClr val="22346A"/>
                          </a:solidFill>
                          <a:latin typeface="Arial" panose="020B0604020202020204" pitchFamily="34" charset="0"/>
                          <a:cs typeface="Arial" panose="020B0604020202020204" pitchFamily="34" charset="0"/>
                        </a:rPr>
                        <a:t>condujeron</a:t>
                      </a:r>
                      <a:r>
                        <a:rPr sz="800" b="1" spc="-15">
                          <a:solidFill>
                            <a:srgbClr val="22346A"/>
                          </a:solidFill>
                          <a:latin typeface="Arial" panose="020B0604020202020204" pitchFamily="34" charset="0"/>
                          <a:cs typeface="Arial" panose="020B0604020202020204" pitchFamily="34" charset="0"/>
                        </a:rPr>
                        <a:t> </a:t>
                      </a:r>
                      <a:r>
                        <a:rPr sz="800" b="1">
                          <a:solidFill>
                            <a:srgbClr val="22346A"/>
                          </a:solidFill>
                          <a:latin typeface="Arial" panose="020B0604020202020204" pitchFamily="34" charset="0"/>
                          <a:cs typeface="Arial" panose="020B0604020202020204" pitchFamily="34" charset="0"/>
                        </a:rPr>
                        <a:t>a</a:t>
                      </a:r>
                      <a:r>
                        <a:rPr sz="800" b="1" spc="-15">
                          <a:solidFill>
                            <a:srgbClr val="22346A"/>
                          </a:solidFill>
                          <a:latin typeface="Arial" panose="020B0604020202020204" pitchFamily="34" charset="0"/>
                          <a:cs typeface="Arial" panose="020B0604020202020204" pitchFamily="34" charset="0"/>
                        </a:rPr>
                        <a:t> </a:t>
                      </a:r>
                      <a:r>
                        <a:rPr sz="800" b="1" spc="-10">
                          <a:solidFill>
                            <a:srgbClr val="22346A"/>
                          </a:solidFill>
                          <a:latin typeface="Arial" panose="020B0604020202020204" pitchFamily="34" charset="0"/>
                          <a:cs typeface="Arial" panose="020B0604020202020204" pitchFamily="34" charset="0"/>
                        </a:rPr>
                        <a:t>la</a:t>
                      </a:r>
                      <a:r>
                        <a:rPr sz="800" b="1" spc="-15">
                          <a:solidFill>
                            <a:srgbClr val="22346A"/>
                          </a:solidFill>
                          <a:latin typeface="Arial" panose="020B0604020202020204" pitchFamily="34" charset="0"/>
                          <a:cs typeface="Arial" panose="020B0604020202020204" pitchFamily="34" charset="0"/>
                        </a:rPr>
                        <a:t> </a:t>
                      </a:r>
                      <a:r>
                        <a:rPr sz="800" b="1" spc="-25">
                          <a:solidFill>
                            <a:srgbClr val="22346A"/>
                          </a:solidFill>
                          <a:latin typeface="Arial" panose="020B0604020202020204" pitchFamily="34" charset="0"/>
                          <a:cs typeface="Arial" panose="020B0604020202020204" pitchFamily="34" charset="0"/>
                        </a:rPr>
                        <a:t>discontinuación</a:t>
                      </a:r>
                      <a:r>
                        <a:rPr sz="800" b="1" spc="-15">
                          <a:solidFill>
                            <a:srgbClr val="22346A"/>
                          </a:solidFill>
                          <a:latin typeface="Arial" panose="020B0604020202020204" pitchFamily="34" charset="0"/>
                          <a:cs typeface="Arial" panose="020B0604020202020204" pitchFamily="34" charset="0"/>
                        </a:rPr>
                        <a:t> </a:t>
                      </a:r>
                      <a:r>
                        <a:rPr sz="800" b="1" spc="-10">
                          <a:solidFill>
                            <a:srgbClr val="22346A"/>
                          </a:solidFill>
                          <a:latin typeface="Arial" panose="020B0604020202020204" pitchFamily="34" charset="0"/>
                          <a:cs typeface="Arial" panose="020B0604020202020204" pitchFamily="34" charset="0"/>
                        </a:rPr>
                        <a:t>del</a:t>
                      </a:r>
                      <a:r>
                        <a:rPr sz="800" b="1" spc="-15">
                          <a:solidFill>
                            <a:srgbClr val="22346A"/>
                          </a:solidFill>
                          <a:latin typeface="Arial" panose="020B0604020202020204" pitchFamily="34" charset="0"/>
                          <a:cs typeface="Arial" panose="020B0604020202020204" pitchFamily="34" charset="0"/>
                        </a:rPr>
                        <a:t> </a:t>
                      </a:r>
                      <a:r>
                        <a:rPr sz="800" b="1" spc="-25">
                          <a:solidFill>
                            <a:srgbClr val="22346A"/>
                          </a:solidFill>
                          <a:latin typeface="Arial" panose="020B0604020202020204" pitchFamily="34" charset="0"/>
                          <a:cs typeface="Arial" panose="020B0604020202020204" pitchFamily="34" charset="0"/>
                        </a:rPr>
                        <a:t>tratamiento, </a:t>
                      </a:r>
                      <a:r>
                        <a:rPr sz="800" b="1">
                          <a:solidFill>
                            <a:srgbClr val="22346A"/>
                          </a:solidFill>
                          <a:latin typeface="Arial" panose="020B0604020202020204" pitchFamily="34" charset="0"/>
                          <a:cs typeface="Arial" panose="020B0604020202020204" pitchFamily="34" charset="0"/>
                        </a:rPr>
                        <a:t>n</a:t>
                      </a:r>
                      <a:r>
                        <a:rPr sz="800" b="1" spc="-15">
                          <a:solidFill>
                            <a:srgbClr val="22346A"/>
                          </a:solidFill>
                          <a:latin typeface="Arial" panose="020B0604020202020204" pitchFamily="34" charset="0"/>
                          <a:cs typeface="Arial" panose="020B0604020202020204" pitchFamily="34" charset="0"/>
                        </a:rPr>
                        <a:t> </a:t>
                      </a:r>
                      <a:r>
                        <a:rPr sz="800" b="1" spc="-25">
                          <a:solidFill>
                            <a:srgbClr val="22346A"/>
                          </a:solidFill>
                          <a:latin typeface="Arial" panose="020B0604020202020204" pitchFamily="34" charset="0"/>
                          <a:cs typeface="Arial" panose="020B0604020202020204" pitchFamily="34" charset="0"/>
                        </a:rPr>
                        <a:t>(%)</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tcPr>
                </a:tc>
                <a:tc>
                  <a:txBody>
                    <a:bodyPr/>
                    <a:lstStyle/>
                    <a:p>
                      <a:pPr algn="ctr">
                        <a:lnSpc>
                          <a:spcPct val="100000"/>
                        </a:lnSpc>
                        <a:spcBef>
                          <a:spcPts val="340"/>
                        </a:spcBef>
                      </a:pPr>
                      <a:r>
                        <a:rPr sz="800">
                          <a:solidFill>
                            <a:srgbClr val="22346A"/>
                          </a:solidFill>
                          <a:latin typeface="Arial" panose="020B0604020202020204" pitchFamily="34" charset="0"/>
                          <a:cs typeface="Arial" panose="020B0604020202020204" pitchFamily="34" charset="0"/>
                        </a:rPr>
                        <a:t>2</a:t>
                      </a:r>
                      <a:r>
                        <a:rPr sz="800" spc="-45">
                          <a:solidFill>
                            <a:srgbClr val="22346A"/>
                          </a:solidFill>
                          <a:latin typeface="Arial" panose="020B0604020202020204" pitchFamily="34" charset="0"/>
                          <a:cs typeface="Arial" panose="020B0604020202020204" pitchFamily="34" charset="0"/>
                        </a:rPr>
                        <a:t> </a:t>
                      </a:r>
                      <a:r>
                        <a:rPr sz="800" spc="-20">
                          <a:solidFill>
                            <a:srgbClr val="22346A"/>
                          </a:solidFill>
                          <a:latin typeface="Arial" panose="020B0604020202020204" pitchFamily="34" charset="0"/>
                          <a:cs typeface="Arial" panose="020B0604020202020204" pitchFamily="34" charset="0"/>
                        </a:rPr>
                        <a:t>(1,8)</a:t>
                      </a:r>
                      <a:endParaRPr sz="800">
                        <a:latin typeface="Arial" panose="020B0604020202020204" pitchFamily="34" charset="0"/>
                        <a:cs typeface="Arial" panose="020B0604020202020204" pitchFamily="34" charset="0"/>
                      </a:endParaRPr>
                    </a:p>
                  </a:txBody>
                  <a:tcPr marL="0" marR="0" marT="26184" marB="0">
                    <a:lnT w="6350" cap="flat" cmpd="sng" algn="ctr">
                      <a:solidFill>
                        <a:srgbClr val="22346A"/>
                      </a:solidFill>
                      <a:prstDash val="solid"/>
                      <a:round/>
                      <a:headEnd type="none" w="med" len="med"/>
                      <a:tailEnd type="none" w="med" len="med"/>
                    </a:lnT>
                    <a:lnB w="6350">
                      <a:solidFill>
                        <a:srgbClr val="22346A"/>
                      </a:solidFill>
                      <a:prstDash val="solid"/>
                    </a:lnB>
                    <a:solidFill>
                      <a:srgbClr val="F2ECF8"/>
                    </a:solidFill>
                  </a:tcPr>
                </a:tc>
                <a:tc>
                  <a:txBody>
                    <a:bodyPr/>
                    <a:lstStyle/>
                    <a:p>
                      <a:pPr algn="ctr">
                        <a:lnSpc>
                          <a:spcPts val="1385"/>
                        </a:lnSpc>
                        <a:spcBef>
                          <a:spcPts val="340"/>
                        </a:spcBef>
                      </a:pPr>
                      <a:r>
                        <a:rPr lang="es-ES" sz="800">
                          <a:solidFill>
                            <a:srgbClr val="22346A"/>
                          </a:solidFill>
                          <a:latin typeface="Arial" panose="020B0604020202020204" pitchFamily="34" charset="0"/>
                          <a:cs typeface="Arial" panose="020B0604020202020204" pitchFamily="34" charset="0"/>
                        </a:rPr>
                        <a:t>2</a:t>
                      </a:r>
                      <a:r>
                        <a:rPr lang="es-ES" sz="800" spc="-45">
                          <a:solidFill>
                            <a:srgbClr val="22346A"/>
                          </a:solidFill>
                          <a:latin typeface="Arial" panose="020B0604020202020204" pitchFamily="34" charset="0"/>
                          <a:cs typeface="Arial" panose="020B0604020202020204" pitchFamily="34" charset="0"/>
                        </a:rPr>
                        <a:t> </a:t>
                      </a:r>
                      <a:r>
                        <a:rPr lang="es-ES" sz="800" spc="-20">
                          <a:solidFill>
                            <a:srgbClr val="22346A"/>
                          </a:solidFill>
                          <a:latin typeface="Arial" panose="020B0604020202020204" pitchFamily="34" charset="0"/>
                          <a:cs typeface="Arial" panose="020B0604020202020204" pitchFamily="34" charset="0"/>
                        </a:rPr>
                        <a:t>(0,9)</a:t>
                      </a:r>
                      <a:endParaRPr sz="800">
                        <a:latin typeface="Arial" panose="020B0604020202020204" pitchFamily="34" charset="0"/>
                        <a:cs typeface="Arial" panose="020B0604020202020204" pitchFamily="34" charset="0"/>
                      </a:endParaRPr>
                    </a:p>
                  </a:txBody>
                  <a:tcPr marL="0" marR="0" marT="26184" marB="0">
                    <a:lnT w="6350">
                      <a:solidFill>
                        <a:srgbClr val="22346A"/>
                      </a:solidFill>
                      <a:prstDash val="solid"/>
                    </a:lnT>
                    <a:lnB w="6350">
                      <a:solidFill>
                        <a:srgbClr val="22346A"/>
                      </a:solidFill>
                      <a:prstDash val="solid"/>
                    </a:lnB>
                    <a:solidFill>
                      <a:srgbClr val="F2ECF8"/>
                    </a:solidFill>
                  </a:tcPr>
                </a:tc>
                <a:extLst>
                  <a:ext uri="{0D108BD9-81ED-4DB2-BD59-A6C34878D82A}">
                    <a16:rowId xmlns:a16="http://schemas.microsoft.com/office/drawing/2014/main" val="10014"/>
                  </a:ext>
                </a:extLst>
              </a:tr>
            </a:tbl>
          </a:graphicData>
        </a:graphic>
      </p:graphicFrame>
      <p:sp>
        <p:nvSpPr>
          <p:cNvPr id="7" name="object 31">
            <a:extLst>
              <a:ext uri="{FF2B5EF4-FFF2-40B4-BE49-F238E27FC236}">
                <a16:creationId xmlns:a16="http://schemas.microsoft.com/office/drawing/2014/main" id="{FE04AC09-080B-D1FF-BC82-32723900B37D}"/>
              </a:ext>
            </a:extLst>
          </p:cNvPr>
          <p:cNvSpPr txBox="1"/>
          <p:nvPr/>
        </p:nvSpPr>
        <p:spPr>
          <a:xfrm>
            <a:off x="1204120" y="5508995"/>
            <a:ext cx="2519741" cy="107372"/>
          </a:xfrm>
          <a:prstGeom prst="rect">
            <a:avLst/>
          </a:prstGeom>
        </p:spPr>
        <p:txBody>
          <a:bodyPr vert="horz" wrap="square" lIns="0" tIns="9242" rIns="0" bIns="0" rtlCol="0">
            <a:spAutoFit/>
          </a:bodyPr>
          <a:lstStyle/>
          <a:p>
            <a:pPr marL="23104">
              <a:spcBef>
                <a:spcPts val="73"/>
              </a:spcBef>
            </a:pPr>
            <a:r>
              <a:rPr sz="637">
                <a:solidFill>
                  <a:srgbClr val="646464"/>
                </a:solidFill>
                <a:latin typeface="Arial" panose="020B0604020202020204" pitchFamily="34" charset="0"/>
                <a:cs typeface="Arial" panose="020B0604020202020204" pitchFamily="34" charset="0"/>
              </a:rPr>
              <a:t>Warren,</a:t>
            </a:r>
            <a:r>
              <a:rPr sz="637" spc="-15">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B.</a:t>
            </a:r>
            <a:r>
              <a:rPr sz="637" spc="-15">
                <a:solidFill>
                  <a:srgbClr val="646464"/>
                </a:solidFill>
                <a:latin typeface="Arial" panose="020B0604020202020204" pitchFamily="34" charset="0"/>
                <a:cs typeface="Arial" panose="020B0604020202020204" pitchFamily="34" charset="0"/>
              </a:rPr>
              <a:t> </a:t>
            </a:r>
            <a:r>
              <a:rPr sz="637" i="1">
                <a:solidFill>
                  <a:srgbClr val="646464"/>
                </a:solidFill>
                <a:latin typeface="Arial" panose="020B0604020202020204" pitchFamily="34" charset="0"/>
                <a:cs typeface="Arial" panose="020B0604020202020204" pitchFamily="34" charset="0"/>
              </a:rPr>
              <a:t>et</a:t>
            </a:r>
            <a:r>
              <a:rPr sz="637" i="1" spc="3">
                <a:solidFill>
                  <a:srgbClr val="646464"/>
                </a:solidFill>
                <a:latin typeface="Arial" panose="020B0604020202020204" pitchFamily="34" charset="0"/>
                <a:cs typeface="Arial" panose="020B0604020202020204" pitchFamily="34" charset="0"/>
              </a:rPr>
              <a:t> </a:t>
            </a:r>
            <a:r>
              <a:rPr sz="637" i="1">
                <a:solidFill>
                  <a:srgbClr val="646464"/>
                </a:solidFill>
                <a:latin typeface="Arial" panose="020B0604020202020204" pitchFamily="34" charset="0"/>
                <a:cs typeface="Arial" panose="020B0604020202020204" pitchFamily="34" charset="0"/>
              </a:rPr>
              <a:t>al.</a:t>
            </a:r>
            <a:r>
              <a:rPr sz="637" i="1" spc="-15">
                <a:solidFill>
                  <a:srgbClr val="646464"/>
                </a:solidFill>
                <a:latin typeface="Arial" panose="020B0604020202020204" pitchFamily="34" charset="0"/>
                <a:cs typeface="Arial" panose="020B0604020202020204" pitchFamily="34" charset="0"/>
              </a:rPr>
              <a:t> </a:t>
            </a:r>
            <a:r>
              <a:rPr sz="637" spc="-12">
                <a:solidFill>
                  <a:srgbClr val="646464"/>
                </a:solidFill>
                <a:latin typeface="Arial" panose="020B0604020202020204" pitchFamily="34" charset="0"/>
                <a:cs typeface="Arial" panose="020B0604020202020204" pitchFamily="34" charset="0"/>
              </a:rPr>
              <a:t>2023</a:t>
            </a:r>
            <a:r>
              <a:rPr sz="546" spc="-18" baseline="32407">
                <a:solidFill>
                  <a:srgbClr val="646464"/>
                </a:solidFill>
                <a:latin typeface="Arial" panose="020B0604020202020204" pitchFamily="34" charset="0"/>
                <a:cs typeface="Arial" panose="020B0604020202020204" pitchFamily="34" charset="0"/>
              </a:rPr>
              <a:t>1</a:t>
            </a:r>
            <a:endParaRPr sz="546" baseline="32407">
              <a:solidFill>
                <a:srgbClr val="646464"/>
              </a:solidFill>
              <a:latin typeface="Arial" panose="020B0604020202020204" pitchFamily="34" charset="0"/>
              <a:cs typeface="Arial" panose="020B0604020202020204" pitchFamily="34" charset="0"/>
            </a:endParaRPr>
          </a:p>
        </p:txBody>
      </p:sp>
      <p:sp>
        <p:nvSpPr>
          <p:cNvPr id="8" name="object 30">
            <a:extLst>
              <a:ext uri="{FF2B5EF4-FFF2-40B4-BE49-F238E27FC236}">
                <a16:creationId xmlns:a16="http://schemas.microsoft.com/office/drawing/2014/main" id="{BAFB8315-0DB7-B193-7C8A-A45BA0C880EE}"/>
              </a:ext>
            </a:extLst>
          </p:cNvPr>
          <p:cNvSpPr txBox="1"/>
          <p:nvPr/>
        </p:nvSpPr>
        <p:spPr>
          <a:xfrm>
            <a:off x="8014108" y="2550101"/>
            <a:ext cx="2821591" cy="2324522"/>
          </a:xfrm>
          <a:prstGeom prst="rect">
            <a:avLst/>
          </a:prstGeom>
        </p:spPr>
        <p:txBody>
          <a:bodyPr vert="horz" wrap="square" lIns="0" tIns="9627" rIns="0" bIns="0" rtlCol="0">
            <a:spAutoFit/>
          </a:bodyPr>
          <a:lstStyle/>
          <a:p>
            <a:pPr marL="9525" algn="ctr">
              <a:lnSpc>
                <a:spcPts val="1319"/>
              </a:lnSpc>
            </a:pPr>
            <a:r>
              <a:rPr sz="1400" b="1">
                <a:solidFill>
                  <a:srgbClr val="233469"/>
                </a:solidFill>
                <a:latin typeface="Arial" panose="020B0604020202020204" pitchFamily="34" charset="0"/>
                <a:cs typeface="Arial" panose="020B0604020202020204" pitchFamily="34" charset="0"/>
              </a:rPr>
              <a:t>Los EA graves y </a:t>
            </a:r>
            <a:r>
              <a:rPr sz="1400" b="1" err="1">
                <a:solidFill>
                  <a:srgbClr val="233469"/>
                </a:solidFill>
                <a:latin typeface="Arial" panose="020B0604020202020204" pitchFamily="34" charset="0"/>
                <a:cs typeface="Arial" panose="020B0604020202020204" pitchFamily="34" charset="0"/>
              </a:rPr>
              <a:t>los</a:t>
            </a:r>
            <a:endParaRPr sz="1400">
              <a:latin typeface="Arial" panose="020B0604020202020204" pitchFamily="34" charset="0"/>
              <a:cs typeface="Arial" panose="020B0604020202020204" pitchFamily="34" charset="0"/>
            </a:endParaRPr>
          </a:p>
          <a:p>
            <a:pPr marL="9525" marR="248366" algn="ctr">
              <a:lnSpc>
                <a:spcPct val="101499"/>
              </a:lnSpc>
            </a:pPr>
            <a:r>
              <a:rPr sz="1400" b="1">
                <a:solidFill>
                  <a:srgbClr val="233469"/>
                </a:solidFill>
                <a:latin typeface="Arial" panose="020B0604020202020204" pitchFamily="34" charset="0"/>
                <a:cs typeface="Arial" panose="020B0604020202020204" pitchFamily="34" charset="0"/>
              </a:rPr>
              <a:t>EA </a:t>
            </a:r>
            <a:r>
              <a:rPr sz="1400" b="1" err="1">
                <a:solidFill>
                  <a:srgbClr val="233469"/>
                </a:solidFill>
                <a:latin typeface="Arial" panose="020B0604020202020204" pitchFamily="34" charset="0"/>
                <a:cs typeface="Arial" panose="020B0604020202020204" pitchFamily="34" charset="0"/>
              </a:rPr>
              <a:t>relacionados</a:t>
            </a:r>
            <a:r>
              <a:rPr sz="1400" b="1">
                <a:solidFill>
                  <a:srgbClr val="233469"/>
                </a:solidFill>
                <a:latin typeface="Arial" panose="020B0604020202020204" pitchFamily="34" charset="0"/>
                <a:cs typeface="Arial" panose="020B0604020202020204" pitchFamily="34" charset="0"/>
              </a:rPr>
              <a:t> con </a:t>
            </a:r>
            <a:r>
              <a:rPr sz="1400" b="1" err="1">
                <a:solidFill>
                  <a:srgbClr val="233469"/>
                </a:solidFill>
                <a:latin typeface="Arial" panose="020B0604020202020204" pitchFamily="34" charset="0"/>
                <a:cs typeface="Arial" panose="020B0604020202020204" pitchFamily="34" charset="0"/>
              </a:rPr>
              <a:t>el</a:t>
            </a:r>
            <a:r>
              <a:rPr sz="1400" b="1">
                <a:solidFill>
                  <a:srgbClr val="233469"/>
                </a:solidFill>
                <a:latin typeface="Arial" panose="020B0604020202020204" pitchFamily="34" charset="0"/>
                <a:cs typeface="Arial" panose="020B0604020202020204" pitchFamily="34" charset="0"/>
              </a:rPr>
              <a:t> </a:t>
            </a:r>
            <a:r>
              <a:rPr sz="1400" b="1" err="1">
                <a:solidFill>
                  <a:srgbClr val="233469"/>
                </a:solidFill>
                <a:latin typeface="Arial" panose="020B0604020202020204" pitchFamily="34" charset="0"/>
                <a:cs typeface="Arial" panose="020B0604020202020204" pitchFamily="34" charset="0"/>
              </a:rPr>
              <a:t>tratamiento</a:t>
            </a:r>
            <a:r>
              <a:rPr sz="1400" b="1">
                <a:solidFill>
                  <a:srgbClr val="233469"/>
                </a:solidFill>
                <a:latin typeface="Arial" panose="020B0604020202020204" pitchFamily="34" charset="0"/>
                <a:cs typeface="Arial" panose="020B0604020202020204" pitchFamily="34" charset="0"/>
              </a:rPr>
              <a:t> </a:t>
            </a:r>
            <a:r>
              <a:rPr sz="1400" b="1" err="1">
                <a:solidFill>
                  <a:srgbClr val="233469"/>
                </a:solidFill>
                <a:latin typeface="Arial" panose="020B0604020202020204" pitchFamily="34" charset="0"/>
                <a:cs typeface="Arial" panose="020B0604020202020204" pitchFamily="34" charset="0"/>
              </a:rPr>
              <a:t>que</a:t>
            </a:r>
            <a:r>
              <a:rPr lang="es-ES" sz="1400">
                <a:latin typeface="Arial" panose="020B0604020202020204" pitchFamily="34" charset="0"/>
                <a:cs typeface="Arial" panose="020B0604020202020204" pitchFamily="34" charset="0"/>
              </a:rPr>
              <a:t> </a:t>
            </a:r>
            <a:r>
              <a:rPr sz="1400" b="1" err="1">
                <a:solidFill>
                  <a:srgbClr val="233469"/>
                </a:solidFill>
                <a:latin typeface="Arial" panose="020B0604020202020204" pitchFamily="34" charset="0"/>
                <a:cs typeface="Arial" panose="020B0604020202020204" pitchFamily="34" charset="0"/>
              </a:rPr>
              <a:t>provocaron</a:t>
            </a:r>
            <a:r>
              <a:rPr sz="1400" b="1">
                <a:solidFill>
                  <a:srgbClr val="233469"/>
                </a:solidFill>
                <a:latin typeface="Arial" panose="020B0604020202020204" pitchFamily="34" charset="0"/>
                <a:cs typeface="Arial" panose="020B0604020202020204" pitchFamily="34" charset="0"/>
              </a:rPr>
              <a:t> la </a:t>
            </a:r>
            <a:r>
              <a:rPr sz="1400" b="1" err="1">
                <a:solidFill>
                  <a:srgbClr val="233469"/>
                </a:solidFill>
                <a:latin typeface="Arial" panose="020B0604020202020204" pitchFamily="34" charset="0"/>
                <a:cs typeface="Arial" panose="020B0604020202020204" pitchFamily="34" charset="0"/>
              </a:rPr>
              <a:t>interrupción</a:t>
            </a:r>
            <a:r>
              <a:rPr sz="1400" b="1">
                <a:solidFill>
                  <a:srgbClr val="233469"/>
                </a:solidFill>
                <a:latin typeface="Arial" panose="020B0604020202020204" pitchFamily="34" charset="0"/>
                <a:cs typeface="Arial" panose="020B0604020202020204" pitchFamily="34" charset="0"/>
              </a:rPr>
              <a:t> del </a:t>
            </a:r>
            <a:r>
              <a:rPr sz="1400" b="1" err="1">
                <a:solidFill>
                  <a:srgbClr val="233469"/>
                </a:solidFill>
                <a:latin typeface="Arial" panose="020B0604020202020204" pitchFamily="34" charset="0"/>
                <a:cs typeface="Arial" panose="020B0604020202020204" pitchFamily="34" charset="0"/>
              </a:rPr>
              <a:t>tratamiento</a:t>
            </a:r>
            <a:r>
              <a:rPr sz="1400" b="1">
                <a:solidFill>
                  <a:srgbClr val="233469"/>
                </a:solidFill>
                <a:latin typeface="Arial" panose="020B0604020202020204" pitchFamily="34" charset="0"/>
                <a:cs typeface="Arial" panose="020B0604020202020204" pitchFamily="34" charset="0"/>
              </a:rPr>
              <a:t> </a:t>
            </a:r>
            <a:r>
              <a:rPr sz="1400" b="1" err="1">
                <a:solidFill>
                  <a:srgbClr val="233469"/>
                </a:solidFill>
                <a:latin typeface="Arial" panose="020B0604020202020204" pitchFamily="34" charset="0"/>
                <a:cs typeface="Arial" panose="020B0604020202020204" pitchFamily="34" charset="0"/>
              </a:rPr>
              <a:t>fueron</a:t>
            </a:r>
            <a:r>
              <a:rPr sz="1400" b="1">
                <a:solidFill>
                  <a:srgbClr val="233469"/>
                </a:solidFill>
                <a:latin typeface="Arial" panose="020B0604020202020204" pitchFamily="34" charset="0"/>
                <a:cs typeface="Arial" panose="020B0604020202020204" pitchFamily="34" charset="0"/>
              </a:rPr>
              <a:t> </a:t>
            </a:r>
            <a:r>
              <a:rPr sz="1400" b="1" err="1">
                <a:solidFill>
                  <a:srgbClr val="233469"/>
                </a:solidFill>
                <a:latin typeface="Arial" panose="020B0604020202020204" pitchFamily="34" charset="0"/>
                <a:cs typeface="Arial" panose="020B0604020202020204" pitchFamily="34" charset="0"/>
              </a:rPr>
              <a:t>pocos</a:t>
            </a:r>
            <a:r>
              <a:rPr sz="1400" b="1">
                <a:solidFill>
                  <a:srgbClr val="233469"/>
                </a:solidFill>
                <a:latin typeface="Arial" panose="020B0604020202020204" pitchFamily="34" charset="0"/>
                <a:cs typeface="Arial" panose="020B0604020202020204" pitchFamily="34" charset="0"/>
              </a:rPr>
              <a:t> y </a:t>
            </a:r>
            <a:r>
              <a:rPr sz="1400" b="1" err="1">
                <a:solidFill>
                  <a:srgbClr val="233469"/>
                </a:solidFill>
                <a:latin typeface="Arial" panose="020B0604020202020204" pitchFamily="34" charset="0"/>
                <a:cs typeface="Arial" panose="020B0604020202020204" pitchFamily="34" charset="0"/>
              </a:rPr>
              <a:t>similares</a:t>
            </a:r>
            <a:r>
              <a:rPr lang="es-ES" sz="1400">
                <a:latin typeface="Arial" panose="020B0604020202020204" pitchFamily="34" charset="0"/>
                <a:cs typeface="Arial" panose="020B0604020202020204" pitchFamily="34" charset="0"/>
              </a:rPr>
              <a:t> </a:t>
            </a:r>
            <a:r>
              <a:rPr sz="1400" b="1">
                <a:solidFill>
                  <a:srgbClr val="233469"/>
                </a:solidFill>
                <a:latin typeface="Arial" panose="020B0604020202020204" pitchFamily="34" charset="0"/>
                <a:cs typeface="Arial" panose="020B0604020202020204" pitchFamily="34" charset="0"/>
              </a:rPr>
              <a:t>vs. PBO+TCS.</a:t>
            </a:r>
            <a:r>
              <a:rPr sz="1400" b="1" baseline="31400">
                <a:solidFill>
                  <a:srgbClr val="233469"/>
                </a:solidFill>
                <a:latin typeface="Arial" panose="020B0604020202020204" pitchFamily="34" charset="0"/>
                <a:cs typeface="Arial" panose="020B0604020202020204" pitchFamily="34" charset="0"/>
              </a:rPr>
              <a:t>1</a:t>
            </a:r>
            <a:endParaRPr lang="es-ES" sz="1400" b="1" baseline="31400">
              <a:solidFill>
                <a:srgbClr val="233469"/>
              </a:solidFill>
              <a:latin typeface="Arial" panose="020B0604020202020204" pitchFamily="34" charset="0"/>
              <a:cs typeface="Arial" panose="020B0604020202020204" pitchFamily="34" charset="0"/>
            </a:endParaRPr>
          </a:p>
          <a:p>
            <a:pPr marL="9525" marR="59685" algn="ctr">
              <a:lnSpc>
                <a:spcPct val="102299"/>
              </a:lnSpc>
              <a:spcBef>
                <a:spcPts val="998"/>
              </a:spcBef>
            </a:pPr>
            <a:r>
              <a:rPr lang="es-ES" sz="1000">
                <a:solidFill>
                  <a:srgbClr val="233469"/>
                </a:solidFill>
                <a:latin typeface="Arial" panose="020B0604020202020204" pitchFamily="34" charset="0"/>
                <a:cs typeface="Arial" panose="020B0604020202020204" pitchFamily="34" charset="0"/>
              </a:rPr>
              <a:t>Los EA que provocaron la interrupción del tratamiento en el grupo de</a:t>
            </a:r>
            <a:r>
              <a:rPr lang="es-ES" sz="1000">
                <a:latin typeface="Arial" panose="020B0604020202020204" pitchFamily="34" charset="0"/>
                <a:cs typeface="Arial" panose="020B0604020202020204" pitchFamily="34" charset="0"/>
              </a:rPr>
              <a:t> </a:t>
            </a:r>
            <a:r>
              <a:rPr lang="es-ES" sz="1000">
                <a:solidFill>
                  <a:srgbClr val="233469"/>
                </a:solidFill>
                <a:latin typeface="Arial" panose="020B0604020202020204" pitchFamily="34" charset="0"/>
                <a:cs typeface="Arial" panose="020B0604020202020204" pitchFamily="34" charset="0"/>
              </a:rPr>
              <a:t>LEB fueron 1 caso </a:t>
            </a:r>
            <a:br>
              <a:rPr lang="es-ES" sz="1000">
                <a:solidFill>
                  <a:srgbClr val="233469"/>
                </a:solidFill>
                <a:latin typeface="Arial" panose="020B0604020202020204" pitchFamily="34" charset="0"/>
                <a:cs typeface="Arial" panose="020B0604020202020204" pitchFamily="34" charset="0"/>
              </a:rPr>
            </a:br>
            <a:r>
              <a:rPr lang="es-ES" sz="1000">
                <a:solidFill>
                  <a:srgbClr val="233469"/>
                </a:solidFill>
                <a:latin typeface="Arial" panose="020B0604020202020204" pitchFamily="34" charset="0"/>
                <a:cs typeface="Arial" panose="020B0604020202020204" pitchFamily="34" charset="0"/>
              </a:rPr>
              <a:t>de conjuntivitis (el paciente ya había informado de conjuntivitis alérgica previa en ambos ojos </a:t>
            </a:r>
            <a:br>
              <a:rPr lang="es-ES" sz="1000">
                <a:solidFill>
                  <a:srgbClr val="233469"/>
                </a:solidFill>
                <a:latin typeface="Arial" panose="020B0604020202020204" pitchFamily="34" charset="0"/>
                <a:cs typeface="Arial" panose="020B0604020202020204" pitchFamily="34" charset="0"/>
              </a:rPr>
            </a:br>
            <a:r>
              <a:rPr lang="es-ES" sz="1000">
                <a:solidFill>
                  <a:srgbClr val="233469"/>
                </a:solidFill>
                <a:latin typeface="Arial" panose="020B0604020202020204" pitchFamily="34" charset="0"/>
                <a:cs typeface="Arial" panose="020B0604020202020204" pitchFamily="34" charset="0"/>
              </a:rPr>
              <a:t>en su historial médico) y 1 caso de </a:t>
            </a:r>
            <a:br>
              <a:rPr lang="es-ES" sz="1000">
                <a:solidFill>
                  <a:srgbClr val="233469"/>
                </a:solidFill>
                <a:latin typeface="Arial" panose="020B0604020202020204" pitchFamily="34" charset="0"/>
                <a:cs typeface="Arial" panose="020B0604020202020204" pitchFamily="34" charset="0"/>
              </a:rPr>
            </a:br>
            <a:r>
              <a:rPr lang="es-ES" sz="1000">
                <a:solidFill>
                  <a:srgbClr val="233469"/>
                </a:solidFill>
                <a:latin typeface="Arial" panose="020B0604020202020204" pitchFamily="34" charset="0"/>
                <a:cs typeface="Arial" panose="020B0604020202020204" pitchFamily="34" charset="0"/>
              </a:rPr>
              <a:t>esclerosis múltiple.</a:t>
            </a:r>
            <a:r>
              <a:rPr lang="es-ES" sz="1000" baseline="32679">
                <a:solidFill>
                  <a:srgbClr val="233469"/>
                </a:solidFill>
                <a:latin typeface="Arial" panose="020B0604020202020204" pitchFamily="34" charset="0"/>
                <a:cs typeface="Arial" panose="020B0604020202020204" pitchFamily="34" charset="0"/>
              </a:rPr>
              <a:t>1</a:t>
            </a:r>
            <a:endParaRPr lang="es-ES" sz="1000" baseline="32679">
              <a:latin typeface="Arial" panose="020B0604020202020204" pitchFamily="34" charset="0"/>
              <a:cs typeface="Arial" panose="020B0604020202020204" pitchFamily="34" charset="0"/>
            </a:endParaRPr>
          </a:p>
        </p:txBody>
      </p:sp>
      <p:sp>
        <p:nvSpPr>
          <p:cNvPr id="16" name="CuadroTexto 15">
            <a:extLst>
              <a:ext uri="{FF2B5EF4-FFF2-40B4-BE49-F238E27FC236}">
                <a16:creationId xmlns:a16="http://schemas.microsoft.com/office/drawing/2014/main" id="{D87EEEB2-6C7D-D6B1-B9A7-BE2155EC75D2}"/>
              </a:ext>
            </a:extLst>
          </p:cNvPr>
          <p:cNvSpPr txBox="1"/>
          <p:nvPr/>
        </p:nvSpPr>
        <p:spPr>
          <a:xfrm>
            <a:off x="1762524" y="6076601"/>
            <a:ext cx="8540425" cy="323165"/>
          </a:xfrm>
          <a:prstGeom prst="rect">
            <a:avLst/>
          </a:prstGeom>
          <a:noFill/>
        </p:spPr>
        <p:txBody>
          <a:bodyPr wrap="square" rtlCol="0">
            <a:spAutoFit/>
          </a:bodyPr>
          <a:lstStyle/>
          <a:p>
            <a:r>
              <a:rPr lang="es-ES" sz="500" b="1">
                <a:solidFill>
                  <a:srgbClr val="646464"/>
                </a:solidFill>
              </a:rPr>
              <a:t>C2S</a:t>
            </a:r>
            <a:r>
              <a:rPr lang="es-ES" sz="500">
                <a:solidFill>
                  <a:srgbClr val="646464"/>
                </a:solidFill>
              </a:rPr>
              <a:t>: cada 2 semanas; </a:t>
            </a:r>
            <a:r>
              <a:rPr lang="es-ES" sz="500" b="1" err="1">
                <a:solidFill>
                  <a:srgbClr val="646464"/>
                </a:solidFill>
              </a:rPr>
              <a:t>CsA</a:t>
            </a:r>
            <a:r>
              <a:rPr lang="es-ES" sz="500">
                <a:solidFill>
                  <a:srgbClr val="646464"/>
                </a:solidFill>
              </a:rPr>
              <a:t>: ciclosporina A; </a:t>
            </a:r>
            <a:r>
              <a:rPr lang="es-ES" sz="500" b="1">
                <a:solidFill>
                  <a:srgbClr val="646464"/>
                </a:solidFill>
              </a:rPr>
              <a:t>EA</a:t>
            </a:r>
            <a:r>
              <a:rPr lang="es-ES" sz="500">
                <a:solidFill>
                  <a:srgbClr val="646464"/>
                </a:solidFill>
              </a:rPr>
              <a:t>: evento adverso; </a:t>
            </a:r>
            <a:r>
              <a:rPr lang="es-ES" sz="500" b="1">
                <a:solidFill>
                  <a:srgbClr val="646464"/>
                </a:solidFill>
              </a:rPr>
              <a:t>EAG</a:t>
            </a:r>
            <a:r>
              <a:rPr lang="es-ES" sz="500">
                <a:solidFill>
                  <a:srgbClr val="646464"/>
                </a:solidFill>
              </a:rPr>
              <a:t>: evento adverso grave; </a:t>
            </a:r>
            <a:r>
              <a:rPr lang="es-ES" sz="500" b="1">
                <a:solidFill>
                  <a:srgbClr val="646464"/>
                </a:solidFill>
              </a:rPr>
              <a:t>LEB</a:t>
            </a:r>
            <a:r>
              <a:rPr lang="es-ES" sz="500">
                <a:solidFill>
                  <a:srgbClr val="646464"/>
                </a:solidFill>
              </a:rPr>
              <a:t>: </a:t>
            </a:r>
            <a:r>
              <a:rPr lang="es-ES" sz="500" err="1">
                <a:solidFill>
                  <a:srgbClr val="646464"/>
                </a:solidFill>
              </a:rPr>
              <a:t>lebrikizumab</a:t>
            </a:r>
            <a:r>
              <a:rPr lang="es-ES" sz="500">
                <a:solidFill>
                  <a:srgbClr val="646464"/>
                </a:solidFill>
              </a:rPr>
              <a:t>; </a:t>
            </a:r>
            <a:r>
              <a:rPr lang="es-ES" sz="500" b="1">
                <a:solidFill>
                  <a:srgbClr val="646464"/>
                </a:solidFill>
              </a:rPr>
              <a:t>PBO</a:t>
            </a:r>
            <a:r>
              <a:rPr lang="es-ES" sz="500">
                <a:solidFill>
                  <a:srgbClr val="646464"/>
                </a:solidFill>
              </a:rPr>
              <a:t>: placebo; </a:t>
            </a:r>
            <a:r>
              <a:rPr lang="es-ES" sz="500" b="1">
                <a:solidFill>
                  <a:srgbClr val="646464"/>
                </a:solidFill>
              </a:rPr>
              <a:t>TCS</a:t>
            </a:r>
            <a:r>
              <a:rPr lang="es-ES" sz="500">
                <a:solidFill>
                  <a:srgbClr val="646464"/>
                </a:solidFill>
              </a:rPr>
              <a:t>: corticoesteroides tópicos; </a:t>
            </a:r>
            <a:r>
              <a:rPr lang="es-ES" sz="500" b="1">
                <a:solidFill>
                  <a:srgbClr val="646464"/>
                </a:solidFill>
              </a:rPr>
              <a:t>TEAE</a:t>
            </a:r>
            <a:r>
              <a:rPr lang="es-ES" sz="500">
                <a:solidFill>
                  <a:srgbClr val="646464"/>
                </a:solidFill>
              </a:rPr>
              <a:t>: evento adverso emergente del tratamiento.</a:t>
            </a:r>
          </a:p>
          <a:p>
            <a:r>
              <a:rPr lang="es-ES" sz="500">
                <a:solidFill>
                  <a:srgbClr val="646464"/>
                </a:solidFill>
              </a:rPr>
              <a:t>1. Warren RB, </a:t>
            </a:r>
            <a:r>
              <a:rPr lang="es-ES" sz="500" i="1">
                <a:solidFill>
                  <a:srgbClr val="646464"/>
                </a:solidFill>
              </a:rPr>
              <a:t>et al</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significantly</a:t>
            </a:r>
            <a:r>
              <a:rPr lang="es-ES" sz="500">
                <a:solidFill>
                  <a:srgbClr val="646464"/>
                </a:solidFill>
              </a:rPr>
              <a:t> </a:t>
            </a:r>
            <a:r>
              <a:rPr lang="es-ES" sz="500" err="1">
                <a:solidFill>
                  <a:srgbClr val="646464"/>
                </a:solidFill>
              </a:rPr>
              <a:t>improves</a:t>
            </a:r>
            <a:r>
              <a:rPr lang="es-ES" sz="500">
                <a:solidFill>
                  <a:srgbClr val="646464"/>
                </a:solidFill>
              </a:rPr>
              <a:t> </a:t>
            </a:r>
            <a:r>
              <a:rPr lang="es-ES" sz="500" err="1">
                <a:solidFill>
                  <a:srgbClr val="646464"/>
                </a:solidFill>
              </a:rPr>
              <a:t>signs</a:t>
            </a:r>
            <a:r>
              <a:rPr lang="es-ES" sz="500">
                <a:solidFill>
                  <a:srgbClr val="646464"/>
                </a:solidFill>
              </a:rPr>
              <a:t> and </a:t>
            </a:r>
            <a:r>
              <a:rPr lang="es-ES" sz="500" err="1">
                <a:solidFill>
                  <a:srgbClr val="646464"/>
                </a:solidFill>
              </a:rPr>
              <a:t>symptoms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t>
            </a:r>
            <a:r>
              <a:rPr lang="es-ES" sz="500" err="1">
                <a:solidFill>
                  <a:srgbClr val="646464"/>
                </a:solidFill>
              </a:rPr>
              <a:t>patients</a:t>
            </a:r>
            <a:r>
              <a:rPr lang="es-ES" sz="500">
                <a:solidFill>
                  <a:srgbClr val="646464"/>
                </a:solidFill>
              </a:rPr>
              <a:t> </a:t>
            </a:r>
            <a:r>
              <a:rPr lang="es-ES" sz="500" err="1">
                <a:solidFill>
                  <a:srgbClr val="646464"/>
                </a:solidFill>
              </a:rPr>
              <a:t>not</a:t>
            </a:r>
            <a:r>
              <a:rPr lang="es-ES" sz="500">
                <a:solidFill>
                  <a:srgbClr val="646464"/>
                </a:solidFill>
              </a:rPr>
              <a:t> </a:t>
            </a:r>
            <a:r>
              <a:rPr lang="es-ES" sz="500" err="1">
                <a:solidFill>
                  <a:srgbClr val="646464"/>
                </a:solidFill>
              </a:rPr>
              <a:t>adequately</a:t>
            </a:r>
            <a:r>
              <a:rPr lang="es-ES" sz="500">
                <a:solidFill>
                  <a:srgbClr val="646464"/>
                </a:solidFill>
              </a:rPr>
              <a:t> </a:t>
            </a:r>
            <a:r>
              <a:rPr lang="es-ES" sz="500" err="1">
                <a:solidFill>
                  <a:srgbClr val="646464"/>
                </a:solidFill>
              </a:rPr>
              <a:t>controlled</a:t>
            </a:r>
            <a:r>
              <a:rPr lang="es-ES" sz="500">
                <a:solidFill>
                  <a:srgbClr val="646464"/>
                </a:solidFill>
              </a:rPr>
              <a:t> </a:t>
            </a:r>
            <a:r>
              <a:rPr lang="es-ES" sz="500" err="1">
                <a:solidFill>
                  <a:srgbClr val="646464"/>
                </a:solidFill>
              </a:rPr>
              <a:t>or</a:t>
            </a:r>
            <a:r>
              <a:rPr lang="es-ES" sz="500">
                <a:solidFill>
                  <a:srgbClr val="646464"/>
                </a:solidFill>
              </a:rPr>
              <a:t> non-eligible </a:t>
            </a:r>
            <a:r>
              <a:rPr lang="es-ES" sz="500" err="1">
                <a:solidFill>
                  <a:srgbClr val="646464"/>
                </a:solidFill>
              </a:rPr>
              <a:t>for</a:t>
            </a:r>
            <a:r>
              <a:rPr lang="es-ES" sz="500">
                <a:solidFill>
                  <a:srgbClr val="646464"/>
                </a:solidFill>
              </a:rPr>
              <a:t> </a:t>
            </a:r>
            <a:r>
              <a:rPr lang="es-ES" sz="500" err="1">
                <a:solidFill>
                  <a:srgbClr val="646464"/>
                </a:solidFill>
              </a:rPr>
              <a:t>cyclosporine</a:t>
            </a:r>
            <a:r>
              <a:rPr lang="es-ES" sz="500">
                <a:solidFill>
                  <a:srgbClr val="646464"/>
                </a:solidFill>
              </a:rPr>
              <a:t>: a placebo-</a:t>
            </a:r>
            <a:r>
              <a:rPr lang="es-ES" sz="500" err="1">
                <a:solidFill>
                  <a:srgbClr val="646464"/>
                </a:solidFill>
              </a:rPr>
              <a:t>controlled</a:t>
            </a:r>
            <a:r>
              <a:rPr lang="es-ES" sz="500">
                <a:solidFill>
                  <a:srgbClr val="646464"/>
                </a:solidFill>
              </a:rPr>
              <a:t>, </a:t>
            </a:r>
            <a:r>
              <a:rPr lang="es-ES" sz="500" err="1">
                <a:solidFill>
                  <a:srgbClr val="646464"/>
                </a:solidFill>
              </a:rPr>
              <a:t>randomized</a:t>
            </a:r>
            <a:r>
              <a:rPr lang="es-ES" sz="500">
                <a:solidFill>
                  <a:srgbClr val="646464"/>
                </a:solidFill>
              </a:rPr>
              <a:t> </a:t>
            </a:r>
            <a:r>
              <a:rPr lang="es-ES" sz="500" err="1">
                <a:solidFill>
                  <a:srgbClr val="646464"/>
                </a:solidFill>
              </a:rPr>
              <a:t>phase</a:t>
            </a:r>
            <a:r>
              <a:rPr lang="es-ES" sz="500">
                <a:solidFill>
                  <a:srgbClr val="646464"/>
                </a:solidFill>
              </a:rPr>
              <a:t> 3 </a:t>
            </a:r>
            <a:r>
              <a:rPr lang="es-ES" sz="500" err="1">
                <a:solidFill>
                  <a:srgbClr val="646464"/>
                </a:solidFill>
              </a:rPr>
              <a:t>clinical</a:t>
            </a:r>
            <a:r>
              <a:rPr lang="es-ES" sz="500">
                <a:solidFill>
                  <a:srgbClr val="646464"/>
                </a:solidFill>
              </a:rPr>
              <a:t> </a:t>
            </a:r>
            <a:r>
              <a:rPr lang="es-ES" sz="500" err="1">
                <a:solidFill>
                  <a:srgbClr val="646464"/>
                </a:solidFill>
              </a:rPr>
              <a:t>study</a:t>
            </a:r>
            <a:r>
              <a:rPr lang="es-ES" sz="500">
                <a:solidFill>
                  <a:srgbClr val="646464"/>
                </a:solidFill>
              </a:rPr>
              <a:t> (</a:t>
            </a:r>
            <a:r>
              <a:rPr lang="es-ES" sz="500" err="1">
                <a:solidFill>
                  <a:srgbClr val="646464"/>
                </a:solidFill>
              </a:rPr>
              <a:t>ADvantage</a:t>
            </a:r>
            <a:r>
              <a:rPr lang="es-ES" sz="500">
                <a:solidFill>
                  <a:srgbClr val="646464"/>
                </a:solidFill>
              </a:rPr>
              <a:t>). Poster </a:t>
            </a:r>
            <a:r>
              <a:rPr lang="es-ES" sz="500" err="1">
                <a:solidFill>
                  <a:srgbClr val="646464"/>
                </a:solidFill>
              </a:rPr>
              <a:t>presented</a:t>
            </a:r>
            <a:r>
              <a:rPr lang="es-ES" sz="500">
                <a:solidFill>
                  <a:srgbClr val="646464"/>
                </a:solidFill>
              </a:rPr>
              <a:t> at: </a:t>
            </a:r>
            <a:r>
              <a:rPr lang="es-ES" sz="500" err="1">
                <a:solidFill>
                  <a:srgbClr val="646464"/>
                </a:solidFill>
              </a:rPr>
              <a:t>Fall</a:t>
            </a:r>
            <a:r>
              <a:rPr lang="es-ES" sz="500">
                <a:solidFill>
                  <a:srgbClr val="646464"/>
                </a:solidFill>
              </a:rPr>
              <a:t> </a:t>
            </a:r>
            <a:r>
              <a:rPr lang="es-ES" sz="500" err="1">
                <a:solidFill>
                  <a:srgbClr val="646464"/>
                </a:solidFill>
              </a:rPr>
              <a:t>Clinical</a:t>
            </a:r>
            <a:r>
              <a:rPr lang="es-ES" sz="500">
                <a:solidFill>
                  <a:srgbClr val="646464"/>
                </a:solidFill>
              </a:rPr>
              <a:t> </a:t>
            </a:r>
            <a:r>
              <a:rPr lang="es-ES" sz="500" err="1">
                <a:solidFill>
                  <a:srgbClr val="646464"/>
                </a:solidFill>
              </a:rPr>
              <a:t>Dermatology</a:t>
            </a:r>
            <a:r>
              <a:rPr lang="es-ES" sz="500">
                <a:solidFill>
                  <a:srgbClr val="646464"/>
                </a:solidFill>
              </a:rPr>
              <a:t> </a:t>
            </a:r>
            <a:r>
              <a:rPr lang="es-ES" sz="500" err="1">
                <a:solidFill>
                  <a:srgbClr val="646464"/>
                </a:solidFill>
              </a:rPr>
              <a:t>Conference</a:t>
            </a:r>
            <a:r>
              <a:rPr lang="es-ES" sz="500">
                <a:solidFill>
                  <a:srgbClr val="646464"/>
                </a:solidFill>
              </a:rPr>
              <a:t> (</a:t>
            </a:r>
            <a:r>
              <a:rPr lang="es-ES" sz="500" err="1">
                <a:solidFill>
                  <a:srgbClr val="646464"/>
                </a:solidFill>
              </a:rPr>
              <a:t>Fall</a:t>
            </a:r>
            <a:r>
              <a:rPr lang="es-ES" sz="500">
                <a:solidFill>
                  <a:srgbClr val="646464"/>
                </a:solidFill>
              </a:rPr>
              <a:t> CDC); 2023 Oct 19–22; Las Vegas, NV, USA.</a:t>
            </a:r>
          </a:p>
        </p:txBody>
      </p:sp>
    </p:spTree>
    <p:extLst>
      <p:ext uri="{BB962C8B-B14F-4D97-AF65-F5344CB8AC3E}">
        <p14:creationId xmlns:p14="http://schemas.microsoft.com/office/powerpoint/2010/main" val="1183001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A32FD892-B641-B427-9071-BEB975240FC0}"/>
              </a:ext>
            </a:extLst>
          </p:cNvPr>
          <p:cNvSpPr>
            <a:spLocks noGrp="1"/>
          </p:cNvSpPr>
          <p:nvPr>
            <p:ph type="title"/>
          </p:nvPr>
        </p:nvSpPr>
        <p:spPr>
          <a:xfrm>
            <a:off x="838200" y="0"/>
            <a:ext cx="6407425" cy="2754041"/>
          </a:xfrm>
        </p:spPr>
        <p:txBody>
          <a:bodyPr/>
          <a:lstStyle/>
          <a:p>
            <a:r>
              <a:rPr lang="es-ES"/>
              <a:t>Índice</a:t>
            </a:r>
          </a:p>
        </p:txBody>
      </p:sp>
      <p:sp>
        <p:nvSpPr>
          <p:cNvPr id="9" name="Rectángulo redondeado 8">
            <a:extLst>
              <a:ext uri="{FF2B5EF4-FFF2-40B4-BE49-F238E27FC236}">
                <a16:creationId xmlns:a16="http://schemas.microsoft.com/office/drawing/2014/main" id="{5EB3B1F8-9180-FC71-258D-233360EB0C59}"/>
              </a:ext>
            </a:extLst>
          </p:cNvPr>
          <p:cNvSpPr/>
          <p:nvPr/>
        </p:nvSpPr>
        <p:spPr>
          <a:xfrm>
            <a:off x="838200" y="1919390"/>
            <a:ext cx="3151555" cy="1200236"/>
          </a:xfrm>
          <a:prstGeom prst="roundRect">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63B18034-7350-0D49-0200-EE33E9EAD4FB}"/>
              </a:ext>
            </a:extLst>
          </p:cNvPr>
          <p:cNvSpPr txBox="1"/>
          <p:nvPr/>
        </p:nvSpPr>
        <p:spPr>
          <a:xfrm>
            <a:off x="1066800" y="2200043"/>
            <a:ext cx="2440329" cy="523220"/>
          </a:xfrm>
          <a:prstGeom prst="rect">
            <a:avLst/>
          </a:prstGeom>
          <a:noFill/>
        </p:spPr>
        <p:txBody>
          <a:bodyPr wrap="square" rtlCol="0" anchor="ctr">
            <a:spAutoFit/>
          </a:bodyPr>
          <a:lstStyle/>
          <a:p>
            <a:pPr>
              <a:spcAft>
                <a:spcPts val="600"/>
              </a:spcAft>
            </a:pPr>
            <a:r>
              <a:rPr lang="es-ES" sz="1600" b="1">
                <a:solidFill>
                  <a:srgbClr val="003867"/>
                </a:solidFill>
              </a:rPr>
              <a:t>DA en cara y cuello </a:t>
            </a:r>
            <a:r>
              <a:rPr lang="es-ES" sz="1200" b="1">
                <a:solidFill>
                  <a:schemeClr val="bg1"/>
                </a:solidFill>
              </a:rPr>
              <a:t>¿Por qué es tan importante?</a:t>
            </a:r>
          </a:p>
        </p:txBody>
      </p:sp>
      <p:sp>
        <p:nvSpPr>
          <p:cNvPr id="15" name="Rectángulo redondeado 14">
            <a:extLst>
              <a:ext uri="{FF2B5EF4-FFF2-40B4-BE49-F238E27FC236}">
                <a16:creationId xmlns:a16="http://schemas.microsoft.com/office/drawing/2014/main" id="{CE30BD48-0E73-5F9A-A48A-7AE4AAFCFB55}"/>
              </a:ext>
            </a:extLst>
          </p:cNvPr>
          <p:cNvSpPr/>
          <p:nvPr/>
        </p:nvSpPr>
        <p:spPr>
          <a:xfrm>
            <a:off x="4178126" y="1919390"/>
            <a:ext cx="3151555" cy="1200236"/>
          </a:xfrm>
          <a:prstGeom prst="roundRect">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redondeado 15">
            <a:extLst>
              <a:ext uri="{FF2B5EF4-FFF2-40B4-BE49-F238E27FC236}">
                <a16:creationId xmlns:a16="http://schemas.microsoft.com/office/drawing/2014/main" id="{A01C83EB-0BF8-5EE7-794C-1E238863FD1D}"/>
              </a:ext>
            </a:extLst>
          </p:cNvPr>
          <p:cNvSpPr/>
          <p:nvPr/>
        </p:nvSpPr>
        <p:spPr>
          <a:xfrm>
            <a:off x="7518052" y="1919390"/>
            <a:ext cx="3151555" cy="1200236"/>
          </a:xfrm>
          <a:prstGeom prst="roundRect">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redondeado 16">
            <a:extLst>
              <a:ext uri="{FF2B5EF4-FFF2-40B4-BE49-F238E27FC236}">
                <a16:creationId xmlns:a16="http://schemas.microsoft.com/office/drawing/2014/main" id="{D168AB32-ED63-2E2A-808B-32806F748EA9}"/>
              </a:ext>
            </a:extLst>
          </p:cNvPr>
          <p:cNvSpPr/>
          <p:nvPr/>
        </p:nvSpPr>
        <p:spPr>
          <a:xfrm>
            <a:off x="838200" y="3697960"/>
            <a:ext cx="3151555" cy="1200236"/>
          </a:xfrm>
          <a:prstGeom prst="roundRect">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redondeado 17">
            <a:extLst>
              <a:ext uri="{FF2B5EF4-FFF2-40B4-BE49-F238E27FC236}">
                <a16:creationId xmlns:a16="http://schemas.microsoft.com/office/drawing/2014/main" id="{3942764E-3053-815F-3782-D949D37DBB3F}"/>
              </a:ext>
            </a:extLst>
          </p:cNvPr>
          <p:cNvSpPr/>
          <p:nvPr/>
        </p:nvSpPr>
        <p:spPr>
          <a:xfrm>
            <a:off x="4178126" y="3697960"/>
            <a:ext cx="3151555" cy="1200236"/>
          </a:xfrm>
          <a:prstGeom prst="roundRect">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CuadroTexto 19">
            <a:extLst>
              <a:ext uri="{FF2B5EF4-FFF2-40B4-BE49-F238E27FC236}">
                <a16:creationId xmlns:a16="http://schemas.microsoft.com/office/drawing/2014/main" id="{1E8F31B6-8AEE-CDC7-6948-7BC524B58069}"/>
              </a:ext>
            </a:extLst>
          </p:cNvPr>
          <p:cNvSpPr txBox="1"/>
          <p:nvPr/>
        </p:nvSpPr>
        <p:spPr>
          <a:xfrm>
            <a:off x="4270512" y="2169266"/>
            <a:ext cx="3063432" cy="584775"/>
          </a:xfrm>
          <a:prstGeom prst="rect">
            <a:avLst/>
          </a:prstGeom>
          <a:noFill/>
        </p:spPr>
        <p:txBody>
          <a:bodyPr wrap="square" rtlCol="0" anchor="ctr">
            <a:spAutoFit/>
          </a:bodyPr>
          <a:lstStyle/>
          <a:p>
            <a:pPr>
              <a:spcAft>
                <a:spcPts val="600"/>
              </a:spcAft>
            </a:pPr>
            <a:r>
              <a:rPr lang="es-ES" sz="1600" b="1">
                <a:solidFill>
                  <a:srgbClr val="003867"/>
                </a:solidFill>
              </a:rPr>
              <a:t>Eficacia y seguridad </a:t>
            </a:r>
            <a:r>
              <a:rPr lang="es-ES" sz="1600" b="1">
                <a:solidFill>
                  <a:schemeClr val="bg1"/>
                </a:solidFill>
              </a:rPr>
              <a:t>EBGLYSS</a:t>
            </a:r>
            <a:r>
              <a:rPr lang="es-ES" sz="1600" b="1" baseline="30000">
                <a:solidFill>
                  <a:schemeClr val="bg1"/>
                </a:solidFill>
              </a:rPr>
              <a:t>® </a:t>
            </a:r>
            <a:r>
              <a:rPr lang="es-ES" sz="1600" b="1">
                <a:solidFill>
                  <a:schemeClr val="bg1"/>
                </a:solidFill>
              </a:rPr>
              <a:t>en cara y cuello </a:t>
            </a:r>
            <a:endParaRPr lang="es-ES" sz="1600" b="1" baseline="30000">
              <a:solidFill>
                <a:schemeClr val="bg1"/>
              </a:solidFill>
            </a:endParaRPr>
          </a:p>
        </p:txBody>
      </p:sp>
      <p:sp>
        <p:nvSpPr>
          <p:cNvPr id="21" name="CuadroTexto 20">
            <a:extLst>
              <a:ext uri="{FF2B5EF4-FFF2-40B4-BE49-F238E27FC236}">
                <a16:creationId xmlns:a16="http://schemas.microsoft.com/office/drawing/2014/main" id="{84BFCF58-B7EB-EC42-A0DB-6E66CBA2B06F}"/>
              </a:ext>
            </a:extLst>
          </p:cNvPr>
          <p:cNvSpPr txBox="1"/>
          <p:nvPr/>
        </p:nvSpPr>
        <p:spPr>
          <a:xfrm>
            <a:off x="7702160" y="2104009"/>
            <a:ext cx="2388897" cy="830997"/>
          </a:xfrm>
          <a:prstGeom prst="rect">
            <a:avLst/>
          </a:prstGeom>
          <a:noFill/>
        </p:spPr>
        <p:txBody>
          <a:bodyPr wrap="square" rtlCol="0" anchor="ctr">
            <a:spAutoFit/>
          </a:bodyPr>
          <a:lstStyle/>
          <a:p>
            <a:pPr>
              <a:spcAft>
                <a:spcPts val="600"/>
              </a:spcAft>
            </a:pPr>
            <a:r>
              <a:rPr lang="es-ES" sz="1600" b="1">
                <a:solidFill>
                  <a:srgbClr val="003867"/>
                </a:solidFill>
              </a:rPr>
              <a:t>Evidencia en práctica clínica </a:t>
            </a:r>
            <a:r>
              <a:rPr lang="es-ES" sz="1600" b="1">
                <a:solidFill>
                  <a:schemeClr val="bg1"/>
                </a:solidFill>
              </a:rPr>
              <a:t>en C&amp;C con EBGLYSS</a:t>
            </a:r>
            <a:r>
              <a:rPr lang="es-ES" sz="1600" b="1" baseline="30000">
                <a:solidFill>
                  <a:schemeClr val="bg1"/>
                </a:solidFill>
              </a:rPr>
              <a:t>®</a:t>
            </a:r>
          </a:p>
        </p:txBody>
      </p:sp>
      <p:sp>
        <p:nvSpPr>
          <p:cNvPr id="22" name="CuadroTexto 21">
            <a:extLst>
              <a:ext uri="{FF2B5EF4-FFF2-40B4-BE49-F238E27FC236}">
                <a16:creationId xmlns:a16="http://schemas.microsoft.com/office/drawing/2014/main" id="{3CA0297A-004B-7B45-4155-3782E7699059}"/>
              </a:ext>
            </a:extLst>
          </p:cNvPr>
          <p:cNvSpPr txBox="1"/>
          <p:nvPr/>
        </p:nvSpPr>
        <p:spPr>
          <a:xfrm>
            <a:off x="1066800" y="4005690"/>
            <a:ext cx="2922955" cy="584775"/>
          </a:xfrm>
          <a:prstGeom prst="rect">
            <a:avLst/>
          </a:prstGeom>
          <a:noFill/>
        </p:spPr>
        <p:txBody>
          <a:bodyPr wrap="square" rtlCol="0" anchor="ctr">
            <a:spAutoFit/>
          </a:bodyPr>
          <a:lstStyle/>
          <a:p>
            <a:pPr>
              <a:spcAft>
                <a:spcPts val="600"/>
              </a:spcAft>
            </a:pPr>
            <a:r>
              <a:rPr lang="es-ES" sz="1600" b="1">
                <a:solidFill>
                  <a:srgbClr val="003867"/>
                </a:solidFill>
              </a:rPr>
              <a:t>Pacientes contraindicados </a:t>
            </a:r>
            <a:r>
              <a:rPr lang="es-ES" sz="1600" b="1">
                <a:solidFill>
                  <a:schemeClr val="bg1"/>
                </a:solidFill>
              </a:rPr>
              <a:t>a </a:t>
            </a:r>
            <a:r>
              <a:rPr lang="es-ES" sz="1600" b="1" err="1">
                <a:solidFill>
                  <a:schemeClr val="bg1"/>
                </a:solidFill>
              </a:rPr>
              <a:t>CsA</a:t>
            </a:r>
            <a:r>
              <a:rPr lang="es-ES" sz="1600" b="1">
                <a:solidFill>
                  <a:schemeClr val="bg1"/>
                </a:solidFill>
              </a:rPr>
              <a:t> y </a:t>
            </a:r>
            <a:r>
              <a:rPr lang="es-ES" sz="1600" b="1" err="1">
                <a:solidFill>
                  <a:schemeClr val="bg1"/>
                </a:solidFill>
              </a:rPr>
              <a:t>JAKi</a:t>
            </a:r>
            <a:endParaRPr lang="es-ES" sz="1200" b="1">
              <a:solidFill>
                <a:schemeClr val="bg1"/>
              </a:solidFill>
            </a:endParaRPr>
          </a:p>
        </p:txBody>
      </p:sp>
      <p:sp>
        <p:nvSpPr>
          <p:cNvPr id="23" name="CuadroTexto 22">
            <a:extLst>
              <a:ext uri="{FF2B5EF4-FFF2-40B4-BE49-F238E27FC236}">
                <a16:creationId xmlns:a16="http://schemas.microsoft.com/office/drawing/2014/main" id="{0E6E7588-64E3-8BFD-077A-AAD567E7FEAF}"/>
              </a:ext>
            </a:extLst>
          </p:cNvPr>
          <p:cNvSpPr txBox="1"/>
          <p:nvPr/>
        </p:nvSpPr>
        <p:spPr>
          <a:xfrm>
            <a:off x="4270512" y="4005690"/>
            <a:ext cx="2734445" cy="584775"/>
          </a:xfrm>
          <a:prstGeom prst="rect">
            <a:avLst/>
          </a:prstGeom>
          <a:noFill/>
        </p:spPr>
        <p:txBody>
          <a:bodyPr wrap="square" rtlCol="0" anchor="ctr">
            <a:spAutoFit/>
          </a:bodyPr>
          <a:lstStyle/>
          <a:p>
            <a:pPr>
              <a:spcAft>
                <a:spcPts val="600"/>
              </a:spcAft>
            </a:pPr>
            <a:r>
              <a:rPr lang="es-ES" sz="1600" b="1">
                <a:solidFill>
                  <a:srgbClr val="003867"/>
                </a:solidFill>
              </a:rPr>
              <a:t>Evidencia en práctica clínica </a:t>
            </a:r>
            <a:r>
              <a:rPr lang="es-ES" sz="1600" b="1">
                <a:solidFill>
                  <a:schemeClr val="bg1"/>
                </a:solidFill>
              </a:rPr>
              <a:t>con EBGLYSS</a:t>
            </a:r>
            <a:r>
              <a:rPr lang="es-ES" sz="1600" b="1" baseline="30000">
                <a:solidFill>
                  <a:schemeClr val="bg1"/>
                </a:solidFill>
              </a:rPr>
              <a:t>®</a:t>
            </a:r>
          </a:p>
        </p:txBody>
      </p:sp>
    </p:spTree>
    <p:extLst>
      <p:ext uri="{BB962C8B-B14F-4D97-AF65-F5344CB8AC3E}">
        <p14:creationId xmlns:p14="http://schemas.microsoft.com/office/powerpoint/2010/main" val="2549399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20F0A-153B-AE01-7D8A-630FB00213C5}"/>
            </a:ext>
          </a:extLst>
        </p:cNvPr>
        <p:cNvGrpSpPr/>
        <p:nvPr/>
      </p:nvGrpSpPr>
      <p:grpSpPr>
        <a:xfrm>
          <a:off x="0" y="0"/>
          <a:ext cx="0" cy="0"/>
          <a:chOff x="0" y="0"/>
          <a:chExt cx="0" cy="0"/>
        </a:xfrm>
      </p:grpSpPr>
      <p:sp>
        <p:nvSpPr>
          <p:cNvPr id="10" name="Rectángulo redondeado 9">
            <a:extLst>
              <a:ext uri="{FF2B5EF4-FFF2-40B4-BE49-F238E27FC236}">
                <a16:creationId xmlns:a16="http://schemas.microsoft.com/office/drawing/2014/main" id="{B1A182BD-CFEC-3851-396A-A1FF32BB4BD6}"/>
              </a:ext>
            </a:extLst>
          </p:cNvPr>
          <p:cNvSpPr/>
          <p:nvPr/>
        </p:nvSpPr>
        <p:spPr>
          <a:xfrm>
            <a:off x="772928" y="1637414"/>
            <a:ext cx="7042002" cy="4086636"/>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redondeado 4">
            <a:extLst>
              <a:ext uri="{FF2B5EF4-FFF2-40B4-BE49-F238E27FC236}">
                <a16:creationId xmlns:a16="http://schemas.microsoft.com/office/drawing/2014/main" id="{675B2785-4191-3A44-AB97-3D737BEBBE95}"/>
              </a:ext>
            </a:extLst>
          </p:cNvPr>
          <p:cNvSpPr/>
          <p:nvPr/>
        </p:nvSpPr>
        <p:spPr>
          <a:xfrm>
            <a:off x="8069309" y="1637413"/>
            <a:ext cx="3123187" cy="4086636"/>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a:extLst>
              <a:ext uri="{FF2B5EF4-FFF2-40B4-BE49-F238E27FC236}">
                <a16:creationId xmlns:a16="http://schemas.microsoft.com/office/drawing/2014/main" id="{68ADC8C7-89FB-D00B-363E-4BE810CDCFA0}"/>
              </a:ext>
            </a:extLst>
          </p:cNvPr>
          <p:cNvSpPr>
            <a:spLocks noGrp="1"/>
          </p:cNvSpPr>
          <p:nvPr>
            <p:ph type="title"/>
          </p:nvPr>
        </p:nvSpPr>
        <p:spPr/>
        <p:txBody>
          <a:bodyPr/>
          <a:lstStyle/>
          <a:p>
            <a:r>
              <a:rPr lang="es-ES"/>
              <a:t>Resumen</a:t>
            </a:r>
            <a:r>
              <a:rPr lang="es-ES" baseline="30000"/>
              <a:t> $‡1</a:t>
            </a:r>
          </a:p>
        </p:txBody>
      </p:sp>
      <p:graphicFrame>
        <p:nvGraphicFramePr>
          <p:cNvPr id="6" name="Tabla 5">
            <a:extLst>
              <a:ext uri="{FF2B5EF4-FFF2-40B4-BE49-F238E27FC236}">
                <a16:creationId xmlns:a16="http://schemas.microsoft.com/office/drawing/2014/main" id="{74AE2FAE-848F-8F80-13F3-FC99386572C5}"/>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36" name="object 31">
            <a:extLst>
              <a:ext uri="{FF2B5EF4-FFF2-40B4-BE49-F238E27FC236}">
                <a16:creationId xmlns:a16="http://schemas.microsoft.com/office/drawing/2014/main" id="{2A163923-CA74-A01D-78E3-9875864F9985}"/>
              </a:ext>
            </a:extLst>
          </p:cNvPr>
          <p:cNvSpPr txBox="1"/>
          <p:nvPr/>
        </p:nvSpPr>
        <p:spPr>
          <a:xfrm>
            <a:off x="1151114" y="5329673"/>
            <a:ext cx="2062229" cy="132443"/>
          </a:xfrm>
          <a:prstGeom prst="rect">
            <a:avLst/>
          </a:prstGeom>
        </p:spPr>
        <p:txBody>
          <a:bodyPr vert="horz" wrap="square" lIns="0" tIns="9242" rIns="0" bIns="0" rtlCol="0">
            <a:spAutoFit/>
          </a:bodyPr>
          <a:lstStyle/>
          <a:p>
            <a:pPr marL="23104">
              <a:spcBef>
                <a:spcPts val="73"/>
              </a:spcBef>
            </a:pPr>
            <a:r>
              <a:rPr lang="es-ES" sz="800">
                <a:solidFill>
                  <a:srgbClr val="646464"/>
                </a:solidFill>
                <a:latin typeface="Arial" panose="020B0604020202020204" pitchFamily="34" charset="0"/>
                <a:cs typeface="Arial" panose="020B0604020202020204" pitchFamily="34" charset="0"/>
              </a:rPr>
              <a:t>Adaptado de </a:t>
            </a:r>
            <a:r>
              <a:rPr sz="800">
                <a:solidFill>
                  <a:srgbClr val="646464"/>
                </a:solidFill>
                <a:latin typeface="Arial" panose="020B0604020202020204" pitchFamily="34" charset="0"/>
                <a:cs typeface="Arial" panose="020B0604020202020204" pitchFamily="34" charset="0"/>
              </a:rPr>
              <a:t>Warren,</a:t>
            </a:r>
            <a:r>
              <a:rPr sz="800" spc="-15">
                <a:solidFill>
                  <a:srgbClr val="646464"/>
                </a:solidFill>
                <a:latin typeface="Arial" panose="020B0604020202020204" pitchFamily="34" charset="0"/>
                <a:cs typeface="Arial" panose="020B0604020202020204" pitchFamily="34" charset="0"/>
              </a:rPr>
              <a:t> </a:t>
            </a:r>
            <a:r>
              <a:rPr sz="800">
                <a:solidFill>
                  <a:srgbClr val="646464"/>
                </a:solidFill>
                <a:latin typeface="Arial" panose="020B0604020202020204" pitchFamily="34" charset="0"/>
                <a:cs typeface="Arial" panose="020B0604020202020204" pitchFamily="34" charset="0"/>
              </a:rPr>
              <a:t>B.</a:t>
            </a:r>
            <a:r>
              <a:rPr sz="800" spc="-15">
                <a:solidFill>
                  <a:srgbClr val="646464"/>
                </a:solidFill>
                <a:latin typeface="Arial" panose="020B0604020202020204" pitchFamily="34" charset="0"/>
                <a:cs typeface="Arial" panose="020B0604020202020204" pitchFamily="34" charset="0"/>
              </a:rPr>
              <a:t> </a:t>
            </a:r>
            <a:r>
              <a:rPr sz="800" i="1">
                <a:solidFill>
                  <a:srgbClr val="646464"/>
                </a:solidFill>
                <a:latin typeface="Arial" panose="020B0604020202020204" pitchFamily="34" charset="0"/>
                <a:cs typeface="Arial" panose="020B0604020202020204" pitchFamily="34" charset="0"/>
              </a:rPr>
              <a:t>et</a:t>
            </a:r>
            <a:r>
              <a:rPr sz="800" i="1" spc="3">
                <a:solidFill>
                  <a:srgbClr val="646464"/>
                </a:solidFill>
                <a:latin typeface="Arial" panose="020B0604020202020204" pitchFamily="34" charset="0"/>
                <a:cs typeface="Arial" panose="020B0604020202020204" pitchFamily="34" charset="0"/>
              </a:rPr>
              <a:t> </a:t>
            </a:r>
            <a:r>
              <a:rPr sz="800" i="1">
                <a:solidFill>
                  <a:srgbClr val="646464"/>
                </a:solidFill>
                <a:latin typeface="Arial" panose="020B0604020202020204" pitchFamily="34" charset="0"/>
                <a:cs typeface="Arial" panose="020B0604020202020204" pitchFamily="34" charset="0"/>
              </a:rPr>
              <a:t>al.</a:t>
            </a:r>
            <a:r>
              <a:rPr sz="800" i="1" spc="-15">
                <a:solidFill>
                  <a:srgbClr val="646464"/>
                </a:solidFill>
                <a:latin typeface="Arial" panose="020B0604020202020204" pitchFamily="34" charset="0"/>
                <a:cs typeface="Arial" panose="020B0604020202020204" pitchFamily="34" charset="0"/>
              </a:rPr>
              <a:t> </a:t>
            </a:r>
            <a:r>
              <a:rPr sz="800" spc="-12">
                <a:solidFill>
                  <a:srgbClr val="646464"/>
                </a:solidFill>
                <a:latin typeface="Arial" panose="020B0604020202020204" pitchFamily="34" charset="0"/>
                <a:cs typeface="Arial" panose="020B0604020202020204" pitchFamily="34" charset="0"/>
              </a:rPr>
              <a:t>2023</a:t>
            </a:r>
            <a:r>
              <a:rPr sz="800" spc="-18" baseline="32407">
                <a:solidFill>
                  <a:srgbClr val="646464"/>
                </a:solidFill>
                <a:latin typeface="Arial" panose="020B0604020202020204" pitchFamily="34" charset="0"/>
                <a:cs typeface="Arial" panose="020B0604020202020204" pitchFamily="34" charset="0"/>
              </a:rPr>
              <a:t>1</a:t>
            </a:r>
            <a:endParaRPr sz="800" baseline="32407">
              <a:solidFill>
                <a:srgbClr val="646464"/>
              </a:solidFill>
              <a:latin typeface="Arial" panose="020B0604020202020204" pitchFamily="34" charset="0"/>
              <a:cs typeface="Arial" panose="020B0604020202020204" pitchFamily="34" charset="0"/>
            </a:endParaRPr>
          </a:p>
        </p:txBody>
      </p:sp>
      <p:sp>
        <p:nvSpPr>
          <p:cNvPr id="37" name="object 32">
            <a:extLst>
              <a:ext uri="{FF2B5EF4-FFF2-40B4-BE49-F238E27FC236}">
                <a16:creationId xmlns:a16="http://schemas.microsoft.com/office/drawing/2014/main" id="{BBF807FE-5BFF-F802-D17F-5B0CC469ECB5}"/>
              </a:ext>
            </a:extLst>
          </p:cNvPr>
          <p:cNvSpPr txBox="1"/>
          <p:nvPr/>
        </p:nvSpPr>
        <p:spPr>
          <a:xfrm>
            <a:off x="8420510" y="2901745"/>
            <a:ext cx="2322277" cy="1734459"/>
          </a:xfrm>
          <a:prstGeom prst="rect">
            <a:avLst/>
          </a:prstGeom>
        </p:spPr>
        <p:txBody>
          <a:bodyPr vert="horz" wrap="square" lIns="0" tIns="6931" rIns="0" bIns="0" rtlCol="0">
            <a:spAutoFit/>
          </a:bodyPr>
          <a:lstStyle/>
          <a:p>
            <a:pPr marL="23104" marR="18483" algn="ctr">
              <a:lnSpc>
                <a:spcPct val="101499"/>
              </a:lnSpc>
              <a:spcBef>
                <a:spcPts val="55"/>
              </a:spcBef>
            </a:pPr>
            <a:r>
              <a:rPr sz="1400" b="1">
                <a:solidFill>
                  <a:srgbClr val="233469"/>
                </a:solidFill>
                <a:latin typeface="Arial" panose="020B0604020202020204" pitchFamily="34" charset="0"/>
                <a:cs typeface="Arial" panose="020B0604020202020204" pitchFamily="34" charset="0"/>
              </a:rPr>
              <a:t>El</a:t>
            </a:r>
            <a:r>
              <a:rPr sz="1400" b="1" spc="30">
                <a:solidFill>
                  <a:srgbClr val="233469"/>
                </a:solidFill>
                <a:latin typeface="Arial" panose="020B0604020202020204" pitchFamily="34" charset="0"/>
                <a:cs typeface="Arial" panose="020B0604020202020204" pitchFamily="34" charset="0"/>
              </a:rPr>
              <a:t> </a:t>
            </a:r>
            <a:r>
              <a:rPr sz="1400" b="1">
                <a:solidFill>
                  <a:srgbClr val="233469"/>
                </a:solidFill>
                <a:latin typeface="Arial" panose="020B0604020202020204" pitchFamily="34" charset="0"/>
                <a:cs typeface="Arial" panose="020B0604020202020204" pitchFamily="34" charset="0"/>
              </a:rPr>
              <a:t>perfil</a:t>
            </a:r>
            <a:r>
              <a:rPr sz="1400" b="1" spc="30">
                <a:solidFill>
                  <a:srgbClr val="233469"/>
                </a:solidFill>
                <a:latin typeface="Arial" panose="020B0604020202020204" pitchFamily="34" charset="0"/>
                <a:cs typeface="Arial" panose="020B0604020202020204" pitchFamily="34" charset="0"/>
              </a:rPr>
              <a:t> </a:t>
            </a:r>
            <a:r>
              <a:rPr sz="1400" b="1">
                <a:solidFill>
                  <a:srgbClr val="233469"/>
                </a:solidFill>
                <a:latin typeface="Arial" panose="020B0604020202020204" pitchFamily="34" charset="0"/>
                <a:cs typeface="Arial" panose="020B0604020202020204" pitchFamily="34" charset="0"/>
              </a:rPr>
              <a:t>de</a:t>
            </a:r>
            <a:r>
              <a:rPr sz="1400" b="1" spc="30">
                <a:solidFill>
                  <a:srgbClr val="233469"/>
                </a:solidFill>
                <a:latin typeface="Arial" panose="020B0604020202020204" pitchFamily="34" charset="0"/>
                <a:cs typeface="Arial" panose="020B0604020202020204" pitchFamily="34" charset="0"/>
              </a:rPr>
              <a:t> </a:t>
            </a:r>
            <a:r>
              <a:rPr sz="1400" b="1">
                <a:solidFill>
                  <a:srgbClr val="233469"/>
                </a:solidFill>
                <a:latin typeface="Arial" panose="020B0604020202020204" pitchFamily="34" charset="0"/>
                <a:cs typeface="Arial" panose="020B0604020202020204" pitchFamily="34" charset="0"/>
              </a:rPr>
              <a:t>seguridad</a:t>
            </a:r>
            <a:r>
              <a:rPr sz="1400" b="1" spc="30">
                <a:solidFill>
                  <a:srgbClr val="233469"/>
                </a:solidFill>
                <a:latin typeface="Arial" panose="020B0604020202020204" pitchFamily="34" charset="0"/>
                <a:cs typeface="Arial" panose="020B0604020202020204" pitchFamily="34" charset="0"/>
              </a:rPr>
              <a:t> </a:t>
            </a:r>
            <a:r>
              <a:rPr sz="1400" b="1" spc="-15">
                <a:solidFill>
                  <a:srgbClr val="233469"/>
                </a:solidFill>
                <a:latin typeface="Arial" panose="020B0604020202020204" pitchFamily="34" charset="0"/>
                <a:cs typeface="Arial" panose="020B0604020202020204" pitchFamily="34" charset="0"/>
              </a:rPr>
              <a:t>de </a:t>
            </a:r>
            <a:r>
              <a:rPr sz="1400" b="1" spc="-6">
                <a:solidFill>
                  <a:srgbClr val="233469"/>
                </a:solidFill>
                <a:latin typeface="Arial" panose="020B0604020202020204" pitchFamily="34" charset="0"/>
                <a:cs typeface="Arial" panose="020B0604020202020204" pitchFamily="34" charset="0"/>
              </a:rPr>
              <a:t>EBGLYSS</a:t>
            </a:r>
            <a:r>
              <a:rPr sz="1400" b="1" spc="-6" baseline="30000">
                <a:solidFill>
                  <a:srgbClr val="233469"/>
                </a:solidFill>
                <a:latin typeface="Arial" panose="020B0604020202020204" pitchFamily="34" charset="0"/>
                <a:cs typeface="Arial" panose="020B0604020202020204" pitchFamily="34" charset="0"/>
              </a:rPr>
              <a:t>®</a:t>
            </a:r>
            <a:r>
              <a:rPr sz="1400" b="1" spc="-36">
                <a:solidFill>
                  <a:srgbClr val="233469"/>
                </a:solidFill>
                <a:latin typeface="Arial" panose="020B0604020202020204" pitchFamily="34" charset="0"/>
                <a:cs typeface="Arial" panose="020B0604020202020204" pitchFamily="34" charset="0"/>
              </a:rPr>
              <a:t> </a:t>
            </a:r>
            <a:r>
              <a:rPr sz="1400" b="1">
                <a:solidFill>
                  <a:srgbClr val="233469"/>
                </a:solidFill>
                <a:latin typeface="Arial" panose="020B0604020202020204" pitchFamily="34" charset="0"/>
                <a:cs typeface="Arial" panose="020B0604020202020204" pitchFamily="34" charset="0"/>
              </a:rPr>
              <a:t>es</a:t>
            </a:r>
            <a:r>
              <a:rPr sz="1400" b="1" spc="-6">
                <a:solidFill>
                  <a:srgbClr val="233469"/>
                </a:solidFill>
                <a:latin typeface="Arial" panose="020B0604020202020204" pitchFamily="34" charset="0"/>
                <a:cs typeface="Arial" panose="020B0604020202020204" pitchFamily="34" charset="0"/>
              </a:rPr>
              <a:t> favorable, </a:t>
            </a:r>
            <a:r>
              <a:rPr sz="1400" b="1">
                <a:solidFill>
                  <a:srgbClr val="233469"/>
                </a:solidFill>
                <a:latin typeface="Arial" panose="020B0604020202020204" pitchFamily="34" charset="0"/>
                <a:cs typeface="Arial" panose="020B0604020202020204" pitchFamily="34" charset="0"/>
              </a:rPr>
              <a:t>sin</a:t>
            </a:r>
            <a:r>
              <a:rPr sz="1400" b="1" spc="15">
                <a:solidFill>
                  <a:srgbClr val="233469"/>
                </a:solidFill>
                <a:latin typeface="Arial" panose="020B0604020202020204" pitchFamily="34" charset="0"/>
                <a:cs typeface="Arial" panose="020B0604020202020204" pitchFamily="34" charset="0"/>
              </a:rPr>
              <a:t> </a:t>
            </a:r>
            <a:r>
              <a:rPr sz="1400" b="1">
                <a:solidFill>
                  <a:srgbClr val="233469"/>
                </a:solidFill>
                <a:latin typeface="Arial" panose="020B0604020202020204" pitchFamily="34" charset="0"/>
                <a:cs typeface="Arial" panose="020B0604020202020204" pitchFamily="34" charset="0"/>
              </a:rPr>
              <a:t>nuevas</a:t>
            </a:r>
            <a:r>
              <a:rPr sz="1400" b="1" spc="18">
                <a:solidFill>
                  <a:srgbClr val="233469"/>
                </a:solidFill>
                <a:latin typeface="Arial" panose="020B0604020202020204" pitchFamily="34" charset="0"/>
                <a:cs typeface="Arial" panose="020B0604020202020204" pitchFamily="34" charset="0"/>
              </a:rPr>
              <a:t> </a:t>
            </a:r>
            <a:r>
              <a:rPr sz="1400" b="1">
                <a:solidFill>
                  <a:srgbClr val="233469"/>
                </a:solidFill>
                <a:latin typeface="Arial" panose="020B0604020202020204" pitchFamily="34" charset="0"/>
                <a:cs typeface="Arial" panose="020B0604020202020204" pitchFamily="34" charset="0"/>
              </a:rPr>
              <a:t>señales</a:t>
            </a:r>
            <a:r>
              <a:rPr sz="1400" b="1" spc="18">
                <a:solidFill>
                  <a:srgbClr val="233469"/>
                </a:solidFill>
                <a:latin typeface="Arial" panose="020B0604020202020204" pitchFamily="34" charset="0"/>
                <a:cs typeface="Arial" panose="020B0604020202020204" pitchFamily="34" charset="0"/>
              </a:rPr>
              <a:t> </a:t>
            </a:r>
            <a:r>
              <a:rPr sz="1400" b="1" spc="-15">
                <a:solidFill>
                  <a:srgbClr val="233469"/>
                </a:solidFill>
                <a:latin typeface="Arial" panose="020B0604020202020204" pitchFamily="34" charset="0"/>
                <a:cs typeface="Arial" panose="020B0604020202020204" pitchFamily="34" charset="0"/>
              </a:rPr>
              <a:t>de </a:t>
            </a:r>
            <a:r>
              <a:rPr sz="1400" b="1">
                <a:solidFill>
                  <a:srgbClr val="233469"/>
                </a:solidFill>
                <a:latin typeface="Arial" panose="020B0604020202020204" pitchFamily="34" charset="0"/>
                <a:cs typeface="Arial" panose="020B0604020202020204" pitchFamily="34" charset="0"/>
              </a:rPr>
              <a:t>seguridad</a:t>
            </a:r>
            <a:r>
              <a:rPr sz="1400" b="1" spc="36">
                <a:solidFill>
                  <a:srgbClr val="233469"/>
                </a:solidFill>
                <a:latin typeface="Arial" panose="020B0604020202020204" pitchFamily="34" charset="0"/>
                <a:cs typeface="Arial" panose="020B0604020202020204" pitchFamily="34" charset="0"/>
              </a:rPr>
              <a:t> </a:t>
            </a:r>
            <a:r>
              <a:rPr sz="1400" b="1">
                <a:solidFill>
                  <a:srgbClr val="233469"/>
                </a:solidFill>
                <a:latin typeface="Arial" panose="020B0604020202020204" pitchFamily="34" charset="0"/>
                <a:cs typeface="Arial" panose="020B0604020202020204" pitchFamily="34" charset="0"/>
              </a:rPr>
              <a:t>en</a:t>
            </a:r>
            <a:r>
              <a:rPr sz="1400" b="1" spc="39">
                <a:solidFill>
                  <a:srgbClr val="233469"/>
                </a:solidFill>
                <a:latin typeface="Arial" panose="020B0604020202020204" pitchFamily="34" charset="0"/>
                <a:cs typeface="Arial" panose="020B0604020202020204" pitchFamily="34" charset="0"/>
              </a:rPr>
              <a:t> </a:t>
            </a:r>
            <a:r>
              <a:rPr sz="1400" b="1" spc="-6">
                <a:solidFill>
                  <a:srgbClr val="233469"/>
                </a:solidFill>
                <a:latin typeface="Arial" panose="020B0604020202020204" pitchFamily="34" charset="0"/>
                <a:cs typeface="Arial" panose="020B0604020202020204" pitchFamily="34" charset="0"/>
              </a:rPr>
              <a:t>pacientes </a:t>
            </a:r>
            <a:r>
              <a:rPr sz="1400" b="1">
                <a:solidFill>
                  <a:srgbClr val="233469"/>
                </a:solidFill>
                <a:latin typeface="Arial" panose="020B0604020202020204" pitchFamily="34" charset="0"/>
                <a:cs typeface="Arial" panose="020B0604020202020204" pitchFamily="34" charset="0"/>
              </a:rPr>
              <a:t>con</a:t>
            </a:r>
            <a:r>
              <a:rPr sz="1400" b="1" spc="15">
                <a:solidFill>
                  <a:srgbClr val="233469"/>
                </a:solidFill>
                <a:latin typeface="Arial" panose="020B0604020202020204" pitchFamily="34" charset="0"/>
                <a:cs typeface="Arial" panose="020B0604020202020204" pitchFamily="34" charset="0"/>
              </a:rPr>
              <a:t> </a:t>
            </a:r>
            <a:r>
              <a:rPr sz="1400" b="1">
                <a:solidFill>
                  <a:srgbClr val="233469"/>
                </a:solidFill>
                <a:latin typeface="Arial" panose="020B0604020202020204" pitchFamily="34" charset="0"/>
                <a:cs typeface="Arial" panose="020B0604020202020204" pitchFamily="34" charset="0"/>
              </a:rPr>
              <a:t>DA</a:t>
            </a:r>
            <a:r>
              <a:rPr sz="1400" b="1" spc="-18">
                <a:solidFill>
                  <a:srgbClr val="233469"/>
                </a:solidFill>
                <a:latin typeface="Arial" panose="020B0604020202020204" pitchFamily="34" charset="0"/>
                <a:cs typeface="Arial" panose="020B0604020202020204" pitchFamily="34" charset="0"/>
              </a:rPr>
              <a:t> </a:t>
            </a:r>
            <a:r>
              <a:rPr sz="1400" b="1">
                <a:solidFill>
                  <a:srgbClr val="233469"/>
                </a:solidFill>
                <a:latin typeface="Arial" panose="020B0604020202020204" pitchFamily="34" charset="0"/>
                <a:cs typeface="Arial" panose="020B0604020202020204" pitchFamily="34" charset="0"/>
              </a:rPr>
              <a:t>moderada</a:t>
            </a:r>
            <a:r>
              <a:rPr sz="1400" b="1" spc="15">
                <a:solidFill>
                  <a:srgbClr val="233469"/>
                </a:solidFill>
                <a:latin typeface="Arial" panose="020B0604020202020204" pitchFamily="34" charset="0"/>
                <a:cs typeface="Arial" panose="020B0604020202020204" pitchFamily="34" charset="0"/>
              </a:rPr>
              <a:t> </a:t>
            </a:r>
            <a:r>
              <a:rPr sz="1400" b="1" spc="-30">
                <a:solidFill>
                  <a:srgbClr val="233469"/>
                </a:solidFill>
                <a:latin typeface="Arial" panose="020B0604020202020204" pitchFamily="34" charset="0"/>
                <a:cs typeface="Arial" panose="020B0604020202020204" pitchFamily="34" charset="0"/>
              </a:rPr>
              <a:t>a </a:t>
            </a:r>
            <a:r>
              <a:rPr sz="1400" b="1">
                <a:solidFill>
                  <a:srgbClr val="233469"/>
                </a:solidFill>
                <a:latin typeface="Arial" panose="020B0604020202020204" pitchFamily="34" charset="0"/>
                <a:cs typeface="Arial" panose="020B0604020202020204" pitchFamily="34" charset="0"/>
              </a:rPr>
              <a:t>grave</a:t>
            </a:r>
            <a:r>
              <a:rPr sz="1400" b="1" spc="-6">
                <a:solidFill>
                  <a:srgbClr val="233469"/>
                </a:solidFill>
                <a:latin typeface="Arial" panose="020B0604020202020204" pitchFamily="34" charset="0"/>
                <a:cs typeface="Arial" panose="020B0604020202020204" pitchFamily="34" charset="0"/>
              </a:rPr>
              <a:t> </a:t>
            </a:r>
            <a:r>
              <a:rPr sz="1400" b="1">
                <a:solidFill>
                  <a:srgbClr val="233469"/>
                </a:solidFill>
                <a:latin typeface="Arial" panose="020B0604020202020204" pitchFamily="34" charset="0"/>
                <a:cs typeface="Arial" panose="020B0604020202020204" pitchFamily="34" charset="0"/>
              </a:rPr>
              <a:t>con</a:t>
            </a:r>
            <a:r>
              <a:rPr sz="1400" b="1" spc="-6">
                <a:solidFill>
                  <a:srgbClr val="233469"/>
                </a:solidFill>
                <a:latin typeface="Arial" panose="020B0604020202020204" pitchFamily="34" charset="0"/>
                <a:cs typeface="Arial" panose="020B0604020202020204" pitchFamily="34" charset="0"/>
              </a:rPr>
              <a:t> respuesta </a:t>
            </a:r>
            <a:r>
              <a:rPr sz="1400" b="1">
                <a:solidFill>
                  <a:srgbClr val="233469"/>
                </a:solidFill>
                <a:latin typeface="Arial" panose="020B0604020202020204" pitchFamily="34" charset="0"/>
                <a:cs typeface="Arial" panose="020B0604020202020204" pitchFamily="34" charset="0"/>
              </a:rPr>
              <a:t>previa</a:t>
            </a:r>
            <a:r>
              <a:rPr sz="1400" b="1" spc="30">
                <a:solidFill>
                  <a:srgbClr val="233469"/>
                </a:solidFill>
                <a:latin typeface="Arial" panose="020B0604020202020204" pitchFamily="34" charset="0"/>
                <a:cs typeface="Arial" panose="020B0604020202020204" pitchFamily="34" charset="0"/>
              </a:rPr>
              <a:t> </a:t>
            </a:r>
            <a:r>
              <a:rPr sz="1400" b="1">
                <a:solidFill>
                  <a:srgbClr val="233469"/>
                </a:solidFill>
                <a:latin typeface="Arial" panose="020B0604020202020204" pitchFamily="34" charset="0"/>
                <a:cs typeface="Arial" panose="020B0604020202020204" pitchFamily="34" charset="0"/>
              </a:rPr>
              <a:t>inadecuada</a:t>
            </a:r>
            <a:r>
              <a:rPr sz="1400" b="1" spc="30">
                <a:solidFill>
                  <a:srgbClr val="233469"/>
                </a:solidFill>
                <a:latin typeface="Arial" panose="020B0604020202020204" pitchFamily="34" charset="0"/>
                <a:cs typeface="Arial" panose="020B0604020202020204" pitchFamily="34" charset="0"/>
              </a:rPr>
              <a:t> </a:t>
            </a:r>
            <a:r>
              <a:rPr sz="1400" b="1" spc="-30">
                <a:solidFill>
                  <a:srgbClr val="233469"/>
                </a:solidFill>
                <a:latin typeface="Arial" panose="020B0604020202020204" pitchFamily="34" charset="0"/>
                <a:cs typeface="Arial" panose="020B0604020202020204" pitchFamily="34" charset="0"/>
              </a:rPr>
              <a:t>o </a:t>
            </a:r>
            <a:r>
              <a:rPr sz="1400" b="1">
                <a:solidFill>
                  <a:srgbClr val="233469"/>
                </a:solidFill>
                <a:latin typeface="Arial" panose="020B0604020202020204" pitchFamily="34" charset="0"/>
                <a:cs typeface="Arial" panose="020B0604020202020204" pitchFamily="34" charset="0"/>
              </a:rPr>
              <a:t>contraindicados</a:t>
            </a:r>
            <a:r>
              <a:rPr sz="1400" b="1" spc="30">
                <a:solidFill>
                  <a:srgbClr val="233469"/>
                </a:solidFill>
                <a:latin typeface="Arial" panose="020B0604020202020204" pitchFamily="34" charset="0"/>
                <a:cs typeface="Arial" panose="020B0604020202020204" pitchFamily="34" charset="0"/>
              </a:rPr>
              <a:t> </a:t>
            </a:r>
            <a:r>
              <a:rPr sz="1400" b="1">
                <a:solidFill>
                  <a:srgbClr val="233469"/>
                </a:solidFill>
                <a:latin typeface="Arial" panose="020B0604020202020204" pitchFamily="34" charset="0"/>
                <a:cs typeface="Arial" panose="020B0604020202020204" pitchFamily="34" charset="0"/>
              </a:rPr>
              <a:t>a</a:t>
            </a:r>
            <a:r>
              <a:rPr sz="1400" b="1" spc="30">
                <a:solidFill>
                  <a:srgbClr val="233469"/>
                </a:solidFill>
                <a:latin typeface="Arial" panose="020B0604020202020204" pitchFamily="34" charset="0"/>
                <a:cs typeface="Arial" panose="020B0604020202020204" pitchFamily="34" charset="0"/>
              </a:rPr>
              <a:t> </a:t>
            </a:r>
            <a:r>
              <a:rPr sz="1400" b="1" spc="-12">
                <a:solidFill>
                  <a:srgbClr val="233469"/>
                </a:solidFill>
                <a:latin typeface="Arial" panose="020B0604020202020204" pitchFamily="34" charset="0"/>
                <a:cs typeface="Arial" panose="020B0604020202020204" pitchFamily="34" charset="0"/>
              </a:rPr>
              <a:t>CsA</a:t>
            </a:r>
            <a:r>
              <a:rPr sz="1400" b="1" spc="-18" baseline="31400">
                <a:solidFill>
                  <a:srgbClr val="233469"/>
                </a:solidFill>
                <a:latin typeface="Arial" panose="020B0604020202020204" pitchFamily="34" charset="0"/>
                <a:cs typeface="Arial" panose="020B0604020202020204" pitchFamily="34" charset="0"/>
              </a:rPr>
              <a:t>1</a:t>
            </a:r>
            <a:endParaRPr sz="1400" baseline="31400">
              <a:latin typeface="Arial" panose="020B0604020202020204" pitchFamily="34" charset="0"/>
              <a:cs typeface="Arial" panose="020B0604020202020204" pitchFamily="34" charset="0"/>
            </a:endParaRPr>
          </a:p>
        </p:txBody>
      </p:sp>
      <p:sp>
        <p:nvSpPr>
          <p:cNvPr id="38" name="object 33">
            <a:extLst>
              <a:ext uri="{FF2B5EF4-FFF2-40B4-BE49-F238E27FC236}">
                <a16:creationId xmlns:a16="http://schemas.microsoft.com/office/drawing/2014/main" id="{A4BB613A-C175-A27D-5783-46821ADB0AC7}"/>
              </a:ext>
            </a:extLst>
          </p:cNvPr>
          <p:cNvSpPr txBox="1"/>
          <p:nvPr/>
        </p:nvSpPr>
        <p:spPr>
          <a:xfrm>
            <a:off x="1137729" y="3875558"/>
            <a:ext cx="1663527" cy="781830"/>
          </a:xfrm>
          <a:prstGeom prst="rect">
            <a:avLst/>
          </a:prstGeom>
        </p:spPr>
        <p:txBody>
          <a:bodyPr vert="horz" wrap="square" lIns="0" tIns="7316" rIns="0" bIns="0" rtlCol="0" anchor="ctr">
            <a:spAutoFit/>
          </a:bodyPr>
          <a:lstStyle/>
          <a:p>
            <a:pPr marL="22719" marR="18483" algn="ctr">
              <a:lnSpc>
                <a:spcPct val="102299"/>
              </a:lnSpc>
              <a:spcBef>
                <a:spcPts val="58"/>
              </a:spcBef>
            </a:pPr>
            <a:r>
              <a:rPr sz="1000">
                <a:solidFill>
                  <a:srgbClr val="003867"/>
                </a:solidFill>
                <a:latin typeface="Arial" panose="020B0604020202020204" pitchFamily="34" charset="0"/>
                <a:cs typeface="Arial" panose="020B0604020202020204" pitchFamily="34" charset="0"/>
              </a:rPr>
              <a:t>de</a:t>
            </a:r>
            <a:r>
              <a:rPr sz="1000" spc="33">
                <a:solidFill>
                  <a:srgbClr val="003867"/>
                </a:solidFill>
                <a:latin typeface="Arial" panose="020B0604020202020204" pitchFamily="34" charset="0"/>
                <a:cs typeface="Arial" panose="020B0604020202020204" pitchFamily="34" charset="0"/>
              </a:rPr>
              <a:t> </a:t>
            </a:r>
            <a:r>
              <a:rPr sz="1000" err="1">
                <a:solidFill>
                  <a:srgbClr val="003867"/>
                </a:solidFill>
                <a:latin typeface="Arial" panose="020B0604020202020204" pitchFamily="34" charset="0"/>
                <a:cs typeface="Arial" panose="020B0604020202020204" pitchFamily="34" charset="0"/>
              </a:rPr>
              <a:t>los</a:t>
            </a:r>
            <a:r>
              <a:rPr sz="1000" spc="36">
                <a:solidFill>
                  <a:srgbClr val="003867"/>
                </a:solidFill>
                <a:latin typeface="Arial" panose="020B0604020202020204" pitchFamily="34" charset="0"/>
                <a:cs typeface="Arial" panose="020B0604020202020204" pitchFamily="34" charset="0"/>
              </a:rPr>
              <a:t> </a:t>
            </a:r>
            <a:r>
              <a:rPr sz="1000" err="1">
                <a:solidFill>
                  <a:srgbClr val="003867"/>
                </a:solidFill>
                <a:latin typeface="Arial" panose="020B0604020202020204" pitchFamily="34" charset="0"/>
                <a:cs typeface="Arial" panose="020B0604020202020204" pitchFamily="34" charset="0"/>
              </a:rPr>
              <a:t>pacientes</a:t>
            </a:r>
            <a:r>
              <a:rPr sz="1000" spc="36">
                <a:solidFill>
                  <a:srgbClr val="003867"/>
                </a:solidFill>
                <a:latin typeface="Arial" panose="020B0604020202020204" pitchFamily="34" charset="0"/>
                <a:cs typeface="Arial" panose="020B0604020202020204" pitchFamily="34" charset="0"/>
              </a:rPr>
              <a:t> </a:t>
            </a:r>
            <a:r>
              <a:rPr sz="1000" spc="-6" err="1">
                <a:solidFill>
                  <a:srgbClr val="003867"/>
                </a:solidFill>
                <a:latin typeface="Arial" panose="020B0604020202020204" pitchFamily="34" charset="0"/>
                <a:cs typeface="Arial" panose="020B0604020202020204" pitchFamily="34" charset="0"/>
              </a:rPr>
              <a:t>tratados</a:t>
            </a:r>
            <a:r>
              <a:rPr sz="1000" spc="-6">
                <a:solidFill>
                  <a:srgbClr val="003867"/>
                </a:solidFill>
                <a:latin typeface="Arial" panose="020B0604020202020204" pitchFamily="34" charset="0"/>
                <a:cs typeface="Arial" panose="020B0604020202020204" pitchFamily="34" charset="0"/>
              </a:rPr>
              <a:t> </a:t>
            </a:r>
            <a:br>
              <a:rPr lang="es-ES" sz="1000" spc="-6">
                <a:solidFill>
                  <a:srgbClr val="003867"/>
                </a:solidFill>
                <a:latin typeface="Arial" panose="020B0604020202020204" pitchFamily="34" charset="0"/>
                <a:cs typeface="Arial" panose="020B0604020202020204" pitchFamily="34" charset="0"/>
              </a:rPr>
            </a:br>
            <a:r>
              <a:rPr sz="1000">
                <a:solidFill>
                  <a:srgbClr val="003867"/>
                </a:solidFill>
                <a:latin typeface="Arial" panose="020B0604020202020204" pitchFamily="34" charset="0"/>
                <a:cs typeface="Arial" panose="020B0604020202020204" pitchFamily="34" charset="0"/>
              </a:rPr>
              <a:t>con</a:t>
            </a:r>
            <a:r>
              <a:rPr sz="1000" spc="12">
                <a:solidFill>
                  <a:srgbClr val="003867"/>
                </a:solidFill>
                <a:latin typeface="Arial" panose="020B0604020202020204" pitchFamily="34" charset="0"/>
                <a:cs typeface="Arial" panose="020B0604020202020204" pitchFamily="34" charset="0"/>
              </a:rPr>
              <a:t> </a:t>
            </a:r>
            <a:r>
              <a:rPr sz="1000">
                <a:solidFill>
                  <a:srgbClr val="003867"/>
                </a:solidFill>
                <a:latin typeface="Arial" panose="020B0604020202020204" pitchFamily="34" charset="0"/>
                <a:cs typeface="Arial" panose="020B0604020202020204" pitchFamily="34" charset="0"/>
              </a:rPr>
              <a:t>EBGLYSS</a:t>
            </a:r>
            <a:r>
              <a:rPr sz="1000" baseline="30000">
                <a:solidFill>
                  <a:srgbClr val="003867"/>
                </a:solidFill>
                <a:latin typeface="Arial" panose="020B0604020202020204" pitchFamily="34" charset="0"/>
                <a:cs typeface="Arial" panose="020B0604020202020204" pitchFamily="34" charset="0"/>
              </a:rPr>
              <a:t>®</a:t>
            </a:r>
            <a:r>
              <a:rPr sz="1000" spc="-15">
                <a:solidFill>
                  <a:srgbClr val="003867"/>
                </a:solidFill>
                <a:latin typeface="Arial" panose="020B0604020202020204" pitchFamily="34" charset="0"/>
                <a:cs typeface="Arial" panose="020B0604020202020204" pitchFamily="34" charset="0"/>
              </a:rPr>
              <a:t> </a:t>
            </a:r>
            <a:r>
              <a:rPr sz="1000">
                <a:solidFill>
                  <a:srgbClr val="003867"/>
                </a:solidFill>
                <a:latin typeface="Arial" panose="020B0604020202020204" pitchFamily="34" charset="0"/>
                <a:cs typeface="Arial" panose="020B0604020202020204" pitchFamily="34" charset="0"/>
              </a:rPr>
              <a:t>+</a:t>
            </a:r>
            <a:r>
              <a:rPr sz="1000" spc="-12">
                <a:solidFill>
                  <a:srgbClr val="003867"/>
                </a:solidFill>
                <a:latin typeface="Arial" panose="020B0604020202020204" pitchFamily="34" charset="0"/>
                <a:cs typeface="Arial" panose="020B0604020202020204" pitchFamily="34" charset="0"/>
              </a:rPr>
              <a:t> </a:t>
            </a:r>
            <a:r>
              <a:rPr sz="1000">
                <a:solidFill>
                  <a:srgbClr val="003867"/>
                </a:solidFill>
                <a:latin typeface="Arial" panose="020B0604020202020204" pitchFamily="34" charset="0"/>
                <a:cs typeface="Arial" panose="020B0604020202020204" pitchFamily="34" charset="0"/>
              </a:rPr>
              <a:t>TCS</a:t>
            </a:r>
            <a:r>
              <a:rPr sz="1000" spc="33">
                <a:solidFill>
                  <a:srgbClr val="003867"/>
                </a:solidFill>
                <a:latin typeface="Arial" panose="020B0604020202020204" pitchFamily="34" charset="0"/>
                <a:cs typeface="Arial" panose="020B0604020202020204" pitchFamily="34" charset="0"/>
              </a:rPr>
              <a:t> </a:t>
            </a:r>
            <a:r>
              <a:rPr sz="1000" spc="-6" err="1">
                <a:solidFill>
                  <a:srgbClr val="003867"/>
                </a:solidFill>
                <a:latin typeface="Arial" panose="020B0604020202020204" pitchFamily="34" charset="0"/>
                <a:cs typeface="Arial" panose="020B0604020202020204" pitchFamily="34" charset="0"/>
              </a:rPr>
              <a:t>lograron</a:t>
            </a:r>
            <a:r>
              <a:rPr sz="1000" spc="-6">
                <a:solidFill>
                  <a:srgbClr val="003867"/>
                </a:solidFill>
                <a:latin typeface="Arial" panose="020B0604020202020204" pitchFamily="34" charset="0"/>
                <a:cs typeface="Arial" panose="020B0604020202020204" pitchFamily="34" charset="0"/>
              </a:rPr>
              <a:t> </a:t>
            </a:r>
            <a:r>
              <a:rPr sz="1000" err="1">
                <a:solidFill>
                  <a:srgbClr val="003867"/>
                </a:solidFill>
                <a:latin typeface="Arial" panose="020B0604020202020204" pitchFamily="34" charset="0"/>
                <a:cs typeface="Arial" panose="020B0604020202020204" pitchFamily="34" charset="0"/>
              </a:rPr>
              <a:t>una</a:t>
            </a:r>
            <a:r>
              <a:rPr sz="1000" spc="6">
                <a:solidFill>
                  <a:srgbClr val="003867"/>
                </a:solidFill>
                <a:latin typeface="Arial" panose="020B0604020202020204" pitchFamily="34" charset="0"/>
                <a:cs typeface="Arial" panose="020B0604020202020204" pitchFamily="34" charset="0"/>
              </a:rPr>
              <a:t> </a:t>
            </a:r>
            <a:r>
              <a:rPr sz="1000" b="1" err="1">
                <a:solidFill>
                  <a:srgbClr val="003867"/>
                </a:solidFill>
                <a:latin typeface="Arial" panose="020B0604020202020204" pitchFamily="34" charset="0"/>
                <a:cs typeface="Arial" panose="020B0604020202020204" pitchFamily="34" charset="0"/>
              </a:rPr>
              <a:t>reducción</a:t>
            </a:r>
            <a:r>
              <a:rPr sz="1000" b="1" spc="49">
                <a:solidFill>
                  <a:srgbClr val="003867"/>
                </a:solidFill>
                <a:latin typeface="Arial" panose="020B0604020202020204" pitchFamily="34" charset="0"/>
                <a:cs typeface="Arial" panose="020B0604020202020204" pitchFamily="34" charset="0"/>
              </a:rPr>
              <a:t> </a:t>
            </a:r>
            <a:r>
              <a:rPr sz="1000" b="1" spc="-15">
                <a:solidFill>
                  <a:srgbClr val="003867"/>
                </a:solidFill>
                <a:latin typeface="Arial" panose="020B0604020202020204" pitchFamily="34" charset="0"/>
                <a:cs typeface="Arial" panose="020B0604020202020204" pitchFamily="34" charset="0"/>
              </a:rPr>
              <a:t>del </a:t>
            </a:r>
            <a:r>
              <a:rPr sz="1000" b="1" err="1">
                <a:solidFill>
                  <a:srgbClr val="003867"/>
                </a:solidFill>
                <a:latin typeface="Arial" panose="020B0604020202020204" pitchFamily="34" charset="0"/>
                <a:cs typeface="Arial" panose="020B0604020202020204" pitchFamily="34" charset="0"/>
              </a:rPr>
              <a:t>prurito</a:t>
            </a:r>
            <a:r>
              <a:rPr sz="1000" b="1" spc="9">
                <a:solidFill>
                  <a:srgbClr val="003867"/>
                </a:solidFill>
                <a:latin typeface="Arial" panose="020B0604020202020204" pitchFamily="34" charset="0"/>
                <a:cs typeface="Arial" panose="020B0604020202020204" pitchFamily="34" charset="0"/>
              </a:rPr>
              <a:t> </a:t>
            </a:r>
            <a:r>
              <a:rPr sz="1000">
                <a:solidFill>
                  <a:srgbClr val="003867"/>
                </a:solidFill>
                <a:latin typeface="Arial" panose="020B0604020202020204" pitchFamily="34" charset="0"/>
                <a:cs typeface="Arial" panose="020B0604020202020204" pitchFamily="34" charset="0"/>
              </a:rPr>
              <a:t>NRS</a:t>
            </a:r>
            <a:r>
              <a:rPr sz="1000" spc="9">
                <a:solidFill>
                  <a:srgbClr val="003867"/>
                </a:solidFill>
                <a:latin typeface="Arial" panose="020B0604020202020204" pitchFamily="34" charset="0"/>
                <a:cs typeface="Arial" panose="020B0604020202020204" pitchFamily="34" charset="0"/>
              </a:rPr>
              <a:t> </a:t>
            </a:r>
            <a:r>
              <a:rPr sz="1000">
                <a:solidFill>
                  <a:srgbClr val="003867"/>
                </a:solidFill>
                <a:latin typeface="Symbol" pitchFamily="2" charset="2"/>
                <a:cs typeface="Arial" panose="020B0604020202020204" pitchFamily="34" charset="0"/>
              </a:rPr>
              <a:t></a:t>
            </a:r>
            <a:r>
              <a:rPr sz="1000">
                <a:solidFill>
                  <a:srgbClr val="003867"/>
                </a:solidFill>
                <a:latin typeface="Arial" panose="020B0604020202020204" pitchFamily="34" charset="0"/>
                <a:cs typeface="Arial" panose="020B0604020202020204" pitchFamily="34" charset="0"/>
              </a:rPr>
              <a:t>4</a:t>
            </a:r>
            <a:r>
              <a:rPr sz="1000" spc="12">
                <a:solidFill>
                  <a:srgbClr val="003867"/>
                </a:solidFill>
                <a:latin typeface="Arial" panose="020B0604020202020204" pitchFamily="34" charset="0"/>
                <a:cs typeface="Arial" panose="020B0604020202020204" pitchFamily="34" charset="0"/>
              </a:rPr>
              <a:t> </a:t>
            </a:r>
            <a:r>
              <a:rPr sz="1000" spc="-6">
                <a:solidFill>
                  <a:srgbClr val="003867"/>
                </a:solidFill>
                <a:latin typeface="Arial" panose="020B0604020202020204" pitchFamily="34" charset="0"/>
                <a:cs typeface="Arial" panose="020B0604020202020204" pitchFamily="34" charset="0"/>
              </a:rPr>
              <a:t>puntos </a:t>
            </a:r>
            <a:r>
              <a:rPr sz="1000" err="1">
                <a:solidFill>
                  <a:srgbClr val="003867"/>
                </a:solidFill>
                <a:latin typeface="Arial" panose="020B0604020202020204" pitchFamily="34" charset="0"/>
                <a:cs typeface="Arial" panose="020B0604020202020204" pitchFamily="34" charset="0"/>
              </a:rPr>
              <a:t>en</a:t>
            </a:r>
            <a:r>
              <a:rPr sz="1000" spc="33">
                <a:solidFill>
                  <a:srgbClr val="003867"/>
                </a:solidFill>
                <a:latin typeface="Arial" panose="020B0604020202020204" pitchFamily="34" charset="0"/>
                <a:cs typeface="Arial" panose="020B0604020202020204" pitchFamily="34" charset="0"/>
              </a:rPr>
              <a:t> </a:t>
            </a:r>
            <a:r>
              <a:rPr sz="1000">
                <a:solidFill>
                  <a:srgbClr val="003867"/>
                </a:solidFill>
                <a:latin typeface="Arial" panose="020B0604020202020204" pitchFamily="34" charset="0"/>
                <a:cs typeface="Arial" panose="020B0604020202020204" pitchFamily="34" charset="0"/>
              </a:rPr>
              <a:t>la</a:t>
            </a:r>
            <a:r>
              <a:rPr sz="1000" spc="36">
                <a:solidFill>
                  <a:srgbClr val="003867"/>
                </a:solidFill>
                <a:latin typeface="Arial" panose="020B0604020202020204" pitchFamily="34" charset="0"/>
                <a:cs typeface="Arial" panose="020B0604020202020204" pitchFamily="34" charset="0"/>
              </a:rPr>
              <a:t> </a:t>
            </a:r>
            <a:r>
              <a:rPr sz="1000" err="1">
                <a:solidFill>
                  <a:srgbClr val="003867"/>
                </a:solidFill>
                <a:latin typeface="Arial" panose="020B0604020202020204" pitchFamily="34" charset="0"/>
                <a:cs typeface="Arial" panose="020B0604020202020204" pitchFamily="34" charset="0"/>
              </a:rPr>
              <a:t>semana</a:t>
            </a:r>
            <a:r>
              <a:rPr sz="1000" spc="36">
                <a:solidFill>
                  <a:srgbClr val="003867"/>
                </a:solidFill>
                <a:latin typeface="Arial" panose="020B0604020202020204" pitchFamily="34" charset="0"/>
                <a:cs typeface="Arial" panose="020B0604020202020204" pitchFamily="34" charset="0"/>
              </a:rPr>
              <a:t> </a:t>
            </a:r>
            <a:r>
              <a:rPr sz="1000" spc="-12">
                <a:solidFill>
                  <a:srgbClr val="003867"/>
                </a:solidFill>
                <a:latin typeface="Arial" panose="020B0604020202020204" pitchFamily="34" charset="0"/>
                <a:cs typeface="Arial" panose="020B0604020202020204" pitchFamily="34" charset="0"/>
              </a:rPr>
              <a:t>16</a:t>
            </a:r>
            <a:r>
              <a:rPr sz="900" spc="-18" baseline="32679">
                <a:solidFill>
                  <a:srgbClr val="003867"/>
                </a:solidFill>
                <a:latin typeface="Arial" panose="020B0604020202020204" pitchFamily="34" charset="0"/>
                <a:cs typeface="Arial" panose="020B0604020202020204" pitchFamily="34" charset="0"/>
              </a:rPr>
              <a:t>1</a:t>
            </a:r>
            <a:endParaRPr sz="900" baseline="32679">
              <a:solidFill>
                <a:srgbClr val="003867"/>
              </a:solidFill>
              <a:latin typeface="Arial" panose="020B0604020202020204" pitchFamily="34" charset="0"/>
              <a:cs typeface="Arial" panose="020B0604020202020204" pitchFamily="34" charset="0"/>
            </a:endParaRPr>
          </a:p>
        </p:txBody>
      </p:sp>
      <p:sp>
        <p:nvSpPr>
          <p:cNvPr id="39" name="object 34">
            <a:extLst>
              <a:ext uri="{FF2B5EF4-FFF2-40B4-BE49-F238E27FC236}">
                <a16:creationId xmlns:a16="http://schemas.microsoft.com/office/drawing/2014/main" id="{4D354175-6F03-6440-CADD-64C299AFC6C5}"/>
              </a:ext>
            </a:extLst>
          </p:cNvPr>
          <p:cNvSpPr/>
          <p:nvPr/>
        </p:nvSpPr>
        <p:spPr>
          <a:xfrm>
            <a:off x="1454564" y="2684258"/>
            <a:ext cx="1005107" cy="1005107"/>
          </a:xfrm>
          <a:custGeom>
            <a:avLst/>
            <a:gdLst/>
            <a:ahLst/>
            <a:cxnLst/>
            <a:rect l="l" t="t" r="r" b="b"/>
            <a:pathLst>
              <a:path w="1351279" h="1351279">
                <a:moveTo>
                  <a:pt x="675372" y="1350744"/>
                </a:moveTo>
                <a:lnTo>
                  <a:pt x="723603" y="1349048"/>
                </a:lnTo>
                <a:lnTo>
                  <a:pt x="770920" y="1344038"/>
                </a:lnTo>
                <a:lnTo>
                  <a:pt x="817207" y="1335826"/>
                </a:lnTo>
                <a:lnTo>
                  <a:pt x="862351" y="1324528"/>
                </a:lnTo>
                <a:lnTo>
                  <a:pt x="906236" y="1310258"/>
                </a:lnTo>
                <a:lnTo>
                  <a:pt x="948749" y="1293130"/>
                </a:lnTo>
                <a:lnTo>
                  <a:pt x="989775" y="1273258"/>
                </a:lnTo>
                <a:lnTo>
                  <a:pt x="1029200" y="1250756"/>
                </a:lnTo>
                <a:lnTo>
                  <a:pt x="1066910" y="1225739"/>
                </a:lnTo>
                <a:lnTo>
                  <a:pt x="1102790" y="1198321"/>
                </a:lnTo>
                <a:lnTo>
                  <a:pt x="1136727" y="1168616"/>
                </a:lnTo>
                <a:lnTo>
                  <a:pt x="1168605" y="1136739"/>
                </a:lnTo>
                <a:lnTo>
                  <a:pt x="1198311" y="1102803"/>
                </a:lnTo>
                <a:lnTo>
                  <a:pt x="1225730" y="1066924"/>
                </a:lnTo>
                <a:lnTo>
                  <a:pt x="1250749" y="1029214"/>
                </a:lnTo>
                <a:lnTo>
                  <a:pt x="1273252" y="989789"/>
                </a:lnTo>
                <a:lnTo>
                  <a:pt x="1293125" y="948762"/>
                </a:lnTo>
                <a:lnTo>
                  <a:pt x="1310255" y="906248"/>
                </a:lnTo>
                <a:lnTo>
                  <a:pt x="1324526" y="862362"/>
                </a:lnTo>
                <a:lnTo>
                  <a:pt x="1335825" y="817217"/>
                </a:lnTo>
                <a:lnTo>
                  <a:pt x="1344037" y="770927"/>
                </a:lnTo>
                <a:lnTo>
                  <a:pt x="1349048" y="723607"/>
                </a:lnTo>
                <a:lnTo>
                  <a:pt x="1350744" y="675372"/>
                </a:lnTo>
                <a:lnTo>
                  <a:pt x="1349048" y="627136"/>
                </a:lnTo>
                <a:lnTo>
                  <a:pt x="1344037" y="579816"/>
                </a:lnTo>
                <a:lnTo>
                  <a:pt x="1335825" y="533527"/>
                </a:lnTo>
                <a:lnTo>
                  <a:pt x="1324526" y="488381"/>
                </a:lnTo>
                <a:lnTo>
                  <a:pt x="1310255" y="444495"/>
                </a:lnTo>
                <a:lnTo>
                  <a:pt x="1293125" y="401981"/>
                </a:lnTo>
                <a:lnTo>
                  <a:pt x="1273252" y="360955"/>
                </a:lnTo>
                <a:lnTo>
                  <a:pt x="1250749" y="321529"/>
                </a:lnTo>
                <a:lnTo>
                  <a:pt x="1225730" y="283820"/>
                </a:lnTo>
                <a:lnTo>
                  <a:pt x="1198311" y="247940"/>
                </a:lnTo>
                <a:lnTo>
                  <a:pt x="1168605" y="214004"/>
                </a:lnTo>
                <a:lnTo>
                  <a:pt x="1136727" y="182127"/>
                </a:lnTo>
                <a:lnTo>
                  <a:pt x="1102790" y="152422"/>
                </a:lnTo>
                <a:lnTo>
                  <a:pt x="1066910" y="125004"/>
                </a:lnTo>
                <a:lnTo>
                  <a:pt x="1029200" y="99987"/>
                </a:lnTo>
                <a:lnTo>
                  <a:pt x="989775" y="77486"/>
                </a:lnTo>
                <a:lnTo>
                  <a:pt x="948749" y="57613"/>
                </a:lnTo>
                <a:lnTo>
                  <a:pt x="906236" y="40485"/>
                </a:lnTo>
                <a:lnTo>
                  <a:pt x="862351" y="26215"/>
                </a:lnTo>
                <a:lnTo>
                  <a:pt x="817207" y="14917"/>
                </a:lnTo>
                <a:lnTo>
                  <a:pt x="770920" y="6706"/>
                </a:lnTo>
                <a:lnTo>
                  <a:pt x="723603" y="1695"/>
                </a:lnTo>
                <a:lnTo>
                  <a:pt x="675372" y="0"/>
                </a:lnTo>
                <a:lnTo>
                  <a:pt x="627140" y="1695"/>
                </a:lnTo>
                <a:lnTo>
                  <a:pt x="579823" y="6706"/>
                </a:lnTo>
                <a:lnTo>
                  <a:pt x="533536" y="14917"/>
                </a:lnTo>
                <a:lnTo>
                  <a:pt x="488393" y="26215"/>
                </a:lnTo>
                <a:lnTo>
                  <a:pt x="444507" y="40485"/>
                </a:lnTo>
                <a:lnTo>
                  <a:pt x="401995" y="57613"/>
                </a:lnTo>
                <a:lnTo>
                  <a:pt x="360968" y="77486"/>
                </a:lnTo>
                <a:lnTo>
                  <a:pt x="321543" y="99987"/>
                </a:lnTo>
                <a:lnTo>
                  <a:pt x="283833" y="125004"/>
                </a:lnTo>
                <a:lnTo>
                  <a:pt x="247953" y="152422"/>
                </a:lnTo>
                <a:lnTo>
                  <a:pt x="214016" y="182127"/>
                </a:lnTo>
                <a:lnTo>
                  <a:pt x="182138" y="214004"/>
                </a:lnTo>
                <a:lnTo>
                  <a:pt x="152432" y="247940"/>
                </a:lnTo>
                <a:lnTo>
                  <a:pt x="125013" y="283820"/>
                </a:lnTo>
                <a:lnTo>
                  <a:pt x="99995" y="321529"/>
                </a:lnTo>
                <a:lnTo>
                  <a:pt x="77492" y="360955"/>
                </a:lnTo>
                <a:lnTo>
                  <a:pt x="57618" y="401981"/>
                </a:lnTo>
                <a:lnTo>
                  <a:pt x="40489" y="444495"/>
                </a:lnTo>
                <a:lnTo>
                  <a:pt x="26217" y="488381"/>
                </a:lnTo>
                <a:lnTo>
                  <a:pt x="14918" y="533527"/>
                </a:lnTo>
                <a:lnTo>
                  <a:pt x="6706" y="579816"/>
                </a:lnTo>
                <a:lnTo>
                  <a:pt x="1695" y="627136"/>
                </a:lnTo>
                <a:lnTo>
                  <a:pt x="0" y="675372"/>
                </a:lnTo>
                <a:lnTo>
                  <a:pt x="1695" y="723607"/>
                </a:lnTo>
                <a:lnTo>
                  <a:pt x="6706" y="770927"/>
                </a:lnTo>
                <a:lnTo>
                  <a:pt x="14918" y="817217"/>
                </a:lnTo>
                <a:lnTo>
                  <a:pt x="26217" y="862362"/>
                </a:lnTo>
                <a:lnTo>
                  <a:pt x="40489" y="906248"/>
                </a:lnTo>
                <a:lnTo>
                  <a:pt x="57618" y="948762"/>
                </a:lnTo>
                <a:lnTo>
                  <a:pt x="77492" y="989789"/>
                </a:lnTo>
                <a:lnTo>
                  <a:pt x="99995" y="1029214"/>
                </a:lnTo>
                <a:lnTo>
                  <a:pt x="125013" y="1066924"/>
                </a:lnTo>
                <a:lnTo>
                  <a:pt x="152432" y="1102803"/>
                </a:lnTo>
                <a:lnTo>
                  <a:pt x="182138" y="1136739"/>
                </a:lnTo>
                <a:lnTo>
                  <a:pt x="214016" y="1168616"/>
                </a:lnTo>
                <a:lnTo>
                  <a:pt x="247953" y="1198321"/>
                </a:lnTo>
                <a:lnTo>
                  <a:pt x="283833" y="1225739"/>
                </a:lnTo>
                <a:lnTo>
                  <a:pt x="321543" y="1250756"/>
                </a:lnTo>
                <a:lnTo>
                  <a:pt x="360968" y="1273258"/>
                </a:lnTo>
                <a:lnTo>
                  <a:pt x="401995" y="1293130"/>
                </a:lnTo>
                <a:lnTo>
                  <a:pt x="444507" y="1310258"/>
                </a:lnTo>
                <a:lnTo>
                  <a:pt x="488393" y="1324528"/>
                </a:lnTo>
                <a:lnTo>
                  <a:pt x="533536" y="1335826"/>
                </a:lnTo>
                <a:lnTo>
                  <a:pt x="579823" y="1344038"/>
                </a:lnTo>
                <a:lnTo>
                  <a:pt x="627140" y="1349048"/>
                </a:lnTo>
                <a:lnTo>
                  <a:pt x="675372" y="1350744"/>
                </a:lnTo>
                <a:close/>
              </a:path>
            </a:pathLst>
          </a:custGeom>
          <a:ln w="31412">
            <a:solidFill>
              <a:srgbClr val="F1F1F2"/>
            </a:solidFill>
          </a:ln>
        </p:spPr>
        <p:txBody>
          <a:bodyPr wrap="square" lIns="0" tIns="0" rIns="0" bIns="0" rtlCol="0" anchor="ctr"/>
          <a:lstStyle/>
          <a:p>
            <a:pPr algn="ctr"/>
            <a:endParaRPr sz="1200">
              <a:latin typeface="Arial" panose="020B0604020202020204" pitchFamily="34" charset="0"/>
              <a:cs typeface="Arial" panose="020B0604020202020204" pitchFamily="34" charset="0"/>
            </a:endParaRPr>
          </a:p>
        </p:txBody>
      </p:sp>
      <p:sp>
        <p:nvSpPr>
          <p:cNvPr id="40" name="object 35">
            <a:extLst>
              <a:ext uri="{FF2B5EF4-FFF2-40B4-BE49-F238E27FC236}">
                <a16:creationId xmlns:a16="http://schemas.microsoft.com/office/drawing/2014/main" id="{AE08E550-18A1-E1F1-F56C-B9B4D5E11789}"/>
              </a:ext>
            </a:extLst>
          </p:cNvPr>
          <p:cNvSpPr txBox="1"/>
          <p:nvPr/>
        </p:nvSpPr>
        <p:spPr>
          <a:xfrm>
            <a:off x="1576805" y="2998885"/>
            <a:ext cx="760443" cy="316719"/>
          </a:xfrm>
          <a:prstGeom prst="rect">
            <a:avLst/>
          </a:prstGeom>
        </p:spPr>
        <p:txBody>
          <a:bodyPr vert="horz" wrap="square" lIns="0" tIns="8856" rIns="0" bIns="0" rtlCol="0" anchor="ctr">
            <a:spAutoFit/>
          </a:bodyPr>
          <a:lstStyle/>
          <a:p>
            <a:pPr marL="7701" algn="ctr">
              <a:spcBef>
                <a:spcPts val="69"/>
              </a:spcBef>
            </a:pPr>
            <a:r>
              <a:rPr sz="2000" b="1" spc="-64">
                <a:solidFill>
                  <a:srgbClr val="7A45B8"/>
                </a:solidFill>
                <a:latin typeface="Arial" panose="020B0604020202020204" pitchFamily="34" charset="0"/>
                <a:cs typeface="Arial" panose="020B0604020202020204" pitchFamily="34" charset="0"/>
              </a:rPr>
              <a:t>49,9</a:t>
            </a:r>
            <a:r>
              <a:rPr sz="2000" b="1" spc="-64">
                <a:solidFill>
                  <a:srgbClr val="7F9EDE"/>
                </a:solidFill>
                <a:latin typeface="Arial" panose="020B0604020202020204" pitchFamily="34" charset="0"/>
                <a:cs typeface="Arial" panose="020B0604020202020204" pitchFamily="34" charset="0"/>
              </a:rPr>
              <a:t>%</a:t>
            </a:r>
            <a:endParaRPr sz="2000">
              <a:solidFill>
                <a:srgbClr val="7F9EDE"/>
              </a:solidFill>
              <a:latin typeface="Arial" panose="020B0604020202020204" pitchFamily="34" charset="0"/>
              <a:cs typeface="Arial" panose="020B0604020202020204" pitchFamily="34" charset="0"/>
            </a:endParaRPr>
          </a:p>
        </p:txBody>
      </p:sp>
      <p:sp>
        <p:nvSpPr>
          <p:cNvPr id="41" name="object 36">
            <a:extLst>
              <a:ext uri="{FF2B5EF4-FFF2-40B4-BE49-F238E27FC236}">
                <a16:creationId xmlns:a16="http://schemas.microsoft.com/office/drawing/2014/main" id="{A02EDD0D-607B-DAFB-6FE9-F536203BBB30}"/>
              </a:ext>
            </a:extLst>
          </p:cNvPr>
          <p:cNvSpPr txBox="1"/>
          <p:nvPr/>
        </p:nvSpPr>
        <p:spPr>
          <a:xfrm>
            <a:off x="5747065" y="3882211"/>
            <a:ext cx="1773415" cy="782152"/>
          </a:xfrm>
          <a:prstGeom prst="rect">
            <a:avLst/>
          </a:prstGeom>
        </p:spPr>
        <p:txBody>
          <a:bodyPr vert="horz" wrap="square" lIns="0" tIns="7316" rIns="0" bIns="0" rtlCol="0" anchor="ctr">
            <a:spAutoFit/>
          </a:bodyPr>
          <a:lstStyle/>
          <a:p>
            <a:pPr marL="23104" marR="18483" indent="-3466" algn="ctr">
              <a:lnSpc>
                <a:spcPct val="102299"/>
              </a:lnSpc>
              <a:spcBef>
                <a:spcPts val="58"/>
              </a:spcBef>
            </a:pPr>
            <a:r>
              <a:rPr sz="1000">
                <a:solidFill>
                  <a:srgbClr val="003867"/>
                </a:solidFill>
                <a:latin typeface="Arial" panose="020B0604020202020204" pitchFamily="34" charset="0"/>
                <a:cs typeface="Arial" panose="020B0604020202020204" pitchFamily="34" charset="0"/>
              </a:rPr>
              <a:t>de</a:t>
            </a:r>
            <a:r>
              <a:rPr sz="1000" spc="21">
                <a:solidFill>
                  <a:srgbClr val="003867"/>
                </a:solidFill>
                <a:latin typeface="Arial" panose="020B0604020202020204" pitchFamily="34" charset="0"/>
                <a:cs typeface="Arial" panose="020B0604020202020204" pitchFamily="34" charset="0"/>
              </a:rPr>
              <a:t> </a:t>
            </a:r>
            <a:r>
              <a:rPr sz="1000">
                <a:solidFill>
                  <a:srgbClr val="003867"/>
                </a:solidFill>
                <a:latin typeface="Arial" panose="020B0604020202020204" pitchFamily="34" charset="0"/>
                <a:cs typeface="Arial" panose="020B0604020202020204" pitchFamily="34" charset="0"/>
              </a:rPr>
              <a:t>los</a:t>
            </a:r>
            <a:r>
              <a:rPr sz="1000" spc="24">
                <a:solidFill>
                  <a:srgbClr val="003867"/>
                </a:solidFill>
                <a:latin typeface="Arial" panose="020B0604020202020204" pitchFamily="34" charset="0"/>
                <a:cs typeface="Arial" panose="020B0604020202020204" pitchFamily="34" charset="0"/>
              </a:rPr>
              <a:t> </a:t>
            </a:r>
            <a:r>
              <a:rPr sz="1000" spc="-6" err="1">
                <a:solidFill>
                  <a:srgbClr val="003867"/>
                </a:solidFill>
                <a:latin typeface="Arial" panose="020B0604020202020204" pitchFamily="34" charset="0"/>
                <a:cs typeface="Arial" panose="020B0604020202020204" pitchFamily="34" charset="0"/>
              </a:rPr>
              <a:t>pacientes</a:t>
            </a:r>
            <a:r>
              <a:rPr sz="1000" spc="-6">
                <a:solidFill>
                  <a:srgbClr val="003867"/>
                </a:solidFill>
                <a:latin typeface="Arial" panose="020B0604020202020204" pitchFamily="34" charset="0"/>
                <a:cs typeface="Arial" panose="020B0604020202020204" pitchFamily="34" charset="0"/>
              </a:rPr>
              <a:t> </a:t>
            </a:r>
            <a:br>
              <a:rPr lang="es-ES" sz="1000" spc="-6">
                <a:solidFill>
                  <a:srgbClr val="003867"/>
                </a:solidFill>
                <a:latin typeface="Arial" panose="020B0604020202020204" pitchFamily="34" charset="0"/>
                <a:cs typeface="Arial" panose="020B0604020202020204" pitchFamily="34" charset="0"/>
              </a:rPr>
            </a:br>
            <a:r>
              <a:rPr sz="1000" err="1">
                <a:solidFill>
                  <a:srgbClr val="003867"/>
                </a:solidFill>
                <a:latin typeface="Arial" panose="020B0604020202020204" pitchFamily="34" charset="0"/>
                <a:cs typeface="Arial" panose="020B0604020202020204" pitchFamily="34" charset="0"/>
              </a:rPr>
              <a:t>tratados</a:t>
            </a:r>
            <a:r>
              <a:rPr sz="1000" spc="36">
                <a:solidFill>
                  <a:srgbClr val="003867"/>
                </a:solidFill>
                <a:latin typeface="Arial" panose="020B0604020202020204" pitchFamily="34" charset="0"/>
                <a:cs typeface="Arial" panose="020B0604020202020204" pitchFamily="34" charset="0"/>
              </a:rPr>
              <a:t> </a:t>
            </a:r>
            <a:r>
              <a:rPr sz="1000">
                <a:solidFill>
                  <a:srgbClr val="003867"/>
                </a:solidFill>
                <a:latin typeface="Arial" panose="020B0604020202020204" pitchFamily="34" charset="0"/>
                <a:cs typeface="Arial" panose="020B0604020202020204" pitchFamily="34" charset="0"/>
              </a:rPr>
              <a:t>con</a:t>
            </a:r>
            <a:r>
              <a:rPr sz="1000" spc="36">
                <a:solidFill>
                  <a:srgbClr val="003867"/>
                </a:solidFill>
                <a:latin typeface="Arial" panose="020B0604020202020204" pitchFamily="34" charset="0"/>
                <a:cs typeface="Arial" panose="020B0604020202020204" pitchFamily="34" charset="0"/>
              </a:rPr>
              <a:t> </a:t>
            </a:r>
            <a:r>
              <a:rPr sz="1000" spc="-6">
                <a:solidFill>
                  <a:srgbClr val="003867"/>
                </a:solidFill>
                <a:latin typeface="Arial" panose="020B0604020202020204" pitchFamily="34" charset="0"/>
                <a:cs typeface="Arial" panose="020B0604020202020204" pitchFamily="34" charset="0"/>
              </a:rPr>
              <a:t>EBGLYSS</a:t>
            </a:r>
            <a:r>
              <a:rPr sz="1000" spc="-6" baseline="30000">
                <a:solidFill>
                  <a:srgbClr val="003867"/>
                </a:solidFill>
                <a:latin typeface="Arial" panose="020B0604020202020204" pitchFamily="34" charset="0"/>
                <a:cs typeface="Arial" panose="020B0604020202020204" pitchFamily="34" charset="0"/>
              </a:rPr>
              <a:t>®</a:t>
            </a:r>
            <a:endParaRPr sz="1000" baseline="30000">
              <a:solidFill>
                <a:srgbClr val="003867"/>
              </a:solidFill>
              <a:latin typeface="Arial" panose="020B0604020202020204" pitchFamily="34" charset="0"/>
              <a:cs typeface="Arial" panose="020B0604020202020204" pitchFamily="34" charset="0"/>
            </a:endParaRPr>
          </a:p>
          <a:p>
            <a:pPr marL="139008" marR="137468" algn="ctr">
              <a:lnSpc>
                <a:spcPct val="102299"/>
              </a:lnSpc>
            </a:pPr>
            <a:r>
              <a:rPr sz="1000">
                <a:solidFill>
                  <a:srgbClr val="003867"/>
                </a:solidFill>
                <a:latin typeface="Arial" panose="020B0604020202020204" pitchFamily="34" charset="0"/>
                <a:cs typeface="Arial" panose="020B0604020202020204" pitchFamily="34" charset="0"/>
              </a:rPr>
              <a:t>+</a:t>
            </a:r>
            <a:r>
              <a:rPr sz="1000" spc="-18">
                <a:solidFill>
                  <a:srgbClr val="003867"/>
                </a:solidFill>
                <a:latin typeface="Arial" panose="020B0604020202020204" pitchFamily="34" charset="0"/>
                <a:cs typeface="Arial" panose="020B0604020202020204" pitchFamily="34" charset="0"/>
              </a:rPr>
              <a:t> </a:t>
            </a:r>
            <a:r>
              <a:rPr sz="1000">
                <a:solidFill>
                  <a:srgbClr val="003867"/>
                </a:solidFill>
                <a:latin typeface="Arial" panose="020B0604020202020204" pitchFamily="34" charset="0"/>
                <a:cs typeface="Arial" panose="020B0604020202020204" pitchFamily="34" charset="0"/>
              </a:rPr>
              <a:t>TCS</a:t>
            </a:r>
            <a:r>
              <a:rPr sz="1000" spc="6">
                <a:solidFill>
                  <a:srgbClr val="003867"/>
                </a:solidFill>
                <a:latin typeface="Arial" panose="020B0604020202020204" pitchFamily="34" charset="0"/>
                <a:cs typeface="Arial" panose="020B0604020202020204" pitchFamily="34" charset="0"/>
              </a:rPr>
              <a:t> </a:t>
            </a:r>
            <a:r>
              <a:rPr sz="1000" spc="-6">
                <a:solidFill>
                  <a:srgbClr val="003867"/>
                </a:solidFill>
                <a:latin typeface="Arial" panose="020B0604020202020204" pitchFamily="34" charset="0"/>
                <a:cs typeface="Arial" panose="020B0604020202020204" pitchFamily="34" charset="0"/>
              </a:rPr>
              <a:t>alcanzaron </a:t>
            </a:r>
            <a:r>
              <a:rPr sz="1000" b="1">
                <a:solidFill>
                  <a:srgbClr val="003867"/>
                </a:solidFill>
                <a:latin typeface="Arial" panose="020B0604020202020204" pitchFamily="34" charset="0"/>
                <a:cs typeface="Arial" panose="020B0604020202020204" pitchFamily="34" charset="0"/>
              </a:rPr>
              <a:t>IGA</a:t>
            </a:r>
            <a:r>
              <a:rPr sz="1000" b="1" spc="-6">
                <a:solidFill>
                  <a:srgbClr val="003867"/>
                </a:solidFill>
                <a:latin typeface="Arial" panose="020B0604020202020204" pitchFamily="34" charset="0"/>
                <a:cs typeface="Arial" panose="020B0604020202020204" pitchFamily="34" charset="0"/>
              </a:rPr>
              <a:t> </a:t>
            </a:r>
            <a:r>
              <a:rPr sz="1000" b="1">
                <a:solidFill>
                  <a:srgbClr val="003867"/>
                </a:solidFill>
                <a:latin typeface="Arial" panose="020B0604020202020204" pitchFamily="34" charset="0"/>
                <a:cs typeface="Arial" panose="020B0604020202020204" pitchFamily="34" charset="0"/>
              </a:rPr>
              <a:t>0/1</a:t>
            </a:r>
            <a:r>
              <a:rPr sz="1000" b="1" spc="64">
                <a:solidFill>
                  <a:srgbClr val="003867"/>
                </a:solidFill>
                <a:latin typeface="Arial" panose="020B0604020202020204" pitchFamily="34" charset="0"/>
                <a:cs typeface="Arial" panose="020B0604020202020204" pitchFamily="34" charset="0"/>
              </a:rPr>
              <a:t> </a:t>
            </a:r>
            <a:r>
              <a:rPr sz="1000">
                <a:solidFill>
                  <a:srgbClr val="003867"/>
                </a:solidFill>
                <a:latin typeface="Arial" panose="020B0604020202020204" pitchFamily="34" charset="0"/>
                <a:cs typeface="Arial" panose="020B0604020202020204" pitchFamily="34" charset="0"/>
              </a:rPr>
              <a:t>con</a:t>
            </a:r>
            <a:r>
              <a:rPr sz="1000" spc="24">
                <a:solidFill>
                  <a:srgbClr val="003867"/>
                </a:solidFill>
                <a:latin typeface="Arial" panose="020B0604020202020204" pitchFamily="34" charset="0"/>
                <a:cs typeface="Arial" panose="020B0604020202020204" pitchFamily="34" charset="0"/>
              </a:rPr>
              <a:t> </a:t>
            </a:r>
            <a:r>
              <a:rPr sz="1000" spc="-15">
                <a:solidFill>
                  <a:srgbClr val="003867"/>
                </a:solidFill>
                <a:latin typeface="Symbol" pitchFamily="2" charset="2"/>
                <a:cs typeface="Arial" panose="020B0604020202020204" pitchFamily="34" charset="0"/>
              </a:rPr>
              <a:t></a:t>
            </a:r>
            <a:r>
              <a:rPr sz="1000" spc="-15">
                <a:solidFill>
                  <a:srgbClr val="003867"/>
                </a:solidFill>
                <a:latin typeface="Arial" panose="020B0604020202020204" pitchFamily="34" charset="0"/>
                <a:cs typeface="Arial" panose="020B0604020202020204" pitchFamily="34" charset="0"/>
              </a:rPr>
              <a:t>2 </a:t>
            </a:r>
            <a:r>
              <a:rPr sz="1000">
                <a:solidFill>
                  <a:srgbClr val="003867"/>
                </a:solidFill>
                <a:latin typeface="Arial" panose="020B0604020202020204" pitchFamily="34" charset="0"/>
                <a:cs typeface="Arial" panose="020B0604020202020204" pitchFamily="34" charset="0"/>
              </a:rPr>
              <a:t>puntos</a:t>
            </a:r>
            <a:r>
              <a:rPr sz="1000" spc="27">
                <a:solidFill>
                  <a:srgbClr val="003867"/>
                </a:solidFill>
                <a:latin typeface="Arial" panose="020B0604020202020204" pitchFamily="34" charset="0"/>
                <a:cs typeface="Arial" panose="020B0604020202020204" pitchFamily="34" charset="0"/>
              </a:rPr>
              <a:t> </a:t>
            </a:r>
            <a:r>
              <a:rPr sz="1000">
                <a:solidFill>
                  <a:srgbClr val="003867"/>
                </a:solidFill>
                <a:latin typeface="Arial" panose="020B0604020202020204" pitchFamily="34" charset="0"/>
                <a:cs typeface="Arial" panose="020B0604020202020204" pitchFamily="34" charset="0"/>
              </a:rPr>
              <a:t>de</a:t>
            </a:r>
            <a:r>
              <a:rPr sz="1000" spc="27">
                <a:solidFill>
                  <a:srgbClr val="003867"/>
                </a:solidFill>
                <a:latin typeface="Arial" panose="020B0604020202020204" pitchFamily="34" charset="0"/>
                <a:cs typeface="Arial" panose="020B0604020202020204" pitchFamily="34" charset="0"/>
              </a:rPr>
              <a:t> </a:t>
            </a:r>
            <a:r>
              <a:rPr sz="1000" spc="-6">
                <a:solidFill>
                  <a:srgbClr val="003867"/>
                </a:solidFill>
                <a:latin typeface="Arial" panose="020B0604020202020204" pitchFamily="34" charset="0"/>
                <a:cs typeface="Arial" panose="020B0604020202020204" pitchFamily="34" charset="0"/>
              </a:rPr>
              <a:t>mejoría </a:t>
            </a:r>
            <a:r>
              <a:rPr sz="1000">
                <a:solidFill>
                  <a:srgbClr val="003867"/>
                </a:solidFill>
                <a:latin typeface="Arial" panose="020B0604020202020204" pitchFamily="34" charset="0"/>
                <a:cs typeface="Arial" panose="020B0604020202020204" pitchFamily="34" charset="0"/>
              </a:rPr>
              <a:t>en</a:t>
            </a:r>
            <a:r>
              <a:rPr sz="1000" spc="33">
                <a:solidFill>
                  <a:srgbClr val="003867"/>
                </a:solidFill>
                <a:latin typeface="Arial" panose="020B0604020202020204" pitchFamily="34" charset="0"/>
                <a:cs typeface="Arial" panose="020B0604020202020204" pitchFamily="34" charset="0"/>
              </a:rPr>
              <a:t> </a:t>
            </a:r>
            <a:r>
              <a:rPr sz="1000">
                <a:solidFill>
                  <a:srgbClr val="003867"/>
                </a:solidFill>
                <a:latin typeface="Arial" panose="020B0604020202020204" pitchFamily="34" charset="0"/>
                <a:cs typeface="Arial" panose="020B0604020202020204" pitchFamily="34" charset="0"/>
              </a:rPr>
              <a:t>la</a:t>
            </a:r>
            <a:r>
              <a:rPr sz="1000" spc="36">
                <a:solidFill>
                  <a:srgbClr val="003867"/>
                </a:solidFill>
                <a:latin typeface="Arial" panose="020B0604020202020204" pitchFamily="34" charset="0"/>
                <a:cs typeface="Arial" panose="020B0604020202020204" pitchFamily="34" charset="0"/>
              </a:rPr>
              <a:t> </a:t>
            </a:r>
            <a:r>
              <a:rPr sz="1000" err="1">
                <a:solidFill>
                  <a:srgbClr val="003867"/>
                </a:solidFill>
                <a:latin typeface="Arial" panose="020B0604020202020204" pitchFamily="34" charset="0"/>
                <a:cs typeface="Arial" panose="020B0604020202020204" pitchFamily="34" charset="0"/>
              </a:rPr>
              <a:t>semana</a:t>
            </a:r>
            <a:r>
              <a:rPr sz="1000" spc="36">
                <a:solidFill>
                  <a:srgbClr val="003867"/>
                </a:solidFill>
                <a:latin typeface="Arial" panose="020B0604020202020204" pitchFamily="34" charset="0"/>
                <a:cs typeface="Arial" panose="020B0604020202020204" pitchFamily="34" charset="0"/>
              </a:rPr>
              <a:t> </a:t>
            </a:r>
            <a:r>
              <a:rPr sz="1000" spc="-12">
                <a:solidFill>
                  <a:srgbClr val="003867"/>
                </a:solidFill>
                <a:latin typeface="Arial" panose="020B0604020202020204" pitchFamily="34" charset="0"/>
                <a:cs typeface="Arial" panose="020B0604020202020204" pitchFamily="34" charset="0"/>
              </a:rPr>
              <a:t>16</a:t>
            </a:r>
            <a:r>
              <a:rPr sz="900" spc="-18" baseline="32679">
                <a:solidFill>
                  <a:srgbClr val="003867"/>
                </a:solidFill>
                <a:latin typeface="Arial" panose="020B0604020202020204" pitchFamily="34" charset="0"/>
                <a:cs typeface="Arial" panose="020B0604020202020204" pitchFamily="34" charset="0"/>
              </a:rPr>
              <a:t>1</a:t>
            </a:r>
            <a:endParaRPr sz="900" baseline="32679">
              <a:solidFill>
                <a:srgbClr val="003867"/>
              </a:solidFill>
              <a:latin typeface="Arial" panose="020B0604020202020204" pitchFamily="34" charset="0"/>
              <a:cs typeface="Arial" panose="020B0604020202020204" pitchFamily="34" charset="0"/>
            </a:endParaRPr>
          </a:p>
        </p:txBody>
      </p:sp>
      <p:sp>
        <p:nvSpPr>
          <p:cNvPr id="43" name="object 38">
            <a:extLst>
              <a:ext uri="{FF2B5EF4-FFF2-40B4-BE49-F238E27FC236}">
                <a16:creationId xmlns:a16="http://schemas.microsoft.com/office/drawing/2014/main" id="{04912285-7310-D64F-FD82-9B9E7E2F4958}"/>
              </a:ext>
            </a:extLst>
          </p:cNvPr>
          <p:cNvSpPr/>
          <p:nvPr/>
        </p:nvSpPr>
        <p:spPr>
          <a:xfrm>
            <a:off x="6116520" y="2684257"/>
            <a:ext cx="1005107" cy="1005107"/>
          </a:xfrm>
          <a:custGeom>
            <a:avLst/>
            <a:gdLst/>
            <a:ahLst/>
            <a:cxnLst/>
            <a:rect l="l" t="t" r="r" b="b"/>
            <a:pathLst>
              <a:path w="1351279" h="1351279">
                <a:moveTo>
                  <a:pt x="675372" y="1350744"/>
                </a:moveTo>
                <a:lnTo>
                  <a:pt x="723603" y="1349048"/>
                </a:lnTo>
                <a:lnTo>
                  <a:pt x="770920" y="1344038"/>
                </a:lnTo>
                <a:lnTo>
                  <a:pt x="817207" y="1335826"/>
                </a:lnTo>
                <a:lnTo>
                  <a:pt x="862351" y="1324528"/>
                </a:lnTo>
                <a:lnTo>
                  <a:pt x="906236" y="1310258"/>
                </a:lnTo>
                <a:lnTo>
                  <a:pt x="948749" y="1293130"/>
                </a:lnTo>
                <a:lnTo>
                  <a:pt x="989775" y="1273258"/>
                </a:lnTo>
                <a:lnTo>
                  <a:pt x="1029200" y="1250756"/>
                </a:lnTo>
                <a:lnTo>
                  <a:pt x="1066910" y="1225739"/>
                </a:lnTo>
                <a:lnTo>
                  <a:pt x="1102790" y="1198321"/>
                </a:lnTo>
                <a:lnTo>
                  <a:pt x="1136727" y="1168616"/>
                </a:lnTo>
                <a:lnTo>
                  <a:pt x="1168605" y="1136739"/>
                </a:lnTo>
                <a:lnTo>
                  <a:pt x="1198311" y="1102803"/>
                </a:lnTo>
                <a:lnTo>
                  <a:pt x="1225730" y="1066924"/>
                </a:lnTo>
                <a:lnTo>
                  <a:pt x="1250749" y="1029214"/>
                </a:lnTo>
                <a:lnTo>
                  <a:pt x="1273252" y="989789"/>
                </a:lnTo>
                <a:lnTo>
                  <a:pt x="1293125" y="948762"/>
                </a:lnTo>
                <a:lnTo>
                  <a:pt x="1310255" y="906248"/>
                </a:lnTo>
                <a:lnTo>
                  <a:pt x="1324526" y="862362"/>
                </a:lnTo>
                <a:lnTo>
                  <a:pt x="1335825" y="817217"/>
                </a:lnTo>
                <a:lnTo>
                  <a:pt x="1344037" y="770927"/>
                </a:lnTo>
                <a:lnTo>
                  <a:pt x="1349048" y="723607"/>
                </a:lnTo>
                <a:lnTo>
                  <a:pt x="1350744" y="675372"/>
                </a:lnTo>
                <a:lnTo>
                  <a:pt x="1349048" y="627136"/>
                </a:lnTo>
                <a:lnTo>
                  <a:pt x="1344037" y="579816"/>
                </a:lnTo>
                <a:lnTo>
                  <a:pt x="1335825" y="533527"/>
                </a:lnTo>
                <a:lnTo>
                  <a:pt x="1324526" y="488381"/>
                </a:lnTo>
                <a:lnTo>
                  <a:pt x="1310255" y="444495"/>
                </a:lnTo>
                <a:lnTo>
                  <a:pt x="1293125" y="401981"/>
                </a:lnTo>
                <a:lnTo>
                  <a:pt x="1273252" y="360955"/>
                </a:lnTo>
                <a:lnTo>
                  <a:pt x="1250749" y="321529"/>
                </a:lnTo>
                <a:lnTo>
                  <a:pt x="1225730" y="283820"/>
                </a:lnTo>
                <a:lnTo>
                  <a:pt x="1198311" y="247940"/>
                </a:lnTo>
                <a:lnTo>
                  <a:pt x="1168605" y="214004"/>
                </a:lnTo>
                <a:lnTo>
                  <a:pt x="1136727" y="182127"/>
                </a:lnTo>
                <a:lnTo>
                  <a:pt x="1102790" y="152422"/>
                </a:lnTo>
                <a:lnTo>
                  <a:pt x="1066910" y="125004"/>
                </a:lnTo>
                <a:lnTo>
                  <a:pt x="1029200" y="99987"/>
                </a:lnTo>
                <a:lnTo>
                  <a:pt x="989775" y="77486"/>
                </a:lnTo>
                <a:lnTo>
                  <a:pt x="948749" y="57613"/>
                </a:lnTo>
                <a:lnTo>
                  <a:pt x="906236" y="40485"/>
                </a:lnTo>
                <a:lnTo>
                  <a:pt x="862351" y="26215"/>
                </a:lnTo>
                <a:lnTo>
                  <a:pt x="817207" y="14917"/>
                </a:lnTo>
                <a:lnTo>
                  <a:pt x="770920" y="6706"/>
                </a:lnTo>
                <a:lnTo>
                  <a:pt x="723603" y="1695"/>
                </a:lnTo>
                <a:lnTo>
                  <a:pt x="675372" y="0"/>
                </a:lnTo>
                <a:lnTo>
                  <a:pt x="627140" y="1695"/>
                </a:lnTo>
                <a:lnTo>
                  <a:pt x="579823" y="6706"/>
                </a:lnTo>
                <a:lnTo>
                  <a:pt x="533536" y="14917"/>
                </a:lnTo>
                <a:lnTo>
                  <a:pt x="488393" y="26215"/>
                </a:lnTo>
                <a:lnTo>
                  <a:pt x="444507" y="40485"/>
                </a:lnTo>
                <a:lnTo>
                  <a:pt x="401995" y="57613"/>
                </a:lnTo>
                <a:lnTo>
                  <a:pt x="360968" y="77486"/>
                </a:lnTo>
                <a:lnTo>
                  <a:pt x="321543" y="99987"/>
                </a:lnTo>
                <a:lnTo>
                  <a:pt x="283833" y="125004"/>
                </a:lnTo>
                <a:lnTo>
                  <a:pt x="247953" y="152422"/>
                </a:lnTo>
                <a:lnTo>
                  <a:pt x="214016" y="182127"/>
                </a:lnTo>
                <a:lnTo>
                  <a:pt x="182138" y="214004"/>
                </a:lnTo>
                <a:lnTo>
                  <a:pt x="152432" y="247940"/>
                </a:lnTo>
                <a:lnTo>
                  <a:pt x="125013" y="283820"/>
                </a:lnTo>
                <a:lnTo>
                  <a:pt x="99995" y="321529"/>
                </a:lnTo>
                <a:lnTo>
                  <a:pt x="77492" y="360955"/>
                </a:lnTo>
                <a:lnTo>
                  <a:pt x="57618" y="401981"/>
                </a:lnTo>
                <a:lnTo>
                  <a:pt x="40489" y="444495"/>
                </a:lnTo>
                <a:lnTo>
                  <a:pt x="26217" y="488381"/>
                </a:lnTo>
                <a:lnTo>
                  <a:pt x="14918" y="533527"/>
                </a:lnTo>
                <a:lnTo>
                  <a:pt x="6706" y="579816"/>
                </a:lnTo>
                <a:lnTo>
                  <a:pt x="1695" y="627136"/>
                </a:lnTo>
                <a:lnTo>
                  <a:pt x="0" y="675372"/>
                </a:lnTo>
                <a:lnTo>
                  <a:pt x="1695" y="723607"/>
                </a:lnTo>
                <a:lnTo>
                  <a:pt x="6706" y="770927"/>
                </a:lnTo>
                <a:lnTo>
                  <a:pt x="14918" y="817217"/>
                </a:lnTo>
                <a:lnTo>
                  <a:pt x="26217" y="862362"/>
                </a:lnTo>
                <a:lnTo>
                  <a:pt x="40489" y="906248"/>
                </a:lnTo>
                <a:lnTo>
                  <a:pt x="57618" y="948762"/>
                </a:lnTo>
                <a:lnTo>
                  <a:pt x="77492" y="989789"/>
                </a:lnTo>
                <a:lnTo>
                  <a:pt x="99995" y="1029214"/>
                </a:lnTo>
                <a:lnTo>
                  <a:pt x="125013" y="1066924"/>
                </a:lnTo>
                <a:lnTo>
                  <a:pt x="152432" y="1102803"/>
                </a:lnTo>
                <a:lnTo>
                  <a:pt x="182138" y="1136739"/>
                </a:lnTo>
                <a:lnTo>
                  <a:pt x="214016" y="1168616"/>
                </a:lnTo>
                <a:lnTo>
                  <a:pt x="247953" y="1198321"/>
                </a:lnTo>
                <a:lnTo>
                  <a:pt x="283833" y="1225739"/>
                </a:lnTo>
                <a:lnTo>
                  <a:pt x="321543" y="1250756"/>
                </a:lnTo>
                <a:lnTo>
                  <a:pt x="360968" y="1273258"/>
                </a:lnTo>
                <a:lnTo>
                  <a:pt x="401995" y="1293130"/>
                </a:lnTo>
                <a:lnTo>
                  <a:pt x="444507" y="1310258"/>
                </a:lnTo>
                <a:lnTo>
                  <a:pt x="488393" y="1324528"/>
                </a:lnTo>
                <a:lnTo>
                  <a:pt x="533536" y="1335826"/>
                </a:lnTo>
                <a:lnTo>
                  <a:pt x="579823" y="1344038"/>
                </a:lnTo>
                <a:lnTo>
                  <a:pt x="627140" y="1349048"/>
                </a:lnTo>
                <a:lnTo>
                  <a:pt x="675372" y="1350744"/>
                </a:lnTo>
                <a:close/>
              </a:path>
            </a:pathLst>
          </a:custGeom>
          <a:ln w="31412">
            <a:solidFill>
              <a:srgbClr val="F1F1F2"/>
            </a:solidFill>
          </a:ln>
        </p:spPr>
        <p:txBody>
          <a:bodyPr wrap="square" lIns="0" tIns="0" rIns="0" bIns="0" rtlCol="0" anchor="ctr"/>
          <a:lstStyle/>
          <a:p>
            <a:pPr algn="ctr"/>
            <a:endParaRPr sz="1200">
              <a:latin typeface="Arial" panose="020B0604020202020204" pitchFamily="34" charset="0"/>
              <a:cs typeface="Arial" panose="020B0604020202020204" pitchFamily="34" charset="0"/>
            </a:endParaRPr>
          </a:p>
        </p:txBody>
      </p:sp>
      <p:sp>
        <p:nvSpPr>
          <p:cNvPr id="44" name="object 39">
            <a:extLst>
              <a:ext uri="{FF2B5EF4-FFF2-40B4-BE49-F238E27FC236}">
                <a16:creationId xmlns:a16="http://schemas.microsoft.com/office/drawing/2014/main" id="{F6D40ADA-B90F-0879-24AC-9252F429E647}"/>
              </a:ext>
            </a:extLst>
          </p:cNvPr>
          <p:cNvSpPr/>
          <p:nvPr/>
        </p:nvSpPr>
        <p:spPr>
          <a:xfrm>
            <a:off x="6618877" y="2684260"/>
            <a:ext cx="502553" cy="941815"/>
          </a:xfrm>
          <a:custGeom>
            <a:avLst/>
            <a:gdLst/>
            <a:ahLst/>
            <a:cxnLst/>
            <a:rect l="l" t="t" r="r" b="b"/>
            <a:pathLst>
              <a:path w="675640" h="1266190">
                <a:moveTo>
                  <a:pt x="327885" y="1265909"/>
                </a:moveTo>
                <a:lnTo>
                  <a:pt x="368421" y="1241464"/>
                </a:lnTo>
                <a:lnTo>
                  <a:pt x="407040" y="1214323"/>
                </a:lnTo>
                <a:lnTo>
                  <a:pt x="443612" y="1184615"/>
                </a:lnTo>
                <a:lnTo>
                  <a:pt x="478005" y="1152471"/>
                </a:lnTo>
                <a:lnTo>
                  <a:pt x="510090" y="1118021"/>
                </a:lnTo>
                <a:lnTo>
                  <a:pt x="539737" y="1081396"/>
                </a:lnTo>
                <a:lnTo>
                  <a:pt x="566815" y="1042725"/>
                </a:lnTo>
                <a:lnTo>
                  <a:pt x="591196" y="1002139"/>
                </a:lnTo>
                <a:lnTo>
                  <a:pt x="612747" y="959769"/>
                </a:lnTo>
                <a:lnTo>
                  <a:pt x="631340" y="915745"/>
                </a:lnTo>
                <a:lnTo>
                  <a:pt x="646845" y="870197"/>
                </a:lnTo>
                <a:lnTo>
                  <a:pt x="659130" y="823255"/>
                </a:lnTo>
                <a:lnTo>
                  <a:pt x="668066" y="775050"/>
                </a:lnTo>
                <a:lnTo>
                  <a:pt x="673524" y="725712"/>
                </a:lnTo>
                <a:lnTo>
                  <a:pt x="675372" y="675372"/>
                </a:lnTo>
                <a:lnTo>
                  <a:pt x="673676" y="627136"/>
                </a:lnTo>
                <a:lnTo>
                  <a:pt x="668665" y="579816"/>
                </a:lnTo>
                <a:lnTo>
                  <a:pt x="660453" y="533527"/>
                </a:lnTo>
                <a:lnTo>
                  <a:pt x="649154" y="488381"/>
                </a:lnTo>
                <a:lnTo>
                  <a:pt x="634882" y="444495"/>
                </a:lnTo>
                <a:lnTo>
                  <a:pt x="617753" y="401981"/>
                </a:lnTo>
                <a:lnTo>
                  <a:pt x="597880" y="360955"/>
                </a:lnTo>
                <a:lnTo>
                  <a:pt x="575377" y="321529"/>
                </a:lnTo>
                <a:lnTo>
                  <a:pt x="550358" y="283820"/>
                </a:lnTo>
                <a:lnTo>
                  <a:pt x="522939" y="247940"/>
                </a:lnTo>
                <a:lnTo>
                  <a:pt x="493233" y="214004"/>
                </a:lnTo>
                <a:lnTo>
                  <a:pt x="461355" y="182127"/>
                </a:lnTo>
                <a:lnTo>
                  <a:pt x="427418" y="152422"/>
                </a:lnTo>
                <a:lnTo>
                  <a:pt x="391538" y="125004"/>
                </a:lnTo>
                <a:lnTo>
                  <a:pt x="353828" y="99987"/>
                </a:lnTo>
                <a:lnTo>
                  <a:pt x="314403" y="77486"/>
                </a:lnTo>
                <a:lnTo>
                  <a:pt x="273376" y="57613"/>
                </a:lnTo>
                <a:lnTo>
                  <a:pt x="230864" y="40485"/>
                </a:lnTo>
                <a:lnTo>
                  <a:pt x="186978" y="26215"/>
                </a:lnTo>
                <a:lnTo>
                  <a:pt x="141835" y="14917"/>
                </a:lnTo>
                <a:lnTo>
                  <a:pt x="95548" y="6706"/>
                </a:lnTo>
                <a:lnTo>
                  <a:pt x="48231" y="1695"/>
                </a:lnTo>
                <a:lnTo>
                  <a:pt x="0" y="0"/>
                </a:lnTo>
              </a:path>
            </a:pathLst>
          </a:custGeom>
          <a:ln w="141356">
            <a:gradFill>
              <a:gsLst>
                <a:gs pos="0">
                  <a:srgbClr val="7A45B8"/>
                </a:gs>
                <a:gs pos="100000">
                  <a:schemeClr val="accent2">
                    <a:lumMod val="40000"/>
                    <a:lumOff val="60000"/>
                  </a:schemeClr>
                </a:gs>
              </a:gsLst>
              <a:lin ang="5400000" scaled="1"/>
            </a:gradFill>
          </a:ln>
        </p:spPr>
        <p:txBody>
          <a:bodyPr wrap="square" lIns="0" tIns="0" rIns="0" bIns="0" rtlCol="0" anchor="ctr"/>
          <a:lstStyle/>
          <a:p>
            <a:pPr algn="ctr"/>
            <a:endParaRPr sz="1200">
              <a:latin typeface="Arial" panose="020B0604020202020204" pitchFamily="34" charset="0"/>
              <a:cs typeface="Arial" panose="020B0604020202020204" pitchFamily="34" charset="0"/>
            </a:endParaRPr>
          </a:p>
        </p:txBody>
      </p:sp>
      <p:sp>
        <p:nvSpPr>
          <p:cNvPr id="45" name="object 40">
            <a:extLst>
              <a:ext uri="{FF2B5EF4-FFF2-40B4-BE49-F238E27FC236}">
                <a16:creationId xmlns:a16="http://schemas.microsoft.com/office/drawing/2014/main" id="{F9758720-4EA9-9B4F-1898-D32ACA4E6DFB}"/>
              </a:ext>
            </a:extLst>
          </p:cNvPr>
          <p:cNvSpPr txBox="1"/>
          <p:nvPr/>
        </p:nvSpPr>
        <p:spPr>
          <a:xfrm>
            <a:off x="6219699" y="2998885"/>
            <a:ext cx="791616" cy="316719"/>
          </a:xfrm>
          <a:prstGeom prst="rect">
            <a:avLst/>
          </a:prstGeom>
        </p:spPr>
        <p:txBody>
          <a:bodyPr vert="horz" wrap="square" lIns="0" tIns="8856" rIns="0" bIns="0" rtlCol="0" anchor="ctr">
            <a:spAutoFit/>
          </a:bodyPr>
          <a:lstStyle/>
          <a:p>
            <a:pPr marL="7701" algn="ctr">
              <a:spcBef>
                <a:spcPts val="69"/>
              </a:spcBef>
            </a:pPr>
            <a:r>
              <a:rPr sz="2000" b="1" spc="-39">
                <a:solidFill>
                  <a:srgbClr val="7A45B8"/>
                </a:solidFill>
                <a:latin typeface="Arial" panose="020B0604020202020204" pitchFamily="34" charset="0"/>
                <a:cs typeface="Arial" panose="020B0604020202020204" pitchFamily="34" charset="0"/>
              </a:rPr>
              <a:t>42,0</a:t>
            </a:r>
            <a:r>
              <a:rPr lang="es-ES" sz="2000" b="1" spc="-64">
                <a:solidFill>
                  <a:srgbClr val="7F9EDE"/>
                </a:solidFill>
                <a:latin typeface="Arial" panose="020B0604020202020204" pitchFamily="34" charset="0"/>
                <a:cs typeface="Arial" panose="020B0604020202020204" pitchFamily="34" charset="0"/>
              </a:rPr>
              <a:t>%</a:t>
            </a:r>
            <a:endParaRPr sz="2000">
              <a:solidFill>
                <a:srgbClr val="7A45B8"/>
              </a:solidFill>
              <a:latin typeface="Arial" panose="020B0604020202020204" pitchFamily="34" charset="0"/>
              <a:cs typeface="Arial" panose="020B0604020202020204" pitchFamily="34" charset="0"/>
            </a:endParaRPr>
          </a:p>
        </p:txBody>
      </p:sp>
      <p:sp>
        <p:nvSpPr>
          <p:cNvPr id="46" name="object 41">
            <a:extLst>
              <a:ext uri="{FF2B5EF4-FFF2-40B4-BE49-F238E27FC236}">
                <a16:creationId xmlns:a16="http://schemas.microsoft.com/office/drawing/2014/main" id="{F0CF6310-8C0A-A072-0A25-B9F33E6B0A7F}"/>
              </a:ext>
            </a:extLst>
          </p:cNvPr>
          <p:cNvSpPr txBox="1"/>
          <p:nvPr/>
        </p:nvSpPr>
        <p:spPr>
          <a:xfrm>
            <a:off x="4407552" y="3875558"/>
            <a:ext cx="1339513" cy="786063"/>
          </a:xfrm>
          <a:prstGeom prst="rect">
            <a:avLst/>
          </a:prstGeom>
        </p:spPr>
        <p:txBody>
          <a:bodyPr vert="horz" wrap="square" lIns="0" tIns="7316" rIns="0" bIns="0" rtlCol="0" anchor="ctr">
            <a:spAutoFit/>
          </a:bodyPr>
          <a:lstStyle/>
          <a:p>
            <a:pPr marL="120525" marR="115904" algn="ctr">
              <a:lnSpc>
                <a:spcPct val="102299"/>
              </a:lnSpc>
              <a:spcBef>
                <a:spcPts val="58"/>
              </a:spcBef>
            </a:pPr>
            <a:r>
              <a:rPr sz="1000">
                <a:solidFill>
                  <a:srgbClr val="003867"/>
                </a:solidFill>
                <a:latin typeface="Arial" panose="020B0604020202020204" pitchFamily="34" charset="0"/>
                <a:cs typeface="Arial" panose="020B0604020202020204" pitchFamily="34" charset="0"/>
              </a:rPr>
              <a:t>de</a:t>
            </a:r>
            <a:r>
              <a:rPr sz="1000" spc="21">
                <a:solidFill>
                  <a:srgbClr val="003867"/>
                </a:solidFill>
                <a:latin typeface="Arial" panose="020B0604020202020204" pitchFamily="34" charset="0"/>
                <a:cs typeface="Arial" panose="020B0604020202020204" pitchFamily="34" charset="0"/>
              </a:rPr>
              <a:t> </a:t>
            </a:r>
            <a:r>
              <a:rPr sz="1000">
                <a:solidFill>
                  <a:srgbClr val="003867"/>
                </a:solidFill>
                <a:latin typeface="Arial" panose="020B0604020202020204" pitchFamily="34" charset="0"/>
                <a:cs typeface="Arial" panose="020B0604020202020204" pitchFamily="34" charset="0"/>
              </a:rPr>
              <a:t>los</a:t>
            </a:r>
            <a:r>
              <a:rPr sz="1000" spc="24">
                <a:solidFill>
                  <a:srgbClr val="003867"/>
                </a:solidFill>
                <a:latin typeface="Arial" panose="020B0604020202020204" pitchFamily="34" charset="0"/>
                <a:cs typeface="Arial" panose="020B0604020202020204" pitchFamily="34" charset="0"/>
              </a:rPr>
              <a:t> </a:t>
            </a:r>
            <a:r>
              <a:rPr sz="1000" spc="-6">
                <a:solidFill>
                  <a:srgbClr val="003867"/>
                </a:solidFill>
                <a:latin typeface="Arial" panose="020B0604020202020204" pitchFamily="34" charset="0"/>
                <a:cs typeface="Arial" panose="020B0604020202020204" pitchFamily="34" charset="0"/>
              </a:rPr>
              <a:t>pacientes </a:t>
            </a:r>
            <a:r>
              <a:rPr sz="1000">
                <a:solidFill>
                  <a:srgbClr val="003867"/>
                </a:solidFill>
                <a:latin typeface="Arial" panose="020B0604020202020204" pitchFamily="34" charset="0"/>
                <a:cs typeface="Arial" panose="020B0604020202020204" pitchFamily="34" charset="0"/>
              </a:rPr>
              <a:t>tratados</a:t>
            </a:r>
            <a:r>
              <a:rPr sz="1000" spc="49">
                <a:solidFill>
                  <a:srgbClr val="003867"/>
                </a:solidFill>
                <a:latin typeface="Arial" panose="020B0604020202020204" pitchFamily="34" charset="0"/>
                <a:cs typeface="Arial" panose="020B0604020202020204" pitchFamily="34" charset="0"/>
              </a:rPr>
              <a:t> </a:t>
            </a:r>
            <a:r>
              <a:rPr sz="1000" spc="-15">
                <a:solidFill>
                  <a:srgbClr val="003867"/>
                </a:solidFill>
                <a:latin typeface="Arial" panose="020B0604020202020204" pitchFamily="34" charset="0"/>
                <a:cs typeface="Arial" panose="020B0604020202020204" pitchFamily="34" charset="0"/>
              </a:rPr>
              <a:t>con </a:t>
            </a:r>
            <a:r>
              <a:rPr sz="1000">
                <a:solidFill>
                  <a:srgbClr val="003867"/>
                </a:solidFill>
                <a:latin typeface="Arial" panose="020B0604020202020204" pitchFamily="34" charset="0"/>
                <a:cs typeface="Arial" panose="020B0604020202020204" pitchFamily="34" charset="0"/>
              </a:rPr>
              <a:t>EBGLYSS</a:t>
            </a:r>
            <a:r>
              <a:rPr sz="1000" baseline="30000">
                <a:solidFill>
                  <a:srgbClr val="003867"/>
                </a:solidFill>
                <a:latin typeface="Arial" panose="020B0604020202020204" pitchFamily="34" charset="0"/>
                <a:cs typeface="Arial" panose="020B0604020202020204" pitchFamily="34" charset="0"/>
              </a:rPr>
              <a:t>®</a:t>
            </a:r>
            <a:r>
              <a:rPr sz="1000" spc="-21">
                <a:solidFill>
                  <a:srgbClr val="003867"/>
                </a:solidFill>
                <a:latin typeface="Arial" panose="020B0604020202020204" pitchFamily="34" charset="0"/>
                <a:cs typeface="Arial" panose="020B0604020202020204" pitchFamily="34" charset="0"/>
              </a:rPr>
              <a:t> </a:t>
            </a:r>
            <a:r>
              <a:rPr sz="1000">
                <a:solidFill>
                  <a:srgbClr val="003867"/>
                </a:solidFill>
                <a:latin typeface="Arial" panose="020B0604020202020204" pitchFamily="34" charset="0"/>
                <a:cs typeface="Arial" panose="020B0604020202020204" pitchFamily="34" charset="0"/>
              </a:rPr>
              <a:t>+</a:t>
            </a:r>
            <a:r>
              <a:rPr sz="1000" spc="-21">
                <a:solidFill>
                  <a:srgbClr val="003867"/>
                </a:solidFill>
                <a:latin typeface="Arial" panose="020B0604020202020204" pitchFamily="34" charset="0"/>
                <a:cs typeface="Arial" panose="020B0604020202020204" pitchFamily="34" charset="0"/>
              </a:rPr>
              <a:t> </a:t>
            </a:r>
            <a:r>
              <a:rPr sz="1000" spc="-15">
                <a:solidFill>
                  <a:srgbClr val="003867"/>
                </a:solidFill>
                <a:latin typeface="Arial" panose="020B0604020202020204" pitchFamily="34" charset="0"/>
                <a:cs typeface="Arial" panose="020B0604020202020204" pitchFamily="34" charset="0"/>
              </a:rPr>
              <a:t>TCS</a:t>
            </a:r>
            <a:endParaRPr sz="1000">
              <a:solidFill>
                <a:srgbClr val="003867"/>
              </a:solidFill>
              <a:latin typeface="Arial" panose="020B0604020202020204" pitchFamily="34" charset="0"/>
              <a:cs typeface="Arial" panose="020B0604020202020204" pitchFamily="34" charset="0"/>
            </a:endParaRPr>
          </a:p>
          <a:p>
            <a:pPr algn="ctr">
              <a:spcBef>
                <a:spcPts val="24"/>
              </a:spcBef>
            </a:pPr>
            <a:r>
              <a:rPr sz="1000">
                <a:solidFill>
                  <a:srgbClr val="003867"/>
                </a:solidFill>
                <a:latin typeface="Arial" panose="020B0604020202020204" pitchFamily="34" charset="0"/>
                <a:cs typeface="Arial" panose="020B0604020202020204" pitchFamily="34" charset="0"/>
              </a:rPr>
              <a:t>alcanzaron</a:t>
            </a:r>
            <a:r>
              <a:rPr sz="1000" spc="91">
                <a:solidFill>
                  <a:srgbClr val="003867"/>
                </a:solidFill>
                <a:latin typeface="Arial" panose="020B0604020202020204" pitchFamily="34" charset="0"/>
                <a:cs typeface="Arial" panose="020B0604020202020204" pitchFamily="34" charset="0"/>
              </a:rPr>
              <a:t> </a:t>
            </a:r>
            <a:r>
              <a:rPr sz="1000" b="1">
                <a:solidFill>
                  <a:srgbClr val="003867"/>
                </a:solidFill>
                <a:latin typeface="Arial" panose="020B0604020202020204" pitchFamily="34" charset="0"/>
                <a:cs typeface="Arial" panose="020B0604020202020204" pitchFamily="34" charset="0"/>
              </a:rPr>
              <a:t>EASI-</a:t>
            </a:r>
            <a:r>
              <a:rPr sz="1000" b="1" spc="-15">
                <a:solidFill>
                  <a:srgbClr val="003867"/>
                </a:solidFill>
                <a:latin typeface="Arial" panose="020B0604020202020204" pitchFamily="34" charset="0"/>
                <a:cs typeface="Arial" panose="020B0604020202020204" pitchFamily="34" charset="0"/>
              </a:rPr>
              <a:t>90</a:t>
            </a:r>
            <a:endParaRPr sz="1000">
              <a:solidFill>
                <a:srgbClr val="003867"/>
              </a:solidFill>
              <a:latin typeface="Arial" panose="020B0604020202020204" pitchFamily="34" charset="0"/>
              <a:cs typeface="Arial" panose="020B0604020202020204" pitchFamily="34" charset="0"/>
            </a:endParaRPr>
          </a:p>
          <a:p>
            <a:pPr algn="ctr">
              <a:spcBef>
                <a:spcPts val="24"/>
              </a:spcBef>
            </a:pPr>
            <a:r>
              <a:rPr sz="1000">
                <a:solidFill>
                  <a:srgbClr val="003867"/>
                </a:solidFill>
                <a:latin typeface="Arial" panose="020B0604020202020204" pitchFamily="34" charset="0"/>
                <a:cs typeface="Arial" panose="020B0604020202020204" pitchFamily="34" charset="0"/>
              </a:rPr>
              <a:t>en</a:t>
            </a:r>
            <a:r>
              <a:rPr sz="1000" spc="33">
                <a:solidFill>
                  <a:srgbClr val="003867"/>
                </a:solidFill>
                <a:latin typeface="Arial" panose="020B0604020202020204" pitchFamily="34" charset="0"/>
                <a:cs typeface="Arial" panose="020B0604020202020204" pitchFamily="34" charset="0"/>
              </a:rPr>
              <a:t> </a:t>
            </a:r>
            <a:r>
              <a:rPr sz="1000">
                <a:solidFill>
                  <a:srgbClr val="003867"/>
                </a:solidFill>
                <a:latin typeface="Arial" panose="020B0604020202020204" pitchFamily="34" charset="0"/>
                <a:cs typeface="Arial" panose="020B0604020202020204" pitchFamily="34" charset="0"/>
              </a:rPr>
              <a:t>la</a:t>
            </a:r>
            <a:r>
              <a:rPr sz="1000" spc="36">
                <a:solidFill>
                  <a:srgbClr val="003867"/>
                </a:solidFill>
                <a:latin typeface="Arial" panose="020B0604020202020204" pitchFamily="34" charset="0"/>
                <a:cs typeface="Arial" panose="020B0604020202020204" pitchFamily="34" charset="0"/>
              </a:rPr>
              <a:t> </a:t>
            </a:r>
            <a:r>
              <a:rPr sz="1000" err="1">
                <a:solidFill>
                  <a:srgbClr val="003867"/>
                </a:solidFill>
                <a:latin typeface="Arial" panose="020B0604020202020204" pitchFamily="34" charset="0"/>
                <a:cs typeface="Arial" panose="020B0604020202020204" pitchFamily="34" charset="0"/>
              </a:rPr>
              <a:t>semana</a:t>
            </a:r>
            <a:r>
              <a:rPr sz="1000" spc="36">
                <a:solidFill>
                  <a:srgbClr val="003867"/>
                </a:solidFill>
                <a:latin typeface="Arial" panose="020B0604020202020204" pitchFamily="34" charset="0"/>
                <a:cs typeface="Arial" panose="020B0604020202020204" pitchFamily="34" charset="0"/>
              </a:rPr>
              <a:t> </a:t>
            </a:r>
            <a:r>
              <a:rPr sz="1000" spc="-12">
                <a:solidFill>
                  <a:srgbClr val="003867"/>
                </a:solidFill>
                <a:latin typeface="Arial" panose="020B0604020202020204" pitchFamily="34" charset="0"/>
                <a:cs typeface="Arial" panose="020B0604020202020204" pitchFamily="34" charset="0"/>
              </a:rPr>
              <a:t>16</a:t>
            </a:r>
            <a:r>
              <a:rPr sz="900" spc="-18" baseline="32679">
                <a:solidFill>
                  <a:srgbClr val="003867"/>
                </a:solidFill>
                <a:latin typeface="Arial" panose="020B0604020202020204" pitchFamily="34" charset="0"/>
                <a:cs typeface="Arial" panose="020B0604020202020204" pitchFamily="34" charset="0"/>
              </a:rPr>
              <a:t>1</a:t>
            </a:r>
            <a:endParaRPr sz="900" baseline="32679">
              <a:solidFill>
                <a:srgbClr val="003867"/>
              </a:solidFill>
              <a:latin typeface="Arial" panose="020B0604020202020204" pitchFamily="34" charset="0"/>
              <a:cs typeface="Arial" panose="020B0604020202020204" pitchFamily="34" charset="0"/>
            </a:endParaRPr>
          </a:p>
        </p:txBody>
      </p:sp>
      <p:sp>
        <p:nvSpPr>
          <p:cNvPr id="48" name="object 43">
            <a:extLst>
              <a:ext uri="{FF2B5EF4-FFF2-40B4-BE49-F238E27FC236}">
                <a16:creationId xmlns:a16="http://schemas.microsoft.com/office/drawing/2014/main" id="{83A71253-D91E-E88D-BAEB-2ADEB02BC1C4}"/>
              </a:ext>
            </a:extLst>
          </p:cNvPr>
          <p:cNvSpPr/>
          <p:nvPr/>
        </p:nvSpPr>
        <p:spPr>
          <a:xfrm>
            <a:off x="4562536" y="2684257"/>
            <a:ext cx="1005107" cy="1005107"/>
          </a:xfrm>
          <a:custGeom>
            <a:avLst/>
            <a:gdLst/>
            <a:ahLst/>
            <a:cxnLst/>
            <a:rect l="l" t="t" r="r" b="b"/>
            <a:pathLst>
              <a:path w="1351279" h="1351279">
                <a:moveTo>
                  <a:pt x="675372" y="1350744"/>
                </a:moveTo>
                <a:lnTo>
                  <a:pt x="723603" y="1349048"/>
                </a:lnTo>
                <a:lnTo>
                  <a:pt x="770920" y="1344038"/>
                </a:lnTo>
                <a:lnTo>
                  <a:pt x="817207" y="1335826"/>
                </a:lnTo>
                <a:lnTo>
                  <a:pt x="862351" y="1324528"/>
                </a:lnTo>
                <a:lnTo>
                  <a:pt x="906236" y="1310258"/>
                </a:lnTo>
                <a:lnTo>
                  <a:pt x="948749" y="1293130"/>
                </a:lnTo>
                <a:lnTo>
                  <a:pt x="989775" y="1273258"/>
                </a:lnTo>
                <a:lnTo>
                  <a:pt x="1029200" y="1250756"/>
                </a:lnTo>
                <a:lnTo>
                  <a:pt x="1066910" y="1225739"/>
                </a:lnTo>
                <a:lnTo>
                  <a:pt x="1102790" y="1198321"/>
                </a:lnTo>
                <a:lnTo>
                  <a:pt x="1136727" y="1168616"/>
                </a:lnTo>
                <a:lnTo>
                  <a:pt x="1168605" y="1136739"/>
                </a:lnTo>
                <a:lnTo>
                  <a:pt x="1198311" y="1102803"/>
                </a:lnTo>
                <a:lnTo>
                  <a:pt x="1225730" y="1066924"/>
                </a:lnTo>
                <a:lnTo>
                  <a:pt x="1250749" y="1029214"/>
                </a:lnTo>
                <a:lnTo>
                  <a:pt x="1273252" y="989789"/>
                </a:lnTo>
                <a:lnTo>
                  <a:pt x="1293125" y="948762"/>
                </a:lnTo>
                <a:lnTo>
                  <a:pt x="1310255" y="906248"/>
                </a:lnTo>
                <a:lnTo>
                  <a:pt x="1324526" y="862362"/>
                </a:lnTo>
                <a:lnTo>
                  <a:pt x="1335825" y="817217"/>
                </a:lnTo>
                <a:lnTo>
                  <a:pt x="1344037" y="770927"/>
                </a:lnTo>
                <a:lnTo>
                  <a:pt x="1349048" y="723607"/>
                </a:lnTo>
                <a:lnTo>
                  <a:pt x="1350744" y="675372"/>
                </a:lnTo>
                <a:lnTo>
                  <a:pt x="1349048" y="627136"/>
                </a:lnTo>
                <a:lnTo>
                  <a:pt x="1344037" y="579816"/>
                </a:lnTo>
                <a:lnTo>
                  <a:pt x="1335825" y="533527"/>
                </a:lnTo>
                <a:lnTo>
                  <a:pt x="1324526" y="488381"/>
                </a:lnTo>
                <a:lnTo>
                  <a:pt x="1310255" y="444495"/>
                </a:lnTo>
                <a:lnTo>
                  <a:pt x="1293125" y="401981"/>
                </a:lnTo>
                <a:lnTo>
                  <a:pt x="1273252" y="360955"/>
                </a:lnTo>
                <a:lnTo>
                  <a:pt x="1250749" y="321529"/>
                </a:lnTo>
                <a:lnTo>
                  <a:pt x="1225730" y="283820"/>
                </a:lnTo>
                <a:lnTo>
                  <a:pt x="1198311" y="247940"/>
                </a:lnTo>
                <a:lnTo>
                  <a:pt x="1168605" y="214004"/>
                </a:lnTo>
                <a:lnTo>
                  <a:pt x="1136727" y="182127"/>
                </a:lnTo>
                <a:lnTo>
                  <a:pt x="1102790" y="152422"/>
                </a:lnTo>
                <a:lnTo>
                  <a:pt x="1066910" y="125004"/>
                </a:lnTo>
                <a:lnTo>
                  <a:pt x="1029200" y="99987"/>
                </a:lnTo>
                <a:lnTo>
                  <a:pt x="989775" y="77486"/>
                </a:lnTo>
                <a:lnTo>
                  <a:pt x="948749" y="57613"/>
                </a:lnTo>
                <a:lnTo>
                  <a:pt x="906236" y="40485"/>
                </a:lnTo>
                <a:lnTo>
                  <a:pt x="862351" y="26215"/>
                </a:lnTo>
                <a:lnTo>
                  <a:pt x="817207" y="14917"/>
                </a:lnTo>
                <a:lnTo>
                  <a:pt x="770920" y="6706"/>
                </a:lnTo>
                <a:lnTo>
                  <a:pt x="723603" y="1695"/>
                </a:lnTo>
                <a:lnTo>
                  <a:pt x="675372" y="0"/>
                </a:lnTo>
                <a:lnTo>
                  <a:pt x="627140" y="1695"/>
                </a:lnTo>
                <a:lnTo>
                  <a:pt x="579823" y="6706"/>
                </a:lnTo>
                <a:lnTo>
                  <a:pt x="533536" y="14917"/>
                </a:lnTo>
                <a:lnTo>
                  <a:pt x="488393" y="26215"/>
                </a:lnTo>
                <a:lnTo>
                  <a:pt x="444507" y="40485"/>
                </a:lnTo>
                <a:lnTo>
                  <a:pt x="401995" y="57613"/>
                </a:lnTo>
                <a:lnTo>
                  <a:pt x="360968" y="77486"/>
                </a:lnTo>
                <a:lnTo>
                  <a:pt x="321543" y="99987"/>
                </a:lnTo>
                <a:lnTo>
                  <a:pt x="283833" y="125004"/>
                </a:lnTo>
                <a:lnTo>
                  <a:pt x="247953" y="152422"/>
                </a:lnTo>
                <a:lnTo>
                  <a:pt x="214016" y="182127"/>
                </a:lnTo>
                <a:lnTo>
                  <a:pt x="182138" y="214004"/>
                </a:lnTo>
                <a:lnTo>
                  <a:pt x="152432" y="247940"/>
                </a:lnTo>
                <a:lnTo>
                  <a:pt x="125013" y="283820"/>
                </a:lnTo>
                <a:lnTo>
                  <a:pt x="99995" y="321529"/>
                </a:lnTo>
                <a:lnTo>
                  <a:pt x="77492" y="360955"/>
                </a:lnTo>
                <a:lnTo>
                  <a:pt x="57618" y="401981"/>
                </a:lnTo>
                <a:lnTo>
                  <a:pt x="40489" y="444495"/>
                </a:lnTo>
                <a:lnTo>
                  <a:pt x="26217" y="488381"/>
                </a:lnTo>
                <a:lnTo>
                  <a:pt x="14918" y="533527"/>
                </a:lnTo>
                <a:lnTo>
                  <a:pt x="6706" y="579816"/>
                </a:lnTo>
                <a:lnTo>
                  <a:pt x="1695" y="627136"/>
                </a:lnTo>
                <a:lnTo>
                  <a:pt x="0" y="675372"/>
                </a:lnTo>
                <a:lnTo>
                  <a:pt x="1695" y="723607"/>
                </a:lnTo>
                <a:lnTo>
                  <a:pt x="6706" y="770927"/>
                </a:lnTo>
                <a:lnTo>
                  <a:pt x="14918" y="817217"/>
                </a:lnTo>
                <a:lnTo>
                  <a:pt x="26217" y="862362"/>
                </a:lnTo>
                <a:lnTo>
                  <a:pt x="40489" y="906248"/>
                </a:lnTo>
                <a:lnTo>
                  <a:pt x="57618" y="948762"/>
                </a:lnTo>
                <a:lnTo>
                  <a:pt x="77492" y="989789"/>
                </a:lnTo>
                <a:lnTo>
                  <a:pt x="99995" y="1029214"/>
                </a:lnTo>
                <a:lnTo>
                  <a:pt x="125013" y="1066924"/>
                </a:lnTo>
                <a:lnTo>
                  <a:pt x="152432" y="1102803"/>
                </a:lnTo>
                <a:lnTo>
                  <a:pt x="182138" y="1136739"/>
                </a:lnTo>
                <a:lnTo>
                  <a:pt x="214016" y="1168616"/>
                </a:lnTo>
                <a:lnTo>
                  <a:pt x="247953" y="1198321"/>
                </a:lnTo>
                <a:lnTo>
                  <a:pt x="283833" y="1225739"/>
                </a:lnTo>
                <a:lnTo>
                  <a:pt x="321543" y="1250756"/>
                </a:lnTo>
                <a:lnTo>
                  <a:pt x="360968" y="1273258"/>
                </a:lnTo>
                <a:lnTo>
                  <a:pt x="401995" y="1293130"/>
                </a:lnTo>
                <a:lnTo>
                  <a:pt x="444507" y="1310258"/>
                </a:lnTo>
                <a:lnTo>
                  <a:pt x="488393" y="1324528"/>
                </a:lnTo>
                <a:lnTo>
                  <a:pt x="533536" y="1335826"/>
                </a:lnTo>
                <a:lnTo>
                  <a:pt x="579823" y="1344038"/>
                </a:lnTo>
                <a:lnTo>
                  <a:pt x="627140" y="1349048"/>
                </a:lnTo>
                <a:lnTo>
                  <a:pt x="675372" y="1350744"/>
                </a:lnTo>
                <a:close/>
              </a:path>
            </a:pathLst>
          </a:custGeom>
          <a:ln w="31412">
            <a:solidFill>
              <a:srgbClr val="F1F1F2"/>
            </a:solidFill>
          </a:ln>
        </p:spPr>
        <p:txBody>
          <a:bodyPr wrap="square" lIns="0" tIns="0" rIns="0" bIns="0" rtlCol="0" anchor="ctr"/>
          <a:lstStyle/>
          <a:p>
            <a:pPr algn="ctr"/>
            <a:endParaRPr sz="1200">
              <a:latin typeface="Arial" panose="020B0604020202020204" pitchFamily="34" charset="0"/>
              <a:cs typeface="Arial" panose="020B0604020202020204" pitchFamily="34" charset="0"/>
            </a:endParaRPr>
          </a:p>
        </p:txBody>
      </p:sp>
      <p:sp>
        <p:nvSpPr>
          <p:cNvPr id="49" name="object 44">
            <a:extLst>
              <a:ext uri="{FF2B5EF4-FFF2-40B4-BE49-F238E27FC236}">
                <a16:creationId xmlns:a16="http://schemas.microsoft.com/office/drawing/2014/main" id="{DD8B7A56-D53F-7356-3CAC-829AC814249C}"/>
              </a:ext>
            </a:extLst>
          </p:cNvPr>
          <p:cNvSpPr/>
          <p:nvPr/>
        </p:nvSpPr>
        <p:spPr>
          <a:xfrm>
            <a:off x="5064891" y="2684258"/>
            <a:ext cx="502553" cy="954569"/>
          </a:xfrm>
          <a:custGeom>
            <a:avLst/>
            <a:gdLst/>
            <a:ahLst/>
            <a:cxnLst/>
            <a:rect l="l" t="t" r="r" b="b"/>
            <a:pathLst>
              <a:path w="675640" h="1283334">
                <a:moveTo>
                  <a:pt x="294975" y="1283091"/>
                </a:moveTo>
                <a:lnTo>
                  <a:pt x="336356" y="1261151"/>
                </a:lnTo>
                <a:lnTo>
                  <a:pt x="375973" y="1236491"/>
                </a:lnTo>
                <a:lnTo>
                  <a:pt x="413700" y="1209234"/>
                </a:lnTo>
                <a:lnTo>
                  <a:pt x="449413" y="1179506"/>
                </a:lnTo>
                <a:lnTo>
                  <a:pt x="482985" y="1147432"/>
                </a:lnTo>
                <a:lnTo>
                  <a:pt x="514294" y="1113135"/>
                </a:lnTo>
                <a:lnTo>
                  <a:pt x="543213" y="1076741"/>
                </a:lnTo>
                <a:lnTo>
                  <a:pt x="569618" y="1038374"/>
                </a:lnTo>
                <a:lnTo>
                  <a:pt x="593385" y="998158"/>
                </a:lnTo>
                <a:lnTo>
                  <a:pt x="614387" y="956220"/>
                </a:lnTo>
                <a:lnTo>
                  <a:pt x="632501" y="912682"/>
                </a:lnTo>
                <a:lnTo>
                  <a:pt x="647602" y="867670"/>
                </a:lnTo>
                <a:lnTo>
                  <a:pt x="659564" y="821308"/>
                </a:lnTo>
                <a:lnTo>
                  <a:pt x="668263" y="773721"/>
                </a:lnTo>
                <a:lnTo>
                  <a:pt x="673574" y="725034"/>
                </a:lnTo>
                <a:lnTo>
                  <a:pt x="675372" y="675372"/>
                </a:lnTo>
                <a:lnTo>
                  <a:pt x="673676" y="627136"/>
                </a:lnTo>
                <a:lnTo>
                  <a:pt x="668665" y="579816"/>
                </a:lnTo>
                <a:lnTo>
                  <a:pt x="660453" y="533527"/>
                </a:lnTo>
                <a:lnTo>
                  <a:pt x="649154" y="488381"/>
                </a:lnTo>
                <a:lnTo>
                  <a:pt x="634882" y="444495"/>
                </a:lnTo>
                <a:lnTo>
                  <a:pt x="617753" y="401981"/>
                </a:lnTo>
                <a:lnTo>
                  <a:pt x="597880" y="360955"/>
                </a:lnTo>
                <a:lnTo>
                  <a:pt x="575377" y="321529"/>
                </a:lnTo>
                <a:lnTo>
                  <a:pt x="550358" y="283820"/>
                </a:lnTo>
                <a:lnTo>
                  <a:pt x="522939" y="247940"/>
                </a:lnTo>
                <a:lnTo>
                  <a:pt x="493233" y="214004"/>
                </a:lnTo>
                <a:lnTo>
                  <a:pt x="461355" y="182127"/>
                </a:lnTo>
                <a:lnTo>
                  <a:pt x="427418" y="152422"/>
                </a:lnTo>
                <a:lnTo>
                  <a:pt x="391538" y="125004"/>
                </a:lnTo>
                <a:lnTo>
                  <a:pt x="353828" y="99987"/>
                </a:lnTo>
                <a:lnTo>
                  <a:pt x="314403" y="77486"/>
                </a:lnTo>
                <a:lnTo>
                  <a:pt x="273376" y="57613"/>
                </a:lnTo>
                <a:lnTo>
                  <a:pt x="230864" y="40485"/>
                </a:lnTo>
                <a:lnTo>
                  <a:pt x="186978" y="26215"/>
                </a:lnTo>
                <a:lnTo>
                  <a:pt x="141835" y="14917"/>
                </a:lnTo>
                <a:lnTo>
                  <a:pt x="95548" y="6706"/>
                </a:lnTo>
                <a:lnTo>
                  <a:pt x="48231" y="1695"/>
                </a:lnTo>
                <a:lnTo>
                  <a:pt x="0" y="0"/>
                </a:lnTo>
              </a:path>
            </a:pathLst>
          </a:custGeom>
          <a:ln w="141356">
            <a:gradFill>
              <a:gsLst>
                <a:gs pos="0">
                  <a:srgbClr val="7A45B8"/>
                </a:gs>
                <a:gs pos="100000">
                  <a:schemeClr val="accent2">
                    <a:lumMod val="40000"/>
                    <a:lumOff val="60000"/>
                  </a:schemeClr>
                </a:gs>
              </a:gsLst>
              <a:lin ang="5400000" scaled="1"/>
            </a:gradFill>
          </a:ln>
        </p:spPr>
        <p:txBody>
          <a:bodyPr wrap="square" lIns="0" tIns="0" rIns="0" bIns="0" rtlCol="0" anchor="ctr"/>
          <a:lstStyle/>
          <a:p>
            <a:pPr algn="ctr"/>
            <a:endParaRPr sz="1200">
              <a:latin typeface="Arial" panose="020B0604020202020204" pitchFamily="34" charset="0"/>
              <a:cs typeface="Arial" panose="020B0604020202020204" pitchFamily="34" charset="0"/>
            </a:endParaRPr>
          </a:p>
        </p:txBody>
      </p:sp>
      <p:sp>
        <p:nvSpPr>
          <p:cNvPr id="50" name="object 45">
            <a:extLst>
              <a:ext uri="{FF2B5EF4-FFF2-40B4-BE49-F238E27FC236}">
                <a16:creationId xmlns:a16="http://schemas.microsoft.com/office/drawing/2014/main" id="{3254B1E4-C41E-4CA1-FFD9-A8F538C60DC3}"/>
              </a:ext>
            </a:extLst>
          </p:cNvPr>
          <p:cNvSpPr txBox="1"/>
          <p:nvPr/>
        </p:nvSpPr>
        <p:spPr>
          <a:xfrm>
            <a:off x="4679876" y="2998885"/>
            <a:ext cx="763276" cy="316719"/>
          </a:xfrm>
          <a:prstGeom prst="rect">
            <a:avLst/>
          </a:prstGeom>
        </p:spPr>
        <p:txBody>
          <a:bodyPr vert="horz" wrap="square" lIns="0" tIns="8856" rIns="0" bIns="0" rtlCol="0" anchor="ctr">
            <a:spAutoFit/>
          </a:bodyPr>
          <a:lstStyle/>
          <a:p>
            <a:pPr marL="7701" algn="ctr">
              <a:spcBef>
                <a:spcPts val="69"/>
              </a:spcBef>
            </a:pPr>
            <a:r>
              <a:rPr sz="2000" b="1" spc="-52">
                <a:solidFill>
                  <a:srgbClr val="7A45B8"/>
                </a:solidFill>
                <a:latin typeface="Arial" panose="020B0604020202020204" pitchFamily="34" charset="0"/>
                <a:cs typeface="Arial" panose="020B0604020202020204" pitchFamily="34" charset="0"/>
              </a:rPr>
              <a:t>42,9</a:t>
            </a:r>
            <a:r>
              <a:rPr lang="es-ES" sz="2000" b="1" spc="-64">
                <a:solidFill>
                  <a:srgbClr val="7F9EDE"/>
                </a:solidFill>
                <a:latin typeface="Arial" panose="020B0604020202020204" pitchFamily="34" charset="0"/>
                <a:cs typeface="Arial" panose="020B0604020202020204" pitchFamily="34" charset="0"/>
              </a:rPr>
              <a:t>%</a:t>
            </a:r>
            <a:endParaRPr sz="2000">
              <a:solidFill>
                <a:srgbClr val="7A45B8"/>
              </a:solidFill>
              <a:latin typeface="Arial" panose="020B0604020202020204" pitchFamily="34" charset="0"/>
              <a:cs typeface="Arial" panose="020B0604020202020204" pitchFamily="34" charset="0"/>
            </a:endParaRPr>
          </a:p>
        </p:txBody>
      </p:sp>
      <p:sp>
        <p:nvSpPr>
          <p:cNvPr id="51" name="object 46">
            <a:extLst>
              <a:ext uri="{FF2B5EF4-FFF2-40B4-BE49-F238E27FC236}">
                <a16:creationId xmlns:a16="http://schemas.microsoft.com/office/drawing/2014/main" id="{6D84D0E2-A743-71F8-0082-A89D107144D2}"/>
              </a:ext>
            </a:extLst>
          </p:cNvPr>
          <p:cNvSpPr txBox="1"/>
          <p:nvPr/>
        </p:nvSpPr>
        <p:spPr>
          <a:xfrm>
            <a:off x="2923966" y="3875558"/>
            <a:ext cx="1315425" cy="786063"/>
          </a:xfrm>
          <a:prstGeom prst="rect">
            <a:avLst/>
          </a:prstGeom>
        </p:spPr>
        <p:txBody>
          <a:bodyPr vert="horz" wrap="square" lIns="0" tIns="7316" rIns="0" bIns="0" rtlCol="0" anchor="ctr">
            <a:spAutoFit/>
          </a:bodyPr>
          <a:lstStyle/>
          <a:p>
            <a:pPr marL="110898" marR="105893" algn="ctr">
              <a:lnSpc>
                <a:spcPct val="102299"/>
              </a:lnSpc>
              <a:spcBef>
                <a:spcPts val="58"/>
              </a:spcBef>
            </a:pPr>
            <a:r>
              <a:rPr sz="1000">
                <a:solidFill>
                  <a:srgbClr val="003867"/>
                </a:solidFill>
                <a:latin typeface="Arial" panose="020B0604020202020204" pitchFamily="34" charset="0"/>
                <a:cs typeface="Arial" panose="020B0604020202020204" pitchFamily="34" charset="0"/>
              </a:rPr>
              <a:t>de</a:t>
            </a:r>
            <a:r>
              <a:rPr sz="1000" spc="21">
                <a:solidFill>
                  <a:srgbClr val="003867"/>
                </a:solidFill>
                <a:latin typeface="Arial" panose="020B0604020202020204" pitchFamily="34" charset="0"/>
                <a:cs typeface="Arial" panose="020B0604020202020204" pitchFamily="34" charset="0"/>
              </a:rPr>
              <a:t> </a:t>
            </a:r>
            <a:r>
              <a:rPr sz="1000">
                <a:solidFill>
                  <a:srgbClr val="003867"/>
                </a:solidFill>
                <a:latin typeface="Arial" panose="020B0604020202020204" pitchFamily="34" charset="0"/>
                <a:cs typeface="Arial" panose="020B0604020202020204" pitchFamily="34" charset="0"/>
              </a:rPr>
              <a:t>los</a:t>
            </a:r>
            <a:r>
              <a:rPr sz="1000" spc="24">
                <a:solidFill>
                  <a:srgbClr val="003867"/>
                </a:solidFill>
                <a:latin typeface="Arial" panose="020B0604020202020204" pitchFamily="34" charset="0"/>
                <a:cs typeface="Arial" panose="020B0604020202020204" pitchFamily="34" charset="0"/>
              </a:rPr>
              <a:t> </a:t>
            </a:r>
            <a:r>
              <a:rPr sz="1000" spc="-6">
                <a:solidFill>
                  <a:srgbClr val="003867"/>
                </a:solidFill>
                <a:latin typeface="Arial" panose="020B0604020202020204" pitchFamily="34" charset="0"/>
                <a:cs typeface="Arial" panose="020B0604020202020204" pitchFamily="34" charset="0"/>
              </a:rPr>
              <a:t>pacientes </a:t>
            </a:r>
            <a:r>
              <a:rPr sz="1000">
                <a:solidFill>
                  <a:srgbClr val="003867"/>
                </a:solidFill>
                <a:latin typeface="Arial" panose="020B0604020202020204" pitchFamily="34" charset="0"/>
                <a:cs typeface="Arial" panose="020B0604020202020204" pitchFamily="34" charset="0"/>
              </a:rPr>
              <a:t>tratados</a:t>
            </a:r>
            <a:r>
              <a:rPr sz="1000" spc="49">
                <a:solidFill>
                  <a:srgbClr val="003867"/>
                </a:solidFill>
                <a:latin typeface="Arial" panose="020B0604020202020204" pitchFamily="34" charset="0"/>
                <a:cs typeface="Arial" panose="020B0604020202020204" pitchFamily="34" charset="0"/>
              </a:rPr>
              <a:t> </a:t>
            </a:r>
            <a:r>
              <a:rPr sz="1000" spc="-15">
                <a:solidFill>
                  <a:srgbClr val="003867"/>
                </a:solidFill>
                <a:latin typeface="Arial" panose="020B0604020202020204" pitchFamily="34" charset="0"/>
                <a:cs typeface="Arial" panose="020B0604020202020204" pitchFamily="34" charset="0"/>
              </a:rPr>
              <a:t>con </a:t>
            </a:r>
            <a:r>
              <a:rPr sz="1000">
                <a:solidFill>
                  <a:srgbClr val="003867"/>
                </a:solidFill>
                <a:latin typeface="Arial" panose="020B0604020202020204" pitchFamily="34" charset="0"/>
                <a:cs typeface="Arial" panose="020B0604020202020204" pitchFamily="34" charset="0"/>
              </a:rPr>
              <a:t>EBGLYSS</a:t>
            </a:r>
            <a:r>
              <a:rPr lang="es-ES" sz="1000" baseline="30000">
                <a:solidFill>
                  <a:srgbClr val="003867"/>
                </a:solidFill>
                <a:latin typeface="Arial" panose="020B0604020202020204" pitchFamily="34" charset="0"/>
                <a:cs typeface="Arial" panose="020B0604020202020204" pitchFamily="34" charset="0"/>
              </a:rPr>
              <a:t>®</a:t>
            </a:r>
            <a:r>
              <a:rPr sz="1000" spc="-21">
                <a:solidFill>
                  <a:srgbClr val="003867"/>
                </a:solidFill>
                <a:latin typeface="Arial" panose="020B0604020202020204" pitchFamily="34" charset="0"/>
                <a:cs typeface="Arial" panose="020B0604020202020204" pitchFamily="34" charset="0"/>
              </a:rPr>
              <a:t> </a:t>
            </a:r>
            <a:r>
              <a:rPr sz="1000">
                <a:solidFill>
                  <a:srgbClr val="003867"/>
                </a:solidFill>
                <a:latin typeface="Arial" panose="020B0604020202020204" pitchFamily="34" charset="0"/>
                <a:cs typeface="Arial" panose="020B0604020202020204" pitchFamily="34" charset="0"/>
              </a:rPr>
              <a:t>+</a:t>
            </a:r>
            <a:r>
              <a:rPr sz="1000" spc="-21">
                <a:solidFill>
                  <a:srgbClr val="003867"/>
                </a:solidFill>
                <a:latin typeface="Arial" panose="020B0604020202020204" pitchFamily="34" charset="0"/>
                <a:cs typeface="Arial" panose="020B0604020202020204" pitchFamily="34" charset="0"/>
              </a:rPr>
              <a:t> </a:t>
            </a:r>
            <a:r>
              <a:rPr sz="1000" spc="-15">
                <a:solidFill>
                  <a:srgbClr val="003867"/>
                </a:solidFill>
                <a:latin typeface="Arial" panose="020B0604020202020204" pitchFamily="34" charset="0"/>
                <a:cs typeface="Arial" panose="020B0604020202020204" pitchFamily="34" charset="0"/>
              </a:rPr>
              <a:t>TCS</a:t>
            </a:r>
            <a:endParaRPr sz="1000">
              <a:solidFill>
                <a:srgbClr val="003867"/>
              </a:solidFill>
              <a:latin typeface="Arial" panose="020B0604020202020204" pitchFamily="34" charset="0"/>
              <a:cs typeface="Arial" panose="020B0604020202020204" pitchFamily="34" charset="0"/>
            </a:endParaRPr>
          </a:p>
          <a:p>
            <a:pPr algn="ctr">
              <a:spcBef>
                <a:spcPts val="24"/>
              </a:spcBef>
            </a:pPr>
            <a:r>
              <a:rPr sz="1000">
                <a:solidFill>
                  <a:srgbClr val="003867"/>
                </a:solidFill>
                <a:latin typeface="Arial" panose="020B0604020202020204" pitchFamily="34" charset="0"/>
                <a:cs typeface="Arial" panose="020B0604020202020204" pitchFamily="34" charset="0"/>
              </a:rPr>
              <a:t>alcanzaron</a:t>
            </a:r>
            <a:r>
              <a:rPr sz="1000" spc="91">
                <a:solidFill>
                  <a:srgbClr val="003867"/>
                </a:solidFill>
                <a:latin typeface="Arial" panose="020B0604020202020204" pitchFamily="34" charset="0"/>
                <a:cs typeface="Arial" panose="020B0604020202020204" pitchFamily="34" charset="0"/>
              </a:rPr>
              <a:t> </a:t>
            </a:r>
            <a:r>
              <a:rPr sz="1000" b="1" spc="-6">
                <a:solidFill>
                  <a:srgbClr val="003867"/>
                </a:solidFill>
                <a:latin typeface="Arial" panose="020B0604020202020204" pitchFamily="34" charset="0"/>
                <a:cs typeface="Arial" panose="020B0604020202020204" pitchFamily="34" charset="0"/>
              </a:rPr>
              <a:t>EASI-</a:t>
            </a:r>
            <a:r>
              <a:rPr sz="1000" b="1" spc="-15">
                <a:solidFill>
                  <a:srgbClr val="003867"/>
                </a:solidFill>
                <a:latin typeface="Arial" panose="020B0604020202020204" pitchFamily="34" charset="0"/>
                <a:cs typeface="Arial" panose="020B0604020202020204" pitchFamily="34" charset="0"/>
              </a:rPr>
              <a:t>75</a:t>
            </a:r>
            <a:endParaRPr sz="1000">
              <a:solidFill>
                <a:srgbClr val="003867"/>
              </a:solidFill>
              <a:latin typeface="Arial" panose="020B0604020202020204" pitchFamily="34" charset="0"/>
              <a:cs typeface="Arial" panose="020B0604020202020204" pitchFamily="34" charset="0"/>
            </a:endParaRPr>
          </a:p>
          <a:p>
            <a:pPr algn="ctr">
              <a:spcBef>
                <a:spcPts val="24"/>
              </a:spcBef>
            </a:pPr>
            <a:r>
              <a:rPr sz="1000">
                <a:solidFill>
                  <a:srgbClr val="003867"/>
                </a:solidFill>
                <a:latin typeface="Arial" panose="020B0604020202020204" pitchFamily="34" charset="0"/>
                <a:cs typeface="Arial" panose="020B0604020202020204" pitchFamily="34" charset="0"/>
              </a:rPr>
              <a:t>en</a:t>
            </a:r>
            <a:r>
              <a:rPr sz="1000" spc="33">
                <a:solidFill>
                  <a:srgbClr val="003867"/>
                </a:solidFill>
                <a:latin typeface="Arial" panose="020B0604020202020204" pitchFamily="34" charset="0"/>
                <a:cs typeface="Arial" panose="020B0604020202020204" pitchFamily="34" charset="0"/>
              </a:rPr>
              <a:t> </a:t>
            </a:r>
            <a:r>
              <a:rPr sz="1000">
                <a:solidFill>
                  <a:srgbClr val="003867"/>
                </a:solidFill>
                <a:latin typeface="Arial" panose="020B0604020202020204" pitchFamily="34" charset="0"/>
                <a:cs typeface="Arial" panose="020B0604020202020204" pitchFamily="34" charset="0"/>
              </a:rPr>
              <a:t>la</a:t>
            </a:r>
            <a:r>
              <a:rPr sz="1000" spc="36">
                <a:solidFill>
                  <a:srgbClr val="003867"/>
                </a:solidFill>
                <a:latin typeface="Arial" panose="020B0604020202020204" pitchFamily="34" charset="0"/>
                <a:cs typeface="Arial" panose="020B0604020202020204" pitchFamily="34" charset="0"/>
              </a:rPr>
              <a:t> </a:t>
            </a:r>
            <a:r>
              <a:rPr sz="1000" err="1">
                <a:solidFill>
                  <a:srgbClr val="003867"/>
                </a:solidFill>
                <a:latin typeface="Arial" panose="020B0604020202020204" pitchFamily="34" charset="0"/>
                <a:cs typeface="Arial" panose="020B0604020202020204" pitchFamily="34" charset="0"/>
              </a:rPr>
              <a:t>semana</a:t>
            </a:r>
            <a:r>
              <a:rPr sz="1000" spc="36">
                <a:solidFill>
                  <a:srgbClr val="003867"/>
                </a:solidFill>
                <a:latin typeface="Arial" panose="020B0604020202020204" pitchFamily="34" charset="0"/>
                <a:cs typeface="Arial" panose="020B0604020202020204" pitchFamily="34" charset="0"/>
              </a:rPr>
              <a:t> </a:t>
            </a:r>
            <a:r>
              <a:rPr sz="1000" spc="-6">
                <a:solidFill>
                  <a:srgbClr val="003867"/>
                </a:solidFill>
                <a:latin typeface="Arial" panose="020B0604020202020204" pitchFamily="34" charset="0"/>
                <a:cs typeface="Arial" panose="020B0604020202020204" pitchFamily="34" charset="0"/>
              </a:rPr>
              <a:t>16</a:t>
            </a:r>
            <a:r>
              <a:rPr sz="900" spc="-9" baseline="32679">
                <a:solidFill>
                  <a:srgbClr val="003867"/>
                </a:solidFill>
                <a:latin typeface="Arial" panose="020B0604020202020204" pitchFamily="34" charset="0"/>
                <a:cs typeface="Arial" panose="020B0604020202020204" pitchFamily="34" charset="0"/>
              </a:rPr>
              <a:t>1</a:t>
            </a:r>
            <a:endParaRPr sz="900" baseline="32679">
              <a:solidFill>
                <a:srgbClr val="003867"/>
              </a:solidFill>
              <a:latin typeface="Arial" panose="020B0604020202020204" pitchFamily="34" charset="0"/>
              <a:cs typeface="Arial" panose="020B0604020202020204" pitchFamily="34" charset="0"/>
            </a:endParaRPr>
          </a:p>
        </p:txBody>
      </p:sp>
      <p:sp>
        <p:nvSpPr>
          <p:cNvPr id="53" name="object 48">
            <a:extLst>
              <a:ext uri="{FF2B5EF4-FFF2-40B4-BE49-F238E27FC236}">
                <a16:creationId xmlns:a16="http://schemas.microsoft.com/office/drawing/2014/main" id="{E0A6D8D2-4A43-76E8-A837-C113326CF415}"/>
              </a:ext>
            </a:extLst>
          </p:cNvPr>
          <p:cNvSpPr/>
          <p:nvPr/>
        </p:nvSpPr>
        <p:spPr>
          <a:xfrm>
            <a:off x="3066894" y="2684257"/>
            <a:ext cx="1005107" cy="1005108"/>
          </a:xfrm>
          <a:custGeom>
            <a:avLst/>
            <a:gdLst/>
            <a:ahLst/>
            <a:cxnLst/>
            <a:rect l="l" t="t" r="r" b="b"/>
            <a:pathLst>
              <a:path w="1351279" h="1351279">
                <a:moveTo>
                  <a:pt x="675372" y="1350744"/>
                </a:moveTo>
                <a:lnTo>
                  <a:pt x="723603" y="1349048"/>
                </a:lnTo>
                <a:lnTo>
                  <a:pt x="770920" y="1344038"/>
                </a:lnTo>
                <a:lnTo>
                  <a:pt x="817207" y="1335826"/>
                </a:lnTo>
                <a:lnTo>
                  <a:pt x="862351" y="1324528"/>
                </a:lnTo>
                <a:lnTo>
                  <a:pt x="906236" y="1310258"/>
                </a:lnTo>
                <a:lnTo>
                  <a:pt x="948749" y="1293130"/>
                </a:lnTo>
                <a:lnTo>
                  <a:pt x="989775" y="1273258"/>
                </a:lnTo>
                <a:lnTo>
                  <a:pt x="1029200" y="1250756"/>
                </a:lnTo>
                <a:lnTo>
                  <a:pt x="1066910" y="1225739"/>
                </a:lnTo>
                <a:lnTo>
                  <a:pt x="1102790" y="1198321"/>
                </a:lnTo>
                <a:lnTo>
                  <a:pt x="1136727" y="1168616"/>
                </a:lnTo>
                <a:lnTo>
                  <a:pt x="1168605" y="1136739"/>
                </a:lnTo>
                <a:lnTo>
                  <a:pt x="1198311" y="1102803"/>
                </a:lnTo>
                <a:lnTo>
                  <a:pt x="1225730" y="1066924"/>
                </a:lnTo>
                <a:lnTo>
                  <a:pt x="1250749" y="1029214"/>
                </a:lnTo>
                <a:lnTo>
                  <a:pt x="1273252" y="989789"/>
                </a:lnTo>
                <a:lnTo>
                  <a:pt x="1293125" y="948762"/>
                </a:lnTo>
                <a:lnTo>
                  <a:pt x="1310255" y="906248"/>
                </a:lnTo>
                <a:lnTo>
                  <a:pt x="1324526" y="862362"/>
                </a:lnTo>
                <a:lnTo>
                  <a:pt x="1335825" y="817217"/>
                </a:lnTo>
                <a:lnTo>
                  <a:pt x="1344037" y="770927"/>
                </a:lnTo>
                <a:lnTo>
                  <a:pt x="1349048" y="723607"/>
                </a:lnTo>
                <a:lnTo>
                  <a:pt x="1350744" y="675372"/>
                </a:lnTo>
                <a:lnTo>
                  <a:pt x="1349048" y="627136"/>
                </a:lnTo>
                <a:lnTo>
                  <a:pt x="1344037" y="579816"/>
                </a:lnTo>
                <a:lnTo>
                  <a:pt x="1335825" y="533527"/>
                </a:lnTo>
                <a:lnTo>
                  <a:pt x="1324526" y="488381"/>
                </a:lnTo>
                <a:lnTo>
                  <a:pt x="1310255" y="444495"/>
                </a:lnTo>
                <a:lnTo>
                  <a:pt x="1293125" y="401981"/>
                </a:lnTo>
                <a:lnTo>
                  <a:pt x="1273252" y="360955"/>
                </a:lnTo>
                <a:lnTo>
                  <a:pt x="1250749" y="321529"/>
                </a:lnTo>
                <a:lnTo>
                  <a:pt x="1225730" y="283820"/>
                </a:lnTo>
                <a:lnTo>
                  <a:pt x="1198311" y="247940"/>
                </a:lnTo>
                <a:lnTo>
                  <a:pt x="1168605" y="214004"/>
                </a:lnTo>
                <a:lnTo>
                  <a:pt x="1136727" y="182127"/>
                </a:lnTo>
                <a:lnTo>
                  <a:pt x="1102790" y="152422"/>
                </a:lnTo>
                <a:lnTo>
                  <a:pt x="1066910" y="125004"/>
                </a:lnTo>
                <a:lnTo>
                  <a:pt x="1029200" y="99987"/>
                </a:lnTo>
                <a:lnTo>
                  <a:pt x="989775" y="77486"/>
                </a:lnTo>
                <a:lnTo>
                  <a:pt x="948749" y="57613"/>
                </a:lnTo>
                <a:lnTo>
                  <a:pt x="906236" y="40485"/>
                </a:lnTo>
                <a:lnTo>
                  <a:pt x="862351" y="26215"/>
                </a:lnTo>
                <a:lnTo>
                  <a:pt x="817207" y="14917"/>
                </a:lnTo>
                <a:lnTo>
                  <a:pt x="770920" y="6706"/>
                </a:lnTo>
                <a:lnTo>
                  <a:pt x="723603" y="1695"/>
                </a:lnTo>
                <a:lnTo>
                  <a:pt x="675372" y="0"/>
                </a:lnTo>
                <a:lnTo>
                  <a:pt x="627140" y="1695"/>
                </a:lnTo>
                <a:lnTo>
                  <a:pt x="579823" y="6706"/>
                </a:lnTo>
                <a:lnTo>
                  <a:pt x="533536" y="14917"/>
                </a:lnTo>
                <a:lnTo>
                  <a:pt x="488393" y="26215"/>
                </a:lnTo>
                <a:lnTo>
                  <a:pt x="444507" y="40485"/>
                </a:lnTo>
                <a:lnTo>
                  <a:pt x="401995" y="57613"/>
                </a:lnTo>
                <a:lnTo>
                  <a:pt x="360968" y="77486"/>
                </a:lnTo>
                <a:lnTo>
                  <a:pt x="321543" y="99987"/>
                </a:lnTo>
                <a:lnTo>
                  <a:pt x="283833" y="125004"/>
                </a:lnTo>
                <a:lnTo>
                  <a:pt x="247953" y="152422"/>
                </a:lnTo>
                <a:lnTo>
                  <a:pt x="214016" y="182127"/>
                </a:lnTo>
                <a:lnTo>
                  <a:pt x="182138" y="214004"/>
                </a:lnTo>
                <a:lnTo>
                  <a:pt x="152432" y="247940"/>
                </a:lnTo>
                <a:lnTo>
                  <a:pt x="125013" y="283820"/>
                </a:lnTo>
                <a:lnTo>
                  <a:pt x="99995" y="321529"/>
                </a:lnTo>
                <a:lnTo>
                  <a:pt x="77492" y="360955"/>
                </a:lnTo>
                <a:lnTo>
                  <a:pt x="57618" y="401981"/>
                </a:lnTo>
                <a:lnTo>
                  <a:pt x="40489" y="444495"/>
                </a:lnTo>
                <a:lnTo>
                  <a:pt x="26217" y="488381"/>
                </a:lnTo>
                <a:lnTo>
                  <a:pt x="14918" y="533527"/>
                </a:lnTo>
                <a:lnTo>
                  <a:pt x="6706" y="579816"/>
                </a:lnTo>
                <a:lnTo>
                  <a:pt x="1695" y="627136"/>
                </a:lnTo>
                <a:lnTo>
                  <a:pt x="0" y="675372"/>
                </a:lnTo>
                <a:lnTo>
                  <a:pt x="1695" y="723607"/>
                </a:lnTo>
                <a:lnTo>
                  <a:pt x="6706" y="770927"/>
                </a:lnTo>
                <a:lnTo>
                  <a:pt x="14918" y="817217"/>
                </a:lnTo>
                <a:lnTo>
                  <a:pt x="26217" y="862362"/>
                </a:lnTo>
                <a:lnTo>
                  <a:pt x="40489" y="906248"/>
                </a:lnTo>
                <a:lnTo>
                  <a:pt x="57618" y="948762"/>
                </a:lnTo>
                <a:lnTo>
                  <a:pt x="77492" y="989789"/>
                </a:lnTo>
                <a:lnTo>
                  <a:pt x="99995" y="1029214"/>
                </a:lnTo>
                <a:lnTo>
                  <a:pt x="125013" y="1066924"/>
                </a:lnTo>
                <a:lnTo>
                  <a:pt x="152432" y="1102803"/>
                </a:lnTo>
                <a:lnTo>
                  <a:pt x="182138" y="1136739"/>
                </a:lnTo>
                <a:lnTo>
                  <a:pt x="214016" y="1168616"/>
                </a:lnTo>
                <a:lnTo>
                  <a:pt x="247953" y="1198321"/>
                </a:lnTo>
                <a:lnTo>
                  <a:pt x="283833" y="1225739"/>
                </a:lnTo>
                <a:lnTo>
                  <a:pt x="321543" y="1250756"/>
                </a:lnTo>
                <a:lnTo>
                  <a:pt x="360968" y="1273258"/>
                </a:lnTo>
                <a:lnTo>
                  <a:pt x="401995" y="1293130"/>
                </a:lnTo>
                <a:lnTo>
                  <a:pt x="444507" y="1310258"/>
                </a:lnTo>
                <a:lnTo>
                  <a:pt x="488393" y="1324528"/>
                </a:lnTo>
                <a:lnTo>
                  <a:pt x="533536" y="1335826"/>
                </a:lnTo>
                <a:lnTo>
                  <a:pt x="579823" y="1344038"/>
                </a:lnTo>
                <a:lnTo>
                  <a:pt x="627140" y="1349048"/>
                </a:lnTo>
                <a:lnTo>
                  <a:pt x="675372" y="1350744"/>
                </a:lnTo>
                <a:close/>
              </a:path>
            </a:pathLst>
          </a:custGeom>
          <a:ln w="31412">
            <a:solidFill>
              <a:srgbClr val="F1F1F2"/>
            </a:solidFill>
          </a:ln>
        </p:spPr>
        <p:txBody>
          <a:bodyPr wrap="square" lIns="0" tIns="0" rIns="0" bIns="0" rtlCol="0" anchor="ctr"/>
          <a:lstStyle/>
          <a:p>
            <a:pPr algn="ctr"/>
            <a:endParaRPr sz="1200">
              <a:latin typeface="Arial" panose="020B0604020202020204" pitchFamily="34" charset="0"/>
              <a:cs typeface="Arial" panose="020B0604020202020204" pitchFamily="34" charset="0"/>
            </a:endParaRPr>
          </a:p>
        </p:txBody>
      </p:sp>
      <p:sp>
        <p:nvSpPr>
          <p:cNvPr id="54" name="object 49">
            <a:extLst>
              <a:ext uri="{FF2B5EF4-FFF2-40B4-BE49-F238E27FC236}">
                <a16:creationId xmlns:a16="http://schemas.microsoft.com/office/drawing/2014/main" id="{5D62D29E-B08B-AC1F-AF55-08A32D53C27C}"/>
              </a:ext>
            </a:extLst>
          </p:cNvPr>
          <p:cNvSpPr/>
          <p:nvPr/>
        </p:nvSpPr>
        <p:spPr>
          <a:xfrm>
            <a:off x="3109472" y="2684259"/>
            <a:ext cx="962126" cy="1005108"/>
          </a:xfrm>
          <a:custGeom>
            <a:avLst/>
            <a:gdLst/>
            <a:ahLst/>
            <a:cxnLst/>
            <a:rect l="l" t="t" r="r" b="b"/>
            <a:pathLst>
              <a:path w="1293495" h="1351279">
                <a:moveTo>
                  <a:pt x="0" y="947939"/>
                </a:moveTo>
                <a:lnTo>
                  <a:pt x="21173" y="991557"/>
                </a:lnTo>
                <a:lnTo>
                  <a:pt x="45316" y="1033358"/>
                </a:lnTo>
                <a:lnTo>
                  <a:pt x="72292" y="1073204"/>
                </a:lnTo>
                <a:lnTo>
                  <a:pt x="101962" y="1110958"/>
                </a:lnTo>
                <a:lnTo>
                  <a:pt x="134190" y="1146483"/>
                </a:lnTo>
                <a:lnTo>
                  <a:pt x="168837" y="1179640"/>
                </a:lnTo>
                <a:lnTo>
                  <a:pt x="205766" y="1210292"/>
                </a:lnTo>
                <a:lnTo>
                  <a:pt x="244840" y="1238302"/>
                </a:lnTo>
                <a:lnTo>
                  <a:pt x="285921" y="1263532"/>
                </a:lnTo>
                <a:lnTo>
                  <a:pt x="328871" y="1285844"/>
                </a:lnTo>
                <a:lnTo>
                  <a:pt x="373553" y="1305101"/>
                </a:lnTo>
                <a:lnTo>
                  <a:pt x="419830" y="1321166"/>
                </a:lnTo>
                <a:lnTo>
                  <a:pt x="467563" y="1333900"/>
                </a:lnTo>
                <a:lnTo>
                  <a:pt x="516615" y="1343166"/>
                </a:lnTo>
                <a:lnTo>
                  <a:pt x="566849" y="1348826"/>
                </a:lnTo>
                <a:lnTo>
                  <a:pt x="618127" y="1350744"/>
                </a:lnTo>
                <a:lnTo>
                  <a:pt x="666359" y="1349048"/>
                </a:lnTo>
                <a:lnTo>
                  <a:pt x="713676" y="1344038"/>
                </a:lnTo>
                <a:lnTo>
                  <a:pt x="759963" y="1335826"/>
                </a:lnTo>
                <a:lnTo>
                  <a:pt x="805106" y="1324528"/>
                </a:lnTo>
                <a:lnTo>
                  <a:pt x="848991" y="1310258"/>
                </a:lnTo>
                <a:lnTo>
                  <a:pt x="891504" y="1293130"/>
                </a:lnTo>
                <a:lnTo>
                  <a:pt x="932530" y="1273258"/>
                </a:lnTo>
                <a:lnTo>
                  <a:pt x="971956" y="1250756"/>
                </a:lnTo>
                <a:lnTo>
                  <a:pt x="1009666" y="1225739"/>
                </a:lnTo>
                <a:lnTo>
                  <a:pt x="1045546" y="1198321"/>
                </a:lnTo>
                <a:lnTo>
                  <a:pt x="1079482" y="1168616"/>
                </a:lnTo>
                <a:lnTo>
                  <a:pt x="1111361" y="1136739"/>
                </a:lnTo>
                <a:lnTo>
                  <a:pt x="1141067" y="1102803"/>
                </a:lnTo>
                <a:lnTo>
                  <a:pt x="1168486" y="1066924"/>
                </a:lnTo>
                <a:lnTo>
                  <a:pt x="1193504" y="1029214"/>
                </a:lnTo>
                <a:lnTo>
                  <a:pt x="1216007" y="989789"/>
                </a:lnTo>
                <a:lnTo>
                  <a:pt x="1235881" y="948762"/>
                </a:lnTo>
                <a:lnTo>
                  <a:pt x="1253010" y="906248"/>
                </a:lnTo>
                <a:lnTo>
                  <a:pt x="1267282" y="862362"/>
                </a:lnTo>
                <a:lnTo>
                  <a:pt x="1278580" y="817217"/>
                </a:lnTo>
                <a:lnTo>
                  <a:pt x="1286793" y="770927"/>
                </a:lnTo>
                <a:lnTo>
                  <a:pt x="1291804" y="723607"/>
                </a:lnTo>
                <a:lnTo>
                  <a:pt x="1293499" y="675372"/>
                </a:lnTo>
                <a:lnTo>
                  <a:pt x="1291804" y="627136"/>
                </a:lnTo>
                <a:lnTo>
                  <a:pt x="1286793" y="579816"/>
                </a:lnTo>
                <a:lnTo>
                  <a:pt x="1278580" y="533527"/>
                </a:lnTo>
                <a:lnTo>
                  <a:pt x="1267282" y="488381"/>
                </a:lnTo>
                <a:lnTo>
                  <a:pt x="1253010" y="444495"/>
                </a:lnTo>
                <a:lnTo>
                  <a:pt x="1235881" y="401981"/>
                </a:lnTo>
                <a:lnTo>
                  <a:pt x="1216007" y="360955"/>
                </a:lnTo>
                <a:lnTo>
                  <a:pt x="1193504" y="321529"/>
                </a:lnTo>
                <a:lnTo>
                  <a:pt x="1168486" y="283820"/>
                </a:lnTo>
                <a:lnTo>
                  <a:pt x="1141067" y="247940"/>
                </a:lnTo>
                <a:lnTo>
                  <a:pt x="1111361" y="214004"/>
                </a:lnTo>
                <a:lnTo>
                  <a:pt x="1079482" y="182127"/>
                </a:lnTo>
                <a:lnTo>
                  <a:pt x="1045546" y="152422"/>
                </a:lnTo>
                <a:lnTo>
                  <a:pt x="1009666" y="125004"/>
                </a:lnTo>
                <a:lnTo>
                  <a:pt x="971956" y="99987"/>
                </a:lnTo>
                <a:lnTo>
                  <a:pt x="932530" y="77486"/>
                </a:lnTo>
                <a:lnTo>
                  <a:pt x="891504" y="57613"/>
                </a:lnTo>
                <a:lnTo>
                  <a:pt x="848991" y="40485"/>
                </a:lnTo>
                <a:lnTo>
                  <a:pt x="805106" y="26215"/>
                </a:lnTo>
                <a:lnTo>
                  <a:pt x="759963" y="14917"/>
                </a:lnTo>
                <a:lnTo>
                  <a:pt x="713676" y="6706"/>
                </a:lnTo>
                <a:lnTo>
                  <a:pt x="666359" y="1695"/>
                </a:lnTo>
                <a:lnTo>
                  <a:pt x="618127" y="0"/>
                </a:lnTo>
              </a:path>
            </a:pathLst>
          </a:custGeom>
          <a:ln w="141356">
            <a:gradFill>
              <a:gsLst>
                <a:gs pos="0">
                  <a:srgbClr val="7A45B8"/>
                </a:gs>
                <a:gs pos="100000">
                  <a:schemeClr val="accent2">
                    <a:lumMod val="40000"/>
                    <a:lumOff val="60000"/>
                  </a:schemeClr>
                </a:gs>
              </a:gsLst>
              <a:lin ang="5400000" scaled="1"/>
            </a:gradFill>
          </a:ln>
        </p:spPr>
        <p:txBody>
          <a:bodyPr wrap="square" lIns="0" tIns="0" rIns="0" bIns="0" rtlCol="0" anchor="ctr"/>
          <a:lstStyle/>
          <a:p>
            <a:pPr algn="ctr"/>
            <a:endParaRPr sz="1200">
              <a:latin typeface="Arial" panose="020B0604020202020204" pitchFamily="34" charset="0"/>
              <a:cs typeface="Arial" panose="020B0604020202020204" pitchFamily="34" charset="0"/>
            </a:endParaRPr>
          </a:p>
        </p:txBody>
      </p:sp>
      <p:sp>
        <p:nvSpPr>
          <p:cNvPr id="55" name="object 50">
            <a:extLst>
              <a:ext uri="{FF2B5EF4-FFF2-40B4-BE49-F238E27FC236}">
                <a16:creationId xmlns:a16="http://schemas.microsoft.com/office/drawing/2014/main" id="{05EE8050-27D8-31A4-E984-1A188ADE436F}"/>
              </a:ext>
            </a:extLst>
          </p:cNvPr>
          <p:cNvSpPr txBox="1"/>
          <p:nvPr/>
        </p:nvSpPr>
        <p:spPr>
          <a:xfrm>
            <a:off x="3172455" y="2998885"/>
            <a:ext cx="786893" cy="316719"/>
          </a:xfrm>
          <a:prstGeom prst="rect">
            <a:avLst/>
          </a:prstGeom>
        </p:spPr>
        <p:txBody>
          <a:bodyPr vert="horz" wrap="square" lIns="0" tIns="8856" rIns="0" bIns="0" rtlCol="0" anchor="ctr">
            <a:spAutoFit/>
          </a:bodyPr>
          <a:lstStyle/>
          <a:p>
            <a:pPr marL="7701" algn="ctr">
              <a:spcBef>
                <a:spcPts val="69"/>
              </a:spcBef>
            </a:pPr>
            <a:r>
              <a:rPr sz="2000" b="1" spc="-36">
                <a:solidFill>
                  <a:srgbClr val="7A45B8"/>
                </a:solidFill>
                <a:latin typeface="Arial" panose="020B0604020202020204" pitchFamily="34" charset="0"/>
                <a:cs typeface="Arial" panose="020B0604020202020204" pitchFamily="34" charset="0"/>
              </a:rPr>
              <a:t>68,4</a:t>
            </a:r>
            <a:r>
              <a:rPr lang="es-ES" sz="2000" b="1" spc="-64">
                <a:solidFill>
                  <a:srgbClr val="7F9EDE"/>
                </a:solidFill>
                <a:latin typeface="Arial" panose="020B0604020202020204" pitchFamily="34" charset="0"/>
                <a:cs typeface="Arial" panose="020B0604020202020204" pitchFamily="34" charset="0"/>
              </a:rPr>
              <a:t>%</a:t>
            </a:r>
            <a:endParaRPr sz="2000">
              <a:solidFill>
                <a:srgbClr val="7A45B8"/>
              </a:solidFill>
              <a:latin typeface="Arial" panose="020B0604020202020204" pitchFamily="34" charset="0"/>
              <a:cs typeface="Arial" panose="020B0604020202020204" pitchFamily="34" charset="0"/>
            </a:endParaRPr>
          </a:p>
        </p:txBody>
      </p:sp>
      <p:sp>
        <p:nvSpPr>
          <p:cNvPr id="56" name="object 51">
            <a:extLst>
              <a:ext uri="{FF2B5EF4-FFF2-40B4-BE49-F238E27FC236}">
                <a16:creationId xmlns:a16="http://schemas.microsoft.com/office/drawing/2014/main" id="{08C46E5E-6119-2A86-023C-56677F17FDEE}"/>
              </a:ext>
            </a:extLst>
          </p:cNvPr>
          <p:cNvSpPr/>
          <p:nvPr/>
        </p:nvSpPr>
        <p:spPr>
          <a:xfrm>
            <a:off x="1956918" y="2684258"/>
            <a:ext cx="502553" cy="1005107"/>
          </a:xfrm>
          <a:custGeom>
            <a:avLst/>
            <a:gdLst/>
            <a:ahLst/>
            <a:cxnLst/>
            <a:rect l="l" t="t" r="r" b="b"/>
            <a:pathLst>
              <a:path w="675639" h="1351279">
                <a:moveTo>
                  <a:pt x="0" y="1350744"/>
                </a:moveTo>
                <a:lnTo>
                  <a:pt x="48231" y="1349048"/>
                </a:lnTo>
                <a:lnTo>
                  <a:pt x="95548" y="1344038"/>
                </a:lnTo>
                <a:lnTo>
                  <a:pt x="141835" y="1335826"/>
                </a:lnTo>
                <a:lnTo>
                  <a:pt x="186978" y="1324528"/>
                </a:lnTo>
                <a:lnTo>
                  <a:pt x="230864" y="1310258"/>
                </a:lnTo>
                <a:lnTo>
                  <a:pt x="273376" y="1293130"/>
                </a:lnTo>
                <a:lnTo>
                  <a:pt x="314403" y="1273258"/>
                </a:lnTo>
                <a:lnTo>
                  <a:pt x="353828" y="1250756"/>
                </a:lnTo>
                <a:lnTo>
                  <a:pt x="391538" y="1225739"/>
                </a:lnTo>
                <a:lnTo>
                  <a:pt x="427418" y="1198321"/>
                </a:lnTo>
                <a:lnTo>
                  <a:pt x="461355" y="1168616"/>
                </a:lnTo>
                <a:lnTo>
                  <a:pt x="493233" y="1136739"/>
                </a:lnTo>
                <a:lnTo>
                  <a:pt x="522939" y="1102803"/>
                </a:lnTo>
                <a:lnTo>
                  <a:pt x="550358" y="1066924"/>
                </a:lnTo>
                <a:lnTo>
                  <a:pt x="575377" y="1029214"/>
                </a:lnTo>
                <a:lnTo>
                  <a:pt x="597880" y="989789"/>
                </a:lnTo>
                <a:lnTo>
                  <a:pt x="617753" y="948762"/>
                </a:lnTo>
                <a:lnTo>
                  <a:pt x="634882" y="906248"/>
                </a:lnTo>
                <a:lnTo>
                  <a:pt x="649154" y="862362"/>
                </a:lnTo>
                <a:lnTo>
                  <a:pt x="660453" y="817217"/>
                </a:lnTo>
                <a:lnTo>
                  <a:pt x="668665" y="770927"/>
                </a:lnTo>
                <a:lnTo>
                  <a:pt x="673676" y="723607"/>
                </a:lnTo>
                <a:lnTo>
                  <a:pt x="675372" y="675372"/>
                </a:lnTo>
                <a:lnTo>
                  <a:pt x="673676" y="627136"/>
                </a:lnTo>
                <a:lnTo>
                  <a:pt x="668665" y="579816"/>
                </a:lnTo>
                <a:lnTo>
                  <a:pt x="660453" y="533527"/>
                </a:lnTo>
                <a:lnTo>
                  <a:pt x="649154" y="488381"/>
                </a:lnTo>
                <a:lnTo>
                  <a:pt x="634882" y="444495"/>
                </a:lnTo>
                <a:lnTo>
                  <a:pt x="617753" y="401981"/>
                </a:lnTo>
                <a:lnTo>
                  <a:pt x="597880" y="360955"/>
                </a:lnTo>
                <a:lnTo>
                  <a:pt x="575377" y="321529"/>
                </a:lnTo>
                <a:lnTo>
                  <a:pt x="550358" y="283820"/>
                </a:lnTo>
                <a:lnTo>
                  <a:pt x="522939" y="247940"/>
                </a:lnTo>
                <a:lnTo>
                  <a:pt x="493233" y="214004"/>
                </a:lnTo>
                <a:lnTo>
                  <a:pt x="461355" y="182127"/>
                </a:lnTo>
                <a:lnTo>
                  <a:pt x="427418" y="152422"/>
                </a:lnTo>
                <a:lnTo>
                  <a:pt x="391538" y="125004"/>
                </a:lnTo>
                <a:lnTo>
                  <a:pt x="353828" y="99987"/>
                </a:lnTo>
                <a:lnTo>
                  <a:pt x="314403" y="77486"/>
                </a:lnTo>
                <a:lnTo>
                  <a:pt x="273376" y="57613"/>
                </a:lnTo>
                <a:lnTo>
                  <a:pt x="230864" y="40485"/>
                </a:lnTo>
                <a:lnTo>
                  <a:pt x="186978" y="26215"/>
                </a:lnTo>
                <a:lnTo>
                  <a:pt x="141835" y="14917"/>
                </a:lnTo>
                <a:lnTo>
                  <a:pt x="95548" y="6706"/>
                </a:lnTo>
                <a:lnTo>
                  <a:pt x="48231" y="1695"/>
                </a:lnTo>
                <a:lnTo>
                  <a:pt x="0" y="0"/>
                </a:lnTo>
              </a:path>
            </a:pathLst>
          </a:custGeom>
          <a:ln w="141356">
            <a:gradFill>
              <a:gsLst>
                <a:gs pos="0">
                  <a:srgbClr val="7A45B8"/>
                </a:gs>
                <a:gs pos="100000">
                  <a:schemeClr val="accent2">
                    <a:lumMod val="40000"/>
                    <a:lumOff val="60000"/>
                  </a:schemeClr>
                </a:gs>
              </a:gsLst>
              <a:lin ang="5400000" scaled="1"/>
            </a:gradFill>
          </a:ln>
        </p:spPr>
        <p:txBody>
          <a:bodyPr wrap="square" lIns="0" tIns="0" rIns="0" bIns="0" rtlCol="0" anchor="ctr"/>
          <a:lstStyle/>
          <a:p>
            <a:pPr algn="ctr"/>
            <a:endParaRPr sz="120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BCEACEE5-B731-5287-841C-7B7E653B275A}"/>
              </a:ext>
            </a:extLst>
          </p:cNvPr>
          <p:cNvSpPr txBox="1"/>
          <p:nvPr/>
        </p:nvSpPr>
        <p:spPr>
          <a:xfrm>
            <a:off x="1695849" y="5916896"/>
            <a:ext cx="8349039" cy="630942"/>
          </a:xfrm>
          <a:prstGeom prst="rect">
            <a:avLst/>
          </a:prstGeom>
          <a:noFill/>
        </p:spPr>
        <p:txBody>
          <a:bodyPr wrap="square" rtlCol="0">
            <a:spAutoFit/>
          </a:bodyPr>
          <a:lstStyle/>
          <a:p>
            <a:r>
              <a:rPr lang="es-ES" sz="500" baseline="30000">
                <a:solidFill>
                  <a:srgbClr val="646464"/>
                </a:solidFill>
              </a:rPr>
              <a:t>$</a:t>
            </a:r>
            <a:r>
              <a:rPr lang="es-ES" sz="500">
                <a:solidFill>
                  <a:srgbClr val="646464"/>
                </a:solidFill>
              </a:rPr>
              <a:t>El modelo se ajustó por país, edad (adolescentes/adultos), uso previo de </a:t>
            </a:r>
            <a:r>
              <a:rPr lang="es-ES" sz="500" err="1">
                <a:solidFill>
                  <a:srgbClr val="646464"/>
                </a:solidFill>
              </a:rPr>
              <a:t>dupilumab</a:t>
            </a:r>
            <a:r>
              <a:rPr lang="es-ES" sz="500">
                <a:solidFill>
                  <a:srgbClr val="646464"/>
                </a:solidFill>
              </a:rPr>
              <a:t> (sí/no) y gravedad basal de la enfermedad (IGA=3/IGA=4) utilizando la estimación CMH de la diferencia de riesgo, el IC del 95 % bilateral correspondiente y el valor p, que se basa en la estadística transformada de la prueba CMH de Wilson-Hilferty.</a:t>
            </a:r>
            <a:r>
              <a:rPr lang="es-ES" sz="500" baseline="30000">
                <a:solidFill>
                  <a:srgbClr val="646464"/>
                </a:solidFill>
              </a:rPr>
              <a:t>1</a:t>
            </a:r>
            <a:r>
              <a:rPr lang="es-ES" sz="500">
                <a:solidFill>
                  <a:srgbClr val="646464"/>
                </a:solidFill>
              </a:rPr>
              <a:t>; </a:t>
            </a:r>
            <a:r>
              <a:rPr lang="es-ES" sz="500" baseline="30000">
                <a:solidFill>
                  <a:srgbClr val="646464"/>
                </a:solidFill>
              </a:rPr>
              <a:t>‡</a:t>
            </a:r>
            <a:r>
              <a:rPr lang="es-ES" sz="500">
                <a:solidFill>
                  <a:srgbClr val="646464"/>
                </a:solidFill>
              </a:rPr>
              <a:t>Los datos faltantes debido a la falta de eficacia o los datos posteriores al uso de medicación de rescate (TCS de alta potencia o tratamiento sistémico) se establecieron en el valor basal y se consideraron no respondedores (NRI). Otros datos faltantes se imputaron utilizando imputación múltiple (MI). Por lo tanto, los datos son NRI/MI.</a:t>
            </a:r>
            <a:r>
              <a:rPr lang="es-ES" sz="500" baseline="30000">
                <a:solidFill>
                  <a:srgbClr val="646464"/>
                </a:solidFill>
              </a:rPr>
              <a:t>1</a:t>
            </a:r>
            <a:r>
              <a:rPr lang="es-ES" sz="500">
                <a:solidFill>
                  <a:srgbClr val="646464"/>
                </a:solidFill>
              </a:rPr>
              <a:t> </a:t>
            </a:r>
            <a:endParaRPr lang="es-ES" sz="500" b="1">
              <a:solidFill>
                <a:srgbClr val="646464"/>
              </a:solidFill>
            </a:endParaRPr>
          </a:p>
          <a:p>
            <a:r>
              <a:rPr lang="es-ES" sz="500" b="1">
                <a:solidFill>
                  <a:srgbClr val="646464"/>
                </a:solidFill>
              </a:rPr>
              <a:t>C2S</a:t>
            </a:r>
            <a:r>
              <a:rPr lang="es-ES" sz="500">
                <a:solidFill>
                  <a:srgbClr val="646464"/>
                </a:solidFill>
              </a:rPr>
              <a:t>: cada 2 semanas; </a:t>
            </a:r>
            <a:r>
              <a:rPr lang="es-ES" sz="500" b="1" err="1">
                <a:solidFill>
                  <a:srgbClr val="646464"/>
                </a:solidFill>
              </a:rPr>
              <a:t>CsA</a:t>
            </a:r>
            <a:r>
              <a:rPr lang="es-ES" sz="500">
                <a:solidFill>
                  <a:srgbClr val="646464"/>
                </a:solidFill>
              </a:rPr>
              <a:t>: ciclosporina A; </a:t>
            </a:r>
            <a:r>
              <a:rPr lang="es-ES" sz="500" b="1">
                <a:solidFill>
                  <a:srgbClr val="646464"/>
                </a:solidFill>
              </a:rPr>
              <a:t>EASI-75</a:t>
            </a:r>
            <a:r>
              <a:rPr lang="es-ES" sz="500">
                <a:solidFill>
                  <a:srgbClr val="646464"/>
                </a:solidFill>
              </a:rPr>
              <a:t>: mejora del 75 % con respecto al valor inicial en el índice de gravedad y área de eczema; </a:t>
            </a:r>
            <a:r>
              <a:rPr lang="es-ES" sz="500" b="1">
                <a:solidFill>
                  <a:srgbClr val="646464"/>
                </a:solidFill>
              </a:rPr>
              <a:t>EASI-90</a:t>
            </a:r>
            <a:r>
              <a:rPr lang="es-ES" sz="500">
                <a:solidFill>
                  <a:srgbClr val="646464"/>
                </a:solidFill>
              </a:rPr>
              <a:t>: mejora del 90 % con respecto al valor inicial en el índice de gravedad y área de eczema; </a:t>
            </a:r>
            <a:r>
              <a:rPr lang="es-ES" sz="500" b="1">
                <a:solidFill>
                  <a:srgbClr val="646464"/>
                </a:solidFill>
              </a:rPr>
              <a:t>IGA</a:t>
            </a:r>
            <a:r>
              <a:rPr lang="es-ES" sz="500">
                <a:solidFill>
                  <a:srgbClr val="646464"/>
                </a:solidFill>
              </a:rPr>
              <a:t>: evaluación global del investigador; </a:t>
            </a:r>
            <a:r>
              <a:rPr lang="es-ES" sz="500" b="1">
                <a:solidFill>
                  <a:srgbClr val="646464"/>
                </a:solidFill>
              </a:rPr>
              <a:t>LEB</a:t>
            </a:r>
            <a:r>
              <a:rPr lang="es-ES" sz="500">
                <a:solidFill>
                  <a:srgbClr val="646464"/>
                </a:solidFill>
              </a:rPr>
              <a:t>: </a:t>
            </a:r>
            <a:r>
              <a:rPr lang="es-ES" sz="500" err="1">
                <a:solidFill>
                  <a:srgbClr val="646464"/>
                </a:solidFill>
              </a:rPr>
              <a:t>lebrikizumab</a:t>
            </a:r>
            <a:r>
              <a:rPr lang="es-ES" sz="500">
                <a:solidFill>
                  <a:srgbClr val="646464"/>
                </a:solidFill>
              </a:rPr>
              <a:t>; </a:t>
            </a:r>
            <a:r>
              <a:rPr lang="es-ES" sz="500" b="1">
                <a:solidFill>
                  <a:srgbClr val="646464"/>
                </a:solidFill>
              </a:rPr>
              <a:t>PBO</a:t>
            </a:r>
            <a:r>
              <a:rPr lang="es-ES" sz="500">
                <a:solidFill>
                  <a:srgbClr val="646464"/>
                </a:solidFill>
              </a:rPr>
              <a:t>: placebo; </a:t>
            </a:r>
            <a:r>
              <a:rPr lang="es-ES" sz="500" b="1">
                <a:solidFill>
                  <a:srgbClr val="646464"/>
                </a:solidFill>
              </a:rPr>
              <a:t>NRS</a:t>
            </a:r>
            <a:r>
              <a:rPr lang="es-ES" sz="500">
                <a:solidFill>
                  <a:srgbClr val="646464"/>
                </a:solidFill>
              </a:rPr>
              <a:t>: escala de valoración numérica; </a:t>
            </a:r>
            <a:r>
              <a:rPr lang="es-ES" sz="500" b="1">
                <a:solidFill>
                  <a:srgbClr val="646464"/>
                </a:solidFill>
              </a:rPr>
              <a:t>TCS</a:t>
            </a:r>
            <a:r>
              <a:rPr lang="es-ES" sz="500">
                <a:solidFill>
                  <a:srgbClr val="646464"/>
                </a:solidFill>
              </a:rPr>
              <a:t>: corticoesteroides tópicos.</a:t>
            </a:r>
          </a:p>
          <a:p>
            <a:r>
              <a:rPr lang="es-ES" sz="500">
                <a:solidFill>
                  <a:srgbClr val="646464"/>
                </a:solidFill>
              </a:rPr>
              <a:t>1. Warren RB, </a:t>
            </a:r>
            <a:r>
              <a:rPr lang="es-ES" sz="500" i="1">
                <a:solidFill>
                  <a:srgbClr val="646464"/>
                </a:solidFill>
              </a:rPr>
              <a:t>et al</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significantly</a:t>
            </a:r>
            <a:r>
              <a:rPr lang="es-ES" sz="500">
                <a:solidFill>
                  <a:srgbClr val="646464"/>
                </a:solidFill>
              </a:rPr>
              <a:t> </a:t>
            </a:r>
            <a:r>
              <a:rPr lang="es-ES" sz="500" err="1">
                <a:solidFill>
                  <a:srgbClr val="646464"/>
                </a:solidFill>
              </a:rPr>
              <a:t>improves</a:t>
            </a:r>
            <a:r>
              <a:rPr lang="es-ES" sz="500">
                <a:solidFill>
                  <a:srgbClr val="646464"/>
                </a:solidFill>
              </a:rPr>
              <a:t> </a:t>
            </a:r>
            <a:r>
              <a:rPr lang="es-ES" sz="500" err="1">
                <a:solidFill>
                  <a:srgbClr val="646464"/>
                </a:solidFill>
              </a:rPr>
              <a:t>signs</a:t>
            </a:r>
            <a:r>
              <a:rPr lang="es-ES" sz="500">
                <a:solidFill>
                  <a:srgbClr val="646464"/>
                </a:solidFill>
              </a:rPr>
              <a:t> and </a:t>
            </a:r>
            <a:r>
              <a:rPr lang="es-ES" sz="500" err="1">
                <a:solidFill>
                  <a:srgbClr val="646464"/>
                </a:solidFill>
              </a:rPr>
              <a:t>symptoms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t>
            </a:r>
            <a:r>
              <a:rPr lang="es-ES" sz="500" err="1">
                <a:solidFill>
                  <a:srgbClr val="646464"/>
                </a:solidFill>
              </a:rPr>
              <a:t>patients</a:t>
            </a:r>
            <a:r>
              <a:rPr lang="es-ES" sz="500">
                <a:solidFill>
                  <a:srgbClr val="646464"/>
                </a:solidFill>
              </a:rPr>
              <a:t> </a:t>
            </a:r>
            <a:r>
              <a:rPr lang="es-ES" sz="500" err="1">
                <a:solidFill>
                  <a:srgbClr val="646464"/>
                </a:solidFill>
              </a:rPr>
              <a:t>not</a:t>
            </a:r>
            <a:r>
              <a:rPr lang="es-ES" sz="500">
                <a:solidFill>
                  <a:srgbClr val="646464"/>
                </a:solidFill>
              </a:rPr>
              <a:t> </a:t>
            </a:r>
            <a:r>
              <a:rPr lang="es-ES" sz="500" err="1">
                <a:solidFill>
                  <a:srgbClr val="646464"/>
                </a:solidFill>
              </a:rPr>
              <a:t>adequately</a:t>
            </a:r>
            <a:r>
              <a:rPr lang="es-ES" sz="500">
                <a:solidFill>
                  <a:srgbClr val="646464"/>
                </a:solidFill>
              </a:rPr>
              <a:t> </a:t>
            </a:r>
            <a:r>
              <a:rPr lang="es-ES" sz="500" err="1">
                <a:solidFill>
                  <a:srgbClr val="646464"/>
                </a:solidFill>
              </a:rPr>
              <a:t>controlled</a:t>
            </a:r>
            <a:r>
              <a:rPr lang="es-ES" sz="500">
                <a:solidFill>
                  <a:srgbClr val="646464"/>
                </a:solidFill>
              </a:rPr>
              <a:t> </a:t>
            </a:r>
            <a:r>
              <a:rPr lang="es-ES" sz="500" err="1">
                <a:solidFill>
                  <a:srgbClr val="646464"/>
                </a:solidFill>
              </a:rPr>
              <a:t>or</a:t>
            </a:r>
            <a:r>
              <a:rPr lang="es-ES" sz="500">
                <a:solidFill>
                  <a:srgbClr val="646464"/>
                </a:solidFill>
              </a:rPr>
              <a:t> non-eligible </a:t>
            </a:r>
            <a:r>
              <a:rPr lang="es-ES" sz="500" err="1">
                <a:solidFill>
                  <a:srgbClr val="646464"/>
                </a:solidFill>
              </a:rPr>
              <a:t>for</a:t>
            </a:r>
            <a:r>
              <a:rPr lang="es-ES" sz="500">
                <a:solidFill>
                  <a:srgbClr val="646464"/>
                </a:solidFill>
              </a:rPr>
              <a:t> </a:t>
            </a:r>
            <a:r>
              <a:rPr lang="es-ES" sz="500" err="1">
                <a:solidFill>
                  <a:srgbClr val="646464"/>
                </a:solidFill>
              </a:rPr>
              <a:t>cyclosporine</a:t>
            </a:r>
            <a:r>
              <a:rPr lang="es-ES" sz="500">
                <a:solidFill>
                  <a:srgbClr val="646464"/>
                </a:solidFill>
              </a:rPr>
              <a:t>: a placebo-</a:t>
            </a:r>
            <a:r>
              <a:rPr lang="es-ES" sz="500" err="1">
                <a:solidFill>
                  <a:srgbClr val="646464"/>
                </a:solidFill>
              </a:rPr>
              <a:t>controlled</a:t>
            </a:r>
            <a:r>
              <a:rPr lang="es-ES" sz="500">
                <a:solidFill>
                  <a:srgbClr val="646464"/>
                </a:solidFill>
              </a:rPr>
              <a:t>, </a:t>
            </a:r>
            <a:r>
              <a:rPr lang="es-ES" sz="500" err="1">
                <a:solidFill>
                  <a:srgbClr val="646464"/>
                </a:solidFill>
              </a:rPr>
              <a:t>randomized</a:t>
            </a:r>
            <a:r>
              <a:rPr lang="es-ES" sz="500">
                <a:solidFill>
                  <a:srgbClr val="646464"/>
                </a:solidFill>
              </a:rPr>
              <a:t> </a:t>
            </a:r>
            <a:r>
              <a:rPr lang="es-ES" sz="500" err="1">
                <a:solidFill>
                  <a:srgbClr val="646464"/>
                </a:solidFill>
              </a:rPr>
              <a:t>phase</a:t>
            </a:r>
            <a:r>
              <a:rPr lang="es-ES" sz="500">
                <a:solidFill>
                  <a:srgbClr val="646464"/>
                </a:solidFill>
              </a:rPr>
              <a:t> 3 </a:t>
            </a:r>
            <a:r>
              <a:rPr lang="es-ES" sz="500" err="1">
                <a:solidFill>
                  <a:srgbClr val="646464"/>
                </a:solidFill>
              </a:rPr>
              <a:t>clinical</a:t>
            </a:r>
            <a:r>
              <a:rPr lang="es-ES" sz="500">
                <a:solidFill>
                  <a:srgbClr val="646464"/>
                </a:solidFill>
              </a:rPr>
              <a:t> </a:t>
            </a:r>
            <a:r>
              <a:rPr lang="es-ES" sz="500" err="1">
                <a:solidFill>
                  <a:srgbClr val="646464"/>
                </a:solidFill>
              </a:rPr>
              <a:t>study</a:t>
            </a:r>
            <a:r>
              <a:rPr lang="es-ES" sz="500">
                <a:solidFill>
                  <a:srgbClr val="646464"/>
                </a:solidFill>
              </a:rPr>
              <a:t> (</a:t>
            </a:r>
            <a:r>
              <a:rPr lang="es-ES" sz="500" err="1">
                <a:solidFill>
                  <a:srgbClr val="646464"/>
                </a:solidFill>
              </a:rPr>
              <a:t>ADvantage</a:t>
            </a:r>
            <a:r>
              <a:rPr lang="es-ES" sz="500">
                <a:solidFill>
                  <a:srgbClr val="646464"/>
                </a:solidFill>
              </a:rPr>
              <a:t>). Poster </a:t>
            </a:r>
            <a:r>
              <a:rPr lang="es-ES" sz="500" err="1">
                <a:solidFill>
                  <a:srgbClr val="646464"/>
                </a:solidFill>
              </a:rPr>
              <a:t>presented</a:t>
            </a:r>
            <a:r>
              <a:rPr lang="es-ES" sz="500">
                <a:solidFill>
                  <a:srgbClr val="646464"/>
                </a:solidFill>
              </a:rPr>
              <a:t> at: </a:t>
            </a:r>
            <a:r>
              <a:rPr lang="es-ES" sz="500" err="1">
                <a:solidFill>
                  <a:srgbClr val="646464"/>
                </a:solidFill>
              </a:rPr>
              <a:t>Fall</a:t>
            </a:r>
            <a:r>
              <a:rPr lang="es-ES" sz="500">
                <a:solidFill>
                  <a:srgbClr val="646464"/>
                </a:solidFill>
              </a:rPr>
              <a:t> </a:t>
            </a:r>
            <a:r>
              <a:rPr lang="es-ES" sz="500" err="1">
                <a:solidFill>
                  <a:srgbClr val="646464"/>
                </a:solidFill>
              </a:rPr>
              <a:t>Clinical</a:t>
            </a:r>
            <a:r>
              <a:rPr lang="es-ES" sz="500">
                <a:solidFill>
                  <a:srgbClr val="646464"/>
                </a:solidFill>
              </a:rPr>
              <a:t> </a:t>
            </a:r>
            <a:r>
              <a:rPr lang="es-ES" sz="500" err="1">
                <a:solidFill>
                  <a:srgbClr val="646464"/>
                </a:solidFill>
              </a:rPr>
              <a:t>Dermatology</a:t>
            </a:r>
            <a:r>
              <a:rPr lang="es-ES" sz="500">
                <a:solidFill>
                  <a:srgbClr val="646464"/>
                </a:solidFill>
              </a:rPr>
              <a:t> </a:t>
            </a:r>
            <a:r>
              <a:rPr lang="es-ES" sz="500" err="1">
                <a:solidFill>
                  <a:srgbClr val="646464"/>
                </a:solidFill>
              </a:rPr>
              <a:t>Conference</a:t>
            </a:r>
            <a:r>
              <a:rPr lang="es-ES" sz="500">
                <a:solidFill>
                  <a:srgbClr val="646464"/>
                </a:solidFill>
              </a:rPr>
              <a:t> (</a:t>
            </a:r>
            <a:r>
              <a:rPr lang="es-ES" sz="500" err="1">
                <a:solidFill>
                  <a:srgbClr val="646464"/>
                </a:solidFill>
              </a:rPr>
              <a:t>Fall</a:t>
            </a:r>
            <a:r>
              <a:rPr lang="es-ES" sz="500">
                <a:solidFill>
                  <a:srgbClr val="646464"/>
                </a:solidFill>
              </a:rPr>
              <a:t> CDC); 2023 Oct 19–22; Las Vegas, NV, USA.</a:t>
            </a:r>
          </a:p>
        </p:txBody>
      </p:sp>
      <p:sp>
        <p:nvSpPr>
          <p:cNvPr id="2" name="object 22" descr="$PPTXTitle">
            <a:extLst>
              <a:ext uri="{FF2B5EF4-FFF2-40B4-BE49-F238E27FC236}">
                <a16:creationId xmlns:a16="http://schemas.microsoft.com/office/drawing/2014/main" id="{E1DFD4D1-F211-C158-2418-B8685E141559}"/>
              </a:ext>
            </a:extLst>
          </p:cNvPr>
          <p:cNvSpPr txBox="1">
            <a:spLocks/>
          </p:cNvSpPr>
          <p:nvPr/>
        </p:nvSpPr>
        <p:spPr>
          <a:xfrm>
            <a:off x="1466938" y="2163920"/>
            <a:ext cx="1005107" cy="258404"/>
          </a:xfrm>
          <a:prstGeom prst="rect">
            <a:avLst/>
          </a:prstGeom>
        </p:spPr>
        <p:txBody>
          <a:bodyPr vert="horz" wrap="square" lIns="0" tIns="12065" rIns="0" bIns="0" rtlCol="0" anchor="ctr">
            <a:sp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38100" marR="30480" algn="ctr">
              <a:spcBef>
                <a:spcPts val="95"/>
              </a:spcBef>
            </a:pPr>
            <a:r>
              <a:rPr lang="es-ES" sz="1600">
                <a:solidFill>
                  <a:srgbClr val="22346A"/>
                </a:solidFill>
              </a:rPr>
              <a:t>PICOR</a:t>
            </a:r>
            <a:endParaRPr lang="es-ES" sz="1400" baseline="32163"/>
          </a:p>
        </p:txBody>
      </p:sp>
      <p:sp>
        <p:nvSpPr>
          <p:cNvPr id="4" name="object 22" descr="$PPTXTitle">
            <a:extLst>
              <a:ext uri="{FF2B5EF4-FFF2-40B4-BE49-F238E27FC236}">
                <a16:creationId xmlns:a16="http://schemas.microsoft.com/office/drawing/2014/main" id="{C8AFBA47-AD8A-481E-2377-7F96E9F2F22B}"/>
              </a:ext>
            </a:extLst>
          </p:cNvPr>
          <p:cNvSpPr txBox="1">
            <a:spLocks/>
          </p:cNvSpPr>
          <p:nvPr/>
        </p:nvSpPr>
        <p:spPr>
          <a:xfrm>
            <a:off x="3087981" y="2163919"/>
            <a:ext cx="1005107" cy="258404"/>
          </a:xfrm>
          <a:prstGeom prst="rect">
            <a:avLst/>
          </a:prstGeom>
        </p:spPr>
        <p:txBody>
          <a:bodyPr vert="horz" wrap="square" lIns="0" tIns="12065" rIns="0" bIns="0" rtlCol="0" anchor="ctr">
            <a:sp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38100" marR="30480" algn="ctr">
              <a:spcBef>
                <a:spcPts val="95"/>
              </a:spcBef>
            </a:pPr>
            <a:r>
              <a:rPr lang="es-ES" sz="1600">
                <a:solidFill>
                  <a:srgbClr val="22346A"/>
                </a:solidFill>
              </a:rPr>
              <a:t>EASI-75</a:t>
            </a:r>
            <a:endParaRPr lang="es-ES" sz="1400" baseline="32163"/>
          </a:p>
        </p:txBody>
      </p:sp>
      <p:sp>
        <p:nvSpPr>
          <p:cNvPr id="7" name="object 22" descr="$PPTXTitle">
            <a:extLst>
              <a:ext uri="{FF2B5EF4-FFF2-40B4-BE49-F238E27FC236}">
                <a16:creationId xmlns:a16="http://schemas.microsoft.com/office/drawing/2014/main" id="{9C31AD18-DEC6-C6D9-E5DE-DC21385CD933}"/>
              </a:ext>
            </a:extLst>
          </p:cNvPr>
          <p:cNvSpPr txBox="1">
            <a:spLocks/>
          </p:cNvSpPr>
          <p:nvPr/>
        </p:nvSpPr>
        <p:spPr>
          <a:xfrm>
            <a:off x="4574754" y="2163919"/>
            <a:ext cx="1005107" cy="258404"/>
          </a:xfrm>
          <a:prstGeom prst="rect">
            <a:avLst/>
          </a:prstGeom>
        </p:spPr>
        <p:txBody>
          <a:bodyPr vert="horz" wrap="square" lIns="0" tIns="12065" rIns="0" bIns="0" rtlCol="0" anchor="ctr">
            <a:sp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38100" marR="30480" algn="ctr">
              <a:spcBef>
                <a:spcPts val="95"/>
              </a:spcBef>
            </a:pPr>
            <a:r>
              <a:rPr lang="es-ES" sz="1600">
                <a:solidFill>
                  <a:srgbClr val="22346A"/>
                </a:solidFill>
              </a:rPr>
              <a:t>EASI-90</a:t>
            </a:r>
            <a:endParaRPr lang="es-ES" sz="1400" baseline="32163"/>
          </a:p>
        </p:txBody>
      </p:sp>
      <p:sp>
        <p:nvSpPr>
          <p:cNvPr id="9" name="object 22" descr="$PPTXTitle">
            <a:extLst>
              <a:ext uri="{FF2B5EF4-FFF2-40B4-BE49-F238E27FC236}">
                <a16:creationId xmlns:a16="http://schemas.microsoft.com/office/drawing/2014/main" id="{1717608E-C0D2-F9AF-DAC9-4419CAB1C31D}"/>
              </a:ext>
            </a:extLst>
          </p:cNvPr>
          <p:cNvSpPr txBox="1">
            <a:spLocks/>
          </p:cNvSpPr>
          <p:nvPr/>
        </p:nvSpPr>
        <p:spPr>
          <a:xfrm>
            <a:off x="6131218" y="2163919"/>
            <a:ext cx="1005107" cy="258404"/>
          </a:xfrm>
          <a:prstGeom prst="rect">
            <a:avLst/>
          </a:prstGeom>
        </p:spPr>
        <p:txBody>
          <a:bodyPr vert="horz" wrap="square" lIns="0" tIns="12065" rIns="0" bIns="0" rtlCol="0" anchor="ctr">
            <a:sp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38100" marR="30480" algn="ctr">
              <a:spcBef>
                <a:spcPts val="95"/>
              </a:spcBef>
            </a:pPr>
            <a:r>
              <a:rPr lang="es-ES" sz="1600">
                <a:solidFill>
                  <a:srgbClr val="22346A"/>
                </a:solidFill>
              </a:rPr>
              <a:t>IGA 0/1</a:t>
            </a:r>
            <a:endParaRPr lang="es-ES" sz="1400" baseline="32163"/>
          </a:p>
        </p:txBody>
      </p:sp>
    </p:spTree>
    <p:extLst>
      <p:ext uri="{BB962C8B-B14F-4D97-AF65-F5344CB8AC3E}">
        <p14:creationId xmlns:p14="http://schemas.microsoft.com/office/powerpoint/2010/main" val="1008774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2F273-570B-DA32-AEAC-DC1CA55EBBDF}"/>
            </a:ext>
          </a:extLst>
        </p:cNvPr>
        <p:cNvGrpSpPr/>
        <p:nvPr/>
      </p:nvGrpSpPr>
      <p:grpSpPr>
        <a:xfrm>
          <a:off x="0" y="0"/>
          <a:ext cx="0" cy="0"/>
          <a:chOff x="0" y="0"/>
          <a:chExt cx="0" cy="0"/>
        </a:xfrm>
      </p:grpSpPr>
      <p:sp>
        <p:nvSpPr>
          <p:cNvPr id="6" name="Título 1">
            <a:extLst>
              <a:ext uri="{FF2B5EF4-FFF2-40B4-BE49-F238E27FC236}">
                <a16:creationId xmlns:a16="http://schemas.microsoft.com/office/drawing/2014/main" id="{15A0F181-3C57-BE5C-BF97-87E7B6C2815C}"/>
              </a:ext>
            </a:extLst>
          </p:cNvPr>
          <p:cNvSpPr>
            <a:spLocks noGrp="1"/>
          </p:cNvSpPr>
          <p:nvPr>
            <p:ph type="title"/>
          </p:nvPr>
        </p:nvSpPr>
        <p:spPr/>
        <p:txBody>
          <a:bodyPr/>
          <a:lstStyle/>
          <a:p>
            <a:r>
              <a:rPr lang="es-ES">
                <a:solidFill>
                  <a:srgbClr val="003867"/>
                </a:solidFill>
              </a:rPr>
              <a:t>Pacientes contraindicados </a:t>
            </a:r>
            <a:br>
              <a:rPr lang="es-ES"/>
            </a:br>
            <a:r>
              <a:rPr lang="es-ES"/>
              <a:t>a </a:t>
            </a:r>
            <a:r>
              <a:rPr lang="es-ES" err="1"/>
              <a:t>iJAKs</a:t>
            </a:r>
            <a:endParaRPr lang="es-ES"/>
          </a:p>
        </p:txBody>
      </p:sp>
    </p:spTree>
    <p:extLst>
      <p:ext uri="{BB962C8B-B14F-4D97-AF65-F5344CB8AC3E}">
        <p14:creationId xmlns:p14="http://schemas.microsoft.com/office/powerpoint/2010/main" val="32460004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AC7FC-56F8-2CEF-4629-45BEDCD6C289}"/>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FA589DBD-A132-19C7-FB3E-A363CC61F3F9}"/>
              </a:ext>
            </a:extLst>
          </p:cNvPr>
          <p:cNvSpPr>
            <a:spLocks noGrp="1"/>
          </p:cNvSpPr>
          <p:nvPr>
            <p:ph type="title"/>
          </p:nvPr>
        </p:nvSpPr>
        <p:spPr/>
        <p:txBody>
          <a:bodyPr/>
          <a:lstStyle/>
          <a:p>
            <a:r>
              <a:rPr lang="es-ES"/>
              <a:t>Perfil de seguridad de </a:t>
            </a:r>
            <a:r>
              <a:rPr lang="es-ES" err="1"/>
              <a:t>iJAKs</a:t>
            </a:r>
            <a:r>
              <a:rPr lang="es-ES"/>
              <a:t> (según FT </a:t>
            </a:r>
            <a:r>
              <a:rPr lang="es-ES" err="1"/>
              <a:t>upadacitinib</a:t>
            </a:r>
            <a:r>
              <a:rPr lang="es-ES"/>
              <a:t>)</a:t>
            </a:r>
            <a:r>
              <a:rPr lang="es-ES" baseline="30000"/>
              <a:t>1</a:t>
            </a:r>
          </a:p>
        </p:txBody>
      </p:sp>
      <p:graphicFrame>
        <p:nvGraphicFramePr>
          <p:cNvPr id="6" name="Tabla 5">
            <a:extLst>
              <a:ext uri="{FF2B5EF4-FFF2-40B4-BE49-F238E27FC236}">
                <a16:creationId xmlns:a16="http://schemas.microsoft.com/office/drawing/2014/main" id="{E0F3D0B9-C843-3909-DA50-7474877BD302}"/>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grpSp>
        <p:nvGrpSpPr>
          <p:cNvPr id="71" name="Grupo 70">
            <a:extLst>
              <a:ext uri="{FF2B5EF4-FFF2-40B4-BE49-F238E27FC236}">
                <a16:creationId xmlns:a16="http://schemas.microsoft.com/office/drawing/2014/main" id="{9707B145-57D0-7CF5-D473-61810E45E306}"/>
              </a:ext>
            </a:extLst>
          </p:cNvPr>
          <p:cNvGrpSpPr/>
          <p:nvPr/>
        </p:nvGrpSpPr>
        <p:grpSpPr>
          <a:xfrm>
            <a:off x="1501901" y="1692067"/>
            <a:ext cx="9188198" cy="3971751"/>
            <a:chOff x="1115633" y="1801251"/>
            <a:chExt cx="9188198" cy="3971751"/>
          </a:xfrm>
        </p:grpSpPr>
        <p:sp>
          <p:nvSpPr>
            <p:cNvPr id="64" name="object 7">
              <a:extLst>
                <a:ext uri="{FF2B5EF4-FFF2-40B4-BE49-F238E27FC236}">
                  <a16:creationId xmlns:a16="http://schemas.microsoft.com/office/drawing/2014/main" id="{B74FF507-9FC8-0F6C-955D-4A8E48203118}"/>
                </a:ext>
              </a:extLst>
            </p:cNvPr>
            <p:cNvSpPr/>
            <p:nvPr/>
          </p:nvSpPr>
          <p:spPr>
            <a:xfrm>
              <a:off x="1115637" y="1823192"/>
              <a:ext cx="5772516" cy="1038672"/>
            </a:xfrm>
            <a:custGeom>
              <a:avLst/>
              <a:gdLst/>
              <a:ahLst/>
              <a:cxnLst/>
              <a:rect l="l" t="t" r="r" b="b"/>
              <a:pathLst>
                <a:path w="5759450" h="1927225">
                  <a:moveTo>
                    <a:pt x="5633336" y="0"/>
                  </a:moveTo>
                  <a:lnTo>
                    <a:pt x="125650" y="0"/>
                  </a:lnTo>
                  <a:lnTo>
                    <a:pt x="76743" y="9874"/>
                  </a:lnTo>
                  <a:lnTo>
                    <a:pt x="36803" y="36803"/>
                  </a:lnTo>
                  <a:lnTo>
                    <a:pt x="9874" y="76743"/>
                  </a:lnTo>
                  <a:lnTo>
                    <a:pt x="0" y="125650"/>
                  </a:lnTo>
                  <a:lnTo>
                    <a:pt x="0" y="1800992"/>
                  </a:lnTo>
                  <a:lnTo>
                    <a:pt x="9874" y="1849899"/>
                  </a:lnTo>
                  <a:lnTo>
                    <a:pt x="36803" y="1889839"/>
                  </a:lnTo>
                  <a:lnTo>
                    <a:pt x="76743" y="1916768"/>
                  </a:lnTo>
                  <a:lnTo>
                    <a:pt x="125650" y="1926642"/>
                  </a:lnTo>
                  <a:lnTo>
                    <a:pt x="5633336" y="1926642"/>
                  </a:lnTo>
                  <a:lnTo>
                    <a:pt x="5682243" y="1916768"/>
                  </a:lnTo>
                  <a:lnTo>
                    <a:pt x="5722183" y="1889839"/>
                  </a:lnTo>
                  <a:lnTo>
                    <a:pt x="5749112" y="1849899"/>
                  </a:lnTo>
                  <a:lnTo>
                    <a:pt x="5758986" y="1800992"/>
                  </a:lnTo>
                  <a:lnTo>
                    <a:pt x="5758986" y="125650"/>
                  </a:lnTo>
                  <a:lnTo>
                    <a:pt x="5749112" y="76743"/>
                  </a:lnTo>
                  <a:lnTo>
                    <a:pt x="5722183" y="36803"/>
                  </a:lnTo>
                  <a:lnTo>
                    <a:pt x="5682243" y="9874"/>
                  </a:lnTo>
                  <a:lnTo>
                    <a:pt x="5633336" y="0"/>
                  </a:lnTo>
                  <a:close/>
                </a:path>
              </a:pathLst>
            </a:custGeom>
            <a:solidFill>
              <a:srgbClr val="F1F1F2"/>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65" name="object 8">
              <a:extLst>
                <a:ext uri="{FF2B5EF4-FFF2-40B4-BE49-F238E27FC236}">
                  <a16:creationId xmlns:a16="http://schemas.microsoft.com/office/drawing/2014/main" id="{5DA1F5D7-9127-A4EB-E23A-305E4839F2A8}"/>
                </a:ext>
              </a:extLst>
            </p:cNvPr>
            <p:cNvSpPr/>
            <p:nvPr/>
          </p:nvSpPr>
          <p:spPr>
            <a:xfrm>
              <a:off x="1115634" y="1823191"/>
              <a:ext cx="577238" cy="338634"/>
            </a:xfrm>
            <a:custGeom>
              <a:avLst/>
              <a:gdLst/>
              <a:ahLst/>
              <a:cxnLst/>
              <a:rect l="l" t="t" r="r" b="b"/>
              <a:pathLst>
                <a:path w="798829" h="468629">
                  <a:moveTo>
                    <a:pt x="798587" y="0"/>
                  </a:moveTo>
                  <a:lnTo>
                    <a:pt x="125650" y="0"/>
                  </a:lnTo>
                  <a:lnTo>
                    <a:pt x="76743" y="9873"/>
                  </a:lnTo>
                  <a:lnTo>
                    <a:pt x="36803" y="36799"/>
                  </a:lnTo>
                  <a:lnTo>
                    <a:pt x="9874" y="76739"/>
                  </a:lnTo>
                  <a:lnTo>
                    <a:pt x="0" y="125650"/>
                  </a:lnTo>
                  <a:lnTo>
                    <a:pt x="0" y="468097"/>
                  </a:lnTo>
                  <a:lnTo>
                    <a:pt x="6399" y="459620"/>
                  </a:lnTo>
                  <a:lnTo>
                    <a:pt x="38126" y="422795"/>
                  </a:lnTo>
                  <a:lnTo>
                    <a:pt x="70555" y="389481"/>
                  </a:lnTo>
                  <a:lnTo>
                    <a:pt x="107140" y="357908"/>
                  </a:lnTo>
                  <a:lnTo>
                    <a:pt x="146813" y="330215"/>
                  </a:lnTo>
                  <a:lnTo>
                    <a:pt x="189052" y="305828"/>
                  </a:lnTo>
                  <a:lnTo>
                    <a:pt x="233333" y="284173"/>
                  </a:lnTo>
                  <a:lnTo>
                    <a:pt x="279134" y="264678"/>
                  </a:lnTo>
                  <a:lnTo>
                    <a:pt x="325932" y="246769"/>
                  </a:lnTo>
                  <a:lnTo>
                    <a:pt x="373202" y="229873"/>
                  </a:lnTo>
                  <a:lnTo>
                    <a:pt x="420422" y="213416"/>
                  </a:lnTo>
                  <a:lnTo>
                    <a:pt x="467069" y="196826"/>
                  </a:lnTo>
                  <a:lnTo>
                    <a:pt x="512620" y="179530"/>
                  </a:lnTo>
                  <a:lnTo>
                    <a:pt x="556551" y="160954"/>
                  </a:lnTo>
                  <a:lnTo>
                    <a:pt x="603760" y="137967"/>
                  </a:lnTo>
                  <a:lnTo>
                    <a:pt x="648921" y="112662"/>
                  </a:lnTo>
                  <a:lnTo>
                    <a:pt x="692091" y="85097"/>
                  </a:lnTo>
                  <a:lnTo>
                    <a:pt x="733327" y="55334"/>
                  </a:lnTo>
                  <a:lnTo>
                    <a:pt x="772689" y="23435"/>
                  </a:lnTo>
                  <a:lnTo>
                    <a:pt x="798587" y="0"/>
                  </a:lnTo>
                  <a:close/>
                </a:path>
              </a:pathLst>
            </a:custGeom>
            <a:solidFill>
              <a:srgbClr val="24336B"/>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66" name="object 9">
              <a:extLst>
                <a:ext uri="{FF2B5EF4-FFF2-40B4-BE49-F238E27FC236}">
                  <a16:creationId xmlns:a16="http://schemas.microsoft.com/office/drawing/2014/main" id="{54BFEC28-214F-4B84-9384-63A4B8569112}"/>
                </a:ext>
              </a:extLst>
            </p:cNvPr>
            <p:cNvSpPr/>
            <p:nvPr/>
          </p:nvSpPr>
          <p:spPr>
            <a:xfrm>
              <a:off x="1166623" y="1823191"/>
              <a:ext cx="568979" cy="281736"/>
            </a:xfrm>
            <a:custGeom>
              <a:avLst/>
              <a:gdLst/>
              <a:ahLst/>
              <a:cxnLst/>
              <a:rect l="l" t="t" r="r" b="b"/>
              <a:pathLst>
                <a:path w="787400" h="389889">
                  <a:moveTo>
                    <a:pt x="787144" y="0"/>
                  </a:moveTo>
                  <a:lnTo>
                    <a:pt x="728028" y="0"/>
                  </a:lnTo>
                  <a:lnTo>
                    <a:pt x="702130" y="23436"/>
                  </a:lnTo>
                  <a:lnTo>
                    <a:pt x="662769" y="55335"/>
                  </a:lnTo>
                  <a:lnTo>
                    <a:pt x="621533" y="85098"/>
                  </a:lnTo>
                  <a:lnTo>
                    <a:pt x="578364" y="112663"/>
                  </a:lnTo>
                  <a:lnTo>
                    <a:pt x="533204" y="137969"/>
                  </a:lnTo>
                  <a:lnTo>
                    <a:pt x="485995" y="160955"/>
                  </a:lnTo>
                  <a:lnTo>
                    <a:pt x="442062" y="179531"/>
                  </a:lnTo>
                  <a:lnTo>
                    <a:pt x="396509" y="196828"/>
                  </a:lnTo>
                  <a:lnTo>
                    <a:pt x="349860" y="213417"/>
                  </a:lnTo>
                  <a:lnTo>
                    <a:pt x="302639" y="229874"/>
                  </a:lnTo>
                  <a:lnTo>
                    <a:pt x="255368" y="246770"/>
                  </a:lnTo>
                  <a:lnTo>
                    <a:pt x="208570" y="264679"/>
                  </a:lnTo>
                  <a:lnTo>
                    <a:pt x="162770" y="284174"/>
                  </a:lnTo>
                  <a:lnTo>
                    <a:pt x="118489" y="305829"/>
                  </a:lnTo>
                  <a:lnTo>
                    <a:pt x="76252" y="330216"/>
                  </a:lnTo>
                  <a:lnTo>
                    <a:pt x="36581" y="357910"/>
                  </a:lnTo>
                  <a:lnTo>
                    <a:pt x="0" y="389482"/>
                  </a:lnTo>
                  <a:lnTo>
                    <a:pt x="16122" y="379878"/>
                  </a:lnTo>
                  <a:lnTo>
                    <a:pt x="47582" y="359330"/>
                  </a:lnTo>
                  <a:lnTo>
                    <a:pt x="63652" y="349567"/>
                  </a:lnTo>
                  <a:lnTo>
                    <a:pt x="111804" y="325111"/>
                  </a:lnTo>
                  <a:lnTo>
                    <a:pt x="161832" y="304385"/>
                  </a:lnTo>
                  <a:lnTo>
                    <a:pt x="213000" y="286190"/>
                  </a:lnTo>
                  <a:lnTo>
                    <a:pt x="315801" y="252596"/>
                  </a:lnTo>
                  <a:lnTo>
                    <a:pt x="362443" y="237024"/>
                  </a:lnTo>
                  <a:lnTo>
                    <a:pt x="408507" y="221418"/>
                  </a:lnTo>
                  <a:lnTo>
                    <a:pt x="454056" y="205155"/>
                  </a:lnTo>
                  <a:lnTo>
                    <a:pt x="499154" y="187609"/>
                  </a:lnTo>
                  <a:lnTo>
                    <a:pt x="543862" y="168156"/>
                  </a:lnTo>
                  <a:lnTo>
                    <a:pt x="588243" y="146170"/>
                  </a:lnTo>
                  <a:lnTo>
                    <a:pt x="634282" y="119731"/>
                  </a:lnTo>
                  <a:lnTo>
                    <a:pt x="678362" y="90480"/>
                  </a:lnTo>
                  <a:lnTo>
                    <a:pt x="720551" y="58671"/>
                  </a:lnTo>
                  <a:lnTo>
                    <a:pt x="760921" y="24556"/>
                  </a:lnTo>
                  <a:lnTo>
                    <a:pt x="787144" y="0"/>
                  </a:lnTo>
                  <a:close/>
                </a:path>
              </a:pathLst>
            </a:custGeom>
            <a:solidFill>
              <a:srgbClr val="C7F2A8"/>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67" name="object 10">
              <a:extLst>
                <a:ext uri="{FF2B5EF4-FFF2-40B4-BE49-F238E27FC236}">
                  <a16:creationId xmlns:a16="http://schemas.microsoft.com/office/drawing/2014/main" id="{F9623C37-7ED3-1A77-2360-88C2140F60DA}"/>
                </a:ext>
              </a:extLst>
            </p:cNvPr>
            <p:cNvSpPr/>
            <p:nvPr/>
          </p:nvSpPr>
          <p:spPr>
            <a:xfrm>
              <a:off x="1115633" y="2005719"/>
              <a:ext cx="279442" cy="189965"/>
            </a:xfrm>
            <a:custGeom>
              <a:avLst/>
              <a:gdLst/>
              <a:ahLst/>
              <a:cxnLst/>
              <a:rect l="l" t="t" r="r" b="b"/>
              <a:pathLst>
                <a:path w="386714" h="262889">
                  <a:moveTo>
                    <a:pt x="386364" y="0"/>
                  </a:moveTo>
                  <a:lnTo>
                    <a:pt x="283562" y="33593"/>
                  </a:lnTo>
                  <a:lnTo>
                    <a:pt x="232395" y="51787"/>
                  </a:lnTo>
                  <a:lnTo>
                    <a:pt x="182366" y="72510"/>
                  </a:lnTo>
                  <a:lnTo>
                    <a:pt x="134214" y="96960"/>
                  </a:lnTo>
                  <a:lnTo>
                    <a:pt x="86684" y="127281"/>
                  </a:lnTo>
                  <a:lnTo>
                    <a:pt x="70562" y="136885"/>
                  </a:lnTo>
                  <a:lnTo>
                    <a:pt x="38132" y="170199"/>
                  </a:lnTo>
                  <a:lnTo>
                    <a:pt x="6405" y="207023"/>
                  </a:lnTo>
                  <a:lnTo>
                    <a:pt x="0" y="215507"/>
                  </a:lnTo>
                  <a:lnTo>
                    <a:pt x="0" y="262663"/>
                  </a:lnTo>
                  <a:lnTo>
                    <a:pt x="4575" y="256919"/>
                  </a:lnTo>
                  <a:lnTo>
                    <a:pt x="37287" y="221970"/>
                  </a:lnTo>
                  <a:lnTo>
                    <a:pt x="72654" y="189532"/>
                  </a:lnTo>
                  <a:lnTo>
                    <a:pt x="110893" y="159053"/>
                  </a:lnTo>
                  <a:lnTo>
                    <a:pt x="152223" y="129983"/>
                  </a:lnTo>
                  <a:lnTo>
                    <a:pt x="196858" y="101769"/>
                  </a:lnTo>
                  <a:lnTo>
                    <a:pt x="245017" y="73861"/>
                  </a:lnTo>
                  <a:lnTo>
                    <a:pt x="386364" y="0"/>
                  </a:lnTo>
                  <a:close/>
                </a:path>
              </a:pathLst>
            </a:custGeom>
            <a:solidFill>
              <a:srgbClr val="B37FD6"/>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59" name="object 12">
              <a:extLst>
                <a:ext uri="{FF2B5EF4-FFF2-40B4-BE49-F238E27FC236}">
                  <a16:creationId xmlns:a16="http://schemas.microsoft.com/office/drawing/2014/main" id="{AA0E72EB-12E8-301E-EB00-DC51EA36A56E}"/>
                </a:ext>
              </a:extLst>
            </p:cNvPr>
            <p:cNvSpPr/>
            <p:nvPr/>
          </p:nvSpPr>
          <p:spPr>
            <a:xfrm>
              <a:off x="1115637" y="3017594"/>
              <a:ext cx="5772517" cy="2735572"/>
            </a:xfrm>
            <a:custGeom>
              <a:avLst/>
              <a:gdLst/>
              <a:ahLst/>
              <a:cxnLst/>
              <a:rect l="l" t="t" r="r" b="b"/>
              <a:pathLst>
                <a:path w="5759450" h="3304540">
                  <a:moveTo>
                    <a:pt x="5633336" y="0"/>
                  </a:moveTo>
                  <a:lnTo>
                    <a:pt x="125650" y="0"/>
                  </a:lnTo>
                  <a:lnTo>
                    <a:pt x="76743" y="9874"/>
                  </a:lnTo>
                  <a:lnTo>
                    <a:pt x="36803" y="36803"/>
                  </a:lnTo>
                  <a:lnTo>
                    <a:pt x="9874" y="76743"/>
                  </a:lnTo>
                  <a:lnTo>
                    <a:pt x="0" y="125650"/>
                  </a:lnTo>
                  <a:lnTo>
                    <a:pt x="0" y="3178657"/>
                  </a:lnTo>
                  <a:lnTo>
                    <a:pt x="9874" y="3227564"/>
                  </a:lnTo>
                  <a:lnTo>
                    <a:pt x="36803" y="3267503"/>
                  </a:lnTo>
                  <a:lnTo>
                    <a:pt x="76743" y="3294432"/>
                  </a:lnTo>
                  <a:lnTo>
                    <a:pt x="125650" y="3304307"/>
                  </a:lnTo>
                  <a:lnTo>
                    <a:pt x="5633336" y="3304307"/>
                  </a:lnTo>
                  <a:lnTo>
                    <a:pt x="5682243" y="3294432"/>
                  </a:lnTo>
                  <a:lnTo>
                    <a:pt x="5722183" y="3267503"/>
                  </a:lnTo>
                  <a:lnTo>
                    <a:pt x="5749112" y="3227564"/>
                  </a:lnTo>
                  <a:lnTo>
                    <a:pt x="5758986" y="3178657"/>
                  </a:lnTo>
                  <a:lnTo>
                    <a:pt x="5758986" y="125650"/>
                  </a:lnTo>
                  <a:lnTo>
                    <a:pt x="5749112" y="76743"/>
                  </a:lnTo>
                  <a:lnTo>
                    <a:pt x="5722183" y="36803"/>
                  </a:lnTo>
                  <a:lnTo>
                    <a:pt x="5682243" y="9874"/>
                  </a:lnTo>
                  <a:lnTo>
                    <a:pt x="5633336" y="0"/>
                  </a:lnTo>
                  <a:close/>
                </a:path>
              </a:pathLst>
            </a:custGeom>
            <a:solidFill>
              <a:srgbClr val="F1F1F2"/>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60" name="object 13">
              <a:extLst>
                <a:ext uri="{FF2B5EF4-FFF2-40B4-BE49-F238E27FC236}">
                  <a16:creationId xmlns:a16="http://schemas.microsoft.com/office/drawing/2014/main" id="{A984F82D-4B8E-95A1-5733-F0F7EE24222C}"/>
                </a:ext>
              </a:extLst>
            </p:cNvPr>
            <p:cNvSpPr/>
            <p:nvPr/>
          </p:nvSpPr>
          <p:spPr>
            <a:xfrm>
              <a:off x="1115635" y="3017603"/>
              <a:ext cx="560260" cy="348270"/>
            </a:xfrm>
            <a:custGeom>
              <a:avLst/>
              <a:gdLst/>
              <a:ahLst/>
              <a:cxnLst/>
              <a:rect l="l" t="t" r="r" b="b"/>
              <a:pathLst>
                <a:path w="775335" h="481964">
                  <a:moveTo>
                    <a:pt x="775292" y="0"/>
                  </a:moveTo>
                  <a:lnTo>
                    <a:pt x="125650" y="0"/>
                  </a:lnTo>
                  <a:lnTo>
                    <a:pt x="76743" y="9873"/>
                  </a:lnTo>
                  <a:lnTo>
                    <a:pt x="36803" y="36798"/>
                  </a:lnTo>
                  <a:lnTo>
                    <a:pt x="9874" y="76734"/>
                  </a:lnTo>
                  <a:lnTo>
                    <a:pt x="0" y="125640"/>
                  </a:lnTo>
                  <a:lnTo>
                    <a:pt x="0" y="481446"/>
                  </a:lnTo>
                  <a:lnTo>
                    <a:pt x="1591" y="478472"/>
                  </a:lnTo>
                  <a:lnTo>
                    <a:pt x="28774" y="436498"/>
                  </a:lnTo>
                  <a:lnTo>
                    <a:pt x="58753" y="396786"/>
                  </a:lnTo>
                  <a:lnTo>
                    <a:pt x="90481" y="359961"/>
                  </a:lnTo>
                  <a:lnTo>
                    <a:pt x="122910" y="326647"/>
                  </a:lnTo>
                  <a:lnTo>
                    <a:pt x="159494" y="295075"/>
                  </a:lnTo>
                  <a:lnTo>
                    <a:pt x="199167" y="267382"/>
                  </a:lnTo>
                  <a:lnTo>
                    <a:pt x="241406" y="242994"/>
                  </a:lnTo>
                  <a:lnTo>
                    <a:pt x="285688" y="221339"/>
                  </a:lnTo>
                  <a:lnTo>
                    <a:pt x="331489" y="201844"/>
                  </a:lnTo>
                  <a:lnTo>
                    <a:pt x="378286" y="183935"/>
                  </a:lnTo>
                  <a:lnTo>
                    <a:pt x="519424" y="133993"/>
                  </a:lnTo>
                  <a:lnTo>
                    <a:pt x="564975" y="116696"/>
                  </a:lnTo>
                  <a:lnTo>
                    <a:pt x="608906" y="98120"/>
                  </a:lnTo>
                  <a:lnTo>
                    <a:pt x="656115" y="75134"/>
                  </a:lnTo>
                  <a:lnTo>
                    <a:pt x="701275" y="49828"/>
                  </a:lnTo>
                  <a:lnTo>
                    <a:pt x="744445" y="22263"/>
                  </a:lnTo>
                  <a:lnTo>
                    <a:pt x="775292" y="0"/>
                  </a:lnTo>
                  <a:close/>
                </a:path>
              </a:pathLst>
            </a:custGeom>
            <a:solidFill>
              <a:srgbClr val="24336B"/>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61" name="object 14">
              <a:extLst>
                <a:ext uri="{FF2B5EF4-FFF2-40B4-BE49-F238E27FC236}">
                  <a16:creationId xmlns:a16="http://schemas.microsoft.com/office/drawing/2014/main" id="{21456448-E322-71D3-D491-5097AD303F9E}"/>
                </a:ext>
              </a:extLst>
            </p:cNvPr>
            <p:cNvSpPr/>
            <p:nvPr/>
          </p:nvSpPr>
          <p:spPr>
            <a:xfrm>
              <a:off x="1204455" y="3017603"/>
              <a:ext cx="517128" cy="236310"/>
            </a:xfrm>
            <a:custGeom>
              <a:avLst/>
              <a:gdLst/>
              <a:ahLst/>
              <a:cxnLst/>
              <a:rect l="l" t="t" r="r" b="b"/>
              <a:pathLst>
                <a:path w="715645" h="327025">
                  <a:moveTo>
                    <a:pt x="715030" y="0"/>
                  </a:moveTo>
                  <a:lnTo>
                    <a:pt x="652381" y="0"/>
                  </a:lnTo>
                  <a:lnTo>
                    <a:pt x="621533" y="22264"/>
                  </a:lnTo>
                  <a:lnTo>
                    <a:pt x="578364" y="49829"/>
                  </a:lnTo>
                  <a:lnTo>
                    <a:pt x="533204" y="75135"/>
                  </a:lnTo>
                  <a:lnTo>
                    <a:pt x="485995" y="98121"/>
                  </a:lnTo>
                  <a:lnTo>
                    <a:pt x="442062" y="116697"/>
                  </a:lnTo>
                  <a:lnTo>
                    <a:pt x="396509" y="133994"/>
                  </a:lnTo>
                  <a:lnTo>
                    <a:pt x="349860" y="150584"/>
                  </a:lnTo>
                  <a:lnTo>
                    <a:pt x="302639" y="167040"/>
                  </a:lnTo>
                  <a:lnTo>
                    <a:pt x="255368" y="183936"/>
                  </a:lnTo>
                  <a:lnTo>
                    <a:pt x="208570" y="201845"/>
                  </a:lnTo>
                  <a:lnTo>
                    <a:pt x="162770" y="221340"/>
                  </a:lnTo>
                  <a:lnTo>
                    <a:pt x="118489" y="242995"/>
                  </a:lnTo>
                  <a:lnTo>
                    <a:pt x="76252" y="267383"/>
                  </a:lnTo>
                  <a:lnTo>
                    <a:pt x="36581" y="295076"/>
                  </a:lnTo>
                  <a:lnTo>
                    <a:pt x="0" y="326648"/>
                  </a:lnTo>
                  <a:lnTo>
                    <a:pt x="16122" y="317044"/>
                  </a:lnTo>
                  <a:lnTo>
                    <a:pt x="47582" y="296496"/>
                  </a:lnTo>
                  <a:lnTo>
                    <a:pt x="63652" y="286733"/>
                  </a:lnTo>
                  <a:lnTo>
                    <a:pt x="111804" y="262278"/>
                  </a:lnTo>
                  <a:lnTo>
                    <a:pt x="161832" y="241552"/>
                  </a:lnTo>
                  <a:lnTo>
                    <a:pt x="213000" y="223356"/>
                  </a:lnTo>
                  <a:lnTo>
                    <a:pt x="315801" y="189762"/>
                  </a:lnTo>
                  <a:lnTo>
                    <a:pt x="362443" y="174190"/>
                  </a:lnTo>
                  <a:lnTo>
                    <a:pt x="408507" y="158585"/>
                  </a:lnTo>
                  <a:lnTo>
                    <a:pt x="454056" y="142321"/>
                  </a:lnTo>
                  <a:lnTo>
                    <a:pt x="499154" y="124775"/>
                  </a:lnTo>
                  <a:lnTo>
                    <a:pt x="543862" y="105322"/>
                  </a:lnTo>
                  <a:lnTo>
                    <a:pt x="588243" y="83336"/>
                  </a:lnTo>
                  <a:lnTo>
                    <a:pt x="634282" y="56897"/>
                  </a:lnTo>
                  <a:lnTo>
                    <a:pt x="678362" y="27646"/>
                  </a:lnTo>
                  <a:lnTo>
                    <a:pt x="715030" y="0"/>
                  </a:lnTo>
                  <a:close/>
                </a:path>
              </a:pathLst>
            </a:custGeom>
            <a:solidFill>
              <a:srgbClr val="C7F2A8"/>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62" name="object 15">
              <a:extLst>
                <a:ext uri="{FF2B5EF4-FFF2-40B4-BE49-F238E27FC236}">
                  <a16:creationId xmlns:a16="http://schemas.microsoft.com/office/drawing/2014/main" id="{D9EFD82D-48BF-35D8-C948-CA07E2641229}"/>
                </a:ext>
              </a:extLst>
            </p:cNvPr>
            <p:cNvSpPr/>
            <p:nvPr/>
          </p:nvSpPr>
          <p:spPr>
            <a:xfrm>
              <a:off x="1115634" y="3154727"/>
              <a:ext cx="317067" cy="241816"/>
            </a:xfrm>
            <a:custGeom>
              <a:avLst/>
              <a:gdLst/>
              <a:ahLst/>
              <a:cxnLst/>
              <a:rect l="l" t="t" r="r" b="b"/>
              <a:pathLst>
                <a:path w="438785" h="334645">
                  <a:moveTo>
                    <a:pt x="438718" y="0"/>
                  </a:moveTo>
                  <a:lnTo>
                    <a:pt x="335916" y="33593"/>
                  </a:lnTo>
                  <a:lnTo>
                    <a:pt x="284749" y="51787"/>
                  </a:lnTo>
                  <a:lnTo>
                    <a:pt x="234721" y="72510"/>
                  </a:lnTo>
                  <a:lnTo>
                    <a:pt x="186569" y="96960"/>
                  </a:lnTo>
                  <a:lnTo>
                    <a:pt x="139039" y="127281"/>
                  </a:lnTo>
                  <a:lnTo>
                    <a:pt x="122916" y="136885"/>
                  </a:lnTo>
                  <a:lnTo>
                    <a:pt x="90487" y="170199"/>
                  </a:lnTo>
                  <a:lnTo>
                    <a:pt x="58759" y="207023"/>
                  </a:lnTo>
                  <a:lnTo>
                    <a:pt x="28780" y="246733"/>
                  </a:lnTo>
                  <a:lnTo>
                    <a:pt x="1595" y="288706"/>
                  </a:lnTo>
                  <a:lnTo>
                    <a:pt x="0" y="291687"/>
                  </a:lnTo>
                  <a:lnTo>
                    <a:pt x="0" y="334478"/>
                  </a:lnTo>
                  <a:lnTo>
                    <a:pt x="26655" y="294928"/>
                  </a:lnTo>
                  <a:lnTo>
                    <a:pt x="56929" y="256919"/>
                  </a:lnTo>
                  <a:lnTo>
                    <a:pt x="89641" y="221970"/>
                  </a:lnTo>
                  <a:lnTo>
                    <a:pt x="125008" y="189532"/>
                  </a:lnTo>
                  <a:lnTo>
                    <a:pt x="163248" y="159053"/>
                  </a:lnTo>
                  <a:lnTo>
                    <a:pt x="204577" y="129983"/>
                  </a:lnTo>
                  <a:lnTo>
                    <a:pt x="249213" y="101769"/>
                  </a:lnTo>
                  <a:lnTo>
                    <a:pt x="297372" y="73861"/>
                  </a:lnTo>
                  <a:lnTo>
                    <a:pt x="438718" y="0"/>
                  </a:lnTo>
                  <a:close/>
                </a:path>
              </a:pathLst>
            </a:custGeom>
            <a:solidFill>
              <a:srgbClr val="B37FD6"/>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55" name="object 18">
              <a:extLst>
                <a:ext uri="{FF2B5EF4-FFF2-40B4-BE49-F238E27FC236}">
                  <a16:creationId xmlns:a16="http://schemas.microsoft.com/office/drawing/2014/main" id="{746567DD-4E14-CD67-2299-04BBB8399723}"/>
                </a:ext>
              </a:extLst>
            </p:cNvPr>
            <p:cNvSpPr/>
            <p:nvPr/>
          </p:nvSpPr>
          <p:spPr>
            <a:xfrm>
              <a:off x="7002809" y="1823190"/>
              <a:ext cx="3301022" cy="3949812"/>
            </a:xfrm>
            <a:custGeom>
              <a:avLst/>
              <a:gdLst/>
              <a:ahLst/>
              <a:cxnLst/>
              <a:rect l="l" t="t" r="r" b="b"/>
              <a:pathLst>
                <a:path w="5759450" h="5466080">
                  <a:moveTo>
                    <a:pt x="5633336" y="0"/>
                  </a:moveTo>
                  <a:lnTo>
                    <a:pt x="125650" y="0"/>
                  </a:lnTo>
                  <a:lnTo>
                    <a:pt x="76743" y="9874"/>
                  </a:lnTo>
                  <a:lnTo>
                    <a:pt x="36803" y="36803"/>
                  </a:lnTo>
                  <a:lnTo>
                    <a:pt x="9874" y="76743"/>
                  </a:lnTo>
                  <a:lnTo>
                    <a:pt x="0" y="125650"/>
                  </a:lnTo>
                  <a:lnTo>
                    <a:pt x="0" y="5340151"/>
                  </a:lnTo>
                  <a:lnTo>
                    <a:pt x="9874" y="5389058"/>
                  </a:lnTo>
                  <a:lnTo>
                    <a:pt x="36803" y="5428998"/>
                  </a:lnTo>
                  <a:lnTo>
                    <a:pt x="76743" y="5455927"/>
                  </a:lnTo>
                  <a:lnTo>
                    <a:pt x="125650" y="5465802"/>
                  </a:lnTo>
                  <a:lnTo>
                    <a:pt x="5633336" y="5465802"/>
                  </a:lnTo>
                  <a:lnTo>
                    <a:pt x="5682243" y="5455927"/>
                  </a:lnTo>
                  <a:lnTo>
                    <a:pt x="5722183" y="5428998"/>
                  </a:lnTo>
                  <a:lnTo>
                    <a:pt x="5749112" y="5389058"/>
                  </a:lnTo>
                  <a:lnTo>
                    <a:pt x="5758986" y="5340151"/>
                  </a:lnTo>
                  <a:lnTo>
                    <a:pt x="5758986" y="125650"/>
                  </a:lnTo>
                  <a:lnTo>
                    <a:pt x="5749112" y="76743"/>
                  </a:lnTo>
                  <a:lnTo>
                    <a:pt x="5722183" y="36803"/>
                  </a:lnTo>
                  <a:lnTo>
                    <a:pt x="5682243" y="9874"/>
                  </a:lnTo>
                  <a:lnTo>
                    <a:pt x="5633336" y="0"/>
                  </a:lnTo>
                  <a:close/>
                </a:path>
              </a:pathLst>
            </a:custGeom>
            <a:solidFill>
              <a:srgbClr val="F1F1F2"/>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56" name="object 19">
              <a:extLst>
                <a:ext uri="{FF2B5EF4-FFF2-40B4-BE49-F238E27FC236}">
                  <a16:creationId xmlns:a16="http://schemas.microsoft.com/office/drawing/2014/main" id="{7F0A9F0E-2D00-E65C-57C7-0726C2AD5D63}"/>
                </a:ext>
              </a:extLst>
            </p:cNvPr>
            <p:cNvSpPr/>
            <p:nvPr/>
          </p:nvSpPr>
          <p:spPr>
            <a:xfrm>
              <a:off x="7002816" y="1823190"/>
              <a:ext cx="637807" cy="410674"/>
            </a:xfrm>
            <a:custGeom>
              <a:avLst/>
              <a:gdLst/>
              <a:ahLst/>
              <a:cxnLst/>
              <a:rect l="l" t="t" r="r" b="b"/>
              <a:pathLst>
                <a:path w="882650" h="568325">
                  <a:moveTo>
                    <a:pt x="882174" y="0"/>
                  </a:moveTo>
                  <a:lnTo>
                    <a:pt x="125640" y="0"/>
                  </a:lnTo>
                  <a:lnTo>
                    <a:pt x="76734" y="9873"/>
                  </a:lnTo>
                  <a:lnTo>
                    <a:pt x="36798" y="36799"/>
                  </a:lnTo>
                  <a:lnTo>
                    <a:pt x="9873" y="76739"/>
                  </a:lnTo>
                  <a:lnTo>
                    <a:pt x="0" y="125650"/>
                  </a:lnTo>
                  <a:lnTo>
                    <a:pt x="0" y="567765"/>
                  </a:lnTo>
                  <a:lnTo>
                    <a:pt x="17194" y="541215"/>
                  </a:lnTo>
                  <a:lnTo>
                    <a:pt x="47172" y="501503"/>
                  </a:lnTo>
                  <a:lnTo>
                    <a:pt x="78900" y="464678"/>
                  </a:lnTo>
                  <a:lnTo>
                    <a:pt x="111329" y="431364"/>
                  </a:lnTo>
                  <a:lnTo>
                    <a:pt x="147913" y="399792"/>
                  </a:lnTo>
                  <a:lnTo>
                    <a:pt x="187586" y="372099"/>
                  </a:lnTo>
                  <a:lnTo>
                    <a:pt x="229825" y="347711"/>
                  </a:lnTo>
                  <a:lnTo>
                    <a:pt x="274107" y="326057"/>
                  </a:lnTo>
                  <a:lnTo>
                    <a:pt x="319908" y="306561"/>
                  </a:lnTo>
                  <a:lnTo>
                    <a:pt x="366705" y="288652"/>
                  </a:lnTo>
                  <a:lnTo>
                    <a:pt x="413976" y="271756"/>
                  </a:lnTo>
                  <a:lnTo>
                    <a:pt x="461196" y="255300"/>
                  </a:lnTo>
                  <a:lnTo>
                    <a:pt x="507843" y="238710"/>
                  </a:lnTo>
                  <a:lnTo>
                    <a:pt x="553394" y="221414"/>
                  </a:lnTo>
                  <a:lnTo>
                    <a:pt x="597325" y="202837"/>
                  </a:lnTo>
                  <a:lnTo>
                    <a:pt x="644534" y="179851"/>
                  </a:lnTo>
                  <a:lnTo>
                    <a:pt x="689694" y="154545"/>
                  </a:lnTo>
                  <a:lnTo>
                    <a:pt x="732864" y="126980"/>
                  </a:lnTo>
                  <a:lnTo>
                    <a:pt x="774101" y="97218"/>
                  </a:lnTo>
                  <a:lnTo>
                    <a:pt x="813463" y="65319"/>
                  </a:lnTo>
                  <a:lnTo>
                    <a:pt x="851008" y="31343"/>
                  </a:lnTo>
                  <a:lnTo>
                    <a:pt x="882174" y="0"/>
                  </a:lnTo>
                  <a:close/>
                </a:path>
              </a:pathLst>
            </a:custGeom>
            <a:solidFill>
              <a:srgbClr val="24336B"/>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57" name="object 20">
              <a:extLst>
                <a:ext uri="{FF2B5EF4-FFF2-40B4-BE49-F238E27FC236}">
                  <a16:creationId xmlns:a16="http://schemas.microsoft.com/office/drawing/2014/main" id="{3F9FD851-FFFE-1184-85FA-79B351DD32D5}"/>
                </a:ext>
              </a:extLst>
            </p:cNvPr>
            <p:cNvSpPr/>
            <p:nvPr/>
          </p:nvSpPr>
          <p:spPr>
            <a:xfrm>
              <a:off x="7083268" y="1823190"/>
              <a:ext cx="599263" cy="312020"/>
            </a:xfrm>
            <a:custGeom>
              <a:avLst/>
              <a:gdLst/>
              <a:ahLst/>
              <a:cxnLst/>
              <a:rect l="l" t="t" r="r" b="b"/>
              <a:pathLst>
                <a:path w="829309" h="431800">
                  <a:moveTo>
                    <a:pt x="828999" y="0"/>
                  </a:moveTo>
                  <a:lnTo>
                    <a:pt x="770840" y="0"/>
                  </a:lnTo>
                  <a:lnTo>
                    <a:pt x="739674" y="31344"/>
                  </a:lnTo>
                  <a:lnTo>
                    <a:pt x="702130" y="65320"/>
                  </a:lnTo>
                  <a:lnTo>
                    <a:pt x="662769" y="97219"/>
                  </a:lnTo>
                  <a:lnTo>
                    <a:pt x="621533" y="126981"/>
                  </a:lnTo>
                  <a:lnTo>
                    <a:pt x="578364" y="154546"/>
                  </a:lnTo>
                  <a:lnTo>
                    <a:pt x="533204" y="179852"/>
                  </a:lnTo>
                  <a:lnTo>
                    <a:pt x="485995" y="202838"/>
                  </a:lnTo>
                  <a:lnTo>
                    <a:pt x="442062" y="221415"/>
                  </a:lnTo>
                  <a:lnTo>
                    <a:pt x="396509" y="238711"/>
                  </a:lnTo>
                  <a:lnTo>
                    <a:pt x="349860" y="255301"/>
                  </a:lnTo>
                  <a:lnTo>
                    <a:pt x="302639" y="271757"/>
                  </a:lnTo>
                  <a:lnTo>
                    <a:pt x="255368" y="288653"/>
                  </a:lnTo>
                  <a:lnTo>
                    <a:pt x="208570" y="306562"/>
                  </a:lnTo>
                  <a:lnTo>
                    <a:pt x="162770" y="326058"/>
                  </a:lnTo>
                  <a:lnTo>
                    <a:pt x="118489" y="347712"/>
                  </a:lnTo>
                  <a:lnTo>
                    <a:pt x="76252" y="372100"/>
                  </a:lnTo>
                  <a:lnTo>
                    <a:pt x="36581" y="399793"/>
                  </a:lnTo>
                  <a:lnTo>
                    <a:pt x="0" y="431365"/>
                  </a:lnTo>
                  <a:lnTo>
                    <a:pt x="16122" y="421761"/>
                  </a:lnTo>
                  <a:lnTo>
                    <a:pt x="47582" y="401214"/>
                  </a:lnTo>
                  <a:lnTo>
                    <a:pt x="63652" y="391450"/>
                  </a:lnTo>
                  <a:lnTo>
                    <a:pt x="111804" y="366995"/>
                  </a:lnTo>
                  <a:lnTo>
                    <a:pt x="161832" y="346269"/>
                  </a:lnTo>
                  <a:lnTo>
                    <a:pt x="213000" y="328073"/>
                  </a:lnTo>
                  <a:lnTo>
                    <a:pt x="315801" y="294480"/>
                  </a:lnTo>
                  <a:lnTo>
                    <a:pt x="362443" y="278907"/>
                  </a:lnTo>
                  <a:lnTo>
                    <a:pt x="408507" y="263302"/>
                  </a:lnTo>
                  <a:lnTo>
                    <a:pt x="454056" y="247039"/>
                  </a:lnTo>
                  <a:lnTo>
                    <a:pt x="499154" y="229493"/>
                  </a:lnTo>
                  <a:lnTo>
                    <a:pt x="543862" y="210039"/>
                  </a:lnTo>
                  <a:lnTo>
                    <a:pt x="588243" y="188053"/>
                  </a:lnTo>
                  <a:lnTo>
                    <a:pt x="634282" y="161614"/>
                  </a:lnTo>
                  <a:lnTo>
                    <a:pt x="678362" y="132363"/>
                  </a:lnTo>
                  <a:lnTo>
                    <a:pt x="720551" y="100554"/>
                  </a:lnTo>
                  <a:lnTo>
                    <a:pt x="760921" y="66439"/>
                  </a:lnTo>
                  <a:lnTo>
                    <a:pt x="799542" y="30273"/>
                  </a:lnTo>
                  <a:lnTo>
                    <a:pt x="828999" y="0"/>
                  </a:lnTo>
                  <a:close/>
                </a:path>
              </a:pathLst>
            </a:custGeom>
            <a:solidFill>
              <a:srgbClr val="C7F2A8"/>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58" name="object 21">
              <a:extLst>
                <a:ext uri="{FF2B5EF4-FFF2-40B4-BE49-F238E27FC236}">
                  <a16:creationId xmlns:a16="http://schemas.microsoft.com/office/drawing/2014/main" id="{BC3A2B13-C179-51AD-C6A7-0AAF4E52F676}"/>
                </a:ext>
              </a:extLst>
            </p:cNvPr>
            <p:cNvSpPr/>
            <p:nvPr/>
          </p:nvSpPr>
          <p:spPr>
            <a:xfrm>
              <a:off x="7002816" y="2035983"/>
              <a:ext cx="308809" cy="229427"/>
            </a:xfrm>
            <a:custGeom>
              <a:avLst/>
              <a:gdLst/>
              <a:ahLst/>
              <a:cxnLst/>
              <a:rect l="l" t="t" r="r" b="b"/>
              <a:pathLst>
                <a:path w="427354" h="317500">
                  <a:moveTo>
                    <a:pt x="427137" y="0"/>
                  </a:moveTo>
                  <a:lnTo>
                    <a:pt x="324336" y="33593"/>
                  </a:lnTo>
                  <a:lnTo>
                    <a:pt x="273168" y="51787"/>
                  </a:lnTo>
                  <a:lnTo>
                    <a:pt x="223140" y="72510"/>
                  </a:lnTo>
                  <a:lnTo>
                    <a:pt x="174988" y="96960"/>
                  </a:lnTo>
                  <a:lnTo>
                    <a:pt x="127458" y="127281"/>
                  </a:lnTo>
                  <a:lnTo>
                    <a:pt x="111335" y="136885"/>
                  </a:lnTo>
                  <a:lnTo>
                    <a:pt x="78906" y="170199"/>
                  </a:lnTo>
                  <a:lnTo>
                    <a:pt x="47178" y="207023"/>
                  </a:lnTo>
                  <a:lnTo>
                    <a:pt x="17199" y="246733"/>
                  </a:lnTo>
                  <a:lnTo>
                    <a:pt x="0" y="273289"/>
                  </a:lnTo>
                  <a:lnTo>
                    <a:pt x="0" y="317295"/>
                  </a:lnTo>
                  <a:lnTo>
                    <a:pt x="15075" y="294928"/>
                  </a:lnTo>
                  <a:lnTo>
                    <a:pt x="45348" y="256919"/>
                  </a:lnTo>
                  <a:lnTo>
                    <a:pt x="78060" y="221970"/>
                  </a:lnTo>
                  <a:lnTo>
                    <a:pt x="113428" y="189532"/>
                  </a:lnTo>
                  <a:lnTo>
                    <a:pt x="151667" y="159053"/>
                  </a:lnTo>
                  <a:lnTo>
                    <a:pt x="192996" y="129983"/>
                  </a:lnTo>
                  <a:lnTo>
                    <a:pt x="237632" y="101769"/>
                  </a:lnTo>
                  <a:lnTo>
                    <a:pt x="285791" y="73861"/>
                  </a:lnTo>
                  <a:lnTo>
                    <a:pt x="427137" y="0"/>
                  </a:lnTo>
                  <a:close/>
                </a:path>
              </a:pathLst>
            </a:custGeom>
            <a:solidFill>
              <a:srgbClr val="B37FD6"/>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35" name="object 22">
              <a:extLst>
                <a:ext uri="{FF2B5EF4-FFF2-40B4-BE49-F238E27FC236}">
                  <a16:creationId xmlns:a16="http://schemas.microsoft.com/office/drawing/2014/main" id="{3E7CBF34-2B43-4C65-10BB-C912A011B4D5}"/>
                </a:ext>
              </a:extLst>
            </p:cNvPr>
            <p:cNvSpPr txBox="1"/>
            <p:nvPr/>
          </p:nvSpPr>
          <p:spPr>
            <a:xfrm>
              <a:off x="7115259" y="2574343"/>
              <a:ext cx="3078367" cy="2083843"/>
            </a:xfrm>
            <a:prstGeom prst="rect">
              <a:avLst/>
            </a:prstGeom>
          </p:spPr>
          <p:txBody>
            <a:bodyPr vert="horz" wrap="square" lIns="0" tIns="55449" rIns="0" bIns="0" numCol="2" rtlCol="0">
              <a:noAutofit/>
            </a:bodyPr>
            <a:lstStyle/>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Acné</a:t>
              </a: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Herpes simple</a:t>
              </a: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Dolor de cabeza</a:t>
              </a: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Nauseas</a:t>
              </a: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Tos</a:t>
              </a: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Foliculitis</a:t>
              </a: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Dolor </a:t>
              </a:r>
              <a:r>
                <a:rPr lang="es-ES" sz="1300" err="1">
                  <a:solidFill>
                    <a:srgbClr val="043465"/>
                  </a:solidFill>
                  <a:latin typeface="Arial" panose="020B0604020202020204" pitchFamily="34" charset="0"/>
                  <a:cs typeface="Arial" panose="020B0604020202020204" pitchFamily="34" charset="0"/>
                </a:rPr>
                <a:t>adominal</a:t>
              </a:r>
              <a:endParaRPr lang="es-ES" sz="1300">
                <a:solidFill>
                  <a:srgbClr val="043465"/>
                </a:solidFill>
                <a:latin typeface="Arial" panose="020B0604020202020204" pitchFamily="34" charset="0"/>
                <a:cs typeface="Arial" panose="020B0604020202020204" pitchFamily="34" charset="0"/>
              </a:endParaRP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Gripe</a:t>
              </a: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Neutropenia</a:t>
              </a: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Infecciones oportunistas: eczema herpético, candidiasis esofágica.</a:t>
              </a:r>
            </a:p>
            <a:p>
              <a:pPr marL="149452" indent="-151200">
                <a:spcAft>
                  <a:spcPts val="200"/>
                </a:spcAft>
                <a:buClr>
                  <a:srgbClr val="7A45B8"/>
                </a:buClr>
                <a:buFont typeface="Arial" panose="020B0604020202020204" pitchFamily="34" charset="0"/>
                <a:buChar char="•"/>
                <a:tabLst>
                  <a:tab pos="179055" algn="l"/>
                </a:tabLst>
              </a:pPr>
              <a:r>
                <a:rPr lang="es-ES" sz="1300">
                  <a:solidFill>
                    <a:srgbClr val="043465"/>
                  </a:solidFill>
                  <a:latin typeface="Arial" panose="020B0604020202020204" pitchFamily="34" charset="0"/>
                  <a:cs typeface="Arial" panose="020B0604020202020204" pitchFamily="34" charset="0"/>
                </a:rPr>
                <a:t>Elevación de la </a:t>
              </a:r>
              <a:r>
                <a:rPr lang="es-ES" sz="1300" err="1">
                  <a:solidFill>
                    <a:srgbClr val="043465"/>
                  </a:solidFill>
                  <a:latin typeface="Arial" panose="020B0604020202020204" pitchFamily="34" charset="0"/>
                  <a:cs typeface="Arial" panose="020B0604020202020204" pitchFamily="34" charset="0"/>
                </a:rPr>
                <a:t>creatinquinasa</a:t>
              </a:r>
              <a:endParaRPr lang="es-ES" sz="1300">
                <a:solidFill>
                  <a:srgbClr val="043465"/>
                </a:solidFill>
                <a:latin typeface="Arial" panose="020B0604020202020204" pitchFamily="34" charset="0"/>
                <a:cs typeface="Arial" panose="020B0604020202020204" pitchFamily="34" charset="0"/>
              </a:endParaRPr>
            </a:p>
          </p:txBody>
        </p:sp>
        <p:sp>
          <p:nvSpPr>
            <p:cNvPr id="42" name="object 33">
              <a:extLst>
                <a:ext uri="{FF2B5EF4-FFF2-40B4-BE49-F238E27FC236}">
                  <a16:creationId xmlns:a16="http://schemas.microsoft.com/office/drawing/2014/main" id="{5119D121-0ADE-DE00-0804-A4F4C6C74BDA}"/>
                </a:ext>
              </a:extLst>
            </p:cNvPr>
            <p:cNvSpPr txBox="1"/>
            <p:nvPr/>
          </p:nvSpPr>
          <p:spPr>
            <a:xfrm>
              <a:off x="1365074" y="3632387"/>
              <a:ext cx="5132383" cy="1156189"/>
            </a:xfrm>
            <a:prstGeom prst="rect">
              <a:avLst/>
            </a:prstGeom>
          </p:spPr>
          <p:txBody>
            <a:bodyPr vert="horz" wrap="square" lIns="0" tIns="9627" rIns="0" bIns="0" rtlCol="0">
              <a:spAutoFit/>
            </a:bodyPr>
            <a:lstStyle/>
            <a:p>
              <a:pPr marL="144000" indent="-144000">
                <a:spcBef>
                  <a:spcPts val="76"/>
                </a:spcBef>
                <a:buClr>
                  <a:srgbClr val="7A45B8"/>
                </a:buClr>
                <a:buChar char="•"/>
                <a:tabLst>
                  <a:tab pos="96651" algn="l"/>
                </a:tabLst>
              </a:pPr>
              <a:r>
                <a:rPr lang="es-ES" sz="1200">
                  <a:solidFill>
                    <a:srgbClr val="002360"/>
                  </a:solidFill>
                  <a:latin typeface="Arial" panose="020B0604020202020204" pitchFamily="34" charset="0"/>
                  <a:cs typeface="Arial" panose="020B0604020202020204" pitchFamily="34" charset="0"/>
                </a:rPr>
                <a:t>65 años y más</a:t>
              </a:r>
            </a:p>
            <a:p>
              <a:pPr marL="144000" indent="-144000">
                <a:spcBef>
                  <a:spcPts val="76"/>
                </a:spcBef>
                <a:buClr>
                  <a:srgbClr val="7A45B8"/>
                </a:buClr>
                <a:buChar char="•"/>
                <a:tabLst>
                  <a:tab pos="96651" algn="l"/>
                </a:tabLst>
              </a:pPr>
              <a:r>
                <a:rPr lang="es-ES" sz="1200">
                  <a:solidFill>
                    <a:srgbClr val="002360"/>
                  </a:solidFill>
                  <a:latin typeface="Arial" panose="020B0604020202020204" pitchFamily="34" charset="0"/>
                  <a:cs typeface="Arial" panose="020B0604020202020204" pitchFamily="34" charset="0"/>
                </a:rPr>
                <a:t>Pacientes con historia de enfermedad cardiovascular ateroesclerótica y otros factores de riesgo cardiovascular (como fumadores o ex fumadores)</a:t>
              </a:r>
            </a:p>
            <a:p>
              <a:pPr marL="144000" indent="-144000">
                <a:spcBef>
                  <a:spcPts val="76"/>
                </a:spcBef>
                <a:buClr>
                  <a:srgbClr val="7A45B8"/>
                </a:buClr>
                <a:buChar char="•"/>
                <a:tabLst>
                  <a:tab pos="96651" algn="l"/>
                </a:tabLst>
              </a:pPr>
              <a:r>
                <a:rPr lang="es-ES" sz="1200">
                  <a:solidFill>
                    <a:srgbClr val="002360"/>
                  </a:solidFill>
                  <a:latin typeface="Arial" panose="020B0604020202020204" pitchFamily="34" charset="0"/>
                  <a:cs typeface="Arial" panose="020B0604020202020204" pitchFamily="34" charset="0"/>
                </a:rPr>
                <a:t>Pacientes con factores de riesgo de neoplasia </a:t>
              </a:r>
              <a:br>
                <a:rPr lang="es-ES" sz="1200">
                  <a:solidFill>
                    <a:srgbClr val="002360"/>
                  </a:solidFill>
                  <a:latin typeface="Arial" panose="020B0604020202020204" pitchFamily="34" charset="0"/>
                  <a:cs typeface="Arial" panose="020B0604020202020204" pitchFamily="34" charset="0"/>
                </a:rPr>
              </a:br>
              <a:r>
                <a:rPr lang="es-ES" sz="1200">
                  <a:solidFill>
                    <a:srgbClr val="002360"/>
                  </a:solidFill>
                  <a:latin typeface="Arial" panose="020B0604020202020204" pitchFamily="34" charset="0"/>
                  <a:cs typeface="Arial" panose="020B0604020202020204" pitchFamily="34" charset="0"/>
                </a:rPr>
                <a:t>(</a:t>
              </a:r>
              <a:r>
                <a:rPr lang="es-ES" sz="1200" err="1">
                  <a:solidFill>
                    <a:srgbClr val="002360"/>
                  </a:solidFill>
                  <a:latin typeface="Arial" panose="020B0604020202020204" pitchFamily="34" charset="0"/>
                  <a:cs typeface="Arial" panose="020B0604020202020204" pitchFamily="34" charset="0"/>
                </a:rPr>
                <a:t>e.j</a:t>
              </a:r>
              <a:r>
                <a:rPr lang="es-ES" sz="1200">
                  <a:solidFill>
                    <a:srgbClr val="002360"/>
                  </a:solidFill>
                  <a:latin typeface="Arial" panose="020B0604020202020204" pitchFamily="34" charset="0"/>
                  <a:cs typeface="Arial" panose="020B0604020202020204" pitchFamily="34" charset="0"/>
                </a:rPr>
                <a:t>, neoplasia actual o previa)</a:t>
              </a:r>
            </a:p>
            <a:p>
              <a:pPr>
                <a:spcBef>
                  <a:spcPts val="76"/>
                </a:spcBef>
                <a:buClr>
                  <a:srgbClr val="7A45B8"/>
                </a:buClr>
                <a:tabLst>
                  <a:tab pos="96651" algn="l"/>
                </a:tabLst>
              </a:pPr>
              <a:endParaRPr lang="es-ES" sz="1200">
                <a:solidFill>
                  <a:srgbClr val="002360"/>
                </a:solidFill>
                <a:latin typeface="Arial" panose="020B0604020202020204" pitchFamily="34" charset="0"/>
                <a:cs typeface="Arial" panose="020B0604020202020204" pitchFamily="34" charset="0"/>
              </a:endParaRPr>
            </a:p>
          </p:txBody>
        </p:sp>
        <p:sp>
          <p:nvSpPr>
            <p:cNvPr id="43" name="object 34">
              <a:extLst>
                <a:ext uri="{FF2B5EF4-FFF2-40B4-BE49-F238E27FC236}">
                  <a16:creationId xmlns:a16="http://schemas.microsoft.com/office/drawing/2014/main" id="{17CEBBB1-4710-BF54-B084-A37791828CD2}"/>
                </a:ext>
              </a:extLst>
            </p:cNvPr>
            <p:cNvSpPr/>
            <p:nvPr/>
          </p:nvSpPr>
          <p:spPr>
            <a:xfrm>
              <a:off x="1330475" y="4879325"/>
              <a:ext cx="5312532" cy="693120"/>
            </a:xfrm>
            <a:custGeom>
              <a:avLst/>
              <a:gdLst/>
              <a:ahLst/>
              <a:cxnLst/>
              <a:rect l="l" t="t" r="r" b="b"/>
              <a:pathLst>
                <a:path w="5549900" h="707390">
                  <a:moveTo>
                    <a:pt x="5455331" y="0"/>
                  </a:moveTo>
                  <a:lnTo>
                    <a:pt x="94237" y="0"/>
                  </a:lnTo>
                  <a:lnTo>
                    <a:pt x="57554" y="7405"/>
                  </a:lnTo>
                  <a:lnTo>
                    <a:pt x="27599" y="27599"/>
                  </a:lnTo>
                  <a:lnTo>
                    <a:pt x="7405" y="57554"/>
                  </a:lnTo>
                  <a:lnTo>
                    <a:pt x="0" y="94237"/>
                  </a:lnTo>
                  <a:lnTo>
                    <a:pt x="0" y="612546"/>
                  </a:lnTo>
                  <a:lnTo>
                    <a:pt x="7405" y="649230"/>
                  </a:lnTo>
                  <a:lnTo>
                    <a:pt x="27599" y="679184"/>
                  </a:lnTo>
                  <a:lnTo>
                    <a:pt x="57554" y="699379"/>
                  </a:lnTo>
                  <a:lnTo>
                    <a:pt x="94237" y="706784"/>
                  </a:lnTo>
                  <a:lnTo>
                    <a:pt x="5455331" y="706784"/>
                  </a:lnTo>
                  <a:lnTo>
                    <a:pt x="5492014" y="699379"/>
                  </a:lnTo>
                  <a:lnTo>
                    <a:pt x="5521969" y="679184"/>
                  </a:lnTo>
                  <a:lnTo>
                    <a:pt x="5542164" y="649230"/>
                  </a:lnTo>
                  <a:lnTo>
                    <a:pt x="5549569" y="612546"/>
                  </a:lnTo>
                  <a:lnTo>
                    <a:pt x="5549569" y="94237"/>
                  </a:lnTo>
                  <a:lnTo>
                    <a:pt x="5542164" y="57554"/>
                  </a:lnTo>
                  <a:lnTo>
                    <a:pt x="5521969" y="27599"/>
                  </a:lnTo>
                  <a:lnTo>
                    <a:pt x="5492014" y="7405"/>
                  </a:lnTo>
                  <a:lnTo>
                    <a:pt x="5455331" y="0"/>
                  </a:lnTo>
                  <a:close/>
                </a:path>
              </a:pathLst>
            </a:custGeom>
            <a:solidFill>
              <a:srgbClr val="7A45B8"/>
            </a:solidFill>
          </p:spPr>
          <p:txBody>
            <a:bodyPr wrap="square" lIns="0" tIns="0" rIns="0" bIns="0" rtlCol="0"/>
            <a:lstStyle/>
            <a:p>
              <a:endParaRPr sz="1200">
                <a:latin typeface="Arial" panose="020B0604020202020204" pitchFamily="34" charset="0"/>
                <a:cs typeface="Arial" panose="020B0604020202020204" pitchFamily="34" charset="0"/>
              </a:endParaRPr>
            </a:p>
          </p:txBody>
        </p:sp>
        <p:sp>
          <p:nvSpPr>
            <p:cNvPr id="44" name="object 35">
              <a:extLst>
                <a:ext uri="{FF2B5EF4-FFF2-40B4-BE49-F238E27FC236}">
                  <a16:creationId xmlns:a16="http://schemas.microsoft.com/office/drawing/2014/main" id="{5759DBA8-7F62-EC57-EF21-20BAC5BFB554}"/>
                </a:ext>
              </a:extLst>
            </p:cNvPr>
            <p:cNvSpPr txBox="1"/>
            <p:nvPr/>
          </p:nvSpPr>
          <p:spPr>
            <a:xfrm>
              <a:off x="1791842" y="4987341"/>
              <a:ext cx="4420105" cy="509858"/>
            </a:xfrm>
            <a:prstGeom prst="rect">
              <a:avLst/>
            </a:prstGeom>
          </p:spPr>
          <p:txBody>
            <a:bodyPr vert="horz" wrap="square" lIns="0" tIns="9627" rIns="0" bIns="0" rtlCol="0">
              <a:spAutoFit/>
            </a:bodyPr>
            <a:lstStyle/>
            <a:p>
              <a:pPr algn="ctr">
                <a:lnSpc>
                  <a:spcPts val="1325"/>
                </a:lnSpc>
                <a:spcBef>
                  <a:spcPts val="76"/>
                </a:spcBef>
              </a:pPr>
              <a:r>
                <a:rPr lang="es-ES" sz="1400" b="1">
                  <a:solidFill>
                    <a:srgbClr val="FFFFFF"/>
                  </a:solidFill>
                  <a:latin typeface="Arial" panose="020B0604020202020204" pitchFamily="34" charset="0"/>
                  <a:cs typeface="Arial" panose="020B0604020202020204" pitchFamily="34" charset="0"/>
                </a:rPr>
                <a:t>Para estos casos: Uso únicamente cuando no se disponga de otras alternativas terapéuticas y con reducción de dosis.</a:t>
              </a:r>
              <a:r>
                <a:rPr lang="es-ES" sz="1400" b="1" baseline="30000">
                  <a:solidFill>
                    <a:srgbClr val="FFFFFF"/>
                  </a:solidFill>
                  <a:latin typeface="Arial" panose="020B0604020202020204" pitchFamily="34" charset="0"/>
                  <a:cs typeface="Arial" panose="020B0604020202020204" pitchFamily="34" charset="0"/>
                </a:rPr>
                <a:t>2</a:t>
              </a:r>
            </a:p>
          </p:txBody>
        </p:sp>
        <p:sp>
          <p:nvSpPr>
            <p:cNvPr id="45" name="object 36">
              <a:extLst>
                <a:ext uri="{FF2B5EF4-FFF2-40B4-BE49-F238E27FC236}">
                  <a16:creationId xmlns:a16="http://schemas.microsoft.com/office/drawing/2014/main" id="{3694C4F6-12D0-DACE-0D6B-E75C3B694082}"/>
                </a:ext>
              </a:extLst>
            </p:cNvPr>
            <p:cNvSpPr txBox="1"/>
            <p:nvPr/>
          </p:nvSpPr>
          <p:spPr>
            <a:xfrm>
              <a:off x="1187232" y="1801251"/>
              <a:ext cx="86264" cy="253609"/>
            </a:xfrm>
            <a:prstGeom prst="rect">
              <a:avLst/>
            </a:prstGeom>
          </p:spPr>
          <p:txBody>
            <a:bodyPr vert="horz" wrap="square" lIns="0" tIns="7316" rIns="0" bIns="0" rtlCol="0">
              <a:spAutoFit/>
            </a:bodyPr>
            <a:lstStyle/>
            <a:p>
              <a:pPr marL="7701">
                <a:spcBef>
                  <a:spcPts val="58"/>
                </a:spcBef>
              </a:pPr>
              <a:r>
                <a:rPr sz="1600" b="1" spc="-30">
                  <a:solidFill>
                    <a:srgbClr val="FFFFFF"/>
                  </a:solidFill>
                  <a:latin typeface="Arial" panose="020B0604020202020204" pitchFamily="34" charset="0"/>
                  <a:cs typeface="Arial" panose="020B0604020202020204" pitchFamily="34" charset="0"/>
                </a:rPr>
                <a:t>1</a:t>
              </a:r>
              <a:endParaRPr sz="1600">
                <a:latin typeface="Arial" panose="020B0604020202020204" pitchFamily="34" charset="0"/>
                <a:cs typeface="Arial" panose="020B0604020202020204" pitchFamily="34" charset="0"/>
              </a:endParaRPr>
            </a:p>
          </p:txBody>
        </p:sp>
        <p:sp>
          <p:nvSpPr>
            <p:cNvPr id="46" name="object 37">
              <a:extLst>
                <a:ext uri="{FF2B5EF4-FFF2-40B4-BE49-F238E27FC236}">
                  <a16:creationId xmlns:a16="http://schemas.microsoft.com/office/drawing/2014/main" id="{26993BD3-AE54-CDC2-3A2C-30FE4D545D0C}"/>
                </a:ext>
              </a:extLst>
            </p:cNvPr>
            <p:cNvSpPr txBox="1"/>
            <p:nvPr/>
          </p:nvSpPr>
          <p:spPr>
            <a:xfrm>
              <a:off x="1537943" y="2215683"/>
              <a:ext cx="2155236" cy="475093"/>
            </a:xfrm>
            <a:prstGeom prst="rect">
              <a:avLst/>
            </a:prstGeom>
          </p:spPr>
          <p:txBody>
            <a:bodyPr vert="horz" wrap="square" lIns="0" tIns="104738" rIns="0" bIns="0" rtlCol="0">
              <a:spAutoFit/>
            </a:bodyPr>
            <a:lstStyle/>
            <a:p>
              <a:pPr marL="144000" indent="-144000">
                <a:spcBef>
                  <a:spcPts val="770"/>
                </a:spcBef>
                <a:buClr>
                  <a:srgbClr val="7A45B8"/>
                </a:buClr>
                <a:buChar char="•"/>
                <a:tabLst>
                  <a:tab pos="112054" algn="l"/>
                </a:tabLst>
              </a:pPr>
              <a:r>
                <a:rPr lang="es-ES" sz="1200">
                  <a:solidFill>
                    <a:srgbClr val="002360"/>
                  </a:solidFill>
                  <a:latin typeface="Arial" panose="020B0604020202020204" pitchFamily="34" charset="0"/>
                  <a:cs typeface="Arial" panose="020B0604020202020204" pitchFamily="34" charset="0"/>
                </a:rPr>
                <a:t>Tuberculosis (TB) activa o infecciones graves activas</a:t>
              </a:r>
            </a:p>
          </p:txBody>
        </p:sp>
        <p:sp>
          <p:nvSpPr>
            <p:cNvPr id="47" name="object 38">
              <a:extLst>
                <a:ext uri="{FF2B5EF4-FFF2-40B4-BE49-F238E27FC236}">
                  <a16:creationId xmlns:a16="http://schemas.microsoft.com/office/drawing/2014/main" id="{6ECADC4D-0D4A-498B-25F4-3E7C5A542133}"/>
                </a:ext>
              </a:extLst>
            </p:cNvPr>
            <p:cNvSpPr txBox="1"/>
            <p:nvPr/>
          </p:nvSpPr>
          <p:spPr>
            <a:xfrm>
              <a:off x="7092525" y="1801251"/>
              <a:ext cx="119302" cy="253609"/>
            </a:xfrm>
            <a:prstGeom prst="rect">
              <a:avLst/>
            </a:prstGeom>
          </p:spPr>
          <p:txBody>
            <a:bodyPr vert="horz" wrap="square" lIns="0" tIns="7316" rIns="0" bIns="0" rtlCol="0">
              <a:spAutoFit/>
            </a:bodyPr>
            <a:lstStyle/>
            <a:p>
              <a:pPr marL="7701">
                <a:spcBef>
                  <a:spcPts val="58"/>
                </a:spcBef>
              </a:pPr>
              <a:r>
                <a:rPr sz="1600" b="1" spc="-30">
                  <a:solidFill>
                    <a:srgbClr val="FFFFFF"/>
                  </a:solidFill>
                  <a:latin typeface="Arial" panose="020B0604020202020204" pitchFamily="34" charset="0"/>
                  <a:cs typeface="Arial" panose="020B0604020202020204" pitchFamily="34" charset="0"/>
                </a:rPr>
                <a:t>2</a:t>
              </a:r>
              <a:endParaRPr sz="1600">
                <a:latin typeface="Arial" panose="020B0604020202020204" pitchFamily="34" charset="0"/>
                <a:cs typeface="Arial" panose="020B0604020202020204" pitchFamily="34" charset="0"/>
              </a:endParaRPr>
            </a:p>
          </p:txBody>
        </p:sp>
        <p:sp>
          <p:nvSpPr>
            <p:cNvPr id="48" name="object 39">
              <a:extLst>
                <a:ext uri="{FF2B5EF4-FFF2-40B4-BE49-F238E27FC236}">
                  <a16:creationId xmlns:a16="http://schemas.microsoft.com/office/drawing/2014/main" id="{C276B31D-A9CD-79B5-115A-0ED0ACCADD51}"/>
                </a:ext>
              </a:extLst>
            </p:cNvPr>
            <p:cNvSpPr txBox="1"/>
            <p:nvPr/>
          </p:nvSpPr>
          <p:spPr>
            <a:xfrm>
              <a:off x="1160694" y="2991897"/>
              <a:ext cx="119761" cy="253609"/>
            </a:xfrm>
            <a:prstGeom prst="rect">
              <a:avLst/>
            </a:prstGeom>
          </p:spPr>
          <p:txBody>
            <a:bodyPr vert="horz" wrap="square" lIns="0" tIns="7316" rIns="0" bIns="0" rtlCol="0">
              <a:spAutoFit/>
            </a:bodyPr>
            <a:lstStyle/>
            <a:p>
              <a:pPr marL="7701">
                <a:spcBef>
                  <a:spcPts val="58"/>
                </a:spcBef>
              </a:pPr>
              <a:r>
                <a:rPr sz="1600" b="1" spc="-30">
                  <a:solidFill>
                    <a:srgbClr val="FFFFFF"/>
                  </a:solidFill>
                  <a:latin typeface="Arial" panose="020B0604020202020204" pitchFamily="34" charset="0"/>
                  <a:cs typeface="Arial" panose="020B0604020202020204" pitchFamily="34" charset="0"/>
                </a:rPr>
                <a:t>3</a:t>
              </a:r>
              <a:endParaRPr sz="1600">
                <a:latin typeface="Arial" panose="020B0604020202020204" pitchFamily="34" charset="0"/>
                <a:cs typeface="Arial" panose="020B0604020202020204" pitchFamily="34" charset="0"/>
              </a:endParaRPr>
            </a:p>
          </p:txBody>
        </p:sp>
        <p:sp>
          <p:nvSpPr>
            <p:cNvPr id="49" name="object 40">
              <a:extLst>
                <a:ext uri="{FF2B5EF4-FFF2-40B4-BE49-F238E27FC236}">
                  <a16:creationId xmlns:a16="http://schemas.microsoft.com/office/drawing/2014/main" id="{A30BA811-A02E-47D8-2BCA-E54923EAE29F}"/>
                </a:ext>
              </a:extLst>
            </p:cNvPr>
            <p:cNvSpPr txBox="1"/>
            <p:nvPr/>
          </p:nvSpPr>
          <p:spPr>
            <a:xfrm>
              <a:off x="2810986" y="3101030"/>
              <a:ext cx="2546637" cy="440608"/>
            </a:xfrm>
            <a:prstGeom prst="rect">
              <a:avLst/>
            </a:prstGeom>
          </p:spPr>
          <p:txBody>
            <a:bodyPr vert="horz" wrap="square" lIns="0" tIns="9627" rIns="0" bIns="0" rtlCol="0">
              <a:spAutoFit/>
            </a:bodyPr>
            <a:lstStyle/>
            <a:p>
              <a:pPr marL="23104" algn="ctr">
                <a:spcBef>
                  <a:spcPts val="76"/>
                </a:spcBef>
              </a:pPr>
              <a:r>
                <a:rPr lang="es-ES" sz="1400" b="1">
                  <a:solidFill>
                    <a:srgbClr val="22346A"/>
                  </a:solidFill>
                  <a:latin typeface="Arial" panose="020B0604020202020204" pitchFamily="34" charset="0"/>
                  <a:cs typeface="Arial" panose="020B0604020202020204" pitchFamily="34" charset="0"/>
                </a:rPr>
                <a:t>Alerta de seguridad: </a:t>
              </a:r>
              <a:br>
                <a:rPr lang="es-ES" sz="1400" b="1">
                  <a:solidFill>
                    <a:srgbClr val="22346A"/>
                  </a:solidFill>
                  <a:latin typeface="Arial" panose="020B0604020202020204" pitchFamily="34" charset="0"/>
                  <a:cs typeface="Arial" panose="020B0604020202020204" pitchFamily="34" charset="0"/>
                </a:rPr>
              </a:br>
              <a:r>
                <a:rPr lang="es-ES" sz="1400" b="1">
                  <a:solidFill>
                    <a:srgbClr val="22346A"/>
                  </a:solidFill>
                  <a:latin typeface="Arial" panose="020B0604020202020204" pitchFamily="34" charset="0"/>
                  <a:cs typeface="Arial" panose="020B0604020202020204" pitchFamily="34" charset="0"/>
                </a:rPr>
                <a:t>Plan de gestión de riesgos</a:t>
              </a:r>
              <a:r>
                <a:rPr lang="es-ES" sz="1400" b="1" baseline="30000">
                  <a:solidFill>
                    <a:srgbClr val="22346A"/>
                  </a:solidFill>
                  <a:latin typeface="Arial" panose="020B0604020202020204" pitchFamily="34" charset="0"/>
                  <a:cs typeface="Arial" panose="020B0604020202020204" pitchFamily="34" charset="0"/>
                </a:rPr>
                <a:t>2</a:t>
              </a:r>
            </a:p>
          </p:txBody>
        </p:sp>
        <p:sp>
          <p:nvSpPr>
            <p:cNvPr id="50" name="object 41">
              <a:extLst>
                <a:ext uri="{FF2B5EF4-FFF2-40B4-BE49-F238E27FC236}">
                  <a16:creationId xmlns:a16="http://schemas.microsoft.com/office/drawing/2014/main" id="{330988AC-3A5A-B0EB-0C8E-F94D5838A73D}"/>
                </a:ext>
              </a:extLst>
            </p:cNvPr>
            <p:cNvSpPr txBox="1"/>
            <p:nvPr/>
          </p:nvSpPr>
          <p:spPr>
            <a:xfrm>
              <a:off x="7401334" y="1951542"/>
              <a:ext cx="2774687" cy="211094"/>
            </a:xfrm>
            <a:prstGeom prst="rect">
              <a:avLst/>
            </a:prstGeom>
          </p:spPr>
          <p:txBody>
            <a:bodyPr vert="horz" wrap="square" lIns="0" tIns="6931" rIns="0" bIns="0" rtlCol="0">
              <a:spAutoFit/>
            </a:bodyPr>
            <a:lstStyle/>
            <a:p>
              <a:pPr marL="418180" marR="18483" indent="-395461" algn="ctr">
                <a:lnSpc>
                  <a:spcPct val="101499"/>
                </a:lnSpc>
                <a:spcBef>
                  <a:spcPts val="55"/>
                </a:spcBef>
              </a:pPr>
              <a:r>
                <a:rPr sz="1400" b="1" err="1">
                  <a:solidFill>
                    <a:srgbClr val="22346A"/>
                  </a:solidFill>
                  <a:latin typeface="Arial" panose="020B0604020202020204" pitchFamily="34" charset="0"/>
                  <a:cs typeface="Arial" panose="020B0604020202020204" pitchFamily="34" charset="0"/>
                </a:rPr>
                <a:t>Reacciones</a:t>
              </a:r>
              <a:r>
                <a:rPr sz="1400" b="1" spc="18">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adversa</a:t>
              </a:r>
              <a:r>
                <a:rPr lang="es-ES" sz="1400" b="1" spc="-6">
                  <a:solidFill>
                    <a:srgbClr val="22346A"/>
                  </a:solidFill>
                  <a:latin typeface="Arial" panose="020B0604020202020204" pitchFamily="34" charset="0"/>
                  <a:cs typeface="Arial" panose="020B0604020202020204" pitchFamily="34" charset="0"/>
                </a:rPr>
                <a:t>s</a:t>
              </a:r>
              <a:r>
                <a:rPr sz="1100" b="1" spc="-9" baseline="31400">
                  <a:solidFill>
                    <a:srgbClr val="22346A"/>
                  </a:solidFill>
                  <a:latin typeface="Arial" panose="020B0604020202020204" pitchFamily="34" charset="0"/>
                  <a:cs typeface="Arial" panose="020B0604020202020204" pitchFamily="34" charset="0"/>
                </a:rPr>
                <a:t>1</a:t>
              </a:r>
              <a:endParaRPr sz="1100" baseline="31400">
                <a:latin typeface="Arial" panose="020B0604020202020204" pitchFamily="34" charset="0"/>
                <a:cs typeface="Arial" panose="020B0604020202020204" pitchFamily="34" charset="0"/>
              </a:endParaRPr>
            </a:p>
          </p:txBody>
        </p:sp>
        <p:sp>
          <p:nvSpPr>
            <p:cNvPr id="69" name="CuadroTexto 68">
              <a:extLst>
                <a:ext uri="{FF2B5EF4-FFF2-40B4-BE49-F238E27FC236}">
                  <a16:creationId xmlns:a16="http://schemas.microsoft.com/office/drawing/2014/main" id="{17BBB070-96DE-AA76-6A47-6409DF594F01}"/>
                </a:ext>
              </a:extLst>
            </p:cNvPr>
            <p:cNvSpPr txBox="1"/>
            <p:nvPr/>
          </p:nvSpPr>
          <p:spPr>
            <a:xfrm>
              <a:off x="1570506" y="1894935"/>
              <a:ext cx="5160263"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825"/>
                </a:spcBef>
                <a:spcAft>
                  <a:spcPts val="0"/>
                </a:spcAft>
                <a:buClrTx/>
                <a:buSzTx/>
                <a:buFontTx/>
                <a:buNone/>
                <a:tabLst/>
                <a:defRPr/>
              </a:pPr>
              <a:r>
                <a:rPr kumimoji="0" lang="es-ES" sz="1400" b="1"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Contraindicaciones</a:t>
              </a:r>
              <a:r>
                <a:rPr kumimoji="0" lang="es-ES" sz="1100" b="1" i="0" u="none" strike="noStrike" kern="1200" cap="none" spc="-9" normalizeH="0" baseline="31400" noProof="0">
                  <a:ln>
                    <a:noFill/>
                  </a:ln>
                  <a:solidFill>
                    <a:srgbClr val="22346A"/>
                  </a:solidFill>
                  <a:effectLst/>
                  <a:uLnTx/>
                  <a:uFillTx/>
                  <a:latin typeface="Arial" panose="020B0604020202020204" pitchFamily="34" charset="0"/>
                  <a:ea typeface="+mn-ea"/>
                  <a:cs typeface="Arial" panose="020B0604020202020204" pitchFamily="34" charset="0"/>
                </a:rPr>
                <a:t>1</a:t>
              </a:r>
              <a:endParaRPr kumimoji="0" lang="es-ES" sz="1100" b="0" i="0" u="none" strike="noStrike" kern="1200" cap="none" spc="0" normalizeH="0" baseline="314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0" name="object 37">
              <a:extLst>
                <a:ext uri="{FF2B5EF4-FFF2-40B4-BE49-F238E27FC236}">
                  <a16:creationId xmlns:a16="http://schemas.microsoft.com/office/drawing/2014/main" id="{AA1913BC-1F91-0D86-EB74-42C51929B430}"/>
                </a:ext>
              </a:extLst>
            </p:cNvPr>
            <p:cNvSpPr txBox="1"/>
            <p:nvPr/>
          </p:nvSpPr>
          <p:spPr>
            <a:xfrm>
              <a:off x="3867236" y="2194975"/>
              <a:ext cx="2043848" cy="500741"/>
            </a:xfrm>
            <a:prstGeom prst="rect">
              <a:avLst/>
            </a:prstGeom>
          </p:spPr>
          <p:txBody>
            <a:bodyPr vert="horz" wrap="square" lIns="0" tIns="104738" rIns="0" bIns="0" rtlCol="0">
              <a:spAutoFit/>
            </a:bodyPr>
            <a:lstStyle/>
            <a:p>
              <a:pPr marL="144000" indent="-144000">
                <a:spcBef>
                  <a:spcPts val="170"/>
                </a:spcBef>
                <a:buClr>
                  <a:srgbClr val="7A45B8"/>
                </a:buClr>
                <a:buChar char="•"/>
                <a:tabLst>
                  <a:tab pos="112054" algn="l"/>
                </a:tabLst>
              </a:pPr>
              <a:r>
                <a:rPr lang="es-ES" sz="1200">
                  <a:solidFill>
                    <a:srgbClr val="002360"/>
                  </a:solidFill>
                  <a:latin typeface="Arial" panose="020B0604020202020204" pitchFamily="34" charset="0"/>
                  <a:cs typeface="Arial" panose="020B0604020202020204" pitchFamily="34" charset="0"/>
                </a:rPr>
                <a:t>Insuficiencia hepática grave</a:t>
              </a:r>
            </a:p>
            <a:p>
              <a:pPr marL="144000" indent="-144000">
                <a:spcBef>
                  <a:spcPts val="170"/>
                </a:spcBef>
                <a:buClr>
                  <a:srgbClr val="7A45B8"/>
                </a:buClr>
                <a:buChar char="•"/>
                <a:tabLst>
                  <a:tab pos="112054" algn="l"/>
                </a:tabLst>
              </a:pPr>
              <a:r>
                <a:rPr lang="es-ES" sz="1200">
                  <a:solidFill>
                    <a:srgbClr val="002360"/>
                  </a:solidFill>
                  <a:latin typeface="Arial" panose="020B0604020202020204" pitchFamily="34" charset="0"/>
                  <a:cs typeface="Arial" panose="020B0604020202020204" pitchFamily="34" charset="0"/>
                </a:rPr>
                <a:t>Embarazo</a:t>
              </a:r>
            </a:p>
          </p:txBody>
        </p:sp>
      </p:grpSp>
      <p:sp>
        <p:nvSpPr>
          <p:cNvPr id="72" name="CuadroTexto 71">
            <a:extLst>
              <a:ext uri="{FF2B5EF4-FFF2-40B4-BE49-F238E27FC236}">
                <a16:creationId xmlns:a16="http://schemas.microsoft.com/office/drawing/2014/main" id="{D364629E-D305-FE6B-8426-C5336B11B18D}"/>
              </a:ext>
            </a:extLst>
          </p:cNvPr>
          <p:cNvSpPr txBox="1"/>
          <p:nvPr/>
        </p:nvSpPr>
        <p:spPr>
          <a:xfrm>
            <a:off x="1767385" y="6058720"/>
            <a:ext cx="8416275" cy="400110"/>
          </a:xfrm>
          <a:prstGeom prst="rect">
            <a:avLst/>
          </a:prstGeom>
          <a:noFill/>
        </p:spPr>
        <p:txBody>
          <a:bodyPr wrap="square" rtlCol="0">
            <a:spAutoFit/>
          </a:bodyPr>
          <a:lstStyle/>
          <a:p>
            <a:r>
              <a:rPr lang="pt-BR" sz="500" b="1" err="1">
                <a:solidFill>
                  <a:srgbClr val="646464"/>
                </a:solidFill>
              </a:rPr>
              <a:t>iJAKs</a:t>
            </a:r>
            <a:r>
              <a:rPr lang="pt-BR" sz="500">
                <a:solidFill>
                  <a:srgbClr val="646464"/>
                </a:solidFill>
              </a:rPr>
              <a:t>: </a:t>
            </a:r>
            <a:r>
              <a:rPr lang="pt-BR" sz="500" err="1">
                <a:solidFill>
                  <a:srgbClr val="646464"/>
                </a:solidFill>
              </a:rPr>
              <a:t>inhibidores</a:t>
            </a:r>
            <a:r>
              <a:rPr lang="pt-BR" sz="500">
                <a:solidFill>
                  <a:srgbClr val="646464"/>
                </a:solidFill>
              </a:rPr>
              <a:t> de Janus </a:t>
            </a:r>
            <a:r>
              <a:rPr lang="pt-BR" sz="500" err="1">
                <a:solidFill>
                  <a:srgbClr val="646464"/>
                </a:solidFill>
              </a:rPr>
              <a:t>quinasa</a:t>
            </a:r>
            <a:r>
              <a:rPr lang="pt-BR" sz="500">
                <a:solidFill>
                  <a:srgbClr val="646464"/>
                </a:solidFill>
              </a:rPr>
              <a:t>; </a:t>
            </a:r>
            <a:r>
              <a:rPr lang="pt-BR" sz="500" b="1">
                <a:solidFill>
                  <a:srgbClr val="646464"/>
                </a:solidFill>
              </a:rPr>
              <a:t>TB</a:t>
            </a:r>
            <a:r>
              <a:rPr lang="pt-BR" sz="500">
                <a:solidFill>
                  <a:srgbClr val="646464"/>
                </a:solidFill>
              </a:rPr>
              <a:t>: </a:t>
            </a:r>
            <a:r>
              <a:rPr lang="pt-BR" sz="500" err="1">
                <a:solidFill>
                  <a:srgbClr val="646464"/>
                </a:solidFill>
              </a:rPr>
              <a:t>tuberculosis</a:t>
            </a:r>
            <a:r>
              <a:rPr lang="pt-BR" sz="500">
                <a:solidFill>
                  <a:srgbClr val="646464"/>
                </a:solidFill>
              </a:rPr>
              <a:t>; </a:t>
            </a:r>
            <a:r>
              <a:rPr lang="pt-BR" sz="500" b="1">
                <a:solidFill>
                  <a:srgbClr val="646464"/>
                </a:solidFill>
              </a:rPr>
              <a:t>TEV</a:t>
            </a:r>
            <a:r>
              <a:rPr lang="pt-BR" sz="500">
                <a:solidFill>
                  <a:srgbClr val="646464"/>
                </a:solidFill>
              </a:rPr>
              <a:t>: tromboembolismo venoso; </a:t>
            </a:r>
            <a:r>
              <a:rPr lang="pt-BR" sz="500" b="1">
                <a:solidFill>
                  <a:srgbClr val="646464"/>
                </a:solidFill>
              </a:rPr>
              <a:t>FT</a:t>
            </a:r>
            <a:r>
              <a:rPr lang="pt-BR" sz="500">
                <a:solidFill>
                  <a:srgbClr val="646464"/>
                </a:solidFill>
              </a:rPr>
              <a:t>: ficha técnica</a:t>
            </a:r>
          </a:p>
          <a:p>
            <a:r>
              <a:rPr lang="es-ES" sz="500">
                <a:solidFill>
                  <a:srgbClr val="646464"/>
                </a:solidFill>
              </a:rPr>
              <a:t>1. Ficha técnica de </a:t>
            </a:r>
            <a:r>
              <a:rPr lang="es-ES" sz="500" err="1">
                <a:solidFill>
                  <a:srgbClr val="646464"/>
                </a:solidFill>
              </a:rPr>
              <a:t>Rinvoq</a:t>
            </a:r>
            <a:r>
              <a:rPr lang="es-ES" sz="500" baseline="30000">
                <a:solidFill>
                  <a:srgbClr val="646464"/>
                </a:solidFill>
              </a:rPr>
              <a:t>®</a:t>
            </a:r>
            <a:r>
              <a:rPr lang="es-ES" sz="500">
                <a:solidFill>
                  <a:srgbClr val="646464"/>
                </a:solidFill>
              </a:rPr>
              <a:t> (</a:t>
            </a:r>
            <a:r>
              <a:rPr lang="es-ES" sz="500" err="1">
                <a:solidFill>
                  <a:srgbClr val="646464"/>
                </a:solidFill>
              </a:rPr>
              <a:t>upadacitinib</a:t>
            </a:r>
            <a:r>
              <a:rPr lang="es-ES" sz="500">
                <a:solidFill>
                  <a:srgbClr val="646464"/>
                </a:solidFill>
              </a:rPr>
              <a:t>). Disponible en: https://cima.aemps.es/cima/dochtml/ft/1191404001/FT_1191404001.html. Último acceso: diciembre 2025; 2. Agencia Española de Medicamentos y Productos Sanitarios (AEMPS). Inhibidores de la quinasa </a:t>
            </a:r>
            <a:r>
              <a:rPr lang="es-ES" sz="500" err="1">
                <a:solidFill>
                  <a:srgbClr val="646464"/>
                </a:solidFill>
              </a:rPr>
              <a:t>Janus</a:t>
            </a:r>
            <a:r>
              <a:rPr lang="es-ES" sz="500">
                <a:solidFill>
                  <a:srgbClr val="646464"/>
                </a:solidFill>
              </a:rPr>
              <a:t> para enfermedades inflamatorias crónicas: recomendaciones para minimizar los riesgos de reacciones adversas graves [Internet]. Madrid: AEMPS; 2022. Disponible en: https://www.aemps.gob.es/informa/inhibidores-de-la-quinasa-janus-para-enfermedades-inflamatorias-cronicas-recomendaciones-para-minimizar-los-riesgos-de-reacciones-adversas-graves/. Último acceso: diciembre 2025.</a:t>
            </a:r>
          </a:p>
        </p:txBody>
      </p:sp>
    </p:spTree>
    <p:extLst>
      <p:ext uri="{BB962C8B-B14F-4D97-AF65-F5344CB8AC3E}">
        <p14:creationId xmlns:p14="http://schemas.microsoft.com/office/powerpoint/2010/main" val="2200886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AD8AF-B02E-5F3E-9DF3-9EDD31F0F215}"/>
            </a:ext>
          </a:extLst>
        </p:cNvPr>
        <p:cNvGrpSpPr/>
        <p:nvPr/>
      </p:nvGrpSpPr>
      <p:grpSpPr>
        <a:xfrm>
          <a:off x="0" y="0"/>
          <a:ext cx="0" cy="0"/>
          <a:chOff x="0" y="0"/>
          <a:chExt cx="0" cy="0"/>
        </a:xfrm>
      </p:grpSpPr>
      <p:sp>
        <p:nvSpPr>
          <p:cNvPr id="27" name="Rectángulo redondeado 26">
            <a:extLst>
              <a:ext uri="{FF2B5EF4-FFF2-40B4-BE49-F238E27FC236}">
                <a16:creationId xmlns:a16="http://schemas.microsoft.com/office/drawing/2014/main" id="{614806FA-3954-32E9-D0F8-7D24106EADDF}"/>
              </a:ext>
            </a:extLst>
          </p:cNvPr>
          <p:cNvSpPr/>
          <p:nvPr/>
        </p:nvSpPr>
        <p:spPr>
          <a:xfrm>
            <a:off x="1295961" y="1639796"/>
            <a:ext cx="9600078" cy="4135896"/>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object 6">
            <a:extLst>
              <a:ext uri="{FF2B5EF4-FFF2-40B4-BE49-F238E27FC236}">
                <a16:creationId xmlns:a16="http://schemas.microsoft.com/office/drawing/2014/main" id="{BA2CB4F5-14B0-4F21-D519-82ED6D809E1C}"/>
              </a:ext>
            </a:extLst>
          </p:cNvPr>
          <p:cNvSpPr txBox="1"/>
          <p:nvPr/>
        </p:nvSpPr>
        <p:spPr>
          <a:xfrm>
            <a:off x="9321367" y="5029108"/>
            <a:ext cx="1298438" cy="527928"/>
          </a:xfrm>
          <a:prstGeom prst="rect">
            <a:avLst/>
          </a:prstGeom>
        </p:spPr>
        <p:txBody>
          <a:bodyPr vert="horz" wrap="square" lIns="0" tIns="44667" rIns="0" bIns="0" rtlCol="0">
            <a:spAutoFit/>
          </a:bodyPr>
          <a:lstStyle/>
          <a:p>
            <a:pPr marL="7701">
              <a:spcAft>
                <a:spcPts val="300"/>
              </a:spcAft>
            </a:pPr>
            <a:r>
              <a:rPr sz="879" spc="-6">
                <a:solidFill>
                  <a:srgbClr val="0C3169"/>
                </a:solidFill>
                <a:latin typeface="Arial" panose="020B0604020202020204" pitchFamily="34" charset="0"/>
                <a:cs typeface="Arial" panose="020B0604020202020204" pitchFamily="34" charset="0"/>
              </a:rPr>
              <a:t>Contraindicado</a:t>
            </a:r>
            <a:endParaRPr sz="879">
              <a:latin typeface="Arial" panose="020B0604020202020204" pitchFamily="34" charset="0"/>
              <a:cs typeface="Arial" panose="020B0604020202020204" pitchFamily="34" charset="0"/>
            </a:endParaRPr>
          </a:p>
          <a:p>
            <a:pPr marL="7701">
              <a:spcAft>
                <a:spcPts val="300"/>
              </a:spcAft>
            </a:pPr>
            <a:r>
              <a:rPr sz="879">
                <a:solidFill>
                  <a:srgbClr val="0C3169"/>
                </a:solidFill>
                <a:latin typeface="Arial" panose="020B0604020202020204" pitchFamily="34" charset="0"/>
                <a:cs typeface="Arial" panose="020B0604020202020204" pitchFamily="34" charset="0"/>
              </a:rPr>
              <a:t>Uso</a:t>
            </a:r>
            <a:r>
              <a:rPr sz="879" spc="27">
                <a:solidFill>
                  <a:srgbClr val="0C3169"/>
                </a:solidFill>
                <a:latin typeface="Arial" panose="020B0604020202020204" pitchFamily="34" charset="0"/>
                <a:cs typeface="Arial" panose="020B0604020202020204" pitchFamily="34" charset="0"/>
              </a:rPr>
              <a:t> </a:t>
            </a:r>
            <a:r>
              <a:rPr sz="879">
                <a:solidFill>
                  <a:srgbClr val="0C3169"/>
                </a:solidFill>
                <a:latin typeface="Arial" panose="020B0604020202020204" pitchFamily="34" charset="0"/>
                <a:cs typeface="Arial" panose="020B0604020202020204" pitchFamily="34" charset="0"/>
              </a:rPr>
              <a:t>con</a:t>
            </a:r>
            <a:r>
              <a:rPr sz="879" spc="27">
                <a:solidFill>
                  <a:srgbClr val="0C3169"/>
                </a:solidFill>
                <a:latin typeface="Arial" panose="020B0604020202020204" pitchFamily="34" charset="0"/>
                <a:cs typeface="Arial" panose="020B0604020202020204" pitchFamily="34" charset="0"/>
              </a:rPr>
              <a:t> </a:t>
            </a:r>
            <a:r>
              <a:rPr sz="879" spc="-6">
                <a:solidFill>
                  <a:srgbClr val="0C3169"/>
                </a:solidFill>
                <a:latin typeface="Arial" panose="020B0604020202020204" pitchFamily="34" charset="0"/>
                <a:cs typeface="Arial" panose="020B0604020202020204" pitchFamily="34" charset="0"/>
              </a:rPr>
              <a:t>precaución</a:t>
            </a:r>
            <a:endParaRPr sz="879">
              <a:latin typeface="Arial" panose="020B0604020202020204" pitchFamily="34" charset="0"/>
              <a:cs typeface="Arial" panose="020B0604020202020204" pitchFamily="34" charset="0"/>
            </a:endParaRPr>
          </a:p>
          <a:p>
            <a:pPr marL="7701">
              <a:spcAft>
                <a:spcPts val="300"/>
              </a:spcAft>
            </a:pPr>
            <a:r>
              <a:rPr sz="879">
                <a:solidFill>
                  <a:srgbClr val="0C3169"/>
                </a:solidFill>
                <a:latin typeface="Arial" panose="020B0604020202020204" pitchFamily="34" charset="0"/>
                <a:cs typeface="Arial" panose="020B0604020202020204" pitchFamily="34" charset="0"/>
              </a:rPr>
              <a:t>No</a:t>
            </a:r>
            <a:r>
              <a:rPr sz="879" spc="42">
                <a:solidFill>
                  <a:srgbClr val="0C3169"/>
                </a:solidFill>
                <a:latin typeface="Arial" panose="020B0604020202020204" pitchFamily="34" charset="0"/>
                <a:cs typeface="Arial" panose="020B0604020202020204" pitchFamily="34" charset="0"/>
              </a:rPr>
              <a:t> </a:t>
            </a:r>
            <a:r>
              <a:rPr sz="879">
                <a:solidFill>
                  <a:srgbClr val="0C3169"/>
                </a:solidFill>
                <a:latin typeface="Arial" panose="020B0604020202020204" pitchFamily="34" charset="0"/>
                <a:cs typeface="Arial" panose="020B0604020202020204" pitchFamily="34" charset="0"/>
              </a:rPr>
              <a:t>recomendado</a:t>
            </a:r>
            <a:r>
              <a:rPr sz="879" spc="45">
                <a:solidFill>
                  <a:srgbClr val="0C3169"/>
                </a:solidFill>
                <a:latin typeface="Arial" panose="020B0604020202020204" pitchFamily="34" charset="0"/>
                <a:cs typeface="Arial" panose="020B0604020202020204" pitchFamily="34" charset="0"/>
              </a:rPr>
              <a:t> </a:t>
            </a:r>
            <a:r>
              <a:rPr sz="879">
                <a:solidFill>
                  <a:srgbClr val="0C3169"/>
                </a:solidFill>
                <a:latin typeface="Arial" panose="020B0604020202020204" pitchFamily="34" charset="0"/>
                <a:cs typeface="Arial" panose="020B0604020202020204" pitchFamily="34" charset="0"/>
              </a:rPr>
              <a:t>en</a:t>
            </a:r>
            <a:r>
              <a:rPr sz="879" spc="45">
                <a:solidFill>
                  <a:srgbClr val="0C3169"/>
                </a:solidFill>
                <a:latin typeface="Arial" panose="020B0604020202020204" pitchFamily="34" charset="0"/>
                <a:cs typeface="Arial" panose="020B0604020202020204" pitchFamily="34" charset="0"/>
              </a:rPr>
              <a:t> </a:t>
            </a:r>
            <a:r>
              <a:rPr sz="879" spc="-15">
                <a:solidFill>
                  <a:srgbClr val="0C3169"/>
                </a:solidFill>
                <a:latin typeface="Arial" panose="020B0604020202020204" pitchFamily="34" charset="0"/>
                <a:cs typeface="Arial" panose="020B0604020202020204" pitchFamily="34" charset="0"/>
              </a:rPr>
              <a:t>DA</a:t>
            </a:r>
            <a:endParaRPr sz="879">
              <a:latin typeface="Arial" panose="020B0604020202020204" pitchFamily="34" charset="0"/>
              <a:cs typeface="Arial" panose="020B0604020202020204" pitchFamily="34" charset="0"/>
            </a:endParaRPr>
          </a:p>
        </p:txBody>
      </p:sp>
      <p:pic>
        <p:nvPicPr>
          <p:cNvPr id="29" name="object 18">
            <a:extLst>
              <a:ext uri="{FF2B5EF4-FFF2-40B4-BE49-F238E27FC236}">
                <a16:creationId xmlns:a16="http://schemas.microsoft.com/office/drawing/2014/main" id="{7B535EDC-D0ED-F9A5-AE16-C1F930D03F21}"/>
              </a:ext>
            </a:extLst>
          </p:cNvPr>
          <p:cNvPicPr/>
          <p:nvPr/>
        </p:nvPicPr>
        <p:blipFill>
          <a:blip r:embed="rId3" cstate="print"/>
          <a:stretch>
            <a:fillRect/>
          </a:stretch>
        </p:blipFill>
        <p:spPr>
          <a:xfrm>
            <a:off x="9198732" y="5270676"/>
            <a:ext cx="85799" cy="85794"/>
          </a:xfrm>
          <a:prstGeom prst="rect">
            <a:avLst/>
          </a:prstGeom>
        </p:spPr>
      </p:pic>
      <p:pic>
        <p:nvPicPr>
          <p:cNvPr id="30" name="object 19">
            <a:extLst>
              <a:ext uri="{FF2B5EF4-FFF2-40B4-BE49-F238E27FC236}">
                <a16:creationId xmlns:a16="http://schemas.microsoft.com/office/drawing/2014/main" id="{2D849BD4-2D20-3F65-4281-8C778757C8F7}"/>
              </a:ext>
            </a:extLst>
          </p:cNvPr>
          <p:cNvPicPr/>
          <p:nvPr/>
        </p:nvPicPr>
        <p:blipFill>
          <a:blip r:embed="rId4" cstate="print"/>
          <a:stretch>
            <a:fillRect/>
          </a:stretch>
        </p:blipFill>
        <p:spPr>
          <a:xfrm>
            <a:off x="9198732" y="5103430"/>
            <a:ext cx="85799" cy="85794"/>
          </a:xfrm>
          <a:prstGeom prst="rect">
            <a:avLst/>
          </a:prstGeom>
        </p:spPr>
      </p:pic>
      <p:pic>
        <p:nvPicPr>
          <p:cNvPr id="31" name="object 22">
            <a:extLst>
              <a:ext uri="{FF2B5EF4-FFF2-40B4-BE49-F238E27FC236}">
                <a16:creationId xmlns:a16="http://schemas.microsoft.com/office/drawing/2014/main" id="{E79767FA-65F2-A5D6-EC2A-489276FF19F3}"/>
              </a:ext>
            </a:extLst>
          </p:cNvPr>
          <p:cNvPicPr/>
          <p:nvPr/>
        </p:nvPicPr>
        <p:blipFill>
          <a:blip r:embed="rId5" cstate="print"/>
          <a:stretch>
            <a:fillRect/>
          </a:stretch>
        </p:blipFill>
        <p:spPr>
          <a:xfrm>
            <a:off x="9198733" y="5449875"/>
            <a:ext cx="91926" cy="85794"/>
          </a:xfrm>
          <a:prstGeom prst="rect">
            <a:avLst/>
          </a:prstGeom>
        </p:spPr>
      </p:pic>
      <p:sp>
        <p:nvSpPr>
          <p:cNvPr id="3" name="Título 2">
            <a:extLst>
              <a:ext uri="{FF2B5EF4-FFF2-40B4-BE49-F238E27FC236}">
                <a16:creationId xmlns:a16="http://schemas.microsoft.com/office/drawing/2014/main" id="{994BA5D4-4D45-7FC1-E885-2C52EC4852C5}"/>
              </a:ext>
            </a:extLst>
          </p:cNvPr>
          <p:cNvSpPr>
            <a:spLocks noGrp="1"/>
          </p:cNvSpPr>
          <p:nvPr>
            <p:ph type="title"/>
          </p:nvPr>
        </p:nvSpPr>
        <p:spPr/>
        <p:txBody>
          <a:bodyPr/>
          <a:lstStyle/>
          <a:p>
            <a:pPr>
              <a:lnSpc>
                <a:spcPct val="100000"/>
              </a:lnSpc>
            </a:pPr>
            <a:r>
              <a:rPr lang="es-ES" sz="2000"/>
              <a:t>Perfiles contraindicados y/o con precaución de uso a iJAKs</a:t>
            </a:r>
            <a:r>
              <a:rPr lang="es-ES" sz="2000" baseline="30000"/>
              <a:t>1-3</a:t>
            </a:r>
          </a:p>
        </p:txBody>
      </p:sp>
      <p:graphicFrame>
        <p:nvGraphicFramePr>
          <p:cNvPr id="6" name="Tabla 5">
            <a:extLst>
              <a:ext uri="{FF2B5EF4-FFF2-40B4-BE49-F238E27FC236}">
                <a16:creationId xmlns:a16="http://schemas.microsoft.com/office/drawing/2014/main" id="{48E99D7E-BE61-8FAC-0F85-413729DD6D05}"/>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pic>
        <p:nvPicPr>
          <p:cNvPr id="4" name="object 5">
            <a:extLst>
              <a:ext uri="{FF2B5EF4-FFF2-40B4-BE49-F238E27FC236}">
                <a16:creationId xmlns:a16="http://schemas.microsoft.com/office/drawing/2014/main" id="{A8EF7EA6-136E-ED00-265F-F489BDA3C354}"/>
              </a:ext>
            </a:extLst>
          </p:cNvPr>
          <p:cNvPicPr/>
          <p:nvPr/>
        </p:nvPicPr>
        <p:blipFill>
          <a:blip r:embed="rId6" cstate="print"/>
          <a:stretch>
            <a:fillRect/>
          </a:stretch>
        </p:blipFill>
        <p:spPr>
          <a:xfrm>
            <a:off x="7632597" y="2725505"/>
            <a:ext cx="95243" cy="95243"/>
          </a:xfrm>
          <a:prstGeom prst="rect">
            <a:avLst/>
          </a:prstGeom>
        </p:spPr>
      </p:pic>
      <p:pic>
        <p:nvPicPr>
          <p:cNvPr id="5" name="object 6">
            <a:extLst>
              <a:ext uri="{FF2B5EF4-FFF2-40B4-BE49-F238E27FC236}">
                <a16:creationId xmlns:a16="http://schemas.microsoft.com/office/drawing/2014/main" id="{60F3552E-BBA3-F795-460E-616B576C7A0F}"/>
              </a:ext>
            </a:extLst>
          </p:cNvPr>
          <p:cNvPicPr/>
          <p:nvPr/>
        </p:nvPicPr>
        <p:blipFill>
          <a:blip r:embed="rId7" cstate="print"/>
          <a:stretch>
            <a:fillRect/>
          </a:stretch>
        </p:blipFill>
        <p:spPr>
          <a:xfrm>
            <a:off x="2261047" y="3922569"/>
            <a:ext cx="95243" cy="95243"/>
          </a:xfrm>
          <a:prstGeom prst="rect">
            <a:avLst/>
          </a:prstGeom>
        </p:spPr>
      </p:pic>
      <p:sp>
        <p:nvSpPr>
          <p:cNvPr id="7" name="object 7">
            <a:extLst>
              <a:ext uri="{FF2B5EF4-FFF2-40B4-BE49-F238E27FC236}">
                <a16:creationId xmlns:a16="http://schemas.microsoft.com/office/drawing/2014/main" id="{CDB14AD6-7C4C-FEE7-57E1-48BA24DFE41D}"/>
              </a:ext>
            </a:extLst>
          </p:cNvPr>
          <p:cNvSpPr txBox="1"/>
          <p:nvPr/>
        </p:nvSpPr>
        <p:spPr>
          <a:xfrm>
            <a:off x="2377714" y="3870248"/>
            <a:ext cx="2317318" cy="191630"/>
          </a:xfrm>
          <a:prstGeom prst="rect">
            <a:avLst/>
          </a:prstGeom>
        </p:spPr>
        <p:txBody>
          <a:bodyPr vert="horz" wrap="square" lIns="0" tIns="9627" rIns="0" bIns="0" rtlCol="0">
            <a:spAutoFit/>
          </a:bodyPr>
          <a:lstStyle/>
          <a:p>
            <a:pPr marL="23104">
              <a:spcBef>
                <a:spcPts val="76"/>
              </a:spcBef>
            </a:pPr>
            <a:r>
              <a:rPr sz="1182" b="1">
                <a:solidFill>
                  <a:srgbClr val="0C3169"/>
                </a:solidFill>
                <a:latin typeface="Arial" panose="020B0604020202020204" pitchFamily="34" charset="0"/>
                <a:cs typeface="Arial" panose="020B0604020202020204" pitchFamily="34" charset="0"/>
              </a:rPr>
              <a:t>Mujer</a:t>
            </a:r>
            <a:r>
              <a:rPr sz="1182" b="1" spc="-9">
                <a:solidFill>
                  <a:srgbClr val="0C3169"/>
                </a:solidFill>
                <a:latin typeface="Arial" panose="020B0604020202020204" pitchFamily="34" charset="0"/>
                <a:cs typeface="Arial" panose="020B0604020202020204" pitchFamily="34" charset="0"/>
              </a:rPr>
              <a:t> </a:t>
            </a:r>
            <a:r>
              <a:rPr sz="1182" b="1">
                <a:solidFill>
                  <a:srgbClr val="0C3169"/>
                </a:solidFill>
                <a:latin typeface="Arial" panose="020B0604020202020204" pitchFamily="34" charset="0"/>
                <a:cs typeface="Arial" panose="020B0604020202020204" pitchFamily="34" charset="0"/>
              </a:rPr>
              <a:t>con</a:t>
            </a:r>
            <a:r>
              <a:rPr sz="1182" b="1" spc="24">
                <a:solidFill>
                  <a:srgbClr val="0C3169"/>
                </a:solidFill>
                <a:latin typeface="Arial" panose="020B0604020202020204" pitchFamily="34" charset="0"/>
                <a:cs typeface="Arial" panose="020B0604020202020204" pitchFamily="34" charset="0"/>
              </a:rPr>
              <a:t> </a:t>
            </a:r>
            <a:r>
              <a:rPr sz="1182" b="1">
                <a:solidFill>
                  <a:srgbClr val="0C3169"/>
                </a:solidFill>
                <a:latin typeface="Arial" panose="020B0604020202020204" pitchFamily="34" charset="0"/>
                <a:cs typeface="Arial" panose="020B0604020202020204" pitchFamily="34" charset="0"/>
              </a:rPr>
              <a:t>deseo</a:t>
            </a:r>
            <a:r>
              <a:rPr sz="1182" b="1" spc="24">
                <a:solidFill>
                  <a:srgbClr val="0C3169"/>
                </a:solidFill>
                <a:latin typeface="Arial" panose="020B0604020202020204" pitchFamily="34" charset="0"/>
                <a:cs typeface="Arial" panose="020B0604020202020204" pitchFamily="34" charset="0"/>
              </a:rPr>
              <a:t> </a:t>
            </a:r>
            <a:r>
              <a:rPr sz="1182" b="1" spc="-6">
                <a:solidFill>
                  <a:srgbClr val="0C3169"/>
                </a:solidFill>
                <a:latin typeface="Arial" panose="020B0604020202020204" pitchFamily="34" charset="0"/>
                <a:cs typeface="Arial" panose="020B0604020202020204" pitchFamily="34" charset="0"/>
              </a:rPr>
              <a:t>gestacional</a:t>
            </a:r>
            <a:r>
              <a:rPr sz="1046" b="1" spc="-9" baseline="31400">
                <a:solidFill>
                  <a:srgbClr val="0C3169"/>
                </a:solidFill>
                <a:latin typeface="Arial" panose="020B0604020202020204" pitchFamily="34" charset="0"/>
                <a:cs typeface="Arial" panose="020B0604020202020204" pitchFamily="34" charset="0"/>
              </a:rPr>
              <a:t>1,2,3</a:t>
            </a:r>
            <a:endParaRPr sz="1046" baseline="31400">
              <a:latin typeface="Arial" panose="020B0604020202020204" pitchFamily="34" charset="0"/>
              <a:cs typeface="Arial" panose="020B0604020202020204" pitchFamily="34" charset="0"/>
            </a:endParaRPr>
          </a:p>
        </p:txBody>
      </p:sp>
      <p:grpSp>
        <p:nvGrpSpPr>
          <p:cNvPr id="8" name="object 8">
            <a:extLst>
              <a:ext uri="{FF2B5EF4-FFF2-40B4-BE49-F238E27FC236}">
                <a16:creationId xmlns:a16="http://schemas.microsoft.com/office/drawing/2014/main" id="{E3A9F735-DBF2-5D81-CCA2-9A60FDDD1BB2}"/>
              </a:ext>
            </a:extLst>
          </p:cNvPr>
          <p:cNvGrpSpPr/>
          <p:nvPr/>
        </p:nvGrpSpPr>
        <p:grpSpPr>
          <a:xfrm>
            <a:off x="6883348" y="2281037"/>
            <a:ext cx="146325" cy="2495603"/>
            <a:chOff x="11245730" y="3217073"/>
            <a:chExt cx="241300" cy="4115435"/>
          </a:xfrm>
        </p:grpSpPr>
        <p:pic>
          <p:nvPicPr>
            <p:cNvPr id="9" name="object 9">
              <a:extLst>
                <a:ext uri="{FF2B5EF4-FFF2-40B4-BE49-F238E27FC236}">
                  <a16:creationId xmlns:a16="http://schemas.microsoft.com/office/drawing/2014/main" id="{3401705C-DAE1-50E7-6E54-3C7E393DB9CC}"/>
                </a:ext>
              </a:extLst>
            </p:cNvPr>
            <p:cNvPicPr/>
            <p:nvPr/>
          </p:nvPicPr>
          <p:blipFill>
            <a:blip r:embed="rId6" cstate="print"/>
            <a:stretch>
              <a:fillRect/>
            </a:stretch>
          </p:blipFill>
          <p:spPr>
            <a:xfrm>
              <a:off x="11245730" y="3217073"/>
              <a:ext cx="157063" cy="157063"/>
            </a:xfrm>
            <a:prstGeom prst="rect">
              <a:avLst/>
            </a:prstGeom>
          </p:spPr>
        </p:pic>
        <p:pic>
          <p:nvPicPr>
            <p:cNvPr id="10" name="object 10">
              <a:extLst>
                <a:ext uri="{FF2B5EF4-FFF2-40B4-BE49-F238E27FC236}">
                  <a16:creationId xmlns:a16="http://schemas.microsoft.com/office/drawing/2014/main" id="{1EBC93CD-6696-243C-3A0B-43CC08A9615F}"/>
                </a:ext>
              </a:extLst>
            </p:cNvPr>
            <p:cNvPicPr/>
            <p:nvPr/>
          </p:nvPicPr>
          <p:blipFill>
            <a:blip r:embed="rId6" cstate="print"/>
            <a:stretch>
              <a:fillRect/>
            </a:stretch>
          </p:blipFill>
          <p:spPr>
            <a:xfrm>
              <a:off x="11329497" y="7175068"/>
              <a:ext cx="157063" cy="157063"/>
            </a:xfrm>
            <a:prstGeom prst="rect">
              <a:avLst/>
            </a:prstGeom>
          </p:spPr>
        </p:pic>
      </p:grpSp>
      <p:pic>
        <p:nvPicPr>
          <p:cNvPr id="11" name="object 11">
            <a:extLst>
              <a:ext uri="{FF2B5EF4-FFF2-40B4-BE49-F238E27FC236}">
                <a16:creationId xmlns:a16="http://schemas.microsoft.com/office/drawing/2014/main" id="{3E4FDAE7-C469-257C-8723-F2640E8886DA}"/>
              </a:ext>
            </a:extLst>
          </p:cNvPr>
          <p:cNvPicPr/>
          <p:nvPr/>
        </p:nvPicPr>
        <p:blipFill>
          <a:blip r:embed="rId7" cstate="print"/>
          <a:stretch>
            <a:fillRect/>
          </a:stretch>
        </p:blipFill>
        <p:spPr>
          <a:xfrm>
            <a:off x="7626247" y="3935095"/>
            <a:ext cx="95243" cy="95243"/>
          </a:xfrm>
          <a:prstGeom prst="rect">
            <a:avLst/>
          </a:prstGeom>
        </p:spPr>
      </p:pic>
      <p:sp>
        <p:nvSpPr>
          <p:cNvPr id="12" name="object 12">
            <a:extLst>
              <a:ext uri="{FF2B5EF4-FFF2-40B4-BE49-F238E27FC236}">
                <a16:creationId xmlns:a16="http://schemas.microsoft.com/office/drawing/2014/main" id="{541F7F58-7D2D-FE36-53C7-72761C2676C2}"/>
              </a:ext>
            </a:extLst>
          </p:cNvPr>
          <p:cNvSpPr txBox="1"/>
          <p:nvPr/>
        </p:nvSpPr>
        <p:spPr>
          <a:xfrm>
            <a:off x="7730388" y="3870248"/>
            <a:ext cx="2385475" cy="191630"/>
          </a:xfrm>
          <a:prstGeom prst="rect">
            <a:avLst/>
          </a:prstGeom>
        </p:spPr>
        <p:txBody>
          <a:bodyPr vert="horz" wrap="square" lIns="0" tIns="9627" rIns="0" bIns="0" rtlCol="0">
            <a:spAutoFit/>
          </a:bodyPr>
          <a:lstStyle/>
          <a:p>
            <a:pPr marL="23104">
              <a:spcBef>
                <a:spcPts val="76"/>
              </a:spcBef>
            </a:pPr>
            <a:r>
              <a:rPr sz="1182" b="1" err="1">
                <a:solidFill>
                  <a:srgbClr val="0C3169"/>
                </a:solidFill>
                <a:latin typeface="Arial" panose="020B0604020202020204" pitchFamily="34" charset="0"/>
                <a:cs typeface="Arial" panose="020B0604020202020204" pitchFamily="34" charset="0"/>
              </a:rPr>
              <a:t>Insuficiencia</a:t>
            </a:r>
            <a:r>
              <a:rPr sz="1182" b="1" spc="55">
                <a:solidFill>
                  <a:srgbClr val="0C3169"/>
                </a:solidFill>
                <a:latin typeface="Arial" panose="020B0604020202020204" pitchFamily="34" charset="0"/>
                <a:cs typeface="Arial" panose="020B0604020202020204" pitchFamily="34" charset="0"/>
              </a:rPr>
              <a:t> </a:t>
            </a:r>
            <a:r>
              <a:rPr sz="1182" b="1" err="1">
                <a:solidFill>
                  <a:srgbClr val="0C3169"/>
                </a:solidFill>
                <a:latin typeface="Arial" panose="020B0604020202020204" pitchFamily="34" charset="0"/>
                <a:cs typeface="Arial" panose="020B0604020202020204" pitchFamily="34" charset="0"/>
              </a:rPr>
              <a:t>hepática</a:t>
            </a:r>
            <a:r>
              <a:rPr sz="1182" b="1" spc="58">
                <a:solidFill>
                  <a:srgbClr val="0C3169"/>
                </a:solidFill>
                <a:latin typeface="Arial" panose="020B0604020202020204" pitchFamily="34" charset="0"/>
                <a:cs typeface="Arial" panose="020B0604020202020204" pitchFamily="34" charset="0"/>
              </a:rPr>
              <a:t> </a:t>
            </a:r>
            <a:r>
              <a:rPr sz="1182" b="1" spc="-6">
                <a:solidFill>
                  <a:srgbClr val="0C3169"/>
                </a:solidFill>
                <a:latin typeface="Arial" panose="020B0604020202020204" pitchFamily="34" charset="0"/>
                <a:cs typeface="Arial" panose="020B0604020202020204" pitchFamily="34" charset="0"/>
              </a:rPr>
              <a:t>grave</a:t>
            </a:r>
            <a:r>
              <a:rPr sz="1046" b="1" spc="-9" baseline="31400">
                <a:solidFill>
                  <a:srgbClr val="0C3169"/>
                </a:solidFill>
                <a:latin typeface="Arial" panose="020B0604020202020204" pitchFamily="34" charset="0"/>
                <a:cs typeface="Arial" panose="020B0604020202020204" pitchFamily="34" charset="0"/>
              </a:rPr>
              <a:t>2,3</a:t>
            </a:r>
            <a:endParaRPr sz="1046" baseline="31400">
              <a:latin typeface="Arial" panose="020B0604020202020204" pitchFamily="34" charset="0"/>
              <a:cs typeface="Arial" panose="020B0604020202020204" pitchFamily="34" charset="0"/>
            </a:endParaRPr>
          </a:p>
        </p:txBody>
      </p:sp>
      <p:sp>
        <p:nvSpPr>
          <p:cNvPr id="13" name="object 13">
            <a:extLst>
              <a:ext uri="{FF2B5EF4-FFF2-40B4-BE49-F238E27FC236}">
                <a16:creationId xmlns:a16="http://schemas.microsoft.com/office/drawing/2014/main" id="{F5895340-F629-94EF-7448-87BF1D11ECF1}"/>
              </a:ext>
            </a:extLst>
          </p:cNvPr>
          <p:cNvSpPr txBox="1"/>
          <p:nvPr/>
        </p:nvSpPr>
        <p:spPr>
          <a:xfrm>
            <a:off x="7038287" y="4616321"/>
            <a:ext cx="2805580" cy="191630"/>
          </a:xfrm>
          <a:prstGeom prst="rect">
            <a:avLst/>
          </a:prstGeom>
        </p:spPr>
        <p:txBody>
          <a:bodyPr vert="horz" wrap="square" lIns="0" tIns="9627" rIns="0" bIns="0" rtlCol="0">
            <a:spAutoFit/>
          </a:bodyPr>
          <a:lstStyle/>
          <a:p>
            <a:pPr marL="23104">
              <a:spcBef>
                <a:spcPts val="76"/>
              </a:spcBef>
            </a:pPr>
            <a:r>
              <a:rPr sz="1182" b="1">
                <a:solidFill>
                  <a:srgbClr val="0C3169"/>
                </a:solidFill>
                <a:latin typeface="Arial" panose="020B0604020202020204" pitchFamily="34" charset="0"/>
                <a:cs typeface="Arial" panose="020B0604020202020204" pitchFamily="34" charset="0"/>
              </a:rPr>
              <a:t>Riesgo</a:t>
            </a:r>
            <a:r>
              <a:rPr sz="1182" b="1" spc="27">
                <a:solidFill>
                  <a:srgbClr val="0C3169"/>
                </a:solidFill>
                <a:latin typeface="Arial" panose="020B0604020202020204" pitchFamily="34" charset="0"/>
                <a:cs typeface="Arial" panose="020B0604020202020204" pitchFamily="34" charset="0"/>
              </a:rPr>
              <a:t> </a:t>
            </a:r>
            <a:r>
              <a:rPr sz="1182" b="1">
                <a:solidFill>
                  <a:srgbClr val="0C3169"/>
                </a:solidFill>
                <a:latin typeface="Arial" panose="020B0604020202020204" pitchFamily="34" charset="0"/>
                <a:cs typeface="Arial" panose="020B0604020202020204" pitchFamily="34" charset="0"/>
              </a:rPr>
              <a:t>de</a:t>
            </a:r>
            <a:r>
              <a:rPr sz="1182" b="1" spc="30">
                <a:solidFill>
                  <a:srgbClr val="0C3169"/>
                </a:solidFill>
                <a:latin typeface="Arial" panose="020B0604020202020204" pitchFamily="34" charset="0"/>
                <a:cs typeface="Arial" panose="020B0604020202020204" pitchFamily="34" charset="0"/>
              </a:rPr>
              <a:t> </a:t>
            </a:r>
            <a:r>
              <a:rPr sz="1182" b="1">
                <a:solidFill>
                  <a:srgbClr val="0C3169"/>
                </a:solidFill>
                <a:latin typeface="Arial" panose="020B0604020202020204" pitchFamily="34" charset="0"/>
                <a:cs typeface="Arial" panose="020B0604020202020204" pitchFamily="34" charset="0"/>
              </a:rPr>
              <a:t>neoplasia</a:t>
            </a:r>
            <a:r>
              <a:rPr sz="1182" b="1" spc="30">
                <a:solidFill>
                  <a:srgbClr val="0C3169"/>
                </a:solidFill>
                <a:latin typeface="Arial" panose="020B0604020202020204" pitchFamily="34" charset="0"/>
                <a:cs typeface="Arial" panose="020B0604020202020204" pitchFamily="34" charset="0"/>
              </a:rPr>
              <a:t> </a:t>
            </a:r>
            <a:r>
              <a:rPr sz="1182" b="1">
                <a:solidFill>
                  <a:srgbClr val="0C3169"/>
                </a:solidFill>
                <a:latin typeface="Arial" panose="020B0604020202020204" pitchFamily="34" charset="0"/>
                <a:cs typeface="Arial" panose="020B0604020202020204" pitchFamily="34" charset="0"/>
              </a:rPr>
              <a:t>actual</a:t>
            </a:r>
            <a:r>
              <a:rPr sz="1182" b="1" spc="30">
                <a:solidFill>
                  <a:srgbClr val="0C3169"/>
                </a:solidFill>
                <a:latin typeface="Arial" panose="020B0604020202020204" pitchFamily="34" charset="0"/>
                <a:cs typeface="Arial" panose="020B0604020202020204" pitchFamily="34" charset="0"/>
              </a:rPr>
              <a:t> </a:t>
            </a:r>
            <a:r>
              <a:rPr sz="1182" b="1">
                <a:solidFill>
                  <a:srgbClr val="0C3169"/>
                </a:solidFill>
                <a:latin typeface="Arial" panose="020B0604020202020204" pitchFamily="34" charset="0"/>
                <a:cs typeface="Arial" panose="020B0604020202020204" pitchFamily="34" charset="0"/>
              </a:rPr>
              <a:t>o</a:t>
            </a:r>
            <a:r>
              <a:rPr sz="1182" b="1" spc="27">
                <a:solidFill>
                  <a:srgbClr val="0C3169"/>
                </a:solidFill>
                <a:latin typeface="Arial" panose="020B0604020202020204" pitchFamily="34" charset="0"/>
                <a:cs typeface="Arial" panose="020B0604020202020204" pitchFamily="34" charset="0"/>
              </a:rPr>
              <a:t> </a:t>
            </a:r>
            <a:r>
              <a:rPr sz="1182" b="1" spc="-6">
                <a:solidFill>
                  <a:srgbClr val="0C3169"/>
                </a:solidFill>
                <a:latin typeface="Arial" panose="020B0604020202020204" pitchFamily="34" charset="0"/>
                <a:cs typeface="Arial" panose="020B0604020202020204" pitchFamily="34" charset="0"/>
              </a:rPr>
              <a:t>previa</a:t>
            </a:r>
            <a:r>
              <a:rPr sz="1046" b="1" spc="-9" baseline="31400">
                <a:solidFill>
                  <a:srgbClr val="0C3169"/>
                </a:solidFill>
                <a:latin typeface="Arial" panose="020B0604020202020204" pitchFamily="34" charset="0"/>
                <a:cs typeface="Arial" panose="020B0604020202020204" pitchFamily="34" charset="0"/>
              </a:rPr>
              <a:t>1,2,3</a:t>
            </a:r>
            <a:endParaRPr sz="1046" baseline="31400">
              <a:latin typeface="Arial" panose="020B0604020202020204" pitchFamily="34" charset="0"/>
              <a:cs typeface="Arial" panose="020B0604020202020204" pitchFamily="34" charset="0"/>
            </a:endParaRPr>
          </a:p>
        </p:txBody>
      </p:sp>
      <p:grpSp>
        <p:nvGrpSpPr>
          <p:cNvPr id="14" name="object 14">
            <a:extLst>
              <a:ext uri="{FF2B5EF4-FFF2-40B4-BE49-F238E27FC236}">
                <a16:creationId xmlns:a16="http://schemas.microsoft.com/office/drawing/2014/main" id="{34B56D72-D2F2-2D17-1BDF-491DDB0CF83E}"/>
              </a:ext>
            </a:extLst>
          </p:cNvPr>
          <p:cNvGrpSpPr/>
          <p:nvPr/>
        </p:nvGrpSpPr>
        <p:grpSpPr>
          <a:xfrm>
            <a:off x="4722979" y="2117599"/>
            <a:ext cx="2827144" cy="2797109"/>
            <a:chOff x="7683120" y="2947554"/>
            <a:chExt cx="4662170" cy="4612640"/>
          </a:xfrm>
        </p:grpSpPr>
        <p:pic>
          <p:nvPicPr>
            <p:cNvPr id="15" name="object 15">
              <a:extLst>
                <a:ext uri="{FF2B5EF4-FFF2-40B4-BE49-F238E27FC236}">
                  <a16:creationId xmlns:a16="http://schemas.microsoft.com/office/drawing/2014/main" id="{F440D140-A22D-74E2-519D-D9A18558CBA1}"/>
                </a:ext>
              </a:extLst>
            </p:cNvPr>
            <p:cNvPicPr/>
            <p:nvPr/>
          </p:nvPicPr>
          <p:blipFill>
            <a:blip r:embed="rId8" cstate="print"/>
            <a:stretch>
              <a:fillRect/>
            </a:stretch>
          </p:blipFill>
          <p:spPr>
            <a:xfrm>
              <a:off x="7957872" y="3413272"/>
              <a:ext cx="4188354" cy="3971319"/>
            </a:xfrm>
            <a:prstGeom prst="rect">
              <a:avLst/>
            </a:prstGeom>
          </p:spPr>
        </p:pic>
        <p:pic>
          <p:nvPicPr>
            <p:cNvPr id="16" name="object 16">
              <a:extLst>
                <a:ext uri="{FF2B5EF4-FFF2-40B4-BE49-F238E27FC236}">
                  <a16:creationId xmlns:a16="http://schemas.microsoft.com/office/drawing/2014/main" id="{0889A192-5118-7413-2A78-0A5421E3C956}"/>
                </a:ext>
              </a:extLst>
            </p:cNvPr>
            <p:cNvPicPr/>
            <p:nvPr/>
          </p:nvPicPr>
          <p:blipFill>
            <a:blip r:embed="rId9" cstate="print"/>
            <a:stretch>
              <a:fillRect/>
            </a:stretch>
          </p:blipFill>
          <p:spPr>
            <a:xfrm>
              <a:off x="7683120" y="2947554"/>
              <a:ext cx="4662052" cy="4612425"/>
            </a:xfrm>
            <a:prstGeom prst="rect">
              <a:avLst/>
            </a:prstGeom>
          </p:spPr>
        </p:pic>
      </p:grpSp>
      <p:pic>
        <p:nvPicPr>
          <p:cNvPr id="18" name="object 18">
            <a:extLst>
              <a:ext uri="{FF2B5EF4-FFF2-40B4-BE49-F238E27FC236}">
                <a16:creationId xmlns:a16="http://schemas.microsoft.com/office/drawing/2014/main" id="{CCC4670A-AD3E-6B0F-618C-57FE50A26FFB}"/>
              </a:ext>
            </a:extLst>
          </p:cNvPr>
          <p:cNvPicPr/>
          <p:nvPr/>
        </p:nvPicPr>
        <p:blipFill>
          <a:blip r:embed="rId6" cstate="print"/>
          <a:stretch>
            <a:fillRect/>
          </a:stretch>
        </p:blipFill>
        <p:spPr>
          <a:xfrm>
            <a:off x="3002917" y="4711279"/>
            <a:ext cx="95243" cy="95243"/>
          </a:xfrm>
          <a:prstGeom prst="rect">
            <a:avLst/>
          </a:prstGeom>
        </p:spPr>
      </p:pic>
      <p:sp>
        <p:nvSpPr>
          <p:cNvPr id="19" name="object 19">
            <a:extLst>
              <a:ext uri="{FF2B5EF4-FFF2-40B4-BE49-F238E27FC236}">
                <a16:creationId xmlns:a16="http://schemas.microsoft.com/office/drawing/2014/main" id="{3DE953AE-3EA4-3493-960C-8684618ADF51}"/>
              </a:ext>
            </a:extLst>
          </p:cNvPr>
          <p:cNvSpPr txBox="1"/>
          <p:nvPr/>
        </p:nvSpPr>
        <p:spPr>
          <a:xfrm>
            <a:off x="2695994" y="4609471"/>
            <a:ext cx="2788253" cy="851186"/>
          </a:xfrm>
          <a:prstGeom prst="rect">
            <a:avLst/>
          </a:prstGeom>
        </p:spPr>
        <p:txBody>
          <a:bodyPr vert="horz" wrap="square" lIns="0" tIns="59300" rIns="0" bIns="0" rtlCol="0">
            <a:spAutoFit/>
          </a:bodyPr>
          <a:lstStyle/>
          <a:p>
            <a:pPr marL="442053">
              <a:spcBef>
                <a:spcPts val="467"/>
              </a:spcBef>
            </a:pPr>
            <a:r>
              <a:rPr sz="1182" b="1" err="1">
                <a:solidFill>
                  <a:srgbClr val="0C3169"/>
                </a:solidFill>
                <a:latin typeface="Arial" panose="020B0604020202020204" pitchFamily="34" charset="0"/>
                <a:cs typeface="Arial" panose="020B0604020202020204" pitchFamily="34" charset="0"/>
              </a:rPr>
              <a:t>Tratamientos</a:t>
            </a:r>
            <a:r>
              <a:rPr sz="1182" b="1" spc="-27">
                <a:solidFill>
                  <a:srgbClr val="0C3169"/>
                </a:solidFill>
                <a:latin typeface="Arial" panose="020B0604020202020204" pitchFamily="34" charset="0"/>
                <a:cs typeface="Arial" panose="020B0604020202020204" pitchFamily="34" charset="0"/>
              </a:rPr>
              <a:t> </a:t>
            </a:r>
            <a:r>
              <a:rPr sz="1182" b="1" spc="-6">
                <a:solidFill>
                  <a:srgbClr val="0C3169"/>
                </a:solidFill>
                <a:latin typeface="Arial" panose="020B0604020202020204" pitchFamily="34" charset="0"/>
                <a:cs typeface="Arial" panose="020B0604020202020204" pitchFamily="34" charset="0"/>
              </a:rPr>
              <a:t>concomitantes</a:t>
            </a:r>
            <a:r>
              <a:rPr sz="1046" b="1" spc="-9" baseline="31400">
                <a:solidFill>
                  <a:srgbClr val="0C3169"/>
                </a:solidFill>
                <a:latin typeface="Arial" panose="020B0604020202020204" pitchFamily="34" charset="0"/>
                <a:cs typeface="Arial" panose="020B0604020202020204" pitchFamily="34" charset="0"/>
              </a:rPr>
              <a:t>1,2,3</a:t>
            </a:r>
            <a:endParaRPr sz="1046" baseline="31400">
              <a:latin typeface="Arial" panose="020B0604020202020204" pitchFamily="34" charset="0"/>
              <a:cs typeface="Arial" panose="020B0604020202020204" pitchFamily="34" charset="0"/>
            </a:endParaRPr>
          </a:p>
          <a:p>
            <a:pPr marL="23104" marR="18483" indent="-385" algn="r">
              <a:lnSpc>
                <a:spcPct val="102299"/>
              </a:lnSpc>
              <a:spcBef>
                <a:spcPts val="291"/>
              </a:spcBef>
            </a:pPr>
            <a:r>
              <a:rPr sz="879" err="1">
                <a:solidFill>
                  <a:srgbClr val="002360"/>
                </a:solidFill>
                <a:latin typeface="Arial" panose="020B0604020202020204" pitchFamily="34" charset="0"/>
                <a:cs typeface="Arial" panose="020B0604020202020204" pitchFamily="34" charset="0"/>
              </a:rPr>
              <a:t>Inhibidores</a:t>
            </a:r>
            <a:r>
              <a:rPr sz="879" spc="36">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o</a:t>
            </a:r>
            <a:r>
              <a:rPr sz="879" spc="39">
                <a:solidFill>
                  <a:srgbClr val="002360"/>
                </a:solidFill>
                <a:latin typeface="Arial" panose="020B0604020202020204" pitchFamily="34" charset="0"/>
                <a:cs typeface="Arial" panose="020B0604020202020204" pitchFamily="34" charset="0"/>
              </a:rPr>
              <a:t> </a:t>
            </a:r>
            <a:r>
              <a:rPr sz="879" err="1">
                <a:solidFill>
                  <a:srgbClr val="002360"/>
                </a:solidFill>
                <a:latin typeface="Arial" panose="020B0604020202020204" pitchFamily="34" charset="0"/>
                <a:cs typeface="Arial" panose="020B0604020202020204" pitchFamily="34" charset="0"/>
              </a:rPr>
              <a:t>inductores</a:t>
            </a:r>
            <a:r>
              <a:rPr sz="879" spc="36">
                <a:solidFill>
                  <a:srgbClr val="002360"/>
                </a:solidFill>
                <a:latin typeface="Arial" panose="020B0604020202020204" pitchFamily="34" charset="0"/>
                <a:cs typeface="Arial" panose="020B0604020202020204" pitchFamily="34" charset="0"/>
              </a:rPr>
              <a:t> </a:t>
            </a:r>
            <a:r>
              <a:rPr sz="879" err="1">
                <a:solidFill>
                  <a:srgbClr val="002360"/>
                </a:solidFill>
                <a:latin typeface="Arial" panose="020B0604020202020204" pitchFamily="34" charset="0"/>
                <a:cs typeface="Arial" panose="020B0604020202020204" pitchFamily="34" charset="0"/>
              </a:rPr>
              <a:t>potentes</a:t>
            </a:r>
            <a:r>
              <a:rPr sz="879" spc="39">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de</a:t>
            </a:r>
            <a:r>
              <a:rPr sz="879" spc="36">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las</a:t>
            </a:r>
            <a:r>
              <a:rPr sz="879" spc="39">
                <a:solidFill>
                  <a:srgbClr val="002360"/>
                </a:solidFill>
                <a:latin typeface="Arial" panose="020B0604020202020204" pitchFamily="34" charset="0"/>
                <a:cs typeface="Arial" panose="020B0604020202020204" pitchFamily="34" charset="0"/>
              </a:rPr>
              <a:t> </a:t>
            </a:r>
            <a:r>
              <a:rPr sz="879" err="1">
                <a:solidFill>
                  <a:srgbClr val="002360"/>
                </a:solidFill>
                <a:latin typeface="Arial" panose="020B0604020202020204" pitchFamily="34" charset="0"/>
                <a:cs typeface="Arial" panose="020B0604020202020204" pitchFamily="34" charset="0"/>
              </a:rPr>
              <a:t>enzimas</a:t>
            </a:r>
            <a:r>
              <a:rPr sz="879" spc="36">
                <a:solidFill>
                  <a:srgbClr val="002360"/>
                </a:solidFill>
                <a:latin typeface="Arial" panose="020B0604020202020204" pitchFamily="34" charset="0"/>
                <a:cs typeface="Arial" panose="020B0604020202020204" pitchFamily="34" charset="0"/>
              </a:rPr>
              <a:t> </a:t>
            </a:r>
            <a:r>
              <a:rPr sz="879" spc="-15">
                <a:solidFill>
                  <a:srgbClr val="002360"/>
                </a:solidFill>
                <a:latin typeface="Arial" panose="020B0604020202020204" pitchFamily="34" charset="0"/>
                <a:cs typeface="Arial" panose="020B0604020202020204" pitchFamily="34" charset="0"/>
              </a:rPr>
              <a:t>del </a:t>
            </a:r>
            <a:r>
              <a:rPr sz="879" err="1">
                <a:solidFill>
                  <a:srgbClr val="002360"/>
                </a:solidFill>
                <a:latin typeface="Arial" panose="020B0604020202020204" pitchFamily="34" charset="0"/>
                <a:cs typeface="Arial" panose="020B0604020202020204" pitchFamily="34" charset="0"/>
              </a:rPr>
              <a:t>complejo</a:t>
            </a:r>
            <a:r>
              <a:rPr sz="879" spc="42">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CYP</a:t>
            </a:r>
            <a:r>
              <a:rPr sz="879" spc="12">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a:t>
            </a:r>
            <a:r>
              <a:rPr sz="879" err="1">
                <a:solidFill>
                  <a:srgbClr val="002360"/>
                </a:solidFill>
                <a:latin typeface="Arial" panose="020B0604020202020204" pitchFamily="34" charset="0"/>
                <a:cs typeface="Arial" panose="020B0604020202020204" pitchFamily="34" charset="0"/>
              </a:rPr>
              <a:t>como</a:t>
            </a:r>
            <a:r>
              <a:rPr sz="879" spc="42">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rifampicina</a:t>
            </a:r>
            <a:r>
              <a:rPr sz="773" baseline="32679">
                <a:solidFill>
                  <a:srgbClr val="002360"/>
                </a:solidFill>
                <a:latin typeface="Arial" panose="020B0604020202020204" pitchFamily="34" charset="0"/>
                <a:cs typeface="Arial" panose="020B0604020202020204" pitchFamily="34" charset="0"/>
              </a:rPr>
              <a:t>1,2,3</a:t>
            </a:r>
            <a:r>
              <a:rPr sz="773" spc="200" baseline="32679">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o</a:t>
            </a:r>
            <a:r>
              <a:rPr sz="879" spc="42">
                <a:solidFill>
                  <a:srgbClr val="002360"/>
                </a:solidFill>
                <a:latin typeface="Arial" panose="020B0604020202020204" pitchFamily="34" charset="0"/>
                <a:cs typeface="Arial" panose="020B0604020202020204" pitchFamily="34" charset="0"/>
              </a:rPr>
              <a:t> </a:t>
            </a:r>
            <a:r>
              <a:rPr sz="879" spc="-6">
                <a:solidFill>
                  <a:srgbClr val="002360"/>
                </a:solidFill>
                <a:latin typeface="Arial" panose="020B0604020202020204" pitchFamily="34" charset="0"/>
                <a:cs typeface="Arial" panose="020B0604020202020204" pitchFamily="34" charset="0"/>
              </a:rPr>
              <a:t>claritromicina</a:t>
            </a:r>
            <a:r>
              <a:rPr sz="773" spc="-9" baseline="32679">
                <a:solidFill>
                  <a:srgbClr val="002360"/>
                </a:solidFill>
                <a:latin typeface="Arial" panose="020B0604020202020204" pitchFamily="34" charset="0"/>
                <a:cs typeface="Arial" panose="020B0604020202020204" pitchFamily="34" charset="0"/>
              </a:rPr>
              <a:t>2</a:t>
            </a:r>
            <a:r>
              <a:rPr sz="879" spc="-6">
                <a:solidFill>
                  <a:srgbClr val="002360"/>
                </a:solidFill>
                <a:latin typeface="Arial" panose="020B0604020202020204" pitchFamily="34" charset="0"/>
                <a:cs typeface="Arial" panose="020B0604020202020204" pitchFamily="34" charset="0"/>
              </a:rPr>
              <a:t>)</a:t>
            </a:r>
            <a:endParaRPr sz="879">
              <a:latin typeface="Arial" panose="020B0604020202020204" pitchFamily="34" charset="0"/>
              <a:cs typeface="Arial" panose="020B0604020202020204" pitchFamily="34" charset="0"/>
            </a:endParaRPr>
          </a:p>
          <a:p>
            <a:pPr marL="257223" marR="18483" indent="1790548" algn="r">
              <a:lnSpc>
                <a:spcPct val="111800"/>
              </a:lnSpc>
            </a:pPr>
            <a:r>
              <a:rPr sz="879" err="1">
                <a:solidFill>
                  <a:srgbClr val="002360"/>
                </a:solidFill>
                <a:latin typeface="Arial" panose="020B0604020202020204" pitchFamily="34" charset="0"/>
                <a:cs typeface="Arial" panose="020B0604020202020204" pitchFamily="34" charset="0"/>
              </a:rPr>
              <a:t>Vacunas</a:t>
            </a:r>
            <a:r>
              <a:rPr sz="879" spc="3">
                <a:solidFill>
                  <a:srgbClr val="002360"/>
                </a:solidFill>
                <a:latin typeface="Arial" panose="020B0604020202020204" pitchFamily="34" charset="0"/>
                <a:cs typeface="Arial" panose="020B0604020202020204" pitchFamily="34" charset="0"/>
              </a:rPr>
              <a:t> </a:t>
            </a:r>
            <a:r>
              <a:rPr sz="879" spc="-6" err="1">
                <a:solidFill>
                  <a:srgbClr val="002360"/>
                </a:solidFill>
                <a:latin typeface="Arial" panose="020B0604020202020204" pitchFamily="34" charset="0"/>
                <a:cs typeface="Arial" panose="020B0604020202020204" pitchFamily="34" charset="0"/>
              </a:rPr>
              <a:t>vivas</a:t>
            </a:r>
            <a:r>
              <a:rPr sz="879" spc="-6">
                <a:solidFill>
                  <a:srgbClr val="002360"/>
                </a:solidFill>
                <a:latin typeface="Arial" panose="020B0604020202020204" pitchFamily="34" charset="0"/>
                <a:cs typeface="Arial" panose="020B0604020202020204" pitchFamily="34" charset="0"/>
              </a:rPr>
              <a:t> </a:t>
            </a:r>
            <a:r>
              <a:rPr sz="879" err="1">
                <a:solidFill>
                  <a:srgbClr val="002360"/>
                </a:solidFill>
                <a:latin typeface="Arial" panose="020B0604020202020204" pitchFamily="34" charset="0"/>
                <a:cs typeface="Arial" panose="020B0604020202020204" pitchFamily="34" charset="0"/>
              </a:rPr>
              <a:t>Anticoagulantes</a:t>
            </a:r>
            <a:r>
              <a:rPr sz="879" spc="67">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o</a:t>
            </a:r>
            <a:r>
              <a:rPr sz="879" spc="67">
                <a:solidFill>
                  <a:srgbClr val="002360"/>
                </a:solidFill>
                <a:latin typeface="Arial" panose="020B0604020202020204" pitchFamily="34" charset="0"/>
                <a:cs typeface="Arial" panose="020B0604020202020204" pitchFamily="34" charset="0"/>
              </a:rPr>
              <a:t> </a:t>
            </a:r>
            <a:r>
              <a:rPr sz="879" err="1">
                <a:solidFill>
                  <a:srgbClr val="002360"/>
                </a:solidFill>
                <a:latin typeface="Arial" panose="020B0604020202020204" pitchFamily="34" charset="0"/>
                <a:cs typeface="Arial" panose="020B0604020202020204" pitchFamily="34" charset="0"/>
              </a:rPr>
              <a:t>inmunosupresores</a:t>
            </a:r>
            <a:r>
              <a:rPr sz="879" spc="67">
                <a:solidFill>
                  <a:srgbClr val="002360"/>
                </a:solidFill>
                <a:latin typeface="Arial" panose="020B0604020202020204" pitchFamily="34" charset="0"/>
                <a:cs typeface="Arial" panose="020B0604020202020204" pitchFamily="34" charset="0"/>
              </a:rPr>
              <a:t> </a:t>
            </a:r>
            <a:r>
              <a:rPr sz="879" spc="-6" err="1">
                <a:solidFill>
                  <a:srgbClr val="002360"/>
                </a:solidFill>
                <a:latin typeface="Arial" panose="020B0604020202020204" pitchFamily="34" charset="0"/>
                <a:cs typeface="Arial" panose="020B0604020202020204" pitchFamily="34" charset="0"/>
              </a:rPr>
              <a:t>sistémicos</a:t>
            </a:r>
            <a:endParaRPr sz="879">
              <a:latin typeface="Arial" panose="020B0604020202020204" pitchFamily="34" charset="0"/>
              <a:cs typeface="Arial" panose="020B0604020202020204" pitchFamily="34" charset="0"/>
            </a:endParaRPr>
          </a:p>
        </p:txBody>
      </p:sp>
      <p:sp>
        <p:nvSpPr>
          <p:cNvPr id="21" name="object 21">
            <a:extLst>
              <a:ext uri="{FF2B5EF4-FFF2-40B4-BE49-F238E27FC236}">
                <a16:creationId xmlns:a16="http://schemas.microsoft.com/office/drawing/2014/main" id="{94FD10BA-8E70-AEBF-1300-5716C407D0D7}"/>
              </a:ext>
            </a:extLst>
          </p:cNvPr>
          <p:cNvSpPr txBox="1"/>
          <p:nvPr/>
        </p:nvSpPr>
        <p:spPr>
          <a:xfrm>
            <a:off x="1971781" y="1815832"/>
            <a:ext cx="3382926" cy="1706083"/>
          </a:xfrm>
          <a:prstGeom prst="rect">
            <a:avLst/>
          </a:prstGeom>
        </p:spPr>
        <p:txBody>
          <a:bodyPr vert="horz" wrap="square" lIns="0" tIns="9627" rIns="0" bIns="0" rtlCol="0">
            <a:spAutoFit/>
          </a:bodyPr>
          <a:lstStyle/>
          <a:p>
            <a:pPr marL="1161738">
              <a:lnSpc>
                <a:spcPts val="1410"/>
              </a:lnSpc>
              <a:spcBef>
                <a:spcPts val="76"/>
              </a:spcBef>
            </a:pPr>
            <a:r>
              <a:rPr sz="1182" b="1" err="1">
                <a:solidFill>
                  <a:srgbClr val="0C3169"/>
                </a:solidFill>
                <a:latin typeface="Arial" panose="020B0604020202020204" pitchFamily="34" charset="0"/>
                <a:cs typeface="Arial" panose="020B0604020202020204" pitchFamily="34" charset="0"/>
              </a:rPr>
              <a:t>Infecciones</a:t>
            </a:r>
            <a:r>
              <a:rPr sz="1182" b="1" spc="3">
                <a:solidFill>
                  <a:srgbClr val="0C3169"/>
                </a:solidFill>
                <a:latin typeface="Arial" panose="020B0604020202020204" pitchFamily="34" charset="0"/>
                <a:cs typeface="Arial" panose="020B0604020202020204" pitchFamily="34" charset="0"/>
              </a:rPr>
              <a:t> </a:t>
            </a:r>
            <a:r>
              <a:rPr sz="1182" b="1" spc="-6">
                <a:solidFill>
                  <a:srgbClr val="0C3169"/>
                </a:solidFill>
                <a:latin typeface="Arial" panose="020B0604020202020204" pitchFamily="34" charset="0"/>
                <a:cs typeface="Arial" panose="020B0604020202020204" pitchFamily="34" charset="0"/>
              </a:rPr>
              <a:t>sistémicas</a:t>
            </a:r>
            <a:r>
              <a:rPr sz="1046" b="1" spc="-9" baseline="31400">
                <a:solidFill>
                  <a:srgbClr val="0C3169"/>
                </a:solidFill>
                <a:latin typeface="Arial" panose="020B0604020202020204" pitchFamily="34" charset="0"/>
                <a:cs typeface="Arial" panose="020B0604020202020204" pitchFamily="34" charset="0"/>
              </a:rPr>
              <a:t>2,3</a:t>
            </a:r>
            <a:endParaRPr sz="1046" baseline="31400">
              <a:latin typeface="Arial" panose="020B0604020202020204" pitchFamily="34" charset="0"/>
              <a:cs typeface="Arial" panose="020B0604020202020204" pitchFamily="34" charset="0"/>
            </a:endParaRPr>
          </a:p>
          <a:p>
            <a:pPr marR="26184" algn="r">
              <a:lnSpc>
                <a:spcPts val="1046"/>
              </a:lnSpc>
            </a:pPr>
            <a:r>
              <a:rPr sz="879">
                <a:solidFill>
                  <a:srgbClr val="002360"/>
                </a:solidFill>
                <a:latin typeface="Arial" panose="020B0604020202020204" pitchFamily="34" charset="0"/>
                <a:cs typeface="Arial" panose="020B0604020202020204" pitchFamily="34" charset="0"/>
              </a:rPr>
              <a:t>Tuberculosis</a:t>
            </a:r>
            <a:r>
              <a:rPr sz="879" spc="18">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(o</a:t>
            </a:r>
            <a:r>
              <a:rPr sz="879" spc="21">
                <a:solidFill>
                  <a:srgbClr val="002360"/>
                </a:solidFill>
                <a:latin typeface="Arial" panose="020B0604020202020204" pitchFamily="34" charset="0"/>
                <a:cs typeface="Arial" panose="020B0604020202020204" pitchFamily="34" charset="0"/>
              </a:rPr>
              <a:t> </a:t>
            </a:r>
            <a:r>
              <a:rPr sz="879" err="1">
                <a:solidFill>
                  <a:srgbClr val="002360"/>
                </a:solidFill>
                <a:latin typeface="Arial" panose="020B0604020202020204" pitchFamily="34" charset="0"/>
                <a:cs typeface="Arial" panose="020B0604020202020204" pitchFamily="34" charset="0"/>
              </a:rPr>
              <a:t>hayan</a:t>
            </a:r>
            <a:r>
              <a:rPr sz="879" spc="18">
                <a:solidFill>
                  <a:srgbClr val="002360"/>
                </a:solidFill>
                <a:latin typeface="Arial" panose="020B0604020202020204" pitchFamily="34" charset="0"/>
                <a:cs typeface="Arial" panose="020B0604020202020204" pitchFamily="34" charset="0"/>
              </a:rPr>
              <a:t> </a:t>
            </a:r>
            <a:r>
              <a:rPr sz="879" err="1">
                <a:solidFill>
                  <a:srgbClr val="002360"/>
                </a:solidFill>
                <a:latin typeface="Arial" panose="020B0604020202020204" pitchFamily="34" charset="0"/>
                <a:cs typeface="Arial" panose="020B0604020202020204" pitchFamily="34" charset="0"/>
              </a:rPr>
              <a:t>estado</a:t>
            </a:r>
            <a:r>
              <a:rPr sz="879" spc="21">
                <a:solidFill>
                  <a:srgbClr val="002360"/>
                </a:solidFill>
                <a:latin typeface="Arial" panose="020B0604020202020204" pitchFamily="34" charset="0"/>
                <a:cs typeface="Arial" panose="020B0604020202020204" pitchFamily="34" charset="0"/>
              </a:rPr>
              <a:t> </a:t>
            </a:r>
            <a:r>
              <a:rPr sz="879" err="1">
                <a:solidFill>
                  <a:srgbClr val="002360"/>
                </a:solidFill>
                <a:latin typeface="Arial" panose="020B0604020202020204" pitchFamily="34" charset="0"/>
                <a:cs typeface="Arial" panose="020B0604020202020204" pitchFamily="34" charset="0"/>
              </a:rPr>
              <a:t>en</a:t>
            </a:r>
            <a:r>
              <a:rPr sz="879" spc="21">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zonas</a:t>
            </a:r>
            <a:r>
              <a:rPr sz="879" spc="18">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de</a:t>
            </a:r>
            <a:r>
              <a:rPr sz="879" spc="-6">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TB</a:t>
            </a:r>
            <a:r>
              <a:rPr sz="879" spc="21">
                <a:solidFill>
                  <a:srgbClr val="002360"/>
                </a:solidFill>
                <a:latin typeface="Arial" panose="020B0604020202020204" pitchFamily="34" charset="0"/>
                <a:cs typeface="Arial" panose="020B0604020202020204" pitchFamily="34" charset="0"/>
              </a:rPr>
              <a:t> </a:t>
            </a:r>
            <a:r>
              <a:rPr sz="879" spc="-6" err="1">
                <a:solidFill>
                  <a:srgbClr val="002360"/>
                </a:solidFill>
                <a:latin typeface="Arial" panose="020B0604020202020204" pitchFamily="34" charset="0"/>
                <a:cs typeface="Arial" panose="020B0604020202020204" pitchFamily="34" charset="0"/>
              </a:rPr>
              <a:t>endémica</a:t>
            </a:r>
            <a:r>
              <a:rPr sz="879" spc="-6">
                <a:solidFill>
                  <a:srgbClr val="002360"/>
                </a:solidFill>
                <a:latin typeface="Arial" panose="020B0604020202020204" pitchFamily="34" charset="0"/>
                <a:cs typeface="Arial" panose="020B0604020202020204" pitchFamily="34" charset="0"/>
              </a:rPr>
              <a:t>),</a:t>
            </a:r>
            <a:endParaRPr sz="879">
              <a:latin typeface="Arial" panose="020B0604020202020204" pitchFamily="34" charset="0"/>
              <a:cs typeface="Arial" panose="020B0604020202020204" pitchFamily="34" charset="0"/>
            </a:endParaRPr>
          </a:p>
          <a:p>
            <a:pPr marR="28880" algn="r">
              <a:spcBef>
                <a:spcPts val="127"/>
              </a:spcBef>
            </a:pPr>
            <a:r>
              <a:rPr sz="879" err="1">
                <a:solidFill>
                  <a:srgbClr val="002360"/>
                </a:solidFill>
                <a:latin typeface="Arial" panose="020B0604020202020204" pitchFamily="34" charset="0"/>
                <a:cs typeface="Arial" panose="020B0604020202020204" pitchFamily="34" charset="0"/>
              </a:rPr>
              <a:t>Virales</a:t>
            </a:r>
            <a:r>
              <a:rPr sz="879" spc="36">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(herpes</a:t>
            </a:r>
            <a:r>
              <a:rPr sz="879" spc="39">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simple,</a:t>
            </a:r>
            <a:r>
              <a:rPr sz="879" spc="12">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herpes</a:t>
            </a:r>
            <a:r>
              <a:rPr sz="879" spc="39">
                <a:solidFill>
                  <a:srgbClr val="002360"/>
                </a:solidFill>
                <a:latin typeface="Arial" panose="020B0604020202020204" pitchFamily="34" charset="0"/>
                <a:cs typeface="Arial" panose="020B0604020202020204" pitchFamily="34" charset="0"/>
              </a:rPr>
              <a:t> </a:t>
            </a:r>
            <a:r>
              <a:rPr sz="879" spc="-6" err="1">
                <a:solidFill>
                  <a:srgbClr val="002360"/>
                </a:solidFill>
                <a:latin typeface="Arial" panose="020B0604020202020204" pitchFamily="34" charset="0"/>
                <a:cs typeface="Arial" panose="020B0604020202020204" pitchFamily="34" charset="0"/>
              </a:rPr>
              <a:t>zóster</a:t>
            </a:r>
            <a:r>
              <a:rPr sz="879" spc="-6">
                <a:solidFill>
                  <a:srgbClr val="002360"/>
                </a:solidFill>
                <a:latin typeface="Arial" panose="020B0604020202020204" pitchFamily="34" charset="0"/>
                <a:cs typeface="Arial" panose="020B0604020202020204" pitchFamily="34" charset="0"/>
              </a:rPr>
              <a:t>,</a:t>
            </a:r>
            <a:r>
              <a:rPr sz="879" spc="12">
                <a:solidFill>
                  <a:srgbClr val="002360"/>
                </a:solidFill>
                <a:latin typeface="Arial" panose="020B0604020202020204" pitchFamily="34" charset="0"/>
                <a:cs typeface="Arial" panose="020B0604020202020204" pitchFamily="34" charset="0"/>
              </a:rPr>
              <a:t> </a:t>
            </a:r>
            <a:r>
              <a:rPr sz="879" spc="-6" err="1">
                <a:solidFill>
                  <a:srgbClr val="002360"/>
                </a:solidFill>
                <a:latin typeface="Arial" panose="020B0604020202020204" pitchFamily="34" charset="0"/>
                <a:cs typeface="Arial" panose="020B0604020202020204" pitchFamily="34" charset="0"/>
              </a:rPr>
              <a:t>neumonía</a:t>
            </a:r>
            <a:r>
              <a:rPr sz="879" spc="-6">
                <a:solidFill>
                  <a:srgbClr val="002360"/>
                </a:solidFill>
                <a:latin typeface="Arial" panose="020B0604020202020204" pitchFamily="34" charset="0"/>
                <a:cs typeface="Arial" panose="020B0604020202020204" pitchFamily="34" charset="0"/>
              </a:rPr>
              <a:t>)</a:t>
            </a:r>
            <a:endParaRPr sz="879">
              <a:latin typeface="Arial" panose="020B0604020202020204" pitchFamily="34" charset="0"/>
              <a:cs typeface="Arial" panose="020B0604020202020204" pitchFamily="34" charset="0"/>
            </a:endParaRPr>
          </a:p>
          <a:p>
            <a:pPr marL="2395098" marR="28880" indent="179440" algn="r">
              <a:lnSpc>
                <a:spcPct val="111800"/>
              </a:lnSpc>
            </a:pPr>
            <a:r>
              <a:rPr sz="879" spc="-6" err="1">
                <a:solidFill>
                  <a:srgbClr val="002360"/>
                </a:solidFill>
                <a:latin typeface="Arial" panose="020B0604020202020204" pitchFamily="34" charset="0"/>
                <a:cs typeface="Arial" panose="020B0604020202020204" pitchFamily="34" charset="0"/>
              </a:rPr>
              <a:t>Micosis</a:t>
            </a:r>
            <a:r>
              <a:rPr sz="879" spc="-6">
                <a:solidFill>
                  <a:srgbClr val="002360"/>
                </a:solidFill>
                <a:latin typeface="Arial" panose="020B0604020202020204" pitchFamily="34" charset="0"/>
                <a:cs typeface="Arial" panose="020B0604020202020204" pitchFamily="34" charset="0"/>
              </a:rPr>
              <a:t> </a:t>
            </a:r>
            <a:r>
              <a:rPr sz="879" spc="-6" err="1">
                <a:solidFill>
                  <a:srgbClr val="002360"/>
                </a:solidFill>
                <a:latin typeface="Arial" panose="020B0604020202020204" pitchFamily="34" charset="0"/>
                <a:cs typeface="Arial" panose="020B0604020202020204" pitchFamily="34" charset="0"/>
              </a:rPr>
              <a:t>Diabéticos</a:t>
            </a:r>
            <a:endParaRPr sz="879">
              <a:latin typeface="Arial" panose="020B0604020202020204" pitchFamily="34" charset="0"/>
              <a:cs typeface="Arial" panose="020B0604020202020204" pitchFamily="34" charset="0"/>
            </a:endParaRPr>
          </a:p>
          <a:p>
            <a:pPr>
              <a:lnSpc>
                <a:spcPct val="100000"/>
              </a:lnSpc>
            </a:pPr>
            <a:endParaRPr sz="879">
              <a:latin typeface="Arial" panose="020B0604020202020204" pitchFamily="34" charset="0"/>
              <a:cs typeface="Arial" panose="020B0604020202020204" pitchFamily="34" charset="0"/>
            </a:endParaRPr>
          </a:p>
          <a:p>
            <a:pPr>
              <a:spcBef>
                <a:spcPts val="464"/>
              </a:spcBef>
            </a:pPr>
            <a:endParaRPr sz="879">
              <a:latin typeface="Arial" panose="020B0604020202020204" pitchFamily="34" charset="0"/>
              <a:cs typeface="Arial" panose="020B0604020202020204" pitchFamily="34" charset="0"/>
            </a:endParaRPr>
          </a:p>
          <a:p>
            <a:pPr marL="355799" algn="ctr">
              <a:lnSpc>
                <a:spcPts val="1410"/>
              </a:lnSpc>
            </a:pPr>
            <a:r>
              <a:rPr sz="1182" b="1">
                <a:solidFill>
                  <a:srgbClr val="002360"/>
                </a:solidFill>
                <a:latin typeface="Arial" panose="020B0604020202020204" pitchFamily="34" charset="0"/>
                <a:cs typeface="Arial" panose="020B0604020202020204" pitchFamily="34" charset="0"/>
              </a:rPr>
              <a:t>Riesgo</a:t>
            </a:r>
            <a:r>
              <a:rPr sz="1182" b="1" spc="21">
                <a:solidFill>
                  <a:srgbClr val="002360"/>
                </a:solidFill>
                <a:latin typeface="Arial" panose="020B0604020202020204" pitchFamily="34" charset="0"/>
                <a:cs typeface="Arial" panose="020B0604020202020204" pitchFamily="34" charset="0"/>
              </a:rPr>
              <a:t> </a:t>
            </a:r>
            <a:r>
              <a:rPr sz="1182" b="1" spc="-6">
                <a:solidFill>
                  <a:srgbClr val="002360"/>
                </a:solidFill>
                <a:latin typeface="Arial" panose="020B0604020202020204" pitchFamily="34" charset="0"/>
                <a:cs typeface="Arial" panose="020B0604020202020204" pitchFamily="34" charset="0"/>
              </a:rPr>
              <a:t>gastrointestinal</a:t>
            </a:r>
            <a:r>
              <a:rPr sz="1046" b="1" spc="-9" baseline="31400">
                <a:solidFill>
                  <a:srgbClr val="002360"/>
                </a:solidFill>
                <a:latin typeface="Arial" panose="020B0604020202020204" pitchFamily="34" charset="0"/>
                <a:cs typeface="Arial" panose="020B0604020202020204" pitchFamily="34" charset="0"/>
              </a:rPr>
              <a:t>1,2</a:t>
            </a:r>
            <a:endParaRPr sz="1046" baseline="31400">
              <a:latin typeface="Arial" panose="020B0604020202020204" pitchFamily="34" charset="0"/>
              <a:cs typeface="Arial" panose="020B0604020202020204" pitchFamily="34" charset="0"/>
            </a:endParaRPr>
          </a:p>
          <a:p>
            <a:pPr marR="797082" algn="r">
              <a:lnSpc>
                <a:spcPts val="1046"/>
              </a:lnSpc>
            </a:pPr>
            <a:r>
              <a:rPr sz="879" err="1">
                <a:solidFill>
                  <a:srgbClr val="002360"/>
                </a:solidFill>
                <a:latin typeface="Arial" panose="020B0604020202020204" pitchFamily="34" charset="0"/>
                <a:cs typeface="Arial" panose="020B0604020202020204" pitchFamily="34" charset="0"/>
              </a:rPr>
              <a:t>Perforación</a:t>
            </a:r>
            <a:r>
              <a:rPr sz="879" spc="27">
                <a:solidFill>
                  <a:srgbClr val="002360"/>
                </a:solidFill>
                <a:latin typeface="Arial" panose="020B0604020202020204" pitchFamily="34" charset="0"/>
                <a:cs typeface="Arial" panose="020B0604020202020204" pitchFamily="34" charset="0"/>
              </a:rPr>
              <a:t> </a:t>
            </a:r>
            <a:r>
              <a:rPr sz="879" err="1">
                <a:solidFill>
                  <a:srgbClr val="002360"/>
                </a:solidFill>
                <a:latin typeface="Arial" panose="020B0604020202020204" pitchFamily="34" charset="0"/>
                <a:cs typeface="Arial" panose="020B0604020202020204" pitchFamily="34" charset="0"/>
              </a:rPr>
              <a:t>en</a:t>
            </a:r>
            <a:r>
              <a:rPr sz="879" spc="30">
                <a:solidFill>
                  <a:srgbClr val="002360"/>
                </a:solidFill>
                <a:latin typeface="Arial" panose="020B0604020202020204" pitchFamily="34" charset="0"/>
                <a:cs typeface="Arial" panose="020B0604020202020204" pitchFamily="34" charset="0"/>
              </a:rPr>
              <a:t> </a:t>
            </a:r>
            <a:r>
              <a:rPr sz="879" err="1">
                <a:solidFill>
                  <a:srgbClr val="002360"/>
                </a:solidFill>
                <a:latin typeface="Arial" panose="020B0604020202020204" pitchFamily="34" charset="0"/>
                <a:cs typeface="Arial" panose="020B0604020202020204" pitchFamily="34" charset="0"/>
              </a:rPr>
              <a:t>el</a:t>
            </a:r>
            <a:r>
              <a:rPr sz="879" spc="30">
                <a:solidFill>
                  <a:srgbClr val="002360"/>
                </a:solidFill>
                <a:latin typeface="Arial" panose="020B0604020202020204" pitchFamily="34" charset="0"/>
                <a:cs typeface="Arial" panose="020B0604020202020204" pitchFamily="34" charset="0"/>
              </a:rPr>
              <a:t> </a:t>
            </a:r>
            <a:r>
              <a:rPr sz="879" spc="-6" err="1">
                <a:solidFill>
                  <a:srgbClr val="002360"/>
                </a:solidFill>
                <a:latin typeface="Arial" panose="020B0604020202020204" pitchFamily="34" charset="0"/>
                <a:cs typeface="Arial" panose="020B0604020202020204" pitchFamily="34" charset="0"/>
              </a:rPr>
              <a:t>intestino</a:t>
            </a:r>
            <a:endParaRPr sz="879">
              <a:latin typeface="Arial" panose="020B0604020202020204" pitchFamily="34" charset="0"/>
              <a:cs typeface="Arial" panose="020B0604020202020204" pitchFamily="34" charset="0"/>
            </a:endParaRPr>
          </a:p>
          <a:p>
            <a:pPr marL="1013103" marR="797082" indent="540630" algn="r">
              <a:lnSpc>
                <a:spcPct val="111800"/>
              </a:lnSpc>
            </a:pPr>
            <a:r>
              <a:rPr sz="879" spc="-6">
                <a:solidFill>
                  <a:srgbClr val="002360"/>
                </a:solidFill>
                <a:latin typeface="Arial" panose="020B0604020202020204" pitchFamily="34" charset="0"/>
                <a:cs typeface="Arial" panose="020B0604020202020204" pitchFamily="34" charset="0"/>
              </a:rPr>
              <a:t>Diverticulitis </a:t>
            </a:r>
            <a:r>
              <a:rPr sz="879" err="1">
                <a:solidFill>
                  <a:srgbClr val="002360"/>
                </a:solidFill>
                <a:latin typeface="Arial" panose="020B0604020202020204" pitchFamily="34" charset="0"/>
                <a:cs typeface="Arial" panose="020B0604020202020204" pitchFamily="34" charset="0"/>
              </a:rPr>
              <a:t>Enfermedad</a:t>
            </a:r>
            <a:r>
              <a:rPr sz="879" spc="45">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de</a:t>
            </a:r>
            <a:r>
              <a:rPr sz="879" spc="49">
                <a:solidFill>
                  <a:srgbClr val="002360"/>
                </a:solidFill>
                <a:latin typeface="Arial" panose="020B0604020202020204" pitchFamily="34" charset="0"/>
                <a:cs typeface="Arial" panose="020B0604020202020204" pitchFamily="34" charset="0"/>
              </a:rPr>
              <a:t> </a:t>
            </a:r>
            <a:r>
              <a:rPr sz="879" spc="-6">
                <a:solidFill>
                  <a:srgbClr val="002360"/>
                </a:solidFill>
                <a:latin typeface="Arial" panose="020B0604020202020204" pitchFamily="34" charset="0"/>
                <a:cs typeface="Arial" panose="020B0604020202020204" pitchFamily="34" charset="0"/>
              </a:rPr>
              <a:t>Chron</a:t>
            </a:r>
            <a:endParaRPr sz="879">
              <a:latin typeface="Arial" panose="020B0604020202020204" pitchFamily="34" charset="0"/>
              <a:cs typeface="Arial" panose="020B0604020202020204" pitchFamily="34" charset="0"/>
            </a:endParaRPr>
          </a:p>
        </p:txBody>
      </p:sp>
      <p:sp>
        <p:nvSpPr>
          <p:cNvPr id="22" name="object 22">
            <a:extLst>
              <a:ext uri="{FF2B5EF4-FFF2-40B4-BE49-F238E27FC236}">
                <a16:creationId xmlns:a16="http://schemas.microsoft.com/office/drawing/2014/main" id="{944A6561-5D82-C28A-78AB-90CBB46C94D1}"/>
              </a:ext>
            </a:extLst>
          </p:cNvPr>
          <p:cNvSpPr txBox="1"/>
          <p:nvPr/>
        </p:nvSpPr>
        <p:spPr>
          <a:xfrm>
            <a:off x="6997140" y="2071299"/>
            <a:ext cx="2998498" cy="1363093"/>
          </a:xfrm>
          <a:prstGeom prst="rect">
            <a:avLst/>
          </a:prstGeom>
        </p:spPr>
        <p:txBody>
          <a:bodyPr vert="horz" wrap="square" lIns="0" tIns="44667" rIns="0" bIns="0" rtlCol="0">
            <a:spAutoFit/>
          </a:bodyPr>
          <a:lstStyle/>
          <a:p>
            <a:pPr>
              <a:spcBef>
                <a:spcPts val="1073"/>
              </a:spcBef>
            </a:pPr>
            <a:endParaRPr sz="879">
              <a:latin typeface="Arial" panose="020B0604020202020204" pitchFamily="34" charset="0"/>
              <a:cs typeface="Arial" panose="020B0604020202020204" pitchFamily="34" charset="0"/>
            </a:endParaRPr>
          </a:p>
          <a:p>
            <a:pPr marL="38506">
              <a:spcBef>
                <a:spcPts val="3"/>
              </a:spcBef>
            </a:pPr>
            <a:r>
              <a:rPr sz="1182" b="1">
                <a:solidFill>
                  <a:srgbClr val="0C3169"/>
                </a:solidFill>
                <a:latin typeface="Arial" panose="020B0604020202020204" pitchFamily="34" charset="0"/>
                <a:cs typeface="Arial" panose="020B0604020202020204" pitchFamily="34" charset="0"/>
              </a:rPr>
              <a:t>Edad</a:t>
            </a:r>
            <a:r>
              <a:rPr sz="1182" b="1" spc="9">
                <a:solidFill>
                  <a:srgbClr val="0C3169"/>
                </a:solidFill>
                <a:latin typeface="Arial" panose="020B0604020202020204" pitchFamily="34" charset="0"/>
                <a:cs typeface="Arial" panose="020B0604020202020204" pitchFamily="34" charset="0"/>
              </a:rPr>
              <a:t> </a:t>
            </a:r>
            <a:r>
              <a:rPr sz="1182" b="1" err="1">
                <a:solidFill>
                  <a:srgbClr val="0C3169"/>
                </a:solidFill>
                <a:latin typeface="Arial" panose="020B0604020202020204" pitchFamily="34" charset="0"/>
                <a:cs typeface="Arial" panose="020B0604020202020204" pitchFamily="34" charset="0"/>
              </a:rPr>
              <a:t>avanzada</a:t>
            </a:r>
            <a:r>
              <a:rPr sz="1182" b="1" spc="12">
                <a:solidFill>
                  <a:srgbClr val="0C3169"/>
                </a:solidFill>
                <a:latin typeface="Arial" panose="020B0604020202020204" pitchFamily="34" charset="0"/>
                <a:cs typeface="Arial" panose="020B0604020202020204" pitchFamily="34" charset="0"/>
              </a:rPr>
              <a:t> </a:t>
            </a:r>
            <a:r>
              <a:rPr sz="1182" b="1">
                <a:solidFill>
                  <a:srgbClr val="0C3169"/>
                </a:solidFill>
                <a:latin typeface="Arial" panose="020B0604020202020204" pitchFamily="34" charset="0"/>
                <a:cs typeface="Arial" panose="020B0604020202020204" pitchFamily="34" charset="0"/>
              </a:rPr>
              <a:t>&gt;65</a:t>
            </a:r>
            <a:r>
              <a:rPr sz="1182" b="1" spc="12">
                <a:solidFill>
                  <a:srgbClr val="0C3169"/>
                </a:solidFill>
                <a:latin typeface="Arial" panose="020B0604020202020204" pitchFamily="34" charset="0"/>
                <a:cs typeface="Arial" panose="020B0604020202020204" pitchFamily="34" charset="0"/>
              </a:rPr>
              <a:t> </a:t>
            </a:r>
            <a:r>
              <a:rPr sz="1182" b="1" spc="-6">
                <a:solidFill>
                  <a:srgbClr val="0C3169"/>
                </a:solidFill>
                <a:latin typeface="Arial" panose="020B0604020202020204" pitchFamily="34" charset="0"/>
                <a:cs typeface="Arial" panose="020B0604020202020204" pitchFamily="34" charset="0"/>
              </a:rPr>
              <a:t>años</a:t>
            </a:r>
            <a:r>
              <a:rPr sz="1046" b="1" spc="-9" baseline="31400">
                <a:solidFill>
                  <a:srgbClr val="0C3169"/>
                </a:solidFill>
                <a:latin typeface="Arial" panose="020B0604020202020204" pitchFamily="34" charset="0"/>
                <a:cs typeface="Arial" panose="020B0604020202020204" pitchFamily="34" charset="0"/>
              </a:rPr>
              <a:t>1,2,3</a:t>
            </a:r>
            <a:endParaRPr sz="1046" baseline="31400">
              <a:latin typeface="Arial" panose="020B0604020202020204" pitchFamily="34" charset="0"/>
              <a:cs typeface="Arial" panose="020B0604020202020204" pitchFamily="34" charset="0"/>
            </a:endParaRPr>
          </a:p>
          <a:p>
            <a:pPr>
              <a:spcBef>
                <a:spcPts val="506"/>
              </a:spcBef>
            </a:pPr>
            <a:endParaRPr sz="1182">
              <a:latin typeface="Arial" panose="020B0604020202020204" pitchFamily="34" charset="0"/>
              <a:cs typeface="Arial" panose="020B0604020202020204" pitchFamily="34" charset="0"/>
            </a:endParaRPr>
          </a:p>
          <a:p>
            <a:pPr marL="370817" algn="ctr"/>
            <a:r>
              <a:rPr sz="1182" b="1">
                <a:solidFill>
                  <a:srgbClr val="0C3169"/>
                </a:solidFill>
                <a:latin typeface="Arial" panose="020B0604020202020204" pitchFamily="34" charset="0"/>
                <a:cs typeface="Arial" panose="020B0604020202020204" pitchFamily="34" charset="0"/>
              </a:rPr>
              <a:t>Riesgo</a:t>
            </a:r>
            <a:r>
              <a:rPr sz="1182" b="1" spc="21">
                <a:solidFill>
                  <a:srgbClr val="0C3169"/>
                </a:solidFill>
                <a:latin typeface="Arial" panose="020B0604020202020204" pitchFamily="34" charset="0"/>
                <a:cs typeface="Arial" panose="020B0604020202020204" pitchFamily="34" charset="0"/>
              </a:rPr>
              <a:t> </a:t>
            </a:r>
            <a:r>
              <a:rPr sz="1182" b="1" spc="-6">
                <a:solidFill>
                  <a:srgbClr val="0C3169"/>
                </a:solidFill>
                <a:latin typeface="Arial" panose="020B0604020202020204" pitchFamily="34" charset="0"/>
                <a:cs typeface="Arial" panose="020B0604020202020204" pitchFamily="34" charset="0"/>
              </a:rPr>
              <a:t>cardiovascular</a:t>
            </a:r>
            <a:r>
              <a:rPr sz="1046" b="1" spc="-9" baseline="31400">
                <a:solidFill>
                  <a:srgbClr val="0C3169"/>
                </a:solidFill>
                <a:latin typeface="Arial" panose="020B0604020202020204" pitchFamily="34" charset="0"/>
                <a:cs typeface="Arial" panose="020B0604020202020204" pitchFamily="34" charset="0"/>
              </a:rPr>
              <a:t>1,2,3</a:t>
            </a:r>
            <a:endParaRPr sz="1046" baseline="31400">
              <a:latin typeface="Arial" panose="020B0604020202020204" pitchFamily="34" charset="0"/>
              <a:cs typeface="Arial" panose="020B0604020202020204" pitchFamily="34" charset="0"/>
            </a:endParaRPr>
          </a:p>
          <a:p>
            <a:pPr marL="660385" marR="726231">
              <a:lnSpc>
                <a:spcPct val="102299"/>
              </a:lnSpc>
              <a:spcBef>
                <a:spcPts val="233"/>
              </a:spcBef>
            </a:pPr>
            <a:r>
              <a:rPr sz="879" err="1">
                <a:solidFill>
                  <a:srgbClr val="002360"/>
                </a:solidFill>
                <a:latin typeface="Arial" panose="020B0604020202020204" pitchFamily="34" charset="0"/>
                <a:cs typeface="Arial" panose="020B0604020202020204" pitchFamily="34" charset="0"/>
              </a:rPr>
              <a:t>Hipertensión</a:t>
            </a:r>
            <a:r>
              <a:rPr sz="879">
                <a:solidFill>
                  <a:srgbClr val="002360"/>
                </a:solidFill>
                <a:latin typeface="Arial" panose="020B0604020202020204" pitchFamily="34" charset="0"/>
                <a:cs typeface="Arial" panose="020B0604020202020204" pitchFamily="34" charset="0"/>
              </a:rPr>
              <a:t>,</a:t>
            </a:r>
            <a:r>
              <a:rPr sz="879" spc="73">
                <a:solidFill>
                  <a:srgbClr val="002360"/>
                </a:solidFill>
                <a:latin typeface="Arial" panose="020B0604020202020204" pitchFamily="34" charset="0"/>
                <a:cs typeface="Arial" panose="020B0604020202020204" pitchFamily="34" charset="0"/>
              </a:rPr>
              <a:t> </a:t>
            </a:r>
            <a:r>
              <a:rPr sz="879" err="1">
                <a:solidFill>
                  <a:srgbClr val="002360"/>
                </a:solidFill>
                <a:latin typeface="Arial" panose="020B0604020202020204" pitchFamily="34" charset="0"/>
                <a:cs typeface="Arial" panose="020B0604020202020204" pitchFamily="34" charset="0"/>
              </a:rPr>
              <a:t>dislipemia</a:t>
            </a:r>
            <a:r>
              <a:rPr sz="879">
                <a:solidFill>
                  <a:srgbClr val="002360"/>
                </a:solidFill>
                <a:latin typeface="Arial" panose="020B0604020202020204" pitchFamily="34" charset="0"/>
                <a:cs typeface="Arial" panose="020B0604020202020204" pitchFamily="34" charset="0"/>
              </a:rPr>
              <a:t>,</a:t>
            </a:r>
            <a:r>
              <a:rPr sz="879" spc="73">
                <a:solidFill>
                  <a:srgbClr val="002360"/>
                </a:solidFill>
                <a:latin typeface="Arial" panose="020B0604020202020204" pitchFamily="34" charset="0"/>
                <a:cs typeface="Arial" panose="020B0604020202020204" pitchFamily="34" charset="0"/>
              </a:rPr>
              <a:t> </a:t>
            </a:r>
            <a:r>
              <a:rPr sz="879" spc="-12">
                <a:solidFill>
                  <a:srgbClr val="002360"/>
                </a:solidFill>
                <a:latin typeface="Arial" panose="020B0604020202020204" pitchFamily="34" charset="0"/>
                <a:cs typeface="Arial" panose="020B0604020202020204" pitchFamily="34" charset="0"/>
              </a:rPr>
              <a:t>MACE </a:t>
            </a:r>
            <a:r>
              <a:rPr sz="879" err="1">
                <a:solidFill>
                  <a:srgbClr val="002360"/>
                </a:solidFill>
                <a:latin typeface="Arial" panose="020B0604020202020204" pitchFamily="34" charset="0"/>
                <a:cs typeface="Arial" panose="020B0604020202020204" pitchFamily="34" charset="0"/>
              </a:rPr>
              <a:t>Fumadores</a:t>
            </a:r>
            <a:r>
              <a:rPr sz="879" spc="6">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y</a:t>
            </a:r>
            <a:r>
              <a:rPr sz="879" spc="3">
                <a:solidFill>
                  <a:srgbClr val="002360"/>
                </a:solidFill>
                <a:latin typeface="Arial" panose="020B0604020202020204" pitchFamily="34" charset="0"/>
                <a:cs typeface="Arial" panose="020B0604020202020204" pitchFamily="34" charset="0"/>
              </a:rPr>
              <a:t> </a:t>
            </a:r>
            <a:r>
              <a:rPr sz="879" spc="-6" err="1">
                <a:solidFill>
                  <a:srgbClr val="002360"/>
                </a:solidFill>
                <a:latin typeface="Arial" panose="020B0604020202020204" pitchFamily="34" charset="0"/>
                <a:cs typeface="Arial" panose="020B0604020202020204" pitchFamily="34" charset="0"/>
              </a:rPr>
              <a:t>exfumadores</a:t>
            </a:r>
            <a:endParaRPr sz="879">
              <a:latin typeface="Arial" panose="020B0604020202020204" pitchFamily="34" charset="0"/>
              <a:cs typeface="Arial" panose="020B0604020202020204" pitchFamily="34" charset="0"/>
            </a:endParaRPr>
          </a:p>
          <a:p>
            <a:pPr marL="660385" marR="26184">
              <a:lnSpc>
                <a:spcPct val="102299"/>
              </a:lnSpc>
            </a:pPr>
            <a:r>
              <a:rPr sz="879" spc="-6">
                <a:solidFill>
                  <a:srgbClr val="002360"/>
                </a:solidFill>
                <a:latin typeface="Arial" panose="020B0604020202020204" pitchFamily="34" charset="0"/>
                <a:cs typeface="Arial" panose="020B0604020202020204" pitchFamily="34" charset="0"/>
              </a:rPr>
              <a:t>TEV,</a:t>
            </a:r>
            <a:r>
              <a:rPr sz="879" spc="-3">
                <a:solidFill>
                  <a:srgbClr val="002360"/>
                </a:solidFill>
                <a:latin typeface="Arial" panose="020B0604020202020204" pitchFamily="34" charset="0"/>
                <a:cs typeface="Arial" panose="020B0604020202020204" pitchFamily="34" charset="0"/>
              </a:rPr>
              <a:t> </a:t>
            </a:r>
            <a:r>
              <a:rPr sz="879" err="1">
                <a:solidFill>
                  <a:srgbClr val="002360"/>
                </a:solidFill>
                <a:latin typeface="Arial" panose="020B0604020202020204" pitchFamily="34" charset="0"/>
                <a:cs typeface="Arial" panose="020B0604020202020204" pitchFamily="34" charset="0"/>
              </a:rPr>
              <a:t>Estados</a:t>
            </a:r>
            <a:r>
              <a:rPr sz="879" spc="24">
                <a:solidFill>
                  <a:srgbClr val="002360"/>
                </a:solidFill>
                <a:latin typeface="Arial" panose="020B0604020202020204" pitchFamily="34" charset="0"/>
                <a:cs typeface="Arial" panose="020B0604020202020204" pitchFamily="34" charset="0"/>
              </a:rPr>
              <a:t> </a:t>
            </a:r>
            <a:r>
              <a:rPr sz="879" err="1">
                <a:solidFill>
                  <a:srgbClr val="002360"/>
                </a:solidFill>
                <a:latin typeface="Arial" panose="020B0604020202020204" pitchFamily="34" charset="0"/>
                <a:cs typeface="Arial" panose="020B0604020202020204" pitchFamily="34" charset="0"/>
              </a:rPr>
              <a:t>trombofilicos</a:t>
            </a:r>
            <a:r>
              <a:rPr sz="879" spc="21">
                <a:solidFill>
                  <a:srgbClr val="002360"/>
                </a:solidFill>
                <a:latin typeface="Arial" panose="020B0604020202020204" pitchFamily="34" charset="0"/>
                <a:cs typeface="Arial" panose="020B0604020202020204" pitchFamily="34" charset="0"/>
              </a:rPr>
              <a:t> </a:t>
            </a:r>
            <a:r>
              <a:rPr sz="879">
                <a:solidFill>
                  <a:srgbClr val="002360"/>
                </a:solidFill>
                <a:latin typeface="Arial" panose="020B0604020202020204" pitchFamily="34" charset="0"/>
                <a:cs typeface="Arial" panose="020B0604020202020204" pitchFamily="34" charset="0"/>
              </a:rPr>
              <a:t>o</a:t>
            </a:r>
            <a:r>
              <a:rPr sz="879" spc="24">
                <a:solidFill>
                  <a:srgbClr val="002360"/>
                </a:solidFill>
                <a:latin typeface="Arial" panose="020B0604020202020204" pitchFamily="34" charset="0"/>
                <a:cs typeface="Arial" panose="020B0604020202020204" pitchFamily="34" charset="0"/>
              </a:rPr>
              <a:t> </a:t>
            </a:r>
            <a:r>
              <a:rPr sz="879" spc="-6" err="1">
                <a:solidFill>
                  <a:srgbClr val="002360"/>
                </a:solidFill>
                <a:latin typeface="Arial" panose="020B0604020202020204" pitchFamily="34" charset="0"/>
                <a:cs typeface="Arial" panose="020B0604020202020204" pitchFamily="34" charset="0"/>
              </a:rPr>
              <a:t>protromboticos</a:t>
            </a:r>
            <a:r>
              <a:rPr sz="879" spc="-6">
                <a:solidFill>
                  <a:srgbClr val="002360"/>
                </a:solidFill>
                <a:latin typeface="Arial" panose="020B0604020202020204" pitchFamily="34" charset="0"/>
                <a:cs typeface="Arial" panose="020B0604020202020204" pitchFamily="34" charset="0"/>
              </a:rPr>
              <a:t> (</a:t>
            </a:r>
            <a:r>
              <a:rPr sz="879" spc="-6" err="1">
                <a:solidFill>
                  <a:srgbClr val="002360"/>
                </a:solidFill>
                <a:latin typeface="Arial" panose="020B0604020202020204" pitchFamily="34" charset="0"/>
                <a:cs typeface="Arial" panose="020B0604020202020204" pitchFamily="34" charset="0"/>
              </a:rPr>
              <a:t>anticonceptivos</a:t>
            </a:r>
            <a:r>
              <a:rPr sz="879" spc="-6">
                <a:solidFill>
                  <a:srgbClr val="002360"/>
                </a:solidFill>
                <a:latin typeface="Arial" panose="020B0604020202020204" pitchFamily="34" charset="0"/>
                <a:cs typeface="Arial" panose="020B0604020202020204" pitchFamily="34" charset="0"/>
              </a:rPr>
              <a:t>)</a:t>
            </a:r>
            <a:endParaRPr sz="879">
              <a:latin typeface="Arial" panose="020B0604020202020204" pitchFamily="34" charset="0"/>
              <a:cs typeface="Arial" panose="020B0604020202020204" pitchFamily="34" charset="0"/>
            </a:endParaRPr>
          </a:p>
        </p:txBody>
      </p:sp>
      <p:sp>
        <p:nvSpPr>
          <p:cNvPr id="26" name="CuadroTexto 25">
            <a:extLst>
              <a:ext uri="{FF2B5EF4-FFF2-40B4-BE49-F238E27FC236}">
                <a16:creationId xmlns:a16="http://schemas.microsoft.com/office/drawing/2014/main" id="{8BF450AC-41D4-DD10-8074-57221F8A842E}"/>
              </a:ext>
            </a:extLst>
          </p:cNvPr>
          <p:cNvSpPr txBox="1"/>
          <p:nvPr/>
        </p:nvSpPr>
        <p:spPr>
          <a:xfrm>
            <a:off x="1770189" y="6054727"/>
            <a:ext cx="9177716" cy="400110"/>
          </a:xfrm>
          <a:prstGeom prst="rect">
            <a:avLst/>
          </a:prstGeom>
          <a:noFill/>
        </p:spPr>
        <p:txBody>
          <a:bodyPr wrap="square" rtlCol="0">
            <a:spAutoFit/>
          </a:bodyPr>
          <a:lstStyle/>
          <a:p>
            <a:r>
              <a:rPr lang="es-ES" sz="500" b="1">
                <a:solidFill>
                  <a:srgbClr val="646464"/>
                </a:solidFill>
              </a:rPr>
              <a:t>DA: </a:t>
            </a:r>
            <a:r>
              <a:rPr lang="es-ES" sz="500">
                <a:solidFill>
                  <a:srgbClr val="646464"/>
                </a:solidFill>
              </a:rPr>
              <a:t>dermatitis atópica; TB: tuberculosis; </a:t>
            </a:r>
            <a:r>
              <a:rPr lang="es-ES" sz="500" b="1">
                <a:solidFill>
                  <a:srgbClr val="646464"/>
                </a:solidFill>
              </a:rPr>
              <a:t>MACE</a:t>
            </a:r>
            <a:r>
              <a:rPr lang="es-ES" sz="500">
                <a:solidFill>
                  <a:srgbClr val="646464"/>
                </a:solidFill>
              </a:rPr>
              <a:t>: Eventos Cardiovasculares Adversos Mayores; </a:t>
            </a:r>
            <a:r>
              <a:rPr lang="es-ES" sz="500" b="1">
                <a:solidFill>
                  <a:srgbClr val="646464"/>
                </a:solidFill>
              </a:rPr>
              <a:t>TEV</a:t>
            </a:r>
            <a:r>
              <a:rPr lang="es-ES" sz="500">
                <a:solidFill>
                  <a:srgbClr val="646464"/>
                </a:solidFill>
              </a:rPr>
              <a:t>: tromboembolismo venoso; </a:t>
            </a:r>
            <a:r>
              <a:rPr lang="es-ES" sz="500" b="1">
                <a:solidFill>
                  <a:srgbClr val="646464"/>
                </a:solidFill>
              </a:rPr>
              <a:t>CYP</a:t>
            </a:r>
            <a:r>
              <a:rPr lang="es-ES" sz="500">
                <a:solidFill>
                  <a:srgbClr val="646464"/>
                </a:solidFill>
              </a:rPr>
              <a:t>: citocromo P450</a:t>
            </a:r>
          </a:p>
          <a:p>
            <a:r>
              <a:rPr lang="es-ES" sz="500">
                <a:solidFill>
                  <a:srgbClr val="646464"/>
                </a:solidFill>
              </a:rPr>
              <a:t>1. Ficha técnica de </a:t>
            </a:r>
            <a:r>
              <a:rPr lang="es-ES" sz="500" err="1">
                <a:solidFill>
                  <a:srgbClr val="646464"/>
                </a:solidFill>
              </a:rPr>
              <a:t>Olumiant</a:t>
            </a:r>
            <a:r>
              <a:rPr lang="es-ES" sz="500" baseline="30000">
                <a:solidFill>
                  <a:srgbClr val="646464"/>
                </a:solidFill>
              </a:rPr>
              <a:t>®</a:t>
            </a:r>
            <a:r>
              <a:rPr lang="es-ES" sz="500">
                <a:solidFill>
                  <a:srgbClr val="646464"/>
                </a:solidFill>
              </a:rPr>
              <a:t> (</a:t>
            </a:r>
            <a:r>
              <a:rPr lang="es-ES" sz="500" err="1">
                <a:solidFill>
                  <a:srgbClr val="646464"/>
                </a:solidFill>
              </a:rPr>
              <a:t>baricitinib</a:t>
            </a:r>
            <a:r>
              <a:rPr lang="es-ES" sz="500">
                <a:solidFill>
                  <a:srgbClr val="646464"/>
                </a:solidFill>
              </a:rPr>
              <a:t>). Disponible en: https://cima.aemps.es/cima/dochtml/ft/1161170010/FT_1161170010.html. Último acceso: diciembre 2025.</a:t>
            </a:r>
          </a:p>
          <a:p>
            <a:r>
              <a:rPr lang="es-ES" sz="500">
                <a:solidFill>
                  <a:srgbClr val="646464"/>
                </a:solidFill>
              </a:rPr>
              <a:t>2. Ficha técnica de </a:t>
            </a:r>
            <a:r>
              <a:rPr lang="es-ES" sz="500" err="1">
                <a:solidFill>
                  <a:srgbClr val="646464"/>
                </a:solidFill>
              </a:rPr>
              <a:t>Rinvoq</a:t>
            </a:r>
            <a:r>
              <a:rPr lang="es-ES" sz="500" baseline="30000">
                <a:solidFill>
                  <a:srgbClr val="646464"/>
                </a:solidFill>
              </a:rPr>
              <a:t>®</a:t>
            </a:r>
            <a:r>
              <a:rPr lang="es-ES" sz="500">
                <a:solidFill>
                  <a:srgbClr val="646464"/>
                </a:solidFill>
              </a:rPr>
              <a:t> (</a:t>
            </a:r>
            <a:r>
              <a:rPr lang="es-ES" sz="500" err="1">
                <a:solidFill>
                  <a:srgbClr val="646464"/>
                </a:solidFill>
              </a:rPr>
              <a:t>upadacitinib</a:t>
            </a:r>
            <a:r>
              <a:rPr lang="es-ES" sz="500">
                <a:solidFill>
                  <a:srgbClr val="646464"/>
                </a:solidFill>
              </a:rPr>
              <a:t>). Disponible en: https://cima.aemps.es/cima/dochtml/ft/1191404001/FT_1191404001.html. Último acceso: diciembre 2025.</a:t>
            </a:r>
          </a:p>
          <a:p>
            <a:r>
              <a:rPr lang="es-ES" sz="500">
                <a:solidFill>
                  <a:srgbClr val="646464"/>
                </a:solidFill>
              </a:rPr>
              <a:t>3. Ficha técnica de </a:t>
            </a:r>
            <a:r>
              <a:rPr lang="es-ES" sz="500" err="1">
                <a:solidFill>
                  <a:srgbClr val="646464"/>
                </a:solidFill>
              </a:rPr>
              <a:t>Cibinqo</a:t>
            </a:r>
            <a:r>
              <a:rPr lang="es-ES" sz="500" baseline="30000">
                <a:solidFill>
                  <a:srgbClr val="646464"/>
                </a:solidFill>
              </a:rPr>
              <a:t>®</a:t>
            </a:r>
            <a:r>
              <a:rPr lang="es-ES" sz="500">
                <a:solidFill>
                  <a:srgbClr val="646464"/>
                </a:solidFill>
              </a:rPr>
              <a:t> (</a:t>
            </a:r>
            <a:r>
              <a:rPr lang="es-ES" sz="500" err="1">
                <a:solidFill>
                  <a:srgbClr val="646464"/>
                </a:solidFill>
              </a:rPr>
              <a:t>abrocitinib</a:t>
            </a:r>
            <a:r>
              <a:rPr lang="es-ES" sz="500">
                <a:solidFill>
                  <a:srgbClr val="646464"/>
                </a:solidFill>
              </a:rPr>
              <a:t>). Disponible en: https://cima.aemps.es/cima/dochtml/ft/1211593009/FT_1211593009.html. Último acceso: diciembre 2025.</a:t>
            </a:r>
          </a:p>
        </p:txBody>
      </p:sp>
      <p:pic>
        <p:nvPicPr>
          <p:cNvPr id="2" name="object 17">
            <a:extLst>
              <a:ext uri="{FF2B5EF4-FFF2-40B4-BE49-F238E27FC236}">
                <a16:creationId xmlns:a16="http://schemas.microsoft.com/office/drawing/2014/main" id="{4008572E-AF88-6C86-C15D-4B274596F5AC}"/>
              </a:ext>
            </a:extLst>
          </p:cNvPr>
          <p:cNvPicPr/>
          <p:nvPr/>
        </p:nvPicPr>
        <p:blipFill>
          <a:blip r:embed="rId7" cstate="print"/>
          <a:stretch>
            <a:fillRect/>
          </a:stretch>
        </p:blipFill>
        <p:spPr>
          <a:xfrm>
            <a:off x="2714446" y="1866335"/>
            <a:ext cx="95243" cy="95243"/>
          </a:xfrm>
          <a:prstGeom prst="rect">
            <a:avLst/>
          </a:prstGeom>
        </p:spPr>
      </p:pic>
      <p:pic>
        <p:nvPicPr>
          <p:cNvPr id="20" name="object 20">
            <a:extLst>
              <a:ext uri="{FF2B5EF4-FFF2-40B4-BE49-F238E27FC236}">
                <a16:creationId xmlns:a16="http://schemas.microsoft.com/office/drawing/2014/main" id="{0E749574-0B4F-ABF6-C8DF-FB017A556E9F}"/>
              </a:ext>
            </a:extLst>
          </p:cNvPr>
          <p:cNvPicPr/>
          <p:nvPr/>
        </p:nvPicPr>
        <p:blipFill>
          <a:blip r:embed="rId10" cstate="print"/>
          <a:stretch>
            <a:fillRect/>
          </a:stretch>
        </p:blipFill>
        <p:spPr>
          <a:xfrm>
            <a:off x="2561814" y="2951840"/>
            <a:ext cx="95243" cy="95243"/>
          </a:xfrm>
          <a:prstGeom prst="rect">
            <a:avLst/>
          </a:prstGeom>
        </p:spPr>
      </p:pic>
    </p:spTree>
    <p:extLst>
      <p:ext uri="{BB962C8B-B14F-4D97-AF65-F5344CB8AC3E}">
        <p14:creationId xmlns:p14="http://schemas.microsoft.com/office/powerpoint/2010/main" val="15374819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8B8D1311-635B-888D-7BE6-2AB0C539D711}"/>
              </a:ext>
            </a:extLst>
          </p:cNvPr>
          <p:cNvSpPr>
            <a:spLocks noGrp="1"/>
          </p:cNvSpPr>
          <p:nvPr>
            <p:ph type="title"/>
          </p:nvPr>
        </p:nvSpPr>
        <p:spPr>
          <a:xfrm>
            <a:off x="838200" y="-1302722"/>
            <a:ext cx="9736731" cy="5556201"/>
          </a:xfrm>
        </p:spPr>
        <p:txBody>
          <a:bodyPr/>
          <a:lstStyle/>
          <a:p>
            <a:r>
              <a:rPr lang="es-ES">
                <a:solidFill>
                  <a:srgbClr val="003867"/>
                </a:solidFill>
              </a:rPr>
              <a:t>Evidencia en práctica clínica </a:t>
            </a:r>
            <a:br>
              <a:rPr lang="es-ES"/>
            </a:br>
            <a:r>
              <a:rPr lang="es-ES"/>
              <a:t>con EBGLYSS</a:t>
            </a:r>
            <a:r>
              <a:rPr lang="es-ES" baseline="30000"/>
              <a:t>®</a:t>
            </a:r>
            <a:r>
              <a:rPr lang="es-ES"/>
              <a:t> </a:t>
            </a:r>
          </a:p>
        </p:txBody>
      </p:sp>
      <p:sp>
        <p:nvSpPr>
          <p:cNvPr id="2" name="Rectángulo redondeado 8">
            <a:extLst>
              <a:ext uri="{FF2B5EF4-FFF2-40B4-BE49-F238E27FC236}">
                <a16:creationId xmlns:a16="http://schemas.microsoft.com/office/drawing/2014/main" id="{DE591539-A86C-01C5-B64C-0CCB210FFA14}"/>
              </a:ext>
            </a:extLst>
          </p:cNvPr>
          <p:cNvSpPr/>
          <p:nvPr/>
        </p:nvSpPr>
        <p:spPr>
          <a:xfrm>
            <a:off x="790861" y="1958738"/>
            <a:ext cx="3151555" cy="2528855"/>
          </a:xfrm>
          <a:prstGeom prst="roundRect">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88E2FEF1-C1FF-F992-25AA-EEE16980ACCA}"/>
              </a:ext>
            </a:extLst>
          </p:cNvPr>
          <p:cNvSpPr txBox="1"/>
          <p:nvPr/>
        </p:nvSpPr>
        <p:spPr>
          <a:xfrm>
            <a:off x="1181686" y="2072188"/>
            <a:ext cx="2600688" cy="2308324"/>
          </a:xfrm>
          <a:prstGeom prst="rect">
            <a:avLst/>
          </a:prstGeom>
          <a:noFill/>
        </p:spPr>
        <p:txBody>
          <a:bodyPr wrap="square" rtlCol="0" anchor="ctr">
            <a:spAutoFit/>
          </a:bodyPr>
          <a:lstStyle/>
          <a:p>
            <a:pPr>
              <a:spcAft>
                <a:spcPts val="600"/>
              </a:spcAft>
            </a:pPr>
            <a:r>
              <a:rPr lang="es-ES" sz="1600" b="1" err="1">
                <a:solidFill>
                  <a:srgbClr val="003867"/>
                </a:solidFill>
              </a:rPr>
              <a:t>Lebrikizumab</a:t>
            </a:r>
            <a:r>
              <a:rPr lang="es-ES" sz="1600" b="1">
                <a:solidFill>
                  <a:srgbClr val="003867"/>
                </a:solidFill>
              </a:rPr>
              <a:t> proporciona altos niveles de eficacia en pacientes con DA moderada a grave en la práctica habitual: análisis provisional del estudio no intervencionista AD-LIFE</a:t>
            </a:r>
            <a:endParaRPr lang="es-ES" sz="1200" b="1">
              <a:solidFill>
                <a:schemeClr val="bg1"/>
              </a:solidFill>
            </a:endParaRPr>
          </a:p>
        </p:txBody>
      </p:sp>
      <p:sp>
        <p:nvSpPr>
          <p:cNvPr id="4" name="Rectángulo redondeado 14">
            <a:extLst>
              <a:ext uri="{FF2B5EF4-FFF2-40B4-BE49-F238E27FC236}">
                <a16:creationId xmlns:a16="http://schemas.microsoft.com/office/drawing/2014/main" id="{2A5E4104-50CA-9B66-F944-F88EE07E5281}"/>
              </a:ext>
            </a:extLst>
          </p:cNvPr>
          <p:cNvSpPr/>
          <p:nvPr/>
        </p:nvSpPr>
        <p:spPr>
          <a:xfrm>
            <a:off x="4130787" y="1958739"/>
            <a:ext cx="3151555" cy="2528854"/>
          </a:xfrm>
          <a:prstGeom prst="roundRect">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redondeado 15">
            <a:extLst>
              <a:ext uri="{FF2B5EF4-FFF2-40B4-BE49-F238E27FC236}">
                <a16:creationId xmlns:a16="http://schemas.microsoft.com/office/drawing/2014/main" id="{AA6280CC-54B8-1F13-C1E9-B726EFF28EEB}"/>
              </a:ext>
            </a:extLst>
          </p:cNvPr>
          <p:cNvSpPr/>
          <p:nvPr/>
        </p:nvSpPr>
        <p:spPr>
          <a:xfrm>
            <a:off x="7470713" y="1958648"/>
            <a:ext cx="3151555" cy="2528853"/>
          </a:xfrm>
          <a:prstGeom prst="roundRect">
            <a:avLst/>
          </a:prstGeom>
          <a:solidFill>
            <a:schemeClr val="bg1">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989E0512-1678-486E-6DCE-2AC1CECB0F30}"/>
              </a:ext>
            </a:extLst>
          </p:cNvPr>
          <p:cNvSpPr txBox="1"/>
          <p:nvPr/>
        </p:nvSpPr>
        <p:spPr>
          <a:xfrm>
            <a:off x="4680060" y="2072188"/>
            <a:ext cx="2613015" cy="2062103"/>
          </a:xfrm>
          <a:prstGeom prst="rect">
            <a:avLst/>
          </a:prstGeom>
          <a:noFill/>
        </p:spPr>
        <p:txBody>
          <a:bodyPr wrap="square" rtlCol="0" anchor="ctr">
            <a:spAutoFit/>
          </a:bodyPr>
          <a:lstStyle/>
          <a:p>
            <a:pPr>
              <a:spcAft>
                <a:spcPts val="600"/>
              </a:spcAft>
            </a:pPr>
            <a:r>
              <a:rPr lang="es-ES" sz="1600" b="1">
                <a:solidFill>
                  <a:srgbClr val="003867"/>
                </a:solidFill>
              </a:rPr>
              <a:t>Diferencias a corto-medio plazo en la respuesta a Lebrikizumab en pacientes naïve vs. Pacientes con fallo o cambio de terapias avanzadas previas</a:t>
            </a:r>
            <a:endParaRPr lang="es-ES" sz="1600" b="1" baseline="30000">
              <a:solidFill>
                <a:schemeClr val="bg1"/>
              </a:solidFill>
            </a:endParaRPr>
          </a:p>
        </p:txBody>
      </p:sp>
      <p:sp>
        <p:nvSpPr>
          <p:cNvPr id="9" name="CuadroTexto 8">
            <a:extLst>
              <a:ext uri="{FF2B5EF4-FFF2-40B4-BE49-F238E27FC236}">
                <a16:creationId xmlns:a16="http://schemas.microsoft.com/office/drawing/2014/main" id="{1B773822-E0D4-8E63-26B6-2392B811D37A}"/>
              </a:ext>
            </a:extLst>
          </p:cNvPr>
          <p:cNvSpPr txBox="1"/>
          <p:nvPr/>
        </p:nvSpPr>
        <p:spPr>
          <a:xfrm>
            <a:off x="7877907" y="2072188"/>
            <a:ext cx="2690033" cy="1569660"/>
          </a:xfrm>
          <a:prstGeom prst="rect">
            <a:avLst/>
          </a:prstGeom>
          <a:noFill/>
        </p:spPr>
        <p:txBody>
          <a:bodyPr wrap="square" rtlCol="0" anchor="ctr">
            <a:spAutoFit/>
          </a:bodyPr>
          <a:lstStyle/>
          <a:p>
            <a:pPr>
              <a:spcAft>
                <a:spcPts val="600"/>
              </a:spcAft>
            </a:pPr>
            <a:r>
              <a:rPr lang="es-ES" sz="1600" b="1">
                <a:solidFill>
                  <a:srgbClr val="003867"/>
                </a:solidFill>
              </a:rPr>
              <a:t>Serie de casos con </a:t>
            </a:r>
            <a:r>
              <a:rPr lang="es-ES" sz="1600" b="1" err="1">
                <a:solidFill>
                  <a:srgbClr val="003867"/>
                </a:solidFill>
              </a:rPr>
              <a:t>Lebrikizumab</a:t>
            </a:r>
            <a:r>
              <a:rPr lang="es-ES" sz="1600" b="1">
                <a:solidFill>
                  <a:srgbClr val="003867"/>
                </a:solidFill>
              </a:rPr>
              <a:t> en dermatitis atópica:</a:t>
            </a:r>
            <a:br>
              <a:rPr lang="es-ES" sz="1600" b="1">
                <a:solidFill>
                  <a:srgbClr val="003867"/>
                </a:solidFill>
              </a:rPr>
            </a:br>
            <a:r>
              <a:rPr lang="es-ES" sz="1600" b="1">
                <a:solidFill>
                  <a:srgbClr val="003867"/>
                </a:solidFill>
              </a:rPr>
              <a:t>experiencia de un hospital universitario madrileño</a:t>
            </a:r>
            <a:endParaRPr lang="es-ES" sz="1600" b="1" baseline="30000">
              <a:solidFill>
                <a:schemeClr val="bg1"/>
              </a:solidFill>
            </a:endParaRPr>
          </a:p>
        </p:txBody>
      </p:sp>
      <p:sp>
        <p:nvSpPr>
          <p:cNvPr id="7" name="Título 1">
            <a:extLst>
              <a:ext uri="{FF2B5EF4-FFF2-40B4-BE49-F238E27FC236}">
                <a16:creationId xmlns:a16="http://schemas.microsoft.com/office/drawing/2014/main" id="{FBEA1BE9-A220-C9DE-01AD-13D65AF7C037}"/>
              </a:ext>
            </a:extLst>
          </p:cNvPr>
          <p:cNvSpPr txBox="1">
            <a:spLocks/>
          </p:cNvSpPr>
          <p:nvPr/>
        </p:nvSpPr>
        <p:spPr>
          <a:xfrm>
            <a:off x="831209" y="2118454"/>
            <a:ext cx="738523" cy="464305"/>
          </a:xfrm>
          <a:prstGeom prst="rect">
            <a:avLst/>
          </a:prstGeom>
        </p:spPr>
        <p:txBody>
          <a:bodyPr vert="horz" lIns="91440" tIns="45720" rIns="91440" bIns="45720" rtlCol="0" anchor="ctr">
            <a:noAutofit/>
          </a:bodyPr>
          <a:lstStyle>
            <a:lvl1pPr algn="l" defTabSz="914400" rtl="0" eaLnBrk="1" latinLnBrk="0" hangingPunct="1">
              <a:lnSpc>
                <a:spcPct val="100000"/>
              </a:lnSpc>
              <a:spcBef>
                <a:spcPts val="1200"/>
              </a:spcBef>
              <a:spcAft>
                <a:spcPts val="1200"/>
              </a:spcAft>
              <a:buNone/>
              <a:defRPr sz="3600" b="1" kern="1200">
                <a:solidFill>
                  <a:schemeClr val="bg1"/>
                </a:solidFill>
                <a:latin typeface="Arial" panose="020B0604020202020204" pitchFamily="34" charset="0"/>
                <a:ea typeface="+mj-ea"/>
                <a:cs typeface="Arial" panose="020B0604020202020204" pitchFamily="34" charset="0"/>
              </a:defRPr>
            </a:lvl1pPr>
          </a:lstStyle>
          <a:p>
            <a:pPr>
              <a:spcAft>
                <a:spcPts val="600"/>
              </a:spcAft>
            </a:pPr>
            <a:r>
              <a:rPr lang="es-ES" sz="4000"/>
              <a:t>1</a:t>
            </a:r>
          </a:p>
        </p:txBody>
      </p:sp>
      <p:sp>
        <p:nvSpPr>
          <p:cNvPr id="10" name="Título 1">
            <a:extLst>
              <a:ext uri="{FF2B5EF4-FFF2-40B4-BE49-F238E27FC236}">
                <a16:creationId xmlns:a16="http://schemas.microsoft.com/office/drawing/2014/main" id="{6B61E012-98E8-1D38-B2D7-1DDBC3C4F737}"/>
              </a:ext>
            </a:extLst>
          </p:cNvPr>
          <p:cNvSpPr txBox="1">
            <a:spLocks/>
          </p:cNvSpPr>
          <p:nvPr/>
        </p:nvSpPr>
        <p:spPr>
          <a:xfrm>
            <a:off x="4173353" y="2118454"/>
            <a:ext cx="738523" cy="464305"/>
          </a:xfrm>
          <a:prstGeom prst="rect">
            <a:avLst/>
          </a:prstGeom>
        </p:spPr>
        <p:txBody>
          <a:bodyPr vert="horz" lIns="91440" tIns="45720" rIns="91440" bIns="45720" rtlCol="0" anchor="ctr">
            <a:noAutofit/>
          </a:bodyPr>
          <a:lstStyle>
            <a:lvl1pPr algn="l" defTabSz="914400" rtl="0" eaLnBrk="1" latinLnBrk="0" hangingPunct="1">
              <a:lnSpc>
                <a:spcPct val="100000"/>
              </a:lnSpc>
              <a:spcBef>
                <a:spcPts val="1200"/>
              </a:spcBef>
              <a:spcAft>
                <a:spcPts val="1200"/>
              </a:spcAft>
              <a:buNone/>
              <a:defRPr sz="3600" b="1" kern="1200">
                <a:solidFill>
                  <a:schemeClr val="bg1"/>
                </a:solidFill>
                <a:latin typeface="Arial" panose="020B0604020202020204" pitchFamily="34" charset="0"/>
                <a:ea typeface="+mj-ea"/>
                <a:cs typeface="Arial" panose="020B0604020202020204" pitchFamily="34" charset="0"/>
              </a:defRPr>
            </a:lvl1pPr>
          </a:lstStyle>
          <a:p>
            <a:pPr>
              <a:spcAft>
                <a:spcPts val="600"/>
              </a:spcAft>
            </a:pPr>
            <a:r>
              <a:rPr lang="es-ES" sz="4000"/>
              <a:t>2</a:t>
            </a:r>
          </a:p>
        </p:txBody>
      </p:sp>
      <p:sp>
        <p:nvSpPr>
          <p:cNvPr id="11" name="Título 1">
            <a:extLst>
              <a:ext uri="{FF2B5EF4-FFF2-40B4-BE49-F238E27FC236}">
                <a16:creationId xmlns:a16="http://schemas.microsoft.com/office/drawing/2014/main" id="{A0A3F459-56A8-D371-22B7-AE37C3A0814F}"/>
              </a:ext>
            </a:extLst>
          </p:cNvPr>
          <p:cNvSpPr txBox="1">
            <a:spLocks/>
          </p:cNvSpPr>
          <p:nvPr/>
        </p:nvSpPr>
        <p:spPr>
          <a:xfrm>
            <a:off x="7522631" y="2118454"/>
            <a:ext cx="738523" cy="464305"/>
          </a:xfrm>
          <a:prstGeom prst="rect">
            <a:avLst/>
          </a:prstGeom>
        </p:spPr>
        <p:txBody>
          <a:bodyPr vert="horz" lIns="91440" tIns="45720" rIns="91440" bIns="45720" rtlCol="0" anchor="ctr">
            <a:noAutofit/>
          </a:bodyPr>
          <a:lstStyle>
            <a:lvl1pPr algn="l" defTabSz="914400" rtl="0" eaLnBrk="1" latinLnBrk="0" hangingPunct="1">
              <a:lnSpc>
                <a:spcPct val="100000"/>
              </a:lnSpc>
              <a:spcBef>
                <a:spcPts val="1200"/>
              </a:spcBef>
              <a:spcAft>
                <a:spcPts val="1200"/>
              </a:spcAft>
              <a:buNone/>
              <a:defRPr sz="3600" b="1" kern="1200">
                <a:solidFill>
                  <a:schemeClr val="bg1"/>
                </a:solidFill>
                <a:latin typeface="Arial" panose="020B0604020202020204" pitchFamily="34" charset="0"/>
                <a:ea typeface="+mj-ea"/>
                <a:cs typeface="Arial" panose="020B0604020202020204" pitchFamily="34" charset="0"/>
              </a:defRPr>
            </a:lvl1pPr>
          </a:lstStyle>
          <a:p>
            <a:pPr>
              <a:spcAft>
                <a:spcPts val="600"/>
              </a:spcAft>
            </a:pPr>
            <a:r>
              <a:rPr lang="es-ES" sz="4000"/>
              <a:t>3</a:t>
            </a:r>
          </a:p>
        </p:txBody>
      </p:sp>
    </p:spTree>
    <p:extLst>
      <p:ext uri="{BB962C8B-B14F-4D97-AF65-F5344CB8AC3E}">
        <p14:creationId xmlns:p14="http://schemas.microsoft.com/office/powerpoint/2010/main" val="2468337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27BEB-5C8A-10A9-68D3-F48C36CADD40}"/>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DB3B75EE-9DFA-B2CA-3C48-82191CAB9247}"/>
              </a:ext>
            </a:extLst>
          </p:cNvPr>
          <p:cNvSpPr>
            <a:spLocks noGrp="1"/>
          </p:cNvSpPr>
          <p:nvPr>
            <p:ph type="title"/>
          </p:nvPr>
        </p:nvSpPr>
        <p:spPr/>
        <p:txBody>
          <a:bodyPr/>
          <a:lstStyle/>
          <a:p>
            <a:r>
              <a:rPr lang="es-ES" err="1"/>
              <a:t>Lebrikizumab</a:t>
            </a:r>
            <a:r>
              <a:rPr lang="es-ES"/>
              <a:t> proporciona altos niveles de efectividad en pacientes con DA moderada a grave en la práctica habitual: </a:t>
            </a:r>
            <a:r>
              <a:rPr lang="es-ES">
                <a:solidFill>
                  <a:srgbClr val="003867"/>
                </a:solidFill>
              </a:rPr>
              <a:t>análisis provisional del estudio no intervencionista AD-LIFE</a:t>
            </a:r>
            <a:br>
              <a:rPr lang="es-ES">
                <a:solidFill>
                  <a:srgbClr val="003867"/>
                </a:solidFill>
              </a:rPr>
            </a:br>
            <a:br>
              <a:rPr lang="es-ES">
                <a:solidFill>
                  <a:srgbClr val="003867"/>
                </a:solidFill>
              </a:rPr>
            </a:br>
            <a:r>
              <a:rPr lang="da-DK" sz="1800" b="0"/>
              <a:t>Lauffler E, </a:t>
            </a:r>
            <a:r>
              <a:rPr lang="da-DK" sz="1800" b="0" i="1"/>
              <a:t>et al</a:t>
            </a:r>
            <a:r>
              <a:rPr lang="da-DK" sz="1800" b="0"/>
              <a:t>. 2025</a:t>
            </a:r>
            <a:endParaRPr lang="es-ES"/>
          </a:p>
        </p:txBody>
      </p:sp>
    </p:spTree>
    <p:extLst>
      <p:ext uri="{BB962C8B-B14F-4D97-AF65-F5344CB8AC3E}">
        <p14:creationId xmlns:p14="http://schemas.microsoft.com/office/powerpoint/2010/main" val="39398251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7078E-0D92-3705-0EBD-D1D98C124AC7}"/>
            </a:ext>
          </a:extLst>
        </p:cNvPr>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4D10834C-974E-4003-6E09-5DB9ECB9A926}"/>
              </a:ext>
            </a:extLst>
          </p:cNvPr>
          <p:cNvSpPr/>
          <p:nvPr/>
        </p:nvSpPr>
        <p:spPr>
          <a:xfrm>
            <a:off x="3530533" y="1537530"/>
            <a:ext cx="8054185" cy="4176742"/>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redondeado 10">
            <a:extLst>
              <a:ext uri="{FF2B5EF4-FFF2-40B4-BE49-F238E27FC236}">
                <a16:creationId xmlns:a16="http://schemas.microsoft.com/office/drawing/2014/main" id="{F041F1A8-F7F1-490C-26B5-AD787CC2D825}"/>
              </a:ext>
            </a:extLst>
          </p:cNvPr>
          <p:cNvSpPr/>
          <p:nvPr/>
        </p:nvSpPr>
        <p:spPr>
          <a:xfrm>
            <a:off x="607282" y="1537530"/>
            <a:ext cx="2708371" cy="4176742"/>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a:extLst>
              <a:ext uri="{FF2B5EF4-FFF2-40B4-BE49-F238E27FC236}">
                <a16:creationId xmlns:a16="http://schemas.microsoft.com/office/drawing/2014/main" id="{FBB7446D-D12C-887E-E884-7C00DF599EBB}"/>
              </a:ext>
            </a:extLst>
          </p:cNvPr>
          <p:cNvSpPr>
            <a:spLocks noGrp="1"/>
          </p:cNvSpPr>
          <p:nvPr>
            <p:ph type="title"/>
          </p:nvPr>
        </p:nvSpPr>
        <p:spPr>
          <a:xfrm>
            <a:off x="541058" y="180535"/>
            <a:ext cx="10710038" cy="640214"/>
          </a:xfrm>
        </p:spPr>
        <p:txBody>
          <a:bodyPr/>
          <a:lstStyle/>
          <a:p>
            <a:r>
              <a:rPr lang="es-ES"/>
              <a:t>Lebrikizumab proporciona altos niveles de efectividad en pacientes con DA moderada a grave en la práctica habitual: análisis provisional del estudio no intervencionista AD-LIFE.</a:t>
            </a:r>
            <a:r>
              <a:rPr lang="es-ES" baseline="30000"/>
              <a:t>$1,2</a:t>
            </a:r>
          </a:p>
        </p:txBody>
      </p:sp>
      <p:sp>
        <p:nvSpPr>
          <p:cNvPr id="10" name="Rectángulo 9">
            <a:extLst>
              <a:ext uri="{FF2B5EF4-FFF2-40B4-BE49-F238E27FC236}">
                <a16:creationId xmlns:a16="http://schemas.microsoft.com/office/drawing/2014/main" id="{6D0FBC62-0C55-9DFB-6B5A-CEDE273A9155}"/>
              </a:ext>
            </a:extLst>
          </p:cNvPr>
          <p:cNvSpPr/>
          <p:nvPr/>
        </p:nvSpPr>
        <p:spPr>
          <a:xfrm>
            <a:off x="4564318" y="2272865"/>
            <a:ext cx="3227832" cy="2651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Arial" panose="020B0604020202020204" pitchFamily="34" charset="0"/>
              <a:cs typeface="Arial" panose="020B0604020202020204" pitchFamily="34" charset="0"/>
            </a:endParaRPr>
          </a:p>
        </p:txBody>
      </p:sp>
      <p:grpSp>
        <p:nvGrpSpPr>
          <p:cNvPr id="29" name="object 5">
            <a:extLst>
              <a:ext uri="{FF2B5EF4-FFF2-40B4-BE49-F238E27FC236}">
                <a16:creationId xmlns:a16="http://schemas.microsoft.com/office/drawing/2014/main" id="{E6F50AC7-8647-12FC-FAFD-941051D4105E}"/>
              </a:ext>
            </a:extLst>
          </p:cNvPr>
          <p:cNvGrpSpPr/>
          <p:nvPr/>
        </p:nvGrpSpPr>
        <p:grpSpPr>
          <a:xfrm>
            <a:off x="4071281" y="2119599"/>
            <a:ext cx="6959272" cy="1067014"/>
            <a:chOff x="4314002" y="4213800"/>
            <a:chExt cx="11476355" cy="1759585"/>
          </a:xfrm>
        </p:grpSpPr>
        <p:sp>
          <p:nvSpPr>
            <p:cNvPr id="33" name="object 6">
              <a:extLst>
                <a:ext uri="{FF2B5EF4-FFF2-40B4-BE49-F238E27FC236}">
                  <a16:creationId xmlns:a16="http://schemas.microsoft.com/office/drawing/2014/main" id="{92A0B22E-1FA4-FEE6-0903-F6E1B931AC16}"/>
                </a:ext>
              </a:extLst>
            </p:cNvPr>
            <p:cNvSpPr/>
            <p:nvPr/>
          </p:nvSpPr>
          <p:spPr>
            <a:xfrm>
              <a:off x="4314002" y="4213800"/>
              <a:ext cx="11476355" cy="1759585"/>
            </a:xfrm>
            <a:custGeom>
              <a:avLst/>
              <a:gdLst/>
              <a:ahLst/>
              <a:cxnLst/>
              <a:rect l="l" t="t" r="r" b="b"/>
              <a:pathLst>
                <a:path w="11476355" h="1759585">
                  <a:moveTo>
                    <a:pt x="11275321" y="0"/>
                  </a:moveTo>
                  <a:lnTo>
                    <a:pt x="200768" y="0"/>
                  </a:lnTo>
                  <a:lnTo>
                    <a:pt x="154735" y="5302"/>
                  </a:lnTo>
                  <a:lnTo>
                    <a:pt x="112478" y="20405"/>
                  </a:lnTo>
                  <a:lnTo>
                    <a:pt x="75200" y="44105"/>
                  </a:lnTo>
                  <a:lnTo>
                    <a:pt x="44108" y="75195"/>
                  </a:lnTo>
                  <a:lnTo>
                    <a:pt x="20407" y="112473"/>
                  </a:lnTo>
                  <a:lnTo>
                    <a:pt x="5302" y="154732"/>
                  </a:lnTo>
                  <a:lnTo>
                    <a:pt x="0" y="200768"/>
                  </a:lnTo>
                  <a:lnTo>
                    <a:pt x="0" y="1558339"/>
                  </a:lnTo>
                  <a:lnTo>
                    <a:pt x="5302" y="1604376"/>
                  </a:lnTo>
                  <a:lnTo>
                    <a:pt x="20407" y="1646635"/>
                  </a:lnTo>
                  <a:lnTo>
                    <a:pt x="44108" y="1683912"/>
                  </a:lnTo>
                  <a:lnTo>
                    <a:pt x="75200" y="1715003"/>
                  </a:lnTo>
                  <a:lnTo>
                    <a:pt x="112478" y="1738703"/>
                  </a:lnTo>
                  <a:lnTo>
                    <a:pt x="154735" y="1753806"/>
                  </a:lnTo>
                  <a:lnTo>
                    <a:pt x="200768" y="1759108"/>
                  </a:lnTo>
                  <a:lnTo>
                    <a:pt x="11275321" y="1759108"/>
                  </a:lnTo>
                  <a:lnTo>
                    <a:pt x="11321357" y="1753806"/>
                  </a:lnTo>
                  <a:lnTo>
                    <a:pt x="11363616" y="1738703"/>
                  </a:lnTo>
                  <a:lnTo>
                    <a:pt x="11400894" y="1715003"/>
                  </a:lnTo>
                  <a:lnTo>
                    <a:pt x="11431985" y="1683912"/>
                  </a:lnTo>
                  <a:lnTo>
                    <a:pt x="11455684" y="1646635"/>
                  </a:lnTo>
                  <a:lnTo>
                    <a:pt x="11470788" y="1604376"/>
                  </a:lnTo>
                  <a:lnTo>
                    <a:pt x="11476090" y="1558339"/>
                  </a:lnTo>
                  <a:lnTo>
                    <a:pt x="11476090" y="200768"/>
                  </a:lnTo>
                  <a:lnTo>
                    <a:pt x="11470788" y="154732"/>
                  </a:lnTo>
                  <a:lnTo>
                    <a:pt x="11455684" y="112473"/>
                  </a:lnTo>
                  <a:lnTo>
                    <a:pt x="11431985" y="75195"/>
                  </a:lnTo>
                  <a:lnTo>
                    <a:pt x="11400894" y="44105"/>
                  </a:lnTo>
                  <a:lnTo>
                    <a:pt x="11363616" y="20405"/>
                  </a:lnTo>
                  <a:lnTo>
                    <a:pt x="11321357" y="5302"/>
                  </a:lnTo>
                  <a:lnTo>
                    <a:pt x="11275321" y="0"/>
                  </a:lnTo>
                  <a:close/>
                </a:path>
              </a:pathLst>
            </a:custGeom>
            <a:solidFill>
              <a:srgbClr val="F1F1F2"/>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4" name="object 7">
              <a:extLst>
                <a:ext uri="{FF2B5EF4-FFF2-40B4-BE49-F238E27FC236}">
                  <a16:creationId xmlns:a16="http://schemas.microsoft.com/office/drawing/2014/main" id="{B8759EAA-10A4-89F3-5ADE-01166079F9B1}"/>
                </a:ext>
              </a:extLst>
            </p:cNvPr>
            <p:cNvSpPr/>
            <p:nvPr/>
          </p:nvSpPr>
          <p:spPr>
            <a:xfrm>
              <a:off x="6706063" y="4842052"/>
              <a:ext cx="8188325" cy="431800"/>
            </a:xfrm>
            <a:custGeom>
              <a:avLst/>
              <a:gdLst/>
              <a:ahLst/>
              <a:cxnLst/>
              <a:rect l="l" t="t" r="r" b="b"/>
              <a:pathLst>
                <a:path w="8188325" h="431800">
                  <a:moveTo>
                    <a:pt x="7972479" y="0"/>
                  </a:moveTo>
                  <a:lnTo>
                    <a:pt x="215752" y="0"/>
                  </a:lnTo>
                  <a:lnTo>
                    <a:pt x="166281" y="5698"/>
                  </a:lnTo>
                  <a:lnTo>
                    <a:pt x="120869" y="21929"/>
                  </a:lnTo>
                  <a:lnTo>
                    <a:pt x="80809" y="47397"/>
                  </a:lnTo>
                  <a:lnTo>
                    <a:pt x="47397" y="80809"/>
                  </a:lnTo>
                  <a:lnTo>
                    <a:pt x="21929" y="120869"/>
                  </a:lnTo>
                  <a:lnTo>
                    <a:pt x="5698" y="166281"/>
                  </a:lnTo>
                  <a:lnTo>
                    <a:pt x="0" y="215752"/>
                  </a:lnTo>
                  <a:lnTo>
                    <a:pt x="5698" y="265223"/>
                  </a:lnTo>
                  <a:lnTo>
                    <a:pt x="21929" y="310635"/>
                  </a:lnTo>
                  <a:lnTo>
                    <a:pt x="47397" y="350695"/>
                  </a:lnTo>
                  <a:lnTo>
                    <a:pt x="80809" y="384107"/>
                  </a:lnTo>
                  <a:lnTo>
                    <a:pt x="120869" y="409576"/>
                  </a:lnTo>
                  <a:lnTo>
                    <a:pt x="166281" y="425807"/>
                  </a:lnTo>
                  <a:lnTo>
                    <a:pt x="215752" y="431505"/>
                  </a:lnTo>
                  <a:lnTo>
                    <a:pt x="7972479" y="431505"/>
                  </a:lnTo>
                  <a:lnTo>
                    <a:pt x="8021950" y="425807"/>
                  </a:lnTo>
                  <a:lnTo>
                    <a:pt x="8067363" y="409576"/>
                  </a:lnTo>
                  <a:lnTo>
                    <a:pt x="8107422" y="384107"/>
                  </a:lnTo>
                  <a:lnTo>
                    <a:pt x="8140834" y="350695"/>
                  </a:lnTo>
                  <a:lnTo>
                    <a:pt x="8166303" y="310635"/>
                  </a:lnTo>
                  <a:lnTo>
                    <a:pt x="8182534" y="265223"/>
                  </a:lnTo>
                  <a:lnTo>
                    <a:pt x="8188232" y="215752"/>
                  </a:lnTo>
                  <a:lnTo>
                    <a:pt x="8182534" y="166281"/>
                  </a:lnTo>
                  <a:lnTo>
                    <a:pt x="8166303" y="120869"/>
                  </a:lnTo>
                  <a:lnTo>
                    <a:pt x="8140834" y="80809"/>
                  </a:lnTo>
                  <a:lnTo>
                    <a:pt x="8107422" y="47397"/>
                  </a:lnTo>
                  <a:lnTo>
                    <a:pt x="8067363" y="21929"/>
                  </a:lnTo>
                  <a:lnTo>
                    <a:pt x="8021950" y="5698"/>
                  </a:lnTo>
                  <a:lnTo>
                    <a:pt x="7972479" y="0"/>
                  </a:lnTo>
                  <a:close/>
                </a:path>
              </a:pathLst>
            </a:custGeom>
            <a:solidFill>
              <a:srgbClr val="7A45B8"/>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5" name="object 8">
              <a:extLst>
                <a:ext uri="{FF2B5EF4-FFF2-40B4-BE49-F238E27FC236}">
                  <a16:creationId xmlns:a16="http://schemas.microsoft.com/office/drawing/2014/main" id="{3CA7258A-E151-E5F4-199B-DA58AA605EFE}"/>
                </a:ext>
              </a:extLst>
            </p:cNvPr>
            <p:cNvSpPr/>
            <p:nvPr/>
          </p:nvSpPr>
          <p:spPr>
            <a:xfrm>
              <a:off x="6706067" y="4842051"/>
              <a:ext cx="3178810" cy="431800"/>
            </a:xfrm>
            <a:custGeom>
              <a:avLst/>
              <a:gdLst/>
              <a:ahLst/>
              <a:cxnLst/>
              <a:rect l="l" t="t" r="r" b="b"/>
              <a:pathLst>
                <a:path w="3178809" h="431800">
                  <a:moveTo>
                    <a:pt x="3178447" y="0"/>
                  </a:moveTo>
                  <a:lnTo>
                    <a:pt x="215752" y="0"/>
                  </a:lnTo>
                  <a:lnTo>
                    <a:pt x="166281" y="5698"/>
                  </a:lnTo>
                  <a:lnTo>
                    <a:pt x="120869" y="21929"/>
                  </a:lnTo>
                  <a:lnTo>
                    <a:pt x="80809" y="47397"/>
                  </a:lnTo>
                  <a:lnTo>
                    <a:pt x="47397" y="80809"/>
                  </a:lnTo>
                  <a:lnTo>
                    <a:pt x="21929" y="120869"/>
                  </a:lnTo>
                  <a:lnTo>
                    <a:pt x="5698" y="166281"/>
                  </a:lnTo>
                  <a:lnTo>
                    <a:pt x="0" y="215752"/>
                  </a:lnTo>
                  <a:lnTo>
                    <a:pt x="5698" y="265223"/>
                  </a:lnTo>
                  <a:lnTo>
                    <a:pt x="21929" y="310635"/>
                  </a:lnTo>
                  <a:lnTo>
                    <a:pt x="47397" y="350695"/>
                  </a:lnTo>
                  <a:lnTo>
                    <a:pt x="80809" y="384107"/>
                  </a:lnTo>
                  <a:lnTo>
                    <a:pt x="120869" y="409576"/>
                  </a:lnTo>
                  <a:lnTo>
                    <a:pt x="166281" y="425807"/>
                  </a:lnTo>
                  <a:lnTo>
                    <a:pt x="215752" y="431505"/>
                  </a:lnTo>
                  <a:lnTo>
                    <a:pt x="3178447" y="431505"/>
                  </a:lnTo>
                  <a:lnTo>
                    <a:pt x="3178447" y="0"/>
                  </a:lnTo>
                  <a:close/>
                </a:path>
              </a:pathLst>
            </a:custGeom>
            <a:solidFill>
              <a:srgbClr val="22346A"/>
            </a:solidFill>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36" name="object 9">
            <a:extLst>
              <a:ext uri="{FF2B5EF4-FFF2-40B4-BE49-F238E27FC236}">
                <a16:creationId xmlns:a16="http://schemas.microsoft.com/office/drawing/2014/main" id="{4277B931-980C-14CD-9485-DCA58FF200D6}"/>
              </a:ext>
            </a:extLst>
          </p:cNvPr>
          <p:cNvSpPr/>
          <p:nvPr/>
        </p:nvSpPr>
        <p:spPr>
          <a:xfrm>
            <a:off x="6646025" y="3427607"/>
            <a:ext cx="4362397" cy="1965370"/>
          </a:xfrm>
          <a:custGeom>
            <a:avLst/>
            <a:gdLst/>
            <a:ahLst/>
            <a:cxnLst/>
            <a:rect l="l" t="t" r="r" b="b"/>
            <a:pathLst>
              <a:path w="7193915" h="3241040">
                <a:moveTo>
                  <a:pt x="200768" y="0"/>
                </a:moveTo>
                <a:lnTo>
                  <a:pt x="154735" y="5302"/>
                </a:lnTo>
                <a:lnTo>
                  <a:pt x="112478" y="20405"/>
                </a:lnTo>
                <a:lnTo>
                  <a:pt x="75200" y="44105"/>
                </a:lnTo>
                <a:lnTo>
                  <a:pt x="44108" y="75195"/>
                </a:lnTo>
                <a:lnTo>
                  <a:pt x="20407" y="112473"/>
                </a:lnTo>
                <a:lnTo>
                  <a:pt x="5302" y="154732"/>
                </a:lnTo>
                <a:lnTo>
                  <a:pt x="0" y="200768"/>
                </a:lnTo>
                <a:lnTo>
                  <a:pt x="0" y="3039970"/>
                </a:lnTo>
                <a:lnTo>
                  <a:pt x="5302" y="3086006"/>
                </a:lnTo>
                <a:lnTo>
                  <a:pt x="20407" y="3128265"/>
                </a:lnTo>
                <a:lnTo>
                  <a:pt x="44108" y="3165543"/>
                </a:lnTo>
                <a:lnTo>
                  <a:pt x="75200" y="3196634"/>
                </a:lnTo>
                <a:lnTo>
                  <a:pt x="112478" y="3220333"/>
                </a:lnTo>
                <a:lnTo>
                  <a:pt x="154735" y="3235436"/>
                </a:lnTo>
                <a:lnTo>
                  <a:pt x="200768" y="3240739"/>
                </a:lnTo>
                <a:lnTo>
                  <a:pt x="6992729" y="3240739"/>
                </a:lnTo>
                <a:lnTo>
                  <a:pt x="7038765" y="3235436"/>
                </a:lnTo>
                <a:lnTo>
                  <a:pt x="7081024" y="3220333"/>
                </a:lnTo>
                <a:lnTo>
                  <a:pt x="7118302" y="3196634"/>
                </a:lnTo>
                <a:lnTo>
                  <a:pt x="7149393" y="3165543"/>
                </a:lnTo>
                <a:lnTo>
                  <a:pt x="7173092" y="3128265"/>
                </a:lnTo>
                <a:lnTo>
                  <a:pt x="7188196" y="3086006"/>
                </a:lnTo>
                <a:lnTo>
                  <a:pt x="7193498" y="3039970"/>
                </a:lnTo>
                <a:lnTo>
                  <a:pt x="7193498" y="200768"/>
                </a:lnTo>
                <a:lnTo>
                  <a:pt x="7188196" y="154732"/>
                </a:lnTo>
                <a:lnTo>
                  <a:pt x="7173092" y="112473"/>
                </a:lnTo>
                <a:lnTo>
                  <a:pt x="7149393" y="75195"/>
                </a:lnTo>
                <a:lnTo>
                  <a:pt x="7118302" y="44105"/>
                </a:lnTo>
                <a:lnTo>
                  <a:pt x="7081024" y="20405"/>
                </a:lnTo>
                <a:lnTo>
                  <a:pt x="7038765" y="5302"/>
                </a:lnTo>
                <a:lnTo>
                  <a:pt x="6992729" y="0"/>
                </a:lnTo>
                <a:lnTo>
                  <a:pt x="200768" y="0"/>
                </a:lnTo>
                <a:close/>
              </a:path>
            </a:pathLst>
          </a:custGeom>
          <a:ln w="20941">
            <a:solidFill>
              <a:srgbClr val="22346A"/>
            </a:solidFill>
          </a:ln>
        </p:spPr>
        <p:txBody>
          <a:bodyPr wrap="square" lIns="0" tIns="0" rIns="0" bIns="0" rtlCol="0"/>
          <a:lstStyle/>
          <a:p>
            <a:endParaRPr sz="1092"/>
          </a:p>
        </p:txBody>
      </p:sp>
      <p:sp>
        <p:nvSpPr>
          <p:cNvPr id="37" name="object 10">
            <a:extLst>
              <a:ext uri="{FF2B5EF4-FFF2-40B4-BE49-F238E27FC236}">
                <a16:creationId xmlns:a16="http://schemas.microsoft.com/office/drawing/2014/main" id="{36C6FCCC-ACAD-6877-C0F0-228B489C0331}"/>
              </a:ext>
            </a:extLst>
          </p:cNvPr>
          <p:cNvSpPr/>
          <p:nvPr/>
        </p:nvSpPr>
        <p:spPr>
          <a:xfrm>
            <a:off x="4074456" y="3427607"/>
            <a:ext cx="2432068" cy="1965370"/>
          </a:xfrm>
          <a:custGeom>
            <a:avLst/>
            <a:gdLst/>
            <a:ahLst/>
            <a:cxnLst/>
            <a:rect l="l" t="t" r="r" b="b"/>
            <a:pathLst>
              <a:path w="4010659" h="3241040">
                <a:moveTo>
                  <a:pt x="200768" y="0"/>
                </a:moveTo>
                <a:lnTo>
                  <a:pt x="154735" y="5302"/>
                </a:lnTo>
                <a:lnTo>
                  <a:pt x="112478" y="20405"/>
                </a:lnTo>
                <a:lnTo>
                  <a:pt x="75200" y="44105"/>
                </a:lnTo>
                <a:lnTo>
                  <a:pt x="44108" y="75195"/>
                </a:lnTo>
                <a:lnTo>
                  <a:pt x="20407" y="112473"/>
                </a:lnTo>
                <a:lnTo>
                  <a:pt x="5302" y="154732"/>
                </a:lnTo>
                <a:lnTo>
                  <a:pt x="0" y="200768"/>
                </a:lnTo>
                <a:lnTo>
                  <a:pt x="0" y="3039970"/>
                </a:lnTo>
                <a:lnTo>
                  <a:pt x="5302" y="3086006"/>
                </a:lnTo>
                <a:lnTo>
                  <a:pt x="20407" y="3128265"/>
                </a:lnTo>
                <a:lnTo>
                  <a:pt x="44108" y="3165543"/>
                </a:lnTo>
                <a:lnTo>
                  <a:pt x="75200" y="3196634"/>
                </a:lnTo>
                <a:lnTo>
                  <a:pt x="112478" y="3220333"/>
                </a:lnTo>
                <a:lnTo>
                  <a:pt x="154735" y="3235436"/>
                </a:lnTo>
                <a:lnTo>
                  <a:pt x="200768" y="3240739"/>
                </a:lnTo>
                <a:lnTo>
                  <a:pt x="3809580" y="3240739"/>
                </a:lnTo>
                <a:lnTo>
                  <a:pt x="3855616" y="3235436"/>
                </a:lnTo>
                <a:lnTo>
                  <a:pt x="3897875" y="3220333"/>
                </a:lnTo>
                <a:lnTo>
                  <a:pt x="3935153" y="3196634"/>
                </a:lnTo>
                <a:lnTo>
                  <a:pt x="3966244" y="3165543"/>
                </a:lnTo>
                <a:lnTo>
                  <a:pt x="3989943" y="3128265"/>
                </a:lnTo>
                <a:lnTo>
                  <a:pt x="4005046" y="3086006"/>
                </a:lnTo>
                <a:lnTo>
                  <a:pt x="4010349" y="3039970"/>
                </a:lnTo>
                <a:lnTo>
                  <a:pt x="4010349" y="200768"/>
                </a:lnTo>
                <a:lnTo>
                  <a:pt x="4005046" y="154732"/>
                </a:lnTo>
                <a:lnTo>
                  <a:pt x="3989943" y="112473"/>
                </a:lnTo>
                <a:lnTo>
                  <a:pt x="3966244" y="75195"/>
                </a:lnTo>
                <a:lnTo>
                  <a:pt x="3935153" y="44105"/>
                </a:lnTo>
                <a:lnTo>
                  <a:pt x="3897875" y="20405"/>
                </a:lnTo>
                <a:lnTo>
                  <a:pt x="3855616" y="5302"/>
                </a:lnTo>
                <a:lnTo>
                  <a:pt x="3809580" y="0"/>
                </a:lnTo>
                <a:lnTo>
                  <a:pt x="200768" y="0"/>
                </a:lnTo>
                <a:close/>
              </a:path>
            </a:pathLst>
          </a:custGeom>
          <a:ln w="20941">
            <a:solidFill>
              <a:srgbClr val="22346A"/>
            </a:solidFill>
          </a:ln>
        </p:spPr>
        <p:txBody>
          <a:bodyPr wrap="square" lIns="0" tIns="0" rIns="0" bIns="0" rtlCol="0"/>
          <a:lstStyle/>
          <a:p>
            <a:endParaRPr sz="1092"/>
          </a:p>
        </p:txBody>
      </p:sp>
      <p:sp>
        <p:nvSpPr>
          <p:cNvPr id="38" name="object 11">
            <a:extLst>
              <a:ext uri="{FF2B5EF4-FFF2-40B4-BE49-F238E27FC236}">
                <a16:creationId xmlns:a16="http://schemas.microsoft.com/office/drawing/2014/main" id="{958FD957-3990-2B08-1BF2-7617F12543E3}"/>
              </a:ext>
            </a:extLst>
          </p:cNvPr>
          <p:cNvSpPr txBox="1"/>
          <p:nvPr/>
        </p:nvSpPr>
        <p:spPr>
          <a:xfrm>
            <a:off x="4193540" y="2557699"/>
            <a:ext cx="1827954" cy="442792"/>
          </a:xfrm>
          <a:prstGeom prst="rect">
            <a:avLst/>
          </a:prstGeom>
        </p:spPr>
        <p:txBody>
          <a:bodyPr vert="horz" wrap="square" lIns="0" tIns="10012" rIns="0" bIns="0" rtlCol="0">
            <a:spAutoFit/>
          </a:bodyPr>
          <a:lstStyle/>
          <a:p>
            <a:pPr marL="7701">
              <a:spcBef>
                <a:spcPts val="79"/>
              </a:spcBef>
            </a:pPr>
            <a:r>
              <a:rPr sz="1031" b="1">
                <a:solidFill>
                  <a:srgbClr val="22346A"/>
                </a:solidFill>
                <a:latin typeface="Arial" panose="020B0604020202020204" pitchFamily="34" charset="0"/>
                <a:cs typeface="Arial" panose="020B0604020202020204" pitchFamily="34" charset="0"/>
              </a:rPr>
              <a:t>N</a:t>
            </a:r>
            <a:r>
              <a:rPr sz="1031" b="1" spc="12">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a:t>
            </a:r>
            <a:r>
              <a:rPr sz="1031" b="1" spc="15">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500</a:t>
            </a:r>
            <a:r>
              <a:rPr sz="1031" b="1" spc="64">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(70</a:t>
            </a:r>
            <a:r>
              <a:rPr sz="1031" spc="15">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centros)</a:t>
            </a:r>
            <a:endParaRPr sz="1031">
              <a:latin typeface="Arial" panose="020B0604020202020204" pitchFamily="34" charset="0"/>
              <a:cs typeface="Arial" panose="020B0604020202020204" pitchFamily="34" charset="0"/>
            </a:endParaRPr>
          </a:p>
          <a:p>
            <a:pPr marL="988459">
              <a:spcBef>
                <a:spcPts val="864"/>
              </a:spcBef>
            </a:pPr>
            <a:r>
              <a:rPr sz="1031">
                <a:solidFill>
                  <a:srgbClr val="22346A"/>
                </a:solidFill>
                <a:latin typeface="Arial" panose="020B0604020202020204" pitchFamily="34" charset="0"/>
                <a:cs typeface="Arial" panose="020B0604020202020204" pitchFamily="34" charset="0"/>
              </a:rPr>
              <a:t>Visita</a:t>
            </a:r>
            <a:r>
              <a:rPr sz="1031" spc="24">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1</a:t>
            </a:r>
            <a:r>
              <a:rPr sz="1031" spc="24">
                <a:solidFill>
                  <a:srgbClr val="22346A"/>
                </a:solidFill>
                <a:latin typeface="Arial" panose="020B0604020202020204" pitchFamily="34" charset="0"/>
                <a:cs typeface="Arial" panose="020B0604020202020204" pitchFamily="34" charset="0"/>
              </a:rPr>
              <a:t> </a:t>
            </a:r>
            <a:r>
              <a:rPr sz="1031" spc="-12">
                <a:solidFill>
                  <a:srgbClr val="22346A"/>
                </a:solidFill>
                <a:latin typeface="Arial" panose="020B0604020202020204" pitchFamily="34" charset="0"/>
                <a:cs typeface="Arial" panose="020B0604020202020204" pitchFamily="34" charset="0"/>
              </a:rPr>
              <a:t>(S0)</a:t>
            </a:r>
            <a:endParaRPr sz="1031">
              <a:latin typeface="Arial" panose="020B0604020202020204" pitchFamily="34" charset="0"/>
              <a:cs typeface="Arial" panose="020B0604020202020204" pitchFamily="34" charset="0"/>
            </a:endParaRPr>
          </a:p>
        </p:txBody>
      </p:sp>
      <p:sp>
        <p:nvSpPr>
          <p:cNvPr id="39" name="object 12">
            <a:extLst>
              <a:ext uri="{FF2B5EF4-FFF2-40B4-BE49-F238E27FC236}">
                <a16:creationId xmlns:a16="http://schemas.microsoft.com/office/drawing/2014/main" id="{D3D93118-E3E9-2662-1C95-FECF5422B3E1}"/>
              </a:ext>
            </a:extLst>
          </p:cNvPr>
          <p:cNvSpPr txBox="1"/>
          <p:nvPr/>
        </p:nvSpPr>
        <p:spPr>
          <a:xfrm>
            <a:off x="4287150" y="3545375"/>
            <a:ext cx="2000410" cy="1714665"/>
          </a:xfrm>
          <a:prstGeom prst="rect">
            <a:avLst/>
          </a:prstGeom>
        </p:spPr>
        <p:txBody>
          <a:bodyPr vert="horz" wrap="square" lIns="0" tIns="68926" rIns="0" bIns="0" rtlCol="0">
            <a:spAutoFit/>
          </a:bodyPr>
          <a:lstStyle/>
          <a:p>
            <a:pPr marL="7701">
              <a:spcBef>
                <a:spcPts val="542"/>
              </a:spcBef>
            </a:pPr>
            <a:r>
              <a:rPr sz="879" b="1" spc="-6">
                <a:solidFill>
                  <a:srgbClr val="7A45B8"/>
                </a:solidFill>
                <a:latin typeface="Arial" panose="020B0604020202020204" pitchFamily="34" charset="0"/>
                <a:cs typeface="Arial" panose="020B0604020202020204" pitchFamily="34" charset="0"/>
              </a:rPr>
              <a:t>OBJETIVO</a:t>
            </a:r>
            <a:endParaRPr sz="879">
              <a:latin typeface="Arial" panose="020B0604020202020204" pitchFamily="34" charset="0"/>
              <a:cs typeface="Arial" panose="020B0604020202020204" pitchFamily="34" charset="0"/>
            </a:endParaRPr>
          </a:p>
          <a:p>
            <a:pPr marL="7701" marR="3081">
              <a:lnSpc>
                <a:spcPct val="101800"/>
              </a:lnSpc>
              <a:spcBef>
                <a:spcPts val="540"/>
              </a:spcBef>
            </a:pPr>
            <a:r>
              <a:rPr sz="1031">
                <a:solidFill>
                  <a:srgbClr val="22346A"/>
                </a:solidFill>
                <a:latin typeface="Arial" panose="020B0604020202020204" pitchFamily="34" charset="0"/>
                <a:cs typeface="Arial" panose="020B0604020202020204" pitchFamily="34" charset="0"/>
              </a:rPr>
              <a:t>Informar</a:t>
            </a:r>
            <a:r>
              <a:rPr sz="1031" spc="-9">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sobre</a:t>
            </a:r>
            <a:r>
              <a:rPr sz="1031" spc="24">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los</a:t>
            </a:r>
            <a:r>
              <a:rPr sz="1031" spc="24">
                <a:solidFill>
                  <a:srgbClr val="22346A"/>
                </a:solidFill>
                <a:latin typeface="Arial" panose="020B0604020202020204" pitchFamily="34" charset="0"/>
                <a:cs typeface="Arial" panose="020B0604020202020204" pitchFamily="34" charset="0"/>
              </a:rPr>
              <a:t> </a:t>
            </a:r>
            <a:r>
              <a:rPr sz="1031" b="1" spc="-12">
                <a:solidFill>
                  <a:srgbClr val="22346A"/>
                </a:solidFill>
                <a:latin typeface="Arial" panose="020B0604020202020204" pitchFamily="34" charset="0"/>
                <a:cs typeface="Arial" panose="020B0604020202020204" pitchFamily="34" charset="0"/>
              </a:rPr>
              <a:t>datos </a:t>
            </a:r>
            <a:r>
              <a:rPr sz="1031" b="1">
                <a:solidFill>
                  <a:srgbClr val="22346A"/>
                </a:solidFill>
                <a:latin typeface="Arial" panose="020B0604020202020204" pitchFamily="34" charset="0"/>
                <a:cs typeface="Arial" panose="020B0604020202020204" pitchFamily="34" charset="0"/>
              </a:rPr>
              <a:t>intermedios</a:t>
            </a:r>
            <a:r>
              <a:rPr sz="1031" b="1" spc="39">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de</a:t>
            </a:r>
            <a:r>
              <a:rPr sz="1031" b="1" spc="42">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eficacia</a:t>
            </a:r>
            <a:r>
              <a:rPr sz="1031" b="1" spc="18">
                <a:solidFill>
                  <a:srgbClr val="22346A"/>
                </a:solidFill>
                <a:latin typeface="Arial" panose="020B0604020202020204" pitchFamily="34" charset="0"/>
                <a:cs typeface="Arial" panose="020B0604020202020204" pitchFamily="34" charset="0"/>
              </a:rPr>
              <a:t> </a:t>
            </a:r>
            <a:r>
              <a:rPr sz="1031" b="1" spc="-30">
                <a:solidFill>
                  <a:srgbClr val="22346A"/>
                </a:solidFill>
                <a:latin typeface="Arial" panose="020B0604020202020204" pitchFamily="34" charset="0"/>
                <a:cs typeface="Arial" panose="020B0604020202020204" pitchFamily="34" charset="0"/>
              </a:rPr>
              <a:t>y </a:t>
            </a:r>
            <a:r>
              <a:rPr sz="1031" b="1">
                <a:solidFill>
                  <a:srgbClr val="22346A"/>
                </a:solidFill>
                <a:latin typeface="Arial" panose="020B0604020202020204" pitchFamily="34" charset="0"/>
                <a:cs typeface="Arial" panose="020B0604020202020204" pitchFamily="34" charset="0"/>
              </a:rPr>
              <a:t>comunicados</a:t>
            </a:r>
            <a:r>
              <a:rPr sz="1031" b="1" spc="33">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por</a:t>
            </a:r>
            <a:r>
              <a:rPr sz="1031" b="1" spc="3">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los</a:t>
            </a:r>
            <a:r>
              <a:rPr sz="1031" b="1" spc="36">
                <a:solidFill>
                  <a:srgbClr val="22346A"/>
                </a:solidFill>
                <a:latin typeface="Arial" panose="020B0604020202020204" pitchFamily="34" charset="0"/>
                <a:cs typeface="Arial" panose="020B0604020202020204" pitchFamily="34" charset="0"/>
              </a:rPr>
              <a:t> </a:t>
            </a:r>
            <a:r>
              <a:rPr sz="1031" b="1" spc="-6">
                <a:solidFill>
                  <a:srgbClr val="22346A"/>
                </a:solidFill>
                <a:latin typeface="Arial" panose="020B0604020202020204" pitchFamily="34" charset="0"/>
                <a:cs typeface="Arial" panose="020B0604020202020204" pitchFamily="34" charset="0"/>
              </a:rPr>
              <a:t>pacientes </a:t>
            </a:r>
            <a:r>
              <a:rPr sz="1031" b="1">
                <a:solidFill>
                  <a:srgbClr val="22346A"/>
                </a:solidFill>
                <a:latin typeface="Arial" panose="020B0604020202020204" pitchFamily="34" charset="0"/>
                <a:cs typeface="Arial" panose="020B0604020202020204" pitchFamily="34" charset="0"/>
              </a:rPr>
              <a:t>(PRO)</a:t>
            </a:r>
            <a:r>
              <a:rPr sz="1031" b="1" spc="-6">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y</a:t>
            </a:r>
            <a:r>
              <a:rPr sz="1031" b="1" spc="-3">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seguridad</a:t>
            </a:r>
            <a:r>
              <a:rPr sz="1031" b="1" spc="18">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del</a:t>
            </a:r>
            <a:r>
              <a:rPr sz="1031" b="1" spc="18">
                <a:solidFill>
                  <a:srgbClr val="22346A"/>
                </a:solidFill>
                <a:latin typeface="Arial" panose="020B0604020202020204" pitchFamily="34" charset="0"/>
                <a:cs typeface="Arial" panose="020B0604020202020204" pitchFamily="34" charset="0"/>
              </a:rPr>
              <a:t> </a:t>
            </a:r>
            <a:r>
              <a:rPr sz="1031" b="1" spc="-6">
                <a:solidFill>
                  <a:srgbClr val="22346A"/>
                </a:solidFill>
                <a:latin typeface="Arial" panose="020B0604020202020204" pitchFamily="34" charset="0"/>
                <a:cs typeface="Arial" panose="020B0604020202020204" pitchFamily="34" charset="0"/>
              </a:rPr>
              <a:t>estudio </a:t>
            </a:r>
            <a:r>
              <a:rPr sz="1031" b="1">
                <a:solidFill>
                  <a:srgbClr val="22346A"/>
                </a:solidFill>
                <a:latin typeface="Arial" panose="020B0604020202020204" pitchFamily="34" charset="0"/>
                <a:cs typeface="Arial" panose="020B0604020202020204" pitchFamily="34" charset="0"/>
              </a:rPr>
              <a:t>AD-Life</a:t>
            </a:r>
            <a:r>
              <a:rPr sz="1031">
                <a:solidFill>
                  <a:srgbClr val="22346A"/>
                </a:solidFill>
                <a:latin typeface="Arial" panose="020B0604020202020204" pitchFamily="34" charset="0"/>
                <a:cs typeface="Arial" panose="020B0604020202020204" pitchFamily="34" charset="0"/>
              </a:rPr>
              <a:t>:</a:t>
            </a:r>
            <a:r>
              <a:rPr sz="1031" spc="39">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estudio</a:t>
            </a:r>
            <a:r>
              <a:rPr sz="1031" spc="39">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abierto, </a:t>
            </a:r>
            <a:r>
              <a:rPr sz="1031">
                <a:solidFill>
                  <a:srgbClr val="22346A"/>
                </a:solidFill>
                <a:latin typeface="Arial" panose="020B0604020202020204" pitchFamily="34" charset="0"/>
                <a:cs typeface="Arial" panose="020B0604020202020204" pitchFamily="34" charset="0"/>
              </a:rPr>
              <a:t>prospectivo,</a:t>
            </a:r>
            <a:r>
              <a:rPr sz="1031" spc="36">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multicéntrico</a:t>
            </a:r>
            <a:r>
              <a:rPr sz="1031" spc="49">
                <a:solidFill>
                  <a:srgbClr val="22346A"/>
                </a:solidFill>
                <a:latin typeface="Arial" panose="020B0604020202020204" pitchFamily="34" charset="0"/>
                <a:cs typeface="Arial" panose="020B0604020202020204" pitchFamily="34" charset="0"/>
              </a:rPr>
              <a:t> </a:t>
            </a:r>
            <a:r>
              <a:rPr sz="1031" spc="-30">
                <a:solidFill>
                  <a:srgbClr val="22346A"/>
                </a:solidFill>
                <a:latin typeface="Arial" panose="020B0604020202020204" pitchFamily="34" charset="0"/>
                <a:cs typeface="Arial" panose="020B0604020202020204" pitchFamily="34" charset="0"/>
              </a:rPr>
              <a:t>y </a:t>
            </a:r>
            <a:r>
              <a:rPr sz="1031">
                <a:solidFill>
                  <a:srgbClr val="22346A"/>
                </a:solidFill>
                <a:latin typeface="Arial" panose="020B0604020202020204" pitchFamily="34" charset="0"/>
                <a:cs typeface="Arial" panose="020B0604020202020204" pitchFamily="34" charset="0"/>
              </a:rPr>
              <a:t>observacional</a:t>
            </a:r>
            <a:r>
              <a:rPr sz="1031" spc="49">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realizado</a:t>
            </a:r>
            <a:r>
              <a:rPr sz="1031" spc="52">
                <a:solidFill>
                  <a:srgbClr val="22346A"/>
                </a:solidFill>
                <a:latin typeface="Arial" panose="020B0604020202020204" pitchFamily="34" charset="0"/>
                <a:cs typeface="Arial" panose="020B0604020202020204" pitchFamily="34" charset="0"/>
              </a:rPr>
              <a:t> </a:t>
            </a:r>
            <a:r>
              <a:rPr sz="1031" spc="-15">
                <a:solidFill>
                  <a:srgbClr val="22346A"/>
                </a:solidFill>
                <a:latin typeface="Arial" panose="020B0604020202020204" pitchFamily="34" charset="0"/>
                <a:cs typeface="Arial" panose="020B0604020202020204" pitchFamily="34" charset="0"/>
              </a:rPr>
              <a:t>en </a:t>
            </a:r>
            <a:r>
              <a:rPr sz="1031">
                <a:solidFill>
                  <a:srgbClr val="22346A"/>
                </a:solidFill>
                <a:latin typeface="Arial" panose="020B0604020202020204" pitchFamily="34" charset="0"/>
                <a:cs typeface="Arial" panose="020B0604020202020204" pitchFamily="34" charset="0"/>
              </a:rPr>
              <a:t>Alemania</a:t>
            </a:r>
            <a:r>
              <a:rPr sz="1031" spc="24">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para</a:t>
            </a:r>
            <a:r>
              <a:rPr sz="1031" spc="27">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evaluar</a:t>
            </a:r>
            <a:r>
              <a:rPr sz="1031" spc="-6">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el</a:t>
            </a:r>
            <a:r>
              <a:rPr sz="1031" spc="27">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control </a:t>
            </a:r>
            <a:r>
              <a:rPr sz="1031">
                <a:solidFill>
                  <a:srgbClr val="22346A"/>
                </a:solidFill>
                <a:latin typeface="Arial" panose="020B0604020202020204" pitchFamily="34" charset="0"/>
                <a:cs typeface="Arial" panose="020B0604020202020204" pitchFamily="34" charset="0"/>
              </a:rPr>
              <a:t>de</a:t>
            </a:r>
            <a:r>
              <a:rPr sz="1031" spc="18">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la</a:t>
            </a:r>
            <a:r>
              <a:rPr sz="1031" spc="18">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DA</a:t>
            </a:r>
            <a:r>
              <a:rPr sz="1031" spc="-18">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en</a:t>
            </a:r>
            <a:r>
              <a:rPr sz="1031" b="1" spc="15">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la</a:t>
            </a:r>
            <a:r>
              <a:rPr sz="1031" b="1" spc="15">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semana</a:t>
            </a:r>
            <a:r>
              <a:rPr sz="1031" b="1" spc="15">
                <a:solidFill>
                  <a:srgbClr val="22346A"/>
                </a:solidFill>
                <a:latin typeface="Arial" panose="020B0604020202020204" pitchFamily="34" charset="0"/>
                <a:cs typeface="Arial" panose="020B0604020202020204" pitchFamily="34" charset="0"/>
              </a:rPr>
              <a:t> </a:t>
            </a:r>
            <a:r>
              <a:rPr sz="1031" b="1" spc="-15">
                <a:solidFill>
                  <a:srgbClr val="22346A"/>
                </a:solidFill>
                <a:latin typeface="Arial" panose="020B0604020202020204" pitchFamily="34" charset="0"/>
                <a:cs typeface="Arial" panose="020B0604020202020204" pitchFamily="34" charset="0"/>
              </a:rPr>
              <a:t>52</a:t>
            </a:r>
            <a:r>
              <a:rPr sz="1031" spc="-15">
                <a:solidFill>
                  <a:srgbClr val="22346A"/>
                </a:solidFill>
                <a:latin typeface="Arial" panose="020B0604020202020204" pitchFamily="34" charset="0"/>
                <a:cs typeface="Arial" panose="020B0604020202020204" pitchFamily="34" charset="0"/>
              </a:rPr>
              <a:t>.</a:t>
            </a:r>
            <a:endParaRPr sz="1031">
              <a:latin typeface="Arial" panose="020B0604020202020204" pitchFamily="34" charset="0"/>
              <a:cs typeface="Arial" panose="020B0604020202020204" pitchFamily="34" charset="0"/>
            </a:endParaRPr>
          </a:p>
        </p:txBody>
      </p:sp>
      <p:sp>
        <p:nvSpPr>
          <p:cNvPr id="40" name="object 13">
            <a:extLst>
              <a:ext uri="{FF2B5EF4-FFF2-40B4-BE49-F238E27FC236}">
                <a16:creationId xmlns:a16="http://schemas.microsoft.com/office/drawing/2014/main" id="{A522D9D6-3FFA-9920-EBE2-91222A1463D9}"/>
              </a:ext>
            </a:extLst>
          </p:cNvPr>
          <p:cNvSpPr txBox="1"/>
          <p:nvPr/>
        </p:nvSpPr>
        <p:spPr>
          <a:xfrm>
            <a:off x="6838352" y="3451196"/>
            <a:ext cx="2246081" cy="1772501"/>
          </a:xfrm>
          <a:prstGeom prst="rect">
            <a:avLst/>
          </a:prstGeom>
        </p:spPr>
        <p:txBody>
          <a:bodyPr vert="horz" wrap="square" lIns="0" tIns="68926" rIns="0" bIns="0" rtlCol="0">
            <a:spAutoFit/>
          </a:bodyPr>
          <a:lstStyle/>
          <a:p>
            <a:pPr marL="7701">
              <a:spcBef>
                <a:spcPts val="542"/>
              </a:spcBef>
            </a:pPr>
            <a:r>
              <a:rPr sz="879" b="1" spc="-6">
                <a:solidFill>
                  <a:srgbClr val="7A45B8"/>
                </a:solidFill>
                <a:latin typeface="Arial" panose="020B0604020202020204" pitchFamily="34" charset="0"/>
                <a:cs typeface="Arial" panose="020B0604020202020204" pitchFamily="34" charset="0"/>
              </a:rPr>
              <a:t>CRITERIOS</a:t>
            </a:r>
            <a:br>
              <a:rPr lang="es-ES" sz="879" spc="-6">
                <a:latin typeface="Arial" panose="020B0604020202020204" pitchFamily="34" charset="0"/>
                <a:cs typeface="Arial" panose="020B0604020202020204" pitchFamily="34" charset="0"/>
              </a:rPr>
            </a:br>
            <a:r>
              <a:rPr sz="1031" b="1">
                <a:solidFill>
                  <a:srgbClr val="22346A"/>
                </a:solidFill>
                <a:latin typeface="Arial" panose="020B0604020202020204" pitchFamily="34" charset="0"/>
                <a:cs typeface="Arial" panose="020B0604020202020204" pitchFamily="34" charset="0"/>
              </a:rPr>
              <a:t>DE</a:t>
            </a:r>
            <a:r>
              <a:rPr sz="1031" b="1" spc="15">
                <a:solidFill>
                  <a:srgbClr val="22346A"/>
                </a:solidFill>
                <a:latin typeface="Arial" panose="020B0604020202020204" pitchFamily="34" charset="0"/>
                <a:cs typeface="Arial" panose="020B0604020202020204" pitchFamily="34" charset="0"/>
              </a:rPr>
              <a:t> </a:t>
            </a:r>
            <a:r>
              <a:rPr sz="1031" b="1" spc="-6">
                <a:solidFill>
                  <a:srgbClr val="22346A"/>
                </a:solidFill>
                <a:latin typeface="Arial" panose="020B0604020202020204" pitchFamily="34" charset="0"/>
                <a:cs typeface="Arial" panose="020B0604020202020204" pitchFamily="34" charset="0"/>
              </a:rPr>
              <a:t>INCLUSIÓN</a:t>
            </a:r>
            <a:endParaRPr sz="1031">
              <a:latin typeface="Arial" panose="020B0604020202020204" pitchFamily="34" charset="0"/>
              <a:cs typeface="Arial" panose="020B0604020202020204" pitchFamily="34" charset="0"/>
            </a:endParaRPr>
          </a:p>
          <a:p>
            <a:pPr marL="122450" indent="-114749">
              <a:spcBef>
                <a:spcPts val="273"/>
              </a:spcBef>
              <a:buClr>
                <a:srgbClr val="7A45B8"/>
              </a:buClr>
              <a:buChar char="•"/>
              <a:tabLst>
                <a:tab pos="122450" algn="l"/>
              </a:tabLst>
            </a:pPr>
            <a:r>
              <a:rPr sz="1031">
                <a:solidFill>
                  <a:srgbClr val="22346A"/>
                </a:solidFill>
                <a:latin typeface="Arial" panose="020B0604020202020204" pitchFamily="34" charset="0"/>
                <a:cs typeface="Arial" panose="020B0604020202020204" pitchFamily="34" charset="0"/>
              </a:rPr>
              <a:t>Pacientes</a:t>
            </a:r>
            <a:r>
              <a:rPr sz="1031" spc="24">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adultos</a:t>
            </a:r>
            <a:r>
              <a:rPr sz="1031" spc="24">
                <a:solidFill>
                  <a:srgbClr val="22346A"/>
                </a:solidFill>
                <a:latin typeface="Symbol" pitchFamily="2" charset="2"/>
                <a:cs typeface="Arial" panose="020B0604020202020204" pitchFamily="34" charset="0"/>
              </a:rPr>
              <a:t> </a:t>
            </a:r>
            <a:r>
              <a:rPr sz="1031" spc="-85">
                <a:solidFill>
                  <a:srgbClr val="22346A"/>
                </a:solidFill>
                <a:latin typeface="Symbol" pitchFamily="2" charset="2"/>
                <a:cs typeface="Arial" panose="020B0604020202020204" pitchFamily="34" charset="0"/>
              </a:rPr>
              <a:t></a:t>
            </a:r>
            <a:r>
              <a:rPr sz="1031" spc="33">
                <a:solidFill>
                  <a:srgbClr val="22346A"/>
                </a:solidFill>
                <a:latin typeface="Symbol" pitchFamily="2" charset="2"/>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18</a:t>
            </a:r>
            <a:r>
              <a:rPr sz="1031" spc="24">
                <a:solidFill>
                  <a:srgbClr val="22346A"/>
                </a:solidFill>
                <a:latin typeface="Arial" panose="020B0604020202020204" pitchFamily="34" charset="0"/>
                <a:cs typeface="Arial" panose="020B0604020202020204" pitchFamily="34" charset="0"/>
              </a:rPr>
              <a:t> </a:t>
            </a:r>
            <a:r>
              <a:rPr sz="1031" spc="-12">
                <a:solidFill>
                  <a:srgbClr val="22346A"/>
                </a:solidFill>
                <a:latin typeface="Arial" panose="020B0604020202020204" pitchFamily="34" charset="0"/>
                <a:cs typeface="Arial" panose="020B0604020202020204" pitchFamily="34" charset="0"/>
              </a:rPr>
              <a:t>años</a:t>
            </a:r>
            <a:endParaRPr sz="1031">
              <a:latin typeface="Arial" panose="020B0604020202020204" pitchFamily="34" charset="0"/>
              <a:cs typeface="Arial" panose="020B0604020202020204" pitchFamily="34" charset="0"/>
            </a:endParaRPr>
          </a:p>
          <a:p>
            <a:pPr marL="121680" marR="510595" indent="-114364">
              <a:lnSpc>
                <a:spcPct val="101800"/>
              </a:lnSpc>
              <a:spcBef>
                <a:spcPts val="248"/>
              </a:spcBef>
              <a:buClr>
                <a:srgbClr val="7A45B8"/>
              </a:buClr>
              <a:buChar char="•"/>
              <a:tabLst>
                <a:tab pos="121680" algn="l"/>
              </a:tabLst>
            </a:pPr>
            <a:r>
              <a:rPr sz="1031">
                <a:solidFill>
                  <a:srgbClr val="22346A"/>
                </a:solidFill>
                <a:latin typeface="Arial" panose="020B0604020202020204" pitchFamily="34" charset="0"/>
                <a:cs typeface="Arial" panose="020B0604020202020204" pitchFamily="34" charset="0"/>
              </a:rPr>
              <a:t>DA</a:t>
            </a:r>
            <a:r>
              <a:rPr sz="1031" spc="-21">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moderada</a:t>
            </a:r>
            <a:r>
              <a:rPr sz="1031" spc="12">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a</a:t>
            </a:r>
            <a:r>
              <a:rPr sz="1031" spc="15">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grave</a:t>
            </a:r>
            <a:r>
              <a:rPr sz="1031" spc="12">
                <a:solidFill>
                  <a:srgbClr val="22346A"/>
                </a:solidFill>
                <a:latin typeface="Arial" panose="020B0604020202020204" pitchFamily="34" charset="0"/>
                <a:cs typeface="Arial" panose="020B0604020202020204" pitchFamily="34" charset="0"/>
              </a:rPr>
              <a:t> </a:t>
            </a:r>
            <a:r>
              <a:rPr sz="1031" spc="-15">
                <a:solidFill>
                  <a:srgbClr val="22346A"/>
                </a:solidFill>
                <a:latin typeface="Arial" panose="020B0604020202020204" pitchFamily="34" charset="0"/>
                <a:cs typeface="Arial" panose="020B0604020202020204" pitchFamily="34" charset="0"/>
              </a:rPr>
              <a:t>que </a:t>
            </a:r>
            <a:r>
              <a:rPr sz="1031">
                <a:solidFill>
                  <a:srgbClr val="22346A"/>
                </a:solidFill>
                <a:latin typeface="Arial" panose="020B0604020202020204" pitchFamily="34" charset="0"/>
                <a:cs typeface="Arial" panose="020B0604020202020204" pitchFamily="34" charset="0"/>
              </a:rPr>
              <a:t>requiere</a:t>
            </a:r>
            <a:r>
              <a:rPr sz="1031" spc="6">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terapia</a:t>
            </a:r>
            <a:r>
              <a:rPr sz="1031" spc="9">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sistémica</a:t>
            </a:r>
            <a:endParaRPr sz="1031">
              <a:latin typeface="Arial" panose="020B0604020202020204" pitchFamily="34" charset="0"/>
              <a:cs typeface="Arial" panose="020B0604020202020204" pitchFamily="34" charset="0"/>
            </a:endParaRPr>
          </a:p>
          <a:p>
            <a:pPr marL="121680" marR="26569" indent="-114364">
              <a:lnSpc>
                <a:spcPct val="101800"/>
              </a:lnSpc>
              <a:spcBef>
                <a:spcPts val="252"/>
              </a:spcBef>
              <a:buClr>
                <a:srgbClr val="7A45B8"/>
              </a:buClr>
              <a:buChar char="•"/>
              <a:tabLst>
                <a:tab pos="121680" algn="l"/>
              </a:tabLst>
            </a:pPr>
            <a:r>
              <a:rPr sz="1031" spc="-33">
                <a:solidFill>
                  <a:srgbClr val="22346A"/>
                </a:solidFill>
                <a:latin typeface="Arial" panose="020B0604020202020204" pitchFamily="34" charset="0"/>
                <a:cs typeface="Arial" panose="020B0604020202020204" pitchFamily="34" charset="0"/>
              </a:rPr>
              <a:t>Tratamiento </a:t>
            </a:r>
            <a:r>
              <a:rPr sz="1031" spc="-12">
                <a:solidFill>
                  <a:srgbClr val="22346A"/>
                </a:solidFill>
                <a:latin typeface="Arial" panose="020B0604020202020204" pitchFamily="34" charset="0"/>
                <a:cs typeface="Arial" panose="020B0604020202020204" pitchFamily="34" charset="0"/>
              </a:rPr>
              <a:t>con</a:t>
            </a:r>
            <a:r>
              <a:rPr sz="1031" spc="-33">
                <a:solidFill>
                  <a:srgbClr val="22346A"/>
                </a:solidFill>
                <a:latin typeface="Arial" panose="020B0604020202020204" pitchFamily="34" charset="0"/>
                <a:cs typeface="Arial" panose="020B0604020202020204" pitchFamily="34" charset="0"/>
              </a:rPr>
              <a:t> </a:t>
            </a:r>
            <a:r>
              <a:rPr sz="1031" spc="-12">
                <a:solidFill>
                  <a:srgbClr val="22346A"/>
                </a:solidFill>
                <a:latin typeface="Arial" panose="020B0604020202020204" pitchFamily="34" charset="0"/>
                <a:cs typeface="Arial" panose="020B0604020202020204" pitchFamily="34" charset="0"/>
              </a:rPr>
              <a:t>LEB</a:t>
            </a:r>
            <a:r>
              <a:rPr sz="1031" spc="-33">
                <a:solidFill>
                  <a:srgbClr val="22346A"/>
                </a:solidFill>
                <a:latin typeface="Arial" panose="020B0604020202020204" pitchFamily="34" charset="0"/>
                <a:cs typeface="Arial" panose="020B0604020202020204" pitchFamily="34" charset="0"/>
              </a:rPr>
              <a:t> </a:t>
            </a:r>
            <a:r>
              <a:rPr sz="1031" spc="-18">
                <a:solidFill>
                  <a:srgbClr val="22346A"/>
                </a:solidFill>
                <a:latin typeface="Arial" panose="020B0604020202020204" pitchFamily="34" charset="0"/>
                <a:cs typeface="Arial" panose="020B0604020202020204" pitchFamily="34" charset="0"/>
              </a:rPr>
              <a:t>según</a:t>
            </a:r>
            <a:r>
              <a:rPr sz="1031" spc="-33">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decisión </a:t>
            </a:r>
            <a:r>
              <a:rPr sz="1031">
                <a:solidFill>
                  <a:srgbClr val="22346A"/>
                </a:solidFill>
                <a:latin typeface="Arial" panose="020B0604020202020204" pitchFamily="34" charset="0"/>
                <a:cs typeface="Arial" panose="020B0604020202020204" pitchFamily="34" charset="0"/>
              </a:rPr>
              <a:t>médica y</a:t>
            </a:r>
            <a:r>
              <a:rPr sz="1031" spc="-3">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conforme</a:t>
            </a:r>
            <a:r>
              <a:rPr sz="1031" spc="21">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a</a:t>
            </a:r>
            <a:r>
              <a:rPr sz="1031" spc="18">
                <a:solidFill>
                  <a:srgbClr val="22346A"/>
                </a:solidFill>
                <a:latin typeface="Arial" panose="020B0604020202020204" pitchFamily="34" charset="0"/>
                <a:cs typeface="Arial" panose="020B0604020202020204" pitchFamily="34" charset="0"/>
              </a:rPr>
              <a:t> </a:t>
            </a:r>
            <a:r>
              <a:rPr sz="1031" spc="-15">
                <a:solidFill>
                  <a:srgbClr val="22346A"/>
                </a:solidFill>
                <a:latin typeface="Arial" panose="020B0604020202020204" pitchFamily="34" charset="0"/>
                <a:cs typeface="Arial" panose="020B0604020202020204" pitchFamily="34" charset="0"/>
              </a:rPr>
              <a:t>FT</a:t>
            </a:r>
            <a:endParaRPr sz="1031">
              <a:latin typeface="Arial" panose="020B0604020202020204" pitchFamily="34" charset="0"/>
              <a:cs typeface="Arial" panose="020B0604020202020204" pitchFamily="34" charset="0"/>
            </a:endParaRPr>
          </a:p>
          <a:p>
            <a:pPr marL="121680" marR="3081" indent="-114364">
              <a:lnSpc>
                <a:spcPct val="101800"/>
              </a:lnSpc>
              <a:spcBef>
                <a:spcPts val="248"/>
              </a:spcBef>
              <a:buClr>
                <a:srgbClr val="7A45B8"/>
              </a:buClr>
              <a:buChar char="•"/>
              <a:tabLst>
                <a:tab pos="121680" algn="l"/>
              </a:tabLst>
            </a:pPr>
            <a:r>
              <a:rPr sz="1031">
                <a:solidFill>
                  <a:srgbClr val="22346A"/>
                </a:solidFill>
                <a:latin typeface="Arial" panose="020B0604020202020204" pitchFamily="34" charset="0"/>
                <a:cs typeface="Arial" panose="020B0604020202020204" pitchFamily="34" charset="0"/>
              </a:rPr>
              <a:t>Consentimiento</a:t>
            </a:r>
            <a:r>
              <a:rPr sz="1031" spc="36">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otorgado</a:t>
            </a:r>
            <a:r>
              <a:rPr sz="1031" spc="18">
                <a:solidFill>
                  <a:srgbClr val="22346A"/>
                </a:solidFill>
                <a:latin typeface="Arial" panose="020B0604020202020204" pitchFamily="34" charset="0"/>
                <a:cs typeface="Arial" panose="020B0604020202020204" pitchFamily="34" charset="0"/>
              </a:rPr>
              <a:t> </a:t>
            </a:r>
            <a:r>
              <a:rPr sz="1031" spc="-30">
                <a:solidFill>
                  <a:srgbClr val="22346A"/>
                </a:solidFill>
                <a:latin typeface="Arial" panose="020B0604020202020204" pitchFamily="34" charset="0"/>
                <a:cs typeface="Arial" panose="020B0604020202020204" pitchFamily="34" charset="0"/>
              </a:rPr>
              <a:t>y </a:t>
            </a:r>
            <a:r>
              <a:rPr sz="1031">
                <a:solidFill>
                  <a:srgbClr val="22346A"/>
                </a:solidFill>
                <a:latin typeface="Arial" panose="020B0604020202020204" pitchFamily="34" charset="0"/>
                <a:cs typeface="Arial" panose="020B0604020202020204" pitchFamily="34" charset="0"/>
              </a:rPr>
              <a:t>capacidad</a:t>
            </a:r>
            <a:r>
              <a:rPr sz="1031" spc="42">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para</a:t>
            </a:r>
            <a:r>
              <a:rPr sz="1031" spc="42">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leer</a:t>
            </a:r>
            <a:r>
              <a:rPr sz="1031" spc="-18">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y</a:t>
            </a:r>
            <a:r>
              <a:rPr sz="1031" spc="18">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comprender </a:t>
            </a:r>
            <a:r>
              <a:rPr sz="1031">
                <a:solidFill>
                  <a:srgbClr val="22346A"/>
                </a:solidFill>
                <a:latin typeface="Arial" panose="020B0604020202020204" pitchFamily="34" charset="0"/>
                <a:cs typeface="Arial" panose="020B0604020202020204" pitchFamily="34" charset="0"/>
              </a:rPr>
              <a:t>los</a:t>
            </a:r>
            <a:r>
              <a:rPr sz="1031" spc="27">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documentos</a:t>
            </a:r>
            <a:r>
              <a:rPr sz="1031" spc="30">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del</a:t>
            </a:r>
            <a:r>
              <a:rPr sz="1031" spc="30">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estudio</a:t>
            </a:r>
            <a:endParaRPr sz="1031">
              <a:latin typeface="Arial" panose="020B0604020202020204" pitchFamily="34" charset="0"/>
              <a:cs typeface="Arial" panose="020B0604020202020204" pitchFamily="34" charset="0"/>
            </a:endParaRPr>
          </a:p>
        </p:txBody>
      </p:sp>
      <p:sp>
        <p:nvSpPr>
          <p:cNvPr id="41" name="object 14">
            <a:extLst>
              <a:ext uri="{FF2B5EF4-FFF2-40B4-BE49-F238E27FC236}">
                <a16:creationId xmlns:a16="http://schemas.microsoft.com/office/drawing/2014/main" id="{04E077A8-C874-B035-B88A-36C2C79C62E1}"/>
              </a:ext>
            </a:extLst>
          </p:cNvPr>
          <p:cNvSpPr txBox="1"/>
          <p:nvPr/>
        </p:nvSpPr>
        <p:spPr>
          <a:xfrm>
            <a:off x="9378091" y="3451195"/>
            <a:ext cx="1421658" cy="1249538"/>
          </a:xfrm>
          <a:prstGeom prst="rect">
            <a:avLst/>
          </a:prstGeom>
        </p:spPr>
        <p:txBody>
          <a:bodyPr vert="horz" wrap="square" lIns="0" tIns="68926" rIns="0" bIns="0" rtlCol="0">
            <a:spAutoFit/>
          </a:bodyPr>
          <a:lstStyle/>
          <a:p>
            <a:pPr marL="13862">
              <a:spcBef>
                <a:spcPts val="542"/>
              </a:spcBef>
            </a:pPr>
            <a:r>
              <a:rPr sz="879" b="1" spc="-6">
                <a:solidFill>
                  <a:srgbClr val="7A45B8"/>
                </a:solidFill>
                <a:latin typeface="Arial" panose="020B0604020202020204" pitchFamily="34" charset="0"/>
                <a:cs typeface="Arial" panose="020B0604020202020204" pitchFamily="34" charset="0"/>
              </a:rPr>
              <a:t>CRITERIOS</a:t>
            </a:r>
            <a:br>
              <a:rPr lang="es-ES" sz="879" spc="-6">
                <a:latin typeface="Arial" panose="020B0604020202020204" pitchFamily="34" charset="0"/>
                <a:cs typeface="Arial" panose="020B0604020202020204" pitchFamily="34" charset="0"/>
              </a:rPr>
            </a:br>
            <a:r>
              <a:rPr sz="1031" b="1">
                <a:solidFill>
                  <a:srgbClr val="22346A"/>
                </a:solidFill>
                <a:latin typeface="Arial" panose="020B0604020202020204" pitchFamily="34" charset="0"/>
                <a:cs typeface="Arial" panose="020B0604020202020204" pitchFamily="34" charset="0"/>
              </a:rPr>
              <a:t>DE</a:t>
            </a:r>
            <a:r>
              <a:rPr sz="1031" b="1" spc="15">
                <a:solidFill>
                  <a:srgbClr val="22346A"/>
                </a:solidFill>
                <a:latin typeface="Arial" panose="020B0604020202020204" pitchFamily="34" charset="0"/>
                <a:cs typeface="Arial" panose="020B0604020202020204" pitchFamily="34" charset="0"/>
              </a:rPr>
              <a:t> </a:t>
            </a:r>
            <a:r>
              <a:rPr sz="1031" b="1" spc="-6">
                <a:solidFill>
                  <a:srgbClr val="22346A"/>
                </a:solidFill>
                <a:latin typeface="Arial" panose="020B0604020202020204" pitchFamily="34" charset="0"/>
                <a:cs typeface="Arial" panose="020B0604020202020204" pitchFamily="34" charset="0"/>
              </a:rPr>
              <a:t>EXCLUSI</a:t>
            </a:r>
            <a:r>
              <a:rPr lang="es-ES" sz="1031" b="1" spc="-6" err="1">
                <a:solidFill>
                  <a:srgbClr val="22346A"/>
                </a:solidFill>
                <a:latin typeface="Arial" panose="020B0604020202020204" pitchFamily="34" charset="0"/>
                <a:cs typeface="Arial" panose="020B0604020202020204" pitchFamily="34" charset="0"/>
              </a:rPr>
              <a:t>Ó</a:t>
            </a:r>
            <a:r>
              <a:rPr sz="1031" b="1" spc="-6">
                <a:solidFill>
                  <a:srgbClr val="22346A"/>
                </a:solidFill>
                <a:latin typeface="Arial" panose="020B0604020202020204" pitchFamily="34" charset="0"/>
                <a:cs typeface="Arial" panose="020B0604020202020204" pitchFamily="34" charset="0"/>
              </a:rPr>
              <a:t>N</a:t>
            </a:r>
            <a:endParaRPr sz="1031">
              <a:latin typeface="Arial" panose="020B0604020202020204" pitchFamily="34" charset="0"/>
              <a:cs typeface="Arial" panose="020B0604020202020204" pitchFamily="34" charset="0"/>
            </a:endParaRPr>
          </a:p>
          <a:p>
            <a:pPr marL="121680" marR="116289" indent="-114364">
              <a:lnSpc>
                <a:spcPct val="101800"/>
              </a:lnSpc>
              <a:spcBef>
                <a:spcPts val="248"/>
              </a:spcBef>
              <a:buClr>
                <a:srgbClr val="7A45B8"/>
              </a:buClr>
              <a:buChar char="•"/>
              <a:tabLst>
                <a:tab pos="121680" algn="l"/>
              </a:tabLst>
            </a:pPr>
            <a:r>
              <a:rPr sz="1031" spc="-6">
                <a:solidFill>
                  <a:srgbClr val="22346A"/>
                </a:solidFill>
                <a:latin typeface="Arial" panose="020B0604020202020204" pitchFamily="34" charset="0"/>
                <a:cs typeface="Arial" panose="020B0604020202020204" pitchFamily="34" charset="0"/>
              </a:rPr>
              <a:t>Contraindicaciones </a:t>
            </a:r>
            <a:r>
              <a:rPr sz="1031">
                <a:solidFill>
                  <a:srgbClr val="22346A"/>
                </a:solidFill>
                <a:latin typeface="Arial" panose="020B0604020202020204" pitchFamily="34" charset="0"/>
                <a:cs typeface="Arial" panose="020B0604020202020204" pitchFamily="34" charset="0"/>
              </a:rPr>
              <a:t>según</a:t>
            </a:r>
            <a:r>
              <a:rPr sz="1031" spc="21">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FT</a:t>
            </a:r>
            <a:r>
              <a:rPr sz="1031" spc="-6">
                <a:solidFill>
                  <a:srgbClr val="22346A"/>
                </a:solidFill>
                <a:latin typeface="Arial" panose="020B0604020202020204" pitchFamily="34" charset="0"/>
                <a:cs typeface="Arial" panose="020B0604020202020204" pitchFamily="34" charset="0"/>
              </a:rPr>
              <a:t> actual</a:t>
            </a:r>
            <a:endParaRPr sz="1031">
              <a:latin typeface="Arial" panose="020B0604020202020204" pitchFamily="34" charset="0"/>
              <a:cs typeface="Arial" panose="020B0604020202020204" pitchFamily="34" charset="0"/>
            </a:endParaRPr>
          </a:p>
          <a:p>
            <a:pPr marL="121680" marR="3081" indent="-114364">
              <a:lnSpc>
                <a:spcPct val="101800"/>
              </a:lnSpc>
              <a:spcBef>
                <a:spcPts val="252"/>
              </a:spcBef>
              <a:buClr>
                <a:srgbClr val="7A45B8"/>
              </a:buClr>
              <a:buChar char="•"/>
              <a:tabLst>
                <a:tab pos="121680" algn="l"/>
              </a:tabLst>
            </a:pPr>
            <a:r>
              <a:rPr sz="1031">
                <a:solidFill>
                  <a:srgbClr val="22346A"/>
                </a:solidFill>
                <a:latin typeface="Arial" panose="020B0604020202020204" pitchFamily="34" charset="0"/>
                <a:cs typeface="Arial" panose="020B0604020202020204" pitchFamily="34" charset="0"/>
              </a:rPr>
              <a:t>Participación</a:t>
            </a:r>
            <a:r>
              <a:rPr sz="1031" spc="115">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actual </a:t>
            </a:r>
            <a:r>
              <a:rPr sz="1031">
                <a:solidFill>
                  <a:srgbClr val="22346A"/>
                </a:solidFill>
                <a:latin typeface="Arial" panose="020B0604020202020204" pitchFamily="34" charset="0"/>
                <a:cs typeface="Arial" panose="020B0604020202020204" pitchFamily="34" charset="0"/>
              </a:rPr>
              <a:t>en</a:t>
            </a:r>
            <a:r>
              <a:rPr sz="1031" spc="55">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cualquier</a:t>
            </a:r>
            <a:r>
              <a:rPr sz="1031" spc="18">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ensayo </a:t>
            </a:r>
            <a:r>
              <a:rPr sz="1031">
                <a:solidFill>
                  <a:srgbClr val="22346A"/>
                </a:solidFill>
                <a:latin typeface="Arial" panose="020B0604020202020204" pitchFamily="34" charset="0"/>
                <a:cs typeface="Arial" panose="020B0604020202020204" pitchFamily="34" charset="0"/>
              </a:rPr>
              <a:t>clínico</a:t>
            </a:r>
            <a:r>
              <a:rPr sz="1031" spc="55">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intervencional</a:t>
            </a:r>
            <a:endParaRPr sz="1031">
              <a:latin typeface="Arial" panose="020B0604020202020204" pitchFamily="34" charset="0"/>
              <a:cs typeface="Arial" panose="020B0604020202020204" pitchFamily="34" charset="0"/>
            </a:endParaRPr>
          </a:p>
        </p:txBody>
      </p:sp>
      <p:sp>
        <p:nvSpPr>
          <p:cNvPr id="42" name="object 15">
            <a:extLst>
              <a:ext uri="{FF2B5EF4-FFF2-40B4-BE49-F238E27FC236}">
                <a16:creationId xmlns:a16="http://schemas.microsoft.com/office/drawing/2014/main" id="{D0167D30-DA7A-51F4-7E75-7C909AAC8B6B}"/>
              </a:ext>
            </a:extLst>
          </p:cNvPr>
          <p:cNvSpPr txBox="1"/>
          <p:nvPr/>
        </p:nvSpPr>
        <p:spPr>
          <a:xfrm>
            <a:off x="10079863" y="2824380"/>
            <a:ext cx="807212" cy="168743"/>
          </a:xfrm>
          <a:prstGeom prst="rect">
            <a:avLst/>
          </a:prstGeom>
        </p:spPr>
        <p:txBody>
          <a:bodyPr vert="horz" wrap="square" lIns="0" tIns="10012" rIns="0" bIns="0" rtlCol="0">
            <a:spAutoFit/>
          </a:bodyPr>
          <a:lstStyle/>
          <a:p>
            <a:pPr marL="7701">
              <a:spcBef>
                <a:spcPts val="79"/>
              </a:spcBef>
            </a:pPr>
            <a:r>
              <a:rPr sz="1031">
                <a:solidFill>
                  <a:srgbClr val="22346A"/>
                </a:solidFill>
                <a:latin typeface="Arial" panose="020B0604020202020204" pitchFamily="34" charset="0"/>
                <a:cs typeface="Arial" panose="020B0604020202020204" pitchFamily="34" charset="0"/>
              </a:rPr>
              <a:t>Visita</a:t>
            </a:r>
            <a:r>
              <a:rPr sz="1031" spc="27">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6</a:t>
            </a:r>
            <a:r>
              <a:rPr sz="1031" spc="27">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(S52)</a:t>
            </a:r>
            <a:endParaRPr sz="1031">
              <a:latin typeface="Arial" panose="020B0604020202020204" pitchFamily="34" charset="0"/>
              <a:cs typeface="Arial" panose="020B0604020202020204" pitchFamily="34" charset="0"/>
            </a:endParaRPr>
          </a:p>
        </p:txBody>
      </p:sp>
      <p:grpSp>
        <p:nvGrpSpPr>
          <p:cNvPr id="43" name="object 16">
            <a:extLst>
              <a:ext uri="{FF2B5EF4-FFF2-40B4-BE49-F238E27FC236}">
                <a16:creationId xmlns:a16="http://schemas.microsoft.com/office/drawing/2014/main" id="{BAC7AE03-9B45-DC7A-031C-E22AE96F4602}"/>
              </a:ext>
            </a:extLst>
          </p:cNvPr>
          <p:cNvGrpSpPr/>
          <p:nvPr/>
        </p:nvGrpSpPr>
        <p:grpSpPr>
          <a:xfrm>
            <a:off x="7405403" y="2386277"/>
            <a:ext cx="92030" cy="110128"/>
            <a:chOff x="9812216" y="4653572"/>
            <a:chExt cx="151765" cy="181610"/>
          </a:xfrm>
        </p:grpSpPr>
        <p:sp>
          <p:nvSpPr>
            <p:cNvPr id="44" name="object 17">
              <a:extLst>
                <a:ext uri="{FF2B5EF4-FFF2-40B4-BE49-F238E27FC236}">
                  <a16:creationId xmlns:a16="http://schemas.microsoft.com/office/drawing/2014/main" id="{1E1E3576-705F-265A-2D22-56D8843FAE9A}"/>
                </a:ext>
              </a:extLst>
            </p:cNvPr>
            <p:cNvSpPr/>
            <p:nvPr/>
          </p:nvSpPr>
          <p:spPr>
            <a:xfrm>
              <a:off x="9887850" y="4653572"/>
              <a:ext cx="0" cy="165735"/>
            </a:xfrm>
            <a:custGeom>
              <a:avLst/>
              <a:gdLst/>
              <a:ahLst/>
              <a:cxnLst/>
              <a:rect l="l" t="t" r="r" b="b"/>
              <a:pathLst>
                <a:path h="165735">
                  <a:moveTo>
                    <a:pt x="0" y="0"/>
                  </a:moveTo>
                  <a:lnTo>
                    <a:pt x="0" y="165408"/>
                  </a:lnTo>
                </a:path>
              </a:pathLst>
            </a:custGeom>
            <a:ln w="31412">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5" name="object 18">
              <a:extLst>
                <a:ext uri="{FF2B5EF4-FFF2-40B4-BE49-F238E27FC236}">
                  <a16:creationId xmlns:a16="http://schemas.microsoft.com/office/drawing/2014/main" id="{02092D11-F7E5-D1CC-6B7E-EE64380904EF}"/>
                </a:ext>
              </a:extLst>
            </p:cNvPr>
            <p:cNvSpPr/>
            <p:nvPr/>
          </p:nvSpPr>
          <p:spPr>
            <a:xfrm>
              <a:off x="9827922" y="4754518"/>
              <a:ext cx="120014" cy="64769"/>
            </a:xfrm>
            <a:custGeom>
              <a:avLst/>
              <a:gdLst/>
              <a:ahLst/>
              <a:cxnLst/>
              <a:rect l="l" t="t" r="r" b="b"/>
              <a:pathLst>
                <a:path w="120015" h="64770">
                  <a:moveTo>
                    <a:pt x="119860" y="0"/>
                  </a:moveTo>
                  <a:lnTo>
                    <a:pt x="59924" y="64458"/>
                  </a:lnTo>
                  <a:lnTo>
                    <a:pt x="0" y="0"/>
                  </a:lnTo>
                </a:path>
              </a:pathLst>
            </a:custGeom>
            <a:ln w="31412">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46" name="object 19">
            <a:extLst>
              <a:ext uri="{FF2B5EF4-FFF2-40B4-BE49-F238E27FC236}">
                <a16:creationId xmlns:a16="http://schemas.microsoft.com/office/drawing/2014/main" id="{D9B618B3-6943-E7E3-5014-F5A9AE12C470}"/>
              </a:ext>
            </a:extLst>
          </p:cNvPr>
          <p:cNvSpPr txBox="1"/>
          <p:nvPr/>
        </p:nvSpPr>
        <p:spPr>
          <a:xfrm>
            <a:off x="6153781" y="2557699"/>
            <a:ext cx="3694695" cy="442792"/>
          </a:xfrm>
          <a:prstGeom prst="rect">
            <a:avLst/>
          </a:prstGeom>
        </p:spPr>
        <p:txBody>
          <a:bodyPr vert="horz" wrap="square" lIns="0" tIns="10012" rIns="0" bIns="0" rtlCol="0">
            <a:spAutoFit/>
          </a:bodyPr>
          <a:lstStyle/>
          <a:p>
            <a:pPr marL="385" algn="ctr">
              <a:spcBef>
                <a:spcPts val="79"/>
              </a:spcBef>
            </a:pPr>
            <a:r>
              <a:rPr sz="1031" b="1">
                <a:solidFill>
                  <a:srgbClr val="FFFFFF"/>
                </a:solidFill>
                <a:latin typeface="Arial" panose="020B0604020202020204" pitchFamily="34" charset="0"/>
                <a:cs typeface="Arial" panose="020B0604020202020204" pitchFamily="34" charset="0"/>
              </a:rPr>
              <a:t>250</a:t>
            </a:r>
            <a:r>
              <a:rPr sz="1031" b="1" spc="24">
                <a:solidFill>
                  <a:srgbClr val="FFFFFF"/>
                </a:solidFill>
                <a:latin typeface="Arial" panose="020B0604020202020204" pitchFamily="34" charset="0"/>
                <a:cs typeface="Arial" panose="020B0604020202020204" pitchFamily="34" charset="0"/>
              </a:rPr>
              <a:t> </a:t>
            </a:r>
            <a:r>
              <a:rPr sz="1031" b="1">
                <a:solidFill>
                  <a:srgbClr val="FFFFFF"/>
                </a:solidFill>
                <a:latin typeface="Arial" panose="020B0604020202020204" pitchFamily="34" charset="0"/>
                <a:cs typeface="Arial" panose="020B0604020202020204" pitchFamily="34" charset="0"/>
              </a:rPr>
              <a:t>mg</a:t>
            </a:r>
            <a:r>
              <a:rPr sz="1031" b="1" spc="24">
                <a:solidFill>
                  <a:srgbClr val="FFFFFF"/>
                </a:solidFill>
                <a:latin typeface="Arial" panose="020B0604020202020204" pitchFamily="34" charset="0"/>
                <a:cs typeface="Arial" panose="020B0604020202020204" pitchFamily="34" charset="0"/>
              </a:rPr>
              <a:t> </a:t>
            </a:r>
            <a:r>
              <a:rPr sz="1031" b="1">
                <a:solidFill>
                  <a:srgbClr val="FFFFFF"/>
                </a:solidFill>
                <a:latin typeface="Arial" panose="020B0604020202020204" pitchFamily="34" charset="0"/>
                <a:cs typeface="Arial" panose="020B0604020202020204" pitchFamily="34" charset="0"/>
              </a:rPr>
              <a:t>LEB</a:t>
            </a:r>
            <a:r>
              <a:rPr sz="1031" b="1" spc="24">
                <a:solidFill>
                  <a:srgbClr val="FFFFFF"/>
                </a:solidFill>
                <a:latin typeface="Arial" panose="020B0604020202020204" pitchFamily="34" charset="0"/>
                <a:cs typeface="Arial" panose="020B0604020202020204" pitchFamily="34" charset="0"/>
              </a:rPr>
              <a:t> </a:t>
            </a:r>
            <a:r>
              <a:rPr sz="1031" b="1">
                <a:solidFill>
                  <a:srgbClr val="FFFFFF"/>
                </a:solidFill>
                <a:latin typeface="Arial" panose="020B0604020202020204" pitchFamily="34" charset="0"/>
                <a:cs typeface="Arial" panose="020B0604020202020204" pitchFamily="34" charset="0"/>
              </a:rPr>
              <a:t>según</a:t>
            </a:r>
            <a:r>
              <a:rPr sz="1031" b="1" spc="24">
                <a:solidFill>
                  <a:srgbClr val="FFFFFF"/>
                </a:solidFill>
                <a:latin typeface="Arial" panose="020B0604020202020204" pitchFamily="34" charset="0"/>
                <a:cs typeface="Arial" panose="020B0604020202020204" pitchFamily="34" charset="0"/>
              </a:rPr>
              <a:t> </a:t>
            </a:r>
            <a:r>
              <a:rPr sz="1031" b="1">
                <a:solidFill>
                  <a:srgbClr val="FFFFFF"/>
                </a:solidFill>
                <a:latin typeface="Arial" panose="020B0604020202020204" pitchFamily="34" charset="0"/>
                <a:cs typeface="Arial" panose="020B0604020202020204" pitchFamily="34" charset="0"/>
              </a:rPr>
              <a:t>FT</a:t>
            </a:r>
            <a:r>
              <a:rPr sz="1031" b="1" spc="-27">
                <a:solidFill>
                  <a:srgbClr val="FFFFFF"/>
                </a:solidFill>
                <a:latin typeface="Arial" panose="020B0604020202020204" pitchFamily="34" charset="0"/>
                <a:cs typeface="Arial" panose="020B0604020202020204" pitchFamily="34" charset="0"/>
              </a:rPr>
              <a:t> </a:t>
            </a:r>
            <a:r>
              <a:rPr sz="1031" b="1">
                <a:solidFill>
                  <a:srgbClr val="FFFFFF"/>
                </a:solidFill>
                <a:latin typeface="Arial" panose="020B0604020202020204" pitchFamily="34" charset="0"/>
                <a:cs typeface="Arial" panose="020B0604020202020204" pitchFamily="34" charset="0"/>
              </a:rPr>
              <a:t>y práctica</a:t>
            </a:r>
            <a:r>
              <a:rPr sz="1031" b="1" spc="24">
                <a:solidFill>
                  <a:srgbClr val="FFFFFF"/>
                </a:solidFill>
                <a:latin typeface="Arial" panose="020B0604020202020204" pitchFamily="34" charset="0"/>
                <a:cs typeface="Arial" panose="020B0604020202020204" pitchFamily="34" charset="0"/>
              </a:rPr>
              <a:t> </a:t>
            </a:r>
            <a:r>
              <a:rPr sz="1031" b="1" spc="-6">
                <a:solidFill>
                  <a:srgbClr val="FFFFFF"/>
                </a:solidFill>
                <a:latin typeface="Arial" panose="020B0604020202020204" pitchFamily="34" charset="0"/>
                <a:cs typeface="Arial" panose="020B0604020202020204" pitchFamily="34" charset="0"/>
              </a:rPr>
              <a:t>clínica</a:t>
            </a:r>
            <a:endParaRPr sz="1031">
              <a:latin typeface="Arial" panose="020B0604020202020204" pitchFamily="34" charset="0"/>
              <a:cs typeface="Arial" panose="020B0604020202020204" pitchFamily="34" charset="0"/>
            </a:endParaRPr>
          </a:p>
          <a:p>
            <a:pPr algn="ctr">
              <a:spcBef>
                <a:spcPts val="864"/>
              </a:spcBef>
              <a:tabLst>
                <a:tab pos="970746" algn="l"/>
                <a:tab pos="1944188" algn="l"/>
                <a:tab pos="2931107" algn="l"/>
              </a:tabLst>
            </a:pPr>
            <a:r>
              <a:rPr sz="1031">
                <a:solidFill>
                  <a:srgbClr val="22346A"/>
                </a:solidFill>
                <a:latin typeface="Arial" panose="020B0604020202020204" pitchFamily="34" charset="0"/>
                <a:cs typeface="Arial" panose="020B0604020202020204" pitchFamily="34" charset="0"/>
              </a:rPr>
              <a:t>Visita</a:t>
            </a:r>
            <a:r>
              <a:rPr sz="1031" spc="24">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2</a:t>
            </a:r>
            <a:r>
              <a:rPr sz="1031" spc="24">
                <a:solidFill>
                  <a:srgbClr val="22346A"/>
                </a:solidFill>
                <a:latin typeface="Arial" panose="020B0604020202020204" pitchFamily="34" charset="0"/>
                <a:cs typeface="Arial" panose="020B0604020202020204" pitchFamily="34" charset="0"/>
              </a:rPr>
              <a:t> </a:t>
            </a:r>
            <a:r>
              <a:rPr sz="1031" spc="-12">
                <a:solidFill>
                  <a:srgbClr val="22346A"/>
                </a:solidFill>
                <a:latin typeface="Arial" panose="020B0604020202020204" pitchFamily="34" charset="0"/>
                <a:cs typeface="Arial" panose="020B0604020202020204" pitchFamily="34" charset="0"/>
              </a:rPr>
              <a:t>(S4)</a:t>
            </a:r>
            <a:r>
              <a:rPr sz="1031">
                <a:solidFill>
                  <a:srgbClr val="22346A"/>
                </a:solidFill>
                <a:latin typeface="Arial" panose="020B0604020202020204" pitchFamily="34" charset="0"/>
                <a:cs typeface="Arial" panose="020B0604020202020204" pitchFamily="34" charset="0"/>
              </a:rPr>
              <a:t>	Visita</a:t>
            </a:r>
            <a:r>
              <a:rPr sz="1031" spc="27">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3</a:t>
            </a:r>
            <a:r>
              <a:rPr sz="1031" spc="27">
                <a:solidFill>
                  <a:srgbClr val="22346A"/>
                </a:solidFill>
                <a:latin typeface="Arial" panose="020B0604020202020204" pitchFamily="34" charset="0"/>
                <a:cs typeface="Arial" panose="020B0604020202020204" pitchFamily="34" charset="0"/>
              </a:rPr>
              <a:t> </a:t>
            </a:r>
            <a:r>
              <a:rPr sz="1031" spc="-12">
                <a:solidFill>
                  <a:srgbClr val="22346A"/>
                </a:solidFill>
                <a:latin typeface="Arial" panose="020B0604020202020204" pitchFamily="34" charset="0"/>
                <a:cs typeface="Arial" panose="020B0604020202020204" pitchFamily="34" charset="0"/>
              </a:rPr>
              <a:t>(S16)</a:t>
            </a:r>
            <a:r>
              <a:rPr sz="1031">
                <a:solidFill>
                  <a:srgbClr val="22346A"/>
                </a:solidFill>
                <a:latin typeface="Arial" panose="020B0604020202020204" pitchFamily="34" charset="0"/>
                <a:cs typeface="Arial" panose="020B0604020202020204" pitchFamily="34" charset="0"/>
              </a:rPr>
              <a:t>	Visita</a:t>
            </a:r>
            <a:r>
              <a:rPr sz="1031" spc="24">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4</a:t>
            </a:r>
            <a:r>
              <a:rPr sz="1031" spc="24">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(S28)</a:t>
            </a:r>
            <a:r>
              <a:rPr sz="1031">
                <a:solidFill>
                  <a:srgbClr val="22346A"/>
                </a:solidFill>
                <a:latin typeface="Arial" panose="020B0604020202020204" pitchFamily="34" charset="0"/>
                <a:cs typeface="Arial" panose="020B0604020202020204" pitchFamily="34" charset="0"/>
              </a:rPr>
              <a:t>	Visita</a:t>
            </a:r>
            <a:r>
              <a:rPr sz="1031" spc="27">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5</a:t>
            </a:r>
            <a:r>
              <a:rPr lang="es-ES" sz="1030" spc="-6">
                <a:solidFill>
                  <a:srgbClr val="22346A"/>
                </a:solidFill>
                <a:latin typeface="Arial" panose="020B0604020202020204" pitchFamily="34" charset="0"/>
                <a:cs typeface="Arial" panose="020B0604020202020204" pitchFamily="34" charset="0"/>
              </a:rPr>
              <a:t>(S40)</a:t>
            </a:r>
            <a:endParaRPr lang="es-ES" sz="1030"/>
          </a:p>
        </p:txBody>
      </p:sp>
      <p:sp>
        <p:nvSpPr>
          <p:cNvPr id="47" name="object 29">
            <a:extLst>
              <a:ext uri="{FF2B5EF4-FFF2-40B4-BE49-F238E27FC236}">
                <a16:creationId xmlns:a16="http://schemas.microsoft.com/office/drawing/2014/main" id="{09FC19CA-01B9-534A-580F-41AA335B8A7F}"/>
              </a:ext>
            </a:extLst>
          </p:cNvPr>
          <p:cNvSpPr/>
          <p:nvPr/>
        </p:nvSpPr>
        <p:spPr>
          <a:xfrm>
            <a:off x="9246169" y="3488372"/>
            <a:ext cx="0" cy="1828672"/>
          </a:xfrm>
          <a:custGeom>
            <a:avLst/>
            <a:gdLst/>
            <a:ahLst/>
            <a:cxnLst/>
            <a:rect l="l" t="t" r="r" b="b"/>
            <a:pathLst>
              <a:path h="3015615">
                <a:moveTo>
                  <a:pt x="0" y="0"/>
                </a:moveTo>
                <a:lnTo>
                  <a:pt x="0" y="3015614"/>
                </a:lnTo>
              </a:path>
            </a:pathLst>
          </a:custGeom>
          <a:ln w="20941">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48" name="object 20">
            <a:extLst>
              <a:ext uri="{FF2B5EF4-FFF2-40B4-BE49-F238E27FC236}">
                <a16:creationId xmlns:a16="http://schemas.microsoft.com/office/drawing/2014/main" id="{EE922C9D-B6F2-8627-41E7-857BFAD3E315}"/>
              </a:ext>
            </a:extLst>
          </p:cNvPr>
          <p:cNvSpPr txBox="1"/>
          <p:nvPr/>
        </p:nvSpPr>
        <p:spPr>
          <a:xfrm>
            <a:off x="4071281" y="1695514"/>
            <a:ext cx="6959272" cy="653194"/>
          </a:xfrm>
          <a:prstGeom prst="rect">
            <a:avLst/>
          </a:prstGeom>
        </p:spPr>
        <p:txBody>
          <a:bodyPr vert="horz" wrap="square" lIns="0" tIns="42357" rIns="0" bIns="0" rtlCol="0">
            <a:spAutoFit/>
          </a:bodyPr>
          <a:lstStyle/>
          <a:p>
            <a:pPr marL="23104">
              <a:spcBef>
                <a:spcPts val="424"/>
              </a:spcBef>
            </a:pPr>
            <a:r>
              <a:rPr lang="es-ES" sz="1100">
                <a:solidFill>
                  <a:srgbClr val="22346A"/>
                </a:solidFill>
                <a:latin typeface="Arial" panose="020B0604020202020204" pitchFamily="34" charset="0"/>
                <a:cs typeface="Arial" panose="020B0604020202020204" pitchFamily="34" charset="0"/>
              </a:rPr>
              <a:t>Este</a:t>
            </a:r>
            <a:r>
              <a:rPr lang="es-ES" sz="1100" spc="21">
                <a:solidFill>
                  <a:srgbClr val="22346A"/>
                </a:solidFill>
                <a:latin typeface="Arial" panose="020B0604020202020204" pitchFamily="34" charset="0"/>
                <a:cs typeface="Arial" panose="020B0604020202020204" pitchFamily="34" charset="0"/>
              </a:rPr>
              <a:t> </a:t>
            </a:r>
            <a:r>
              <a:rPr lang="es-ES" sz="1100">
                <a:solidFill>
                  <a:srgbClr val="22346A"/>
                </a:solidFill>
                <a:latin typeface="Arial" panose="020B0604020202020204" pitchFamily="34" charset="0"/>
                <a:cs typeface="Arial" panose="020B0604020202020204" pitchFamily="34" charset="0"/>
              </a:rPr>
              <a:t>es</a:t>
            </a:r>
            <a:r>
              <a:rPr lang="es-ES" sz="1100" spc="24">
                <a:solidFill>
                  <a:srgbClr val="22346A"/>
                </a:solidFill>
                <a:latin typeface="Arial" panose="020B0604020202020204" pitchFamily="34" charset="0"/>
                <a:cs typeface="Arial" panose="020B0604020202020204" pitchFamily="34" charset="0"/>
              </a:rPr>
              <a:t> </a:t>
            </a:r>
            <a:r>
              <a:rPr lang="es-ES" sz="1100">
                <a:solidFill>
                  <a:srgbClr val="22346A"/>
                </a:solidFill>
                <a:latin typeface="Arial" panose="020B0604020202020204" pitchFamily="34" charset="0"/>
                <a:cs typeface="Arial" panose="020B0604020202020204" pitchFamily="34" charset="0"/>
              </a:rPr>
              <a:t>el</a:t>
            </a:r>
            <a:r>
              <a:rPr lang="es-ES" sz="1100" spc="24">
                <a:solidFill>
                  <a:srgbClr val="22346A"/>
                </a:solidFill>
                <a:latin typeface="Arial" panose="020B0604020202020204" pitchFamily="34" charset="0"/>
                <a:cs typeface="Arial" panose="020B0604020202020204" pitchFamily="34" charset="0"/>
              </a:rPr>
              <a:t> </a:t>
            </a:r>
            <a:r>
              <a:rPr lang="es-ES" sz="1100">
                <a:solidFill>
                  <a:srgbClr val="22346A"/>
                </a:solidFill>
                <a:latin typeface="Arial" panose="020B0604020202020204" pitchFamily="34" charset="0"/>
                <a:cs typeface="Arial" panose="020B0604020202020204" pitchFamily="34" charset="0"/>
              </a:rPr>
              <a:t>primer</a:t>
            </a:r>
            <a:r>
              <a:rPr lang="es-ES" sz="1100" spc="-9">
                <a:solidFill>
                  <a:srgbClr val="22346A"/>
                </a:solidFill>
                <a:latin typeface="Arial" panose="020B0604020202020204" pitchFamily="34" charset="0"/>
                <a:cs typeface="Arial" panose="020B0604020202020204" pitchFamily="34" charset="0"/>
              </a:rPr>
              <a:t> </a:t>
            </a:r>
            <a:r>
              <a:rPr lang="es-ES" sz="1100">
                <a:solidFill>
                  <a:srgbClr val="22346A"/>
                </a:solidFill>
                <a:latin typeface="Arial" panose="020B0604020202020204" pitchFamily="34" charset="0"/>
                <a:cs typeface="Arial" panose="020B0604020202020204" pitchFamily="34" charset="0"/>
              </a:rPr>
              <a:t>estudio</a:t>
            </a:r>
            <a:r>
              <a:rPr lang="es-ES" sz="1100" spc="24">
                <a:solidFill>
                  <a:srgbClr val="22346A"/>
                </a:solidFill>
                <a:latin typeface="Arial" panose="020B0604020202020204" pitchFamily="34" charset="0"/>
                <a:cs typeface="Arial" panose="020B0604020202020204" pitchFamily="34" charset="0"/>
              </a:rPr>
              <a:t> </a:t>
            </a:r>
            <a:r>
              <a:rPr lang="es-ES" sz="1100">
                <a:solidFill>
                  <a:srgbClr val="22346A"/>
                </a:solidFill>
                <a:latin typeface="Arial" panose="020B0604020202020204" pitchFamily="34" charset="0"/>
                <a:cs typeface="Arial" panose="020B0604020202020204" pitchFamily="34" charset="0"/>
              </a:rPr>
              <a:t>que</a:t>
            </a:r>
            <a:r>
              <a:rPr lang="es-ES" sz="1100" spc="24">
                <a:solidFill>
                  <a:srgbClr val="22346A"/>
                </a:solidFill>
                <a:latin typeface="Arial" panose="020B0604020202020204" pitchFamily="34" charset="0"/>
                <a:cs typeface="Arial" panose="020B0604020202020204" pitchFamily="34" charset="0"/>
              </a:rPr>
              <a:t> </a:t>
            </a:r>
            <a:r>
              <a:rPr lang="es-ES" sz="1100">
                <a:solidFill>
                  <a:srgbClr val="22346A"/>
                </a:solidFill>
                <a:latin typeface="Arial" panose="020B0604020202020204" pitchFamily="34" charset="0"/>
                <a:cs typeface="Arial" panose="020B0604020202020204" pitchFamily="34" charset="0"/>
              </a:rPr>
              <a:t>informa</a:t>
            </a:r>
            <a:r>
              <a:rPr lang="es-ES" sz="1100" spc="21">
                <a:solidFill>
                  <a:srgbClr val="22346A"/>
                </a:solidFill>
                <a:latin typeface="Arial" panose="020B0604020202020204" pitchFamily="34" charset="0"/>
                <a:cs typeface="Arial" panose="020B0604020202020204" pitchFamily="34" charset="0"/>
              </a:rPr>
              <a:t> </a:t>
            </a:r>
            <a:r>
              <a:rPr lang="es-ES" sz="1100">
                <a:solidFill>
                  <a:srgbClr val="22346A"/>
                </a:solidFill>
                <a:latin typeface="Arial" panose="020B0604020202020204" pitchFamily="34" charset="0"/>
                <a:cs typeface="Arial" panose="020B0604020202020204" pitchFamily="34" charset="0"/>
              </a:rPr>
              <a:t>de</a:t>
            </a:r>
            <a:r>
              <a:rPr lang="es-ES" sz="1100" spc="24">
                <a:solidFill>
                  <a:srgbClr val="22346A"/>
                </a:solidFill>
                <a:latin typeface="Arial" panose="020B0604020202020204" pitchFamily="34" charset="0"/>
                <a:cs typeface="Arial" panose="020B0604020202020204" pitchFamily="34" charset="0"/>
              </a:rPr>
              <a:t> </a:t>
            </a:r>
            <a:r>
              <a:rPr lang="es-ES" sz="1100">
                <a:solidFill>
                  <a:srgbClr val="22346A"/>
                </a:solidFill>
                <a:latin typeface="Arial" panose="020B0604020202020204" pitchFamily="34" charset="0"/>
                <a:cs typeface="Arial" panose="020B0604020202020204" pitchFamily="34" charset="0"/>
              </a:rPr>
              <a:t>evidencia</a:t>
            </a:r>
            <a:r>
              <a:rPr lang="es-ES" sz="1100" spc="24">
                <a:solidFill>
                  <a:srgbClr val="22346A"/>
                </a:solidFill>
                <a:latin typeface="Arial" panose="020B0604020202020204" pitchFamily="34" charset="0"/>
                <a:cs typeface="Arial" panose="020B0604020202020204" pitchFamily="34" charset="0"/>
              </a:rPr>
              <a:t> en vida </a:t>
            </a:r>
            <a:r>
              <a:rPr lang="es-ES" sz="1100">
                <a:solidFill>
                  <a:srgbClr val="22346A"/>
                </a:solidFill>
                <a:latin typeface="Arial" panose="020B0604020202020204" pitchFamily="34" charset="0"/>
                <a:cs typeface="Arial" panose="020B0604020202020204" pitchFamily="34" charset="0"/>
              </a:rPr>
              <a:t>real</a:t>
            </a:r>
            <a:r>
              <a:rPr lang="es-ES" sz="1100" spc="24">
                <a:solidFill>
                  <a:srgbClr val="22346A"/>
                </a:solidFill>
                <a:latin typeface="Arial" panose="020B0604020202020204" pitchFamily="34" charset="0"/>
                <a:cs typeface="Arial" panose="020B0604020202020204" pitchFamily="34" charset="0"/>
              </a:rPr>
              <a:t> </a:t>
            </a:r>
            <a:r>
              <a:rPr lang="es-ES" sz="1100">
                <a:solidFill>
                  <a:srgbClr val="22346A"/>
                </a:solidFill>
                <a:latin typeface="Arial" panose="020B0604020202020204" pitchFamily="34" charset="0"/>
                <a:cs typeface="Arial" panose="020B0604020202020204" pitchFamily="34" charset="0"/>
              </a:rPr>
              <a:t>sobre</a:t>
            </a:r>
            <a:r>
              <a:rPr lang="es-ES" sz="1100" spc="21">
                <a:solidFill>
                  <a:srgbClr val="22346A"/>
                </a:solidFill>
                <a:latin typeface="Arial" panose="020B0604020202020204" pitchFamily="34" charset="0"/>
                <a:cs typeface="Arial" panose="020B0604020202020204" pitchFamily="34" charset="0"/>
              </a:rPr>
              <a:t> </a:t>
            </a:r>
            <a:r>
              <a:rPr lang="es-ES" sz="1100">
                <a:solidFill>
                  <a:srgbClr val="22346A"/>
                </a:solidFill>
                <a:latin typeface="Arial" panose="020B0604020202020204" pitchFamily="34" charset="0"/>
                <a:cs typeface="Arial" panose="020B0604020202020204" pitchFamily="34" charset="0"/>
              </a:rPr>
              <a:t>LEB</a:t>
            </a:r>
            <a:r>
              <a:rPr lang="es-ES" sz="1100" spc="24">
                <a:solidFill>
                  <a:srgbClr val="22346A"/>
                </a:solidFill>
                <a:latin typeface="Arial" panose="020B0604020202020204" pitchFamily="34" charset="0"/>
                <a:cs typeface="Arial" panose="020B0604020202020204" pitchFamily="34" charset="0"/>
              </a:rPr>
              <a:t> </a:t>
            </a:r>
            <a:r>
              <a:rPr lang="es-ES" sz="1100">
                <a:solidFill>
                  <a:srgbClr val="22346A"/>
                </a:solidFill>
                <a:latin typeface="Arial" panose="020B0604020202020204" pitchFamily="34" charset="0"/>
                <a:cs typeface="Arial" panose="020B0604020202020204" pitchFamily="34" charset="0"/>
              </a:rPr>
              <a:t>para</a:t>
            </a:r>
            <a:r>
              <a:rPr lang="es-ES" sz="1100" spc="24">
                <a:solidFill>
                  <a:srgbClr val="22346A"/>
                </a:solidFill>
                <a:latin typeface="Arial" panose="020B0604020202020204" pitchFamily="34" charset="0"/>
                <a:cs typeface="Arial" panose="020B0604020202020204" pitchFamily="34" charset="0"/>
              </a:rPr>
              <a:t> </a:t>
            </a:r>
            <a:r>
              <a:rPr lang="es-ES" sz="1100">
                <a:solidFill>
                  <a:srgbClr val="22346A"/>
                </a:solidFill>
                <a:latin typeface="Arial" panose="020B0604020202020204" pitchFamily="34" charset="0"/>
                <a:cs typeface="Arial" panose="020B0604020202020204" pitchFamily="34" charset="0"/>
              </a:rPr>
              <a:t>la</a:t>
            </a:r>
            <a:r>
              <a:rPr lang="es-ES" sz="1100" spc="24">
                <a:solidFill>
                  <a:srgbClr val="22346A"/>
                </a:solidFill>
                <a:latin typeface="Arial" panose="020B0604020202020204" pitchFamily="34" charset="0"/>
                <a:cs typeface="Arial" panose="020B0604020202020204" pitchFamily="34" charset="0"/>
              </a:rPr>
              <a:t> </a:t>
            </a:r>
            <a:r>
              <a:rPr lang="es-ES" sz="1100">
                <a:solidFill>
                  <a:srgbClr val="22346A"/>
                </a:solidFill>
                <a:latin typeface="Arial" panose="020B0604020202020204" pitchFamily="34" charset="0"/>
                <a:cs typeface="Arial" panose="020B0604020202020204" pitchFamily="34" charset="0"/>
              </a:rPr>
              <a:t>DA</a:t>
            </a:r>
            <a:r>
              <a:rPr lang="es-ES" sz="1100" spc="-12">
                <a:solidFill>
                  <a:srgbClr val="22346A"/>
                </a:solidFill>
                <a:latin typeface="Arial" panose="020B0604020202020204" pitchFamily="34" charset="0"/>
                <a:cs typeface="Arial" panose="020B0604020202020204" pitchFamily="34" charset="0"/>
              </a:rPr>
              <a:t> </a:t>
            </a:r>
            <a:r>
              <a:rPr lang="es-ES" sz="1100">
                <a:solidFill>
                  <a:srgbClr val="22346A"/>
                </a:solidFill>
                <a:latin typeface="Arial" panose="020B0604020202020204" pitchFamily="34" charset="0"/>
                <a:cs typeface="Arial" panose="020B0604020202020204" pitchFamily="34" charset="0"/>
              </a:rPr>
              <a:t>moderada</a:t>
            </a:r>
            <a:r>
              <a:rPr lang="es-ES" sz="1100" spc="24">
                <a:solidFill>
                  <a:srgbClr val="22346A"/>
                </a:solidFill>
                <a:latin typeface="Arial" panose="020B0604020202020204" pitchFamily="34" charset="0"/>
                <a:cs typeface="Arial" panose="020B0604020202020204" pitchFamily="34" charset="0"/>
              </a:rPr>
              <a:t> </a:t>
            </a:r>
            <a:r>
              <a:rPr lang="es-ES" sz="1100">
                <a:solidFill>
                  <a:srgbClr val="22346A"/>
                </a:solidFill>
                <a:latin typeface="Arial" panose="020B0604020202020204" pitchFamily="34" charset="0"/>
                <a:cs typeface="Arial" panose="020B0604020202020204" pitchFamily="34" charset="0"/>
              </a:rPr>
              <a:t>a</a:t>
            </a:r>
            <a:r>
              <a:rPr lang="es-ES" sz="1100" spc="21">
                <a:solidFill>
                  <a:srgbClr val="22346A"/>
                </a:solidFill>
                <a:latin typeface="Arial" panose="020B0604020202020204" pitchFamily="34" charset="0"/>
                <a:cs typeface="Arial" panose="020B0604020202020204" pitchFamily="34" charset="0"/>
              </a:rPr>
              <a:t> </a:t>
            </a:r>
            <a:r>
              <a:rPr lang="es-ES" sz="1100" spc="-6">
                <a:solidFill>
                  <a:srgbClr val="22346A"/>
                </a:solidFill>
                <a:latin typeface="Arial" panose="020B0604020202020204" pitchFamily="34" charset="0"/>
                <a:cs typeface="Arial" panose="020B0604020202020204" pitchFamily="34" charset="0"/>
              </a:rPr>
              <a:t>grave.</a:t>
            </a:r>
            <a:r>
              <a:rPr lang="es-ES" sz="1100" spc="-9" baseline="33333">
                <a:solidFill>
                  <a:srgbClr val="22346A"/>
                </a:solidFill>
                <a:latin typeface="Arial" panose="020B0604020202020204" pitchFamily="34" charset="0"/>
                <a:cs typeface="Arial" panose="020B0604020202020204" pitchFamily="34" charset="0"/>
              </a:rPr>
              <a:t>1,2</a:t>
            </a:r>
          </a:p>
          <a:p>
            <a:pPr>
              <a:spcBef>
                <a:spcPts val="752"/>
              </a:spcBef>
            </a:pPr>
            <a:endParaRPr lang="es-ES" sz="1100">
              <a:latin typeface="Arial" panose="020B0604020202020204" pitchFamily="34" charset="0"/>
              <a:cs typeface="Arial" panose="020B0604020202020204" pitchFamily="34" charset="0"/>
            </a:endParaRPr>
          </a:p>
          <a:p>
            <a:pPr marL="98961" algn="ctr"/>
            <a:r>
              <a:rPr lang="es-ES" sz="1100" spc="-6">
                <a:solidFill>
                  <a:srgbClr val="22346A"/>
                </a:solidFill>
                <a:latin typeface="Arial" panose="020B0604020202020204" pitchFamily="34" charset="0"/>
                <a:cs typeface="Arial" panose="020B0604020202020204" pitchFamily="34" charset="0"/>
              </a:rPr>
              <a:t>Intermedio (n=100)</a:t>
            </a:r>
            <a:endParaRPr lang="es-ES" sz="110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3E125CD8-D519-C90B-F45D-32214BF75C7D}"/>
              </a:ext>
            </a:extLst>
          </p:cNvPr>
          <p:cNvSpPr txBox="1"/>
          <p:nvPr/>
        </p:nvSpPr>
        <p:spPr>
          <a:xfrm>
            <a:off x="1684431" y="5866778"/>
            <a:ext cx="8626431" cy="646331"/>
          </a:xfrm>
          <a:prstGeom prst="rect">
            <a:avLst/>
          </a:prstGeom>
          <a:noFill/>
        </p:spPr>
        <p:txBody>
          <a:bodyPr wrap="square" rtlCol="0">
            <a:spAutoFit/>
          </a:bodyPr>
          <a:lstStyle/>
          <a:p>
            <a:r>
              <a:rPr lang="es-ES" sz="600" baseline="30000">
                <a:solidFill>
                  <a:srgbClr val="646464"/>
                </a:solidFill>
              </a:rPr>
              <a:t>$</a:t>
            </a:r>
            <a:r>
              <a:rPr lang="es-ES" sz="600">
                <a:solidFill>
                  <a:srgbClr val="646464"/>
                </a:solidFill>
              </a:rPr>
              <a:t>8 pacientes abandonaron el estudio hasta la semana 16. Las razones más frecuentes: falta de eficacia o tolerabilidad, cada una con n=3.</a:t>
            </a:r>
            <a:r>
              <a:rPr lang="es-ES" sz="600" baseline="30000">
                <a:solidFill>
                  <a:srgbClr val="646464"/>
                </a:solidFill>
              </a:rPr>
              <a:t>1,2</a:t>
            </a:r>
            <a:r>
              <a:rPr lang="es-ES" sz="600">
                <a:solidFill>
                  <a:srgbClr val="646464"/>
                </a:solidFill>
              </a:rPr>
              <a:t>; </a:t>
            </a:r>
            <a:r>
              <a:rPr lang="es-ES" sz="600" baseline="30000">
                <a:solidFill>
                  <a:srgbClr val="646464"/>
                </a:solidFill>
              </a:rPr>
              <a:t>$</a:t>
            </a:r>
            <a:r>
              <a:rPr lang="es-ES" sz="60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600" baseline="30000">
                <a:solidFill>
                  <a:srgbClr val="646464"/>
                </a:solidFill>
              </a:rPr>
              <a:t>1,2</a:t>
            </a:r>
          </a:p>
          <a:p>
            <a:r>
              <a:rPr lang="es-ES" sz="600" b="1">
                <a:solidFill>
                  <a:srgbClr val="646464"/>
                </a:solidFill>
              </a:rPr>
              <a:t>DA</a:t>
            </a:r>
            <a:r>
              <a:rPr lang="es-ES" sz="600">
                <a:solidFill>
                  <a:srgbClr val="646464"/>
                </a:solidFill>
              </a:rPr>
              <a:t>: dermatitis atópica; </a:t>
            </a:r>
            <a:r>
              <a:rPr lang="es-ES" sz="600" b="1">
                <a:solidFill>
                  <a:srgbClr val="646464"/>
                </a:solidFill>
              </a:rPr>
              <a:t>FT</a:t>
            </a:r>
            <a:r>
              <a:rPr lang="es-ES" sz="600">
                <a:solidFill>
                  <a:srgbClr val="646464"/>
                </a:solidFill>
              </a:rPr>
              <a:t>: ficha técnica; </a:t>
            </a:r>
            <a:r>
              <a:rPr lang="es-ES" sz="600" b="1">
                <a:solidFill>
                  <a:srgbClr val="646464"/>
                </a:solidFill>
              </a:rPr>
              <a:t>PRO</a:t>
            </a:r>
            <a:r>
              <a:rPr lang="es-ES" sz="600">
                <a:solidFill>
                  <a:srgbClr val="646464"/>
                </a:solidFill>
              </a:rPr>
              <a:t>: resultados comunicados por el paciente; </a:t>
            </a:r>
            <a:r>
              <a:rPr lang="es-ES" sz="600" b="1">
                <a:solidFill>
                  <a:srgbClr val="646464"/>
                </a:solidFill>
              </a:rPr>
              <a:t>LEB</a:t>
            </a:r>
            <a:r>
              <a:rPr lang="es-ES" sz="600">
                <a:solidFill>
                  <a:srgbClr val="646464"/>
                </a:solidFill>
              </a:rPr>
              <a:t>: lebrikizumab; </a:t>
            </a:r>
            <a:r>
              <a:rPr lang="es-ES" sz="600" b="1">
                <a:solidFill>
                  <a:srgbClr val="646464"/>
                </a:solidFill>
              </a:rPr>
              <a:t>S</a:t>
            </a:r>
            <a:r>
              <a:rPr lang="es-ES" sz="600">
                <a:solidFill>
                  <a:srgbClr val="646464"/>
                </a:solidFill>
              </a:rPr>
              <a:t>: semana; </a:t>
            </a:r>
            <a:r>
              <a:rPr lang="es-ES" sz="600" b="1">
                <a:solidFill>
                  <a:srgbClr val="646464"/>
                </a:solidFill>
              </a:rPr>
              <a:t>C2S</a:t>
            </a:r>
            <a:r>
              <a:rPr lang="es-ES" sz="600">
                <a:solidFill>
                  <a:srgbClr val="646464"/>
                </a:solidFill>
              </a:rPr>
              <a:t>: cada dos semanas; </a:t>
            </a:r>
            <a:r>
              <a:rPr lang="es-ES" sz="600" b="1">
                <a:solidFill>
                  <a:srgbClr val="646464"/>
                </a:solidFill>
              </a:rPr>
              <a:t>S</a:t>
            </a:r>
            <a:r>
              <a:rPr lang="es-ES" sz="600">
                <a:solidFill>
                  <a:srgbClr val="646464"/>
                </a:solidFill>
              </a:rPr>
              <a:t>: semana</a:t>
            </a:r>
          </a:p>
          <a:p>
            <a:r>
              <a:rPr lang="es-ES" sz="600" b="1">
                <a:solidFill>
                  <a:srgbClr val="646464"/>
                </a:solidFill>
              </a:rPr>
              <a:t>1. </a:t>
            </a:r>
            <a:r>
              <a:rPr lang="es-ES" sz="600">
                <a:solidFill>
                  <a:srgbClr val="646464"/>
                </a:solidFill>
              </a:rPr>
              <a:t>Lauffer F., </a:t>
            </a:r>
            <a:r>
              <a:rPr lang="es-ES" sz="600" i="1">
                <a:solidFill>
                  <a:srgbClr val="646464"/>
                </a:solidFill>
              </a:rPr>
              <a:t>et al</a:t>
            </a:r>
            <a:r>
              <a:rPr lang="es-ES" sz="600">
                <a:solidFill>
                  <a:srgbClr val="646464"/>
                </a:solidFill>
              </a:rPr>
              <a:t>. Lebrikizumab </a:t>
            </a:r>
            <a:r>
              <a:rPr lang="es-ES" sz="600" err="1">
                <a:solidFill>
                  <a:srgbClr val="646464"/>
                </a:solidFill>
              </a:rPr>
              <a:t>provides</a:t>
            </a:r>
            <a:r>
              <a:rPr lang="es-ES" sz="600">
                <a:solidFill>
                  <a:srgbClr val="646464"/>
                </a:solidFill>
              </a:rPr>
              <a:t> </a:t>
            </a:r>
            <a:r>
              <a:rPr lang="es-ES" sz="600" err="1">
                <a:solidFill>
                  <a:srgbClr val="646464"/>
                </a:solidFill>
              </a:rPr>
              <a:t>high</a:t>
            </a:r>
            <a:r>
              <a:rPr lang="es-ES" sz="600">
                <a:solidFill>
                  <a:srgbClr val="646464"/>
                </a:solidFill>
              </a:rPr>
              <a:t> </a:t>
            </a:r>
            <a:r>
              <a:rPr lang="es-ES" sz="600" err="1">
                <a:solidFill>
                  <a:srgbClr val="646464"/>
                </a:solidFill>
              </a:rPr>
              <a:t>levels</a:t>
            </a:r>
            <a:r>
              <a:rPr lang="es-ES" sz="600">
                <a:solidFill>
                  <a:srgbClr val="646464"/>
                </a:solidFill>
              </a:rPr>
              <a:t> </a:t>
            </a:r>
            <a:r>
              <a:rPr lang="es-ES" sz="600" err="1">
                <a:solidFill>
                  <a:srgbClr val="646464"/>
                </a:solidFill>
              </a:rPr>
              <a:t>of</a:t>
            </a:r>
            <a:r>
              <a:rPr lang="es-ES" sz="600">
                <a:solidFill>
                  <a:srgbClr val="646464"/>
                </a:solidFill>
              </a:rPr>
              <a:t> </a:t>
            </a:r>
            <a:r>
              <a:rPr lang="es-ES" sz="600" err="1">
                <a:solidFill>
                  <a:srgbClr val="646464"/>
                </a:solidFill>
              </a:rPr>
              <a:t>effectiveness</a:t>
            </a:r>
            <a:r>
              <a:rPr lang="es-ES" sz="600">
                <a:solidFill>
                  <a:srgbClr val="646464"/>
                </a:solidFill>
              </a:rPr>
              <a:t> in </a:t>
            </a:r>
            <a:r>
              <a:rPr lang="es-ES" sz="600" err="1">
                <a:solidFill>
                  <a:srgbClr val="646464"/>
                </a:solidFill>
              </a:rPr>
              <a:t>patients</a:t>
            </a:r>
            <a:r>
              <a:rPr lang="es-ES" sz="600">
                <a:solidFill>
                  <a:srgbClr val="646464"/>
                </a:solidFill>
              </a:rPr>
              <a:t> </a:t>
            </a:r>
            <a:r>
              <a:rPr lang="es-ES" sz="600" err="1">
                <a:solidFill>
                  <a:srgbClr val="646464"/>
                </a:solidFill>
              </a:rPr>
              <a:t>with</a:t>
            </a:r>
            <a:r>
              <a:rPr lang="es-ES" sz="600">
                <a:solidFill>
                  <a:srgbClr val="646464"/>
                </a:solidFill>
              </a:rPr>
              <a:t> </a:t>
            </a:r>
            <a:r>
              <a:rPr lang="es-ES" sz="600" err="1">
                <a:solidFill>
                  <a:srgbClr val="646464"/>
                </a:solidFill>
              </a:rPr>
              <a:t>moderate</a:t>
            </a:r>
            <a:r>
              <a:rPr lang="es-ES" sz="600">
                <a:solidFill>
                  <a:srgbClr val="646464"/>
                </a:solidFill>
              </a:rPr>
              <a:t>-</a:t>
            </a:r>
            <a:r>
              <a:rPr lang="es-ES" sz="600" err="1">
                <a:solidFill>
                  <a:srgbClr val="646464"/>
                </a:solidFill>
              </a:rPr>
              <a:t>to</a:t>
            </a:r>
            <a:r>
              <a:rPr lang="es-ES" sz="600">
                <a:solidFill>
                  <a:srgbClr val="646464"/>
                </a:solidFill>
              </a:rPr>
              <a:t>-severe </a:t>
            </a:r>
            <a:r>
              <a:rPr lang="es-ES" sz="600" err="1">
                <a:solidFill>
                  <a:srgbClr val="646464"/>
                </a:solidFill>
              </a:rPr>
              <a:t>atopic</a:t>
            </a:r>
            <a:r>
              <a:rPr lang="es-ES" sz="600">
                <a:solidFill>
                  <a:srgbClr val="646464"/>
                </a:solidFill>
              </a:rPr>
              <a:t> dermatitis in </a:t>
            </a:r>
            <a:r>
              <a:rPr lang="es-ES" sz="600" err="1">
                <a:solidFill>
                  <a:srgbClr val="646464"/>
                </a:solidFill>
              </a:rPr>
              <a:t>routine</a:t>
            </a:r>
            <a:r>
              <a:rPr lang="es-ES" sz="600">
                <a:solidFill>
                  <a:srgbClr val="646464"/>
                </a:solidFill>
              </a:rPr>
              <a:t> </a:t>
            </a:r>
            <a:r>
              <a:rPr lang="es-ES" sz="600" err="1">
                <a:solidFill>
                  <a:srgbClr val="646464"/>
                </a:solidFill>
              </a:rPr>
              <a:t>practice</a:t>
            </a:r>
            <a:r>
              <a:rPr lang="es-ES" sz="600">
                <a:solidFill>
                  <a:srgbClr val="646464"/>
                </a:solidFill>
              </a:rPr>
              <a:t>: </a:t>
            </a:r>
            <a:r>
              <a:rPr lang="es-ES" sz="600" err="1">
                <a:solidFill>
                  <a:srgbClr val="646464"/>
                </a:solidFill>
              </a:rPr>
              <a:t>interim</a:t>
            </a:r>
            <a:r>
              <a:rPr lang="es-ES" sz="600">
                <a:solidFill>
                  <a:srgbClr val="646464"/>
                </a:solidFill>
              </a:rPr>
              <a:t> </a:t>
            </a:r>
            <a:r>
              <a:rPr lang="es-ES" sz="600" err="1">
                <a:solidFill>
                  <a:srgbClr val="646464"/>
                </a:solidFill>
              </a:rPr>
              <a:t>analysis</a:t>
            </a:r>
            <a:r>
              <a:rPr lang="es-ES" sz="600">
                <a:solidFill>
                  <a:srgbClr val="646464"/>
                </a:solidFill>
              </a:rPr>
              <a:t> </a:t>
            </a:r>
            <a:r>
              <a:rPr lang="es-ES" sz="600" err="1">
                <a:solidFill>
                  <a:srgbClr val="646464"/>
                </a:solidFill>
              </a:rPr>
              <a:t>of</a:t>
            </a:r>
            <a:r>
              <a:rPr lang="es-ES" sz="600">
                <a:solidFill>
                  <a:srgbClr val="646464"/>
                </a:solidFill>
              </a:rPr>
              <a:t> </a:t>
            </a:r>
            <a:r>
              <a:rPr lang="es-ES" sz="600" err="1">
                <a:solidFill>
                  <a:srgbClr val="646464"/>
                </a:solidFill>
              </a:rPr>
              <a:t>the</a:t>
            </a:r>
            <a:r>
              <a:rPr lang="es-ES" sz="600">
                <a:solidFill>
                  <a:srgbClr val="646464"/>
                </a:solidFill>
              </a:rPr>
              <a:t> non-</a:t>
            </a:r>
            <a:r>
              <a:rPr lang="es-ES" sz="600" err="1">
                <a:solidFill>
                  <a:srgbClr val="646464"/>
                </a:solidFill>
              </a:rPr>
              <a:t>interventional</a:t>
            </a:r>
            <a:r>
              <a:rPr lang="es-ES" sz="600">
                <a:solidFill>
                  <a:srgbClr val="646464"/>
                </a:solidFill>
              </a:rPr>
              <a:t> </a:t>
            </a:r>
            <a:r>
              <a:rPr lang="es-ES" sz="600" err="1">
                <a:solidFill>
                  <a:srgbClr val="646464"/>
                </a:solidFill>
              </a:rPr>
              <a:t>study</a:t>
            </a:r>
            <a:r>
              <a:rPr lang="es-ES" sz="600">
                <a:solidFill>
                  <a:srgbClr val="646464"/>
                </a:solidFill>
              </a:rPr>
              <a:t> AD-LIFE. 33rd </a:t>
            </a:r>
            <a:r>
              <a:rPr lang="es-ES" sz="600" err="1">
                <a:solidFill>
                  <a:srgbClr val="646464"/>
                </a:solidFill>
              </a:rPr>
              <a:t>Congress</a:t>
            </a:r>
            <a:r>
              <a:rPr lang="es-ES" sz="600">
                <a:solidFill>
                  <a:srgbClr val="646464"/>
                </a:solidFill>
              </a:rPr>
              <a:t> </a:t>
            </a:r>
            <a:r>
              <a:rPr lang="es-ES" sz="600" err="1">
                <a:solidFill>
                  <a:srgbClr val="646464"/>
                </a:solidFill>
              </a:rPr>
              <a:t>of</a:t>
            </a:r>
            <a:r>
              <a:rPr lang="es-ES" sz="600">
                <a:solidFill>
                  <a:srgbClr val="646464"/>
                </a:solidFill>
              </a:rPr>
              <a:t> </a:t>
            </a:r>
            <a:r>
              <a:rPr lang="es-ES" sz="600" err="1">
                <a:solidFill>
                  <a:srgbClr val="646464"/>
                </a:solidFill>
              </a:rPr>
              <a:t>the</a:t>
            </a:r>
            <a:r>
              <a:rPr lang="es-ES" sz="600">
                <a:solidFill>
                  <a:srgbClr val="646464"/>
                </a:solidFill>
              </a:rPr>
              <a:t> </a:t>
            </a:r>
            <a:r>
              <a:rPr lang="es-ES" sz="600" err="1">
                <a:solidFill>
                  <a:srgbClr val="646464"/>
                </a:solidFill>
              </a:rPr>
              <a:t>European</a:t>
            </a:r>
            <a:r>
              <a:rPr lang="es-ES" sz="600">
                <a:solidFill>
                  <a:srgbClr val="646464"/>
                </a:solidFill>
              </a:rPr>
              <a:t> </a:t>
            </a:r>
            <a:r>
              <a:rPr lang="es-ES" sz="600" err="1">
                <a:solidFill>
                  <a:srgbClr val="646464"/>
                </a:solidFill>
              </a:rPr>
              <a:t>Academy</a:t>
            </a:r>
            <a:r>
              <a:rPr lang="es-ES" sz="600">
                <a:solidFill>
                  <a:srgbClr val="646464"/>
                </a:solidFill>
              </a:rPr>
              <a:t> </a:t>
            </a:r>
            <a:r>
              <a:rPr lang="es-ES" sz="600" err="1">
                <a:solidFill>
                  <a:srgbClr val="646464"/>
                </a:solidFill>
              </a:rPr>
              <a:t>of</a:t>
            </a:r>
            <a:r>
              <a:rPr lang="es-ES" sz="600">
                <a:solidFill>
                  <a:srgbClr val="646464"/>
                </a:solidFill>
              </a:rPr>
              <a:t> </a:t>
            </a:r>
            <a:r>
              <a:rPr lang="es-ES" sz="600" err="1">
                <a:solidFill>
                  <a:srgbClr val="646464"/>
                </a:solidFill>
              </a:rPr>
              <a:t>Dermatology</a:t>
            </a:r>
            <a:r>
              <a:rPr lang="es-ES" sz="600">
                <a:solidFill>
                  <a:srgbClr val="646464"/>
                </a:solidFill>
              </a:rPr>
              <a:t> and </a:t>
            </a:r>
            <a:r>
              <a:rPr lang="es-ES" sz="600" err="1">
                <a:solidFill>
                  <a:srgbClr val="646464"/>
                </a:solidFill>
              </a:rPr>
              <a:t>Venereology</a:t>
            </a:r>
            <a:r>
              <a:rPr lang="es-ES" sz="600">
                <a:solidFill>
                  <a:srgbClr val="646464"/>
                </a:solidFill>
              </a:rPr>
              <a:t> (EADV); 2025; Paris, France; 17–20 </a:t>
            </a:r>
            <a:r>
              <a:rPr lang="es-ES" sz="600" err="1">
                <a:solidFill>
                  <a:srgbClr val="646464"/>
                </a:solidFill>
              </a:rPr>
              <a:t>September</a:t>
            </a:r>
            <a:r>
              <a:rPr lang="es-ES" sz="600">
                <a:solidFill>
                  <a:srgbClr val="646464"/>
                </a:solidFill>
              </a:rPr>
              <a:t> 2025. P-2936; </a:t>
            </a:r>
            <a:r>
              <a:rPr lang="es-ES" sz="600" b="1">
                <a:solidFill>
                  <a:srgbClr val="646464"/>
                </a:solidFill>
              </a:rPr>
              <a:t>2</a:t>
            </a:r>
            <a:r>
              <a:rPr lang="es-ES" sz="600">
                <a:solidFill>
                  <a:srgbClr val="646464"/>
                </a:solidFill>
              </a:rPr>
              <a:t>. </a:t>
            </a:r>
            <a:r>
              <a:rPr lang="es-ES" sz="600" err="1">
                <a:solidFill>
                  <a:srgbClr val="646464"/>
                </a:solidFill>
              </a:rPr>
              <a:t>Lauffler</a:t>
            </a:r>
            <a:r>
              <a:rPr lang="es-ES" sz="600">
                <a:solidFill>
                  <a:srgbClr val="646464"/>
                </a:solidFill>
              </a:rPr>
              <a:t> F., </a:t>
            </a:r>
            <a:r>
              <a:rPr lang="es-ES" sz="600" i="1">
                <a:solidFill>
                  <a:srgbClr val="646464"/>
                </a:solidFill>
              </a:rPr>
              <a:t>et al</a:t>
            </a:r>
            <a:r>
              <a:rPr lang="es-ES" sz="600">
                <a:solidFill>
                  <a:srgbClr val="646464"/>
                </a:solidFill>
              </a:rPr>
              <a:t>. </a:t>
            </a:r>
            <a:r>
              <a:rPr lang="es-ES" sz="600" err="1">
                <a:solidFill>
                  <a:srgbClr val="646464"/>
                </a:solidFill>
              </a:rPr>
              <a:t>Patient</a:t>
            </a:r>
            <a:r>
              <a:rPr lang="es-ES" sz="600">
                <a:solidFill>
                  <a:srgbClr val="646464"/>
                </a:solidFill>
              </a:rPr>
              <a:t> </a:t>
            </a:r>
            <a:r>
              <a:rPr lang="es-ES" sz="600" err="1">
                <a:solidFill>
                  <a:srgbClr val="646464"/>
                </a:solidFill>
              </a:rPr>
              <a:t>reported</a:t>
            </a:r>
            <a:r>
              <a:rPr lang="es-ES" sz="600">
                <a:solidFill>
                  <a:srgbClr val="646464"/>
                </a:solidFill>
              </a:rPr>
              <a:t> </a:t>
            </a:r>
            <a:r>
              <a:rPr lang="es-ES" sz="600" err="1">
                <a:solidFill>
                  <a:srgbClr val="646464"/>
                </a:solidFill>
              </a:rPr>
              <a:t>outcomes</a:t>
            </a:r>
            <a:r>
              <a:rPr lang="es-ES" sz="600">
                <a:solidFill>
                  <a:srgbClr val="646464"/>
                </a:solidFill>
              </a:rPr>
              <a:t> in lebrikizumab </a:t>
            </a:r>
            <a:r>
              <a:rPr lang="es-ES" sz="600" err="1">
                <a:solidFill>
                  <a:srgbClr val="646464"/>
                </a:solidFill>
              </a:rPr>
              <a:t>treated</a:t>
            </a:r>
            <a:r>
              <a:rPr lang="es-ES" sz="600">
                <a:solidFill>
                  <a:srgbClr val="646464"/>
                </a:solidFill>
              </a:rPr>
              <a:t> </a:t>
            </a:r>
            <a:r>
              <a:rPr lang="es-ES" sz="600" err="1">
                <a:solidFill>
                  <a:srgbClr val="646464"/>
                </a:solidFill>
              </a:rPr>
              <a:t>patients</a:t>
            </a:r>
            <a:r>
              <a:rPr lang="es-ES" sz="600">
                <a:solidFill>
                  <a:srgbClr val="646464"/>
                </a:solidFill>
              </a:rPr>
              <a:t> </a:t>
            </a:r>
            <a:r>
              <a:rPr lang="es-ES" sz="600" err="1">
                <a:solidFill>
                  <a:srgbClr val="646464"/>
                </a:solidFill>
              </a:rPr>
              <a:t>with</a:t>
            </a:r>
            <a:r>
              <a:rPr lang="es-ES" sz="600">
                <a:solidFill>
                  <a:srgbClr val="646464"/>
                </a:solidFill>
              </a:rPr>
              <a:t> </a:t>
            </a:r>
            <a:r>
              <a:rPr lang="es-ES" sz="600" err="1">
                <a:solidFill>
                  <a:srgbClr val="646464"/>
                </a:solidFill>
              </a:rPr>
              <a:t>moderate</a:t>
            </a:r>
            <a:r>
              <a:rPr lang="es-ES" sz="600">
                <a:solidFill>
                  <a:srgbClr val="646464"/>
                </a:solidFill>
              </a:rPr>
              <a:t>-</a:t>
            </a:r>
            <a:r>
              <a:rPr lang="es-ES" sz="600" err="1">
                <a:solidFill>
                  <a:srgbClr val="646464"/>
                </a:solidFill>
              </a:rPr>
              <a:t>to</a:t>
            </a:r>
            <a:r>
              <a:rPr lang="es-ES" sz="600">
                <a:solidFill>
                  <a:srgbClr val="646464"/>
                </a:solidFill>
              </a:rPr>
              <a:t>-severe </a:t>
            </a:r>
            <a:r>
              <a:rPr lang="es-ES" sz="600" err="1">
                <a:solidFill>
                  <a:srgbClr val="646464"/>
                </a:solidFill>
              </a:rPr>
              <a:t>atopic</a:t>
            </a:r>
            <a:r>
              <a:rPr lang="es-ES" sz="600">
                <a:solidFill>
                  <a:srgbClr val="646464"/>
                </a:solidFill>
              </a:rPr>
              <a:t> dermatitis in a real-</a:t>
            </a:r>
            <a:r>
              <a:rPr lang="es-ES" sz="600" err="1">
                <a:solidFill>
                  <a:srgbClr val="646464"/>
                </a:solidFill>
              </a:rPr>
              <a:t>world</a:t>
            </a:r>
            <a:r>
              <a:rPr lang="es-ES" sz="600">
                <a:solidFill>
                  <a:srgbClr val="646464"/>
                </a:solidFill>
              </a:rPr>
              <a:t> </a:t>
            </a:r>
            <a:r>
              <a:rPr lang="es-ES" sz="600" err="1">
                <a:solidFill>
                  <a:srgbClr val="646464"/>
                </a:solidFill>
              </a:rPr>
              <a:t>setting</a:t>
            </a:r>
            <a:r>
              <a:rPr lang="es-ES" sz="600">
                <a:solidFill>
                  <a:srgbClr val="646464"/>
                </a:solidFill>
              </a:rPr>
              <a:t>: </a:t>
            </a:r>
            <a:r>
              <a:rPr lang="es-ES" sz="600" err="1">
                <a:solidFill>
                  <a:srgbClr val="646464"/>
                </a:solidFill>
              </a:rPr>
              <a:t>interim</a:t>
            </a:r>
            <a:r>
              <a:rPr lang="es-ES" sz="600">
                <a:solidFill>
                  <a:srgbClr val="646464"/>
                </a:solidFill>
              </a:rPr>
              <a:t> </a:t>
            </a:r>
            <a:r>
              <a:rPr lang="es-ES" sz="600" err="1">
                <a:solidFill>
                  <a:srgbClr val="646464"/>
                </a:solidFill>
              </a:rPr>
              <a:t>analysis</a:t>
            </a:r>
            <a:r>
              <a:rPr lang="es-ES" sz="600">
                <a:solidFill>
                  <a:srgbClr val="646464"/>
                </a:solidFill>
              </a:rPr>
              <a:t> </a:t>
            </a:r>
            <a:r>
              <a:rPr lang="es-ES" sz="600" err="1">
                <a:solidFill>
                  <a:srgbClr val="646464"/>
                </a:solidFill>
              </a:rPr>
              <a:t>of</a:t>
            </a:r>
            <a:r>
              <a:rPr lang="es-ES" sz="600">
                <a:solidFill>
                  <a:srgbClr val="646464"/>
                </a:solidFill>
              </a:rPr>
              <a:t> </a:t>
            </a:r>
            <a:r>
              <a:rPr lang="es-ES" sz="600" err="1">
                <a:solidFill>
                  <a:srgbClr val="646464"/>
                </a:solidFill>
              </a:rPr>
              <a:t>the</a:t>
            </a:r>
            <a:r>
              <a:rPr lang="es-ES" sz="600">
                <a:solidFill>
                  <a:srgbClr val="646464"/>
                </a:solidFill>
              </a:rPr>
              <a:t> non-</a:t>
            </a:r>
            <a:r>
              <a:rPr lang="es-ES" sz="600" err="1">
                <a:solidFill>
                  <a:srgbClr val="646464"/>
                </a:solidFill>
              </a:rPr>
              <a:t>interventional</a:t>
            </a:r>
            <a:r>
              <a:rPr lang="es-ES" sz="600">
                <a:solidFill>
                  <a:srgbClr val="646464"/>
                </a:solidFill>
              </a:rPr>
              <a:t> </a:t>
            </a:r>
            <a:r>
              <a:rPr lang="es-ES" sz="600" err="1">
                <a:solidFill>
                  <a:srgbClr val="646464"/>
                </a:solidFill>
              </a:rPr>
              <a:t>study</a:t>
            </a:r>
            <a:r>
              <a:rPr lang="es-ES" sz="600">
                <a:solidFill>
                  <a:srgbClr val="646464"/>
                </a:solidFill>
              </a:rPr>
              <a:t> AD-LIFE. 33rd </a:t>
            </a:r>
            <a:r>
              <a:rPr lang="es-ES" sz="600" err="1">
                <a:solidFill>
                  <a:srgbClr val="646464"/>
                </a:solidFill>
              </a:rPr>
              <a:t>Congress</a:t>
            </a:r>
            <a:r>
              <a:rPr lang="es-ES" sz="600">
                <a:solidFill>
                  <a:srgbClr val="646464"/>
                </a:solidFill>
              </a:rPr>
              <a:t> </a:t>
            </a:r>
            <a:r>
              <a:rPr lang="es-ES" sz="600" err="1">
                <a:solidFill>
                  <a:srgbClr val="646464"/>
                </a:solidFill>
              </a:rPr>
              <a:t>of</a:t>
            </a:r>
            <a:r>
              <a:rPr lang="es-ES" sz="600">
                <a:solidFill>
                  <a:srgbClr val="646464"/>
                </a:solidFill>
              </a:rPr>
              <a:t> </a:t>
            </a:r>
            <a:r>
              <a:rPr lang="es-ES" sz="600" err="1">
                <a:solidFill>
                  <a:srgbClr val="646464"/>
                </a:solidFill>
              </a:rPr>
              <a:t>the</a:t>
            </a:r>
            <a:r>
              <a:rPr lang="es-ES" sz="600">
                <a:solidFill>
                  <a:srgbClr val="646464"/>
                </a:solidFill>
              </a:rPr>
              <a:t> </a:t>
            </a:r>
            <a:r>
              <a:rPr lang="es-ES" sz="600" err="1">
                <a:solidFill>
                  <a:srgbClr val="646464"/>
                </a:solidFill>
              </a:rPr>
              <a:t>European</a:t>
            </a:r>
            <a:r>
              <a:rPr lang="es-ES" sz="600">
                <a:solidFill>
                  <a:srgbClr val="646464"/>
                </a:solidFill>
              </a:rPr>
              <a:t> </a:t>
            </a:r>
            <a:r>
              <a:rPr lang="es-ES" sz="600" err="1">
                <a:solidFill>
                  <a:srgbClr val="646464"/>
                </a:solidFill>
              </a:rPr>
              <a:t>Academy</a:t>
            </a:r>
            <a:r>
              <a:rPr lang="es-ES" sz="600">
                <a:solidFill>
                  <a:srgbClr val="646464"/>
                </a:solidFill>
              </a:rPr>
              <a:t> </a:t>
            </a:r>
            <a:r>
              <a:rPr lang="es-ES" sz="600" err="1">
                <a:solidFill>
                  <a:srgbClr val="646464"/>
                </a:solidFill>
              </a:rPr>
              <a:t>of</a:t>
            </a:r>
            <a:r>
              <a:rPr lang="es-ES" sz="600">
                <a:solidFill>
                  <a:srgbClr val="646464"/>
                </a:solidFill>
              </a:rPr>
              <a:t> </a:t>
            </a:r>
            <a:r>
              <a:rPr lang="es-ES" sz="600" err="1">
                <a:solidFill>
                  <a:srgbClr val="646464"/>
                </a:solidFill>
              </a:rPr>
              <a:t>Dermatology</a:t>
            </a:r>
            <a:r>
              <a:rPr lang="es-ES" sz="600">
                <a:solidFill>
                  <a:srgbClr val="646464"/>
                </a:solidFill>
              </a:rPr>
              <a:t> and </a:t>
            </a:r>
            <a:r>
              <a:rPr lang="es-ES" sz="600" err="1">
                <a:solidFill>
                  <a:srgbClr val="646464"/>
                </a:solidFill>
              </a:rPr>
              <a:t>Venereology</a:t>
            </a:r>
            <a:r>
              <a:rPr lang="es-ES" sz="600">
                <a:solidFill>
                  <a:srgbClr val="646464"/>
                </a:solidFill>
              </a:rPr>
              <a:t> (EADV); 2025; París, Francia; 17–20 septiembre 2025. P-3457.</a:t>
            </a:r>
          </a:p>
        </p:txBody>
      </p:sp>
      <p:grpSp>
        <p:nvGrpSpPr>
          <p:cNvPr id="12" name="Grupo 11">
            <a:extLst>
              <a:ext uri="{FF2B5EF4-FFF2-40B4-BE49-F238E27FC236}">
                <a16:creationId xmlns:a16="http://schemas.microsoft.com/office/drawing/2014/main" id="{4742EB48-F296-0B85-89B2-C6D82A61D661}"/>
              </a:ext>
            </a:extLst>
          </p:cNvPr>
          <p:cNvGrpSpPr/>
          <p:nvPr/>
        </p:nvGrpSpPr>
        <p:grpSpPr>
          <a:xfrm>
            <a:off x="1022118" y="4036616"/>
            <a:ext cx="1900866" cy="774415"/>
            <a:chOff x="179258" y="2703513"/>
            <a:chExt cx="3147174" cy="1282162"/>
          </a:xfrm>
        </p:grpSpPr>
        <p:pic>
          <p:nvPicPr>
            <p:cNvPr id="13" name="Gráfico 12">
              <a:extLst>
                <a:ext uri="{FF2B5EF4-FFF2-40B4-BE49-F238E27FC236}">
                  <a16:creationId xmlns:a16="http://schemas.microsoft.com/office/drawing/2014/main" id="{915908ED-71C4-1DE2-1632-89BF403D52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258" y="2734615"/>
              <a:ext cx="611038" cy="611038"/>
            </a:xfrm>
            <a:prstGeom prst="rect">
              <a:avLst/>
            </a:prstGeom>
          </p:spPr>
        </p:pic>
        <p:pic>
          <p:nvPicPr>
            <p:cNvPr id="14" name="Gráfico 13">
              <a:extLst>
                <a:ext uri="{FF2B5EF4-FFF2-40B4-BE49-F238E27FC236}">
                  <a16:creationId xmlns:a16="http://schemas.microsoft.com/office/drawing/2014/main" id="{18561512-738B-A481-1075-014036D3FA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4540" y="3374637"/>
              <a:ext cx="611038" cy="611038"/>
            </a:xfrm>
            <a:prstGeom prst="rect">
              <a:avLst/>
            </a:prstGeom>
          </p:spPr>
        </p:pic>
        <p:pic>
          <p:nvPicPr>
            <p:cNvPr id="15" name="Gráfico 14">
              <a:extLst>
                <a:ext uri="{FF2B5EF4-FFF2-40B4-BE49-F238E27FC236}">
                  <a16:creationId xmlns:a16="http://schemas.microsoft.com/office/drawing/2014/main" id="{F00F99B4-7626-FEB6-3B08-8ECFCFEA07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0896" y="3365307"/>
              <a:ext cx="611038" cy="611038"/>
            </a:xfrm>
            <a:prstGeom prst="rect">
              <a:avLst/>
            </a:prstGeom>
          </p:spPr>
        </p:pic>
        <p:pic>
          <p:nvPicPr>
            <p:cNvPr id="16" name="Gráfico 15">
              <a:extLst>
                <a:ext uri="{FF2B5EF4-FFF2-40B4-BE49-F238E27FC236}">
                  <a16:creationId xmlns:a16="http://schemas.microsoft.com/office/drawing/2014/main" id="{0235E8C9-DA89-C6EA-303B-4590B8AE50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780" y="2734615"/>
              <a:ext cx="611038" cy="611038"/>
            </a:xfrm>
            <a:prstGeom prst="rect">
              <a:avLst/>
            </a:prstGeom>
          </p:spPr>
        </p:pic>
        <p:pic>
          <p:nvPicPr>
            <p:cNvPr id="17" name="Gráfico 16">
              <a:extLst>
                <a:ext uri="{FF2B5EF4-FFF2-40B4-BE49-F238E27FC236}">
                  <a16:creationId xmlns:a16="http://schemas.microsoft.com/office/drawing/2014/main" id="{5CFC941A-CCC1-D364-8C94-291C2D5BA1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2440" y="2734615"/>
              <a:ext cx="611038" cy="611038"/>
            </a:xfrm>
            <a:prstGeom prst="rect">
              <a:avLst/>
            </a:prstGeom>
          </p:spPr>
        </p:pic>
        <p:pic>
          <p:nvPicPr>
            <p:cNvPr id="18" name="Gráfico 17">
              <a:extLst>
                <a:ext uri="{FF2B5EF4-FFF2-40B4-BE49-F238E27FC236}">
                  <a16:creationId xmlns:a16="http://schemas.microsoft.com/office/drawing/2014/main" id="{242C783C-5732-BED9-7BC8-E1D6500E3D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4146" y="2734615"/>
              <a:ext cx="611038" cy="611038"/>
            </a:xfrm>
            <a:prstGeom prst="rect">
              <a:avLst/>
            </a:prstGeom>
          </p:spPr>
        </p:pic>
        <p:pic>
          <p:nvPicPr>
            <p:cNvPr id="23" name="Gráfico 22">
              <a:extLst>
                <a:ext uri="{FF2B5EF4-FFF2-40B4-BE49-F238E27FC236}">
                  <a16:creationId xmlns:a16="http://schemas.microsoft.com/office/drawing/2014/main" id="{44C6DDD7-B98B-143D-CC93-13B579612B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109" y="2728395"/>
              <a:ext cx="611038" cy="611038"/>
            </a:xfrm>
            <a:prstGeom prst="rect">
              <a:avLst/>
            </a:prstGeom>
          </p:spPr>
        </p:pic>
        <p:pic>
          <p:nvPicPr>
            <p:cNvPr id="27" name="Gráfico 26">
              <a:extLst>
                <a:ext uri="{FF2B5EF4-FFF2-40B4-BE49-F238E27FC236}">
                  <a16:creationId xmlns:a16="http://schemas.microsoft.com/office/drawing/2014/main" id="{B74C7906-AA76-0476-2CF8-43AD429B05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5394" y="2703513"/>
              <a:ext cx="611038" cy="611038"/>
            </a:xfrm>
            <a:prstGeom prst="rect">
              <a:avLst/>
            </a:prstGeom>
          </p:spPr>
        </p:pic>
      </p:grpSp>
      <p:sp>
        <p:nvSpPr>
          <p:cNvPr id="28" name="CuadroTexto 27">
            <a:extLst>
              <a:ext uri="{FF2B5EF4-FFF2-40B4-BE49-F238E27FC236}">
                <a16:creationId xmlns:a16="http://schemas.microsoft.com/office/drawing/2014/main" id="{E0452FF4-F853-77D9-2690-2663C76BF5CD}"/>
              </a:ext>
            </a:extLst>
          </p:cNvPr>
          <p:cNvSpPr txBox="1"/>
          <p:nvPr/>
        </p:nvSpPr>
        <p:spPr>
          <a:xfrm>
            <a:off x="957189" y="2119599"/>
            <a:ext cx="2280093" cy="1754326"/>
          </a:xfrm>
          <a:prstGeom prst="rect">
            <a:avLst/>
          </a:prstGeom>
          <a:noFill/>
        </p:spPr>
        <p:txBody>
          <a:bodyPr wrap="square">
            <a:spAutoFit/>
          </a:bodyPr>
          <a:lstStyle/>
          <a:p>
            <a:r>
              <a:rPr lang="es-ES" sz="1200">
                <a:solidFill>
                  <a:srgbClr val="22346A"/>
                </a:solidFill>
                <a:latin typeface="Arial" panose="020B0604020202020204" pitchFamily="34" charset="0"/>
                <a:cs typeface="Arial" panose="020B0604020202020204" pitchFamily="34" charset="0"/>
              </a:rPr>
              <a:t>Análisis provisional que incluyó a pacientes que completaron 16 semanas de tratamiento* del estudio prospectivo, multicéntrico y observacional de cohortes para evaluar el control de la DA con tratamiento de LEB 250mg C2S (</a:t>
            </a:r>
            <a:r>
              <a:rPr lang="es-ES" sz="1200" b="1">
                <a:solidFill>
                  <a:srgbClr val="22346A"/>
                </a:solidFill>
                <a:latin typeface="Arial" panose="020B0604020202020204" pitchFamily="34" charset="0"/>
                <a:cs typeface="Arial" panose="020B0604020202020204" pitchFamily="34" charset="0"/>
              </a:rPr>
              <a:t>n=100</a:t>
            </a:r>
            <a:r>
              <a:rPr lang="es-ES" sz="1200">
                <a:solidFill>
                  <a:srgbClr val="22346A"/>
                </a:solidFill>
                <a:latin typeface="Arial" panose="020B0604020202020204" pitchFamily="34" charset="0"/>
                <a:cs typeface="Arial" panose="020B0604020202020204" pitchFamily="34" charset="0"/>
              </a:rPr>
              <a:t>)</a:t>
            </a:r>
            <a:r>
              <a:rPr lang="es-ES" sz="1200" i="0" u="none" strike="noStrike" baseline="30000">
                <a:solidFill>
                  <a:srgbClr val="22346A"/>
                </a:solidFill>
                <a:latin typeface="Arial" panose="020B0604020202020204" pitchFamily="34" charset="0"/>
                <a:cs typeface="Arial" panose="020B0604020202020204" pitchFamily="34" charset="0"/>
              </a:rPr>
              <a:t>1,2</a:t>
            </a:r>
          </a:p>
        </p:txBody>
      </p:sp>
    </p:spTree>
    <p:extLst>
      <p:ext uri="{BB962C8B-B14F-4D97-AF65-F5344CB8AC3E}">
        <p14:creationId xmlns:p14="http://schemas.microsoft.com/office/powerpoint/2010/main" val="26816616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7CFA5-798E-6518-306E-26A582F0EEB7}"/>
            </a:ext>
          </a:extLst>
        </p:cNvPr>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0DA5396E-FE80-981F-1213-39486C1F7D7C}"/>
              </a:ext>
            </a:extLst>
          </p:cNvPr>
          <p:cNvSpPr/>
          <p:nvPr/>
        </p:nvSpPr>
        <p:spPr>
          <a:xfrm>
            <a:off x="3530533" y="1537530"/>
            <a:ext cx="8054185" cy="4015131"/>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34" name="object 21">
            <a:extLst>
              <a:ext uri="{FF2B5EF4-FFF2-40B4-BE49-F238E27FC236}">
                <a16:creationId xmlns:a16="http://schemas.microsoft.com/office/drawing/2014/main" id="{4C7AE37B-EDCB-B039-0C90-F92A385FB22E}"/>
              </a:ext>
            </a:extLst>
          </p:cNvPr>
          <p:cNvGraphicFramePr>
            <a:graphicFrameLocks noGrp="1"/>
          </p:cNvGraphicFramePr>
          <p:nvPr>
            <p:extLst>
              <p:ext uri="{D42A27DB-BD31-4B8C-83A1-F6EECF244321}">
                <p14:modId xmlns:p14="http://schemas.microsoft.com/office/powerpoint/2010/main" val="4209198241"/>
              </p:ext>
            </p:extLst>
          </p:nvPr>
        </p:nvGraphicFramePr>
        <p:xfrm>
          <a:off x="3806191" y="1724332"/>
          <a:ext cx="5152279" cy="3531870"/>
        </p:xfrm>
        <a:graphic>
          <a:graphicData uri="http://schemas.openxmlformats.org/drawingml/2006/table">
            <a:tbl>
              <a:tblPr firstRow="1" bandRow="1">
                <a:tableStyleId>{2D5ABB26-0587-4C30-8999-92F81FD0307C}</a:tableStyleId>
              </a:tblPr>
              <a:tblGrid>
                <a:gridCol w="4176669">
                  <a:extLst>
                    <a:ext uri="{9D8B030D-6E8A-4147-A177-3AD203B41FA5}">
                      <a16:colId xmlns:a16="http://schemas.microsoft.com/office/drawing/2014/main" val="20000"/>
                    </a:ext>
                  </a:extLst>
                </a:gridCol>
                <a:gridCol w="975610">
                  <a:extLst>
                    <a:ext uri="{9D8B030D-6E8A-4147-A177-3AD203B41FA5}">
                      <a16:colId xmlns:a16="http://schemas.microsoft.com/office/drawing/2014/main" val="20001"/>
                    </a:ext>
                  </a:extLst>
                </a:gridCol>
              </a:tblGrid>
              <a:tr h="116519">
                <a:tc>
                  <a:txBody>
                    <a:bodyPr/>
                    <a:lstStyle/>
                    <a:p>
                      <a:pPr>
                        <a:lnSpc>
                          <a:spcPct val="100000"/>
                        </a:lnSpc>
                      </a:pPr>
                      <a:endParaRPr sz="900" spc="0">
                        <a:latin typeface="Arial" panose="020B0604020202020204" pitchFamily="34" charset="0"/>
                        <a:cs typeface="Arial" panose="020B0604020202020204" pitchFamily="34" charset="0"/>
                      </a:endParaRPr>
                    </a:p>
                  </a:txBody>
                  <a:tcPr marL="0" marR="0" marT="0" marB="0" anchor="ctr"/>
                </a:tc>
                <a:tc>
                  <a:txBody>
                    <a:bodyPr/>
                    <a:lstStyle/>
                    <a:p>
                      <a:pPr algn="ctr">
                        <a:lnSpc>
                          <a:spcPct val="100000"/>
                        </a:lnSpc>
                        <a:spcBef>
                          <a:spcPts val="95"/>
                        </a:spcBef>
                      </a:pPr>
                      <a:r>
                        <a:rPr sz="900" b="1" spc="0">
                          <a:solidFill>
                            <a:srgbClr val="FFFFFF"/>
                          </a:solidFill>
                          <a:latin typeface="Arial" panose="020B0604020202020204" pitchFamily="34" charset="0"/>
                          <a:cs typeface="Arial" panose="020B0604020202020204" pitchFamily="34" charset="0"/>
                        </a:rPr>
                        <a:t>LEB 250 mg</a:t>
                      </a:r>
                      <a:endParaRPr sz="900" spc="0">
                        <a:latin typeface="Arial" panose="020B0604020202020204" pitchFamily="34" charset="0"/>
                        <a:cs typeface="Arial" panose="020B0604020202020204" pitchFamily="34" charset="0"/>
                      </a:endParaRPr>
                    </a:p>
                  </a:txBody>
                  <a:tcPr marL="0" marR="0" marT="12065" marB="0" anchor="ctr">
                    <a:solidFill>
                      <a:srgbClr val="22346A"/>
                    </a:solidFill>
                  </a:tcPr>
                </a:tc>
                <a:extLst>
                  <a:ext uri="{0D108BD9-81ED-4DB2-BD59-A6C34878D82A}">
                    <a16:rowId xmlns:a16="http://schemas.microsoft.com/office/drawing/2014/main" val="10001"/>
                  </a:ext>
                </a:extLst>
              </a:tr>
              <a:tr h="119384">
                <a:tc>
                  <a:txBody>
                    <a:bodyPr/>
                    <a:lstStyle/>
                    <a:p>
                      <a:pPr>
                        <a:lnSpc>
                          <a:spcPct val="100000"/>
                        </a:lnSpc>
                      </a:pPr>
                      <a:endParaRPr sz="900" spc="0">
                        <a:latin typeface="Arial" panose="020B0604020202020204" pitchFamily="34" charset="0"/>
                        <a:cs typeface="Arial" panose="020B0604020202020204" pitchFamily="34" charset="0"/>
                      </a:endParaRPr>
                    </a:p>
                  </a:txBody>
                  <a:tcPr marL="0" marR="0" marT="0" marB="0" anchor="ctr">
                    <a:lnB w="6350">
                      <a:solidFill>
                        <a:srgbClr val="22346A"/>
                      </a:solidFill>
                      <a:prstDash val="solid"/>
                    </a:lnB>
                  </a:tcPr>
                </a:tc>
                <a:tc>
                  <a:txBody>
                    <a:bodyPr/>
                    <a:lstStyle/>
                    <a:p>
                      <a:pPr algn="ctr">
                        <a:lnSpc>
                          <a:spcPct val="100000"/>
                        </a:lnSpc>
                      </a:pPr>
                      <a:r>
                        <a:rPr sz="900" b="1" spc="0">
                          <a:solidFill>
                            <a:srgbClr val="FFFFFF"/>
                          </a:solidFill>
                          <a:latin typeface="Arial" panose="020B0604020202020204" pitchFamily="34" charset="0"/>
                          <a:cs typeface="Arial" panose="020B0604020202020204" pitchFamily="34" charset="0"/>
                        </a:rPr>
                        <a:t>C2S (N=100*)</a:t>
                      </a:r>
                      <a:endParaRPr sz="900" spc="0">
                        <a:latin typeface="Arial" panose="020B0604020202020204" pitchFamily="34" charset="0"/>
                        <a:cs typeface="Arial" panose="020B0604020202020204" pitchFamily="34" charset="0"/>
                      </a:endParaRPr>
                    </a:p>
                  </a:txBody>
                  <a:tcPr marL="0" marR="0" marT="0" marB="0" anchor="ctr">
                    <a:lnB w="6350" cap="flat" cmpd="sng" algn="ctr">
                      <a:solidFill>
                        <a:srgbClr val="22346A"/>
                      </a:solidFill>
                      <a:prstDash val="solid"/>
                      <a:round/>
                      <a:headEnd type="none" w="med" len="med"/>
                      <a:tailEnd type="none" w="med" len="med"/>
                    </a:lnB>
                    <a:solidFill>
                      <a:srgbClr val="22346A"/>
                    </a:solidFill>
                  </a:tcPr>
                </a:tc>
                <a:extLst>
                  <a:ext uri="{0D108BD9-81ED-4DB2-BD59-A6C34878D82A}">
                    <a16:rowId xmlns:a16="http://schemas.microsoft.com/office/drawing/2014/main" val="10002"/>
                  </a:ext>
                </a:extLst>
              </a:tr>
              <a:tr h="158664">
                <a:tc>
                  <a:txBody>
                    <a:bodyPr/>
                    <a:lstStyle/>
                    <a:p>
                      <a:pPr marL="63500">
                        <a:lnSpc>
                          <a:spcPct val="100000"/>
                        </a:lnSpc>
                        <a:spcBef>
                          <a:spcPts val="520"/>
                        </a:spcBef>
                      </a:pPr>
                      <a:r>
                        <a:rPr sz="900" spc="0">
                          <a:solidFill>
                            <a:srgbClr val="003867"/>
                          </a:solidFill>
                          <a:latin typeface="Arial" panose="020B0604020202020204" pitchFamily="34" charset="0"/>
                          <a:cs typeface="Arial" panose="020B0604020202020204" pitchFamily="34" charset="0"/>
                        </a:rPr>
                        <a:t>Edad, años</a:t>
                      </a:r>
                    </a:p>
                  </a:txBody>
                  <a:tcPr marL="0" marR="0" marT="66040" marB="0" anchor="ctr">
                    <a:lnT w="6350">
                      <a:solidFill>
                        <a:srgbClr val="22346A"/>
                      </a:solidFill>
                      <a:prstDash val="solid"/>
                    </a:lnT>
                    <a:lnB w="6350">
                      <a:solidFill>
                        <a:srgbClr val="22346A"/>
                      </a:solidFill>
                      <a:prstDash val="solid"/>
                    </a:lnB>
                  </a:tcPr>
                </a:tc>
                <a:tc>
                  <a:txBody>
                    <a:bodyPr/>
                    <a:lstStyle/>
                    <a:p>
                      <a:pPr algn="ctr">
                        <a:lnSpc>
                          <a:spcPct val="100000"/>
                        </a:lnSpc>
                        <a:spcBef>
                          <a:spcPts val="520"/>
                        </a:spcBef>
                      </a:pPr>
                      <a:r>
                        <a:rPr sz="900" spc="0">
                          <a:solidFill>
                            <a:srgbClr val="003867"/>
                          </a:solidFill>
                          <a:latin typeface="Arial" panose="020B0604020202020204" pitchFamily="34" charset="0"/>
                          <a:cs typeface="Arial" panose="020B0604020202020204" pitchFamily="34" charset="0"/>
                        </a:rPr>
                        <a:t>41,3 (15,0)</a:t>
                      </a:r>
                    </a:p>
                  </a:txBody>
                  <a:tcPr marL="0" marR="0" marT="66040"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03"/>
                  </a:ext>
                </a:extLst>
              </a:tr>
              <a:tr h="158664">
                <a:tc>
                  <a:txBody>
                    <a:bodyPr/>
                    <a:lstStyle/>
                    <a:p>
                      <a:pPr marL="63500">
                        <a:lnSpc>
                          <a:spcPct val="100000"/>
                        </a:lnSpc>
                        <a:spcBef>
                          <a:spcPts val="520"/>
                        </a:spcBef>
                      </a:pPr>
                      <a:r>
                        <a:rPr sz="900" spc="0">
                          <a:solidFill>
                            <a:srgbClr val="003867"/>
                          </a:solidFill>
                          <a:latin typeface="Arial" panose="020B0604020202020204" pitchFamily="34" charset="0"/>
                          <a:cs typeface="Arial" panose="020B0604020202020204" pitchFamily="34" charset="0"/>
                        </a:rPr>
                        <a:t>IMC, kg/m</a:t>
                      </a:r>
                      <a:r>
                        <a:rPr sz="900" spc="0" baseline="32407">
                          <a:solidFill>
                            <a:srgbClr val="003867"/>
                          </a:solidFill>
                          <a:latin typeface="Arial" panose="020B0604020202020204" pitchFamily="34" charset="0"/>
                          <a:cs typeface="Arial" panose="020B0604020202020204" pitchFamily="34" charset="0"/>
                        </a:rPr>
                        <a:t>2</a:t>
                      </a:r>
                    </a:p>
                  </a:txBody>
                  <a:tcPr marL="0" marR="0" marT="66040" marB="0" anchor="ctr">
                    <a:lnT w="6350">
                      <a:solidFill>
                        <a:srgbClr val="22346A"/>
                      </a:solidFill>
                      <a:prstDash val="solid"/>
                    </a:lnT>
                    <a:lnB w="6350">
                      <a:solidFill>
                        <a:srgbClr val="22346A"/>
                      </a:solidFill>
                      <a:prstDash val="solid"/>
                    </a:lnB>
                  </a:tcPr>
                </a:tc>
                <a:tc>
                  <a:txBody>
                    <a:bodyPr/>
                    <a:lstStyle/>
                    <a:p>
                      <a:pPr algn="ctr">
                        <a:lnSpc>
                          <a:spcPct val="100000"/>
                        </a:lnSpc>
                        <a:spcBef>
                          <a:spcPts val="520"/>
                        </a:spcBef>
                      </a:pPr>
                      <a:r>
                        <a:rPr sz="900" spc="0">
                          <a:solidFill>
                            <a:srgbClr val="003867"/>
                          </a:solidFill>
                          <a:latin typeface="Arial" panose="020B0604020202020204" pitchFamily="34" charset="0"/>
                          <a:cs typeface="Arial" panose="020B0604020202020204" pitchFamily="34" charset="0"/>
                        </a:rPr>
                        <a:t>26,8 (5,1)</a:t>
                      </a:r>
                    </a:p>
                  </a:txBody>
                  <a:tcPr marL="0" marR="0" marT="66040"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04"/>
                  </a:ext>
                </a:extLst>
              </a:tr>
              <a:tr h="158664">
                <a:tc>
                  <a:txBody>
                    <a:bodyPr/>
                    <a:lstStyle/>
                    <a:p>
                      <a:pPr marL="62865">
                        <a:lnSpc>
                          <a:spcPct val="100000"/>
                        </a:lnSpc>
                        <a:spcBef>
                          <a:spcPts val="520"/>
                        </a:spcBef>
                      </a:pPr>
                      <a:r>
                        <a:rPr sz="900" spc="0">
                          <a:solidFill>
                            <a:srgbClr val="003867"/>
                          </a:solidFill>
                          <a:latin typeface="Arial" panose="020B0604020202020204" pitchFamily="34" charset="0"/>
                          <a:cs typeface="Arial" panose="020B0604020202020204" pitchFamily="34" charset="0"/>
                        </a:rPr>
                        <a:t>Pacientes previamente tratados con corticosteroides tópicos (TCS), n (%)</a:t>
                      </a:r>
                    </a:p>
                  </a:txBody>
                  <a:tcPr marL="0" marR="0" marT="66040" marB="0" anchor="ctr">
                    <a:lnT w="6350">
                      <a:solidFill>
                        <a:srgbClr val="22346A"/>
                      </a:solidFill>
                      <a:prstDash val="solid"/>
                    </a:lnT>
                    <a:lnB w="6350">
                      <a:solidFill>
                        <a:srgbClr val="22346A"/>
                      </a:solidFill>
                      <a:prstDash val="solid"/>
                    </a:lnB>
                  </a:tcPr>
                </a:tc>
                <a:tc>
                  <a:txBody>
                    <a:bodyPr/>
                    <a:lstStyle/>
                    <a:p>
                      <a:pPr algn="ctr">
                        <a:lnSpc>
                          <a:spcPct val="100000"/>
                        </a:lnSpc>
                        <a:spcBef>
                          <a:spcPts val="520"/>
                        </a:spcBef>
                      </a:pPr>
                      <a:r>
                        <a:rPr sz="900" spc="0">
                          <a:solidFill>
                            <a:srgbClr val="003867"/>
                          </a:solidFill>
                          <a:latin typeface="Arial" panose="020B0604020202020204" pitchFamily="34" charset="0"/>
                          <a:cs typeface="Arial" panose="020B0604020202020204" pitchFamily="34" charset="0"/>
                        </a:rPr>
                        <a:t>86 (86,0)</a:t>
                      </a:r>
                    </a:p>
                  </a:txBody>
                  <a:tcPr marL="0" marR="0" marT="66040"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05"/>
                  </a:ext>
                </a:extLst>
              </a:tr>
              <a:tr h="158664">
                <a:tc>
                  <a:txBody>
                    <a:bodyPr/>
                    <a:lstStyle/>
                    <a:p>
                      <a:pPr marL="62865">
                        <a:lnSpc>
                          <a:spcPct val="100000"/>
                        </a:lnSpc>
                        <a:spcBef>
                          <a:spcPts val="520"/>
                        </a:spcBef>
                      </a:pPr>
                      <a:r>
                        <a:rPr sz="900" spc="0">
                          <a:solidFill>
                            <a:srgbClr val="003867"/>
                          </a:solidFill>
                          <a:latin typeface="Arial" panose="020B0604020202020204" pitchFamily="34" charset="0"/>
                          <a:cs typeface="Arial" panose="020B0604020202020204" pitchFamily="34" charset="0"/>
                        </a:rPr>
                        <a:t>Pacientes previamente tratados con tratamientos sistémicos avanzados, n (%)</a:t>
                      </a:r>
                    </a:p>
                  </a:txBody>
                  <a:tcPr marL="0" marR="0" marT="66040" marB="0" anchor="ctr">
                    <a:lnT w="6350">
                      <a:solidFill>
                        <a:srgbClr val="22346A"/>
                      </a:solidFill>
                      <a:prstDash val="solid"/>
                    </a:lnT>
                    <a:lnB w="6350">
                      <a:solidFill>
                        <a:srgbClr val="22346A"/>
                      </a:solidFill>
                      <a:prstDash val="solid"/>
                    </a:lnB>
                  </a:tcPr>
                </a:tc>
                <a:tc>
                  <a:txBody>
                    <a:bodyPr/>
                    <a:lstStyle/>
                    <a:p>
                      <a:pPr algn="ctr">
                        <a:lnSpc>
                          <a:spcPct val="100000"/>
                        </a:lnSpc>
                        <a:spcBef>
                          <a:spcPts val="520"/>
                        </a:spcBef>
                      </a:pPr>
                      <a:r>
                        <a:rPr sz="900" spc="0">
                          <a:solidFill>
                            <a:srgbClr val="003867"/>
                          </a:solidFill>
                          <a:latin typeface="Arial" panose="020B0604020202020204" pitchFamily="34" charset="0"/>
                          <a:cs typeface="Arial" panose="020B0604020202020204" pitchFamily="34" charset="0"/>
                        </a:rPr>
                        <a:t>30 (30,0)</a:t>
                      </a:r>
                    </a:p>
                  </a:txBody>
                  <a:tcPr marL="0" marR="0" marT="66040"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06"/>
                  </a:ext>
                </a:extLst>
              </a:tr>
              <a:tr h="158664">
                <a:tc>
                  <a:txBody>
                    <a:bodyPr/>
                    <a:lstStyle/>
                    <a:p>
                      <a:pPr marL="62865">
                        <a:lnSpc>
                          <a:spcPct val="100000"/>
                        </a:lnSpc>
                        <a:spcBef>
                          <a:spcPts val="520"/>
                        </a:spcBef>
                      </a:pPr>
                      <a:r>
                        <a:rPr sz="900" spc="0">
                          <a:solidFill>
                            <a:srgbClr val="003867"/>
                          </a:solidFill>
                          <a:latin typeface="Arial" panose="020B0604020202020204" pitchFamily="34" charset="0"/>
                          <a:cs typeface="Arial" panose="020B0604020202020204" pitchFamily="34" charset="0"/>
                        </a:rPr>
                        <a:t>Superficie corporal afectada (BSA, %)</a:t>
                      </a:r>
                    </a:p>
                  </a:txBody>
                  <a:tcPr marL="0" marR="0" marT="66040" marB="0" anchor="ctr">
                    <a:lnT w="6350">
                      <a:solidFill>
                        <a:srgbClr val="22346A"/>
                      </a:solidFill>
                      <a:prstDash val="solid"/>
                    </a:lnT>
                    <a:lnB w="6350">
                      <a:solidFill>
                        <a:srgbClr val="22346A"/>
                      </a:solidFill>
                      <a:prstDash val="solid"/>
                    </a:lnB>
                  </a:tcPr>
                </a:tc>
                <a:tc>
                  <a:txBody>
                    <a:bodyPr/>
                    <a:lstStyle/>
                    <a:p>
                      <a:pPr algn="ctr">
                        <a:lnSpc>
                          <a:spcPct val="100000"/>
                        </a:lnSpc>
                        <a:spcBef>
                          <a:spcPts val="520"/>
                        </a:spcBef>
                      </a:pPr>
                      <a:r>
                        <a:rPr sz="900" spc="0">
                          <a:solidFill>
                            <a:srgbClr val="003867"/>
                          </a:solidFill>
                          <a:latin typeface="Arial" panose="020B0604020202020204" pitchFamily="34" charset="0"/>
                          <a:cs typeface="Arial" panose="020B0604020202020204" pitchFamily="34" charset="0"/>
                        </a:rPr>
                        <a:t>37,9 (21,2)</a:t>
                      </a:r>
                    </a:p>
                  </a:txBody>
                  <a:tcPr marL="0" marR="0" marT="66040"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07"/>
                  </a:ext>
                </a:extLst>
              </a:tr>
              <a:tr h="158664">
                <a:tc>
                  <a:txBody>
                    <a:bodyPr/>
                    <a:lstStyle/>
                    <a:p>
                      <a:pPr marL="62865">
                        <a:lnSpc>
                          <a:spcPct val="100000"/>
                        </a:lnSpc>
                        <a:spcBef>
                          <a:spcPts val="520"/>
                        </a:spcBef>
                      </a:pPr>
                      <a:r>
                        <a:rPr sz="900" spc="0">
                          <a:solidFill>
                            <a:srgbClr val="003867"/>
                          </a:solidFill>
                          <a:latin typeface="Arial" panose="020B0604020202020204" pitchFamily="34" charset="0"/>
                          <a:cs typeface="Arial" panose="020B0604020202020204" pitchFamily="34" charset="0"/>
                        </a:rPr>
                        <a:t>Índice de Área y Severidad del Eccema (EASI)</a:t>
                      </a:r>
                    </a:p>
                  </a:txBody>
                  <a:tcPr marL="0" marR="0" marT="66040" marB="0" anchor="ctr">
                    <a:lnT w="6350">
                      <a:solidFill>
                        <a:srgbClr val="22346A"/>
                      </a:solidFill>
                      <a:prstDash val="solid"/>
                    </a:lnT>
                    <a:lnB w="6350">
                      <a:solidFill>
                        <a:srgbClr val="22346A"/>
                      </a:solidFill>
                      <a:prstDash val="solid"/>
                    </a:lnB>
                  </a:tcPr>
                </a:tc>
                <a:tc>
                  <a:txBody>
                    <a:bodyPr/>
                    <a:lstStyle/>
                    <a:p>
                      <a:pPr algn="ctr">
                        <a:lnSpc>
                          <a:spcPct val="100000"/>
                        </a:lnSpc>
                        <a:spcBef>
                          <a:spcPts val="520"/>
                        </a:spcBef>
                      </a:pPr>
                      <a:r>
                        <a:rPr sz="900" spc="0">
                          <a:solidFill>
                            <a:srgbClr val="003867"/>
                          </a:solidFill>
                          <a:latin typeface="Arial" panose="020B0604020202020204" pitchFamily="34" charset="0"/>
                          <a:cs typeface="Arial" panose="020B0604020202020204" pitchFamily="34" charset="0"/>
                        </a:rPr>
                        <a:t>21,6 (11,5)</a:t>
                      </a:r>
                    </a:p>
                  </a:txBody>
                  <a:tcPr marL="0" marR="0" marT="66040"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08"/>
                  </a:ext>
                </a:extLst>
              </a:tr>
              <a:tr h="158664">
                <a:tc>
                  <a:txBody>
                    <a:bodyPr/>
                    <a:lstStyle/>
                    <a:p>
                      <a:pPr marL="62865">
                        <a:lnSpc>
                          <a:spcPct val="100000"/>
                        </a:lnSpc>
                        <a:spcBef>
                          <a:spcPts val="520"/>
                        </a:spcBef>
                      </a:pPr>
                      <a:r>
                        <a:rPr sz="900" spc="0">
                          <a:solidFill>
                            <a:srgbClr val="003867"/>
                          </a:solidFill>
                          <a:latin typeface="Arial" panose="020B0604020202020204" pitchFamily="34" charset="0"/>
                          <a:cs typeface="Arial" panose="020B0604020202020204" pitchFamily="34" charset="0"/>
                        </a:rPr>
                        <a:t>Evaluación Global del Investigador (IGA)</a:t>
                      </a:r>
                    </a:p>
                  </a:txBody>
                  <a:tcPr marL="0" marR="0" marT="66040" marB="0" anchor="ctr">
                    <a:lnT w="6350">
                      <a:solidFill>
                        <a:srgbClr val="22346A"/>
                      </a:solidFill>
                      <a:prstDash val="solid"/>
                    </a:lnT>
                    <a:lnB w="6350">
                      <a:solidFill>
                        <a:srgbClr val="22346A"/>
                      </a:solidFill>
                      <a:prstDash val="solid"/>
                    </a:lnB>
                  </a:tcPr>
                </a:tc>
                <a:tc>
                  <a:txBody>
                    <a:bodyPr/>
                    <a:lstStyle/>
                    <a:p>
                      <a:pPr algn="ctr">
                        <a:lnSpc>
                          <a:spcPct val="100000"/>
                        </a:lnSpc>
                        <a:spcBef>
                          <a:spcPts val="520"/>
                        </a:spcBef>
                      </a:pPr>
                      <a:r>
                        <a:rPr sz="900" spc="0">
                          <a:solidFill>
                            <a:srgbClr val="003867"/>
                          </a:solidFill>
                          <a:latin typeface="Arial" panose="020B0604020202020204" pitchFamily="34" charset="0"/>
                          <a:cs typeface="Arial" panose="020B0604020202020204" pitchFamily="34" charset="0"/>
                        </a:rPr>
                        <a:t>3,4 (0,6)</a:t>
                      </a:r>
                    </a:p>
                  </a:txBody>
                  <a:tcPr marL="0" marR="0" marT="66040"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09"/>
                  </a:ext>
                </a:extLst>
              </a:tr>
              <a:tr h="158168">
                <a:tc>
                  <a:txBody>
                    <a:bodyPr/>
                    <a:lstStyle/>
                    <a:p>
                      <a:pPr marL="62865">
                        <a:lnSpc>
                          <a:spcPct val="100000"/>
                        </a:lnSpc>
                        <a:spcBef>
                          <a:spcPts val="515"/>
                        </a:spcBef>
                      </a:pPr>
                      <a:r>
                        <a:rPr sz="900" spc="0">
                          <a:solidFill>
                            <a:srgbClr val="003867"/>
                          </a:solidFill>
                          <a:latin typeface="Arial" panose="020B0604020202020204" pitchFamily="34" charset="0"/>
                          <a:cs typeface="Arial" panose="020B0604020202020204" pitchFamily="34" charset="0"/>
                        </a:rPr>
                        <a:t>Escala Numérica de Picor (Pruritus-NRS)</a:t>
                      </a:r>
                    </a:p>
                  </a:txBody>
                  <a:tcPr marL="0" marR="0" marT="65405" marB="0" anchor="ctr">
                    <a:lnT w="6350">
                      <a:solidFill>
                        <a:srgbClr val="22346A"/>
                      </a:solidFill>
                      <a:prstDash val="solid"/>
                    </a:lnT>
                    <a:lnB w="6350">
                      <a:solidFill>
                        <a:srgbClr val="22346A"/>
                      </a:solidFill>
                      <a:prstDash val="solid"/>
                    </a:lnB>
                  </a:tcPr>
                </a:tc>
                <a:tc>
                  <a:txBody>
                    <a:bodyPr/>
                    <a:lstStyle/>
                    <a:p>
                      <a:pPr algn="ctr">
                        <a:lnSpc>
                          <a:spcPct val="100000"/>
                        </a:lnSpc>
                        <a:spcBef>
                          <a:spcPts val="515"/>
                        </a:spcBef>
                      </a:pPr>
                      <a:r>
                        <a:rPr sz="900" spc="0">
                          <a:solidFill>
                            <a:srgbClr val="003867"/>
                          </a:solidFill>
                          <a:latin typeface="Arial" panose="020B0604020202020204" pitchFamily="34" charset="0"/>
                          <a:cs typeface="Arial" panose="020B0604020202020204" pitchFamily="34" charset="0"/>
                        </a:rPr>
                        <a:t>7,2 (2,1)</a:t>
                      </a:r>
                    </a:p>
                  </a:txBody>
                  <a:tcPr marL="0" marR="0" marT="65405"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10"/>
                  </a:ext>
                </a:extLst>
              </a:tr>
              <a:tr h="158168">
                <a:tc>
                  <a:txBody>
                    <a:bodyPr/>
                    <a:lstStyle/>
                    <a:p>
                      <a:pPr marL="62865">
                        <a:lnSpc>
                          <a:spcPct val="100000"/>
                        </a:lnSpc>
                        <a:spcBef>
                          <a:spcPts val="515"/>
                        </a:spcBef>
                      </a:pPr>
                      <a:r>
                        <a:rPr sz="900" spc="0">
                          <a:solidFill>
                            <a:srgbClr val="003867"/>
                          </a:solidFill>
                          <a:latin typeface="Arial" panose="020B0604020202020204" pitchFamily="34" charset="0"/>
                          <a:cs typeface="Arial" panose="020B0604020202020204" pitchFamily="34" charset="0"/>
                        </a:rPr>
                        <a:t>Índice de Calidad de Vida en Dermatología (DLQI)</a:t>
                      </a:r>
                    </a:p>
                  </a:txBody>
                  <a:tcPr marL="0" marR="0" marT="65405" marB="0" anchor="ctr">
                    <a:lnT w="6350">
                      <a:solidFill>
                        <a:srgbClr val="22346A"/>
                      </a:solidFill>
                      <a:prstDash val="solid"/>
                    </a:lnT>
                    <a:lnB w="6350">
                      <a:solidFill>
                        <a:srgbClr val="22346A"/>
                      </a:solidFill>
                      <a:prstDash val="solid"/>
                    </a:lnB>
                  </a:tcPr>
                </a:tc>
                <a:tc>
                  <a:txBody>
                    <a:bodyPr/>
                    <a:lstStyle/>
                    <a:p>
                      <a:pPr algn="ctr">
                        <a:lnSpc>
                          <a:spcPct val="100000"/>
                        </a:lnSpc>
                        <a:spcBef>
                          <a:spcPts val="515"/>
                        </a:spcBef>
                      </a:pPr>
                      <a:r>
                        <a:rPr sz="900" spc="0">
                          <a:solidFill>
                            <a:srgbClr val="003867"/>
                          </a:solidFill>
                          <a:latin typeface="Arial" panose="020B0604020202020204" pitchFamily="34" charset="0"/>
                          <a:cs typeface="Arial" panose="020B0604020202020204" pitchFamily="34" charset="0"/>
                        </a:rPr>
                        <a:t>17,1 (7,2)</a:t>
                      </a:r>
                    </a:p>
                  </a:txBody>
                  <a:tcPr marL="0" marR="0" marT="65405"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11"/>
                  </a:ext>
                </a:extLst>
              </a:tr>
              <a:tr h="158168">
                <a:tc>
                  <a:txBody>
                    <a:bodyPr/>
                    <a:lstStyle/>
                    <a:p>
                      <a:pPr marL="62865">
                        <a:lnSpc>
                          <a:spcPct val="100000"/>
                        </a:lnSpc>
                        <a:spcBef>
                          <a:spcPts val="515"/>
                        </a:spcBef>
                      </a:pPr>
                      <a:r>
                        <a:rPr sz="900" spc="0">
                          <a:solidFill>
                            <a:srgbClr val="003867"/>
                          </a:solidFill>
                          <a:latin typeface="Arial" panose="020B0604020202020204" pitchFamily="34" charset="0"/>
                          <a:cs typeface="Arial" panose="020B0604020202020204" pitchFamily="34" charset="0"/>
                        </a:rPr>
                        <a:t>Escala de Pérdida de Sueño (Sleep-Loss Scale)</a:t>
                      </a:r>
                    </a:p>
                  </a:txBody>
                  <a:tcPr marL="0" marR="0" marT="65405" marB="0" anchor="ctr">
                    <a:lnT w="6350">
                      <a:solidFill>
                        <a:srgbClr val="22346A"/>
                      </a:solidFill>
                      <a:prstDash val="solid"/>
                    </a:lnT>
                    <a:lnB w="6350">
                      <a:solidFill>
                        <a:srgbClr val="22346A"/>
                      </a:solidFill>
                      <a:prstDash val="solid"/>
                    </a:lnB>
                  </a:tcPr>
                </a:tc>
                <a:tc>
                  <a:txBody>
                    <a:bodyPr/>
                    <a:lstStyle/>
                    <a:p>
                      <a:pPr algn="ctr">
                        <a:lnSpc>
                          <a:spcPct val="100000"/>
                        </a:lnSpc>
                        <a:spcBef>
                          <a:spcPts val="515"/>
                        </a:spcBef>
                      </a:pPr>
                      <a:r>
                        <a:rPr sz="900" spc="0">
                          <a:solidFill>
                            <a:srgbClr val="003867"/>
                          </a:solidFill>
                          <a:latin typeface="Arial" panose="020B0604020202020204" pitchFamily="34" charset="0"/>
                          <a:cs typeface="Arial" panose="020B0604020202020204" pitchFamily="34" charset="0"/>
                        </a:rPr>
                        <a:t>2,1 (1,1)</a:t>
                      </a:r>
                    </a:p>
                  </a:txBody>
                  <a:tcPr marL="0" marR="0" marT="65405"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12"/>
                  </a:ext>
                </a:extLst>
              </a:tr>
              <a:tr h="158168">
                <a:tc>
                  <a:txBody>
                    <a:bodyPr/>
                    <a:lstStyle/>
                    <a:p>
                      <a:pPr marL="62865">
                        <a:lnSpc>
                          <a:spcPct val="100000"/>
                        </a:lnSpc>
                        <a:spcBef>
                          <a:spcPts val="515"/>
                        </a:spcBef>
                      </a:pPr>
                      <a:r>
                        <a:rPr sz="900" spc="0">
                          <a:solidFill>
                            <a:srgbClr val="003867"/>
                          </a:solidFill>
                          <a:latin typeface="Arial" panose="020B0604020202020204" pitchFamily="34" charset="0"/>
                          <a:cs typeface="Arial" panose="020B0604020202020204" pitchFamily="34" charset="0"/>
                        </a:rPr>
                        <a:t>Medida Orientada al Paciente para Eccema (POEM)</a:t>
                      </a:r>
                    </a:p>
                  </a:txBody>
                  <a:tcPr marL="0" marR="0" marT="65405" marB="0" anchor="ctr">
                    <a:lnT w="6350">
                      <a:solidFill>
                        <a:srgbClr val="22346A"/>
                      </a:solidFill>
                      <a:prstDash val="solid"/>
                    </a:lnT>
                    <a:lnB w="6350">
                      <a:solidFill>
                        <a:srgbClr val="22346A"/>
                      </a:solidFill>
                      <a:prstDash val="solid"/>
                    </a:lnB>
                  </a:tcPr>
                </a:tc>
                <a:tc>
                  <a:txBody>
                    <a:bodyPr/>
                    <a:lstStyle/>
                    <a:p>
                      <a:pPr algn="ctr">
                        <a:lnSpc>
                          <a:spcPct val="100000"/>
                        </a:lnSpc>
                        <a:spcBef>
                          <a:spcPts val="515"/>
                        </a:spcBef>
                      </a:pPr>
                      <a:r>
                        <a:rPr sz="900" spc="0">
                          <a:solidFill>
                            <a:srgbClr val="003867"/>
                          </a:solidFill>
                          <a:latin typeface="Arial" panose="020B0604020202020204" pitchFamily="34" charset="0"/>
                          <a:cs typeface="Arial" panose="020B0604020202020204" pitchFamily="34" charset="0"/>
                        </a:rPr>
                        <a:t>19,8 (6,1)</a:t>
                      </a:r>
                    </a:p>
                  </a:txBody>
                  <a:tcPr marL="0" marR="0" marT="65405"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13"/>
                  </a:ext>
                </a:extLst>
              </a:tr>
              <a:tr h="158168">
                <a:tc>
                  <a:txBody>
                    <a:bodyPr/>
                    <a:lstStyle/>
                    <a:p>
                      <a:pPr marL="62865">
                        <a:lnSpc>
                          <a:spcPct val="100000"/>
                        </a:lnSpc>
                        <a:spcBef>
                          <a:spcPts val="515"/>
                        </a:spcBef>
                      </a:pPr>
                      <a:r>
                        <a:rPr sz="900" spc="0">
                          <a:solidFill>
                            <a:srgbClr val="003867"/>
                          </a:solidFill>
                          <a:latin typeface="Arial" panose="020B0604020202020204" pitchFamily="34" charset="0"/>
                          <a:cs typeface="Arial" panose="020B0604020202020204" pitchFamily="34" charset="0"/>
                        </a:rPr>
                        <a:t>Comorbilidades atópicas más comunes, n (%)</a:t>
                      </a:r>
                    </a:p>
                  </a:txBody>
                  <a:tcPr marL="0" marR="0" marT="65405" marB="0" anchor="ctr">
                    <a:lnT w="6350">
                      <a:solidFill>
                        <a:srgbClr val="22346A"/>
                      </a:solidFill>
                      <a:prstDash val="solid"/>
                    </a:lnT>
                    <a:lnB w="6350">
                      <a:solidFill>
                        <a:srgbClr val="22346A"/>
                      </a:solidFill>
                      <a:prstDash val="solid"/>
                    </a:lnB>
                  </a:tcPr>
                </a:tc>
                <a:tc>
                  <a:txBody>
                    <a:bodyPr/>
                    <a:lstStyle/>
                    <a:p>
                      <a:pPr>
                        <a:lnSpc>
                          <a:spcPct val="100000"/>
                        </a:lnSpc>
                      </a:pPr>
                      <a:endParaRPr sz="900" spc="0">
                        <a:solidFill>
                          <a:srgbClr val="003867"/>
                        </a:solidFill>
                        <a:latin typeface="Arial" panose="020B0604020202020204" pitchFamily="34" charset="0"/>
                        <a:cs typeface="Arial" panose="020B0604020202020204" pitchFamily="34" charset="0"/>
                      </a:endParaRPr>
                    </a:p>
                  </a:txBody>
                  <a:tcPr marL="0" marR="0" marT="0"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14"/>
                  </a:ext>
                </a:extLst>
              </a:tr>
              <a:tr h="158168">
                <a:tc>
                  <a:txBody>
                    <a:bodyPr/>
                    <a:lstStyle/>
                    <a:p>
                      <a:pPr marL="329565">
                        <a:lnSpc>
                          <a:spcPct val="100000"/>
                        </a:lnSpc>
                        <a:spcBef>
                          <a:spcPts val="515"/>
                        </a:spcBef>
                      </a:pPr>
                      <a:r>
                        <a:rPr sz="900" spc="0">
                          <a:solidFill>
                            <a:srgbClr val="003867"/>
                          </a:solidFill>
                          <a:latin typeface="Arial" panose="020B0604020202020204" pitchFamily="34" charset="0"/>
                          <a:cs typeface="Arial" panose="020B0604020202020204" pitchFamily="34" charset="0"/>
                        </a:rPr>
                        <a:t>Rinitis alérgica / fiebre del heno</a:t>
                      </a:r>
                    </a:p>
                  </a:txBody>
                  <a:tcPr marL="0" marR="0" marT="65405" marB="0" anchor="ctr">
                    <a:lnT w="6350">
                      <a:solidFill>
                        <a:srgbClr val="22346A"/>
                      </a:solidFill>
                      <a:prstDash val="solid"/>
                    </a:lnT>
                    <a:lnB w="6350">
                      <a:solidFill>
                        <a:srgbClr val="22346A"/>
                      </a:solidFill>
                      <a:prstDash val="solid"/>
                    </a:lnB>
                  </a:tcPr>
                </a:tc>
                <a:tc>
                  <a:txBody>
                    <a:bodyPr/>
                    <a:lstStyle/>
                    <a:p>
                      <a:pPr algn="ctr">
                        <a:lnSpc>
                          <a:spcPct val="100000"/>
                        </a:lnSpc>
                        <a:spcBef>
                          <a:spcPts val="515"/>
                        </a:spcBef>
                      </a:pPr>
                      <a:r>
                        <a:rPr sz="900" b="0" spc="0">
                          <a:solidFill>
                            <a:srgbClr val="003867"/>
                          </a:solidFill>
                          <a:latin typeface="Arial" panose="020B0604020202020204" pitchFamily="34" charset="0"/>
                          <a:cs typeface="Arial" panose="020B0604020202020204" pitchFamily="34" charset="0"/>
                        </a:rPr>
                        <a:t>63 (63,0)</a:t>
                      </a:r>
                    </a:p>
                  </a:txBody>
                  <a:tcPr marL="0" marR="0" marT="65405"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15"/>
                  </a:ext>
                </a:extLst>
              </a:tr>
              <a:tr h="158168">
                <a:tc>
                  <a:txBody>
                    <a:bodyPr/>
                    <a:lstStyle/>
                    <a:p>
                      <a:pPr marL="321310">
                        <a:lnSpc>
                          <a:spcPct val="100000"/>
                        </a:lnSpc>
                        <a:spcBef>
                          <a:spcPts val="515"/>
                        </a:spcBef>
                      </a:pPr>
                      <a:r>
                        <a:rPr sz="900" spc="0">
                          <a:solidFill>
                            <a:srgbClr val="003867"/>
                          </a:solidFill>
                          <a:latin typeface="Arial" panose="020B0604020202020204" pitchFamily="34" charset="0"/>
                          <a:cs typeface="Arial" panose="020B0604020202020204" pitchFamily="34" charset="0"/>
                        </a:rPr>
                        <a:t>Asma</a:t>
                      </a:r>
                    </a:p>
                  </a:txBody>
                  <a:tcPr marL="0" marR="0" marT="65405" marB="0" anchor="ctr">
                    <a:lnT w="6350">
                      <a:solidFill>
                        <a:srgbClr val="22346A"/>
                      </a:solidFill>
                      <a:prstDash val="solid"/>
                    </a:lnT>
                    <a:lnB w="6350">
                      <a:solidFill>
                        <a:srgbClr val="22346A"/>
                      </a:solidFill>
                      <a:prstDash val="solid"/>
                    </a:lnB>
                  </a:tcPr>
                </a:tc>
                <a:tc>
                  <a:txBody>
                    <a:bodyPr/>
                    <a:lstStyle/>
                    <a:p>
                      <a:pPr marR="635" algn="ctr">
                        <a:lnSpc>
                          <a:spcPct val="100000"/>
                        </a:lnSpc>
                        <a:spcBef>
                          <a:spcPts val="515"/>
                        </a:spcBef>
                      </a:pPr>
                      <a:r>
                        <a:rPr sz="900" b="0" spc="0">
                          <a:solidFill>
                            <a:srgbClr val="003867"/>
                          </a:solidFill>
                          <a:latin typeface="Arial" panose="020B0604020202020204" pitchFamily="34" charset="0"/>
                          <a:cs typeface="Arial" panose="020B0604020202020204" pitchFamily="34" charset="0"/>
                        </a:rPr>
                        <a:t>40 (40,0)</a:t>
                      </a:r>
                    </a:p>
                  </a:txBody>
                  <a:tcPr marL="0" marR="0" marT="65405"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16"/>
                  </a:ext>
                </a:extLst>
              </a:tr>
              <a:tr h="158168">
                <a:tc>
                  <a:txBody>
                    <a:bodyPr/>
                    <a:lstStyle/>
                    <a:p>
                      <a:pPr marL="321310">
                        <a:lnSpc>
                          <a:spcPct val="100000"/>
                        </a:lnSpc>
                        <a:spcBef>
                          <a:spcPts val="515"/>
                        </a:spcBef>
                      </a:pPr>
                      <a:r>
                        <a:rPr sz="900" spc="0">
                          <a:solidFill>
                            <a:srgbClr val="003867"/>
                          </a:solidFill>
                          <a:latin typeface="Arial" panose="020B0604020202020204" pitchFamily="34" charset="0"/>
                          <a:cs typeface="Arial" panose="020B0604020202020204" pitchFamily="34" charset="0"/>
                        </a:rPr>
                        <a:t>Alergia alimentaria</a:t>
                      </a:r>
                    </a:p>
                  </a:txBody>
                  <a:tcPr marL="0" marR="0" marT="65405" marB="0" anchor="ctr">
                    <a:lnT w="6350">
                      <a:solidFill>
                        <a:srgbClr val="22346A"/>
                      </a:solidFill>
                      <a:prstDash val="solid"/>
                    </a:lnT>
                    <a:lnB w="6350">
                      <a:solidFill>
                        <a:srgbClr val="22346A"/>
                      </a:solidFill>
                      <a:prstDash val="solid"/>
                    </a:lnB>
                  </a:tcPr>
                </a:tc>
                <a:tc>
                  <a:txBody>
                    <a:bodyPr/>
                    <a:lstStyle/>
                    <a:p>
                      <a:pPr algn="ctr">
                        <a:lnSpc>
                          <a:spcPct val="100000"/>
                        </a:lnSpc>
                        <a:spcBef>
                          <a:spcPts val="515"/>
                        </a:spcBef>
                      </a:pPr>
                      <a:r>
                        <a:rPr sz="900" b="0" spc="0">
                          <a:solidFill>
                            <a:srgbClr val="003867"/>
                          </a:solidFill>
                          <a:latin typeface="Arial" panose="020B0604020202020204" pitchFamily="34" charset="0"/>
                          <a:cs typeface="Arial" panose="020B0604020202020204" pitchFamily="34" charset="0"/>
                        </a:rPr>
                        <a:t>27 (27,0)</a:t>
                      </a:r>
                    </a:p>
                  </a:txBody>
                  <a:tcPr marL="0" marR="0" marT="65405" marB="0" anchor="ctr">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7945B8">
                        <a:alpha val="13725"/>
                      </a:srgbClr>
                    </a:solidFill>
                  </a:tcPr>
                </a:tc>
                <a:extLst>
                  <a:ext uri="{0D108BD9-81ED-4DB2-BD59-A6C34878D82A}">
                    <a16:rowId xmlns:a16="http://schemas.microsoft.com/office/drawing/2014/main" val="10017"/>
                  </a:ext>
                </a:extLst>
              </a:tr>
              <a:tr h="158168">
                <a:tc>
                  <a:txBody>
                    <a:bodyPr/>
                    <a:lstStyle/>
                    <a:p>
                      <a:pPr marL="329565">
                        <a:lnSpc>
                          <a:spcPct val="100000"/>
                        </a:lnSpc>
                        <a:spcBef>
                          <a:spcPts val="515"/>
                        </a:spcBef>
                      </a:pPr>
                      <a:r>
                        <a:rPr sz="900" spc="0">
                          <a:solidFill>
                            <a:srgbClr val="003867"/>
                          </a:solidFill>
                          <a:latin typeface="Arial" panose="020B0604020202020204" pitchFamily="34" charset="0"/>
                          <a:cs typeface="Arial" panose="020B0604020202020204" pitchFamily="34" charset="0"/>
                        </a:rPr>
                        <a:t>Otras alergias</a:t>
                      </a:r>
                    </a:p>
                  </a:txBody>
                  <a:tcPr marL="0" marR="0" marT="65405" marB="0" anchor="ctr">
                    <a:lnT w="6350">
                      <a:solidFill>
                        <a:srgbClr val="22346A"/>
                      </a:solidFill>
                      <a:prstDash val="solid"/>
                    </a:lnT>
                    <a:lnB w="6350">
                      <a:solidFill>
                        <a:srgbClr val="22346A"/>
                      </a:solidFill>
                      <a:prstDash val="solid"/>
                    </a:lnB>
                  </a:tcPr>
                </a:tc>
                <a:tc>
                  <a:txBody>
                    <a:bodyPr/>
                    <a:lstStyle/>
                    <a:p>
                      <a:pPr algn="ctr">
                        <a:lnSpc>
                          <a:spcPct val="100000"/>
                        </a:lnSpc>
                        <a:spcBef>
                          <a:spcPts val="515"/>
                        </a:spcBef>
                      </a:pPr>
                      <a:r>
                        <a:rPr sz="900" b="0" spc="0">
                          <a:solidFill>
                            <a:srgbClr val="003867"/>
                          </a:solidFill>
                          <a:latin typeface="Arial" panose="020B0604020202020204" pitchFamily="34" charset="0"/>
                          <a:cs typeface="Arial" panose="020B0604020202020204" pitchFamily="34" charset="0"/>
                        </a:rPr>
                        <a:t>60 (60,0)</a:t>
                      </a:r>
                    </a:p>
                  </a:txBody>
                  <a:tcPr marL="0" marR="0" marT="65405" marB="0" anchor="ctr">
                    <a:lnT w="6350" cap="flat" cmpd="sng" algn="ctr">
                      <a:solidFill>
                        <a:srgbClr val="22346A"/>
                      </a:solidFill>
                      <a:prstDash val="solid"/>
                      <a:round/>
                      <a:headEnd type="none" w="med" len="med"/>
                      <a:tailEnd type="none" w="med" len="med"/>
                    </a:lnT>
                    <a:lnB w="6350">
                      <a:solidFill>
                        <a:srgbClr val="22346A"/>
                      </a:solidFill>
                      <a:prstDash val="solid"/>
                    </a:lnB>
                    <a:solidFill>
                      <a:srgbClr val="7945B8">
                        <a:alpha val="13725"/>
                      </a:srgbClr>
                    </a:solidFill>
                  </a:tcPr>
                </a:tc>
                <a:extLst>
                  <a:ext uri="{0D108BD9-81ED-4DB2-BD59-A6C34878D82A}">
                    <a16:rowId xmlns:a16="http://schemas.microsoft.com/office/drawing/2014/main" val="10018"/>
                  </a:ext>
                </a:extLst>
              </a:tr>
            </a:tbl>
          </a:graphicData>
        </a:graphic>
      </p:graphicFrame>
      <p:sp>
        <p:nvSpPr>
          <p:cNvPr id="7" name="Rectángulo redondeado 6">
            <a:extLst>
              <a:ext uri="{FF2B5EF4-FFF2-40B4-BE49-F238E27FC236}">
                <a16:creationId xmlns:a16="http://schemas.microsoft.com/office/drawing/2014/main" id="{0E672B4E-4BB1-821E-325D-CA65EFCF8BCC}"/>
              </a:ext>
            </a:extLst>
          </p:cNvPr>
          <p:cNvSpPr/>
          <p:nvPr/>
        </p:nvSpPr>
        <p:spPr>
          <a:xfrm>
            <a:off x="607282" y="1537530"/>
            <a:ext cx="2708371" cy="4015131"/>
          </a:xfrm>
          <a:prstGeom prst="roundRect">
            <a:avLst>
              <a:gd name="adj" fmla="val 7005"/>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o 7">
            <a:extLst>
              <a:ext uri="{FF2B5EF4-FFF2-40B4-BE49-F238E27FC236}">
                <a16:creationId xmlns:a16="http://schemas.microsoft.com/office/drawing/2014/main" id="{150F973F-97C7-7528-8856-E9A4B4636C11}"/>
              </a:ext>
            </a:extLst>
          </p:cNvPr>
          <p:cNvGrpSpPr/>
          <p:nvPr/>
        </p:nvGrpSpPr>
        <p:grpSpPr>
          <a:xfrm>
            <a:off x="1022118" y="4036616"/>
            <a:ext cx="1900866" cy="774415"/>
            <a:chOff x="179258" y="2703513"/>
            <a:chExt cx="3147174" cy="1282162"/>
          </a:xfrm>
        </p:grpSpPr>
        <p:pic>
          <p:nvPicPr>
            <p:cNvPr id="9" name="Gráfico 8">
              <a:extLst>
                <a:ext uri="{FF2B5EF4-FFF2-40B4-BE49-F238E27FC236}">
                  <a16:creationId xmlns:a16="http://schemas.microsoft.com/office/drawing/2014/main" id="{09843123-A7BC-5DD3-702B-7E4BD95D52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258" y="2734615"/>
              <a:ext cx="611038" cy="611038"/>
            </a:xfrm>
            <a:prstGeom prst="rect">
              <a:avLst/>
            </a:prstGeom>
          </p:spPr>
        </p:pic>
        <p:pic>
          <p:nvPicPr>
            <p:cNvPr id="11" name="Gráfico 10">
              <a:extLst>
                <a:ext uri="{FF2B5EF4-FFF2-40B4-BE49-F238E27FC236}">
                  <a16:creationId xmlns:a16="http://schemas.microsoft.com/office/drawing/2014/main" id="{464ED168-9CA4-D6F7-19BB-A838DD20B58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4540" y="3374637"/>
              <a:ext cx="611038" cy="611038"/>
            </a:xfrm>
            <a:prstGeom prst="rect">
              <a:avLst/>
            </a:prstGeom>
          </p:spPr>
        </p:pic>
        <p:pic>
          <p:nvPicPr>
            <p:cNvPr id="12" name="Gráfico 11">
              <a:extLst>
                <a:ext uri="{FF2B5EF4-FFF2-40B4-BE49-F238E27FC236}">
                  <a16:creationId xmlns:a16="http://schemas.microsoft.com/office/drawing/2014/main" id="{8D1C8D5E-E1B5-2731-2FC5-188CFC7EB8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0896" y="3365307"/>
              <a:ext cx="611038" cy="611038"/>
            </a:xfrm>
            <a:prstGeom prst="rect">
              <a:avLst/>
            </a:prstGeom>
          </p:spPr>
        </p:pic>
        <p:pic>
          <p:nvPicPr>
            <p:cNvPr id="14" name="Gráfico 13">
              <a:extLst>
                <a:ext uri="{FF2B5EF4-FFF2-40B4-BE49-F238E27FC236}">
                  <a16:creationId xmlns:a16="http://schemas.microsoft.com/office/drawing/2014/main" id="{A2EFC292-292F-A012-31F8-C045BAA76D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780" y="2734615"/>
              <a:ext cx="611038" cy="611038"/>
            </a:xfrm>
            <a:prstGeom prst="rect">
              <a:avLst/>
            </a:prstGeom>
          </p:spPr>
        </p:pic>
        <p:pic>
          <p:nvPicPr>
            <p:cNvPr id="15" name="Gráfico 14">
              <a:extLst>
                <a:ext uri="{FF2B5EF4-FFF2-40B4-BE49-F238E27FC236}">
                  <a16:creationId xmlns:a16="http://schemas.microsoft.com/office/drawing/2014/main" id="{7098D63A-025D-F1E4-78A8-E776A35C4E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2440" y="2734615"/>
              <a:ext cx="611038" cy="611038"/>
            </a:xfrm>
            <a:prstGeom prst="rect">
              <a:avLst/>
            </a:prstGeom>
          </p:spPr>
        </p:pic>
        <p:pic>
          <p:nvPicPr>
            <p:cNvPr id="16" name="Gráfico 15">
              <a:extLst>
                <a:ext uri="{FF2B5EF4-FFF2-40B4-BE49-F238E27FC236}">
                  <a16:creationId xmlns:a16="http://schemas.microsoft.com/office/drawing/2014/main" id="{44B15604-E519-FFAD-564A-1EA54B1122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4146" y="2734615"/>
              <a:ext cx="611038" cy="611038"/>
            </a:xfrm>
            <a:prstGeom prst="rect">
              <a:avLst/>
            </a:prstGeom>
          </p:spPr>
        </p:pic>
        <p:pic>
          <p:nvPicPr>
            <p:cNvPr id="17" name="Gráfico 16">
              <a:extLst>
                <a:ext uri="{FF2B5EF4-FFF2-40B4-BE49-F238E27FC236}">
                  <a16:creationId xmlns:a16="http://schemas.microsoft.com/office/drawing/2014/main" id="{2B83219A-5E57-10EE-22EF-51AB15D89A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109" y="2728395"/>
              <a:ext cx="611038" cy="611038"/>
            </a:xfrm>
            <a:prstGeom prst="rect">
              <a:avLst/>
            </a:prstGeom>
          </p:spPr>
        </p:pic>
        <p:pic>
          <p:nvPicPr>
            <p:cNvPr id="18" name="Gráfico 17">
              <a:extLst>
                <a:ext uri="{FF2B5EF4-FFF2-40B4-BE49-F238E27FC236}">
                  <a16:creationId xmlns:a16="http://schemas.microsoft.com/office/drawing/2014/main" id="{E77E5E0F-432C-436E-E355-2476A5E649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5394" y="2703513"/>
              <a:ext cx="611038" cy="611038"/>
            </a:xfrm>
            <a:prstGeom prst="rect">
              <a:avLst/>
            </a:prstGeom>
          </p:spPr>
        </p:pic>
      </p:grpSp>
      <p:sp>
        <p:nvSpPr>
          <p:cNvPr id="23" name="CuadroTexto 22">
            <a:extLst>
              <a:ext uri="{FF2B5EF4-FFF2-40B4-BE49-F238E27FC236}">
                <a16:creationId xmlns:a16="http://schemas.microsoft.com/office/drawing/2014/main" id="{FD4FDA5A-649C-2689-546D-AC32CD4C38A9}"/>
              </a:ext>
            </a:extLst>
          </p:cNvPr>
          <p:cNvSpPr txBox="1"/>
          <p:nvPr/>
        </p:nvSpPr>
        <p:spPr>
          <a:xfrm>
            <a:off x="957189" y="2119599"/>
            <a:ext cx="2280093" cy="1754326"/>
          </a:xfrm>
          <a:prstGeom prst="rect">
            <a:avLst/>
          </a:prstGeom>
          <a:noFill/>
        </p:spPr>
        <p:txBody>
          <a:bodyPr wrap="square">
            <a:spAutoFit/>
          </a:bodyPr>
          <a:lstStyle/>
          <a:p>
            <a:r>
              <a:rPr lang="es-ES" sz="1200">
                <a:solidFill>
                  <a:srgbClr val="22346A"/>
                </a:solidFill>
                <a:latin typeface="Arial" panose="020B0604020202020204" pitchFamily="34" charset="0"/>
                <a:cs typeface="Arial" panose="020B0604020202020204" pitchFamily="34" charset="0"/>
              </a:rPr>
              <a:t>Análisis provisional que incluyó a pacientes que completaron 16 semanas de tratamiento del estudio prospectivo, multicéntrico y observacional de cohortes para evaluar el control de la DA con tratamiento de LEB 250mg C2S (</a:t>
            </a:r>
            <a:r>
              <a:rPr lang="es-ES" sz="1200" b="1">
                <a:solidFill>
                  <a:srgbClr val="22346A"/>
                </a:solidFill>
                <a:latin typeface="Arial" panose="020B0604020202020204" pitchFamily="34" charset="0"/>
                <a:cs typeface="Arial" panose="020B0604020202020204" pitchFamily="34" charset="0"/>
              </a:rPr>
              <a:t>n=100</a:t>
            </a:r>
            <a:r>
              <a:rPr lang="es-ES" sz="1200">
                <a:solidFill>
                  <a:srgbClr val="22346A"/>
                </a:solidFill>
                <a:latin typeface="Arial" panose="020B0604020202020204" pitchFamily="34" charset="0"/>
                <a:cs typeface="Arial" panose="020B0604020202020204" pitchFamily="34" charset="0"/>
              </a:rPr>
              <a:t>)</a:t>
            </a:r>
            <a:r>
              <a:rPr lang="es-ES" sz="1200" baseline="30000">
                <a:solidFill>
                  <a:srgbClr val="22346A"/>
                </a:solidFill>
                <a:latin typeface="Arial" panose="020B0604020202020204" pitchFamily="34" charset="0"/>
                <a:cs typeface="Arial" panose="020B0604020202020204" pitchFamily="34" charset="0"/>
              </a:rPr>
              <a:t>1,2</a:t>
            </a:r>
          </a:p>
        </p:txBody>
      </p:sp>
      <p:sp>
        <p:nvSpPr>
          <p:cNvPr id="3" name="Título 2">
            <a:extLst>
              <a:ext uri="{FF2B5EF4-FFF2-40B4-BE49-F238E27FC236}">
                <a16:creationId xmlns:a16="http://schemas.microsoft.com/office/drawing/2014/main" id="{6E237606-B4BC-D706-8E1C-C4339E4F011C}"/>
              </a:ext>
            </a:extLst>
          </p:cNvPr>
          <p:cNvSpPr>
            <a:spLocks noGrp="1"/>
          </p:cNvSpPr>
          <p:nvPr>
            <p:ph type="title"/>
          </p:nvPr>
        </p:nvSpPr>
        <p:spPr>
          <a:xfrm>
            <a:off x="541058" y="180535"/>
            <a:ext cx="10710038" cy="640214"/>
          </a:xfrm>
        </p:spPr>
        <p:txBody>
          <a:bodyPr/>
          <a:lstStyle/>
          <a:p>
            <a:r>
              <a:rPr lang="es-ES" err="1"/>
              <a:t>Lebrikizumab</a:t>
            </a:r>
            <a:r>
              <a:rPr lang="es-ES"/>
              <a:t> proporciona altos niveles de efectividad en pacientes con DA moderada a grave en la práctica habitual: análisis provisional del estudio no intervencionista AD-LIFE.</a:t>
            </a:r>
            <a:r>
              <a:rPr lang="es-ES" baseline="30000"/>
              <a:t>$1,2</a:t>
            </a:r>
          </a:p>
        </p:txBody>
      </p:sp>
      <p:sp>
        <p:nvSpPr>
          <p:cNvPr id="111" name="object 5">
            <a:extLst>
              <a:ext uri="{FF2B5EF4-FFF2-40B4-BE49-F238E27FC236}">
                <a16:creationId xmlns:a16="http://schemas.microsoft.com/office/drawing/2014/main" id="{3540BE33-4C45-5CC5-4F4B-DAF48C8324CD}"/>
              </a:ext>
            </a:extLst>
          </p:cNvPr>
          <p:cNvSpPr/>
          <p:nvPr/>
        </p:nvSpPr>
        <p:spPr>
          <a:xfrm>
            <a:off x="9302191" y="2974153"/>
            <a:ext cx="1941662" cy="1333479"/>
          </a:xfrm>
          <a:custGeom>
            <a:avLst/>
            <a:gdLst/>
            <a:ahLst/>
            <a:cxnLst/>
            <a:rect l="l" t="t" r="r" b="b"/>
            <a:pathLst>
              <a:path w="4806315" h="2199004">
                <a:moveTo>
                  <a:pt x="4605367" y="0"/>
                </a:moveTo>
                <a:lnTo>
                  <a:pt x="200768" y="0"/>
                </a:lnTo>
                <a:lnTo>
                  <a:pt x="154735" y="5302"/>
                </a:lnTo>
                <a:lnTo>
                  <a:pt x="112478" y="20405"/>
                </a:lnTo>
                <a:lnTo>
                  <a:pt x="75200" y="44105"/>
                </a:lnTo>
                <a:lnTo>
                  <a:pt x="44108" y="75195"/>
                </a:lnTo>
                <a:lnTo>
                  <a:pt x="20407" y="112473"/>
                </a:lnTo>
                <a:lnTo>
                  <a:pt x="5302" y="154732"/>
                </a:lnTo>
                <a:lnTo>
                  <a:pt x="0" y="200768"/>
                </a:lnTo>
                <a:lnTo>
                  <a:pt x="0" y="1998117"/>
                </a:lnTo>
                <a:lnTo>
                  <a:pt x="5302" y="2044153"/>
                </a:lnTo>
                <a:lnTo>
                  <a:pt x="20407" y="2086412"/>
                </a:lnTo>
                <a:lnTo>
                  <a:pt x="44108" y="2123689"/>
                </a:lnTo>
                <a:lnTo>
                  <a:pt x="75200" y="2154780"/>
                </a:lnTo>
                <a:lnTo>
                  <a:pt x="112478" y="2178480"/>
                </a:lnTo>
                <a:lnTo>
                  <a:pt x="154735" y="2193583"/>
                </a:lnTo>
                <a:lnTo>
                  <a:pt x="200768" y="2198885"/>
                </a:lnTo>
                <a:lnTo>
                  <a:pt x="4605367" y="2198885"/>
                </a:lnTo>
                <a:lnTo>
                  <a:pt x="4651403" y="2193583"/>
                </a:lnTo>
                <a:lnTo>
                  <a:pt x="4693662" y="2178480"/>
                </a:lnTo>
                <a:lnTo>
                  <a:pt x="4730940" y="2154780"/>
                </a:lnTo>
                <a:lnTo>
                  <a:pt x="4762031" y="2123689"/>
                </a:lnTo>
                <a:lnTo>
                  <a:pt x="4785730" y="2086412"/>
                </a:lnTo>
                <a:lnTo>
                  <a:pt x="4800834" y="2044153"/>
                </a:lnTo>
                <a:lnTo>
                  <a:pt x="4806136" y="1998117"/>
                </a:lnTo>
                <a:lnTo>
                  <a:pt x="4806136" y="200768"/>
                </a:lnTo>
                <a:lnTo>
                  <a:pt x="4800834" y="154732"/>
                </a:lnTo>
                <a:lnTo>
                  <a:pt x="4785730" y="112473"/>
                </a:lnTo>
                <a:lnTo>
                  <a:pt x="4762031" y="75195"/>
                </a:lnTo>
                <a:lnTo>
                  <a:pt x="4730940" y="44105"/>
                </a:lnTo>
                <a:lnTo>
                  <a:pt x="4693662" y="20405"/>
                </a:lnTo>
                <a:lnTo>
                  <a:pt x="4651403" y="5302"/>
                </a:lnTo>
                <a:lnTo>
                  <a:pt x="4605367" y="0"/>
                </a:lnTo>
                <a:close/>
              </a:path>
            </a:pathLst>
          </a:custGeom>
          <a:solidFill>
            <a:srgbClr val="7A45B8">
              <a:alpha val="11000"/>
            </a:srgbClr>
          </a:solidFill>
        </p:spPr>
        <p:txBody>
          <a:bodyPr wrap="square" lIns="0" tIns="0" rIns="0" bIns="0" rtlCol="0"/>
          <a:lstStyle/>
          <a:p>
            <a:endParaRPr sz="1092"/>
          </a:p>
        </p:txBody>
      </p:sp>
      <p:sp>
        <p:nvSpPr>
          <p:cNvPr id="112" name="object 6">
            <a:extLst>
              <a:ext uri="{FF2B5EF4-FFF2-40B4-BE49-F238E27FC236}">
                <a16:creationId xmlns:a16="http://schemas.microsoft.com/office/drawing/2014/main" id="{33DC90B0-D1DF-CA53-E975-E583C5A9448C}"/>
              </a:ext>
            </a:extLst>
          </p:cNvPr>
          <p:cNvSpPr txBox="1"/>
          <p:nvPr/>
        </p:nvSpPr>
        <p:spPr>
          <a:xfrm>
            <a:off x="9401659" y="3233490"/>
            <a:ext cx="1833152" cy="743226"/>
          </a:xfrm>
          <a:prstGeom prst="rect">
            <a:avLst/>
          </a:prstGeom>
        </p:spPr>
        <p:txBody>
          <a:bodyPr vert="horz" wrap="square" lIns="0" tIns="6931" rIns="0" bIns="0" rtlCol="0">
            <a:spAutoFit/>
          </a:bodyPr>
          <a:lstStyle/>
          <a:p>
            <a:pPr marL="23104" marR="18483">
              <a:lnSpc>
                <a:spcPct val="101499"/>
              </a:lnSpc>
              <a:spcBef>
                <a:spcPts val="55"/>
              </a:spcBef>
            </a:pPr>
            <a:r>
              <a:rPr sz="1182">
                <a:solidFill>
                  <a:srgbClr val="22346A"/>
                </a:solidFill>
                <a:latin typeface="Arial" panose="020B0604020202020204" pitchFamily="34" charset="0"/>
                <a:cs typeface="Arial" panose="020B0604020202020204" pitchFamily="34" charset="0"/>
              </a:rPr>
              <a:t>De</a:t>
            </a:r>
            <a:r>
              <a:rPr sz="1182" spc="15">
                <a:solidFill>
                  <a:srgbClr val="22346A"/>
                </a:solidFill>
                <a:latin typeface="Arial" panose="020B0604020202020204" pitchFamily="34" charset="0"/>
                <a:cs typeface="Arial" panose="020B0604020202020204" pitchFamily="34" charset="0"/>
              </a:rPr>
              <a:t> </a:t>
            </a:r>
            <a:r>
              <a:rPr sz="1182">
                <a:solidFill>
                  <a:srgbClr val="22346A"/>
                </a:solidFill>
                <a:latin typeface="Arial" panose="020B0604020202020204" pitchFamily="34" charset="0"/>
                <a:cs typeface="Arial" panose="020B0604020202020204" pitchFamily="34" charset="0"/>
              </a:rPr>
              <a:t>los</a:t>
            </a:r>
            <a:r>
              <a:rPr sz="1182" spc="18">
                <a:solidFill>
                  <a:srgbClr val="22346A"/>
                </a:solidFill>
                <a:latin typeface="Arial" panose="020B0604020202020204" pitchFamily="34" charset="0"/>
                <a:cs typeface="Arial" panose="020B0604020202020204" pitchFamily="34" charset="0"/>
              </a:rPr>
              <a:t> </a:t>
            </a:r>
            <a:r>
              <a:rPr sz="1182">
                <a:solidFill>
                  <a:srgbClr val="22346A"/>
                </a:solidFill>
                <a:latin typeface="Arial" panose="020B0604020202020204" pitchFamily="34" charset="0"/>
                <a:cs typeface="Arial" panose="020B0604020202020204" pitchFamily="34" charset="0"/>
              </a:rPr>
              <a:t>100</a:t>
            </a:r>
            <a:r>
              <a:rPr sz="1182" spc="18">
                <a:solidFill>
                  <a:srgbClr val="22346A"/>
                </a:solidFill>
                <a:latin typeface="Arial" panose="020B0604020202020204" pitchFamily="34" charset="0"/>
                <a:cs typeface="Arial" panose="020B0604020202020204" pitchFamily="34" charset="0"/>
              </a:rPr>
              <a:t> </a:t>
            </a:r>
            <a:r>
              <a:rPr sz="1182" spc="-6" err="1">
                <a:solidFill>
                  <a:srgbClr val="22346A"/>
                </a:solidFill>
                <a:latin typeface="Arial" panose="020B0604020202020204" pitchFamily="34" charset="0"/>
                <a:cs typeface="Arial" panose="020B0604020202020204" pitchFamily="34" charset="0"/>
              </a:rPr>
              <a:t>pacientes</a:t>
            </a:r>
            <a:r>
              <a:rPr sz="1182" spc="303">
                <a:solidFill>
                  <a:srgbClr val="22346A"/>
                </a:solidFill>
                <a:latin typeface="Arial" panose="020B0604020202020204" pitchFamily="34" charset="0"/>
                <a:cs typeface="Arial" panose="020B0604020202020204" pitchFamily="34" charset="0"/>
              </a:rPr>
              <a:t> </a:t>
            </a:r>
            <a:endParaRPr lang="es-ES" sz="1182" spc="303">
              <a:solidFill>
                <a:srgbClr val="22346A"/>
              </a:solidFill>
              <a:latin typeface="Arial" panose="020B0604020202020204" pitchFamily="34" charset="0"/>
              <a:cs typeface="Arial" panose="020B0604020202020204" pitchFamily="34" charset="0"/>
            </a:endParaRPr>
          </a:p>
          <a:p>
            <a:pPr marL="23104" marR="18483">
              <a:lnSpc>
                <a:spcPct val="101499"/>
              </a:lnSpc>
              <a:spcBef>
                <a:spcPts val="55"/>
              </a:spcBef>
            </a:pPr>
            <a:r>
              <a:rPr sz="1182">
                <a:solidFill>
                  <a:srgbClr val="22346A"/>
                </a:solidFill>
                <a:latin typeface="Arial" panose="020B0604020202020204" pitchFamily="34" charset="0"/>
                <a:cs typeface="Arial" panose="020B0604020202020204" pitchFamily="34" charset="0"/>
              </a:rPr>
              <a:t>del</a:t>
            </a:r>
            <a:r>
              <a:rPr sz="1182" spc="15">
                <a:solidFill>
                  <a:srgbClr val="22346A"/>
                </a:solidFill>
                <a:latin typeface="Arial" panose="020B0604020202020204" pitchFamily="34" charset="0"/>
                <a:cs typeface="Arial" panose="020B0604020202020204" pitchFamily="34" charset="0"/>
              </a:rPr>
              <a:t> </a:t>
            </a:r>
            <a:r>
              <a:rPr sz="1182">
                <a:solidFill>
                  <a:srgbClr val="22346A"/>
                </a:solidFill>
                <a:latin typeface="Arial" panose="020B0604020202020204" pitchFamily="34" charset="0"/>
                <a:cs typeface="Arial" panose="020B0604020202020204" pitchFamily="34" charset="0"/>
              </a:rPr>
              <a:t>estudio,</a:t>
            </a:r>
            <a:r>
              <a:rPr sz="1182" spc="-12">
                <a:solidFill>
                  <a:srgbClr val="22346A"/>
                </a:solidFill>
                <a:latin typeface="Arial" panose="020B0604020202020204" pitchFamily="34" charset="0"/>
                <a:cs typeface="Arial" panose="020B0604020202020204" pitchFamily="34" charset="0"/>
              </a:rPr>
              <a:t> </a:t>
            </a:r>
            <a:r>
              <a:rPr sz="1182" b="1">
                <a:solidFill>
                  <a:srgbClr val="22346A"/>
                </a:solidFill>
                <a:latin typeface="Arial" panose="020B0604020202020204" pitchFamily="34" charset="0"/>
                <a:cs typeface="Arial" panose="020B0604020202020204" pitchFamily="34" charset="0"/>
              </a:rPr>
              <a:t>30</a:t>
            </a:r>
            <a:r>
              <a:rPr sz="1182" b="1" spc="15">
                <a:solidFill>
                  <a:srgbClr val="22346A"/>
                </a:solidFill>
                <a:latin typeface="Arial" panose="020B0604020202020204" pitchFamily="34" charset="0"/>
                <a:cs typeface="Arial" panose="020B0604020202020204" pitchFamily="34" charset="0"/>
              </a:rPr>
              <a:t> </a:t>
            </a:r>
            <a:r>
              <a:rPr sz="1182" b="1" spc="-6">
                <a:solidFill>
                  <a:srgbClr val="22346A"/>
                </a:solidFill>
                <a:latin typeface="Arial" panose="020B0604020202020204" pitchFamily="34" charset="0"/>
                <a:cs typeface="Arial" panose="020B0604020202020204" pitchFamily="34" charset="0"/>
              </a:rPr>
              <a:t>habían </a:t>
            </a:r>
            <a:r>
              <a:rPr sz="1182" b="1">
                <a:solidFill>
                  <a:srgbClr val="22346A"/>
                </a:solidFill>
                <a:latin typeface="Arial" panose="020B0604020202020204" pitchFamily="34" charset="0"/>
                <a:cs typeface="Arial" panose="020B0604020202020204" pitchFamily="34" charset="0"/>
              </a:rPr>
              <a:t>recibido</a:t>
            </a:r>
            <a:r>
              <a:rPr sz="1182" b="1" spc="30">
                <a:solidFill>
                  <a:srgbClr val="22346A"/>
                </a:solidFill>
                <a:latin typeface="Arial" panose="020B0604020202020204" pitchFamily="34" charset="0"/>
                <a:cs typeface="Arial" panose="020B0604020202020204" pitchFamily="34" charset="0"/>
              </a:rPr>
              <a:t> </a:t>
            </a:r>
            <a:r>
              <a:rPr sz="1182" b="1" spc="-6" err="1">
                <a:solidFill>
                  <a:srgbClr val="22346A"/>
                </a:solidFill>
                <a:latin typeface="Arial" panose="020B0604020202020204" pitchFamily="34" charset="0"/>
                <a:cs typeface="Arial" panose="020B0604020202020204" pitchFamily="34" charset="0"/>
              </a:rPr>
              <a:t>tratamientos</a:t>
            </a:r>
            <a:r>
              <a:rPr sz="1182" b="1" spc="-6">
                <a:solidFill>
                  <a:srgbClr val="22346A"/>
                </a:solidFill>
                <a:latin typeface="Arial" panose="020B0604020202020204" pitchFamily="34" charset="0"/>
                <a:cs typeface="Arial" panose="020B0604020202020204" pitchFamily="34" charset="0"/>
              </a:rPr>
              <a:t> </a:t>
            </a:r>
            <a:r>
              <a:rPr sz="1182" b="1" err="1">
                <a:solidFill>
                  <a:srgbClr val="22346A"/>
                </a:solidFill>
                <a:latin typeface="Arial" panose="020B0604020202020204" pitchFamily="34" charset="0"/>
                <a:cs typeface="Arial" panose="020B0604020202020204" pitchFamily="34" charset="0"/>
              </a:rPr>
              <a:t>sistémicos</a:t>
            </a:r>
            <a:r>
              <a:rPr lang="es-ES" sz="1182" b="1" spc="36">
                <a:solidFill>
                  <a:srgbClr val="22346A"/>
                </a:solidFill>
                <a:latin typeface="Arial" panose="020B0604020202020204" pitchFamily="34" charset="0"/>
                <a:cs typeface="Arial" panose="020B0604020202020204" pitchFamily="34" charset="0"/>
              </a:rPr>
              <a:t> </a:t>
            </a:r>
            <a:r>
              <a:rPr sz="1182" b="1" spc="-6">
                <a:solidFill>
                  <a:srgbClr val="22346A"/>
                </a:solidFill>
                <a:latin typeface="Arial" panose="020B0604020202020204" pitchFamily="34" charset="0"/>
                <a:cs typeface="Arial" panose="020B0604020202020204" pitchFamily="34" charset="0"/>
              </a:rPr>
              <a:t>avanzados</a:t>
            </a:r>
            <a:r>
              <a:rPr sz="1182" spc="-6">
                <a:solidFill>
                  <a:srgbClr val="22346A"/>
                </a:solidFill>
                <a:latin typeface="Arial" panose="020B0604020202020204" pitchFamily="34" charset="0"/>
                <a:cs typeface="Arial" panose="020B0604020202020204" pitchFamily="34" charset="0"/>
              </a:rPr>
              <a:t>.</a:t>
            </a:r>
            <a:r>
              <a:rPr sz="1046" spc="-9" baseline="31400">
                <a:solidFill>
                  <a:srgbClr val="22346A"/>
                </a:solidFill>
                <a:latin typeface="Arial" panose="020B0604020202020204" pitchFamily="34" charset="0"/>
                <a:cs typeface="Arial" panose="020B0604020202020204" pitchFamily="34" charset="0"/>
              </a:rPr>
              <a:t>1</a:t>
            </a:r>
            <a:r>
              <a:rPr lang="es-ES" sz="1046" spc="-9" baseline="31400">
                <a:solidFill>
                  <a:srgbClr val="22346A"/>
                </a:solidFill>
                <a:latin typeface="Arial" panose="020B0604020202020204" pitchFamily="34" charset="0"/>
                <a:cs typeface="Arial" panose="020B0604020202020204" pitchFamily="34" charset="0"/>
              </a:rPr>
              <a:t>,2</a:t>
            </a:r>
            <a:endParaRPr sz="1046" baseline="3140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A70F5055-DD88-1CB2-EB99-981B064EA510}"/>
              </a:ext>
            </a:extLst>
          </p:cNvPr>
          <p:cNvSpPr txBox="1"/>
          <p:nvPr/>
        </p:nvSpPr>
        <p:spPr>
          <a:xfrm>
            <a:off x="1692704" y="5917028"/>
            <a:ext cx="8364411" cy="553998"/>
          </a:xfrm>
          <a:prstGeom prst="rect">
            <a:avLst/>
          </a:prstGeom>
          <a:noFill/>
        </p:spPr>
        <p:txBody>
          <a:bodyPr wrap="square" rtlCol="0">
            <a:spAutoFit/>
          </a:bodyPr>
          <a:lstStyle/>
          <a:p>
            <a:r>
              <a:rPr lang="es-ES" sz="500" baseline="30000">
                <a:solidFill>
                  <a:srgbClr val="646464"/>
                </a:solidFill>
              </a:rPr>
              <a:t>$</a:t>
            </a:r>
            <a:r>
              <a:rPr lang="es-ES" sz="50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500" baseline="30000">
                <a:solidFill>
                  <a:srgbClr val="646464"/>
                </a:solidFill>
              </a:rPr>
              <a:t>1,2</a:t>
            </a:r>
          </a:p>
          <a:p>
            <a:r>
              <a:rPr lang="es-ES" sz="500" b="1">
                <a:solidFill>
                  <a:srgbClr val="646464"/>
                </a:solidFill>
              </a:rPr>
              <a:t>BSA</a:t>
            </a:r>
            <a:r>
              <a:rPr lang="es-ES" sz="500">
                <a:solidFill>
                  <a:srgbClr val="646464"/>
                </a:solidFill>
              </a:rPr>
              <a:t>: superficie corporal afectada; </a:t>
            </a:r>
            <a:r>
              <a:rPr lang="es-ES" sz="500" b="1">
                <a:solidFill>
                  <a:srgbClr val="646464"/>
                </a:solidFill>
              </a:rPr>
              <a:t>C2S</a:t>
            </a:r>
            <a:r>
              <a:rPr lang="es-ES" sz="500">
                <a:solidFill>
                  <a:srgbClr val="646464"/>
                </a:solidFill>
              </a:rPr>
              <a:t>: cada dos semanas; </a:t>
            </a:r>
            <a:r>
              <a:rPr lang="es-ES" sz="500" b="1">
                <a:solidFill>
                  <a:srgbClr val="646464"/>
                </a:solidFill>
              </a:rPr>
              <a:t>DA</a:t>
            </a:r>
            <a:r>
              <a:rPr lang="es-ES" sz="500">
                <a:solidFill>
                  <a:srgbClr val="646464"/>
                </a:solidFill>
              </a:rPr>
              <a:t>: dermatitis atópica; </a:t>
            </a:r>
            <a:r>
              <a:rPr lang="es-ES" sz="500" b="1">
                <a:solidFill>
                  <a:srgbClr val="646464"/>
                </a:solidFill>
              </a:rPr>
              <a:t>DE</a:t>
            </a:r>
            <a:r>
              <a:rPr lang="es-ES" sz="500">
                <a:solidFill>
                  <a:srgbClr val="646464"/>
                </a:solidFill>
              </a:rPr>
              <a:t>: desviación estándar; </a:t>
            </a:r>
            <a:r>
              <a:rPr lang="es-ES" sz="500" b="1">
                <a:solidFill>
                  <a:srgbClr val="646464"/>
                </a:solidFill>
              </a:rPr>
              <a:t>DLQI</a:t>
            </a:r>
            <a:r>
              <a:rPr lang="es-ES" sz="500">
                <a:solidFill>
                  <a:srgbClr val="646464"/>
                </a:solidFill>
              </a:rPr>
              <a:t>: índice de calidad de vida en dermatología; </a:t>
            </a:r>
            <a:r>
              <a:rPr lang="es-ES" sz="500" b="1">
                <a:solidFill>
                  <a:srgbClr val="646464"/>
                </a:solidFill>
              </a:rPr>
              <a:t>EASI</a:t>
            </a:r>
            <a:r>
              <a:rPr lang="es-ES" sz="500">
                <a:solidFill>
                  <a:srgbClr val="646464"/>
                </a:solidFill>
              </a:rPr>
              <a:t>: índice de área y severidad del eccema; </a:t>
            </a:r>
            <a:r>
              <a:rPr lang="es-ES" sz="500" b="1">
                <a:solidFill>
                  <a:srgbClr val="646464"/>
                </a:solidFill>
              </a:rPr>
              <a:t>IGA</a:t>
            </a:r>
            <a:r>
              <a:rPr lang="es-ES" sz="500">
                <a:solidFill>
                  <a:srgbClr val="646464"/>
                </a:solidFill>
              </a:rPr>
              <a:t>: evaluación global del investigador; </a:t>
            </a:r>
            <a:r>
              <a:rPr lang="es-ES" sz="500" b="1">
                <a:solidFill>
                  <a:srgbClr val="646464"/>
                </a:solidFill>
              </a:rPr>
              <a:t>IMC</a:t>
            </a:r>
            <a:r>
              <a:rPr lang="es-ES" sz="500">
                <a:solidFill>
                  <a:srgbClr val="646464"/>
                </a:solidFill>
              </a:rPr>
              <a:t>: índice de masa corporal; </a:t>
            </a:r>
            <a:r>
              <a:rPr lang="es-ES" sz="500" b="1">
                <a:solidFill>
                  <a:srgbClr val="646464"/>
                </a:solidFill>
              </a:rPr>
              <a:t>LEB</a:t>
            </a:r>
            <a:r>
              <a:rPr lang="es-ES" sz="500">
                <a:solidFill>
                  <a:srgbClr val="646464"/>
                </a:solidFill>
              </a:rPr>
              <a:t>: </a:t>
            </a:r>
            <a:r>
              <a:rPr lang="es-ES" sz="500" err="1">
                <a:solidFill>
                  <a:srgbClr val="646464"/>
                </a:solidFill>
              </a:rPr>
              <a:t>lebrikizumab</a:t>
            </a:r>
            <a:r>
              <a:rPr lang="es-ES" sz="500">
                <a:solidFill>
                  <a:srgbClr val="646464"/>
                </a:solidFill>
              </a:rPr>
              <a:t>; </a:t>
            </a:r>
            <a:r>
              <a:rPr lang="es-ES" sz="500" b="1">
                <a:solidFill>
                  <a:srgbClr val="646464"/>
                </a:solidFill>
              </a:rPr>
              <a:t>NRS</a:t>
            </a:r>
            <a:r>
              <a:rPr lang="es-ES" sz="500">
                <a:solidFill>
                  <a:srgbClr val="646464"/>
                </a:solidFill>
              </a:rPr>
              <a:t>: escala numérica de picor; </a:t>
            </a:r>
            <a:r>
              <a:rPr lang="es-ES" sz="500" b="1">
                <a:solidFill>
                  <a:srgbClr val="646464"/>
                </a:solidFill>
              </a:rPr>
              <a:t>POEM</a:t>
            </a:r>
            <a:r>
              <a:rPr lang="es-ES" sz="500">
                <a:solidFill>
                  <a:srgbClr val="646464"/>
                </a:solidFill>
              </a:rPr>
              <a:t>: medida orientada al paciente para eccema; </a:t>
            </a:r>
            <a:r>
              <a:rPr lang="es-ES" sz="500" b="1">
                <a:solidFill>
                  <a:srgbClr val="646464"/>
                </a:solidFill>
              </a:rPr>
              <a:t>TCS</a:t>
            </a:r>
            <a:r>
              <a:rPr lang="es-ES" sz="500">
                <a:solidFill>
                  <a:srgbClr val="646464"/>
                </a:solidFill>
              </a:rPr>
              <a:t>: corticosteroides tópicos</a:t>
            </a:r>
          </a:p>
          <a:p>
            <a:r>
              <a:rPr lang="es-ES" sz="500" b="1">
                <a:solidFill>
                  <a:srgbClr val="646464"/>
                </a:solidFill>
              </a:rPr>
              <a:t>1. </a:t>
            </a:r>
            <a:r>
              <a:rPr lang="es-ES" sz="500">
                <a:solidFill>
                  <a:srgbClr val="646464"/>
                </a:solidFill>
              </a:rPr>
              <a:t>Lauffer F., </a:t>
            </a:r>
            <a:r>
              <a:rPr lang="es-ES" sz="500" i="1">
                <a:solidFill>
                  <a:srgbClr val="646464"/>
                </a:solidFill>
              </a:rPr>
              <a:t>et al</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provides</a:t>
            </a:r>
            <a:r>
              <a:rPr lang="es-ES" sz="500">
                <a:solidFill>
                  <a:srgbClr val="646464"/>
                </a:solidFill>
              </a:rPr>
              <a:t> </a:t>
            </a:r>
            <a:r>
              <a:rPr lang="es-ES" sz="500" err="1">
                <a:solidFill>
                  <a:srgbClr val="646464"/>
                </a:solidFill>
              </a:rPr>
              <a:t>high</a:t>
            </a:r>
            <a:r>
              <a:rPr lang="es-ES" sz="500">
                <a:solidFill>
                  <a:srgbClr val="646464"/>
                </a:solidFill>
              </a:rPr>
              <a:t> </a:t>
            </a:r>
            <a:r>
              <a:rPr lang="es-ES" sz="500" err="1">
                <a:solidFill>
                  <a:srgbClr val="646464"/>
                </a:solidFill>
              </a:rPr>
              <a:t>levels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effectiveness</a:t>
            </a:r>
            <a:r>
              <a:rPr lang="es-ES" sz="500">
                <a:solidFill>
                  <a:srgbClr val="646464"/>
                </a:solidFill>
              </a:rPr>
              <a:t> in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t>
            </a:r>
            <a:r>
              <a:rPr lang="es-ES" sz="500" err="1">
                <a:solidFill>
                  <a:srgbClr val="646464"/>
                </a:solidFill>
              </a:rPr>
              <a:t>routine</a:t>
            </a:r>
            <a:r>
              <a:rPr lang="es-ES" sz="500">
                <a:solidFill>
                  <a:srgbClr val="646464"/>
                </a:solidFill>
              </a:rPr>
              <a:t> </a:t>
            </a:r>
            <a:r>
              <a:rPr lang="es-ES" sz="500" err="1">
                <a:solidFill>
                  <a:srgbClr val="646464"/>
                </a:solidFill>
              </a:rPr>
              <a:t>practice</a:t>
            </a:r>
            <a:r>
              <a:rPr lang="es-ES" sz="500">
                <a:solidFill>
                  <a:srgbClr val="646464"/>
                </a:solidFill>
              </a:rPr>
              <a:t>: </a:t>
            </a:r>
            <a:r>
              <a:rPr lang="es-ES" sz="500" err="1">
                <a:solidFill>
                  <a:srgbClr val="646464"/>
                </a:solidFill>
              </a:rPr>
              <a:t>interim</a:t>
            </a:r>
            <a:r>
              <a:rPr lang="es-ES" sz="500">
                <a:solidFill>
                  <a:srgbClr val="646464"/>
                </a:solidFill>
              </a:rPr>
              <a:t> </a:t>
            </a:r>
            <a:r>
              <a:rPr lang="es-ES" sz="500" err="1">
                <a:solidFill>
                  <a:srgbClr val="646464"/>
                </a:solidFill>
              </a:rPr>
              <a:t>analysis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non-</a:t>
            </a:r>
            <a:r>
              <a:rPr lang="es-ES" sz="500" err="1">
                <a:solidFill>
                  <a:srgbClr val="646464"/>
                </a:solidFill>
              </a:rPr>
              <a:t>interventional</a:t>
            </a:r>
            <a:r>
              <a:rPr lang="es-ES" sz="500">
                <a:solidFill>
                  <a:srgbClr val="646464"/>
                </a:solidFill>
              </a:rPr>
              <a:t> </a:t>
            </a:r>
            <a:r>
              <a:rPr lang="es-ES" sz="500" err="1">
                <a:solidFill>
                  <a:srgbClr val="646464"/>
                </a:solidFill>
              </a:rPr>
              <a:t>study</a:t>
            </a:r>
            <a:r>
              <a:rPr lang="es-ES" sz="500">
                <a:solidFill>
                  <a:srgbClr val="646464"/>
                </a:solidFill>
              </a:rPr>
              <a:t> AD-LIFE. 33rd </a:t>
            </a:r>
            <a:r>
              <a:rPr lang="es-ES" sz="500" err="1">
                <a:solidFill>
                  <a:srgbClr val="646464"/>
                </a:solidFill>
              </a:rPr>
              <a:t>Congress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2025; Paris, France; 17–20 </a:t>
            </a:r>
            <a:r>
              <a:rPr lang="es-ES" sz="500" err="1">
                <a:solidFill>
                  <a:srgbClr val="646464"/>
                </a:solidFill>
              </a:rPr>
              <a:t>September</a:t>
            </a:r>
            <a:r>
              <a:rPr lang="es-ES" sz="500">
                <a:solidFill>
                  <a:srgbClr val="646464"/>
                </a:solidFill>
              </a:rPr>
              <a:t> 2025. P-2936; </a:t>
            </a:r>
            <a:r>
              <a:rPr lang="es-ES" sz="500" b="1">
                <a:solidFill>
                  <a:srgbClr val="646464"/>
                </a:solidFill>
              </a:rPr>
              <a:t>2</a:t>
            </a:r>
            <a:r>
              <a:rPr lang="es-ES" sz="500">
                <a:solidFill>
                  <a:srgbClr val="646464"/>
                </a:solidFill>
              </a:rPr>
              <a:t>. </a:t>
            </a:r>
            <a:r>
              <a:rPr lang="es-ES" sz="500" err="1">
                <a:solidFill>
                  <a:srgbClr val="646464"/>
                </a:solidFill>
              </a:rPr>
              <a:t>Lauffler</a:t>
            </a:r>
            <a:r>
              <a:rPr lang="es-ES" sz="500">
                <a:solidFill>
                  <a:srgbClr val="646464"/>
                </a:solidFill>
              </a:rPr>
              <a:t> F., </a:t>
            </a:r>
            <a:r>
              <a:rPr lang="es-ES" sz="500" i="1">
                <a:solidFill>
                  <a:srgbClr val="646464"/>
                </a:solidFill>
              </a:rPr>
              <a:t>et al</a:t>
            </a:r>
            <a:r>
              <a:rPr lang="es-ES" sz="500">
                <a:solidFill>
                  <a:srgbClr val="646464"/>
                </a:solidFill>
              </a:rPr>
              <a:t>. </a:t>
            </a:r>
            <a:r>
              <a:rPr lang="es-ES" sz="500" err="1">
                <a:solidFill>
                  <a:srgbClr val="646464"/>
                </a:solidFill>
              </a:rPr>
              <a:t>Patient</a:t>
            </a:r>
            <a:r>
              <a:rPr lang="es-ES" sz="500">
                <a:solidFill>
                  <a:srgbClr val="646464"/>
                </a:solidFill>
              </a:rPr>
              <a:t> </a:t>
            </a:r>
            <a:r>
              <a:rPr lang="es-ES" sz="500" err="1">
                <a:solidFill>
                  <a:srgbClr val="646464"/>
                </a:solidFill>
              </a:rPr>
              <a:t>reported</a:t>
            </a:r>
            <a:r>
              <a:rPr lang="es-ES" sz="500">
                <a:solidFill>
                  <a:srgbClr val="646464"/>
                </a:solidFill>
              </a:rPr>
              <a:t> </a:t>
            </a:r>
            <a:r>
              <a:rPr lang="es-ES" sz="500" err="1">
                <a:solidFill>
                  <a:srgbClr val="646464"/>
                </a:solidFill>
              </a:rPr>
              <a:t>outcomes</a:t>
            </a:r>
            <a:r>
              <a:rPr lang="es-ES" sz="500">
                <a:solidFill>
                  <a:srgbClr val="646464"/>
                </a:solidFill>
              </a:rPr>
              <a:t> in </a:t>
            </a:r>
            <a:r>
              <a:rPr lang="es-ES" sz="500" err="1">
                <a:solidFill>
                  <a:srgbClr val="646464"/>
                </a:solidFill>
              </a:rPr>
              <a:t>lebrikizumab</a:t>
            </a:r>
            <a:r>
              <a:rPr lang="es-ES" sz="500">
                <a:solidFill>
                  <a:srgbClr val="646464"/>
                </a:solidFill>
              </a:rPr>
              <a:t> </a:t>
            </a:r>
            <a:r>
              <a:rPr lang="es-ES" sz="500" err="1">
                <a:solidFill>
                  <a:srgbClr val="646464"/>
                </a:solidFill>
              </a:rPr>
              <a:t>treated</a:t>
            </a:r>
            <a:r>
              <a:rPr lang="es-ES" sz="500">
                <a:solidFill>
                  <a:srgbClr val="646464"/>
                </a:solidFill>
              </a:rPr>
              <a:t>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 real-</a:t>
            </a:r>
            <a:r>
              <a:rPr lang="es-ES" sz="500" err="1">
                <a:solidFill>
                  <a:srgbClr val="646464"/>
                </a:solidFill>
              </a:rPr>
              <a:t>world</a:t>
            </a:r>
            <a:r>
              <a:rPr lang="es-ES" sz="500">
                <a:solidFill>
                  <a:srgbClr val="646464"/>
                </a:solidFill>
              </a:rPr>
              <a:t> </a:t>
            </a:r>
            <a:r>
              <a:rPr lang="es-ES" sz="500" err="1">
                <a:solidFill>
                  <a:srgbClr val="646464"/>
                </a:solidFill>
              </a:rPr>
              <a:t>setting</a:t>
            </a:r>
            <a:r>
              <a:rPr lang="es-ES" sz="500">
                <a:solidFill>
                  <a:srgbClr val="646464"/>
                </a:solidFill>
              </a:rPr>
              <a:t>: </a:t>
            </a:r>
            <a:r>
              <a:rPr lang="es-ES" sz="500" err="1">
                <a:solidFill>
                  <a:srgbClr val="646464"/>
                </a:solidFill>
              </a:rPr>
              <a:t>interim</a:t>
            </a:r>
            <a:r>
              <a:rPr lang="es-ES" sz="500">
                <a:solidFill>
                  <a:srgbClr val="646464"/>
                </a:solidFill>
              </a:rPr>
              <a:t> </a:t>
            </a:r>
            <a:r>
              <a:rPr lang="es-ES" sz="500" err="1">
                <a:solidFill>
                  <a:srgbClr val="646464"/>
                </a:solidFill>
              </a:rPr>
              <a:t>analysis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non-</a:t>
            </a:r>
            <a:r>
              <a:rPr lang="es-ES" sz="500" err="1">
                <a:solidFill>
                  <a:srgbClr val="646464"/>
                </a:solidFill>
              </a:rPr>
              <a:t>interventional</a:t>
            </a:r>
            <a:r>
              <a:rPr lang="es-ES" sz="500">
                <a:solidFill>
                  <a:srgbClr val="646464"/>
                </a:solidFill>
              </a:rPr>
              <a:t> </a:t>
            </a:r>
            <a:r>
              <a:rPr lang="es-ES" sz="500" err="1">
                <a:solidFill>
                  <a:srgbClr val="646464"/>
                </a:solidFill>
              </a:rPr>
              <a:t>study</a:t>
            </a:r>
            <a:r>
              <a:rPr lang="es-ES" sz="500">
                <a:solidFill>
                  <a:srgbClr val="646464"/>
                </a:solidFill>
              </a:rPr>
              <a:t> AD-LIFE. 33rd </a:t>
            </a:r>
            <a:r>
              <a:rPr lang="es-ES" sz="500" err="1">
                <a:solidFill>
                  <a:srgbClr val="646464"/>
                </a:solidFill>
              </a:rPr>
              <a:t>Congress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2025; París, Francia; 17–20 septiembre 2025. P-3457.</a:t>
            </a:r>
          </a:p>
        </p:txBody>
      </p:sp>
      <p:sp>
        <p:nvSpPr>
          <p:cNvPr id="28" name="CuadroTexto 27">
            <a:extLst>
              <a:ext uri="{FF2B5EF4-FFF2-40B4-BE49-F238E27FC236}">
                <a16:creationId xmlns:a16="http://schemas.microsoft.com/office/drawing/2014/main" id="{D9623A76-8B89-A53D-0C57-74B173325E8D}"/>
              </a:ext>
            </a:extLst>
          </p:cNvPr>
          <p:cNvSpPr txBox="1"/>
          <p:nvPr/>
        </p:nvSpPr>
        <p:spPr>
          <a:xfrm>
            <a:off x="3744940" y="1674673"/>
            <a:ext cx="3829752" cy="277695"/>
          </a:xfrm>
          <a:prstGeom prst="rect">
            <a:avLst/>
          </a:prstGeom>
          <a:noFill/>
        </p:spPr>
        <p:txBody>
          <a:bodyPr wrap="square">
            <a:spAutoFit/>
          </a:bodyPr>
          <a:lstStyle/>
          <a:p>
            <a:r>
              <a:rPr lang="pt-BR" sz="1200" b="1">
                <a:solidFill>
                  <a:srgbClr val="7A45B8"/>
                </a:solidFill>
              </a:rPr>
              <a:t>Características </a:t>
            </a:r>
            <a:r>
              <a:rPr lang="pt-BR" sz="1200" b="1" err="1">
                <a:solidFill>
                  <a:srgbClr val="7A45B8"/>
                </a:solidFill>
              </a:rPr>
              <a:t>basales</a:t>
            </a:r>
            <a:r>
              <a:rPr lang="pt-BR" sz="1200" b="1">
                <a:solidFill>
                  <a:srgbClr val="7A45B8"/>
                </a:solidFill>
              </a:rPr>
              <a:t> de </a:t>
            </a:r>
            <a:r>
              <a:rPr lang="pt-BR" sz="1200" b="1" err="1">
                <a:solidFill>
                  <a:srgbClr val="7A45B8"/>
                </a:solidFill>
              </a:rPr>
              <a:t>los</a:t>
            </a:r>
            <a:r>
              <a:rPr lang="pt-BR" sz="1200" b="1">
                <a:solidFill>
                  <a:srgbClr val="7A45B8"/>
                </a:solidFill>
              </a:rPr>
              <a:t> pacientes</a:t>
            </a:r>
          </a:p>
        </p:txBody>
      </p:sp>
    </p:spTree>
    <p:extLst>
      <p:ext uri="{BB962C8B-B14F-4D97-AF65-F5344CB8AC3E}">
        <p14:creationId xmlns:p14="http://schemas.microsoft.com/office/powerpoint/2010/main" val="30964857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37998-90C0-B944-2A9D-832E0A14854F}"/>
            </a:ext>
          </a:extLst>
        </p:cNvPr>
        <p:cNvGrpSpPr/>
        <p:nvPr/>
      </p:nvGrpSpPr>
      <p:grpSpPr>
        <a:xfrm>
          <a:off x="0" y="0"/>
          <a:ext cx="0" cy="0"/>
          <a:chOff x="0" y="0"/>
          <a:chExt cx="0" cy="0"/>
        </a:xfrm>
      </p:grpSpPr>
      <p:sp>
        <p:nvSpPr>
          <p:cNvPr id="8" name="Rectángulo redondeado 7">
            <a:extLst>
              <a:ext uri="{FF2B5EF4-FFF2-40B4-BE49-F238E27FC236}">
                <a16:creationId xmlns:a16="http://schemas.microsoft.com/office/drawing/2014/main" id="{5B777EB2-7593-1166-2759-D59B4BDBA6BB}"/>
              </a:ext>
            </a:extLst>
          </p:cNvPr>
          <p:cNvSpPr/>
          <p:nvPr/>
        </p:nvSpPr>
        <p:spPr>
          <a:xfrm>
            <a:off x="630375" y="1537530"/>
            <a:ext cx="10954344" cy="4328880"/>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Rectángulo redondeado 58">
            <a:extLst>
              <a:ext uri="{FF2B5EF4-FFF2-40B4-BE49-F238E27FC236}">
                <a16:creationId xmlns:a16="http://schemas.microsoft.com/office/drawing/2014/main" id="{3A8ADCDF-9DCE-5C24-5B2B-071CA2F43E86}"/>
              </a:ext>
            </a:extLst>
          </p:cNvPr>
          <p:cNvSpPr/>
          <p:nvPr/>
        </p:nvSpPr>
        <p:spPr>
          <a:xfrm>
            <a:off x="795647" y="2140864"/>
            <a:ext cx="3263337" cy="3310231"/>
          </a:xfrm>
          <a:prstGeom prst="roundRect">
            <a:avLst>
              <a:gd name="adj" fmla="val 3646"/>
            </a:avLst>
          </a:prstGeom>
          <a:solidFill>
            <a:srgbClr val="7A45B8">
              <a:alpha val="34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Rectángulo redondeado 59">
            <a:extLst>
              <a:ext uri="{FF2B5EF4-FFF2-40B4-BE49-F238E27FC236}">
                <a16:creationId xmlns:a16="http://schemas.microsoft.com/office/drawing/2014/main" id="{4BEE440F-BB1C-F351-678C-C1A974045C7F}"/>
              </a:ext>
            </a:extLst>
          </p:cNvPr>
          <p:cNvSpPr/>
          <p:nvPr/>
        </p:nvSpPr>
        <p:spPr>
          <a:xfrm>
            <a:off x="4169047" y="2132111"/>
            <a:ext cx="1738076" cy="3310231"/>
          </a:xfrm>
          <a:prstGeom prst="roundRect">
            <a:avLst>
              <a:gd name="adj" fmla="val 3646"/>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Rectángulo redondeado 60">
            <a:extLst>
              <a:ext uri="{FF2B5EF4-FFF2-40B4-BE49-F238E27FC236}">
                <a16:creationId xmlns:a16="http://schemas.microsoft.com/office/drawing/2014/main" id="{68DF604C-DF2F-8AFA-37C2-E4541C931A8F}"/>
              </a:ext>
            </a:extLst>
          </p:cNvPr>
          <p:cNvSpPr/>
          <p:nvPr/>
        </p:nvSpPr>
        <p:spPr>
          <a:xfrm>
            <a:off x="6204960" y="2132111"/>
            <a:ext cx="2735716" cy="3310231"/>
          </a:xfrm>
          <a:prstGeom prst="roundRect">
            <a:avLst>
              <a:gd name="adj" fmla="val 3646"/>
            </a:avLst>
          </a:prstGeom>
          <a:solidFill>
            <a:srgbClr val="7A45B8">
              <a:alpha val="34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Rectángulo redondeado 61">
            <a:extLst>
              <a:ext uri="{FF2B5EF4-FFF2-40B4-BE49-F238E27FC236}">
                <a16:creationId xmlns:a16="http://schemas.microsoft.com/office/drawing/2014/main" id="{5E6EAF3B-2C76-C42C-EFE4-89322B2FABEA}"/>
              </a:ext>
            </a:extLst>
          </p:cNvPr>
          <p:cNvSpPr/>
          <p:nvPr/>
        </p:nvSpPr>
        <p:spPr>
          <a:xfrm>
            <a:off x="9040412" y="2123358"/>
            <a:ext cx="2276023" cy="3310231"/>
          </a:xfrm>
          <a:prstGeom prst="roundRect">
            <a:avLst>
              <a:gd name="adj" fmla="val 3646"/>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C01E759B-D012-8198-FEA1-DBC3A588CA24}"/>
              </a:ext>
            </a:extLst>
          </p:cNvPr>
          <p:cNvSpPr txBox="1"/>
          <p:nvPr/>
        </p:nvSpPr>
        <p:spPr>
          <a:xfrm>
            <a:off x="4181124" y="1674673"/>
            <a:ext cx="3829752" cy="338554"/>
          </a:xfrm>
          <a:prstGeom prst="rect">
            <a:avLst/>
          </a:prstGeom>
          <a:noFill/>
        </p:spPr>
        <p:txBody>
          <a:bodyPr wrap="square">
            <a:spAutoFit/>
          </a:bodyPr>
          <a:lstStyle/>
          <a:p>
            <a:pPr algn="ctr"/>
            <a:r>
              <a:rPr lang="pt-BR" sz="1600" b="1">
                <a:solidFill>
                  <a:srgbClr val="7A45B8"/>
                </a:solidFill>
              </a:rPr>
              <a:t>Resultados</a:t>
            </a:r>
          </a:p>
        </p:txBody>
      </p:sp>
      <p:sp>
        <p:nvSpPr>
          <p:cNvPr id="2" name="Título 1">
            <a:extLst>
              <a:ext uri="{FF2B5EF4-FFF2-40B4-BE49-F238E27FC236}">
                <a16:creationId xmlns:a16="http://schemas.microsoft.com/office/drawing/2014/main" id="{0A1E6D91-B793-D614-FD73-FAB0D2149A97}"/>
              </a:ext>
            </a:extLst>
          </p:cNvPr>
          <p:cNvSpPr>
            <a:spLocks noGrp="1"/>
          </p:cNvSpPr>
          <p:nvPr>
            <p:ph type="title"/>
          </p:nvPr>
        </p:nvSpPr>
        <p:spPr>
          <a:xfrm>
            <a:off x="541058" y="180535"/>
            <a:ext cx="10710038" cy="640214"/>
          </a:xfrm>
        </p:spPr>
        <p:txBody>
          <a:bodyPr/>
          <a:lstStyle/>
          <a:p>
            <a:r>
              <a:rPr lang="es-ES"/>
              <a:t>Lebrikizumab proporciona altos niveles de efectividad en pacientes con DA moderada a grave en la práctica habitual: análisis provisional del estudio no intervencionista AD-LIFE.</a:t>
            </a:r>
            <a:r>
              <a:rPr lang="es-ES" baseline="30000"/>
              <a:t>$1,2</a:t>
            </a:r>
          </a:p>
        </p:txBody>
      </p:sp>
      <p:sp>
        <p:nvSpPr>
          <p:cNvPr id="4" name="object 3">
            <a:extLst>
              <a:ext uri="{FF2B5EF4-FFF2-40B4-BE49-F238E27FC236}">
                <a16:creationId xmlns:a16="http://schemas.microsoft.com/office/drawing/2014/main" id="{B6F1259A-DE1A-0C8E-C81B-19CE6743E482}"/>
              </a:ext>
            </a:extLst>
          </p:cNvPr>
          <p:cNvSpPr txBox="1"/>
          <p:nvPr/>
        </p:nvSpPr>
        <p:spPr>
          <a:xfrm>
            <a:off x="849432" y="5578578"/>
            <a:ext cx="1344200" cy="117054"/>
          </a:xfrm>
          <a:prstGeom prst="rect">
            <a:avLst/>
          </a:prstGeom>
        </p:spPr>
        <p:txBody>
          <a:bodyPr vert="horz" wrap="square" lIns="0" tIns="9242" rIns="0" bIns="0" rtlCol="0">
            <a:spAutoFit/>
          </a:bodyPr>
          <a:lstStyle/>
          <a:p>
            <a:pPr marL="23104">
              <a:spcBef>
                <a:spcPts val="73"/>
              </a:spcBef>
            </a:pPr>
            <a:r>
              <a:rPr sz="700">
                <a:solidFill>
                  <a:srgbClr val="646464"/>
                </a:solidFill>
                <a:latin typeface="Arial" panose="020B0604020202020204" pitchFamily="34" charset="0"/>
                <a:cs typeface="Arial" panose="020B0604020202020204" pitchFamily="34" charset="0"/>
              </a:rPr>
              <a:t>Lauffler</a:t>
            </a:r>
            <a:r>
              <a:rPr sz="700" spc="-12">
                <a:solidFill>
                  <a:srgbClr val="646464"/>
                </a:solidFill>
                <a:latin typeface="Arial" panose="020B0604020202020204" pitchFamily="34" charset="0"/>
                <a:cs typeface="Arial" panose="020B0604020202020204" pitchFamily="34" charset="0"/>
              </a:rPr>
              <a:t> </a:t>
            </a:r>
            <a:r>
              <a:rPr sz="700">
                <a:solidFill>
                  <a:srgbClr val="646464"/>
                </a:solidFill>
                <a:latin typeface="Arial" panose="020B0604020202020204" pitchFamily="34" charset="0"/>
                <a:cs typeface="Arial" panose="020B0604020202020204" pitchFamily="34" charset="0"/>
              </a:rPr>
              <a:t>E,</a:t>
            </a:r>
            <a:r>
              <a:rPr sz="700" spc="-6">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et</a:t>
            </a:r>
            <a:r>
              <a:rPr sz="700" i="1" spc="12">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al.</a:t>
            </a:r>
            <a:r>
              <a:rPr sz="700" i="1" spc="-6">
                <a:solidFill>
                  <a:srgbClr val="646464"/>
                </a:solidFill>
                <a:latin typeface="Arial" panose="020B0604020202020204" pitchFamily="34" charset="0"/>
                <a:cs typeface="Arial" panose="020B0604020202020204" pitchFamily="34" charset="0"/>
              </a:rPr>
              <a:t> </a:t>
            </a:r>
            <a:r>
              <a:rPr sz="700" spc="-12">
                <a:solidFill>
                  <a:srgbClr val="646464"/>
                </a:solidFill>
                <a:latin typeface="Arial" panose="020B0604020202020204" pitchFamily="34" charset="0"/>
                <a:cs typeface="Arial" panose="020B0604020202020204" pitchFamily="34" charset="0"/>
              </a:rPr>
              <a:t>2025</a:t>
            </a:r>
            <a:r>
              <a:rPr sz="700" spc="-18" baseline="32407">
                <a:solidFill>
                  <a:srgbClr val="646464"/>
                </a:solidFill>
                <a:latin typeface="Arial" panose="020B0604020202020204" pitchFamily="34" charset="0"/>
                <a:cs typeface="Arial" panose="020B0604020202020204" pitchFamily="34" charset="0"/>
              </a:rPr>
              <a:t>1</a:t>
            </a:r>
            <a:endParaRPr sz="700" baseline="32407">
              <a:solidFill>
                <a:srgbClr val="646464"/>
              </a:solidFill>
              <a:latin typeface="Arial" panose="020B0604020202020204" pitchFamily="34" charset="0"/>
              <a:cs typeface="Arial" panose="020B0604020202020204" pitchFamily="34" charset="0"/>
            </a:endParaRPr>
          </a:p>
        </p:txBody>
      </p:sp>
      <p:grpSp>
        <p:nvGrpSpPr>
          <p:cNvPr id="9" name="object 20">
            <a:extLst>
              <a:ext uri="{FF2B5EF4-FFF2-40B4-BE49-F238E27FC236}">
                <a16:creationId xmlns:a16="http://schemas.microsoft.com/office/drawing/2014/main" id="{E7E85410-D994-EBA1-B8C9-25ED78836329}"/>
              </a:ext>
            </a:extLst>
          </p:cNvPr>
          <p:cNvGrpSpPr/>
          <p:nvPr/>
        </p:nvGrpSpPr>
        <p:grpSpPr>
          <a:xfrm>
            <a:off x="1362912" y="2680582"/>
            <a:ext cx="2336198" cy="2376242"/>
            <a:chOff x="5711229" y="3775632"/>
            <a:chExt cx="4445635" cy="4521835"/>
          </a:xfrm>
        </p:grpSpPr>
        <p:sp>
          <p:nvSpPr>
            <p:cNvPr id="10" name="object 21">
              <a:extLst>
                <a:ext uri="{FF2B5EF4-FFF2-40B4-BE49-F238E27FC236}">
                  <a16:creationId xmlns:a16="http://schemas.microsoft.com/office/drawing/2014/main" id="{D75D76FC-4F14-4277-3AB0-0AE0D8E25AFB}"/>
                </a:ext>
              </a:extLst>
            </p:cNvPr>
            <p:cNvSpPr/>
            <p:nvPr/>
          </p:nvSpPr>
          <p:spPr>
            <a:xfrm>
              <a:off x="5781907" y="3817254"/>
              <a:ext cx="0" cy="4476115"/>
            </a:xfrm>
            <a:custGeom>
              <a:avLst/>
              <a:gdLst/>
              <a:ahLst/>
              <a:cxnLst/>
              <a:rect l="l" t="t" r="r" b="b"/>
              <a:pathLst>
                <a:path h="4476115">
                  <a:moveTo>
                    <a:pt x="0" y="4475779"/>
                  </a:moveTo>
                  <a:lnTo>
                    <a:pt x="0"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2" name="object 22">
              <a:extLst>
                <a:ext uri="{FF2B5EF4-FFF2-40B4-BE49-F238E27FC236}">
                  <a16:creationId xmlns:a16="http://schemas.microsoft.com/office/drawing/2014/main" id="{7CD6D606-989D-8A94-7AF0-7956B979AA90}"/>
                </a:ext>
              </a:extLst>
            </p:cNvPr>
            <p:cNvSpPr/>
            <p:nvPr/>
          </p:nvSpPr>
          <p:spPr>
            <a:xfrm>
              <a:off x="5711229" y="8293034"/>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3" name="object 23">
              <a:extLst>
                <a:ext uri="{FF2B5EF4-FFF2-40B4-BE49-F238E27FC236}">
                  <a16:creationId xmlns:a16="http://schemas.microsoft.com/office/drawing/2014/main" id="{A9AE530F-8341-17B3-D2D4-83322790EBD5}"/>
                </a:ext>
              </a:extLst>
            </p:cNvPr>
            <p:cNvSpPr/>
            <p:nvPr/>
          </p:nvSpPr>
          <p:spPr>
            <a:xfrm>
              <a:off x="5711229" y="7170975"/>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4" name="object 24">
              <a:extLst>
                <a:ext uri="{FF2B5EF4-FFF2-40B4-BE49-F238E27FC236}">
                  <a16:creationId xmlns:a16="http://schemas.microsoft.com/office/drawing/2014/main" id="{E32DE90F-31B5-CAF4-B8EA-1B7A925BFEB1}"/>
                </a:ext>
              </a:extLst>
            </p:cNvPr>
            <p:cNvSpPr/>
            <p:nvPr/>
          </p:nvSpPr>
          <p:spPr>
            <a:xfrm>
              <a:off x="5711229" y="6055929"/>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5" name="object 25">
              <a:extLst>
                <a:ext uri="{FF2B5EF4-FFF2-40B4-BE49-F238E27FC236}">
                  <a16:creationId xmlns:a16="http://schemas.microsoft.com/office/drawing/2014/main" id="{B7A4FAA5-F497-3242-2137-089895917E67}"/>
                </a:ext>
              </a:extLst>
            </p:cNvPr>
            <p:cNvSpPr/>
            <p:nvPr/>
          </p:nvSpPr>
          <p:spPr>
            <a:xfrm>
              <a:off x="5711229" y="4932927"/>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6" name="object 26">
              <a:extLst>
                <a:ext uri="{FF2B5EF4-FFF2-40B4-BE49-F238E27FC236}">
                  <a16:creationId xmlns:a16="http://schemas.microsoft.com/office/drawing/2014/main" id="{CE2C6D26-6977-76FE-1ABB-5A917A2A9191}"/>
                </a:ext>
              </a:extLst>
            </p:cNvPr>
            <p:cNvSpPr/>
            <p:nvPr/>
          </p:nvSpPr>
          <p:spPr>
            <a:xfrm>
              <a:off x="5711229" y="3817255"/>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7" name="object 27">
              <a:extLst>
                <a:ext uri="{FF2B5EF4-FFF2-40B4-BE49-F238E27FC236}">
                  <a16:creationId xmlns:a16="http://schemas.microsoft.com/office/drawing/2014/main" id="{39FAEAE2-ED5F-9036-BDCE-E24B18D18BD4}"/>
                </a:ext>
              </a:extLst>
            </p:cNvPr>
            <p:cNvSpPr/>
            <p:nvPr/>
          </p:nvSpPr>
          <p:spPr>
            <a:xfrm>
              <a:off x="5781907" y="3817255"/>
              <a:ext cx="4335145" cy="71120"/>
            </a:xfrm>
            <a:custGeom>
              <a:avLst/>
              <a:gdLst/>
              <a:ahLst/>
              <a:cxnLst/>
              <a:rect l="l" t="t" r="r" b="b"/>
              <a:pathLst>
                <a:path w="4335145" h="71120">
                  <a:moveTo>
                    <a:pt x="0" y="0"/>
                  </a:moveTo>
                  <a:lnTo>
                    <a:pt x="4334946" y="0"/>
                  </a:lnTo>
                </a:path>
                <a:path w="4335145" h="71120">
                  <a:moveTo>
                    <a:pt x="0" y="0"/>
                  </a:moveTo>
                  <a:lnTo>
                    <a:pt x="0" y="70678"/>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8" name="object 28">
              <a:extLst>
                <a:ext uri="{FF2B5EF4-FFF2-40B4-BE49-F238E27FC236}">
                  <a16:creationId xmlns:a16="http://schemas.microsoft.com/office/drawing/2014/main" id="{ED9F0430-BCA7-19BA-381E-9453D45BB905}"/>
                </a:ext>
              </a:extLst>
            </p:cNvPr>
            <p:cNvSpPr/>
            <p:nvPr/>
          </p:nvSpPr>
          <p:spPr>
            <a:xfrm>
              <a:off x="6866376" y="3817255"/>
              <a:ext cx="0" cy="71120"/>
            </a:xfrm>
            <a:custGeom>
              <a:avLst/>
              <a:gdLst/>
              <a:ahLst/>
              <a:cxnLst/>
              <a:rect l="l" t="t" r="r" b="b"/>
              <a:pathLst>
                <a:path h="71120">
                  <a:moveTo>
                    <a:pt x="0" y="0"/>
                  </a:moveTo>
                  <a:lnTo>
                    <a:pt x="0" y="70678"/>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9" name="object 29">
              <a:extLst>
                <a:ext uri="{FF2B5EF4-FFF2-40B4-BE49-F238E27FC236}">
                  <a16:creationId xmlns:a16="http://schemas.microsoft.com/office/drawing/2014/main" id="{671BCEAF-F867-B4DA-766A-BE1BAE7F0D38}"/>
                </a:ext>
              </a:extLst>
            </p:cNvPr>
            <p:cNvSpPr/>
            <p:nvPr/>
          </p:nvSpPr>
          <p:spPr>
            <a:xfrm>
              <a:off x="7950113" y="3817255"/>
              <a:ext cx="0" cy="71120"/>
            </a:xfrm>
            <a:custGeom>
              <a:avLst/>
              <a:gdLst/>
              <a:ahLst/>
              <a:cxnLst/>
              <a:rect l="l" t="t" r="r" b="b"/>
              <a:pathLst>
                <a:path h="71120">
                  <a:moveTo>
                    <a:pt x="0" y="0"/>
                  </a:moveTo>
                  <a:lnTo>
                    <a:pt x="0" y="70678"/>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0" name="object 30">
              <a:extLst>
                <a:ext uri="{FF2B5EF4-FFF2-40B4-BE49-F238E27FC236}">
                  <a16:creationId xmlns:a16="http://schemas.microsoft.com/office/drawing/2014/main" id="{94CA8CF7-BB46-FD2C-BBC9-60F6AFE0C3A0}"/>
                </a:ext>
              </a:extLst>
            </p:cNvPr>
            <p:cNvSpPr/>
            <p:nvPr/>
          </p:nvSpPr>
          <p:spPr>
            <a:xfrm>
              <a:off x="9033955" y="3817255"/>
              <a:ext cx="0" cy="71120"/>
            </a:xfrm>
            <a:custGeom>
              <a:avLst/>
              <a:gdLst/>
              <a:ahLst/>
              <a:cxnLst/>
              <a:rect l="l" t="t" r="r" b="b"/>
              <a:pathLst>
                <a:path h="71120">
                  <a:moveTo>
                    <a:pt x="0" y="0"/>
                  </a:moveTo>
                  <a:lnTo>
                    <a:pt x="0" y="70678"/>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1" name="object 31">
              <a:extLst>
                <a:ext uri="{FF2B5EF4-FFF2-40B4-BE49-F238E27FC236}">
                  <a16:creationId xmlns:a16="http://schemas.microsoft.com/office/drawing/2014/main" id="{6B7949C6-88BF-D86E-BAF9-BCDF9069A8FD}"/>
                </a:ext>
              </a:extLst>
            </p:cNvPr>
            <p:cNvSpPr/>
            <p:nvPr/>
          </p:nvSpPr>
          <p:spPr>
            <a:xfrm>
              <a:off x="10116854" y="3817255"/>
              <a:ext cx="0" cy="71120"/>
            </a:xfrm>
            <a:custGeom>
              <a:avLst/>
              <a:gdLst/>
              <a:ahLst/>
              <a:cxnLst/>
              <a:rect l="l" t="t" r="r" b="b"/>
              <a:pathLst>
                <a:path h="71120">
                  <a:moveTo>
                    <a:pt x="0" y="0"/>
                  </a:moveTo>
                  <a:lnTo>
                    <a:pt x="0" y="70678"/>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2" name="object 32">
              <a:extLst>
                <a:ext uri="{FF2B5EF4-FFF2-40B4-BE49-F238E27FC236}">
                  <a16:creationId xmlns:a16="http://schemas.microsoft.com/office/drawing/2014/main" id="{B70FCE4F-E3C0-909C-D75C-56D3325012B9}"/>
                </a:ext>
              </a:extLst>
            </p:cNvPr>
            <p:cNvSpPr/>
            <p:nvPr/>
          </p:nvSpPr>
          <p:spPr>
            <a:xfrm>
              <a:off x="6866376" y="5827455"/>
              <a:ext cx="0" cy="903605"/>
            </a:xfrm>
            <a:custGeom>
              <a:avLst/>
              <a:gdLst/>
              <a:ahLst/>
              <a:cxnLst/>
              <a:rect l="l" t="t" r="r" b="b"/>
              <a:pathLst>
                <a:path h="903604">
                  <a:moveTo>
                    <a:pt x="0" y="448258"/>
                  </a:moveTo>
                  <a:lnTo>
                    <a:pt x="0" y="0"/>
                  </a:lnTo>
                </a:path>
                <a:path h="903604">
                  <a:moveTo>
                    <a:pt x="0" y="448258"/>
                  </a:moveTo>
                  <a:lnTo>
                    <a:pt x="0" y="903009"/>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3" name="object 33">
              <a:extLst>
                <a:ext uri="{FF2B5EF4-FFF2-40B4-BE49-F238E27FC236}">
                  <a16:creationId xmlns:a16="http://schemas.microsoft.com/office/drawing/2014/main" id="{4E47D78F-0203-0BEC-FDCA-01BDD7C702F2}"/>
                </a:ext>
              </a:extLst>
            </p:cNvPr>
            <p:cNvSpPr/>
            <p:nvPr/>
          </p:nvSpPr>
          <p:spPr>
            <a:xfrm>
              <a:off x="6842084" y="5827455"/>
              <a:ext cx="47625" cy="0"/>
            </a:xfrm>
            <a:custGeom>
              <a:avLst/>
              <a:gdLst/>
              <a:ahLst/>
              <a:cxnLst/>
              <a:rect l="l" t="t" r="r" b="b"/>
              <a:pathLst>
                <a:path w="47625">
                  <a:moveTo>
                    <a:pt x="0" y="0"/>
                  </a:moveTo>
                  <a:lnTo>
                    <a:pt x="47118"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4" name="object 34">
              <a:extLst>
                <a:ext uri="{FF2B5EF4-FFF2-40B4-BE49-F238E27FC236}">
                  <a16:creationId xmlns:a16="http://schemas.microsoft.com/office/drawing/2014/main" id="{38010043-C343-E04F-87D1-1EF20221B620}"/>
                </a:ext>
              </a:extLst>
            </p:cNvPr>
            <p:cNvSpPr/>
            <p:nvPr/>
          </p:nvSpPr>
          <p:spPr>
            <a:xfrm>
              <a:off x="6842084" y="6730464"/>
              <a:ext cx="47625" cy="0"/>
            </a:xfrm>
            <a:custGeom>
              <a:avLst/>
              <a:gdLst/>
              <a:ahLst/>
              <a:cxnLst/>
              <a:rect l="l" t="t" r="r" b="b"/>
              <a:pathLst>
                <a:path w="47625">
                  <a:moveTo>
                    <a:pt x="0" y="0"/>
                  </a:moveTo>
                  <a:lnTo>
                    <a:pt x="47118"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5" name="object 35">
              <a:extLst>
                <a:ext uri="{FF2B5EF4-FFF2-40B4-BE49-F238E27FC236}">
                  <a16:creationId xmlns:a16="http://schemas.microsoft.com/office/drawing/2014/main" id="{EF4605B7-2293-67C8-ABDD-9C1387EC8854}"/>
                </a:ext>
              </a:extLst>
            </p:cNvPr>
            <p:cNvSpPr/>
            <p:nvPr/>
          </p:nvSpPr>
          <p:spPr>
            <a:xfrm>
              <a:off x="10117797" y="6267127"/>
              <a:ext cx="0" cy="974090"/>
            </a:xfrm>
            <a:custGeom>
              <a:avLst/>
              <a:gdLst/>
              <a:ahLst/>
              <a:cxnLst/>
              <a:rect l="l" t="t" r="r" b="b"/>
              <a:pathLst>
                <a:path h="974090">
                  <a:moveTo>
                    <a:pt x="0" y="487629"/>
                  </a:moveTo>
                  <a:lnTo>
                    <a:pt x="0" y="0"/>
                  </a:lnTo>
                </a:path>
                <a:path h="974090">
                  <a:moveTo>
                    <a:pt x="0" y="487629"/>
                  </a:moveTo>
                  <a:lnTo>
                    <a:pt x="0" y="973687"/>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6" name="object 36">
              <a:extLst>
                <a:ext uri="{FF2B5EF4-FFF2-40B4-BE49-F238E27FC236}">
                  <a16:creationId xmlns:a16="http://schemas.microsoft.com/office/drawing/2014/main" id="{E47859B8-A414-E030-BD3A-4073A2E6070A}"/>
                </a:ext>
              </a:extLst>
            </p:cNvPr>
            <p:cNvSpPr/>
            <p:nvPr/>
          </p:nvSpPr>
          <p:spPr>
            <a:xfrm>
              <a:off x="10093294" y="6267127"/>
              <a:ext cx="47625" cy="0"/>
            </a:xfrm>
            <a:custGeom>
              <a:avLst/>
              <a:gdLst/>
              <a:ahLst/>
              <a:cxnLst/>
              <a:rect l="l" t="t" r="r" b="b"/>
              <a:pathLst>
                <a:path w="47625">
                  <a:moveTo>
                    <a:pt x="0" y="0"/>
                  </a:moveTo>
                  <a:lnTo>
                    <a:pt x="47118"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7" name="object 37">
              <a:extLst>
                <a:ext uri="{FF2B5EF4-FFF2-40B4-BE49-F238E27FC236}">
                  <a16:creationId xmlns:a16="http://schemas.microsoft.com/office/drawing/2014/main" id="{62449BDE-0EFE-D0F8-E4BD-EE31B5B4BBCC}"/>
                </a:ext>
              </a:extLst>
            </p:cNvPr>
            <p:cNvSpPr/>
            <p:nvPr/>
          </p:nvSpPr>
          <p:spPr>
            <a:xfrm>
              <a:off x="10093294" y="7240815"/>
              <a:ext cx="47625" cy="0"/>
            </a:xfrm>
            <a:custGeom>
              <a:avLst/>
              <a:gdLst/>
              <a:ahLst/>
              <a:cxnLst/>
              <a:rect l="l" t="t" r="r" b="b"/>
              <a:pathLst>
                <a:path w="47625">
                  <a:moveTo>
                    <a:pt x="0" y="0"/>
                  </a:moveTo>
                  <a:lnTo>
                    <a:pt x="47118"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8" name="object 38">
              <a:extLst>
                <a:ext uri="{FF2B5EF4-FFF2-40B4-BE49-F238E27FC236}">
                  <a16:creationId xmlns:a16="http://schemas.microsoft.com/office/drawing/2014/main" id="{8EB3FA6C-D15A-29D7-08EC-4C68288EA75A}"/>
                </a:ext>
              </a:extLst>
            </p:cNvPr>
            <p:cNvSpPr/>
            <p:nvPr/>
          </p:nvSpPr>
          <p:spPr>
            <a:xfrm>
              <a:off x="5785782" y="3813382"/>
              <a:ext cx="1083945" cy="2465705"/>
            </a:xfrm>
            <a:custGeom>
              <a:avLst/>
              <a:gdLst/>
              <a:ahLst/>
              <a:cxnLst/>
              <a:rect l="l" t="t" r="r" b="b"/>
              <a:pathLst>
                <a:path w="1083945" h="2465704">
                  <a:moveTo>
                    <a:pt x="0" y="0"/>
                  </a:moveTo>
                  <a:lnTo>
                    <a:pt x="1083736" y="2465579"/>
                  </a:lnTo>
                </a:path>
              </a:pathLst>
            </a:custGeom>
            <a:ln w="15706">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9" name="object 39">
              <a:extLst>
                <a:ext uri="{FF2B5EF4-FFF2-40B4-BE49-F238E27FC236}">
                  <a16:creationId xmlns:a16="http://schemas.microsoft.com/office/drawing/2014/main" id="{B95FCC21-282E-6A39-1C46-99C8516CF500}"/>
                </a:ext>
              </a:extLst>
            </p:cNvPr>
            <p:cNvSpPr/>
            <p:nvPr/>
          </p:nvSpPr>
          <p:spPr>
            <a:xfrm>
              <a:off x="6869518" y="6278960"/>
              <a:ext cx="3251835" cy="471170"/>
            </a:xfrm>
            <a:custGeom>
              <a:avLst/>
              <a:gdLst/>
              <a:ahLst/>
              <a:cxnLst/>
              <a:rect l="l" t="t" r="r" b="b"/>
              <a:pathLst>
                <a:path w="3251834" h="471170">
                  <a:moveTo>
                    <a:pt x="0" y="0"/>
                  </a:moveTo>
                  <a:lnTo>
                    <a:pt x="3251209" y="471085"/>
                  </a:lnTo>
                </a:path>
              </a:pathLst>
            </a:custGeom>
            <a:ln w="15706">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pic>
          <p:nvPicPr>
            <p:cNvPr id="30" name="object 40">
              <a:extLst>
                <a:ext uri="{FF2B5EF4-FFF2-40B4-BE49-F238E27FC236}">
                  <a16:creationId xmlns:a16="http://schemas.microsoft.com/office/drawing/2014/main" id="{B6F79955-5E3F-2B86-3AA6-39BD6652116F}"/>
                </a:ext>
              </a:extLst>
            </p:cNvPr>
            <p:cNvPicPr/>
            <p:nvPr/>
          </p:nvPicPr>
          <p:blipFill>
            <a:blip r:embed="rId3" cstate="print"/>
            <a:stretch>
              <a:fillRect/>
            </a:stretch>
          </p:blipFill>
          <p:spPr>
            <a:xfrm>
              <a:off x="5741647" y="3775632"/>
              <a:ext cx="86384" cy="86384"/>
            </a:xfrm>
            <a:prstGeom prst="rect">
              <a:avLst/>
            </a:prstGeom>
          </p:spPr>
        </p:pic>
        <p:pic>
          <p:nvPicPr>
            <p:cNvPr id="31" name="object 41">
              <a:extLst>
                <a:ext uri="{FF2B5EF4-FFF2-40B4-BE49-F238E27FC236}">
                  <a16:creationId xmlns:a16="http://schemas.microsoft.com/office/drawing/2014/main" id="{447529FF-614E-BA33-91EF-7E68852C0EF6}"/>
                </a:ext>
              </a:extLst>
            </p:cNvPr>
            <p:cNvPicPr/>
            <p:nvPr/>
          </p:nvPicPr>
          <p:blipFill>
            <a:blip r:embed="rId4" cstate="print"/>
            <a:stretch>
              <a:fillRect/>
            </a:stretch>
          </p:blipFill>
          <p:spPr>
            <a:xfrm>
              <a:off x="6825383" y="6233360"/>
              <a:ext cx="86384" cy="86384"/>
            </a:xfrm>
            <a:prstGeom prst="rect">
              <a:avLst/>
            </a:prstGeom>
          </p:spPr>
        </p:pic>
        <p:pic>
          <p:nvPicPr>
            <p:cNvPr id="32" name="object 42">
              <a:extLst>
                <a:ext uri="{FF2B5EF4-FFF2-40B4-BE49-F238E27FC236}">
                  <a16:creationId xmlns:a16="http://schemas.microsoft.com/office/drawing/2014/main" id="{8EB935BA-9B5E-FE50-93EB-30CD83F2E7AB}"/>
                </a:ext>
              </a:extLst>
            </p:cNvPr>
            <p:cNvPicPr/>
            <p:nvPr/>
          </p:nvPicPr>
          <p:blipFill>
            <a:blip r:embed="rId5" cstate="print"/>
            <a:stretch>
              <a:fillRect/>
            </a:stretch>
          </p:blipFill>
          <p:spPr>
            <a:xfrm>
              <a:off x="10077220" y="6706852"/>
              <a:ext cx="79159" cy="86384"/>
            </a:xfrm>
            <a:prstGeom prst="rect">
              <a:avLst/>
            </a:prstGeom>
          </p:spPr>
        </p:pic>
      </p:grpSp>
      <p:sp>
        <p:nvSpPr>
          <p:cNvPr id="33" name="object 43">
            <a:extLst>
              <a:ext uri="{FF2B5EF4-FFF2-40B4-BE49-F238E27FC236}">
                <a16:creationId xmlns:a16="http://schemas.microsoft.com/office/drawing/2014/main" id="{D502DEF7-844C-21D5-BA02-F14E9BAE7EC8}"/>
              </a:ext>
            </a:extLst>
          </p:cNvPr>
          <p:cNvSpPr txBox="1"/>
          <p:nvPr/>
        </p:nvSpPr>
        <p:spPr>
          <a:xfrm>
            <a:off x="1151607" y="4977792"/>
            <a:ext cx="175524" cy="118220"/>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80</a:t>
            </a:r>
            <a:endParaRPr sz="700">
              <a:latin typeface="Arial" panose="020B0604020202020204" pitchFamily="34" charset="0"/>
              <a:cs typeface="Arial" panose="020B0604020202020204" pitchFamily="34" charset="0"/>
            </a:endParaRPr>
          </a:p>
        </p:txBody>
      </p:sp>
      <p:sp>
        <p:nvSpPr>
          <p:cNvPr id="34" name="object 44">
            <a:extLst>
              <a:ext uri="{FF2B5EF4-FFF2-40B4-BE49-F238E27FC236}">
                <a16:creationId xmlns:a16="http://schemas.microsoft.com/office/drawing/2014/main" id="{8509FF24-5A19-43F2-3AC4-318D86127EF9}"/>
              </a:ext>
            </a:extLst>
          </p:cNvPr>
          <p:cNvSpPr txBox="1"/>
          <p:nvPr/>
        </p:nvSpPr>
        <p:spPr>
          <a:xfrm>
            <a:off x="1153588" y="4389862"/>
            <a:ext cx="173522" cy="118220"/>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60</a:t>
            </a:r>
            <a:endParaRPr sz="700">
              <a:latin typeface="Arial" panose="020B0604020202020204" pitchFamily="34" charset="0"/>
              <a:cs typeface="Arial" panose="020B0604020202020204" pitchFamily="34" charset="0"/>
            </a:endParaRPr>
          </a:p>
        </p:txBody>
      </p:sp>
      <p:sp>
        <p:nvSpPr>
          <p:cNvPr id="35" name="object 45">
            <a:extLst>
              <a:ext uri="{FF2B5EF4-FFF2-40B4-BE49-F238E27FC236}">
                <a16:creationId xmlns:a16="http://schemas.microsoft.com/office/drawing/2014/main" id="{D6BE0877-38AF-33FD-B256-7F2DF4B87C0C}"/>
              </a:ext>
            </a:extLst>
          </p:cNvPr>
          <p:cNvSpPr txBox="1"/>
          <p:nvPr/>
        </p:nvSpPr>
        <p:spPr>
          <a:xfrm>
            <a:off x="1154678" y="3801932"/>
            <a:ext cx="172520" cy="118220"/>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40</a:t>
            </a:r>
            <a:endParaRPr sz="700">
              <a:latin typeface="Arial" panose="020B0604020202020204" pitchFamily="34" charset="0"/>
              <a:cs typeface="Arial" panose="020B0604020202020204" pitchFamily="34" charset="0"/>
            </a:endParaRPr>
          </a:p>
        </p:txBody>
      </p:sp>
      <p:sp>
        <p:nvSpPr>
          <p:cNvPr id="36" name="object 46">
            <a:extLst>
              <a:ext uri="{FF2B5EF4-FFF2-40B4-BE49-F238E27FC236}">
                <a16:creationId xmlns:a16="http://schemas.microsoft.com/office/drawing/2014/main" id="{DA48469C-C038-2EB5-5494-C70499081ECF}"/>
              </a:ext>
            </a:extLst>
          </p:cNvPr>
          <p:cNvSpPr txBox="1"/>
          <p:nvPr/>
        </p:nvSpPr>
        <p:spPr>
          <a:xfrm>
            <a:off x="1157451" y="3213903"/>
            <a:ext cx="169517" cy="118220"/>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20</a:t>
            </a:r>
            <a:endParaRPr sz="700">
              <a:latin typeface="Arial" panose="020B0604020202020204" pitchFamily="34" charset="0"/>
              <a:cs typeface="Arial" panose="020B0604020202020204" pitchFamily="34" charset="0"/>
            </a:endParaRPr>
          </a:p>
        </p:txBody>
      </p:sp>
      <p:sp>
        <p:nvSpPr>
          <p:cNvPr id="37" name="object 47">
            <a:extLst>
              <a:ext uri="{FF2B5EF4-FFF2-40B4-BE49-F238E27FC236}">
                <a16:creationId xmlns:a16="http://schemas.microsoft.com/office/drawing/2014/main" id="{81574386-DD4C-C39D-5E25-E370D8175F98}"/>
              </a:ext>
            </a:extLst>
          </p:cNvPr>
          <p:cNvSpPr txBox="1"/>
          <p:nvPr/>
        </p:nvSpPr>
        <p:spPr>
          <a:xfrm>
            <a:off x="1254713" y="2531386"/>
            <a:ext cx="179528" cy="255309"/>
          </a:xfrm>
          <a:prstGeom prst="rect">
            <a:avLst/>
          </a:prstGeom>
        </p:spPr>
        <p:txBody>
          <a:bodyPr vert="horz" wrap="square" lIns="0" tIns="10397" rIns="0" bIns="0" rtlCol="0">
            <a:spAutoFit/>
          </a:bodyPr>
          <a:lstStyle/>
          <a:p>
            <a:pPr marL="130537">
              <a:lnSpc>
                <a:spcPts val="958"/>
              </a:lnSpc>
              <a:spcBef>
                <a:spcPts val="82"/>
              </a:spcBef>
            </a:pPr>
            <a:r>
              <a:rPr sz="700" spc="-30">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a:p>
            <a:pPr marL="7701">
              <a:lnSpc>
                <a:spcPts val="958"/>
              </a:lnSpc>
            </a:pPr>
            <a:r>
              <a:rPr sz="700" spc="-30">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p:txBody>
      </p:sp>
      <p:sp>
        <p:nvSpPr>
          <p:cNvPr id="38" name="object 48">
            <a:extLst>
              <a:ext uri="{FF2B5EF4-FFF2-40B4-BE49-F238E27FC236}">
                <a16:creationId xmlns:a16="http://schemas.microsoft.com/office/drawing/2014/main" id="{2E5EF8D9-45BF-6F80-4786-07E7717EE0FC}"/>
              </a:ext>
            </a:extLst>
          </p:cNvPr>
          <p:cNvSpPr txBox="1"/>
          <p:nvPr/>
        </p:nvSpPr>
        <p:spPr>
          <a:xfrm>
            <a:off x="1339199" y="5147853"/>
            <a:ext cx="115458"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93</a:t>
            </a:r>
            <a:endParaRPr sz="700">
              <a:latin typeface="Arial" panose="020B0604020202020204" pitchFamily="34" charset="0"/>
              <a:cs typeface="Arial" panose="020B0604020202020204" pitchFamily="34" charset="0"/>
            </a:endParaRPr>
          </a:p>
        </p:txBody>
      </p:sp>
      <p:sp>
        <p:nvSpPr>
          <p:cNvPr id="39" name="object 49">
            <a:extLst>
              <a:ext uri="{FF2B5EF4-FFF2-40B4-BE49-F238E27FC236}">
                <a16:creationId xmlns:a16="http://schemas.microsoft.com/office/drawing/2014/main" id="{1C9D0CE8-4021-1DC6-6F8A-13A147564946}"/>
              </a:ext>
            </a:extLst>
          </p:cNvPr>
          <p:cNvSpPr txBox="1"/>
          <p:nvPr/>
        </p:nvSpPr>
        <p:spPr>
          <a:xfrm>
            <a:off x="1934062" y="2531385"/>
            <a:ext cx="66405" cy="118220"/>
          </a:xfrm>
          <a:prstGeom prst="rect">
            <a:avLst/>
          </a:prstGeom>
        </p:spPr>
        <p:txBody>
          <a:bodyPr vert="horz" wrap="square" lIns="0" tIns="10397" rIns="0" bIns="0" rtlCol="0">
            <a:spAutoFit/>
          </a:bodyPr>
          <a:lstStyle/>
          <a:p>
            <a:pPr marL="7701">
              <a:spcBef>
                <a:spcPts val="82"/>
              </a:spcBef>
            </a:pPr>
            <a:r>
              <a:rPr sz="700" spc="-30">
                <a:solidFill>
                  <a:srgbClr val="22346A"/>
                </a:solidFill>
                <a:latin typeface="Arial" panose="020B0604020202020204" pitchFamily="34" charset="0"/>
                <a:cs typeface="Arial" panose="020B0604020202020204" pitchFamily="34" charset="0"/>
              </a:rPr>
              <a:t>4</a:t>
            </a:r>
            <a:endParaRPr sz="700">
              <a:latin typeface="Arial" panose="020B0604020202020204" pitchFamily="34" charset="0"/>
              <a:cs typeface="Arial" panose="020B0604020202020204" pitchFamily="34" charset="0"/>
            </a:endParaRPr>
          </a:p>
        </p:txBody>
      </p:sp>
      <p:sp>
        <p:nvSpPr>
          <p:cNvPr id="40" name="object 50">
            <a:extLst>
              <a:ext uri="{FF2B5EF4-FFF2-40B4-BE49-F238E27FC236}">
                <a16:creationId xmlns:a16="http://schemas.microsoft.com/office/drawing/2014/main" id="{634791CB-58F0-8A78-1692-95E0C71E6B09}"/>
              </a:ext>
            </a:extLst>
          </p:cNvPr>
          <p:cNvSpPr txBox="1"/>
          <p:nvPr/>
        </p:nvSpPr>
        <p:spPr>
          <a:xfrm>
            <a:off x="1919502" y="5147853"/>
            <a:ext cx="128805"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91</a:t>
            </a:r>
            <a:endParaRPr sz="700">
              <a:latin typeface="Arial" panose="020B0604020202020204" pitchFamily="34" charset="0"/>
              <a:cs typeface="Arial" panose="020B0604020202020204" pitchFamily="34" charset="0"/>
            </a:endParaRPr>
          </a:p>
        </p:txBody>
      </p:sp>
      <p:sp>
        <p:nvSpPr>
          <p:cNvPr id="41" name="object 51">
            <a:extLst>
              <a:ext uri="{FF2B5EF4-FFF2-40B4-BE49-F238E27FC236}">
                <a16:creationId xmlns:a16="http://schemas.microsoft.com/office/drawing/2014/main" id="{0DE4BB6C-3310-B6C1-6303-7AB56A609F1B}"/>
              </a:ext>
            </a:extLst>
          </p:cNvPr>
          <p:cNvSpPr txBox="1"/>
          <p:nvPr/>
        </p:nvSpPr>
        <p:spPr>
          <a:xfrm>
            <a:off x="2193632" y="2325461"/>
            <a:ext cx="701422" cy="328392"/>
          </a:xfrm>
          <a:prstGeom prst="rect">
            <a:avLst/>
          </a:prstGeom>
        </p:spPr>
        <p:txBody>
          <a:bodyPr vert="horz" wrap="square" lIns="0" tIns="33116" rIns="0" bIns="0" rtlCol="0">
            <a:spAutoFit/>
          </a:bodyPr>
          <a:lstStyle/>
          <a:p>
            <a:pPr algn="ctr">
              <a:spcBef>
                <a:spcPts val="261"/>
              </a:spcBef>
            </a:pPr>
            <a:r>
              <a:rPr sz="1050" b="1" spc="-6">
                <a:solidFill>
                  <a:srgbClr val="22346A"/>
                </a:solidFill>
                <a:latin typeface="Arial" panose="020B0604020202020204" pitchFamily="34" charset="0"/>
                <a:cs typeface="Arial" panose="020B0604020202020204" pitchFamily="34" charset="0"/>
              </a:rPr>
              <a:t>Semana</a:t>
            </a:r>
            <a:endParaRPr sz="1050" b="1">
              <a:latin typeface="Arial" panose="020B0604020202020204" pitchFamily="34" charset="0"/>
              <a:cs typeface="Arial" panose="020B0604020202020204" pitchFamily="34" charset="0"/>
            </a:endParaRPr>
          </a:p>
          <a:p>
            <a:pPr marR="4621" algn="ctr">
              <a:spcBef>
                <a:spcPts val="164"/>
              </a:spcBef>
            </a:pPr>
            <a:r>
              <a:rPr sz="700" spc="-30">
                <a:solidFill>
                  <a:srgbClr val="22346A"/>
                </a:solidFill>
                <a:latin typeface="Arial" panose="020B0604020202020204" pitchFamily="34" charset="0"/>
                <a:cs typeface="Arial" panose="020B0604020202020204" pitchFamily="34" charset="0"/>
              </a:rPr>
              <a:t>8</a:t>
            </a:r>
            <a:endParaRPr sz="700">
              <a:latin typeface="Arial" panose="020B0604020202020204" pitchFamily="34" charset="0"/>
              <a:cs typeface="Arial" panose="020B0604020202020204" pitchFamily="34" charset="0"/>
            </a:endParaRPr>
          </a:p>
        </p:txBody>
      </p:sp>
      <p:sp>
        <p:nvSpPr>
          <p:cNvPr id="42" name="object 52">
            <a:extLst>
              <a:ext uri="{FF2B5EF4-FFF2-40B4-BE49-F238E27FC236}">
                <a16:creationId xmlns:a16="http://schemas.microsoft.com/office/drawing/2014/main" id="{B4F5CB28-FED7-81E7-7829-DB87A5BA524C}"/>
              </a:ext>
            </a:extLst>
          </p:cNvPr>
          <p:cNvSpPr txBox="1"/>
          <p:nvPr/>
        </p:nvSpPr>
        <p:spPr>
          <a:xfrm>
            <a:off x="1022354" y="5147853"/>
            <a:ext cx="71745" cy="118220"/>
          </a:xfrm>
          <a:prstGeom prst="rect">
            <a:avLst/>
          </a:prstGeom>
        </p:spPr>
        <p:txBody>
          <a:bodyPr vert="horz" wrap="square" lIns="0" tIns="10397" rIns="0" bIns="0" rtlCol="0">
            <a:spAutoFit/>
          </a:bodyPr>
          <a:lstStyle/>
          <a:p>
            <a:pPr marL="7701">
              <a:spcBef>
                <a:spcPts val="82"/>
              </a:spcBef>
            </a:pPr>
            <a:r>
              <a:rPr sz="700" spc="-30">
                <a:solidFill>
                  <a:srgbClr val="22346A"/>
                </a:solidFill>
                <a:latin typeface="Arial" panose="020B0604020202020204" pitchFamily="34" charset="0"/>
                <a:cs typeface="Arial" panose="020B0604020202020204" pitchFamily="34" charset="0"/>
              </a:rPr>
              <a:t>n</a:t>
            </a:r>
            <a:endParaRPr sz="700">
              <a:latin typeface="Arial" panose="020B0604020202020204" pitchFamily="34" charset="0"/>
              <a:cs typeface="Arial" panose="020B0604020202020204" pitchFamily="34" charset="0"/>
            </a:endParaRPr>
          </a:p>
        </p:txBody>
      </p:sp>
      <p:sp>
        <p:nvSpPr>
          <p:cNvPr id="43" name="object 53">
            <a:extLst>
              <a:ext uri="{FF2B5EF4-FFF2-40B4-BE49-F238E27FC236}">
                <a16:creationId xmlns:a16="http://schemas.microsoft.com/office/drawing/2014/main" id="{C72FB932-4FF9-2C16-B41C-CCE4712C5FED}"/>
              </a:ext>
            </a:extLst>
          </p:cNvPr>
          <p:cNvSpPr txBox="1"/>
          <p:nvPr/>
        </p:nvSpPr>
        <p:spPr>
          <a:xfrm>
            <a:off x="3059111" y="2531385"/>
            <a:ext cx="221293"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12</a:t>
            </a:r>
            <a:endParaRPr sz="700">
              <a:latin typeface="Arial" panose="020B0604020202020204" pitchFamily="34" charset="0"/>
              <a:cs typeface="Arial" panose="020B0604020202020204" pitchFamily="34" charset="0"/>
            </a:endParaRPr>
          </a:p>
        </p:txBody>
      </p:sp>
      <p:sp>
        <p:nvSpPr>
          <p:cNvPr id="44" name="object 54">
            <a:extLst>
              <a:ext uri="{FF2B5EF4-FFF2-40B4-BE49-F238E27FC236}">
                <a16:creationId xmlns:a16="http://schemas.microsoft.com/office/drawing/2014/main" id="{F9CB2F9E-519A-528F-B4B6-2702A978008E}"/>
              </a:ext>
            </a:extLst>
          </p:cNvPr>
          <p:cNvSpPr txBox="1"/>
          <p:nvPr/>
        </p:nvSpPr>
        <p:spPr>
          <a:xfrm>
            <a:off x="3626738" y="2531385"/>
            <a:ext cx="221292"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16</a:t>
            </a:r>
            <a:endParaRPr sz="700">
              <a:latin typeface="Arial" panose="020B0604020202020204" pitchFamily="34" charset="0"/>
              <a:cs typeface="Arial" panose="020B0604020202020204" pitchFamily="34" charset="0"/>
            </a:endParaRPr>
          </a:p>
        </p:txBody>
      </p:sp>
      <p:sp>
        <p:nvSpPr>
          <p:cNvPr id="45" name="object 55">
            <a:extLst>
              <a:ext uri="{FF2B5EF4-FFF2-40B4-BE49-F238E27FC236}">
                <a16:creationId xmlns:a16="http://schemas.microsoft.com/office/drawing/2014/main" id="{783CC743-B59D-D199-4751-17C87CE93875}"/>
              </a:ext>
            </a:extLst>
          </p:cNvPr>
          <p:cNvSpPr txBox="1"/>
          <p:nvPr/>
        </p:nvSpPr>
        <p:spPr>
          <a:xfrm>
            <a:off x="3610692" y="5147853"/>
            <a:ext cx="128806"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80</a:t>
            </a:r>
            <a:endParaRPr sz="700">
              <a:latin typeface="Arial" panose="020B0604020202020204" pitchFamily="34" charset="0"/>
              <a:cs typeface="Arial" panose="020B0604020202020204" pitchFamily="34" charset="0"/>
            </a:endParaRPr>
          </a:p>
        </p:txBody>
      </p:sp>
      <p:sp>
        <p:nvSpPr>
          <p:cNvPr id="46" name="object 56">
            <a:extLst>
              <a:ext uri="{FF2B5EF4-FFF2-40B4-BE49-F238E27FC236}">
                <a16:creationId xmlns:a16="http://schemas.microsoft.com/office/drawing/2014/main" id="{BF0ED97F-7AC0-D5E1-D688-881D7EA98CFB}"/>
              </a:ext>
            </a:extLst>
          </p:cNvPr>
          <p:cNvSpPr txBox="1"/>
          <p:nvPr/>
        </p:nvSpPr>
        <p:spPr>
          <a:xfrm>
            <a:off x="912285" y="2992598"/>
            <a:ext cx="165302" cy="1744607"/>
          </a:xfrm>
          <a:prstGeom prst="rect">
            <a:avLst/>
          </a:prstGeom>
        </p:spPr>
        <p:txBody>
          <a:bodyPr vert="vert270" wrap="square" lIns="0" tIns="0" rIns="0" bIns="0" rtlCol="0">
            <a:spAutoFit/>
          </a:bodyPr>
          <a:lstStyle/>
          <a:p>
            <a:pPr marL="7701" algn="ctr">
              <a:lnSpc>
                <a:spcPts val="1361"/>
              </a:lnSpc>
            </a:pPr>
            <a:r>
              <a:rPr sz="1050" b="1">
                <a:solidFill>
                  <a:srgbClr val="22346A"/>
                </a:solidFill>
                <a:latin typeface="Arial" panose="020B0604020202020204" pitchFamily="34" charset="0"/>
                <a:cs typeface="Arial" panose="020B0604020202020204" pitchFamily="34" charset="0"/>
              </a:rPr>
              <a:t>%</a:t>
            </a:r>
            <a:r>
              <a:rPr sz="1050" b="1" spc="15">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Prurito</a:t>
            </a:r>
            <a:r>
              <a:rPr sz="1050" b="1" spc="12">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CFB</a:t>
            </a:r>
            <a:r>
              <a:rPr sz="1050" b="1" spc="15">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(95%</a:t>
            </a:r>
            <a:r>
              <a:rPr sz="1050" b="1" spc="15">
                <a:solidFill>
                  <a:srgbClr val="22346A"/>
                </a:solidFill>
                <a:latin typeface="Arial" panose="020B0604020202020204" pitchFamily="34" charset="0"/>
                <a:cs typeface="Arial" panose="020B0604020202020204" pitchFamily="34" charset="0"/>
              </a:rPr>
              <a:t> </a:t>
            </a:r>
            <a:r>
              <a:rPr sz="1050" b="1" spc="-15">
                <a:solidFill>
                  <a:srgbClr val="22346A"/>
                </a:solidFill>
                <a:latin typeface="Arial" panose="020B0604020202020204" pitchFamily="34" charset="0"/>
                <a:cs typeface="Arial" panose="020B0604020202020204" pitchFamily="34" charset="0"/>
              </a:rPr>
              <a:t>CI)</a:t>
            </a:r>
            <a:endParaRPr sz="1050" b="1">
              <a:latin typeface="Arial" panose="020B0604020202020204" pitchFamily="34" charset="0"/>
              <a:cs typeface="Arial" panose="020B0604020202020204" pitchFamily="34" charset="0"/>
            </a:endParaRPr>
          </a:p>
        </p:txBody>
      </p:sp>
      <p:sp>
        <p:nvSpPr>
          <p:cNvPr id="47" name="object 57">
            <a:extLst>
              <a:ext uri="{FF2B5EF4-FFF2-40B4-BE49-F238E27FC236}">
                <a16:creationId xmlns:a16="http://schemas.microsoft.com/office/drawing/2014/main" id="{11CA2D1E-4FF1-8D11-77A8-01E22B3D70F8}"/>
              </a:ext>
            </a:extLst>
          </p:cNvPr>
          <p:cNvSpPr txBox="1"/>
          <p:nvPr/>
        </p:nvSpPr>
        <p:spPr>
          <a:xfrm>
            <a:off x="1898569" y="3465033"/>
            <a:ext cx="796863" cy="224386"/>
          </a:xfrm>
          <a:prstGeom prst="rect">
            <a:avLst/>
          </a:prstGeom>
        </p:spPr>
        <p:txBody>
          <a:bodyPr vert="horz" wrap="square" lIns="0" tIns="8856" rIns="0" bIns="0" rtlCol="0">
            <a:spAutoFit/>
          </a:bodyPr>
          <a:lstStyle/>
          <a:p>
            <a:pPr marL="7701">
              <a:spcBef>
                <a:spcPts val="69"/>
              </a:spcBef>
            </a:pPr>
            <a:r>
              <a:rPr sz="1400" b="1">
                <a:solidFill>
                  <a:srgbClr val="003867"/>
                </a:solidFill>
                <a:latin typeface="Arial" panose="020B0604020202020204" pitchFamily="34" charset="0"/>
                <a:cs typeface="Arial" panose="020B0604020202020204" pitchFamily="34" charset="0"/>
              </a:rPr>
              <a:t>-</a:t>
            </a:r>
            <a:r>
              <a:rPr sz="1400" b="1" spc="-6">
                <a:solidFill>
                  <a:srgbClr val="003867"/>
                </a:solidFill>
                <a:latin typeface="Arial" panose="020B0604020202020204" pitchFamily="34" charset="0"/>
                <a:cs typeface="Arial" panose="020B0604020202020204" pitchFamily="34" charset="0"/>
              </a:rPr>
              <a:t>44,0%*</a:t>
            </a:r>
            <a:endParaRPr sz="1400">
              <a:solidFill>
                <a:srgbClr val="003867"/>
              </a:solidFill>
              <a:latin typeface="Arial" panose="020B0604020202020204" pitchFamily="34" charset="0"/>
              <a:cs typeface="Arial" panose="020B0604020202020204" pitchFamily="34" charset="0"/>
            </a:endParaRPr>
          </a:p>
        </p:txBody>
      </p:sp>
      <p:sp>
        <p:nvSpPr>
          <p:cNvPr id="48" name="object 58">
            <a:extLst>
              <a:ext uri="{FF2B5EF4-FFF2-40B4-BE49-F238E27FC236}">
                <a16:creationId xmlns:a16="http://schemas.microsoft.com/office/drawing/2014/main" id="{36538799-0FF0-670B-B8EC-B8A47D3DE954}"/>
              </a:ext>
            </a:extLst>
          </p:cNvPr>
          <p:cNvSpPr txBox="1"/>
          <p:nvPr/>
        </p:nvSpPr>
        <p:spPr>
          <a:xfrm>
            <a:off x="3352943" y="3696985"/>
            <a:ext cx="776508" cy="224386"/>
          </a:xfrm>
          <a:prstGeom prst="rect">
            <a:avLst/>
          </a:prstGeom>
        </p:spPr>
        <p:txBody>
          <a:bodyPr vert="horz" wrap="square" lIns="0" tIns="8856" rIns="0" bIns="0" rtlCol="0">
            <a:spAutoFit/>
          </a:bodyPr>
          <a:lstStyle/>
          <a:p>
            <a:pPr marL="7701">
              <a:spcBef>
                <a:spcPts val="69"/>
              </a:spcBef>
            </a:pPr>
            <a:r>
              <a:rPr sz="1400" b="1">
                <a:solidFill>
                  <a:srgbClr val="003867"/>
                </a:solidFill>
                <a:latin typeface="Arial" panose="020B0604020202020204" pitchFamily="34" charset="0"/>
                <a:cs typeface="Arial" panose="020B0604020202020204" pitchFamily="34" charset="0"/>
              </a:rPr>
              <a:t>-</a:t>
            </a:r>
            <a:r>
              <a:rPr sz="1400" b="1" spc="-6">
                <a:solidFill>
                  <a:srgbClr val="003867"/>
                </a:solidFill>
                <a:latin typeface="Arial" panose="020B0604020202020204" pitchFamily="34" charset="0"/>
                <a:cs typeface="Arial" panose="020B0604020202020204" pitchFamily="34" charset="0"/>
              </a:rPr>
              <a:t>52,5%*</a:t>
            </a:r>
            <a:endParaRPr sz="1400">
              <a:solidFill>
                <a:srgbClr val="003867"/>
              </a:solidFill>
              <a:latin typeface="Arial" panose="020B0604020202020204" pitchFamily="34" charset="0"/>
              <a:cs typeface="Arial" panose="020B0604020202020204" pitchFamily="34" charset="0"/>
            </a:endParaRPr>
          </a:p>
        </p:txBody>
      </p:sp>
      <p:sp>
        <p:nvSpPr>
          <p:cNvPr id="50" name="object 15">
            <a:extLst>
              <a:ext uri="{FF2B5EF4-FFF2-40B4-BE49-F238E27FC236}">
                <a16:creationId xmlns:a16="http://schemas.microsoft.com/office/drawing/2014/main" id="{EEB6E0B1-30C1-ACC5-50AA-0821238AB7CD}"/>
              </a:ext>
            </a:extLst>
          </p:cNvPr>
          <p:cNvSpPr txBox="1"/>
          <p:nvPr/>
        </p:nvSpPr>
        <p:spPr>
          <a:xfrm>
            <a:off x="4381683" y="3989214"/>
            <a:ext cx="1298740" cy="741884"/>
          </a:xfrm>
          <a:prstGeom prst="rect">
            <a:avLst/>
          </a:prstGeom>
        </p:spPr>
        <p:txBody>
          <a:bodyPr vert="horz" wrap="square" lIns="0" tIns="7316" rIns="0" bIns="0" rtlCol="0">
            <a:spAutoFit/>
          </a:bodyPr>
          <a:lstStyle/>
          <a:p>
            <a:pPr marL="23104" marR="18483" indent="-385" algn="ctr">
              <a:lnSpc>
                <a:spcPct val="101000"/>
              </a:lnSpc>
              <a:spcBef>
                <a:spcPts val="58"/>
              </a:spcBef>
            </a:pPr>
            <a:r>
              <a:rPr sz="1200" b="1">
                <a:solidFill>
                  <a:srgbClr val="22346A"/>
                </a:solidFill>
                <a:latin typeface="Arial" panose="020B0604020202020204" pitchFamily="34" charset="0"/>
                <a:cs typeface="Arial" panose="020B0604020202020204" pitchFamily="34" charset="0"/>
              </a:rPr>
              <a:t>de</a:t>
            </a:r>
            <a:r>
              <a:rPr sz="1200" b="1" spc="-18">
                <a:solidFill>
                  <a:srgbClr val="22346A"/>
                </a:solidFill>
                <a:latin typeface="Arial" panose="020B0604020202020204" pitchFamily="34" charset="0"/>
                <a:cs typeface="Arial" panose="020B0604020202020204" pitchFamily="34" charset="0"/>
              </a:rPr>
              <a:t> </a:t>
            </a:r>
            <a:r>
              <a:rPr sz="1200" b="1">
                <a:solidFill>
                  <a:srgbClr val="22346A"/>
                </a:solidFill>
                <a:latin typeface="Arial" panose="020B0604020202020204" pitchFamily="34" charset="0"/>
                <a:cs typeface="Arial" panose="020B0604020202020204" pitchFamily="34" charset="0"/>
              </a:rPr>
              <a:t>reducción</a:t>
            </a:r>
            <a:r>
              <a:rPr sz="1200" b="1" spc="-15">
                <a:solidFill>
                  <a:srgbClr val="22346A"/>
                </a:solidFill>
                <a:latin typeface="Arial" panose="020B0604020202020204" pitchFamily="34" charset="0"/>
                <a:cs typeface="Arial" panose="020B0604020202020204" pitchFamily="34" charset="0"/>
              </a:rPr>
              <a:t> en </a:t>
            </a:r>
            <a:r>
              <a:rPr sz="1200" b="1">
                <a:solidFill>
                  <a:srgbClr val="22346A"/>
                </a:solidFill>
                <a:latin typeface="Arial" panose="020B0604020202020204" pitchFamily="34" charset="0"/>
                <a:cs typeface="Arial" panose="020B0604020202020204" pitchFamily="34" charset="0"/>
              </a:rPr>
              <a:t>el</a:t>
            </a:r>
            <a:r>
              <a:rPr sz="1200" b="1" spc="12">
                <a:solidFill>
                  <a:srgbClr val="22346A"/>
                </a:solidFill>
                <a:latin typeface="Arial" panose="020B0604020202020204" pitchFamily="34" charset="0"/>
                <a:cs typeface="Arial" panose="020B0604020202020204" pitchFamily="34" charset="0"/>
              </a:rPr>
              <a:t> </a:t>
            </a:r>
            <a:r>
              <a:rPr sz="1200" b="1">
                <a:solidFill>
                  <a:srgbClr val="22346A"/>
                </a:solidFill>
                <a:latin typeface="Arial" panose="020B0604020202020204" pitchFamily="34" charset="0"/>
                <a:cs typeface="Arial" panose="020B0604020202020204" pitchFamily="34" charset="0"/>
              </a:rPr>
              <a:t>índice</a:t>
            </a:r>
            <a:r>
              <a:rPr sz="1200" b="1" spc="12">
                <a:solidFill>
                  <a:srgbClr val="22346A"/>
                </a:solidFill>
                <a:latin typeface="Arial" panose="020B0604020202020204" pitchFamily="34" charset="0"/>
                <a:cs typeface="Arial" panose="020B0604020202020204" pitchFamily="34" charset="0"/>
              </a:rPr>
              <a:t> </a:t>
            </a:r>
            <a:r>
              <a:rPr sz="1200" b="1">
                <a:solidFill>
                  <a:srgbClr val="22346A"/>
                </a:solidFill>
                <a:latin typeface="Arial" panose="020B0604020202020204" pitchFamily="34" charset="0"/>
                <a:cs typeface="Arial" panose="020B0604020202020204" pitchFamily="34" charset="0"/>
              </a:rPr>
              <a:t>NRS</a:t>
            </a:r>
            <a:r>
              <a:rPr sz="1200" b="1" spc="9">
                <a:solidFill>
                  <a:srgbClr val="22346A"/>
                </a:solidFill>
                <a:latin typeface="Arial" panose="020B0604020202020204" pitchFamily="34" charset="0"/>
                <a:cs typeface="Arial" panose="020B0604020202020204" pitchFamily="34" charset="0"/>
              </a:rPr>
              <a:t> </a:t>
            </a:r>
            <a:r>
              <a:rPr sz="1200" b="1" spc="-15">
                <a:solidFill>
                  <a:srgbClr val="22346A"/>
                </a:solidFill>
                <a:latin typeface="Arial" panose="020B0604020202020204" pitchFamily="34" charset="0"/>
                <a:cs typeface="Arial" panose="020B0604020202020204" pitchFamily="34" charset="0"/>
              </a:rPr>
              <a:t>de </a:t>
            </a:r>
            <a:r>
              <a:rPr sz="1200" b="1">
                <a:solidFill>
                  <a:srgbClr val="22346A"/>
                </a:solidFill>
                <a:latin typeface="Arial" panose="020B0604020202020204" pitchFamily="34" charset="0"/>
                <a:cs typeface="Arial" panose="020B0604020202020204" pitchFamily="34" charset="0"/>
              </a:rPr>
              <a:t>prúrito</a:t>
            </a:r>
            <a:r>
              <a:rPr sz="1200" b="1" spc="30">
                <a:solidFill>
                  <a:srgbClr val="22346A"/>
                </a:solidFill>
                <a:latin typeface="Arial" panose="020B0604020202020204" pitchFamily="34" charset="0"/>
                <a:cs typeface="Arial" panose="020B0604020202020204" pitchFamily="34" charset="0"/>
              </a:rPr>
              <a:t> </a:t>
            </a:r>
            <a:r>
              <a:rPr sz="1200" b="1" spc="-6">
                <a:solidFill>
                  <a:srgbClr val="22346A"/>
                </a:solidFill>
                <a:latin typeface="Arial" panose="020B0604020202020204" pitchFamily="34" charset="0"/>
                <a:cs typeface="Arial" panose="020B0604020202020204" pitchFamily="34" charset="0"/>
              </a:rPr>
              <a:t>máximo </a:t>
            </a:r>
            <a:r>
              <a:rPr sz="1200" b="1">
                <a:solidFill>
                  <a:srgbClr val="22346A"/>
                </a:solidFill>
                <a:latin typeface="Arial" panose="020B0604020202020204" pitchFamily="34" charset="0"/>
                <a:cs typeface="Arial" panose="020B0604020202020204" pitchFamily="34" charset="0"/>
              </a:rPr>
              <a:t>a la</a:t>
            </a:r>
            <a:r>
              <a:rPr sz="1200" b="1" spc="6">
                <a:solidFill>
                  <a:srgbClr val="22346A"/>
                </a:solidFill>
                <a:latin typeface="Arial" panose="020B0604020202020204" pitchFamily="34" charset="0"/>
                <a:cs typeface="Arial" panose="020B0604020202020204" pitchFamily="34" charset="0"/>
              </a:rPr>
              <a:t> </a:t>
            </a:r>
            <a:r>
              <a:rPr sz="1200" b="1" err="1">
                <a:solidFill>
                  <a:srgbClr val="22346A"/>
                </a:solidFill>
                <a:latin typeface="Arial" panose="020B0604020202020204" pitchFamily="34" charset="0"/>
                <a:cs typeface="Arial" panose="020B0604020202020204" pitchFamily="34" charset="0"/>
              </a:rPr>
              <a:t>semana</a:t>
            </a:r>
            <a:r>
              <a:rPr sz="1200" b="1" spc="6">
                <a:solidFill>
                  <a:srgbClr val="22346A"/>
                </a:solidFill>
                <a:latin typeface="Arial" panose="020B0604020202020204" pitchFamily="34" charset="0"/>
                <a:cs typeface="Arial" panose="020B0604020202020204" pitchFamily="34" charset="0"/>
              </a:rPr>
              <a:t> </a:t>
            </a:r>
            <a:r>
              <a:rPr sz="1200" b="1" spc="-6">
                <a:solidFill>
                  <a:srgbClr val="22346A"/>
                </a:solidFill>
                <a:latin typeface="Arial" panose="020B0604020202020204" pitchFamily="34" charset="0"/>
                <a:cs typeface="Arial" panose="020B0604020202020204" pitchFamily="34" charset="0"/>
              </a:rPr>
              <a:t>16</a:t>
            </a:r>
            <a:r>
              <a:rPr sz="1100" b="1" spc="-9" baseline="30651">
                <a:solidFill>
                  <a:srgbClr val="22346A"/>
                </a:solidFill>
                <a:latin typeface="Arial" panose="020B0604020202020204" pitchFamily="34" charset="0"/>
                <a:cs typeface="Arial" panose="020B0604020202020204" pitchFamily="34" charset="0"/>
              </a:rPr>
              <a:t>1</a:t>
            </a:r>
            <a:endParaRPr sz="1100" baseline="30651">
              <a:latin typeface="Arial" panose="020B0604020202020204" pitchFamily="34" charset="0"/>
              <a:cs typeface="Arial" panose="020B0604020202020204" pitchFamily="34" charset="0"/>
            </a:endParaRPr>
          </a:p>
        </p:txBody>
      </p:sp>
      <p:sp>
        <p:nvSpPr>
          <p:cNvPr id="51" name="object 16">
            <a:extLst>
              <a:ext uri="{FF2B5EF4-FFF2-40B4-BE49-F238E27FC236}">
                <a16:creationId xmlns:a16="http://schemas.microsoft.com/office/drawing/2014/main" id="{7C831456-B224-8A14-2741-982C875EF5B2}"/>
              </a:ext>
            </a:extLst>
          </p:cNvPr>
          <p:cNvSpPr/>
          <p:nvPr/>
        </p:nvSpPr>
        <p:spPr>
          <a:xfrm>
            <a:off x="4486079" y="2787349"/>
            <a:ext cx="1040127" cy="1033453"/>
          </a:xfrm>
          <a:custGeom>
            <a:avLst/>
            <a:gdLst/>
            <a:ahLst/>
            <a:cxnLst/>
            <a:rect l="l" t="t" r="r" b="b"/>
            <a:pathLst>
              <a:path w="1979294" h="1966595">
                <a:moveTo>
                  <a:pt x="989561" y="0"/>
                </a:moveTo>
                <a:lnTo>
                  <a:pt x="941616" y="1133"/>
                </a:lnTo>
                <a:lnTo>
                  <a:pt x="894260" y="4500"/>
                </a:lnTo>
                <a:lnTo>
                  <a:pt x="847545" y="10048"/>
                </a:lnTo>
                <a:lnTo>
                  <a:pt x="801522" y="17727"/>
                </a:lnTo>
                <a:lnTo>
                  <a:pt x="756244" y="27484"/>
                </a:lnTo>
                <a:lnTo>
                  <a:pt x="711761" y="39268"/>
                </a:lnTo>
                <a:lnTo>
                  <a:pt x="668127" y="53028"/>
                </a:lnTo>
                <a:lnTo>
                  <a:pt x="625393" y="68712"/>
                </a:lnTo>
                <a:lnTo>
                  <a:pt x="583611" y="86268"/>
                </a:lnTo>
                <a:lnTo>
                  <a:pt x="542832" y="105646"/>
                </a:lnTo>
                <a:lnTo>
                  <a:pt x="503109" y="126793"/>
                </a:lnTo>
                <a:lnTo>
                  <a:pt x="464493" y="149658"/>
                </a:lnTo>
                <a:lnTo>
                  <a:pt x="427036" y="174190"/>
                </a:lnTo>
                <a:lnTo>
                  <a:pt x="390790" y="200337"/>
                </a:lnTo>
                <a:lnTo>
                  <a:pt x="355807" y="228047"/>
                </a:lnTo>
                <a:lnTo>
                  <a:pt x="322138" y="257270"/>
                </a:lnTo>
                <a:lnTo>
                  <a:pt x="289836" y="287953"/>
                </a:lnTo>
                <a:lnTo>
                  <a:pt x="258952" y="320045"/>
                </a:lnTo>
                <a:lnTo>
                  <a:pt x="229539" y="353495"/>
                </a:lnTo>
                <a:lnTo>
                  <a:pt x="201647" y="388251"/>
                </a:lnTo>
                <a:lnTo>
                  <a:pt x="175329" y="424261"/>
                </a:lnTo>
                <a:lnTo>
                  <a:pt x="150637" y="461475"/>
                </a:lnTo>
                <a:lnTo>
                  <a:pt x="127622" y="499840"/>
                </a:lnTo>
                <a:lnTo>
                  <a:pt x="106337" y="539305"/>
                </a:lnTo>
                <a:lnTo>
                  <a:pt x="86832" y="579819"/>
                </a:lnTo>
                <a:lnTo>
                  <a:pt x="69161" y="621330"/>
                </a:lnTo>
                <a:lnTo>
                  <a:pt x="53375" y="663786"/>
                </a:lnTo>
                <a:lnTo>
                  <a:pt x="39525" y="707137"/>
                </a:lnTo>
                <a:lnTo>
                  <a:pt x="27664" y="751330"/>
                </a:lnTo>
                <a:lnTo>
                  <a:pt x="17843" y="796314"/>
                </a:lnTo>
                <a:lnTo>
                  <a:pt x="10114" y="842038"/>
                </a:lnTo>
                <a:lnTo>
                  <a:pt x="4529" y="888450"/>
                </a:lnTo>
                <a:lnTo>
                  <a:pt x="1141" y="935498"/>
                </a:lnTo>
                <a:lnTo>
                  <a:pt x="0" y="983132"/>
                </a:lnTo>
                <a:lnTo>
                  <a:pt x="1141" y="1030765"/>
                </a:lnTo>
                <a:lnTo>
                  <a:pt x="4529" y="1077814"/>
                </a:lnTo>
                <a:lnTo>
                  <a:pt x="10114" y="1124226"/>
                </a:lnTo>
                <a:lnTo>
                  <a:pt x="17843" y="1169950"/>
                </a:lnTo>
                <a:lnTo>
                  <a:pt x="27664" y="1214934"/>
                </a:lnTo>
                <a:lnTo>
                  <a:pt x="39525" y="1259127"/>
                </a:lnTo>
                <a:lnTo>
                  <a:pt x="53375" y="1302477"/>
                </a:lnTo>
                <a:lnTo>
                  <a:pt x="69161" y="1344934"/>
                </a:lnTo>
                <a:lnTo>
                  <a:pt x="86832" y="1386445"/>
                </a:lnTo>
                <a:lnTo>
                  <a:pt x="106337" y="1426959"/>
                </a:lnTo>
                <a:lnTo>
                  <a:pt x="127622" y="1466424"/>
                </a:lnTo>
                <a:lnTo>
                  <a:pt x="150637" y="1504789"/>
                </a:lnTo>
                <a:lnTo>
                  <a:pt x="175329" y="1542003"/>
                </a:lnTo>
                <a:lnTo>
                  <a:pt x="201647" y="1578013"/>
                </a:lnTo>
                <a:lnTo>
                  <a:pt x="229539" y="1612769"/>
                </a:lnTo>
                <a:lnTo>
                  <a:pt x="258952" y="1646219"/>
                </a:lnTo>
                <a:lnTo>
                  <a:pt x="289836" y="1678311"/>
                </a:lnTo>
                <a:lnTo>
                  <a:pt x="322138" y="1708994"/>
                </a:lnTo>
                <a:lnTo>
                  <a:pt x="355807" y="1738217"/>
                </a:lnTo>
                <a:lnTo>
                  <a:pt x="390790" y="1765927"/>
                </a:lnTo>
                <a:lnTo>
                  <a:pt x="427036" y="1792074"/>
                </a:lnTo>
                <a:lnTo>
                  <a:pt x="464493" y="1816606"/>
                </a:lnTo>
                <a:lnTo>
                  <a:pt x="503109" y="1839471"/>
                </a:lnTo>
                <a:lnTo>
                  <a:pt x="542832" y="1860618"/>
                </a:lnTo>
                <a:lnTo>
                  <a:pt x="583611" y="1879996"/>
                </a:lnTo>
                <a:lnTo>
                  <a:pt x="625393" y="1897552"/>
                </a:lnTo>
                <a:lnTo>
                  <a:pt x="668127" y="1913236"/>
                </a:lnTo>
                <a:lnTo>
                  <a:pt x="711761" y="1926996"/>
                </a:lnTo>
                <a:lnTo>
                  <a:pt x="756244" y="1938780"/>
                </a:lnTo>
                <a:lnTo>
                  <a:pt x="801522" y="1948537"/>
                </a:lnTo>
                <a:lnTo>
                  <a:pt x="847545" y="1956215"/>
                </a:lnTo>
                <a:lnTo>
                  <a:pt x="894260" y="1961764"/>
                </a:lnTo>
                <a:lnTo>
                  <a:pt x="941616" y="1965131"/>
                </a:lnTo>
                <a:lnTo>
                  <a:pt x="989561" y="1966264"/>
                </a:lnTo>
                <a:lnTo>
                  <a:pt x="1037506" y="1965131"/>
                </a:lnTo>
                <a:lnTo>
                  <a:pt x="1084862" y="1961764"/>
                </a:lnTo>
                <a:lnTo>
                  <a:pt x="1131577" y="1956215"/>
                </a:lnTo>
                <a:lnTo>
                  <a:pt x="1177600" y="1948537"/>
                </a:lnTo>
                <a:lnTo>
                  <a:pt x="1222878" y="1938780"/>
                </a:lnTo>
                <a:lnTo>
                  <a:pt x="1267361" y="1926996"/>
                </a:lnTo>
                <a:lnTo>
                  <a:pt x="1310995" y="1913236"/>
                </a:lnTo>
                <a:lnTo>
                  <a:pt x="1353729" y="1897552"/>
                </a:lnTo>
                <a:lnTo>
                  <a:pt x="1395511" y="1879996"/>
                </a:lnTo>
                <a:lnTo>
                  <a:pt x="1436290" y="1860618"/>
                </a:lnTo>
                <a:lnTo>
                  <a:pt x="1476013" y="1839471"/>
                </a:lnTo>
                <a:lnTo>
                  <a:pt x="1514629" y="1816606"/>
                </a:lnTo>
                <a:lnTo>
                  <a:pt x="1552086" y="1792074"/>
                </a:lnTo>
                <a:lnTo>
                  <a:pt x="1588332" y="1765927"/>
                </a:lnTo>
                <a:lnTo>
                  <a:pt x="1623315" y="1738217"/>
                </a:lnTo>
                <a:lnTo>
                  <a:pt x="1656984" y="1708994"/>
                </a:lnTo>
                <a:lnTo>
                  <a:pt x="1689286" y="1678311"/>
                </a:lnTo>
                <a:lnTo>
                  <a:pt x="1720170" y="1646219"/>
                </a:lnTo>
                <a:lnTo>
                  <a:pt x="1749583" y="1612769"/>
                </a:lnTo>
                <a:lnTo>
                  <a:pt x="1777475" y="1578013"/>
                </a:lnTo>
                <a:lnTo>
                  <a:pt x="1803793" y="1542003"/>
                </a:lnTo>
                <a:lnTo>
                  <a:pt x="1828485" y="1504789"/>
                </a:lnTo>
                <a:lnTo>
                  <a:pt x="1851500" y="1466424"/>
                </a:lnTo>
                <a:lnTo>
                  <a:pt x="1872785" y="1426959"/>
                </a:lnTo>
                <a:lnTo>
                  <a:pt x="1892290" y="1386445"/>
                </a:lnTo>
                <a:lnTo>
                  <a:pt x="1909961" y="1344934"/>
                </a:lnTo>
                <a:lnTo>
                  <a:pt x="1925747" y="1302477"/>
                </a:lnTo>
                <a:lnTo>
                  <a:pt x="1939597" y="1259127"/>
                </a:lnTo>
                <a:lnTo>
                  <a:pt x="1951458" y="1214934"/>
                </a:lnTo>
                <a:lnTo>
                  <a:pt x="1961279" y="1169950"/>
                </a:lnTo>
                <a:lnTo>
                  <a:pt x="1969008" y="1124226"/>
                </a:lnTo>
                <a:lnTo>
                  <a:pt x="1974593" y="1077814"/>
                </a:lnTo>
                <a:lnTo>
                  <a:pt x="1977981" y="1030765"/>
                </a:lnTo>
                <a:lnTo>
                  <a:pt x="1979122" y="983132"/>
                </a:lnTo>
                <a:lnTo>
                  <a:pt x="1977981" y="935498"/>
                </a:lnTo>
                <a:lnTo>
                  <a:pt x="1974593" y="888450"/>
                </a:lnTo>
                <a:lnTo>
                  <a:pt x="1969008" y="842038"/>
                </a:lnTo>
                <a:lnTo>
                  <a:pt x="1961279" y="796314"/>
                </a:lnTo>
                <a:lnTo>
                  <a:pt x="1951458" y="751330"/>
                </a:lnTo>
                <a:lnTo>
                  <a:pt x="1939597" y="707137"/>
                </a:lnTo>
                <a:lnTo>
                  <a:pt x="1925747" y="663786"/>
                </a:lnTo>
                <a:lnTo>
                  <a:pt x="1909961" y="621330"/>
                </a:lnTo>
                <a:lnTo>
                  <a:pt x="1892290" y="579819"/>
                </a:lnTo>
                <a:lnTo>
                  <a:pt x="1872785" y="539305"/>
                </a:lnTo>
                <a:lnTo>
                  <a:pt x="1851500" y="499840"/>
                </a:lnTo>
                <a:lnTo>
                  <a:pt x="1828485" y="461475"/>
                </a:lnTo>
                <a:lnTo>
                  <a:pt x="1803793" y="424261"/>
                </a:lnTo>
                <a:lnTo>
                  <a:pt x="1777475" y="388251"/>
                </a:lnTo>
                <a:lnTo>
                  <a:pt x="1749583" y="353495"/>
                </a:lnTo>
                <a:lnTo>
                  <a:pt x="1720170" y="320045"/>
                </a:lnTo>
                <a:lnTo>
                  <a:pt x="1689286" y="287953"/>
                </a:lnTo>
                <a:lnTo>
                  <a:pt x="1656984" y="257270"/>
                </a:lnTo>
                <a:lnTo>
                  <a:pt x="1623315" y="228047"/>
                </a:lnTo>
                <a:lnTo>
                  <a:pt x="1588332" y="200337"/>
                </a:lnTo>
                <a:lnTo>
                  <a:pt x="1552086" y="174190"/>
                </a:lnTo>
                <a:lnTo>
                  <a:pt x="1514629" y="149658"/>
                </a:lnTo>
                <a:lnTo>
                  <a:pt x="1476013" y="126793"/>
                </a:lnTo>
                <a:lnTo>
                  <a:pt x="1436290" y="105646"/>
                </a:lnTo>
                <a:lnTo>
                  <a:pt x="1395511" y="86268"/>
                </a:lnTo>
                <a:lnTo>
                  <a:pt x="1353729" y="68712"/>
                </a:lnTo>
                <a:lnTo>
                  <a:pt x="1310995" y="53028"/>
                </a:lnTo>
                <a:lnTo>
                  <a:pt x="1267361" y="39268"/>
                </a:lnTo>
                <a:lnTo>
                  <a:pt x="1222878" y="27484"/>
                </a:lnTo>
                <a:lnTo>
                  <a:pt x="1177600" y="17727"/>
                </a:lnTo>
                <a:lnTo>
                  <a:pt x="1131577" y="10048"/>
                </a:lnTo>
                <a:lnTo>
                  <a:pt x="1084862" y="4500"/>
                </a:lnTo>
                <a:lnTo>
                  <a:pt x="1037506" y="1133"/>
                </a:lnTo>
                <a:lnTo>
                  <a:pt x="989561" y="0"/>
                </a:lnTo>
                <a:close/>
              </a:path>
            </a:pathLst>
          </a:custGeom>
          <a:solidFill>
            <a:srgbClr val="FFFFFF"/>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52" name="object 17">
            <a:extLst>
              <a:ext uri="{FF2B5EF4-FFF2-40B4-BE49-F238E27FC236}">
                <a16:creationId xmlns:a16="http://schemas.microsoft.com/office/drawing/2014/main" id="{CF68766E-1B06-FF8D-AF08-C804BFDB959F}"/>
              </a:ext>
            </a:extLst>
          </p:cNvPr>
          <p:cNvSpPr txBox="1"/>
          <p:nvPr/>
        </p:nvSpPr>
        <p:spPr>
          <a:xfrm>
            <a:off x="4664139" y="3137192"/>
            <a:ext cx="670727" cy="287886"/>
          </a:xfrm>
          <a:prstGeom prst="rect">
            <a:avLst/>
          </a:prstGeom>
        </p:spPr>
        <p:txBody>
          <a:bodyPr vert="horz" wrap="square" lIns="0" tIns="10782" rIns="0" bIns="0" rtlCol="0">
            <a:spAutoFit/>
          </a:bodyPr>
          <a:lstStyle/>
          <a:p>
            <a:pPr marL="7701">
              <a:spcBef>
                <a:spcPts val="85"/>
              </a:spcBef>
            </a:pPr>
            <a:r>
              <a:rPr b="1" spc="-12">
                <a:solidFill>
                  <a:srgbClr val="7945B8"/>
                </a:solidFill>
                <a:latin typeface="Arial" panose="020B0604020202020204" pitchFamily="34" charset="0"/>
                <a:cs typeface="Arial" panose="020B0604020202020204" pitchFamily="34" charset="0"/>
              </a:rPr>
              <a:t>52,5</a:t>
            </a:r>
            <a:r>
              <a:rPr b="1" spc="-12">
                <a:solidFill>
                  <a:srgbClr val="7F9EDE"/>
                </a:solidFill>
                <a:latin typeface="Arial" panose="020B0604020202020204" pitchFamily="34" charset="0"/>
                <a:cs typeface="Arial" panose="020B0604020202020204" pitchFamily="34" charset="0"/>
              </a:rPr>
              <a:t>%</a:t>
            </a:r>
            <a:endParaRPr>
              <a:solidFill>
                <a:srgbClr val="7F9EDE"/>
              </a:solidFill>
              <a:latin typeface="Arial" panose="020B0604020202020204" pitchFamily="34" charset="0"/>
              <a:cs typeface="Arial" panose="020B0604020202020204" pitchFamily="34" charset="0"/>
            </a:endParaRPr>
          </a:p>
        </p:txBody>
      </p:sp>
      <p:sp>
        <p:nvSpPr>
          <p:cNvPr id="53" name="object 59">
            <a:extLst>
              <a:ext uri="{FF2B5EF4-FFF2-40B4-BE49-F238E27FC236}">
                <a16:creationId xmlns:a16="http://schemas.microsoft.com/office/drawing/2014/main" id="{DF93A042-77D3-3222-3237-8606A80D7B3D}"/>
              </a:ext>
            </a:extLst>
          </p:cNvPr>
          <p:cNvSpPr/>
          <p:nvPr/>
        </p:nvSpPr>
        <p:spPr>
          <a:xfrm>
            <a:off x="4938214" y="2799646"/>
            <a:ext cx="563277" cy="990740"/>
          </a:xfrm>
          <a:custGeom>
            <a:avLst/>
            <a:gdLst/>
            <a:ahLst/>
            <a:cxnLst/>
            <a:rect l="l" t="t" r="r" b="b"/>
            <a:pathLst>
              <a:path w="1071880" h="1885314">
                <a:moveTo>
                  <a:pt x="0" y="1875974"/>
                </a:moveTo>
                <a:lnTo>
                  <a:pt x="31837" y="1879789"/>
                </a:lnTo>
                <a:lnTo>
                  <a:pt x="63992" y="1882538"/>
                </a:lnTo>
                <a:lnTo>
                  <a:pt x="96446" y="1884200"/>
                </a:lnTo>
                <a:lnTo>
                  <a:pt x="129179" y="1884759"/>
                </a:lnTo>
                <a:lnTo>
                  <a:pt x="177673" y="1883533"/>
                </a:lnTo>
                <a:lnTo>
                  <a:pt x="225531" y="1879893"/>
                </a:lnTo>
                <a:lnTo>
                  <a:pt x="272692" y="1873900"/>
                </a:lnTo>
                <a:lnTo>
                  <a:pt x="319099" y="1865613"/>
                </a:lnTo>
                <a:lnTo>
                  <a:pt x="364692" y="1855090"/>
                </a:lnTo>
                <a:lnTo>
                  <a:pt x="409411" y="1842391"/>
                </a:lnTo>
                <a:lnTo>
                  <a:pt x="453198" y="1827575"/>
                </a:lnTo>
                <a:lnTo>
                  <a:pt x="495993" y="1810701"/>
                </a:lnTo>
                <a:lnTo>
                  <a:pt x="537737" y="1791829"/>
                </a:lnTo>
                <a:lnTo>
                  <a:pt x="578370" y="1771017"/>
                </a:lnTo>
                <a:lnTo>
                  <a:pt x="617834" y="1748326"/>
                </a:lnTo>
                <a:lnTo>
                  <a:pt x="656069" y="1723813"/>
                </a:lnTo>
                <a:lnTo>
                  <a:pt x="693017" y="1697539"/>
                </a:lnTo>
                <a:lnTo>
                  <a:pt x="728617" y="1669563"/>
                </a:lnTo>
                <a:lnTo>
                  <a:pt x="762811" y="1639943"/>
                </a:lnTo>
                <a:lnTo>
                  <a:pt x="795539" y="1608740"/>
                </a:lnTo>
                <a:lnTo>
                  <a:pt x="826743" y="1576011"/>
                </a:lnTo>
                <a:lnTo>
                  <a:pt x="856363" y="1541817"/>
                </a:lnTo>
                <a:lnTo>
                  <a:pt x="884339" y="1506217"/>
                </a:lnTo>
                <a:lnTo>
                  <a:pt x="910613" y="1469270"/>
                </a:lnTo>
                <a:lnTo>
                  <a:pt x="935125" y="1431034"/>
                </a:lnTo>
                <a:lnTo>
                  <a:pt x="957817" y="1391570"/>
                </a:lnTo>
                <a:lnTo>
                  <a:pt x="978629" y="1350937"/>
                </a:lnTo>
                <a:lnTo>
                  <a:pt x="997501" y="1309193"/>
                </a:lnTo>
                <a:lnTo>
                  <a:pt x="1014374" y="1266398"/>
                </a:lnTo>
                <a:lnTo>
                  <a:pt x="1029190" y="1222612"/>
                </a:lnTo>
                <a:lnTo>
                  <a:pt x="1041889" y="1177892"/>
                </a:lnTo>
                <a:lnTo>
                  <a:pt x="1052412" y="1132300"/>
                </a:lnTo>
                <a:lnTo>
                  <a:pt x="1060700" y="1085893"/>
                </a:lnTo>
                <a:lnTo>
                  <a:pt x="1066693" y="1038731"/>
                </a:lnTo>
                <a:lnTo>
                  <a:pt x="1070332" y="990873"/>
                </a:lnTo>
                <a:lnTo>
                  <a:pt x="1071558" y="942379"/>
                </a:lnTo>
                <a:lnTo>
                  <a:pt x="1070332" y="893884"/>
                </a:lnTo>
                <a:lnTo>
                  <a:pt x="1066693" y="846026"/>
                </a:lnTo>
                <a:lnTo>
                  <a:pt x="1060700" y="798863"/>
                </a:lnTo>
                <a:lnTo>
                  <a:pt x="1052412" y="752456"/>
                </a:lnTo>
                <a:lnTo>
                  <a:pt x="1041889" y="706863"/>
                </a:lnTo>
                <a:lnTo>
                  <a:pt x="1029190" y="662143"/>
                </a:lnTo>
                <a:lnTo>
                  <a:pt x="1014374" y="618356"/>
                </a:lnTo>
                <a:lnTo>
                  <a:pt x="997501" y="575561"/>
                </a:lnTo>
                <a:lnTo>
                  <a:pt x="978629" y="533817"/>
                </a:lnTo>
                <a:lnTo>
                  <a:pt x="957817" y="493183"/>
                </a:lnTo>
                <a:lnTo>
                  <a:pt x="935125" y="453719"/>
                </a:lnTo>
                <a:lnTo>
                  <a:pt x="910613" y="415484"/>
                </a:lnTo>
                <a:lnTo>
                  <a:pt x="884339" y="378537"/>
                </a:lnTo>
                <a:lnTo>
                  <a:pt x="856363" y="342937"/>
                </a:lnTo>
                <a:lnTo>
                  <a:pt x="826743" y="308743"/>
                </a:lnTo>
                <a:lnTo>
                  <a:pt x="795539" y="276015"/>
                </a:lnTo>
                <a:lnTo>
                  <a:pt x="762811" y="244811"/>
                </a:lnTo>
                <a:lnTo>
                  <a:pt x="728617" y="215192"/>
                </a:lnTo>
                <a:lnTo>
                  <a:pt x="693017" y="187216"/>
                </a:lnTo>
                <a:lnTo>
                  <a:pt x="656069" y="160942"/>
                </a:lnTo>
                <a:lnTo>
                  <a:pt x="617834" y="136430"/>
                </a:lnTo>
                <a:lnTo>
                  <a:pt x="578370" y="113739"/>
                </a:lnTo>
                <a:lnTo>
                  <a:pt x="537737" y="92928"/>
                </a:lnTo>
                <a:lnTo>
                  <a:pt x="495993" y="74056"/>
                </a:lnTo>
                <a:lnTo>
                  <a:pt x="453198" y="57182"/>
                </a:lnTo>
                <a:lnTo>
                  <a:pt x="409411" y="42367"/>
                </a:lnTo>
                <a:lnTo>
                  <a:pt x="364692" y="29668"/>
                </a:lnTo>
                <a:lnTo>
                  <a:pt x="319099" y="19145"/>
                </a:lnTo>
                <a:lnTo>
                  <a:pt x="272692" y="10858"/>
                </a:lnTo>
                <a:lnTo>
                  <a:pt x="225531" y="4865"/>
                </a:lnTo>
                <a:lnTo>
                  <a:pt x="177673" y="1226"/>
                </a:lnTo>
                <a:lnTo>
                  <a:pt x="129179" y="0"/>
                </a:lnTo>
              </a:path>
            </a:pathLst>
          </a:custGeom>
          <a:ln w="209417">
            <a:gradFill>
              <a:gsLst>
                <a:gs pos="0">
                  <a:srgbClr val="7945B8"/>
                </a:gs>
                <a:gs pos="100000">
                  <a:schemeClr val="accent2">
                    <a:lumMod val="40000"/>
                    <a:lumOff val="60000"/>
                  </a:schemeClr>
                </a:gs>
              </a:gsLst>
              <a:lin ang="5400000" scaled="1"/>
            </a:gradFill>
          </a:ln>
        </p:spPr>
        <p:txBody>
          <a:bodyPr wrap="square" lIns="0" tIns="0" rIns="0" bIns="0" rtlCol="0"/>
          <a:lstStyle/>
          <a:p>
            <a:endParaRPr sz="1000">
              <a:latin typeface="Arial" panose="020B0604020202020204" pitchFamily="34" charset="0"/>
              <a:cs typeface="Arial" panose="020B0604020202020204" pitchFamily="34" charset="0"/>
            </a:endParaRPr>
          </a:p>
        </p:txBody>
      </p:sp>
      <p:grpSp>
        <p:nvGrpSpPr>
          <p:cNvPr id="89" name="object 20">
            <a:extLst>
              <a:ext uri="{FF2B5EF4-FFF2-40B4-BE49-F238E27FC236}">
                <a16:creationId xmlns:a16="http://schemas.microsoft.com/office/drawing/2014/main" id="{39211E9D-BE44-43C0-E537-0D3CA4B4F883}"/>
              </a:ext>
            </a:extLst>
          </p:cNvPr>
          <p:cNvGrpSpPr/>
          <p:nvPr/>
        </p:nvGrpSpPr>
        <p:grpSpPr>
          <a:xfrm>
            <a:off x="6898387" y="2430121"/>
            <a:ext cx="1787270" cy="2339869"/>
            <a:chOff x="6002391" y="3226140"/>
            <a:chExt cx="3401060" cy="4452620"/>
          </a:xfrm>
        </p:grpSpPr>
        <p:sp>
          <p:nvSpPr>
            <p:cNvPr id="90" name="object 21">
              <a:extLst>
                <a:ext uri="{FF2B5EF4-FFF2-40B4-BE49-F238E27FC236}">
                  <a16:creationId xmlns:a16="http://schemas.microsoft.com/office/drawing/2014/main" id="{8DADEB45-2CB1-91F7-0D57-C796A9E935B5}"/>
                </a:ext>
              </a:extLst>
            </p:cNvPr>
            <p:cNvSpPr/>
            <p:nvPr/>
          </p:nvSpPr>
          <p:spPr>
            <a:xfrm>
              <a:off x="6218554" y="5499623"/>
              <a:ext cx="1382395" cy="2175510"/>
            </a:xfrm>
            <a:custGeom>
              <a:avLst/>
              <a:gdLst/>
              <a:ahLst/>
              <a:cxnLst/>
              <a:rect l="l" t="t" r="r" b="b"/>
              <a:pathLst>
                <a:path w="1382395" h="2175509">
                  <a:moveTo>
                    <a:pt x="1382156" y="0"/>
                  </a:moveTo>
                  <a:lnTo>
                    <a:pt x="0" y="0"/>
                  </a:lnTo>
                  <a:lnTo>
                    <a:pt x="0" y="2175012"/>
                  </a:lnTo>
                  <a:lnTo>
                    <a:pt x="1382156" y="2175012"/>
                  </a:lnTo>
                  <a:lnTo>
                    <a:pt x="1382156"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1" name="object 22">
              <a:extLst>
                <a:ext uri="{FF2B5EF4-FFF2-40B4-BE49-F238E27FC236}">
                  <a16:creationId xmlns:a16="http://schemas.microsoft.com/office/drawing/2014/main" id="{729EF4BB-C66C-4D62-E482-54E579BC6F42}"/>
                </a:ext>
              </a:extLst>
            </p:cNvPr>
            <p:cNvSpPr/>
            <p:nvPr/>
          </p:nvSpPr>
          <p:spPr>
            <a:xfrm>
              <a:off x="6218554" y="5499623"/>
              <a:ext cx="1382395" cy="2175510"/>
            </a:xfrm>
            <a:custGeom>
              <a:avLst/>
              <a:gdLst/>
              <a:ahLst/>
              <a:cxnLst/>
              <a:rect l="l" t="t" r="r" b="b"/>
              <a:pathLst>
                <a:path w="1382395" h="2175509">
                  <a:moveTo>
                    <a:pt x="0" y="2175012"/>
                  </a:moveTo>
                  <a:lnTo>
                    <a:pt x="1382156" y="2175012"/>
                  </a:lnTo>
                  <a:lnTo>
                    <a:pt x="1382156" y="0"/>
                  </a:lnTo>
                  <a:lnTo>
                    <a:pt x="0" y="0"/>
                  </a:lnTo>
                  <a:lnTo>
                    <a:pt x="0" y="2175012"/>
                  </a:lnTo>
                  <a:close/>
                </a:path>
              </a:pathLst>
            </a:custGeom>
            <a:ln w="7853">
              <a:solidFill>
                <a:srgbClr val="FB7FE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2" name="object 23">
              <a:extLst>
                <a:ext uri="{FF2B5EF4-FFF2-40B4-BE49-F238E27FC236}">
                  <a16:creationId xmlns:a16="http://schemas.microsoft.com/office/drawing/2014/main" id="{E48E7A7F-1FEF-9D6B-B04B-5E6AFF6F6C0F}"/>
                </a:ext>
              </a:extLst>
            </p:cNvPr>
            <p:cNvSpPr/>
            <p:nvPr/>
          </p:nvSpPr>
          <p:spPr>
            <a:xfrm>
              <a:off x="7879446" y="4985188"/>
              <a:ext cx="1382395" cy="2693670"/>
            </a:xfrm>
            <a:custGeom>
              <a:avLst/>
              <a:gdLst/>
              <a:ahLst/>
              <a:cxnLst/>
              <a:rect l="l" t="t" r="r" b="b"/>
              <a:pathLst>
                <a:path w="1382395" h="2693670">
                  <a:moveTo>
                    <a:pt x="1382156" y="0"/>
                  </a:moveTo>
                  <a:lnTo>
                    <a:pt x="0" y="0"/>
                  </a:lnTo>
                  <a:lnTo>
                    <a:pt x="0" y="2693321"/>
                  </a:lnTo>
                  <a:lnTo>
                    <a:pt x="1382156" y="2693321"/>
                  </a:lnTo>
                  <a:lnTo>
                    <a:pt x="1382156" y="0"/>
                  </a:lnTo>
                  <a:close/>
                </a:path>
              </a:pathLst>
            </a:custGeom>
            <a:solidFill>
              <a:srgbClr val="B1059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3" name="object 24">
              <a:extLst>
                <a:ext uri="{FF2B5EF4-FFF2-40B4-BE49-F238E27FC236}">
                  <a16:creationId xmlns:a16="http://schemas.microsoft.com/office/drawing/2014/main" id="{B23E4C06-6450-BC2B-1E04-D7AA4FDD33FD}"/>
                </a:ext>
              </a:extLst>
            </p:cNvPr>
            <p:cNvSpPr/>
            <p:nvPr/>
          </p:nvSpPr>
          <p:spPr>
            <a:xfrm>
              <a:off x="6077197" y="3230268"/>
              <a:ext cx="0" cy="4444365"/>
            </a:xfrm>
            <a:custGeom>
              <a:avLst/>
              <a:gdLst/>
              <a:ahLst/>
              <a:cxnLst/>
              <a:rect l="l" t="t" r="r" b="b"/>
              <a:pathLst>
                <a:path h="4444365">
                  <a:moveTo>
                    <a:pt x="0" y="4444367"/>
                  </a:moveTo>
                  <a:lnTo>
                    <a:pt x="0"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4" name="object 25">
              <a:extLst>
                <a:ext uri="{FF2B5EF4-FFF2-40B4-BE49-F238E27FC236}">
                  <a16:creationId xmlns:a16="http://schemas.microsoft.com/office/drawing/2014/main" id="{54A98805-000E-BE8D-6F4F-00B3FEC57650}"/>
                </a:ext>
              </a:extLst>
            </p:cNvPr>
            <p:cNvSpPr/>
            <p:nvPr/>
          </p:nvSpPr>
          <p:spPr>
            <a:xfrm>
              <a:off x="6006518" y="7674635"/>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5" name="object 26">
              <a:extLst>
                <a:ext uri="{FF2B5EF4-FFF2-40B4-BE49-F238E27FC236}">
                  <a16:creationId xmlns:a16="http://schemas.microsoft.com/office/drawing/2014/main" id="{6D1500DA-0C94-BBE5-C4EF-35426DFDE1C3}"/>
                </a:ext>
              </a:extLst>
            </p:cNvPr>
            <p:cNvSpPr/>
            <p:nvPr/>
          </p:nvSpPr>
          <p:spPr>
            <a:xfrm>
              <a:off x="6006518" y="7227842"/>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6" name="object 27">
              <a:extLst>
                <a:ext uri="{FF2B5EF4-FFF2-40B4-BE49-F238E27FC236}">
                  <a16:creationId xmlns:a16="http://schemas.microsoft.com/office/drawing/2014/main" id="{18AF6078-E9CE-656F-5CFD-852253B639E1}"/>
                </a:ext>
              </a:extLst>
            </p:cNvPr>
            <p:cNvSpPr/>
            <p:nvPr/>
          </p:nvSpPr>
          <p:spPr>
            <a:xfrm>
              <a:off x="6006518" y="6788065"/>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7" name="object 28">
              <a:extLst>
                <a:ext uri="{FF2B5EF4-FFF2-40B4-BE49-F238E27FC236}">
                  <a16:creationId xmlns:a16="http://schemas.microsoft.com/office/drawing/2014/main" id="{40D55DDA-D8DD-F15F-4C49-A344BBBEAD61}"/>
                </a:ext>
              </a:extLst>
            </p:cNvPr>
            <p:cNvSpPr/>
            <p:nvPr/>
          </p:nvSpPr>
          <p:spPr>
            <a:xfrm>
              <a:off x="6006518" y="6340435"/>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8" name="object 29">
              <a:extLst>
                <a:ext uri="{FF2B5EF4-FFF2-40B4-BE49-F238E27FC236}">
                  <a16:creationId xmlns:a16="http://schemas.microsoft.com/office/drawing/2014/main" id="{6D24BB9B-FF39-64DD-733D-ECD082E8DF41}"/>
                </a:ext>
              </a:extLst>
            </p:cNvPr>
            <p:cNvSpPr/>
            <p:nvPr/>
          </p:nvSpPr>
          <p:spPr>
            <a:xfrm>
              <a:off x="6006518" y="5892909"/>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9" name="object 30">
              <a:extLst>
                <a:ext uri="{FF2B5EF4-FFF2-40B4-BE49-F238E27FC236}">
                  <a16:creationId xmlns:a16="http://schemas.microsoft.com/office/drawing/2014/main" id="{078FED0B-945B-B40D-E695-57705CFF2BE4}"/>
                </a:ext>
              </a:extLst>
            </p:cNvPr>
            <p:cNvSpPr/>
            <p:nvPr/>
          </p:nvSpPr>
          <p:spPr>
            <a:xfrm>
              <a:off x="6006518" y="5453132"/>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00" name="object 31">
              <a:extLst>
                <a:ext uri="{FF2B5EF4-FFF2-40B4-BE49-F238E27FC236}">
                  <a16:creationId xmlns:a16="http://schemas.microsoft.com/office/drawing/2014/main" id="{EF93EB0D-FE5A-A350-A246-2EDC302D8101}"/>
                </a:ext>
              </a:extLst>
            </p:cNvPr>
            <p:cNvSpPr/>
            <p:nvPr/>
          </p:nvSpPr>
          <p:spPr>
            <a:xfrm>
              <a:off x="6006518" y="5005502"/>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01" name="object 32">
              <a:extLst>
                <a:ext uri="{FF2B5EF4-FFF2-40B4-BE49-F238E27FC236}">
                  <a16:creationId xmlns:a16="http://schemas.microsoft.com/office/drawing/2014/main" id="{5AE46D41-CC2B-D3E7-9B4A-0BFC123F3A2D}"/>
                </a:ext>
              </a:extLst>
            </p:cNvPr>
            <p:cNvSpPr/>
            <p:nvPr/>
          </p:nvSpPr>
          <p:spPr>
            <a:xfrm>
              <a:off x="6006518" y="4557871"/>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02" name="object 33">
              <a:extLst>
                <a:ext uri="{FF2B5EF4-FFF2-40B4-BE49-F238E27FC236}">
                  <a16:creationId xmlns:a16="http://schemas.microsoft.com/office/drawing/2014/main" id="{F45766D0-83BA-9FBF-AF6E-2A9E3B4EB06C}"/>
                </a:ext>
              </a:extLst>
            </p:cNvPr>
            <p:cNvSpPr/>
            <p:nvPr/>
          </p:nvSpPr>
          <p:spPr>
            <a:xfrm>
              <a:off x="6006518" y="4118199"/>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03" name="object 34">
              <a:extLst>
                <a:ext uri="{FF2B5EF4-FFF2-40B4-BE49-F238E27FC236}">
                  <a16:creationId xmlns:a16="http://schemas.microsoft.com/office/drawing/2014/main" id="{9EA65175-5A54-2A95-BC46-0CA870548A4D}"/>
                </a:ext>
              </a:extLst>
            </p:cNvPr>
            <p:cNvSpPr/>
            <p:nvPr/>
          </p:nvSpPr>
          <p:spPr>
            <a:xfrm>
              <a:off x="6006518" y="3670568"/>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04" name="object 35">
              <a:extLst>
                <a:ext uri="{FF2B5EF4-FFF2-40B4-BE49-F238E27FC236}">
                  <a16:creationId xmlns:a16="http://schemas.microsoft.com/office/drawing/2014/main" id="{77473340-94C1-FB7E-C8F9-4C1E3155A3CD}"/>
                </a:ext>
              </a:extLst>
            </p:cNvPr>
            <p:cNvSpPr/>
            <p:nvPr/>
          </p:nvSpPr>
          <p:spPr>
            <a:xfrm>
              <a:off x="6006518" y="3230268"/>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05" name="object 36">
              <a:extLst>
                <a:ext uri="{FF2B5EF4-FFF2-40B4-BE49-F238E27FC236}">
                  <a16:creationId xmlns:a16="http://schemas.microsoft.com/office/drawing/2014/main" id="{AC89DCFE-1A08-89A1-1783-35D86A8ED9E2}"/>
                </a:ext>
              </a:extLst>
            </p:cNvPr>
            <p:cNvSpPr/>
            <p:nvPr/>
          </p:nvSpPr>
          <p:spPr>
            <a:xfrm>
              <a:off x="6077196" y="7674635"/>
              <a:ext cx="3322320" cy="0"/>
            </a:xfrm>
            <a:custGeom>
              <a:avLst/>
              <a:gdLst/>
              <a:ahLst/>
              <a:cxnLst/>
              <a:rect l="l" t="t" r="r" b="b"/>
              <a:pathLst>
                <a:path w="3322320">
                  <a:moveTo>
                    <a:pt x="0" y="0"/>
                  </a:moveTo>
                  <a:lnTo>
                    <a:pt x="3321783"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grpSp>
      <p:sp>
        <p:nvSpPr>
          <p:cNvPr id="106" name="object 37">
            <a:extLst>
              <a:ext uri="{FF2B5EF4-FFF2-40B4-BE49-F238E27FC236}">
                <a16:creationId xmlns:a16="http://schemas.microsoft.com/office/drawing/2014/main" id="{93D5C6AB-F7CF-BC42-6C2A-A5E175D5046C}"/>
              </a:ext>
            </a:extLst>
          </p:cNvPr>
          <p:cNvSpPr txBox="1"/>
          <p:nvPr/>
        </p:nvSpPr>
        <p:spPr>
          <a:xfrm>
            <a:off x="7935132" y="3109807"/>
            <a:ext cx="642058" cy="194776"/>
          </a:xfrm>
          <a:prstGeom prst="rect">
            <a:avLst/>
          </a:prstGeom>
        </p:spPr>
        <p:txBody>
          <a:bodyPr vert="horz" wrap="square" lIns="0" tIns="10012" rIns="0" bIns="0" rtlCol="0">
            <a:spAutoFit/>
          </a:bodyPr>
          <a:lstStyle/>
          <a:p>
            <a:pPr marL="7701" algn="ctr">
              <a:spcBef>
                <a:spcPts val="79"/>
              </a:spcBef>
            </a:pPr>
            <a:r>
              <a:rPr sz="1200" b="1" spc="-12">
                <a:solidFill>
                  <a:srgbClr val="003867"/>
                </a:solidFill>
                <a:latin typeface="Arial" panose="020B0604020202020204" pitchFamily="34" charset="0"/>
                <a:cs typeface="Arial" panose="020B0604020202020204" pitchFamily="34" charset="0"/>
              </a:rPr>
              <a:t>60,5</a:t>
            </a:r>
            <a:endParaRPr sz="1200">
              <a:solidFill>
                <a:srgbClr val="003867"/>
              </a:solidFill>
              <a:latin typeface="Arial" panose="020B0604020202020204" pitchFamily="34" charset="0"/>
              <a:cs typeface="Arial" panose="020B0604020202020204" pitchFamily="34" charset="0"/>
            </a:endParaRPr>
          </a:p>
        </p:txBody>
      </p:sp>
      <p:sp>
        <p:nvSpPr>
          <p:cNvPr id="107" name="object 38">
            <a:extLst>
              <a:ext uri="{FF2B5EF4-FFF2-40B4-BE49-F238E27FC236}">
                <a16:creationId xmlns:a16="http://schemas.microsoft.com/office/drawing/2014/main" id="{2E3B47E8-34DA-6BC9-4643-9DD096ED5496}"/>
              </a:ext>
            </a:extLst>
          </p:cNvPr>
          <p:cNvSpPr txBox="1"/>
          <p:nvPr/>
        </p:nvSpPr>
        <p:spPr>
          <a:xfrm>
            <a:off x="6800862" y="4702721"/>
            <a:ext cx="72745" cy="118220"/>
          </a:xfrm>
          <a:prstGeom prst="rect">
            <a:avLst/>
          </a:prstGeom>
        </p:spPr>
        <p:txBody>
          <a:bodyPr vert="horz" wrap="square" lIns="0" tIns="10397" rIns="0" bIns="0" rtlCol="0">
            <a:spAutoFit/>
          </a:bodyPr>
          <a:lstStyle/>
          <a:p>
            <a:pPr marL="7701">
              <a:spcBef>
                <a:spcPts val="82"/>
              </a:spcBef>
            </a:pPr>
            <a:r>
              <a:rPr sz="700" spc="-30">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p:txBody>
      </p:sp>
      <p:sp>
        <p:nvSpPr>
          <p:cNvPr id="108" name="object 39">
            <a:extLst>
              <a:ext uri="{FF2B5EF4-FFF2-40B4-BE49-F238E27FC236}">
                <a16:creationId xmlns:a16="http://schemas.microsoft.com/office/drawing/2014/main" id="{B6A578F8-636B-0937-A53F-597D26AC3E40}"/>
              </a:ext>
            </a:extLst>
          </p:cNvPr>
          <p:cNvSpPr txBox="1"/>
          <p:nvPr/>
        </p:nvSpPr>
        <p:spPr>
          <a:xfrm>
            <a:off x="6752983" y="4467842"/>
            <a:ext cx="169276"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10</a:t>
            </a:r>
            <a:endParaRPr sz="700">
              <a:latin typeface="Arial" panose="020B0604020202020204" pitchFamily="34" charset="0"/>
              <a:cs typeface="Arial" panose="020B0604020202020204" pitchFamily="34" charset="0"/>
            </a:endParaRPr>
          </a:p>
        </p:txBody>
      </p:sp>
      <p:sp>
        <p:nvSpPr>
          <p:cNvPr id="109" name="object 40">
            <a:extLst>
              <a:ext uri="{FF2B5EF4-FFF2-40B4-BE49-F238E27FC236}">
                <a16:creationId xmlns:a16="http://schemas.microsoft.com/office/drawing/2014/main" id="{E9DE156D-765A-9008-AFC6-A7D61B21F286}"/>
              </a:ext>
            </a:extLst>
          </p:cNvPr>
          <p:cNvSpPr txBox="1"/>
          <p:nvPr/>
        </p:nvSpPr>
        <p:spPr>
          <a:xfrm>
            <a:off x="6750546" y="4239059"/>
            <a:ext cx="123134"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20</a:t>
            </a:r>
            <a:endParaRPr sz="700">
              <a:latin typeface="Arial" panose="020B0604020202020204" pitchFamily="34" charset="0"/>
              <a:cs typeface="Arial" panose="020B0604020202020204" pitchFamily="34" charset="0"/>
            </a:endParaRPr>
          </a:p>
        </p:txBody>
      </p:sp>
      <p:sp>
        <p:nvSpPr>
          <p:cNvPr id="110" name="object 41">
            <a:extLst>
              <a:ext uri="{FF2B5EF4-FFF2-40B4-BE49-F238E27FC236}">
                <a16:creationId xmlns:a16="http://schemas.microsoft.com/office/drawing/2014/main" id="{646875DC-9C0A-6F4B-2DDB-6B0CFB951E99}"/>
              </a:ext>
            </a:extLst>
          </p:cNvPr>
          <p:cNvSpPr txBox="1"/>
          <p:nvPr/>
        </p:nvSpPr>
        <p:spPr>
          <a:xfrm>
            <a:off x="6749754" y="4002155"/>
            <a:ext cx="123801"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30</a:t>
            </a:r>
            <a:endParaRPr sz="700">
              <a:latin typeface="Arial" panose="020B0604020202020204" pitchFamily="34" charset="0"/>
              <a:cs typeface="Arial" panose="020B0604020202020204" pitchFamily="34" charset="0"/>
            </a:endParaRPr>
          </a:p>
        </p:txBody>
      </p:sp>
      <p:sp>
        <p:nvSpPr>
          <p:cNvPr id="111" name="object 42">
            <a:extLst>
              <a:ext uri="{FF2B5EF4-FFF2-40B4-BE49-F238E27FC236}">
                <a16:creationId xmlns:a16="http://schemas.microsoft.com/office/drawing/2014/main" id="{C4F63B9F-79BB-D60C-1862-AD40FD300571}"/>
              </a:ext>
            </a:extLst>
          </p:cNvPr>
          <p:cNvSpPr txBox="1"/>
          <p:nvPr/>
        </p:nvSpPr>
        <p:spPr>
          <a:xfrm>
            <a:off x="6747972" y="3533024"/>
            <a:ext cx="125469"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50</a:t>
            </a:r>
            <a:endParaRPr sz="700">
              <a:latin typeface="Arial" panose="020B0604020202020204" pitchFamily="34" charset="0"/>
              <a:cs typeface="Arial" panose="020B0604020202020204" pitchFamily="34" charset="0"/>
            </a:endParaRPr>
          </a:p>
        </p:txBody>
      </p:sp>
      <p:sp>
        <p:nvSpPr>
          <p:cNvPr id="112" name="object 43">
            <a:extLst>
              <a:ext uri="{FF2B5EF4-FFF2-40B4-BE49-F238E27FC236}">
                <a16:creationId xmlns:a16="http://schemas.microsoft.com/office/drawing/2014/main" id="{01A67DC5-5FC0-E243-23F1-CEF44947C5D7}"/>
              </a:ext>
            </a:extLst>
          </p:cNvPr>
          <p:cNvSpPr txBox="1"/>
          <p:nvPr/>
        </p:nvSpPr>
        <p:spPr>
          <a:xfrm>
            <a:off x="6746881" y="3301929"/>
            <a:ext cx="770501"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60</a:t>
            </a:r>
            <a:endParaRPr sz="700">
              <a:latin typeface="Arial" panose="020B0604020202020204" pitchFamily="34" charset="0"/>
              <a:cs typeface="Arial" panose="020B0604020202020204" pitchFamily="34" charset="0"/>
            </a:endParaRPr>
          </a:p>
        </p:txBody>
      </p:sp>
      <p:sp>
        <p:nvSpPr>
          <p:cNvPr id="113" name="object 44">
            <a:extLst>
              <a:ext uri="{FF2B5EF4-FFF2-40B4-BE49-F238E27FC236}">
                <a16:creationId xmlns:a16="http://schemas.microsoft.com/office/drawing/2014/main" id="{9210E567-7423-25CC-DA8A-5CB127916195}"/>
              </a:ext>
            </a:extLst>
          </p:cNvPr>
          <p:cNvSpPr txBox="1"/>
          <p:nvPr/>
        </p:nvSpPr>
        <p:spPr>
          <a:xfrm>
            <a:off x="6757480" y="3076008"/>
            <a:ext cx="115458"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70</a:t>
            </a:r>
            <a:endParaRPr sz="700">
              <a:latin typeface="Arial" panose="020B0604020202020204" pitchFamily="34" charset="0"/>
              <a:cs typeface="Arial" panose="020B0604020202020204" pitchFamily="34" charset="0"/>
            </a:endParaRPr>
          </a:p>
        </p:txBody>
      </p:sp>
      <p:sp>
        <p:nvSpPr>
          <p:cNvPr id="114" name="object 45">
            <a:extLst>
              <a:ext uri="{FF2B5EF4-FFF2-40B4-BE49-F238E27FC236}">
                <a16:creationId xmlns:a16="http://schemas.microsoft.com/office/drawing/2014/main" id="{70B0F68F-F769-B991-A90B-992F32D02AA0}"/>
              </a:ext>
            </a:extLst>
          </p:cNvPr>
          <p:cNvSpPr txBox="1"/>
          <p:nvPr/>
        </p:nvSpPr>
        <p:spPr>
          <a:xfrm>
            <a:off x="6744901" y="2833943"/>
            <a:ext cx="128806"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80</a:t>
            </a:r>
            <a:endParaRPr sz="700">
              <a:latin typeface="Arial" panose="020B0604020202020204" pitchFamily="34" charset="0"/>
              <a:cs typeface="Arial" panose="020B0604020202020204" pitchFamily="34" charset="0"/>
            </a:endParaRPr>
          </a:p>
        </p:txBody>
      </p:sp>
      <p:sp>
        <p:nvSpPr>
          <p:cNvPr id="115" name="object 46">
            <a:extLst>
              <a:ext uri="{FF2B5EF4-FFF2-40B4-BE49-F238E27FC236}">
                <a16:creationId xmlns:a16="http://schemas.microsoft.com/office/drawing/2014/main" id="{249C11BA-ED60-0128-321C-DAE670DCB737}"/>
              </a:ext>
            </a:extLst>
          </p:cNvPr>
          <p:cNvSpPr txBox="1"/>
          <p:nvPr/>
        </p:nvSpPr>
        <p:spPr>
          <a:xfrm>
            <a:off x="6746783" y="2608022"/>
            <a:ext cx="126804"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90</a:t>
            </a:r>
            <a:endParaRPr sz="700">
              <a:latin typeface="Arial" panose="020B0604020202020204" pitchFamily="34" charset="0"/>
              <a:cs typeface="Arial" panose="020B0604020202020204" pitchFamily="34" charset="0"/>
            </a:endParaRPr>
          </a:p>
        </p:txBody>
      </p:sp>
      <p:sp>
        <p:nvSpPr>
          <p:cNvPr id="116" name="object 47">
            <a:extLst>
              <a:ext uri="{FF2B5EF4-FFF2-40B4-BE49-F238E27FC236}">
                <a16:creationId xmlns:a16="http://schemas.microsoft.com/office/drawing/2014/main" id="{8365B8C4-315B-4531-41F7-699DE9A80564}"/>
              </a:ext>
            </a:extLst>
          </p:cNvPr>
          <p:cNvSpPr txBox="1"/>
          <p:nvPr/>
        </p:nvSpPr>
        <p:spPr>
          <a:xfrm>
            <a:off x="6710036" y="2365362"/>
            <a:ext cx="163511"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100</a:t>
            </a:r>
            <a:endParaRPr sz="700">
              <a:latin typeface="Arial" panose="020B0604020202020204" pitchFamily="34" charset="0"/>
              <a:cs typeface="Arial" panose="020B0604020202020204" pitchFamily="34" charset="0"/>
            </a:endParaRPr>
          </a:p>
        </p:txBody>
      </p:sp>
      <p:sp>
        <p:nvSpPr>
          <p:cNvPr id="117" name="object 48">
            <a:extLst>
              <a:ext uri="{FF2B5EF4-FFF2-40B4-BE49-F238E27FC236}">
                <a16:creationId xmlns:a16="http://schemas.microsoft.com/office/drawing/2014/main" id="{28F0CB03-22C8-0FF7-F90D-56574B3A413D}"/>
              </a:ext>
            </a:extLst>
          </p:cNvPr>
          <p:cNvSpPr txBox="1"/>
          <p:nvPr/>
        </p:nvSpPr>
        <p:spPr>
          <a:xfrm>
            <a:off x="6459129" y="2579062"/>
            <a:ext cx="169277" cy="1961125"/>
          </a:xfrm>
          <a:prstGeom prst="rect">
            <a:avLst/>
          </a:prstGeom>
        </p:spPr>
        <p:txBody>
          <a:bodyPr vert="vert270" wrap="square" lIns="0" tIns="6546" rIns="0" bIns="0" rtlCol="0">
            <a:spAutoFit/>
          </a:bodyPr>
          <a:lstStyle/>
          <a:p>
            <a:pPr marL="7701">
              <a:spcBef>
                <a:spcPts val="52"/>
              </a:spcBef>
            </a:pPr>
            <a:r>
              <a:rPr sz="1100" b="1">
                <a:solidFill>
                  <a:srgbClr val="22346A"/>
                </a:solidFill>
                <a:latin typeface="Arial" panose="020B0604020202020204" pitchFamily="34" charset="0"/>
                <a:cs typeface="Arial" panose="020B0604020202020204" pitchFamily="34" charset="0"/>
              </a:rPr>
              <a:t>Porcentaje</a:t>
            </a:r>
            <a:r>
              <a:rPr sz="1100" b="1" spc="-24">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de</a:t>
            </a:r>
            <a:r>
              <a:rPr sz="1100" b="1" spc="-21">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pacientes</a:t>
            </a:r>
            <a:r>
              <a:rPr sz="1100" b="1" spc="-21">
                <a:solidFill>
                  <a:srgbClr val="22346A"/>
                </a:solidFill>
                <a:latin typeface="Arial" panose="020B0604020202020204" pitchFamily="34" charset="0"/>
                <a:cs typeface="Arial" panose="020B0604020202020204" pitchFamily="34" charset="0"/>
              </a:rPr>
              <a:t> </a:t>
            </a:r>
            <a:r>
              <a:rPr sz="1100" b="1" spc="-15">
                <a:solidFill>
                  <a:srgbClr val="22346A"/>
                </a:solidFill>
                <a:latin typeface="Arial" panose="020B0604020202020204" pitchFamily="34" charset="0"/>
                <a:cs typeface="Arial" panose="020B0604020202020204" pitchFamily="34" charset="0"/>
              </a:rPr>
              <a:t>(%)</a:t>
            </a:r>
            <a:endParaRPr sz="1100">
              <a:latin typeface="Arial" panose="020B0604020202020204" pitchFamily="34" charset="0"/>
              <a:cs typeface="Arial" panose="020B0604020202020204" pitchFamily="34" charset="0"/>
            </a:endParaRPr>
          </a:p>
        </p:txBody>
      </p:sp>
      <p:grpSp>
        <p:nvGrpSpPr>
          <p:cNvPr id="118" name="object 49">
            <a:extLst>
              <a:ext uri="{FF2B5EF4-FFF2-40B4-BE49-F238E27FC236}">
                <a16:creationId xmlns:a16="http://schemas.microsoft.com/office/drawing/2014/main" id="{C6C62077-D399-9303-AD53-A8856552D824}"/>
              </a:ext>
            </a:extLst>
          </p:cNvPr>
          <p:cNvGrpSpPr/>
          <p:nvPr/>
        </p:nvGrpSpPr>
        <p:grpSpPr>
          <a:xfrm>
            <a:off x="7880070" y="2636548"/>
            <a:ext cx="429936" cy="64105"/>
            <a:chOff x="7870492" y="3618957"/>
            <a:chExt cx="818142" cy="121987"/>
          </a:xfrm>
        </p:grpSpPr>
        <p:sp>
          <p:nvSpPr>
            <p:cNvPr id="119" name="object 50">
              <a:extLst>
                <a:ext uri="{FF2B5EF4-FFF2-40B4-BE49-F238E27FC236}">
                  <a16:creationId xmlns:a16="http://schemas.microsoft.com/office/drawing/2014/main" id="{35BA0354-E5C2-D33E-A30A-125FCF0616FA}"/>
                </a:ext>
              </a:extLst>
            </p:cNvPr>
            <p:cNvSpPr/>
            <p:nvPr/>
          </p:nvSpPr>
          <p:spPr>
            <a:xfrm>
              <a:off x="7870492" y="3622833"/>
              <a:ext cx="118110" cy="118111"/>
            </a:xfrm>
            <a:custGeom>
              <a:avLst/>
              <a:gdLst/>
              <a:ahLst/>
              <a:cxnLst/>
              <a:rect l="l" t="t" r="r" b="b"/>
              <a:pathLst>
                <a:path w="118109" h="118110">
                  <a:moveTo>
                    <a:pt x="117797" y="0"/>
                  </a:moveTo>
                  <a:lnTo>
                    <a:pt x="0" y="0"/>
                  </a:lnTo>
                  <a:lnTo>
                    <a:pt x="0" y="117786"/>
                  </a:lnTo>
                  <a:lnTo>
                    <a:pt x="117797" y="117786"/>
                  </a:lnTo>
                  <a:lnTo>
                    <a:pt x="117797"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21" name="object 52">
              <a:extLst>
                <a:ext uri="{FF2B5EF4-FFF2-40B4-BE49-F238E27FC236}">
                  <a16:creationId xmlns:a16="http://schemas.microsoft.com/office/drawing/2014/main" id="{9142C080-7EDE-CEC0-33C7-722C9C9DC13A}"/>
                </a:ext>
              </a:extLst>
            </p:cNvPr>
            <p:cNvSpPr/>
            <p:nvPr/>
          </p:nvSpPr>
          <p:spPr>
            <a:xfrm>
              <a:off x="8570524" y="3618957"/>
              <a:ext cx="118110" cy="118110"/>
            </a:xfrm>
            <a:custGeom>
              <a:avLst/>
              <a:gdLst/>
              <a:ahLst/>
              <a:cxnLst/>
              <a:rect l="l" t="t" r="r" b="b"/>
              <a:pathLst>
                <a:path w="118109" h="118110">
                  <a:moveTo>
                    <a:pt x="117797" y="0"/>
                  </a:moveTo>
                  <a:lnTo>
                    <a:pt x="0" y="0"/>
                  </a:lnTo>
                  <a:lnTo>
                    <a:pt x="0" y="117786"/>
                  </a:lnTo>
                  <a:lnTo>
                    <a:pt x="117797" y="117786"/>
                  </a:lnTo>
                  <a:lnTo>
                    <a:pt x="117797" y="0"/>
                  </a:lnTo>
                  <a:close/>
                </a:path>
              </a:pathLst>
            </a:custGeom>
            <a:solidFill>
              <a:srgbClr val="B1059D"/>
            </a:solidFill>
          </p:spPr>
          <p:txBody>
            <a:bodyPr wrap="square" lIns="0" tIns="0" rIns="0" bIns="0" rtlCol="0"/>
            <a:lstStyle/>
            <a:p>
              <a:endParaRPr sz="1000">
                <a:latin typeface="Arial" panose="020B0604020202020204" pitchFamily="34" charset="0"/>
                <a:cs typeface="Arial" panose="020B0604020202020204" pitchFamily="34" charset="0"/>
              </a:endParaRPr>
            </a:p>
          </p:txBody>
        </p:sp>
      </p:grpSp>
      <p:sp>
        <p:nvSpPr>
          <p:cNvPr id="122" name="object 53">
            <a:extLst>
              <a:ext uri="{FF2B5EF4-FFF2-40B4-BE49-F238E27FC236}">
                <a16:creationId xmlns:a16="http://schemas.microsoft.com/office/drawing/2014/main" id="{F56DF565-E558-7771-9290-8CA8C48CEA02}"/>
              </a:ext>
            </a:extLst>
          </p:cNvPr>
          <p:cNvSpPr txBox="1"/>
          <p:nvPr/>
        </p:nvSpPr>
        <p:spPr>
          <a:xfrm>
            <a:off x="6817597" y="4772338"/>
            <a:ext cx="1971294" cy="508278"/>
          </a:xfrm>
          <a:prstGeom prst="rect">
            <a:avLst/>
          </a:prstGeom>
        </p:spPr>
        <p:txBody>
          <a:bodyPr vert="horz" wrap="square" lIns="0" tIns="102042" rIns="0" bIns="0" rtlCol="0">
            <a:spAutoFit/>
          </a:bodyPr>
          <a:lstStyle/>
          <a:p>
            <a:pPr marL="11113" algn="ctr">
              <a:spcBef>
                <a:spcPts val="803"/>
              </a:spcBef>
            </a:pPr>
            <a:r>
              <a:rPr sz="1050" b="1">
                <a:solidFill>
                  <a:srgbClr val="003867"/>
                </a:solidFill>
                <a:latin typeface="Arial" panose="020B0604020202020204" pitchFamily="34" charset="0"/>
                <a:cs typeface="Arial" panose="020B0604020202020204" pitchFamily="34" charset="0"/>
              </a:rPr>
              <a:t>Mejora NRS</a:t>
            </a:r>
            <a:r>
              <a:rPr sz="1050" b="1">
                <a:solidFill>
                  <a:srgbClr val="003867"/>
                </a:solidFill>
                <a:latin typeface="Symbol" pitchFamily="2" charset="2"/>
                <a:cs typeface="Arial" panose="020B0604020202020204" pitchFamily="34" charset="0"/>
              </a:rPr>
              <a:t></a:t>
            </a:r>
            <a:r>
              <a:rPr sz="1050" b="1">
                <a:solidFill>
                  <a:srgbClr val="003867"/>
                </a:solidFill>
                <a:latin typeface="Arial" panose="020B0604020202020204" pitchFamily="34" charset="0"/>
                <a:cs typeface="Arial" panose="020B0604020202020204" pitchFamily="34" charset="0"/>
              </a:rPr>
              <a:t>4 puntos</a:t>
            </a:r>
          </a:p>
          <a:p>
            <a:pPr marL="7701" algn="ctr">
              <a:spcBef>
                <a:spcPts val="658"/>
              </a:spcBef>
            </a:pPr>
            <a:r>
              <a:rPr sz="1000">
                <a:solidFill>
                  <a:srgbClr val="003867"/>
                </a:solidFill>
                <a:latin typeface="Arial" panose="020B0604020202020204" pitchFamily="34" charset="0"/>
                <a:cs typeface="Arial" panose="020B0604020202020204" pitchFamily="34" charset="0"/>
              </a:rPr>
              <a:t>n a S4 = 92; n a S16 = 81</a:t>
            </a:r>
          </a:p>
        </p:txBody>
      </p:sp>
      <p:sp>
        <p:nvSpPr>
          <p:cNvPr id="123" name="object 54">
            <a:extLst>
              <a:ext uri="{FF2B5EF4-FFF2-40B4-BE49-F238E27FC236}">
                <a16:creationId xmlns:a16="http://schemas.microsoft.com/office/drawing/2014/main" id="{D9EA2C4B-967E-DDD8-7CD2-34164DF6044D}"/>
              </a:ext>
            </a:extLst>
          </p:cNvPr>
          <p:cNvSpPr txBox="1"/>
          <p:nvPr/>
        </p:nvSpPr>
        <p:spPr>
          <a:xfrm>
            <a:off x="7958741" y="2589137"/>
            <a:ext cx="594840" cy="145887"/>
          </a:xfrm>
          <a:prstGeom prst="rect">
            <a:avLst/>
          </a:prstGeom>
        </p:spPr>
        <p:txBody>
          <a:bodyPr vert="horz" wrap="square" lIns="0" tIns="7316" rIns="0" bIns="0" rtlCol="0">
            <a:spAutoFit/>
          </a:bodyPr>
          <a:lstStyle/>
          <a:p>
            <a:pPr marL="7701">
              <a:spcBef>
                <a:spcPts val="58"/>
              </a:spcBef>
              <a:tabLst>
                <a:tab pos="394691" algn="l"/>
              </a:tabLst>
            </a:pPr>
            <a:r>
              <a:rPr sz="900" spc="-15">
                <a:solidFill>
                  <a:srgbClr val="003867"/>
                </a:solidFill>
                <a:latin typeface="Arial" panose="020B0604020202020204" pitchFamily="34" charset="0"/>
                <a:cs typeface="Arial" panose="020B0604020202020204" pitchFamily="34" charset="0"/>
              </a:rPr>
              <a:t>S4</a:t>
            </a:r>
            <a:r>
              <a:rPr sz="900">
                <a:solidFill>
                  <a:srgbClr val="003867"/>
                </a:solidFill>
                <a:latin typeface="Arial" panose="020B0604020202020204" pitchFamily="34" charset="0"/>
                <a:cs typeface="Arial" panose="020B0604020202020204" pitchFamily="34" charset="0"/>
              </a:rPr>
              <a:t>	</a:t>
            </a:r>
            <a:r>
              <a:rPr sz="900" spc="-15">
                <a:solidFill>
                  <a:srgbClr val="003867"/>
                </a:solidFill>
                <a:latin typeface="Arial" panose="020B0604020202020204" pitchFamily="34" charset="0"/>
                <a:cs typeface="Arial" panose="020B0604020202020204" pitchFamily="34" charset="0"/>
              </a:rPr>
              <a:t>S16</a:t>
            </a:r>
            <a:endParaRPr sz="900">
              <a:solidFill>
                <a:srgbClr val="003867"/>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D3D8CFD4-E00B-FF4B-8CCA-317D066DFC04}"/>
              </a:ext>
            </a:extLst>
          </p:cNvPr>
          <p:cNvSpPr txBox="1"/>
          <p:nvPr/>
        </p:nvSpPr>
        <p:spPr>
          <a:xfrm>
            <a:off x="1803989" y="5967650"/>
            <a:ext cx="8302036" cy="553998"/>
          </a:xfrm>
          <a:prstGeom prst="rect">
            <a:avLst/>
          </a:prstGeom>
          <a:noFill/>
        </p:spPr>
        <p:txBody>
          <a:bodyPr wrap="square" rtlCol="0">
            <a:spAutoFit/>
          </a:bodyPr>
          <a:lstStyle/>
          <a:p>
            <a:r>
              <a:rPr lang="es-ES" sz="500">
                <a:solidFill>
                  <a:srgbClr val="646464"/>
                </a:solidFill>
              </a:rPr>
              <a:t>*=p&lt;0,0001 frente al valor inicial.</a:t>
            </a:r>
            <a:r>
              <a:rPr lang="es-ES" sz="500" baseline="30000">
                <a:solidFill>
                  <a:srgbClr val="646464"/>
                </a:solidFill>
              </a:rPr>
              <a:t> $</a:t>
            </a:r>
            <a:r>
              <a:rPr lang="es-ES" sz="50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500" baseline="30000">
                <a:solidFill>
                  <a:srgbClr val="646464"/>
                </a:solidFill>
              </a:rPr>
              <a:t>1,2</a:t>
            </a:r>
            <a:r>
              <a:rPr lang="es-ES" sz="500">
                <a:solidFill>
                  <a:srgbClr val="646464"/>
                </a:solidFill>
              </a:rPr>
              <a:t>; </a:t>
            </a:r>
            <a:r>
              <a:rPr lang="es-ES" sz="500" baseline="30000">
                <a:solidFill>
                  <a:srgbClr val="646464"/>
                </a:solidFill>
              </a:rPr>
              <a:t>#</a:t>
            </a:r>
            <a:r>
              <a:rPr lang="es-ES" sz="500">
                <a:solidFill>
                  <a:srgbClr val="646464"/>
                </a:solidFill>
              </a:rPr>
              <a:t>La decisión clínica de tratar con LEB la toman los investigadores independientemente de la participación en el estudio y antes del proceso de consentimiento informado.</a:t>
            </a:r>
            <a:r>
              <a:rPr lang="es-ES" sz="500" baseline="30000">
                <a:solidFill>
                  <a:srgbClr val="646464"/>
                </a:solidFill>
              </a:rPr>
              <a:t>1,2</a:t>
            </a:r>
            <a:r>
              <a:rPr lang="es-ES" sz="500">
                <a:solidFill>
                  <a:srgbClr val="646464"/>
                </a:solidFill>
              </a:rPr>
              <a:t> ; </a:t>
            </a:r>
            <a:r>
              <a:rPr lang="es-ES" sz="500" baseline="30000">
                <a:solidFill>
                  <a:srgbClr val="646464"/>
                </a:solidFill>
              </a:rPr>
              <a:t>&amp;</a:t>
            </a:r>
            <a:r>
              <a:rPr lang="es-ES" sz="500">
                <a:solidFill>
                  <a:srgbClr val="646464"/>
                </a:solidFill>
              </a:rPr>
              <a:t>Resultados más favorables que los reportados en FT por estudio Advocate-1 y 2 (54,3 y 42,1%).</a:t>
            </a:r>
            <a:r>
              <a:rPr lang="es-ES" sz="500" baseline="30000">
                <a:solidFill>
                  <a:srgbClr val="646464"/>
                </a:solidFill>
              </a:rPr>
              <a:t>3</a:t>
            </a:r>
          </a:p>
          <a:p>
            <a:r>
              <a:rPr lang="es-ES" sz="500" b="1">
                <a:solidFill>
                  <a:srgbClr val="646464"/>
                </a:solidFill>
              </a:rPr>
              <a:t>DA</a:t>
            </a:r>
            <a:r>
              <a:rPr lang="es-ES" sz="500">
                <a:solidFill>
                  <a:srgbClr val="646464"/>
                </a:solidFill>
              </a:rPr>
              <a:t>: dermatitis atópica; </a:t>
            </a:r>
            <a:r>
              <a:rPr lang="es-ES" sz="500" b="1">
                <a:solidFill>
                  <a:srgbClr val="646464"/>
                </a:solidFill>
              </a:rPr>
              <a:t>CFB</a:t>
            </a:r>
            <a:r>
              <a:rPr lang="es-ES" sz="500">
                <a:solidFill>
                  <a:srgbClr val="646464"/>
                </a:solidFill>
              </a:rPr>
              <a:t>: cambio respecto al valor basal; </a:t>
            </a:r>
            <a:r>
              <a:rPr lang="es-ES" sz="500" b="1">
                <a:solidFill>
                  <a:srgbClr val="646464"/>
                </a:solidFill>
              </a:rPr>
              <a:t>CI</a:t>
            </a:r>
            <a:r>
              <a:rPr lang="es-ES" sz="500">
                <a:solidFill>
                  <a:srgbClr val="646464"/>
                </a:solidFill>
              </a:rPr>
              <a:t>: intervalo de confianza; </a:t>
            </a:r>
            <a:r>
              <a:rPr lang="es-ES" sz="500" b="1">
                <a:solidFill>
                  <a:srgbClr val="646464"/>
                </a:solidFill>
              </a:rPr>
              <a:t>LEB</a:t>
            </a:r>
            <a:r>
              <a:rPr lang="es-ES" sz="500">
                <a:solidFill>
                  <a:srgbClr val="646464"/>
                </a:solidFill>
              </a:rPr>
              <a:t>: lebrikizumab; </a:t>
            </a:r>
            <a:r>
              <a:rPr lang="es-ES" sz="500" b="1">
                <a:solidFill>
                  <a:srgbClr val="646464"/>
                </a:solidFill>
              </a:rPr>
              <a:t>NRS</a:t>
            </a:r>
            <a:r>
              <a:rPr lang="es-ES" sz="500">
                <a:solidFill>
                  <a:srgbClr val="646464"/>
                </a:solidFill>
              </a:rPr>
              <a:t>: Escala de valoración numérica.</a:t>
            </a:r>
          </a:p>
          <a:p>
            <a:r>
              <a:rPr lang="es-ES" sz="500" b="1">
                <a:solidFill>
                  <a:srgbClr val="646464"/>
                </a:solidFill>
              </a:rPr>
              <a:t>1. </a:t>
            </a:r>
            <a:r>
              <a:rPr lang="es-ES" sz="500">
                <a:solidFill>
                  <a:srgbClr val="646464"/>
                </a:solidFill>
              </a:rPr>
              <a:t>Lauffer F., </a:t>
            </a:r>
            <a:r>
              <a:rPr lang="es-ES" sz="500" i="1">
                <a:solidFill>
                  <a:srgbClr val="646464"/>
                </a:solidFill>
              </a:rPr>
              <a:t>et al</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provides</a:t>
            </a:r>
            <a:r>
              <a:rPr lang="es-ES" sz="500">
                <a:solidFill>
                  <a:srgbClr val="646464"/>
                </a:solidFill>
              </a:rPr>
              <a:t> </a:t>
            </a:r>
            <a:r>
              <a:rPr lang="es-ES" sz="500" err="1">
                <a:solidFill>
                  <a:srgbClr val="646464"/>
                </a:solidFill>
              </a:rPr>
              <a:t>high</a:t>
            </a:r>
            <a:r>
              <a:rPr lang="es-ES" sz="500">
                <a:solidFill>
                  <a:srgbClr val="646464"/>
                </a:solidFill>
              </a:rPr>
              <a:t> </a:t>
            </a:r>
            <a:r>
              <a:rPr lang="es-ES" sz="500" err="1">
                <a:solidFill>
                  <a:srgbClr val="646464"/>
                </a:solidFill>
              </a:rPr>
              <a:t>levels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effectiveness</a:t>
            </a:r>
            <a:r>
              <a:rPr lang="es-ES" sz="500">
                <a:solidFill>
                  <a:srgbClr val="646464"/>
                </a:solidFill>
              </a:rPr>
              <a:t> in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t>
            </a:r>
            <a:r>
              <a:rPr lang="es-ES" sz="500" err="1">
                <a:solidFill>
                  <a:srgbClr val="646464"/>
                </a:solidFill>
              </a:rPr>
              <a:t>routine</a:t>
            </a:r>
            <a:r>
              <a:rPr lang="es-ES" sz="500">
                <a:solidFill>
                  <a:srgbClr val="646464"/>
                </a:solidFill>
              </a:rPr>
              <a:t> </a:t>
            </a:r>
            <a:r>
              <a:rPr lang="es-ES" sz="500" err="1">
                <a:solidFill>
                  <a:srgbClr val="646464"/>
                </a:solidFill>
              </a:rPr>
              <a:t>practice</a:t>
            </a:r>
            <a:r>
              <a:rPr lang="es-ES" sz="500">
                <a:solidFill>
                  <a:srgbClr val="646464"/>
                </a:solidFill>
              </a:rPr>
              <a:t>: </a:t>
            </a:r>
            <a:r>
              <a:rPr lang="es-ES" sz="500" err="1">
                <a:solidFill>
                  <a:srgbClr val="646464"/>
                </a:solidFill>
              </a:rPr>
              <a:t>interim</a:t>
            </a:r>
            <a:r>
              <a:rPr lang="es-ES" sz="500">
                <a:solidFill>
                  <a:srgbClr val="646464"/>
                </a:solidFill>
              </a:rPr>
              <a:t> </a:t>
            </a:r>
            <a:r>
              <a:rPr lang="es-ES" sz="500" err="1">
                <a:solidFill>
                  <a:srgbClr val="646464"/>
                </a:solidFill>
              </a:rPr>
              <a:t>analysis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non-</a:t>
            </a:r>
            <a:r>
              <a:rPr lang="es-ES" sz="500" err="1">
                <a:solidFill>
                  <a:srgbClr val="646464"/>
                </a:solidFill>
              </a:rPr>
              <a:t>interventional</a:t>
            </a:r>
            <a:r>
              <a:rPr lang="es-ES" sz="500">
                <a:solidFill>
                  <a:srgbClr val="646464"/>
                </a:solidFill>
              </a:rPr>
              <a:t> </a:t>
            </a:r>
            <a:r>
              <a:rPr lang="es-ES" sz="500" err="1">
                <a:solidFill>
                  <a:srgbClr val="646464"/>
                </a:solidFill>
              </a:rPr>
              <a:t>study</a:t>
            </a:r>
            <a:r>
              <a:rPr lang="es-ES" sz="500">
                <a:solidFill>
                  <a:srgbClr val="646464"/>
                </a:solidFill>
              </a:rPr>
              <a:t> AD-LIFE. 33rd </a:t>
            </a:r>
            <a:r>
              <a:rPr lang="es-ES" sz="500" err="1">
                <a:solidFill>
                  <a:srgbClr val="646464"/>
                </a:solidFill>
              </a:rPr>
              <a:t>Congress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2025; Paris, France; 17–20 </a:t>
            </a:r>
            <a:r>
              <a:rPr lang="es-ES" sz="500" err="1">
                <a:solidFill>
                  <a:srgbClr val="646464"/>
                </a:solidFill>
              </a:rPr>
              <a:t>September</a:t>
            </a:r>
            <a:r>
              <a:rPr lang="es-ES" sz="500">
                <a:solidFill>
                  <a:srgbClr val="646464"/>
                </a:solidFill>
              </a:rPr>
              <a:t> 2025. P-2936; </a:t>
            </a:r>
            <a:r>
              <a:rPr lang="es-ES" sz="500" b="1">
                <a:solidFill>
                  <a:srgbClr val="646464"/>
                </a:solidFill>
              </a:rPr>
              <a:t>2</a:t>
            </a:r>
            <a:r>
              <a:rPr lang="es-ES" sz="500">
                <a:solidFill>
                  <a:srgbClr val="646464"/>
                </a:solidFill>
              </a:rPr>
              <a:t>. </a:t>
            </a:r>
            <a:r>
              <a:rPr lang="es-ES" sz="500" err="1">
                <a:solidFill>
                  <a:srgbClr val="646464"/>
                </a:solidFill>
              </a:rPr>
              <a:t>Lauffler</a:t>
            </a:r>
            <a:r>
              <a:rPr lang="es-ES" sz="500">
                <a:solidFill>
                  <a:srgbClr val="646464"/>
                </a:solidFill>
              </a:rPr>
              <a:t> F., </a:t>
            </a:r>
            <a:r>
              <a:rPr lang="es-ES" sz="500" i="1">
                <a:solidFill>
                  <a:srgbClr val="646464"/>
                </a:solidFill>
              </a:rPr>
              <a:t>et al</a:t>
            </a:r>
            <a:r>
              <a:rPr lang="es-ES" sz="500">
                <a:solidFill>
                  <a:srgbClr val="646464"/>
                </a:solidFill>
              </a:rPr>
              <a:t>. </a:t>
            </a:r>
            <a:r>
              <a:rPr lang="es-ES" sz="500" err="1">
                <a:solidFill>
                  <a:srgbClr val="646464"/>
                </a:solidFill>
              </a:rPr>
              <a:t>Patient</a:t>
            </a:r>
            <a:r>
              <a:rPr lang="es-ES" sz="500">
                <a:solidFill>
                  <a:srgbClr val="646464"/>
                </a:solidFill>
              </a:rPr>
              <a:t> </a:t>
            </a:r>
            <a:r>
              <a:rPr lang="es-ES" sz="500" err="1">
                <a:solidFill>
                  <a:srgbClr val="646464"/>
                </a:solidFill>
              </a:rPr>
              <a:t>reported</a:t>
            </a:r>
            <a:r>
              <a:rPr lang="es-ES" sz="500">
                <a:solidFill>
                  <a:srgbClr val="646464"/>
                </a:solidFill>
              </a:rPr>
              <a:t> </a:t>
            </a:r>
            <a:r>
              <a:rPr lang="es-ES" sz="500" err="1">
                <a:solidFill>
                  <a:srgbClr val="646464"/>
                </a:solidFill>
              </a:rPr>
              <a:t>outcomes</a:t>
            </a:r>
            <a:r>
              <a:rPr lang="es-ES" sz="500">
                <a:solidFill>
                  <a:srgbClr val="646464"/>
                </a:solidFill>
              </a:rPr>
              <a:t> in </a:t>
            </a:r>
            <a:r>
              <a:rPr lang="es-ES" sz="500" err="1">
                <a:solidFill>
                  <a:srgbClr val="646464"/>
                </a:solidFill>
              </a:rPr>
              <a:t>lebrikizumab</a:t>
            </a:r>
            <a:r>
              <a:rPr lang="es-ES" sz="500">
                <a:solidFill>
                  <a:srgbClr val="646464"/>
                </a:solidFill>
              </a:rPr>
              <a:t> </a:t>
            </a:r>
            <a:r>
              <a:rPr lang="es-ES" sz="500" err="1">
                <a:solidFill>
                  <a:srgbClr val="646464"/>
                </a:solidFill>
              </a:rPr>
              <a:t>treated</a:t>
            </a:r>
            <a:r>
              <a:rPr lang="es-ES" sz="500">
                <a:solidFill>
                  <a:srgbClr val="646464"/>
                </a:solidFill>
              </a:rPr>
              <a:t>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 real-</a:t>
            </a:r>
            <a:r>
              <a:rPr lang="es-ES" sz="500" err="1">
                <a:solidFill>
                  <a:srgbClr val="646464"/>
                </a:solidFill>
              </a:rPr>
              <a:t>world</a:t>
            </a:r>
            <a:r>
              <a:rPr lang="es-ES" sz="500">
                <a:solidFill>
                  <a:srgbClr val="646464"/>
                </a:solidFill>
              </a:rPr>
              <a:t> </a:t>
            </a:r>
            <a:r>
              <a:rPr lang="es-ES" sz="500" err="1">
                <a:solidFill>
                  <a:srgbClr val="646464"/>
                </a:solidFill>
              </a:rPr>
              <a:t>setting</a:t>
            </a:r>
            <a:r>
              <a:rPr lang="es-ES" sz="500">
                <a:solidFill>
                  <a:srgbClr val="646464"/>
                </a:solidFill>
              </a:rPr>
              <a:t>: </a:t>
            </a:r>
            <a:r>
              <a:rPr lang="es-ES" sz="500" err="1">
                <a:solidFill>
                  <a:srgbClr val="646464"/>
                </a:solidFill>
              </a:rPr>
              <a:t>interim</a:t>
            </a:r>
            <a:r>
              <a:rPr lang="es-ES" sz="500">
                <a:solidFill>
                  <a:srgbClr val="646464"/>
                </a:solidFill>
              </a:rPr>
              <a:t> </a:t>
            </a:r>
            <a:r>
              <a:rPr lang="es-ES" sz="500" err="1">
                <a:solidFill>
                  <a:srgbClr val="646464"/>
                </a:solidFill>
              </a:rPr>
              <a:t>analysis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non-</a:t>
            </a:r>
            <a:r>
              <a:rPr lang="es-ES" sz="500" err="1">
                <a:solidFill>
                  <a:srgbClr val="646464"/>
                </a:solidFill>
              </a:rPr>
              <a:t>interventional</a:t>
            </a:r>
            <a:r>
              <a:rPr lang="es-ES" sz="500">
                <a:solidFill>
                  <a:srgbClr val="646464"/>
                </a:solidFill>
              </a:rPr>
              <a:t> </a:t>
            </a:r>
            <a:r>
              <a:rPr lang="es-ES" sz="500" err="1">
                <a:solidFill>
                  <a:srgbClr val="646464"/>
                </a:solidFill>
              </a:rPr>
              <a:t>study</a:t>
            </a:r>
            <a:r>
              <a:rPr lang="es-ES" sz="500">
                <a:solidFill>
                  <a:srgbClr val="646464"/>
                </a:solidFill>
              </a:rPr>
              <a:t> AD-LIFE. 33rd </a:t>
            </a:r>
            <a:r>
              <a:rPr lang="es-ES" sz="500" err="1">
                <a:solidFill>
                  <a:srgbClr val="646464"/>
                </a:solidFill>
              </a:rPr>
              <a:t>Congress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2025; París, Francia; 17–20 septiembre 2025. P-3457; </a:t>
            </a:r>
            <a:r>
              <a:rPr lang="es-ES" sz="500" b="1">
                <a:solidFill>
                  <a:srgbClr val="646464"/>
                </a:solidFill>
              </a:rPr>
              <a:t>3</a:t>
            </a:r>
            <a:r>
              <a:rPr lang="es-ES" sz="500">
                <a:solidFill>
                  <a:srgbClr val="646464"/>
                </a:solidFill>
              </a:rPr>
              <a:t>. Ficha técnica de EBGLYSS® (</a:t>
            </a:r>
            <a:r>
              <a:rPr lang="es-ES" sz="500" err="1">
                <a:solidFill>
                  <a:srgbClr val="646464"/>
                </a:solidFill>
              </a:rPr>
              <a:t>lebrikizumab</a:t>
            </a:r>
            <a:r>
              <a:rPr lang="es-ES" sz="500">
                <a:solidFill>
                  <a:srgbClr val="646464"/>
                </a:solidFill>
              </a:rPr>
              <a:t>). Disponible en: https://cima.aemps.es/cima/dochtml/ft/1231765007/ FT_1231765007.html. Último acceso: enero 2026</a:t>
            </a:r>
          </a:p>
        </p:txBody>
      </p:sp>
      <p:sp>
        <p:nvSpPr>
          <p:cNvPr id="56" name="CuadroTexto 55">
            <a:extLst>
              <a:ext uri="{FF2B5EF4-FFF2-40B4-BE49-F238E27FC236}">
                <a16:creationId xmlns:a16="http://schemas.microsoft.com/office/drawing/2014/main" id="{2317469D-5D29-4A48-F53C-1A5E56F49626}"/>
              </a:ext>
            </a:extLst>
          </p:cNvPr>
          <p:cNvSpPr txBox="1"/>
          <p:nvPr/>
        </p:nvSpPr>
        <p:spPr>
          <a:xfrm>
            <a:off x="7090741" y="3367244"/>
            <a:ext cx="537912" cy="276999"/>
          </a:xfrm>
          <a:prstGeom prst="rect">
            <a:avLst/>
          </a:prstGeom>
          <a:noFill/>
        </p:spPr>
        <p:txBody>
          <a:bodyPr wrap="square">
            <a:spAutoFit/>
          </a:bodyPr>
          <a:lstStyle/>
          <a:p>
            <a:pPr marR="0" lvl="0" indent="0" algn="ctr" defTabSz="914400" rtl="0" eaLnBrk="1" fontAlgn="auto" latinLnBrk="0" hangingPunct="1">
              <a:lnSpc>
                <a:spcPct val="100000"/>
              </a:lnSpc>
              <a:spcBef>
                <a:spcPts val="67"/>
              </a:spcBef>
              <a:spcAft>
                <a:spcPts val="0"/>
              </a:spcAft>
              <a:buClrTx/>
              <a:buSzTx/>
              <a:buFontTx/>
              <a:buNone/>
              <a:tabLst/>
              <a:defRPr/>
            </a:pPr>
            <a:r>
              <a:rPr kumimoji="0" lang="es-ES" sz="1200" b="1" i="0" u="none" strike="noStrike" kern="1200" cap="none" spc="-12" normalizeH="0" baseline="0" noProof="0">
                <a:ln>
                  <a:noFill/>
                </a:ln>
                <a:solidFill>
                  <a:srgbClr val="003867"/>
                </a:solidFill>
                <a:effectLst/>
                <a:uLnTx/>
                <a:uFillTx/>
                <a:latin typeface="Arial" panose="020B0604020202020204" pitchFamily="34" charset="0"/>
                <a:ea typeface="+mn-ea"/>
                <a:cs typeface="Arial" panose="020B0604020202020204" pitchFamily="34" charset="0"/>
              </a:rPr>
              <a:t>48,9</a:t>
            </a:r>
            <a:endParaRPr kumimoji="0" lang="es-ES" sz="1200" b="0" i="0" u="none" strike="noStrike" kern="1200" cap="none" spc="0" normalizeH="0" baseline="0" noProof="0">
              <a:ln>
                <a:noFill/>
              </a:ln>
              <a:solidFill>
                <a:srgbClr val="003867"/>
              </a:solidFill>
              <a:effectLst/>
              <a:uLnTx/>
              <a:uFillTx/>
              <a:latin typeface="Arial" panose="020B0604020202020204" pitchFamily="34" charset="0"/>
              <a:ea typeface="+mn-ea"/>
              <a:cs typeface="Arial" panose="020B0604020202020204" pitchFamily="34" charset="0"/>
            </a:endParaRPr>
          </a:p>
        </p:txBody>
      </p:sp>
      <p:sp>
        <p:nvSpPr>
          <p:cNvPr id="57" name="object 42">
            <a:extLst>
              <a:ext uri="{FF2B5EF4-FFF2-40B4-BE49-F238E27FC236}">
                <a16:creationId xmlns:a16="http://schemas.microsoft.com/office/drawing/2014/main" id="{0652CFBA-58F0-06AE-FB10-50CAEAC24B1D}"/>
              </a:ext>
            </a:extLst>
          </p:cNvPr>
          <p:cNvSpPr txBox="1"/>
          <p:nvPr/>
        </p:nvSpPr>
        <p:spPr>
          <a:xfrm>
            <a:off x="6749594" y="3768112"/>
            <a:ext cx="125469" cy="118220"/>
          </a:xfrm>
          <a:prstGeom prst="rect">
            <a:avLst/>
          </a:prstGeom>
        </p:spPr>
        <p:txBody>
          <a:bodyPr vert="horz" wrap="square" lIns="0" tIns="10397" rIns="0" bIns="0" rtlCol="0">
            <a:spAutoFit/>
          </a:bodyPr>
          <a:lstStyle/>
          <a:p>
            <a:pPr marL="7701">
              <a:spcBef>
                <a:spcPts val="719"/>
              </a:spcBef>
            </a:pPr>
            <a:r>
              <a:rPr sz="700" spc="-15">
                <a:solidFill>
                  <a:srgbClr val="22346A"/>
                </a:solidFill>
                <a:latin typeface="Arial" panose="020B0604020202020204" pitchFamily="34" charset="0"/>
                <a:cs typeface="Arial" panose="020B0604020202020204" pitchFamily="34" charset="0"/>
              </a:rPr>
              <a:t>40</a:t>
            </a:r>
            <a:endParaRPr sz="700">
              <a:latin typeface="Arial" panose="020B0604020202020204" pitchFamily="34" charset="0"/>
              <a:cs typeface="Arial" panose="020B0604020202020204" pitchFamily="34" charset="0"/>
            </a:endParaRPr>
          </a:p>
        </p:txBody>
      </p:sp>
      <p:sp>
        <p:nvSpPr>
          <p:cNvPr id="63" name="object 15">
            <a:extLst>
              <a:ext uri="{FF2B5EF4-FFF2-40B4-BE49-F238E27FC236}">
                <a16:creationId xmlns:a16="http://schemas.microsoft.com/office/drawing/2014/main" id="{917842D3-2EC8-A6C7-5778-EDB139B5D79E}"/>
              </a:ext>
            </a:extLst>
          </p:cNvPr>
          <p:cNvSpPr txBox="1"/>
          <p:nvPr/>
        </p:nvSpPr>
        <p:spPr>
          <a:xfrm>
            <a:off x="9220133" y="3989214"/>
            <a:ext cx="1907734" cy="928409"/>
          </a:xfrm>
          <a:prstGeom prst="rect">
            <a:avLst/>
          </a:prstGeom>
        </p:spPr>
        <p:txBody>
          <a:bodyPr vert="horz" wrap="square" lIns="0" tIns="7316" rIns="0" bIns="0" rtlCol="0">
            <a:spAutoFit/>
          </a:bodyPr>
          <a:lstStyle/>
          <a:p>
            <a:pPr marL="23104" marR="18483" algn="ctr">
              <a:lnSpc>
                <a:spcPct val="101000"/>
              </a:lnSpc>
              <a:spcBef>
                <a:spcPts val="58"/>
              </a:spcBef>
            </a:pPr>
            <a:r>
              <a:rPr sz="1200" b="1">
                <a:solidFill>
                  <a:srgbClr val="22346A"/>
                </a:solidFill>
                <a:latin typeface="Arial" panose="020B0604020202020204" pitchFamily="34" charset="0"/>
                <a:cs typeface="Arial" panose="020B0604020202020204" pitchFamily="34" charset="0"/>
              </a:rPr>
              <a:t>de</a:t>
            </a:r>
            <a:r>
              <a:rPr sz="1200" b="1" spc="3">
                <a:solidFill>
                  <a:srgbClr val="22346A"/>
                </a:solidFill>
                <a:latin typeface="Arial" panose="020B0604020202020204" pitchFamily="34" charset="0"/>
                <a:cs typeface="Arial" panose="020B0604020202020204" pitchFamily="34" charset="0"/>
              </a:rPr>
              <a:t> </a:t>
            </a:r>
            <a:r>
              <a:rPr sz="1200" b="1" err="1">
                <a:solidFill>
                  <a:srgbClr val="22346A"/>
                </a:solidFill>
                <a:latin typeface="Arial" panose="020B0604020202020204" pitchFamily="34" charset="0"/>
                <a:cs typeface="Arial" panose="020B0604020202020204" pitchFamily="34" charset="0"/>
              </a:rPr>
              <a:t>los</a:t>
            </a:r>
            <a:r>
              <a:rPr sz="1200" b="1" spc="9">
                <a:solidFill>
                  <a:srgbClr val="22346A"/>
                </a:solidFill>
                <a:latin typeface="Arial" panose="020B0604020202020204" pitchFamily="34" charset="0"/>
                <a:cs typeface="Arial" panose="020B0604020202020204" pitchFamily="34" charset="0"/>
              </a:rPr>
              <a:t> </a:t>
            </a:r>
            <a:r>
              <a:rPr sz="1200" b="1" err="1">
                <a:solidFill>
                  <a:srgbClr val="22346A"/>
                </a:solidFill>
                <a:latin typeface="Arial" panose="020B0604020202020204" pitchFamily="34" charset="0"/>
                <a:cs typeface="Arial" panose="020B0604020202020204" pitchFamily="34" charset="0"/>
              </a:rPr>
              <a:t>pacientes</a:t>
            </a:r>
            <a:r>
              <a:rPr sz="1200" b="1" spc="9">
                <a:solidFill>
                  <a:srgbClr val="22346A"/>
                </a:solidFill>
                <a:latin typeface="Arial" panose="020B0604020202020204" pitchFamily="34" charset="0"/>
                <a:cs typeface="Arial" panose="020B0604020202020204" pitchFamily="34" charset="0"/>
              </a:rPr>
              <a:t> </a:t>
            </a:r>
            <a:r>
              <a:rPr sz="1200" b="1" spc="-6" err="1">
                <a:solidFill>
                  <a:srgbClr val="22346A"/>
                </a:solidFill>
                <a:latin typeface="Arial" panose="020B0604020202020204" pitchFamily="34" charset="0"/>
                <a:cs typeface="Arial" panose="020B0604020202020204" pitchFamily="34" charset="0"/>
              </a:rPr>
              <a:t>mostró</a:t>
            </a:r>
            <a:r>
              <a:rPr sz="1200" b="1" spc="-6">
                <a:solidFill>
                  <a:srgbClr val="22346A"/>
                </a:solidFill>
                <a:latin typeface="Arial" panose="020B0604020202020204" pitchFamily="34" charset="0"/>
                <a:cs typeface="Arial" panose="020B0604020202020204" pitchFamily="34" charset="0"/>
              </a:rPr>
              <a:t> </a:t>
            </a:r>
            <a:r>
              <a:rPr sz="1200" b="1" err="1">
                <a:solidFill>
                  <a:srgbClr val="22346A"/>
                </a:solidFill>
                <a:latin typeface="Arial" panose="020B0604020202020204" pitchFamily="34" charset="0"/>
                <a:cs typeface="Arial" panose="020B0604020202020204" pitchFamily="34" charset="0"/>
              </a:rPr>
              <a:t>una</a:t>
            </a:r>
            <a:r>
              <a:rPr sz="1200" b="1" spc="-24">
                <a:solidFill>
                  <a:srgbClr val="22346A"/>
                </a:solidFill>
                <a:latin typeface="Arial" panose="020B0604020202020204" pitchFamily="34" charset="0"/>
                <a:cs typeface="Arial" panose="020B0604020202020204" pitchFamily="34" charset="0"/>
              </a:rPr>
              <a:t> </a:t>
            </a:r>
            <a:r>
              <a:rPr sz="1200" b="1" err="1">
                <a:solidFill>
                  <a:srgbClr val="22346A"/>
                </a:solidFill>
                <a:latin typeface="Arial" panose="020B0604020202020204" pitchFamily="34" charset="0"/>
                <a:cs typeface="Arial" panose="020B0604020202020204" pitchFamily="34" charset="0"/>
              </a:rPr>
              <a:t>mejora</a:t>
            </a:r>
            <a:r>
              <a:rPr sz="1200" b="1" spc="-21">
                <a:solidFill>
                  <a:srgbClr val="22346A"/>
                </a:solidFill>
                <a:latin typeface="Arial" panose="020B0604020202020204" pitchFamily="34" charset="0"/>
                <a:cs typeface="Arial" panose="020B0604020202020204" pitchFamily="34" charset="0"/>
              </a:rPr>
              <a:t> </a:t>
            </a:r>
            <a:r>
              <a:rPr sz="1200" spc="-27">
                <a:solidFill>
                  <a:srgbClr val="22346A"/>
                </a:solidFill>
                <a:latin typeface="Symbol" pitchFamily="2" charset="2"/>
                <a:cs typeface="Arial" panose="020B0604020202020204" pitchFamily="34" charset="0"/>
              </a:rPr>
              <a:t></a:t>
            </a:r>
            <a:r>
              <a:rPr sz="1200" b="1" spc="-27">
                <a:solidFill>
                  <a:srgbClr val="22346A"/>
                </a:solidFill>
                <a:latin typeface="Arial" panose="020B0604020202020204" pitchFamily="34" charset="0"/>
                <a:cs typeface="Arial" panose="020B0604020202020204" pitchFamily="34" charset="0"/>
              </a:rPr>
              <a:t>4</a:t>
            </a:r>
            <a:r>
              <a:rPr sz="1200" b="1" spc="-21">
                <a:solidFill>
                  <a:srgbClr val="22346A"/>
                </a:solidFill>
                <a:latin typeface="Arial" panose="020B0604020202020204" pitchFamily="34" charset="0"/>
                <a:cs typeface="Arial" panose="020B0604020202020204" pitchFamily="34" charset="0"/>
              </a:rPr>
              <a:t> </a:t>
            </a:r>
            <a:r>
              <a:rPr sz="1200" b="1" spc="-6">
                <a:solidFill>
                  <a:srgbClr val="22346A"/>
                </a:solidFill>
                <a:latin typeface="Arial" panose="020B0604020202020204" pitchFamily="34" charset="0"/>
                <a:cs typeface="Arial" panose="020B0604020202020204" pitchFamily="34" charset="0"/>
              </a:rPr>
              <a:t>puntos </a:t>
            </a:r>
            <a:r>
              <a:rPr sz="1200" b="1">
                <a:solidFill>
                  <a:srgbClr val="22346A"/>
                </a:solidFill>
                <a:latin typeface="Arial" panose="020B0604020202020204" pitchFamily="34" charset="0"/>
                <a:cs typeface="Arial" panose="020B0604020202020204" pitchFamily="34" charset="0"/>
              </a:rPr>
              <a:t>con</a:t>
            </a:r>
            <a:r>
              <a:rPr sz="1200" b="1" spc="-3">
                <a:solidFill>
                  <a:srgbClr val="22346A"/>
                </a:solidFill>
                <a:latin typeface="Arial" panose="020B0604020202020204" pitchFamily="34" charset="0"/>
                <a:cs typeface="Arial" panose="020B0604020202020204" pitchFamily="34" charset="0"/>
              </a:rPr>
              <a:t> </a:t>
            </a:r>
            <a:r>
              <a:rPr sz="1200" b="1" err="1">
                <a:solidFill>
                  <a:srgbClr val="22346A"/>
                </a:solidFill>
                <a:latin typeface="Arial" panose="020B0604020202020204" pitchFamily="34" charset="0"/>
                <a:cs typeface="Arial" panose="020B0604020202020204" pitchFamily="34" charset="0"/>
              </a:rPr>
              <a:t>respecto</a:t>
            </a:r>
            <a:r>
              <a:rPr sz="1200" b="1" spc="3">
                <a:solidFill>
                  <a:srgbClr val="22346A"/>
                </a:solidFill>
                <a:latin typeface="Arial" panose="020B0604020202020204" pitchFamily="34" charset="0"/>
                <a:cs typeface="Arial" panose="020B0604020202020204" pitchFamily="34" charset="0"/>
              </a:rPr>
              <a:t> </a:t>
            </a:r>
            <a:r>
              <a:rPr sz="1200" b="1">
                <a:solidFill>
                  <a:srgbClr val="22346A"/>
                </a:solidFill>
                <a:latin typeface="Arial" panose="020B0604020202020204" pitchFamily="34" charset="0"/>
                <a:cs typeface="Arial" panose="020B0604020202020204" pitchFamily="34" charset="0"/>
              </a:rPr>
              <a:t>al</a:t>
            </a:r>
            <a:r>
              <a:rPr sz="1200" b="1" spc="-36">
                <a:solidFill>
                  <a:srgbClr val="22346A"/>
                </a:solidFill>
                <a:latin typeface="Arial" panose="020B0604020202020204" pitchFamily="34" charset="0"/>
                <a:cs typeface="Arial" panose="020B0604020202020204" pitchFamily="34" charset="0"/>
              </a:rPr>
              <a:t> </a:t>
            </a:r>
            <a:r>
              <a:rPr sz="1200" b="1" spc="-6">
                <a:solidFill>
                  <a:srgbClr val="22346A"/>
                </a:solidFill>
                <a:latin typeface="Arial" panose="020B0604020202020204" pitchFamily="34" charset="0"/>
                <a:cs typeface="Arial" panose="020B0604020202020204" pitchFamily="34" charset="0"/>
              </a:rPr>
              <a:t>valor </a:t>
            </a:r>
            <a:r>
              <a:rPr sz="1200" b="1" err="1">
                <a:solidFill>
                  <a:srgbClr val="22346A"/>
                </a:solidFill>
                <a:latin typeface="Arial" panose="020B0604020202020204" pitchFamily="34" charset="0"/>
                <a:cs typeface="Arial" panose="020B0604020202020204" pitchFamily="34" charset="0"/>
              </a:rPr>
              <a:t>inicial</a:t>
            </a:r>
            <a:r>
              <a:rPr sz="1200" b="1" spc="6">
                <a:solidFill>
                  <a:srgbClr val="22346A"/>
                </a:solidFill>
                <a:latin typeface="Arial" panose="020B0604020202020204" pitchFamily="34" charset="0"/>
                <a:cs typeface="Arial" panose="020B0604020202020204" pitchFamily="34" charset="0"/>
              </a:rPr>
              <a:t> </a:t>
            </a:r>
            <a:r>
              <a:rPr sz="1200" b="1" err="1">
                <a:solidFill>
                  <a:srgbClr val="22346A"/>
                </a:solidFill>
                <a:latin typeface="Arial" panose="020B0604020202020204" pitchFamily="34" charset="0"/>
                <a:cs typeface="Arial" panose="020B0604020202020204" pitchFamily="34" charset="0"/>
              </a:rPr>
              <a:t>en</a:t>
            </a:r>
            <a:r>
              <a:rPr sz="1200" b="1" spc="12">
                <a:solidFill>
                  <a:srgbClr val="22346A"/>
                </a:solidFill>
                <a:latin typeface="Arial" panose="020B0604020202020204" pitchFamily="34" charset="0"/>
                <a:cs typeface="Arial" panose="020B0604020202020204" pitchFamily="34" charset="0"/>
              </a:rPr>
              <a:t> </a:t>
            </a:r>
            <a:r>
              <a:rPr sz="1200" b="1">
                <a:solidFill>
                  <a:srgbClr val="22346A"/>
                </a:solidFill>
                <a:latin typeface="Arial" panose="020B0604020202020204" pitchFamily="34" charset="0"/>
                <a:cs typeface="Arial" panose="020B0604020202020204" pitchFamily="34" charset="0"/>
              </a:rPr>
              <a:t>la</a:t>
            </a:r>
            <a:r>
              <a:rPr sz="1200" b="1" spc="12">
                <a:solidFill>
                  <a:srgbClr val="22346A"/>
                </a:solidFill>
                <a:latin typeface="Arial" panose="020B0604020202020204" pitchFamily="34" charset="0"/>
                <a:cs typeface="Arial" panose="020B0604020202020204" pitchFamily="34" charset="0"/>
              </a:rPr>
              <a:t> </a:t>
            </a:r>
            <a:r>
              <a:rPr sz="1200" b="1" err="1">
                <a:solidFill>
                  <a:srgbClr val="22346A"/>
                </a:solidFill>
                <a:latin typeface="Arial" panose="020B0604020202020204" pitchFamily="34" charset="0"/>
                <a:cs typeface="Arial" panose="020B0604020202020204" pitchFamily="34" charset="0"/>
              </a:rPr>
              <a:t>escala</a:t>
            </a:r>
            <a:r>
              <a:rPr sz="1200" b="1" spc="12">
                <a:solidFill>
                  <a:srgbClr val="22346A"/>
                </a:solidFill>
                <a:latin typeface="Arial" panose="020B0604020202020204" pitchFamily="34" charset="0"/>
                <a:cs typeface="Arial" panose="020B0604020202020204" pitchFamily="34" charset="0"/>
              </a:rPr>
              <a:t> </a:t>
            </a:r>
            <a:r>
              <a:rPr sz="1200" b="1" spc="-15">
                <a:solidFill>
                  <a:srgbClr val="22346A"/>
                </a:solidFill>
                <a:latin typeface="Arial" panose="020B0604020202020204" pitchFamily="34" charset="0"/>
                <a:cs typeface="Arial" panose="020B0604020202020204" pitchFamily="34" charset="0"/>
              </a:rPr>
              <a:t>del </a:t>
            </a:r>
            <a:r>
              <a:rPr sz="1200" b="1" err="1">
                <a:solidFill>
                  <a:srgbClr val="22346A"/>
                </a:solidFill>
                <a:latin typeface="Arial" panose="020B0604020202020204" pitchFamily="34" charset="0"/>
                <a:cs typeface="Arial" panose="020B0604020202020204" pitchFamily="34" charset="0"/>
              </a:rPr>
              <a:t>picor</a:t>
            </a:r>
            <a:r>
              <a:rPr sz="1200" b="1" spc="-39">
                <a:solidFill>
                  <a:srgbClr val="22346A"/>
                </a:solidFill>
                <a:latin typeface="Arial" panose="020B0604020202020204" pitchFamily="34" charset="0"/>
                <a:cs typeface="Arial" panose="020B0604020202020204" pitchFamily="34" charset="0"/>
              </a:rPr>
              <a:t> </a:t>
            </a:r>
            <a:r>
              <a:rPr sz="1200" b="1">
                <a:solidFill>
                  <a:srgbClr val="22346A"/>
                </a:solidFill>
                <a:latin typeface="Arial" panose="020B0604020202020204" pitchFamily="34" charset="0"/>
                <a:cs typeface="Arial" panose="020B0604020202020204" pitchFamily="34" charset="0"/>
              </a:rPr>
              <a:t>a</a:t>
            </a:r>
            <a:r>
              <a:rPr sz="1200" b="1" spc="9">
                <a:solidFill>
                  <a:srgbClr val="22346A"/>
                </a:solidFill>
                <a:latin typeface="Arial" panose="020B0604020202020204" pitchFamily="34" charset="0"/>
                <a:cs typeface="Arial" panose="020B0604020202020204" pitchFamily="34" charset="0"/>
              </a:rPr>
              <a:t> </a:t>
            </a:r>
            <a:r>
              <a:rPr sz="1200" b="1">
                <a:solidFill>
                  <a:srgbClr val="22346A"/>
                </a:solidFill>
                <a:latin typeface="Arial" panose="020B0604020202020204" pitchFamily="34" charset="0"/>
                <a:cs typeface="Arial" panose="020B0604020202020204" pitchFamily="34" charset="0"/>
              </a:rPr>
              <a:t>la</a:t>
            </a:r>
            <a:r>
              <a:rPr sz="1200" b="1" spc="9">
                <a:solidFill>
                  <a:srgbClr val="22346A"/>
                </a:solidFill>
                <a:latin typeface="Arial" panose="020B0604020202020204" pitchFamily="34" charset="0"/>
                <a:cs typeface="Arial" panose="020B0604020202020204" pitchFamily="34" charset="0"/>
              </a:rPr>
              <a:t> </a:t>
            </a:r>
            <a:r>
              <a:rPr sz="1200" b="1" err="1">
                <a:solidFill>
                  <a:srgbClr val="22346A"/>
                </a:solidFill>
                <a:latin typeface="Arial" panose="020B0604020202020204" pitchFamily="34" charset="0"/>
                <a:cs typeface="Arial" panose="020B0604020202020204" pitchFamily="34" charset="0"/>
              </a:rPr>
              <a:t>semana</a:t>
            </a:r>
            <a:r>
              <a:rPr sz="1200" b="1" spc="9">
                <a:solidFill>
                  <a:srgbClr val="22346A"/>
                </a:solidFill>
                <a:latin typeface="Arial" panose="020B0604020202020204" pitchFamily="34" charset="0"/>
                <a:cs typeface="Arial" panose="020B0604020202020204" pitchFamily="34" charset="0"/>
              </a:rPr>
              <a:t> </a:t>
            </a:r>
            <a:r>
              <a:rPr sz="1200" b="1" spc="-6">
                <a:solidFill>
                  <a:srgbClr val="22346A"/>
                </a:solidFill>
                <a:latin typeface="Arial" panose="020B0604020202020204" pitchFamily="34" charset="0"/>
                <a:cs typeface="Arial" panose="020B0604020202020204" pitchFamily="34" charset="0"/>
              </a:rPr>
              <a:t>16</a:t>
            </a:r>
            <a:r>
              <a:rPr lang="es-ES" sz="1100" b="1" baseline="30000">
                <a:solidFill>
                  <a:srgbClr val="22346A"/>
                </a:solidFill>
                <a:latin typeface="Arial" panose="020B0604020202020204" pitchFamily="34" charset="0"/>
                <a:cs typeface="Arial" panose="020B0604020202020204" pitchFamily="34" charset="0"/>
              </a:rPr>
              <a:t> $#&amp;</a:t>
            </a:r>
            <a:r>
              <a:rPr sz="1100" b="1" spc="-9" baseline="30651">
                <a:solidFill>
                  <a:srgbClr val="22346A"/>
                </a:solidFill>
                <a:latin typeface="Arial" panose="020B0604020202020204" pitchFamily="34" charset="0"/>
                <a:cs typeface="Arial" panose="020B0604020202020204" pitchFamily="34" charset="0"/>
              </a:rPr>
              <a:t>1</a:t>
            </a:r>
            <a:endParaRPr sz="1100" baseline="30651">
              <a:latin typeface="Arial" panose="020B0604020202020204" pitchFamily="34" charset="0"/>
              <a:cs typeface="Arial" panose="020B0604020202020204" pitchFamily="34" charset="0"/>
            </a:endParaRPr>
          </a:p>
        </p:txBody>
      </p:sp>
      <p:sp>
        <p:nvSpPr>
          <p:cNvPr id="64" name="object 16">
            <a:extLst>
              <a:ext uri="{FF2B5EF4-FFF2-40B4-BE49-F238E27FC236}">
                <a16:creationId xmlns:a16="http://schemas.microsoft.com/office/drawing/2014/main" id="{8A2211C6-1C8C-E3CB-B172-5EBF08B1F283}"/>
              </a:ext>
            </a:extLst>
          </p:cNvPr>
          <p:cNvSpPr/>
          <p:nvPr/>
        </p:nvSpPr>
        <p:spPr>
          <a:xfrm>
            <a:off x="9629091" y="2615085"/>
            <a:ext cx="1040127" cy="1033453"/>
          </a:xfrm>
          <a:custGeom>
            <a:avLst/>
            <a:gdLst/>
            <a:ahLst/>
            <a:cxnLst/>
            <a:rect l="l" t="t" r="r" b="b"/>
            <a:pathLst>
              <a:path w="1979294" h="1966595">
                <a:moveTo>
                  <a:pt x="989561" y="0"/>
                </a:moveTo>
                <a:lnTo>
                  <a:pt x="941616" y="1133"/>
                </a:lnTo>
                <a:lnTo>
                  <a:pt x="894260" y="4500"/>
                </a:lnTo>
                <a:lnTo>
                  <a:pt x="847545" y="10048"/>
                </a:lnTo>
                <a:lnTo>
                  <a:pt x="801522" y="17727"/>
                </a:lnTo>
                <a:lnTo>
                  <a:pt x="756244" y="27484"/>
                </a:lnTo>
                <a:lnTo>
                  <a:pt x="711761" y="39268"/>
                </a:lnTo>
                <a:lnTo>
                  <a:pt x="668127" y="53028"/>
                </a:lnTo>
                <a:lnTo>
                  <a:pt x="625393" y="68712"/>
                </a:lnTo>
                <a:lnTo>
                  <a:pt x="583611" y="86268"/>
                </a:lnTo>
                <a:lnTo>
                  <a:pt x="542832" y="105646"/>
                </a:lnTo>
                <a:lnTo>
                  <a:pt x="503109" y="126793"/>
                </a:lnTo>
                <a:lnTo>
                  <a:pt x="464493" y="149658"/>
                </a:lnTo>
                <a:lnTo>
                  <a:pt x="427036" y="174190"/>
                </a:lnTo>
                <a:lnTo>
                  <a:pt x="390790" y="200337"/>
                </a:lnTo>
                <a:lnTo>
                  <a:pt x="355807" y="228047"/>
                </a:lnTo>
                <a:lnTo>
                  <a:pt x="322138" y="257270"/>
                </a:lnTo>
                <a:lnTo>
                  <a:pt x="289836" y="287953"/>
                </a:lnTo>
                <a:lnTo>
                  <a:pt x="258952" y="320045"/>
                </a:lnTo>
                <a:lnTo>
                  <a:pt x="229539" y="353495"/>
                </a:lnTo>
                <a:lnTo>
                  <a:pt x="201647" y="388251"/>
                </a:lnTo>
                <a:lnTo>
                  <a:pt x="175329" y="424261"/>
                </a:lnTo>
                <a:lnTo>
                  <a:pt x="150637" y="461475"/>
                </a:lnTo>
                <a:lnTo>
                  <a:pt x="127622" y="499840"/>
                </a:lnTo>
                <a:lnTo>
                  <a:pt x="106337" y="539305"/>
                </a:lnTo>
                <a:lnTo>
                  <a:pt x="86832" y="579819"/>
                </a:lnTo>
                <a:lnTo>
                  <a:pt x="69161" y="621330"/>
                </a:lnTo>
                <a:lnTo>
                  <a:pt x="53375" y="663786"/>
                </a:lnTo>
                <a:lnTo>
                  <a:pt x="39525" y="707137"/>
                </a:lnTo>
                <a:lnTo>
                  <a:pt x="27664" y="751330"/>
                </a:lnTo>
                <a:lnTo>
                  <a:pt x="17843" y="796314"/>
                </a:lnTo>
                <a:lnTo>
                  <a:pt x="10114" y="842038"/>
                </a:lnTo>
                <a:lnTo>
                  <a:pt x="4529" y="888450"/>
                </a:lnTo>
                <a:lnTo>
                  <a:pt x="1141" y="935498"/>
                </a:lnTo>
                <a:lnTo>
                  <a:pt x="0" y="983132"/>
                </a:lnTo>
                <a:lnTo>
                  <a:pt x="1141" y="1030765"/>
                </a:lnTo>
                <a:lnTo>
                  <a:pt x="4529" y="1077814"/>
                </a:lnTo>
                <a:lnTo>
                  <a:pt x="10114" y="1124226"/>
                </a:lnTo>
                <a:lnTo>
                  <a:pt x="17843" y="1169950"/>
                </a:lnTo>
                <a:lnTo>
                  <a:pt x="27664" y="1214934"/>
                </a:lnTo>
                <a:lnTo>
                  <a:pt x="39525" y="1259127"/>
                </a:lnTo>
                <a:lnTo>
                  <a:pt x="53375" y="1302477"/>
                </a:lnTo>
                <a:lnTo>
                  <a:pt x="69161" y="1344934"/>
                </a:lnTo>
                <a:lnTo>
                  <a:pt x="86832" y="1386445"/>
                </a:lnTo>
                <a:lnTo>
                  <a:pt x="106337" y="1426959"/>
                </a:lnTo>
                <a:lnTo>
                  <a:pt x="127622" y="1466424"/>
                </a:lnTo>
                <a:lnTo>
                  <a:pt x="150637" y="1504789"/>
                </a:lnTo>
                <a:lnTo>
                  <a:pt x="175329" y="1542003"/>
                </a:lnTo>
                <a:lnTo>
                  <a:pt x="201647" y="1578013"/>
                </a:lnTo>
                <a:lnTo>
                  <a:pt x="229539" y="1612769"/>
                </a:lnTo>
                <a:lnTo>
                  <a:pt x="258952" y="1646219"/>
                </a:lnTo>
                <a:lnTo>
                  <a:pt x="289836" y="1678311"/>
                </a:lnTo>
                <a:lnTo>
                  <a:pt x="322138" y="1708994"/>
                </a:lnTo>
                <a:lnTo>
                  <a:pt x="355807" y="1738217"/>
                </a:lnTo>
                <a:lnTo>
                  <a:pt x="390790" y="1765927"/>
                </a:lnTo>
                <a:lnTo>
                  <a:pt x="427036" y="1792074"/>
                </a:lnTo>
                <a:lnTo>
                  <a:pt x="464493" y="1816606"/>
                </a:lnTo>
                <a:lnTo>
                  <a:pt x="503109" y="1839471"/>
                </a:lnTo>
                <a:lnTo>
                  <a:pt x="542832" y="1860618"/>
                </a:lnTo>
                <a:lnTo>
                  <a:pt x="583611" y="1879996"/>
                </a:lnTo>
                <a:lnTo>
                  <a:pt x="625393" y="1897552"/>
                </a:lnTo>
                <a:lnTo>
                  <a:pt x="668127" y="1913236"/>
                </a:lnTo>
                <a:lnTo>
                  <a:pt x="711761" y="1926996"/>
                </a:lnTo>
                <a:lnTo>
                  <a:pt x="756244" y="1938780"/>
                </a:lnTo>
                <a:lnTo>
                  <a:pt x="801522" y="1948537"/>
                </a:lnTo>
                <a:lnTo>
                  <a:pt x="847545" y="1956215"/>
                </a:lnTo>
                <a:lnTo>
                  <a:pt x="894260" y="1961764"/>
                </a:lnTo>
                <a:lnTo>
                  <a:pt x="941616" y="1965131"/>
                </a:lnTo>
                <a:lnTo>
                  <a:pt x="989561" y="1966264"/>
                </a:lnTo>
                <a:lnTo>
                  <a:pt x="1037506" y="1965131"/>
                </a:lnTo>
                <a:lnTo>
                  <a:pt x="1084862" y="1961764"/>
                </a:lnTo>
                <a:lnTo>
                  <a:pt x="1131577" y="1956215"/>
                </a:lnTo>
                <a:lnTo>
                  <a:pt x="1177600" y="1948537"/>
                </a:lnTo>
                <a:lnTo>
                  <a:pt x="1222878" y="1938780"/>
                </a:lnTo>
                <a:lnTo>
                  <a:pt x="1267361" y="1926996"/>
                </a:lnTo>
                <a:lnTo>
                  <a:pt x="1310995" y="1913236"/>
                </a:lnTo>
                <a:lnTo>
                  <a:pt x="1353729" y="1897552"/>
                </a:lnTo>
                <a:lnTo>
                  <a:pt x="1395511" y="1879996"/>
                </a:lnTo>
                <a:lnTo>
                  <a:pt x="1436290" y="1860618"/>
                </a:lnTo>
                <a:lnTo>
                  <a:pt x="1476013" y="1839471"/>
                </a:lnTo>
                <a:lnTo>
                  <a:pt x="1514629" y="1816606"/>
                </a:lnTo>
                <a:lnTo>
                  <a:pt x="1552086" y="1792074"/>
                </a:lnTo>
                <a:lnTo>
                  <a:pt x="1588332" y="1765927"/>
                </a:lnTo>
                <a:lnTo>
                  <a:pt x="1623315" y="1738217"/>
                </a:lnTo>
                <a:lnTo>
                  <a:pt x="1656984" y="1708994"/>
                </a:lnTo>
                <a:lnTo>
                  <a:pt x="1689286" y="1678311"/>
                </a:lnTo>
                <a:lnTo>
                  <a:pt x="1720170" y="1646219"/>
                </a:lnTo>
                <a:lnTo>
                  <a:pt x="1749583" y="1612769"/>
                </a:lnTo>
                <a:lnTo>
                  <a:pt x="1777475" y="1578013"/>
                </a:lnTo>
                <a:lnTo>
                  <a:pt x="1803793" y="1542003"/>
                </a:lnTo>
                <a:lnTo>
                  <a:pt x="1828485" y="1504789"/>
                </a:lnTo>
                <a:lnTo>
                  <a:pt x="1851500" y="1466424"/>
                </a:lnTo>
                <a:lnTo>
                  <a:pt x="1872785" y="1426959"/>
                </a:lnTo>
                <a:lnTo>
                  <a:pt x="1892290" y="1386445"/>
                </a:lnTo>
                <a:lnTo>
                  <a:pt x="1909961" y="1344934"/>
                </a:lnTo>
                <a:lnTo>
                  <a:pt x="1925747" y="1302477"/>
                </a:lnTo>
                <a:lnTo>
                  <a:pt x="1939597" y="1259127"/>
                </a:lnTo>
                <a:lnTo>
                  <a:pt x="1951458" y="1214934"/>
                </a:lnTo>
                <a:lnTo>
                  <a:pt x="1961279" y="1169950"/>
                </a:lnTo>
                <a:lnTo>
                  <a:pt x="1969008" y="1124226"/>
                </a:lnTo>
                <a:lnTo>
                  <a:pt x="1974593" y="1077814"/>
                </a:lnTo>
                <a:lnTo>
                  <a:pt x="1977981" y="1030765"/>
                </a:lnTo>
                <a:lnTo>
                  <a:pt x="1979122" y="983132"/>
                </a:lnTo>
                <a:lnTo>
                  <a:pt x="1977981" y="935498"/>
                </a:lnTo>
                <a:lnTo>
                  <a:pt x="1974593" y="888450"/>
                </a:lnTo>
                <a:lnTo>
                  <a:pt x="1969008" y="842038"/>
                </a:lnTo>
                <a:lnTo>
                  <a:pt x="1961279" y="796314"/>
                </a:lnTo>
                <a:lnTo>
                  <a:pt x="1951458" y="751330"/>
                </a:lnTo>
                <a:lnTo>
                  <a:pt x="1939597" y="707137"/>
                </a:lnTo>
                <a:lnTo>
                  <a:pt x="1925747" y="663786"/>
                </a:lnTo>
                <a:lnTo>
                  <a:pt x="1909961" y="621330"/>
                </a:lnTo>
                <a:lnTo>
                  <a:pt x="1892290" y="579819"/>
                </a:lnTo>
                <a:lnTo>
                  <a:pt x="1872785" y="539305"/>
                </a:lnTo>
                <a:lnTo>
                  <a:pt x="1851500" y="499840"/>
                </a:lnTo>
                <a:lnTo>
                  <a:pt x="1828485" y="461475"/>
                </a:lnTo>
                <a:lnTo>
                  <a:pt x="1803793" y="424261"/>
                </a:lnTo>
                <a:lnTo>
                  <a:pt x="1777475" y="388251"/>
                </a:lnTo>
                <a:lnTo>
                  <a:pt x="1749583" y="353495"/>
                </a:lnTo>
                <a:lnTo>
                  <a:pt x="1720170" y="320045"/>
                </a:lnTo>
                <a:lnTo>
                  <a:pt x="1689286" y="287953"/>
                </a:lnTo>
                <a:lnTo>
                  <a:pt x="1656984" y="257270"/>
                </a:lnTo>
                <a:lnTo>
                  <a:pt x="1623315" y="228047"/>
                </a:lnTo>
                <a:lnTo>
                  <a:pt x="1588332" y="200337"/>
                </a:lnTo>
                <a:lnTo>
                  <a:pt x="1552086" y="174190"/>
                </a:lnTo>
                <a:lnTo>
                  <a:pt x="1514629" y="149658"/>
                </a:lnTo>
                <a:lnTo>
                  <a:pt x="1476013" y="126793"/>
                </a:lnTo>
                <a:lnTo>
                  <a:pt x="1436290" y="105646"/>
                </a:lnTo>
                <a:lnTo>
                  <a:pt x="1395511" y="86268"/>
                </a:lnTo>
                <a:lnTo>
                  <a:pt x="1353729" y="68712"/>
                </a:lnTo>
                <a:lnTo>
                  <a:pt x="1310995" y="53028"/>
                </a:lnTo>
                <a:lnTo>
                  <a:pt x="1267361" y="39268"/>
                </a:lnTo>
                <a:lnTo>
                  <a:pt x="1222878" y="27484"/>
                </a:lnTo>
                <a:lnTo>
                  <a:pt x="1177600" y="17727"/>
                </a:lnTo>
                <a:lnTo>
                  <a:pt x="1131577" y="10048"/>
                </a:lnTo>
                <a:lnTo>
                  <a:pt x="1084862" y="4500"/>
                </a:lnTo>
                <a:lnTo>
                  <a:pt x="1037506" y="1133"/>
                </a:lnTo>
                <a:lnTo>
                  <a:pt x="989561" y="0"/>
                </a:lnTo>
                <a:close/>
              </a:path>
            </a:pathLst>
          </a:custGeom>
          <a:solidFill>
            <a:srgbClr val="FFFFFF"/>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65" name="object 17">
            <a:extLst>
              <a:ext uri="{FF2B5EF4-FFF2-40B4-BE49-F238E27FC236}">
                <a16:creationId xmlns:a16="http://schemas.microsoft.com/office/drawing/2014/main" id="{EEFB1F06-E200-2E78-1D10-40FDEAC5943A}"/>
              </a:ext>
            </a:extLst>
          </p:cNvPr>
          <p:cNvSpPr txBox="1"/>
          <p:nvPr/>
        </p:nvSpPr>
        <p:spPr>
          <a:xfrm>
            <a:off x="9798418" y="2964928"/>
            <a:ext cx="688079" cy="287886"/>
          </a:xfrm>
          <a:prstGeom prst="rect">
            <a:avLst/>
          </a:prstGeom>
        </p:spPr>
        <p:txBody>
          <a:bodyPr vert="horz" wrap="square" lIns="0" tIns="10782" rIns="0" bIns="0" rtlCol="0">
            <a:spAutoFit/>
          </a:bodyPr>
          <a:lstStyle/>
          <a:p>
            <a:pPr marL="7701">
              <a:spcBef>
                <a:spcPts val="85"/>
              </a:spcBef>
            </a:pPr>
            <a:r>
              <a:rPr b="1" spc="-6">
                <a:solidFill>
                  <a:srgbClr val="7945B8"/>
                </a:solidFill>
                <a:latin typeface="Arial" panose="020B0604020202020204" pitchFamily="34" charset="0"/>
                <a:cs typeface="Arial" panose="020B0604020202020204" pitchFamily="34" charset="0"/>
              </a:rPr>
              <a:t>60,5</a:t>
            </a:r>
            <a:r>
              <a:rPr b="1" spc="-6">
                <a:solidFill>
                  <a:srgbClr val="7F9EDE"/>
                </a:solidFill>
                <a:latin typeface="Arial" panose="020B0604020202020204" pitchFamily="34" charset="0"/>
                <a:cs typeface="Arial" panose="020B0604020202020204" pitchFamily="34" charset="0"/>
              </a:rPr>
              <a:t>%</a:t>
            </a:r>
            <a:endParaRPr>
              <a:solidFill>
                <a:srgbClr val="7F9EDE"/>
              </a:solidFill>
              <a:latin typeface="Arial" panose="020B0604020202020204" pitchFamily="34" charset="0"/>
              <a:cs typeface="Arial" panose="020B0604020202020204" pitchFamily="34" charset="0"/>
            </a:endParaRPr>
          </a:p>
        </p:txBody>
      </p:sp>
      <p:sp>
        <p:nvSpPr>
          <p:cNvPr id="66" name="object 55">
            <a:extLst>
              <a:ext uri="{FF2B5EF4-FFF2-40B4-BE49-F238E27FC236}">
                <a16:creationId xmlns:a16="http://schemas.microsoft.com/office/drawing/2014/main" id="{AAA421FE-1EAF-3B4D-B711-E627296775B1}"/>
              </a:ext>
            </a:extLst>
          </p:cNvPr>
          <p:cNvSpPr/>
          <p:nvPr/>
        </p:nvSpPr>
        <p:spPr>
          <a:xfrm>
            <a:off x="9846541" y="2627380"/>
            <a:ext cx="797864" cy="990740"/>
          </a:xfrm>
          <a:custGeom>
            <a:avLst/>
            <a:gdLst/>
            <a:ahLst/>
            <a:cxnLst/>
            <a:rect l="l" t="t" r="r" b="b"/>
            <a:pathLst>
              <a:path w="1518284" h="1885314">
                <a:moveTo>
                  <a:pt x="0" y="1688472"/>
                </a:moveTo>
                <a:lnTo>
                  <a:pt x="40637" y="1718186"/>
                </a:lnTo>
                <a:lnTo>
                  <a:pt x="82881" y="1745742"/>
                </a:lnTo>
                <a:lnTo>
                  <a:pt x="126649" y="1771059"/>
                </a:lnTo>
                <a:lnTo>
                  <a:pt x="171860" y="1794056"/>
                </a:lnTo>
                <a:lnTo>
                  <a:pt x="218434" y="1814652"/>
                </a:lnTo>
                <a:lnTo>
                  <a:pt x="266289" y="1832764"/>
                </a:lnTo>
                <a:lnTo>
                  <a:pt x="315343" y="1848313"/>
                </a:lnTo>
                <a:lnTo>
                  <a:pt x="365515" y="1861217"/>
                </a:lnTo>
                <a:lnTo>
                  <a:pt x="416724" y="1871395"/>
                </a:lnTo>
                <a:lnTo>
                  <a:pt x="468889" y="1878765"/>
                </a:lnTo>
                <a:lnTo>
                  <a:pt x="521929" y="1883247"/>
                </a:lnTo>
                <a:lnTo>
                  <a:pt x="575762" y="1884759"/>
                </a:lnTo>
                <a:lnTo>
                  <a:pt x="624257" y="1883533"/>
                </a:lnTo>
                <a:lnTo>
                  <a:pt x="672116" y="1879893"/>
                </a:lnTo>
                <a:lnTo>
                  <a:pt x="719278" y="1873900"/>
                </a:lnTo>
                <a:lnTo>
                  <a:pt x="765686" y="1865613"/>
                </a:lnTo>
                <a:lnTo>
                  <a:pt x="811279" y="1855090"/>
                </a:lnTo>
                <a:lnTo>
                  <a:pt x="855998" y="1842391"/>
                </a:lnTo>
                <a:lnTo>
                  <a:pt x="899785" y="1827575"/>
                </a:lnTo>
                <a:lnTo>
                  <a:pt x="942580" y="1810701"/>
                </a:lnTo>
                <a:lnTo>
                  <a:pt x="984324" y="1791829"/>
                </a:lnTo>
                <a:lnTo>
                  <a:pt x="1024958" y="1771017"/>
                </a:lnTo>
                <a:lnTo>
                  <a:pt x="1064422" y="1748326"/>
                </a:lnTo>
                <a:lnTo>
                  <a:pt x="1102657" y="1723813"/>
                </a:lnTo>
                <a:lnTo>
                  <a:pt x="1139605" y="1697539"/>
                </a:lnTo>
                <a:lnTo>
                  <a:pt x="1175205" y="1669563"/>
                </a:lnTo>
                <a:lnTo>
                  <a:pt x="1209398" y="1639943"/>
                </a:lnTo>
                <a:lnTo>
                  <a:pt x="1242127" y="1608740"/>
                </a:lnTo>
                <a:lnTo>
                  <a:pt x="1273330" y="1576011"/>
                </a:lnTo>
                <a:lnTo>
                  <a:pt x="1302949" y="1541817"/>
                </a:lnTo>
                <a:lnTo>
                  <a:pt x="1330925" y="1506217"/>
                </a:lnTo>
                <a:lnTo>
                  <a:pt x="1357199" y="1469270"/>
                </a:lnTo>
                <a:lnTo>
                  <a:pt x="1381711" y="1431034"/>
                </a:lnTo>
                <a:lnTo>
                  <a:pt x="1404402" y="1391570"/>
                </a:lnTo>
                <a:lnTo>
                  <a:pt x="1425214" y="1350937"/>
                </a:lnTo>
                <a:lnTo>
                  <a:pt x="1444085" y="1309193"/>
                </a:lnTo>
                <a:lnTo>
                  <a:pt x="1460959" y="1266398"/>
                </a:lnTo>
                <a:lnTo>
                  <a:pt x="1475775" y="1222612"/>
                </a:lnTo>
                <a:lnTo>
                  <a:pt x="1488473" y="1177892"/>
                </a:lnTo>
                <a:lnTo>
                  <a:pt x="1498996" y="1132300"/>
                </a:lnTo>
                <a:lnTo>
                  <a:pt x="1507284" y="1085893"/>
                </a:lnTo>
                <a:lnTo>
                  <a:pt x="1513276" y="1038731"/>
                </a:lnTo>
                <a:lnTo>
                  <a:pt x="1516916" y="990873"/>
                </a:lnTo>
                <a:lnTo>
                  <a:pt x="1518142" y="942379"/>
                </a:lnTo>
                <a:lnTo>
                  <a:pt x="1516916" y="893884"/>
                </a:lnTo>
                <a:lnTo>
                  <a:pt x="1513276" y="846026"/>
                </a:lnTo>
                <a:lnTo>
                  <a:pt x="1507284" y="798863"/>
                </a:lnTo>
                <a:lnTo>
                  <a:pt x="1498996" y="752456"/>
                </a:lnTo>
                <a:lnTo>
                  <a:pt x="1488473" y="706863"/>
                </a:lnTo>
                <a:lnTo>
                  <a:pt x="1475775" y="662143"/>
                </a:lnTo>
                <a:lnTo>
                  <a:pt x="1460959" y="618356"/>
                </a:lnTo>
                <a:lnTo>
                  <a:pt x="1444085" y="575561"/>
                </a:lnTo>
                <a:lnTo>
                  <a:pt x="1425214" y="533817"/>
                </a:lnTo>
                <a:lnTo>
                  <a:pt x="1404402" y="493183"/>
                </a:lnTo>
                <a:lnTo>
                  <a:pt x="1381711" y="453719"/>
                </a:lnTo>
                <a:lnTo>
                  <a:pt x="1357199" y="415484"/>
                </a:lnTo>
                <a:lnTo>
                  <a:pt x="1330925" y="378537"/>
                </a:lnTo>
                <a:lnTo>
                  <a:pt x="1302949" y="342937"/>
                </a:lnTo>
                <a:lnTo>
                  <a:pt x="1273330" y="308743"/>
                </a:lnTo>
                <a:lnTo>
                  <a:pt x="1242127" y="276015"/>
                </a:lnTo>
                <a:lnTo>
                  <a:pt x="1209398" y="244811"/>
                </a:lnTo>
                <a:lnTo>
                  <a:pt x="1175205" y="215192"/>
                </a:lnTo>
                <a:lnTo>
                  <a:pt x="1139605" y="187216"/>
                </a:lnTo>
                <a:lnTo>
                  <a:pt x="1102657" y="160942"/>
                </a:lnTo>
                <a:lnTo>
                  <a:pt x="1064422" y="136430"/>
                </a:lnTo>
                <a:lnTo>
                  <a:pt x="1024958" y="113739"/>
                </a:lnTo>
                <a:lnTo>
                  <a:pt x="984324" y="92928"/>
                </a:lnTo>
                <a:lnTo>
                  <a:pt x="942580" y="74056"/>
                </a:lnTo>
                <a:lnTo>
                  <a:pt x="899785" y="57182"/>
                </a:lnTo>
                <a:lnTo>
                  <a:pt x="855998" y="42367"/>
                </a:lnTo>
                <a:lnTo>
                  <a:pt x="811279" y="29668"/>
                </a:lnTo>
                <a:lnTo>
                  <a:pt x="765686" y="19145"/>
                </a:lnTo>
                <a:lnTo>
                  <a:pt x="719278" y="10858"/>
                </a:lnTo>
                <a:lnTo>
                  <a:pt x="672116" y="4865"/>
                </a:lnTo>
                <a:lnTo>
                  <a:pt x="624257" y="1226"/>
                </a:lnTo>
                <a:lnTo>
                  <a:pt x="575762" y="0"/>
                </a:lnTo>
              </a:path>
            </a:pathLst>
          </a:custGeom>
          <a:ln w="209417">
            <a:gradFill>
              <a:gsLst>
                <a:gs pos="0">
                  <a:srgbClr val="7945B8"/>
                </a:gs>
                <a:gs pos="100000">
                  <a:schemeClr val="accent2">
                    <a:lumMod val="40000"/>
                    <a:lumOff val="60000"/>
                  </a:schemeClr>
                </a:gs>
              </a:gsLst>
              <a:lin ang="5400000" scaled="1"/>
            </a:gradFill>
          </a:ln>
        </p:spPr>
        <p:txBody>
          <a:bodyPr wrap="square" lIns="0" tIns="0" rIns="0" bIns="0" rtlCol="0"/>
          <a:lstStyle/>
          <a:p>
            <a:endParaRPr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15754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0D530-1D10-85F2-58DA-0B19F169AD40}"/>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7C4A667-8C2E-347C-9CB5-ACD90A3A0BE1}"/>
              </a:ext>
            </a:extLst>
          </p:cNvPr>
          <p:cNvSpPr>
            <a:spLocks noGrp="1"/>
          </p:cNvSpPr>
          <p:nvPr>
            <p:ph type="title"/>
          </p:nvPr>
        </p:nvSpPr>
        <p:spPr>
          <a:xfrm>
            <a:off x="541058" y="180535"/>
            <a:ext cx="10710038" cy="640214"/>
          </a:xfrm>
        </p:spPr>
        <p:txBody>
          <a:bodyPr/>
          <a:lstStyle/>
          <a:p>
            <a:r>
              <a:rPr lang="es-ES"/>
              <a:t>Lebrikizumab proporciona altos niveles de efectividad en pacientes con DA moderada a grave en la práctica habitual: análisis provisional del estudio no intervencionista AD-LIFE.</a:t>
            </a:r>
            <a:r>
              <a:rPr lang="es-ES" baseline="30000"/>
              <a:t>$1,2</a:t>
            </a:r>
          </a:p>
        </p:txBody>
      </p:sp>
      <p:sp>
        <p:nvSpPr>
          <p:cNvPr id="4" name="CuadroTexto 3">
            <a:extLst>
              <a:ext uri="{FF2B5EF4-FFF2-40B4-BE49-F238E27FC236}">
                <a16:creationId xmlns:a16="http://schemas.microsoft.com/office/drawing/2014/main" id="{94BC8EAB-1F37-04B5-CAAF-A1593620E793}"/>
              </a:ext>
            </a:extLst>
          </p:cNvPr>
          <p:cNvSpPr txBox="1"/>
          <p:nvPr/>
        </p:nvSpPr>
        <p:spPr>
          <a:xfrm>
            <a:off x="1764244" y="5981042"/>
            <a:ext cx="8082298" cy="553998"/>
          </a:xfrm>
          <a:prstGeom prst="rect">
            <a:avLst/>
          </a:prstGeom>
          <a:noFill/>
        </p:spPr>
        <p:txBody>
          <a:bodyPr wrap="square" rtlCol="0">
            <a:spAutoFit/>
          </a:bodyPr>
          <a:lstStyle/>
          <a:p>
            <a:r>
              <a:rPr lang="es-ES" sz="500">
                <a:solidFill>
                  <a:srgbClr val="646464"/>
                </a:solidFill>
              </a:rPr>
              <a:t>*=p&lt;0,0001 frente al valor inicial. </a:t>
            </a:r>
            <a:r>
              <a:rPr lang="es-ES" sz="500" baseline="30000">
                <a:solidFill>
                  <a:srgbClr val="646464"/>
                </a:solidFill>
              </a:rPr>
              <a:t>$</a:t>
            </a:r>
            <a:r>
              <a:rPr lang="es-ES" sz="50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500" baseline="30000">
                <a:solidFill>
                  <a:srgbClr val="646464"/>
                </a:solidFill>
              </a:rPr>
              <a:t>1,2</a:t>
            </a:r>
            <a:r>
              <a:rPr lang="es-ES" sz="500">
                <a:solidFill>
                  <a:srgbClr val="646464"/>
                </a:solidFill>
              </a:rPr>
              <a:t>; </a:t>
            </a:r>
            <a:r>
              <a:rPr lang="es-ES" sz="500" baseline="30000">
                <a:solidFill>
                  <a:srgbClr val="646464"/>
                </a:solidFill>
              </a:rPr>
              <a:t>#</a:t>
            </a:r>
            <a:r>
              <a:rPr lang="es-ES" sz="500">
                <a:solidFill>
                  <a:srgbClr val="646464"/>
                </a:solidFill>
              </a:rPr>
              <a:t>La decisión clínica de tratar con LEB la toman los investigadores independientemente de la participación en el estudio y antes del proceso de consentimiento informado.</a:t>
            </a:r>
            <a:r>
              <a:rPr lang="es-ES" sz="500" baseline="30000">
                <a:solidFill>
                  <a:srgbClr val="646464"/>
                </a:solidFill>
              </a:rPr>
              <a:t>1,2</a:t>
            </a:r>
            <a:endParaRPr lang="es-ES" sz="500">
              <a:solidFill>
                <a:srgbClr val="646464"/>
              </a:solidFill>
            </a:endParaRPr>
          </a:p>
          <a:p>
            <a:r>
              <a:rPr lang="es-ES" sz="500" b="1">
                <a:solidFill>
                  <a:srgbClr val="646464"/>
                </a:solidFill>
              </a:rPr>
              <a:t>DA</a:t>
            </a:r>
            <a:r>
              <a:rPr lang="es-ES" sz="500">
                <a:solidFill>
                  <a:srgbClr val="646464"/>
                </a:solidFill>
              </a:rPr>
              <a:t>: dermatitis atópica; </a:t>
            </a:r>
            <a:r>
              <a:rPr lang="es-ES" sz="500" b="1">
                <a:solidFill>
                  <a:srgbClr val="646464"/>
                </a:solidFill>
              </a:rPr>
              <a:t>CFB</a:t>
            </a:r>
            <a:r>
              <a:rPr lang="es-ES" sz="500">
                <a:solidFill>
                  <a:srgbClr val="646464"/>
                </a:solidFill>
              </a:rPr>
              <a:t>: cambio respecto al valor basal; </a:t>
            </a:r>
            <a:r>
              <a:rPr lang="es-ES" sz="500" b="1">
                <a:solidFill>
                  <a:srgbClr val="646464"/>
                </a:solidFill>
              </a:rPr>
              <a:t>CI</a:t>
            </a:r>
            <a:r>
              <a:rPr lang="es-ES" sz="500">
                <a:solidFill>
                  <a:srgbClr val="646464"/>
                </a:solidFill>
              </a:rPr>
              <a:t>: intervalo de confianza; </a:t>
            </a:r>
            <a:r>
              <a:rPr lang="es-ES" sz="500" b="1">
                <a:solidFill>
                  <a:srgbClr val="646464"/>
                </a:solidFill>
              </a:rPr>
              <a:t>EASI</a:t>
            </a:r>
            <a:r>
              <a:rPr lang="es-ES" sz="500">
                <a:solidFill>
                  <a:srgbClr val="646464"/>
                </a:solidFill>
              </a:rPr>
              <a:t>: índice de área y severidad del eccema; </a:t>
            </a:r>
            <a:r>
              <a:rPr lang="es-ES" sz="500" b="1">
                <a:solidFill>
                  <a:srgbClr val="646464"/>
                </a:solidFill>
              </a:rPr>
              <a:t>IGA</a:t>
            </a:r>
            <a:r>
              <a:rPr lang="es-ES" sz="500">
                <a:solidFill>
                  <a:srgbClr val="646464"/>
                </a:solidFill>
              </a:rPr>
              <a:t>: evaluación global del investigador; </a:t>
            </a:r>
            <a:r>
              <a:rPr lang="es-ES" sz="500" b="1">
                <a:solidFill>
                  <a:srgbClr val="646464"/>
                </a:solidFill>
              </a:rPr>
              <a:t>LEB</a:t>
            </a:r>
            <a:r>
              <a:rPr lang="es-ES" sz="500">
                <a:solidFill>
                  <a:srgbClr val="646464"/>
                </a:solidFill>
              </a:rPr>
              <a:t>: lebrikizumab</a:t>
            </a:r>
          </a:p>
          <a:p>
            <a:r>
              <a:rPr lang="es-ES" sz="500" b="1">
                <a:solidFill>
                  <a:srgbClr val="646464"/>
                </a:solidFill>
              </a:rPr>
              <a:t>1. </a:t>
            </a:r>
            <a:r>
              <a:rPr lang="es-ES" sz="500">
                <a:solidFill>
                  <a:srgbClr val="646464"/>
                </a:solidFill>
              </a:rPr>
              <a:t>Lauffer F., </a:t>
            </a:r>
            <a:r>
              <a:rPr lang="es-ES" sz="500" i="1">
                <a:solidFill>
                  <a:srgbClr val="646464"/>
                </a:solidFill>
              </a:rPr>
              <a:t>et al</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provides</a:t>
            </a:r>
            <a:r>
              <a:rPr lang="es-ES" sz="500">
                <a:solidFill>
                  <a:srgbClr val="646464"/>
                </a:solidFill>
              </a:rPr>
              <a:t> </a:t>
            </a:r>
            <a:r>
              <a:rPr lang="es-ES" sz="500" err="1">
                <a:solidFill>
                  <a:srgbClr val="646464"/>
                </a:solidFill>
              </a:rPr>
              <a:t>high</a:t>
            </a:r>
            <a:r>
              <a:rPr lang="es-ES" sz="500">
                <a:solidFill>
                  <a:srgbClr val="646464"/>
                </a:solidFill>
              </a:rPr>
              <a:t> </a:t>
            </a:r>
            <a:r>
              <a:rPr lang="es-ES" sz="500" err="1">
                <a:solidFill>
                  <a:srgbClr val="646464"/>
                </a:solidFill>
              </a:rPr>
              <a:t>levels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effectiveness</a:t>
            </a:r>
            <a:r>
              <a:rPr lang="es-ES" sz="500">
                <a:solidFill>
                  <a:srgbClr val="646464"/>
                </a:solidFill>
              </a:rPr>
              <a:t> in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t>
            </a:r>
            <a:r>
              <a:rPr lang="es-ES" sz="500" err="1">
                <a:solidFill>
                  <a:srgbClr val="646464"/>
                </a:solidFill>
              </a:rPr>
              <a:t>routine</a:t>
            </a:r>
            <a:r>
              <a:rPr lang="es-ES" sz="500">
                <a:solidFill>
                  <a:srgbClr val="646464"/>
                </a:solidFill>
              </a:rPr>
              <a:t> </a:t>
            </a:r>
            <a:r>
              <a:rPr lang="es-ES" sz="500" err="1">
                <a:solidFill>
                  <a:srgbClr val="646464"/>
                </a:solidFill>
              </a:rPr>
              <a:t>practice</a:t>
            </a:r>
            <a:r>
              <a:rPr lang="es-ES" sz="500">
                <a:solidFill>
                  <a:srgbClr val="646464"/>
                </a:solidFill>
              </a:rPr>
              <a:t>: </a:t>
            </a:r>
            <a:r>
              <a:rPr lang="es-ES" sz="500" err="1">
                <a:solidFill>
                  <a:srgbClr val="646464"/>
                </a:solidFill>
              </a:rPr>
              <a:t>interim</a:t>
            </a:r>
            <a:r>
              <a:rPr lang="es-ES" sz="500">
                <a:solidFill>
                  <a:srgbClr val="646464"/>
                </a:solidFill>
              </a:rPr>
              <a:t> </a:t>
            </a:r>
            <a:r>
              <a:rPr lang="es-ES" sz="500" err="1">
                <a:solidFill>
                  <a:srgbClr val="646464"/>
                </a:solidFill>
              </a:rPr>
              <a:t>analysis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non-</a:t>
            </a:r>
            <a:r>
              <a:rPr lang="es-ES" sz="500" err="1">
                <a:solidFill>
                  <a:srgbClr val="646464"/>
                </a:solidFill>
              </a:rPr>
              <a:t>interventional</a:t>
            </a:r>
            <a:r>
              <a:rPr lang="es-ES" sz="500">
                <a:solidFill>
                  <a:srgbClr val="646464"/>
                </a:solidFill>
              </a:rPr>
              <a:t> </a:t>
            </a:r>
            <a:r>
              <a:rPr lang="es-ES" sz="500" err="1">
                <a:solidFill>
                  <a:srgbClr val="646464"/>
                </a:solidFill>
              </a:rPr>
              <a:t>study</a:t>
            </a:r>
            <a:r>
              <a:rPr lang="es-ES" sz="500">
                <a:solidFill>
                  <a:srgbClr val="646464"/>
                </a:solidFill>
              </a:rPr>
              <a:t> AD-LIFE. 33rd </a:t>
            </a:r>
            <a:r>
              <a:rPr lang="es-ES" sz="500" err="1">
                <a:solidFill>
                  <a:srgbClr val="646464"/>
                </a:solidFill>
              </a:rPr>
              <a:t>Congress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2025; Paris, France; 17–20 </a:t>
            </a:r>
            <a:r>
              <a:rPr lang="es-ES" sz="500" err="1">
                <a:solidFill>
                  <a:srgbClr val="646464"/>
                </a:solidFill>
              </a:rPr>
              <a:t>September</a:t>
            </a:r>
            <a:r>
              <a:rPr lang="es-ES" sz="500">
                <a:solidFill>
                  <a:srgbClr val="646464"/>
                </a:solidFill>
              </a:rPr>
              <a:t> 2025. P-2936; </a:t>
            </a:r>
            <a:r>
              <a:rPr lang="es-ES" sz="500" b="1">
                <a:solidFill>
                  <a:srgbClr val="646464"/>
                </a:solidFill>
              </a:rPr>
              <a:t>2</a:t>
            </a:r>
            <a:r>
              <a:rPr lang="es-ES" sz="500">
                <a:solidFill>
                  <a:srgbClr val="646464"/>
                </a:solidFill>
              </a:rPr>
              <a:t>. </a:t>
            </a:r>
            <a:r>
              <a:rPr lang="es-ES" sz="500" err="1">
                <a:solidFill>
                  <a:srgbClr val="646464"/>
                </a:solidFill>
              </a:rPr>
              <a:t>Lauffler</a:t>
            </a:r>
            <a:r>
              <a:rPr lang="es-ES" sz="500">
                <a:solidFill>
                  <a:srgbClr val="646464"/>
                </a:solidFill>
              </a:rPr>
              <a:t> F., </a:t>
            </a:r>
            <a:r>
              <a:rPr lang="es-ES" sz="500" i="1">
                <a:solidFill>
                  <a:srgbClr val="646464"/>
                </a:solidFill>
              </a:rPr>
              <a:t>et al</a:t>
            </a:r>
            <a:r>
              <a:rPr lang="es-ES" sz="500">
                <a:solidFill>
                  <a:srgbClr val="646464"/>
                </a:solidFill>
              </a:rPr>
              <a:t>. </a:t>
            </a:r>
            <a:r>
              <a:rPr lang="es-ES" sz="500" err="1">
                <a:solidFill>
                  <a:srgbClr val="646464"/>
                </a:solidFill>
              </a:rPr>
              <a:t>Patient</a:t>
            </a:r>
            <a:r>
              <a:rPr lang="es-ES" sz="500">
                <a:solidFill>
                  <a:srgbClr val="646464"/>
                </a:solidFill>
              </a:rPr>
              <a:t> </a:t>
            </a:r>
            <a:r>
              <a:rPr lang="es-ES" sz="500" err="1">
                <a:solidFill>
                  <a:srgbClr val="646464"/>
                </a:solidFill>
              </a:rPr>
              <a:t>reported</a:t>
            </a:r>
            <a:r>
              <a:rPr lang="es-ES" sz="500">
                <a:solidFill>
                  <a:srgbClr val="646464"/>
                </a:solidFill>
              </a:rPr>
              <a:t> </a:t>
            </a:r>
            <a:r>
              <a:rPr lang="es-ES" sz="500" err="1">
                <a:solidFill>
                  <a:srgbClr val="646464"/>
                </a:solidFill>
              </a:rPr>
              <a:t>outcomes</a:t>
            </a:r>
            <a:r>
              <a:rPr lang="es-ES" sz="500">
                <a:solidFill>
                  <a:srgbClr val="646464"/>
                </a:solidFill>
              </a:rPr>
              <a:t> in </a:t>
            </a:r>
            <a:r>
              <a:rPr lang="es-ES" sz="500" err="1">
                <a:solidFill>
                  <a:srgbClr val="646464"/>
                </a:solidFill>
              </a:rPr>
              <a:t>lebrikizumab</a:t>
            </a:r>
            <a:r>
              <a:rPr lang="es-ES" sz="500">
                <a:solidFill>
                  <a:srgbClr val="646464"/>
                </a:solidFill>
              </a:rPr>
              <a:t> </a:t>
            </a:r>
            <a:r>
              <a:rPr lang="es-ES" sz="500" err="1">
                <a:solidFill>
                  <a:srgbClr val="646464"/>
                </a:solidFill>
              </a:rPr>
              <a:t>treated</a:t>
            </a:r>
            <a:r>
              <a:rPr lang="es-ES" sz="500">
                <a:solidFill>
                  <a:srgbClr val="646464"/>
                </a:solidFill>
              </a:rPr>
              <a:t>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 real-</a:t>
            </a:r>
            <a:r>
              <a:rPr lang="es-ES" sz="500" err="1">
                <a:solidFill>
                  <a:srgbClr val="646464"/>
                </a:solidFill>
              </a:rPr>
              <a:t>world</a:t>
            </a:r>
            <a:r>
              <a:rPr lang="es-ES" sz="500">
                <a:solidFill>
                  <a:srgbClr val="646464"/>
                </a:solidFill>
              </a:rPr>
              <a:t> </a:t>
            </a:r>
            <a:r>
              <a:rPr lang="es-ES" sz="500" err="1">
                <a:solidFill>
                  <a:srgbClr val="646464"/>
                </a:solidFill>
              </a:rPr>
              <a:t>setting</a:t>
            </a:r>
            <a:r>
              <a:rPr lang="es-ES" sz="500">
                <a:solidFill>
                  <a:srgbClr val="646464"/>
                </a:solidFill>
              </a:rPr>
              <a:t>: </a:t>
            </a:r>
            <a:r>
              <a:rPr lang="es-ES" sz="500" err="1">
                <a:solidFill>
                  <a:srgbClr val="646464"/>
                </a:solidFill>
              </a:rPr>
              <a:t>interim</a:t>
            </a:r>
            <a:r>
              <a:rPr lang="es-ES" sz="500">
                <a:solidFill>
                  <a:srgbClr val="646464"/>
                </a:solidFill>
              </a:rPr>
              <a:t> </a:t>
            </a:r>
            <a:r>
              <a:rPr lang="es-ES" sz="500" err="1">
                <a:solidFill>
                  <a:srgbClr val="646464"/>
                </a:solidFill>
              </a:rPr>
              <a:t>analysis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non-</a:t>
            </a:r>
            <a:r>
              <a:rPr lang="es-ES" sz="500" err="1">
                <a:solidFill>
                  <a:srgbClr val="646464"/>
                </a:solidFill>
              </a:rPr>
              <a:t>interventional</a:t>
            </a:r>
            <a:r>
              <a:rPr lang="es-ES" sz="500">
                <a:solidFill>
                  <a:srgbClr val="646464"/>
                </a:solidFill>
              </a:rPr>
              <a:t> </a:t>
            </a:r>
            <a:r>
              <a:rPr lang="es-ES" sz="500" err="1">
                <a:solidFill>
                  <a:srgbClr val="646464"/>
                </a:solidFill>
              </a:rPr>
              <a:t>study</a:t>
            </a:r>
            <a:r>
              <a:rPr lang="es-ES" sz="500">
                <a:solidFill>
                  <a:srgbClr val="646464"/>
                </a:solidFill>
              </a:rPr>
              <a:t> AD-LIFE. 33rd </a:t>
            </a:r>
            <a:r>
              <a:rPr lang="es-ES" sz="500" err="1">
                <a:solidFill>
                  <a:srgbClr val="646464"/>
                </a:solidFill>
              </a:rPr>
              <a:t>Congress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2025; París, Francia; 17–20 septiembre 2025. P-3457.</a:t>
            </a:r>
          </a:p>
        </p:txBody>
      </p:sp>
      <p:sp>
        <p:nvSpPr>
          <p:cNvPr id="8" name="Rectángulo redondeado 7">
            <a:extLst>
              <a:ext uri="{FF2B5EF4-FFF2-40B4-BE49-F238E27FC236}">
                <a16:creationId xmlns:a16="http://schemas.microsoft.com/office/drawing/2014/main" id="{972061A5-8E1A-A387-2998-464B45A479AD}"/>
              </a:ext>
            </a:extLst>
          </p:cNvPr>
          <p:cNvSpPr/>
          <p:nvPr/>
        </p:nvSpPr>
        <p:spPr>
          <a:xfrm>
            <a:off x="630375" y="1537530"/>
            <a:ext cx="10954344" cy="4328880"/>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8">
            <a:extLst>
              <a:ext uri="{FF2B5EF4-FFF2-40B4-BE49-F238E27FC236}">
                <a16:creationId xmlns:a16="http://schemas.microsoft.com/office/drawing/2014/main" id="{30FA7169-96B1-BC20-6306-F92BA3EE7089}"/>
              </a:ext>
            </a:extLst>
          </p:cNvPr>
          <p:cNvSpPr/>
          <p:nvPr/>
        </p:nvSpPr>
        <p:spPr>
          <a:xfrm>
            <a:off x="826643" y="2140864"/>
            <a:ext cx="3263337" cy="3310231"/>
          </a:xfrm>
          <a:prstGeom prst="roundRect">
            <a:avLst>
              <a:gd name="adj" fmla="val 3646"/>
            </a:avLst>
          </a:prstGeom>
          <a:solidFill>
            <a:srgbClr val="7A45B8">
              <a:alpha val="34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redondeado 9">
            <a:extLst>
              <a:ext uri="{FF2B5EF4-FFF2-40B4-BE49-F238E27FC236}">
                <a16:creationId xmlns:a16="http://schemas.microsoft.com/office/drawing/2014/main" id="{9F3CF267-7F51-3D9E-E49B-75700E44559B}"/>
              </a:ext>
            </a:extLst>
          </p:cNvPr>
          <p:cNvSpPr/>
          <p:nvPr/>
        </p:nvSpPr>
        <p:spPr>
          <a:xfrm>
            <a:off x="4200043" y="2132111"/>
            <a:ext cx="1738076" cy="3310231"/>
          </a:xfrm>
          <a:prstGeom prst="roundRect">
            <a:avLst>
              <a:gd name="adj" fmla="val 3646"/>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redondeado 11">
            <a:extLst>
              <a:ext uri="{FF2B5EF4-FFF2-40B4-BE49-F238E27FC236}">
                <a16:creationId xmlns:a16="http://schemas.microsoft.com/office/drawing/2014/main" id="{631D2C37-A6AB-2B64-4FA1-8F128F5B11D2}"/>
              </a:ext>
            </a:extLst>
          </p:cNvPr>
          <p:cNvSpPr/>
          <p:nvPr/>
        </p:nvSpPr>
        <p:spPr>
          <a:xfrm>
            <a:off x="6204960" y="2132111"/>
            <a:ext cx="2735716" cy="3310231"/>
          </a:xfrm>
          <a:prstGeom prst="roundRect">
            <a:avLst>
              <a:gd name="adj" fmla="val 3646"/>
            </a:avLst>
          </a:prstGeom>
          <a:solidFill>
            <a:srgbClr val="7A45B8">
              <a:alpha val="34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redondeado 12">
            <a:extLst>
              <a:ext uri="{FF2B5EF4-FFF2-40B4-BE49-F238E27FC236}">
                <a16:creationId xmlns:a16="http://schemas.microsoft.com/office/drawing/2014/main" id="{251F488C-9D75-2AD2-9DFF-1B312A9B8E12}"/>
              </a:ext>
            </a:extLst>
          </p:cNvPr>
          <p:cNvSpPr/>
          <p:nvPr/>
        </p:nvSpPr>
        <p:spPr>
          <a:xfrm>
            <a:off x="9040412" y="2123358"/>
            <a:ext cx="2276023" cy="3310231"/>
          </a:xfrm>
          <a:prstGeom prst="roundRect">
            <a:avLst>
              <a:gd name="adj" fmla="val 3646"/>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3500106C-8BC2-3409-6282-E36F6D910D84}"/>
              </a:ext>
            </a:extLst>
          </p:cNvPr>
          <p:cNvSpPr txBox="1"/>
          <p:nvPr/>
        </p:nvSpPr>
        <p:spPr>
          <a:xfrm>
            <a:off x="4181124" y="1674673"/>
            <a:ext cx="3829752" cy="338554"/>
          </a:xfrm>
          <a:prstGeom prst="rect">
            <a:avLst/>
          </a:prstGeom>
          <a:noFill/>
        </p:spPr>
        <p:txBody>
          <a:bodyPr wrap="square">
            <a:spAutoFit/>
          </a:bodyPr>
          <a:lstStyle/>
          <a:p>
            <a:pPr algn="ctr"/>
            <a:r>
              <a:rPr lang="pt-BR" sz="1600" b="1">
                <a:solidFill>
                  <a:srgbClr val="7A45B8"/>
                </a:solidFill>
              </a:rPr>
              <a:t>Resultados</a:t>
            </a:r>
          </a:p>
        </p:txBody>
      </p:sp>
      <p:sp>
        <p:nvSpPr>
          <p:cNvPr id="15" name="object 3">
            <a:extLst>
              <a:ext uri="{FF2B5EF4-FFF2-40B4-BE49-F238E27FC236}">
                <a16:creationId xmlns:a16="http://schemas.microsoft.com/office/drawing/2014/main" id="{F8681DD1-6C7A-4DCD-5CD4-99484B17F6F7}"/>
              </a:ext>
            </a:extLst>
          </p:cNvPr>
          <p:cNvSpPr txBox="1"/>
          <p:nvPr/>
        </p:nvSpPr>
        <p:spPr>
          <a:xfrm>
            <a:off x="849432" y="5578578"/>
            <a:ext cx="1344200" cy="117054"/>
          </a:xfrm>
          <a:prstGeom prst="rect">
            <a:avLst/>
          </a:prstGeom>
        </p:spPr>
        <p:txBody>
          <a:bodyPr vert="horz" wrap="square" lIns="0" tIns="9242" rIns="0" bIns="0" rtlCol="0">
            <a:spAutoFit/>
          </a:bodyPr>
          <a:lstStyle/>
          <a:p>
            <a:pPr marL="23104">
              <a:spcBef>
                <a:spcPts val="73"/>
              </a:spcBef>
            </a:pPr>
            <a:r>
              <a:rPr sz="700">
                <a:solidFill>
                  <a:srgbClr val="646464"/>
                </a:solidFill>
                <a:latin typeface="Arial" panose="020B0604020202020204" pitchFamily="34" charset="0"/>
                <a:cs typeface="Arial" panose="020B0604020202020204" pitchFamily="34" charset="0"/>
              </a:rPr>
              <a:t>Lauffler</a:t>
            </a:r>
            <a:r>
              <a:rPr sz="700" spc="-12">
                <a:solidFill>
                  <a:srgbClr val="646464"/>
                </a:solidFill>
                <a:latin typeface="Arial" panose="020B0604020202020204" pitchFamily="34" charset="0"/>
                <a:cs typeface="Arial" panose="020B0604020202020204" pitchFamily="34" charset="0"/>
              </a:rPr>
              <a:t> </a:t>
            </a:r>
            <a:r>
              <a:rPr sz="700">
                <a:solidFill>
                  <a:srgbClr val="646464"/>
                </a:solidFill>
                <a:latin typeface="Arial" panose="020B0604020202020204" pitchFamily="34" charset="0"/>
                <a:cs typeface="Arial" panose="020B0604020202020204" pitchFamily="34" charset="0"/>
              </a:rPr>
              <a:t>E,</a:t>
            </a:r>
            <a:r>
              <a:rPr sz="700" spc="-6">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et</a:t>
            </a:r>
            <a:r>
              <a:rPr sz="700" i="1" spc="12">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al.</a:t>
            </a:r>
            <a:r>
              <a:rPr sz="700" i="1" spc="-6">
                <a:solidFill>
                  <a:srgbClr val="646464"/>
                </a:solidFill>
                <a:latin typeface="Arial" panose="020B0604020202020204" pitchFamily="34" charset="0"/>
                <a:cs typeface="Arial" panose="020B0604020202020204" pitchFamily="34" charset="0"/>
              </a:rPr>
              <a:t> </a:t>
            </a:r>
            <a:r>
              <a:rPr sz="700" spc="-12">
                <a:solidFill>
                  <a:srgbClr val="646464"/>
                </a:solidFill>
                <a:latin typeface="Arial" panose="020B0604020202020204" pitchFamily="34" charset="0"/>
                <a:cs typeface="Arial" panose="020B0604020202020204" pitchFamily="34" charset="0"/>
              </a:rPr>
              <a:t>2025</a:t>
            </a:r>
            <a:r>
              <a:rPr sz="700" spc="-18" baseline="32407">
                <a:solidFill>
                  <a:srgbClr val="646464"/>
                </a:solidFill>
                <a:latin typeface="Arial" panose="020B0604020202020204" pitchFamily="34" charset="0"/>
                <a:cs typeface="Arial" panose="020B0604020202020204" pitchFamily="34" charset="0"/>
              </a:rPr>
              <a:t>1</a:t>
            </a:r>
            <a:endParaRPr sz="700" baseline="32407">
              <a:solidFill>
                <a:srgbClr val="646464"/>
              </a:solidFill>
              <a:latin typeface="Arial" panose="020B0604020202020204" pitchFamily="34" charset="0"/>
              <a:cs typeface="Arial" panose="020B0604020202020204" pitchFamily="34" charset="0"/>
            </a:endParaRPr>
          </a:p>
        </p:txBody>
      </p:sp>
      <p:sp>
        <p:nvSpPr>
          <p:cNvPr id="90" name="object 15">
            <a:extLst>
              <a:ext uri="{FF2B5EF4-FFF2-40B4-BE49-F238E27FC236}">
                <a16:creationId xmlns:a16="http://schemas.microsoft.com/office/drawing/2014/main" id="{74E92C9C-9CE3-F7EF-C622-F8F3AFA33D9D}"/>
              </a:ext>
            </a:extLst>
          </p:cNvPr>
          <p:cNvSpPr txBox="1"/>
          <p:nvPr/>
        </p:nvSpPr>
        <p:spPr>
          <a:xfrm>
            <a:off x="4412679" y="3989214"/>
            <a:ext cx="1298740" cy="555358"/>
          </a:xfrm>
          <a:prstGeom prst="rect">
            <a:avLst/>
          </a:prstGeom>
        </p:spPr>
        <p:txBody>
          <a:bodyPr vert="horz" wrap="square" lIns="0" tIns="7316" rIns="0" bIns="0" rtlCol="0">
            <a:spAutoFit/>
          </a:bodyPr>
          <a:lstStyle/>
          <a:p>
            <a:pPr marL="23104" marR="18483" indent="-385" algn="ctr">
              <a:lnSpc>
                <a:spcPct val="101000"/>
              </a:lnSpc>
              <a:spcBef>
                <a:spcPts val="58"/>
              </a:spcBef>
            </a:pPr>
            <a:r>
              <a:rPr sz="1200" b="1">
                <a:solidFill>
                  <a:srgbClr val="22346A"/>
                </a:solidFill>
                <a:latin typeface="Arial" panose="020B0604020202020204" pitchFamily="34" charset="0"/>
                <a:cs typeface="Arial" panose="020B0604020202020204" pitchFamily="34" charset="0"/>
              </a:rPr>
              <a:t>de</a:t>
            </a:r>
            <a:r>
              <a:rPr sz="1200" b="1" spc="-18">
                <a:solidFill>
                  <a:srgbClr val="22346A"/>
                </a:solidFill>
                <a:latin typeface="Arial" panose="020B0604020202020204" pitchFamily="34" charset="0"/>
                <a:cs typeface="Arial" panose="020B0604020202020204" pitchFamily="34" charset="0"/>
              </a:rPr>
              <a:t> </a:t>
            </a:r>
            <a:r>
              <a:rPr sz="1200" b="1" err="1">
                <a:solidFill>
                  <a:srgbClr val="22346A"/>
                </a:solidFill>
                <a:latin typeface="Arial" panose="020B0604020202020204" pitchFamily="34" charset="0"/>
                <a:cs typeface="Arial" panose="020B0604020202020204" pitchFamily="34" charset="0"/>
              </a:rPr>
              <a:t>reducción</a:t>
            </a:r>
            <a:r>
              <a:rPr sz="1200" b="1" spc="-15">
                <a:solidFill>
                  <a:srgbClr val="22346A"/>
                </a:solidFill>
                <a:latin typeface="Arial" panose="020B0604020202020204" pitchFamily="34" charset="0"/>
                <a:cs typeface="Arial" panose="020B0604020202020204" pitchFamily="34" charset="0"/>
              </a:rPr>
              <a:t> </a:t>
            </a:r>
            <a:br>
              <a:rPr lang="es-ES" sz="1200" b="1" spc="-15">
                <a:solidFill>
                  <a:srgbClr val="22346A"/>
                </a:solidFill>
                <a:latin typeface="Arial" panose="020B0604020202020204" pitchFamily="34" charset="0"/>
                <a:cs typeface="Arial" panose="020B0604020202020204" pitchFamily="34" charset="0"/>
              </a:rPr>
            </a:br>
            <a:r>
              <a:rPr sz="1200" b="1" spc="-15" err="1">
                <a:solidFill>
                  <a:srgbClr val="22346A"/>
                </a:solidFill>
                <a:latin typeface="Arial" panose="020B0604020202020204" pitchFamily="34" charset="0"/>
                <a:cs typeface="Arial" panose="020B0604020202020204" pitchFamily="34" charset="0"/>
              </a:rPr>
              <a:t>en</a:t>
            </a:r>
            <a:r>
              <a:rPr sz="1200" b="1" spc="-15">
                <a:solidFill>
                  <a:srgbClr val="22346A"/>
                </a:solidFill>
                <a:latin typeface="Arial" panose="020B0604020202020204" pitchFamily="34" charset="0"/>
                <a:cs typeface="Arial" panose="020B0604020202020204" pitchFamily="34" charset="0"/>
              </a:rPr>
              <a:t> </a:t>
            </a:r>
            <a:r>
              <a:rPr sz="1200" b="1" err="1">
                <a:solidFill>
                  <a:srgbClr val="22346A"/>
                </a:solidFill>
                <a:latin typeface="Arial" panose="020B0604020202020204" pitchFamily="34" charset="0"/>
                <a:cs typeface="Arial" panose="020B0604020202020204" pitchFamily="34" charset="0"/>
              </a:rPr>
              <a:t>el</a:t>
            </a:r>
            <a:r>
              <a:rPr sz="1200" b="1" spc="12">
                <a:solidFill>
                  <a:srgbClr val="22346A"/>
                </a:solidFill>
                <a:latin typeface="Arial" panose="020B0604020202020204" pitchFamily="34" charset="0"/>
                <a:cs typeface="Arial" panose="020B0604020202020204" pitchFamily="34" charset="0"/>
              </a:rPr>
              <a:t> </a:t>
            </a:r>
            <a:r>
              <a:rPr lang="es-ES" sz="1200" b="1">
                <a:solidFill>
                  <a:srgbClr val="22346A"/>
                </a:solidFill>
                <a:latin typeface="Arial" panose="020B0604020202020204" pitchFamily="34" charset="0"/>
                <a:cs typeface="Arial" panose="020B0604020202020204" pitchFamily="34" charset="0"/>
              </a:rPr>
              <a:t>EASI a </a:t>
            </a:r>
            <a:r>
              <a:rPr sz="1200" b="1">
                <a:solidFill>
                  <a:srgbClr val="22346A"/>
                </a:solidFill>
                <a:latin typeface="Arial" panose="020B0604020202020204" pitchFamily="34" charset="0"/>
                <a:cs typeface="Arial" panose="020B0604020202020204" pitchFamily="34" charset="0"/>
              </a:rPr>
              <a:t>la</a:t>
            </a:r>
            <a:r>
              <a:rPr sz="1200" b="1" spc="6">
                <a:solidFill>
                  <a:srgbClr val="22346A"/>
                </a:solidFill>
                <a:latin typeface="Arial" panose="020B0604020202020204" pitchFamily="34" charset="0"/>
                <a:cs typeface="Arial" panose="020B0604020202020204" pitchFamily="34" charset="0"/>
              </a:rPr>
              <a:t> </a:t>
            </a:r>
            <a:r>
              <a:rPr sz="1200" b="1" err="1">
                <a:solidFill>
                  <a:srgbClr val="22346A"/>
                </a:solidFill>
                <a:latin typeface="Arial" panose="020B0604020202020204" pitchFamily="34" charset="0"/>
                <a:cs typeface="Arial" panose="020B0604020202020204" pitchFamily="34" charset="0"/>
              </a:rPr>
              <a:t>semana</a:t>
            </a:r>
            <a:r>
              <a:rPr sz="1200" b="1" spc="6">
                <a:solidFill>
                  <a:srgbClr val="22346A"/>
                </a:solidFill>
                <a:latin typeface="Arial" panose="020B0604020202020204" pitchFamily="34" charset="0"/>
                <a:cs typeface="Arial" panose="020B0604020202020204" pitchFamily="34" charset="0"/>
              </a:rPr>
              <a:t> </a:t>
            </a:r>
            <a:r>
              <a:rPr sz="1200" b="1" spc="-6">
                <a:solidFill>
                  <a:srgbClr val="22346A"/>
                </a:solidFill>
                <a:latin typeface="Arial" panose="020B0604020202020204" pitchFamily="34" charset="0"/>
                <a:cs typeface="Arial" panose="020B0604020202020204" pitchFamily="34" charset="0"/>
              </a:rPr>
              <a:t>16</a:t>
            </a:r>
            <a:r>
              <a:rPr sz="1100" b="1" spc="-9" baseline="30651">
                <a:solidFill>
                  <a:srgbClr val="22346A"/>
                </a:solidFill>
                <a:latin typeface="Arial" panose="020B0604020202020204" pitchFamily="34" charset="0"/>
                <a:cs typeface="Arial" panose="020B0604020202020204" pitchFamily="34" charset="0"/>
              </a:rPr>
              <a:t>1</a:t>
            </a:r>
            <a:endParaRPr sz="1100" baseline="30651">
              <a:latin typeface="Arial" panose="020B0604020202020204" pitchFamily="34" charset="0"/>
              <a:cs typeface="Arial" panose="020B0604020202020204" pitchFamily="34" charset="0"/>
            </a:endParaRPr>
          </a:p>
        </p:txBody>
      </p:sp>
      <p:sp>
        <p:nvSpPr>
          <p:cNvPr id="91" name="object 16">
            <a:extLst>
              <a:ext uri="{FF2B5EF4-FFF2-40B4-BE49-F238E27FC236}">
                <a16:creationId xmlns:a16="http://schemas.microsoft.com/office/drawing/2014/main" id="{ED655E2D-868E-62A4-A2B4-717CEFF7F731}"/>
              </a:ext>
            </a:extLst>
          </p:cNvPr>
          <p:cNvSpPr/>
          <p:nvPr/>
        </p:nvSpPr>
        <p:spPr>
          <a:xfrm>
            <a:off x="4517075" y="2787349"/>
            <a:ext cx="1040127" cy="1033453"/>
          </a:xfrm>
          <a:custGeom>
            <a:avLst/>
            <a:gdLst/>
            <a:ahLst/>
            <a:cxnLst/>
            <a:rect l="l" t="t" r="r" b="b"/>
            <a:pathLst>
              <a:path w="1979294" h="1966595">
                <a:moveTo>
                  <a:pt x="989561" y="0"/>
                </a:moveTo>
                <a:lnTo>
                  <a:pt x="941616" y="1133"/>
                </a:lnTo>
                <a:lnTo>
                  <a:pt x="894260" y="4500"/>
                </a:lnTo>
                <a:lnTo>
                  <a:pt x="847545" y="10048"/>
                </a:lnTo>
                <a:lnTo>
                  <a:pt x="801522" y="17727"/>
                </a:lnTo>
                <a:lnTo>
                  <a:pt x="756244" y="27484"/>
                </a:lnTo>
                <a:lnTo>
                  <a:pt x="711761" y="39268"/>
                </a:lnTo>
                <a:lnTo>
                  <a:pt x="668127" y="53028"/>
                </a:lnTo>
                <a:lnTo>
                  <a:pt x="625393" y="68712"/>
                </a:lnTo>
                <a:lnTo>
                  <a:pt x="583611" y="86268"/>
                </a:lnTo>
                <a:lnTo>
                  <a:pt x="542832" y="105646"/>
                </a:lnTo>
                <a:lnTo>
                  <a:pt x="503109" y="126793"/>
                </a:lnTo>
                <a:lnTo>
                  <a:pt x="464493" y="149658"/>
                </a:lnTo>
                <a:lnTo>
                  <a:pt x="427036" y="174190"/>
                </a:lnTo>
                <a:lnTo>
                  <a:pt x="390790" y="200337"/>
                </a:lnTo>
                <a:lnTo>
                  <a:pt x="355807" y="228047"/>
                </a:lnTo>
                <a:lnTo>
                  <a:pt x="322138" y="257270"/>
                </a:lnTo>
                <a:lnTo>
                  <a:pt x="289836" y="287953"/>
                </a:lnTo>
                <a:lnTo>
                  <a:pt x="258952" y="320045"/>
                </a:lnTo>
                <a:lnTo>
                  <a:pt x="229539" y="353495"/>
                </a:lnTo>
                <a:lnTo>
                  <a:pt x="201647" y="388251"/>
                </a:lnTo>
                <a:lnTo>
                  <a:pt x="175329" y="424261"/>
                </a:lnTo>
                <a:lnTo>
                  <a:pt x="150637" y="461475"/>
                </a:lnTo>
                <a:lnTo>
                  <a:pt x="127622" y="499840"/>
                </a:lnTo>
                <a:lnTo>
                  <a:pt x="106337" y="539305"/>
                </a:lnTo>
                <a:lnTo>
                  <a:pt x="86832" y="579819"/>
                </a:lnTo>
                <a:lnTo>
                  <a:pt x="69161" y="621330"/>
                </a:lnTo>
                <a:lnTo>
                  <a:pt x="53375" y="663786"/>
                </a:lnTo>
                <a:lnTo>
                  <a:pt x="39525" y="707137"/>
                </a:lnTo>
                <a:lnTo>
                  <a:pt x="27664" y="751330"/>
                </a:lnTo>
                <a:lnTo>
                  <a:pt x="17843" y="796314"/>
                </a:lnTo>
                <a:lnTo>
                  <a:pt x="10114" y="842038"/>
                </a:lnTo>
                <a:lnTo>
                  <a:pt x="4529" y="888450"/>
                </a:lnTo>
                <a:lnTo>
                  <a:pt x="1141" y="935498"/>
                </a:lnTo>
                <a:lnTo>
                  <a:pt x="0" y="983132"/>
                </a:lnTo>
                <a:lnTo>
                  <a:pt x="1141" y="1030765"/>
                </a:lnTo>
                <a:lnTo>
                  <a:pt x="4529" y="1077814"/>
                </a:lnTo>
                <a:lnTo>
                  <a:pt x="10114" y="1124226"/>
                </a:lnTo>
                <a:lnTo>
                  <a:pt x="17843" y="1169950"/>
                </a:lnTo>
                <a:lnTo>
                  <a:pt x="27664" y="1214934"/>
                </a:lnTo>
                <a:lnTo>
                  <a:pt x="39525" y="1259127"/>
                </a:lnTo>
                <a:lnTo>
                  <a:pt x="53375" y="1302477"/>
                </a:lnTo>
                <a:lnTo>
                  <a:pt x="69161" y="1344934"/>
                </a:lnTo>
                <a:lnTo>
                  <a:pt x="86832" y="1386445"/>
                </a:lnTo>
                <a:lnTo>
                  <a:pt x="106337" y="1426959"/>
                </a:lnTo>
                <a:lnTo>
                  <a:pt x="127622" y="1466424"/>
                </a:lnTo>
                <a:lnTo>
                  <a:pt x="150637" y="1504789"/>
                </a:lnTo>
                <a:lnTo>
                  <a:pt x="175329" y="1542003"/>
                </a:lnTo>
                <a:lnTo>
                  <a:pt x="201647" y="1578013"/>
                </a:lnTo>
                <a:lnTo>
                  <a:pt x="229539" y="1612769"/>
                </a:lnTo>
                <a:lnTo>
                  <a:pt x="258952" y="1646219"/>
                </a:lnTo>
                <a:lnTo>
                  <a:pt x="289836" y="1678311"/>
                </a:lnTo>
                <a:lnTo>
                  <a:pt x="322138" y="1708994"/>
                </a:lnTo>
                <a:lnTo>
                  <a:pt x="355807" y="1738217"/>
                </a:lnTo>
                <a:lnTo>
                  <a:pt x="390790" y="1765927"/>
                </a:lnTo>
                <a:lnTo>
                  <a:pt x="427036" y="1792074"/>
                </a:lnTo>
                <a:lnTo>
                  <a:pt x="464493" y="1816606"/>
                </a:lnTo>
                <a:lnTo>
                  <a:pt x="503109" y="1839471"/>
                </a:lnTo>
                <a:lnTo>
                  <a:pt x="542832" y="1860618"/>
                </a:lnTo>
                <a:lnTo>
                  <a:pt x="583611" y="1879996"/>
                </a:lnTo>
                <a:lnTo>
                  <a:pt x="625393" y="1897552"/>
                </a:lnTo>
                <a:lnTo>
                  <a:pt x="668127" y="1913236"/>
                </a:lnTo>
                <a:lnTo>
                  <a:pt x="711761" y="1926996"/>
                </a:lnTo>
                <a:lnTo>
                  <a:pt x="756244" y="1938780"/>
                </a:lnTo>
                <a:lnTo>
                  <a:pt x="801522" y="1948537"/>
                </a:lnTo>
                <a:lnTo>
                  <a:pt x="847545" y="1956215"/>
                </a:lnTo>
                <a:lnTo>
                  <a:pt x="894260" y="1961764"/>
                </a:lnTo>
                <a:lnTo>
                  <a:pt x="941616" y="1965131"/>
                </a:lnTo>
                <a:lnTo>
                  <a:pt x="989561" y="1966264"/>
                </a:lnTo>
                <a:lnTo>
                  <a:pt x="1037506" y="1965131"/>
                </a:lnTo>
                <a:lnTo>
                  <a:pt x="1084862" y="1961764"/>
                </a:lnTo>
                <a:lnTo>
                  <a:pt x="1131577" y="1956215"/>
                </a:lnTo>
                <a:lnTo>
                  <a:pt x="1177600" y="1948537"/>
                </a:lnTo>
                <a:lnTo>
                  <a:pt x="1222878" y="1938780"/>
                </a:lnTo>
                <a:lnTo>
                  <a:pt x="1267361" y="1926996"/>
                </a:lnTo>
                <a:lnTo>
                  <a:pt x="1310995" y="1913236"/>
                </a:lnTo>
                <a:lnTo>
                  <a:pt x="1353729" y="1897552"/>
                </a:lnTo>
                <a:lnTo>
                  <a:pt x="1395511" y="1879996"/>
                </a:lnTo>
                <a:lnTo>
                  <a:pt x="1436290" y="1860618"/>
                </a:lnTo>
                <a:lnTo>
                  <a:pt x="1476013" y="1839471"/>
                </a:lnTo>
                <a:lnTo>
                  <a:pt x="1514629" y="1816606"/>
                </a:lnTo>
                <a:lnTo>
                  <a:pt x="1552086" y="1792074"/>
                </a:lnTo>
                <a:lnTo>
                  <a:pt x="1588332" y="1765927"/>
                </a:lnTo>
                <a:lnTo>
                  <a:pt x="1623315" y="1738217"/>
                </a:lnTo>
                <a:lnTo>
                  <a:pt x="1656984" y="1708994"/>
                </a:lnTo>
                <a:lnTo>
                  <a:pt x="1689286" y="1678311"/>
                </a:lnTo>
                <a:lnTo>
                  <a:pt x="1720170" y="1646219"/>
                </a:lnTo>
                <a:lnTo>
                  <a:pt x="1749583" y="1612769"/>
                </a:lnTo>
                <a:lnTo>
                  <a:pt x="1777475" y="1578013"/>
                </a:lnTo>
                <a:lnTo>
                  <a:pt x="1803793" y="1542003"/>
                </a:lnTo>
                <a:lnTo>
                  <a:pt x="1828485" y="1504789"/>
                </a:lnTo>
                <a:lnTo>
                  <a:pt x="1851500" y="1466424"/>
                </a:lnTo>
                <a:lnTo>
                  <a:pt x="1872785" y="1426959"/>
                </a:lnTo>
                <a:lnTo>
                  <a:pt x="1892290" y="1386445"/>
                </a:lnTo>
                <a:lnTo>
                  <a:pt x="1909961" y="1344934"/>
                </a:lnTo>
                <a:lnTo>
                  <a:pt x="1925747" y="1302477"/>
                </a:lnTo>
                <a:lnTo>
                  <a:pt x="1939597" y="1259127"/>
                </a:lnTo>
                <a:lnTo>
                  <a:pt x="1951458" y="1214934"/>
                </a:lnTo>
                <a:lnTo>
                  <a:pt x="1961279" y="1169950"/>
                </a:lnTo>
                <a:lnTo>
                  <a:pt x="1969008" y="1124226"/>
                </a:lnTo>
                <a:lnTo>
                  <a:pt x="1974593" y="1077814"/>
                </a:lnTo>
                <a:lnTo>
                  <a:pt x="1977981" y="1030765"/>
                </a:lnTo>
                <a:lnTo>
                  <a:pt x="1979122" y="983132"/>
                </a:lnTo>
                <a:lnTo>
                  <a:pt x="1977981" y="935498"/>
                </a:lnTo>
                <a:lnTo>
                  <a:pt x="1974593" y="888450"/>
                </a:lnTo>
                <a:lnTo>
                  <a:pt x="1969008" y="842038"/>
                </a:lnTo>
                <a:lnTo>
                  <a:pt x="1961279" y="796314"/>
                </a:lnTo>
                <a:lnTo>
                  <a:pt x="1951458" y="751330"/>
                </a:lnTo>
                <a:lnTo>
                  <a:pt x="1939597" y="707137"/>
                </a:lnTo>
                <a:lnTo>
                  <a:pt x="1925747" y="663786"/>
                </a:lnTo>
                <a:lnTo>
                  <a:pt x="1909961" y="621330"/>
                </a:lnTo>
                <a:lnTo>
                  <a:pt x="1892290" y="579819"/>
                </a:lnTo>
                <a:lnTo>
                  <a:pt x="1872785" y="539305"/>
                </a:lnTo>
                <a:lnTo>
                  <a:pt x="1851500" y="499840"/>
                </a:lnTo>
                <a:lnTo>
                  <a:pt x="1828485" y="461475"/>
                </a:lnTo>
                <a:lnTo>
                  <a:pt x="1803793" y="424261"/>
                </a:lnTo>
                <a:lnTo>
                  <a:pt x="1777475" y="388251"/>
                </a:lnTo>
                <a:lnTo>
                  <a:pt x="1749583" y="353495"/>
                </a:lnTo>
                <a:lnTo>
                  <a:pt x="1720170" y="320045"/>
                </a:lnTo>
                <a:lnTo>
                  <a:pt x="1689286" y="287953"/>
                </a:lnTo>
                <a:lnTo>
                  <a:pt x="1656984" y="257270"/>
                </a:lnTo>
                <a:lnTo>
                  <a:pt x="1623315" y="228047"/>
                </a:lnTo>
                <a:lnTo>
                  <a:pt x="1588332" y="200337"/>
                </a:lnTo>
                <a:lnTo>
                  <a:pt x="1552086" y="174190"/>
                </a:lnTo>
                <a:lnTo>
                  <a:pt x="1514629" y="149658"/>
                </a:lnTo>
                <a:lnTo>
                  <a:pt x="1476013" y="126793"/>
                </a:lnTo>
                <a:lnTo>
                  <a:pt x="1436290" y="105646"/>
                </a:lnTo>
                <a:lnTo>
                  <a:pt x="1395511" y="86268"/>
                </a:lnTo>
                <a:lnTo>
                  <a:pt x="1353729" y="68712"/>
                </a:lnTo>
                <a:lnTo>
                  <a:pt x="1310995" y="53028"/>
                </a:lnTo>
                <a:lnTo>
                  <a:pt x="1267361" y="39268"/>
                </a:lnTo>
                <a:lnTo>
                  <a:pt x="1222878" y="27484"/>
                </a:lnTo>
                <a:lnTo>
                  <a:pt x="1177600" y="17727"/>
                </a:lnTo>
                <a:lnTo>
                  <a:pt x="1131577" y="10048"/>
                </a:lnTo>
                <a:lnTo>
                  <a:pt x="1084862" y="4500"/>
                </a:lnTo>
                <a:lnTo>
                  <a:pt x="1037506" y="1133"/>
                </a:lnTo>
                <a:lnTo>
                  <a:pt x="989561" y="0"/>
                </a:lnTo>
                <a:close/>
              </a:path>
            </a:pathLst>
          </a:custGeom>
          <a:solidFill>
            <a:srgbClr val="FFFFFF"/>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92" name="object 17">
            <a:extLst>
              <a:ext uri="{FF2B5EF4-FFF2-40B4-BE49-F238E27FC236}">
                <a16:creationId xmlns:a16="http://schemas.microsoft.com/office/drawing/2014/main" id="{AAF2846B-66F3-B4B7-40C5-4EE4F23147F8}"/>
              </a:ext>
            </a:extLst>
          </p:cNvPr>
          <p:cNvSpPr txBox="1"/>
          <p:nvPr/>
        </p:nvSpPr>
        <p:spPr>
          <a:xfrm>
            <a:off x="4695135" y="3137192"/>
            <a:ext cx="670727" cy="287886"/>
          </a:xfrm>
          <a:prstGeom prst="rect">
            <a:avLst/>
          </a:prstGeom>
        </p:spPr>
        <p:txBody>
          <a:bodyPr vert="horz" wrap="square" lIns="0" tIns="10782" rIns="0" bIns="0" rtlCol="0">
            <a:spAutoFit/>
          </a:bodyPr>
          <a:lstStyle/>
          <a:p>
            <a:pPr marL="7701">
              <a:spcBef>
                <a:spcPts val="85"/>
              </a:spcBef>
            </a:pPr>
            <a:r>
              <a:rPr lang="es-ES" b="1" spc="-12">
                <a:solidFill>
                  <a:srgbClr val="7945B8"/>
                </a:solidFill>
                <a:latin typeface="Arial" panose="020B0604020202020204" pitchFamily="34" charset="0"/>
                <a:cs typeface="Arial" panose="020B0604020202020204" pitchFamily="34" charset="0"/>
              </a:rPr>
              <a:t>70,1</a:t>
            </a:r>
            <a:r>
              <a:rPr b="1" spc="-12">
                <a:solidFill>
                  <a:srgbClr val="7F9EDE"/>
                </a:solidFill>
                <a:latin typeface="Arial" panose="020B0604020202020204" pitchFamily="34" charset="0"/>
                <a:cs typeface="Arial" panose="020B0604020202020204" pitchFamily="34" charset="0"/>
              </a:rPr>
              <a:t>%</a:t>
            </a:r>
            <a:endParaRPr>
              <a:solidFill>
                <a:srgbClr val="7F9EDE"/>
              </a:solidFill>
              <a:latin typeface="Arial" panose="020B0604020202020204" pitchFamily="34" charset="0"/>
              <a:cs typeface="Arial" panose="020B0604020202020204" pitchFamily="34" charset="0"/>
            </a:endParaRPr>
          </a:p>
        </p:txBody>
      </p:sp>
      <p:sp>
        <p:nvSpPr>
          <p:cNvPr id="214" name="object 15">
            <a:extLst>
              <a:ext uri="{FF2B5EF4-FFF2-40B4-BE49-F238E27FC236}">
                <a16:creationId xmlns:a16="http://schemas.microsoft.com/office/drawing/2014/main" id="{BF995CBB-856E-54A7-99D8-43064C3FDA9F}"/>
              </a:ext>
            </a:extLst>
          </p:cNvPr>
          <p:cNvSpPr txBox="1"/>
          <p:nvPr/>
        </p:nvSpPr>
        <p:spPr>
          <a:xfrm>
            <a:off x="9480710" y="4633362"/>
            <a:ext cx="1449085" cy="509641"/>
          </a:xfrm>
          <a:prstGeom prst="rect">
            <a:avLst/>
          </a:prstGeom>
        </p:spPr>
        <p:txBody>
          <a:bodyPr vert="horz" wrap="square" lIns="0" tIns="7316" rIns="0" bIns="0" rtlCol="0">
            <a:spAutoFit/>
          </a:bodyPr>
          <a:lstStyle/>
          <a:p>
            <a:pPr marL="23104" marR="18483" algn="ctr">
              <a:lnSpc>
                <a:spcPct val="101000"/>
              </a:lnSpc>
              <a:spcBef>
                <a:spcPts val="58"/>
              </a:spcBef>
            </a:pPr>
            <a:r>
              <a:rPr lang="es-ES" sz="1100" b="1">
                <a:solidFill>
                  <a:srgbClr val="22346A"/>
                </a:solidFill>
                <a:latin typeface="Arial" panose="020B0604020202020204" pitchFamily="34" charset="0"/>
                <a:cs typeface="Arial" panose="020B0604020202020204" pitchFamily="34" charset="0"/>
              </a:rPr>
              <a:t>de los pacientes mostró una mejora en la semana 16</a:t>
            </a:r>
            <a:r>
              <a:rPr lang="es-ES" sz="1100" b="1" baseline="30000">
                <a:solidFill>
                  <a:srgbClr val="22346A"/>
                </a:solidFill>
                <a:latin typeface="Arial" panose="020B0604020202020204" pitchFamily="34" charset="0"/>
                <a:cs typeface="Arial" panose="020B0604020202020204" pitchFamily="34" charset="0"/>
              </a:rPr>
              <a:t> $#1</a:t>
            </a:r>
          </a:p>
        </p:txBody>
      </p:sp>
      <p:sp>
        <p:nvSpPr>
          <p:cNvPr id="219" name="object 18">
            <a:extLst>
              <a:ext uri="{FF2B5EF4-FFF2-40B4-BE49-F238E27FC236}">
                <a16:creationId xmlns:a16="http://schemas.microsoft.com/office/drawing/2014/main" id="{A23B665F-C477-303A-9750-45ED525ECA1A}"/>
              </a:ext>
            </a:extLst>
          </p:cNvPr>
          <p:cNvSpPr/>
          <p:nvPr/>
        </p:nvSpPr>
        <p:spPr>
          <a:xfrm>
            <a:off x="4570448" y="2800551"/>
            <a:ext cx="974743" cy="998968"/>
          </a:xfrm>
          <a:custGeom>
            <a:avLst/>
            <a:gdLst/>
            <a:ahLst/>
            <a:cxnLst/>
            <a:rect l="l" t="t" r="r" b="b"/>
            <a:pathLst>
              <a:path w="1839594" h="1885314">
                <a:moveTo>
                  <a:pt x="0" y="1233093"/>
                </a:moveTo>
                <a:lnTo>
                  <a:pt x="15809" y="1277963"/>
                </a:lnTo>
                <a:lnTo>
                  <a:pt x="33787" y="1321763"/>
                </a:lnTo>
                <a:lnTo>
                  <a:pt x="53868" y="1364428"/>
                </a:lnTo>
                <a:lnTo>
                  <a:pt x="75987" y="1405893"/>
                </a:lnTo>
                <a:lnTo>
                  <a:pt x="100081" y="1446094"/>
                </a:lnTo>
                <a:lnTo>
                  <a:pt x="126084" y="1484965"/>
                </a:lnTo>
                <a:lnTo>
                  <a:pt x="153931" y="1522442"/>
                </a:lnTo>
                <a:lnTo>
                  <a:pt x="183557" y="1558461"/>
                </a:lnTo>
                <a:lnTo>
                  <a:pt x="214899" y="1592955"/>
                </a:lnTo>
                <a:lnTo>
                  <a:pt x="247890" y="1625861"/>
                </a:lnTo>
                <a:lnTo>
                  <a:pt x="282466" y="1657113"/>
                </a:lnTo>
                <a:lnTo>
                  <a:pt x="318563" y="1686647"/>
                </a:lnTo>
                <a:lnTo>
                  <a:pt x="356115" y="1714399"/>
                </a:lnTo>
                <a:lnTo>
                  <a:pt x="395057" y="1740302"/>
                </a:lnTo>
                <a:lnTo>
                  <a:pt x="435326" y="1764293"/>
                </a:lnTo>
                <a:lnTo>
                  <a:pt x="476856" y="1786307"/>
                </a:lnTo>
                <a:lnTo>
                  <a:pt x="519582" y="1806279"/>
                </a:lnTo>
                <a:lnTo>
                  <a:pt x="563440" y="1824143"/>
                </a:lnTo>
                <a:lnTo>
                  <a:pt x="608364" y="1839836"/>
                </a:lnTo>
                <a:lnTo>
                  <a:pt x="654291" y="1853293"/>
                </a:lnTo>
                <a:lnTo>
                  <a:pt x="701154" y="1864448"/>
                </a:lnTo>
                <a:lnTo>
                  <a:pt x="748890" y="1873237"/>
                </a:lnTo>
                <a:lnTo>
                  <a:pt x="797434" y="1879595"/>
                </a:lnTo>
                <a:lnTo>
                  <a:pt x="846720" y="1883457"/>
                </a:lnTo>
                <a:lnTo>
                  <a:pt x="896684" y="1884759"/>
                </a:lnTo>
                <a:lnTo>
                  <a:pt x="945179" y="1883533"/>
                </a:lnTo>
                <a:lnTo>
                  <a:pt x="993038" y="1879893"/>
                </a:lnTo>
                <a:lnTo>
                  <a:pt x="1040200" y="1873900"/>
                </a:lnTo>
                <a:lnTo>
                  <a:pt x="1086608" y="1865613"/>
                </a:lnTo>
                <a:lnTo>
                  <a:pt x="1132201" y="1855090"/>
                </a:lnTo>
                <a:lnTo>
                  <a:pt x="1176921" y="1842391"/>
                </a:lnTo>
                <a:lnTo>
                  <a:pt x="1220708" y="1827575"/>
                </a:lnTo>
                <a:lnTo>
                  <a:pt x="1263503" y="1810701"/>
                </a:lnTo>
                <a:lnTo>
                  <a:pt x="1305247" y="1791829"/>
                </a:lnTo>
                <a:lnTo>
                  <a:pt x="1345880" y="1771017"/>
                </a:lnTo>
                <a:lnTo>
                  <a:pt x="1385344" y="1748326"/>
                </a:lnTo>
                <a:lnTo>
                  <a:pt x="1423579" y="1723813"/>
                </a:lnTo>
                <a:lnTo>
                  <a:pt x="1460527" y="1697539"/>
                </a:lnTo>
                <a:lnTo>
                  <a:pt x="1496127" y="1669563"/>
                </a:lnTo>
                <a:lnTo>
                  <a:pt x="1530321" y="1639943"/>
                </a:lnTo>
                <a:lnTo>
                  <a:pt x="1563049" y="1608740"/>
                </a:lnTo>
                <a:lnTo>
                  <a:pt x="1594252" y="1576011"/>
                </a:lnTo>
                <a:lnTo>
                  <a:pt x="1623871" y="1541817"/>
                </a:lnTo>
                <a:lnTo>
                  <a:pt x="1651848" y="1506217"/>
                </a:lnTo>
                <a:lnTo>
                  <a:pt x="1678121" y="1469270"/>
                </a:lnTo>
                <a:lnTo>
                  <a:pt x="1702633" y="1431034"/>
                </a:lnTo>
                <a:lnTo>
                  <a:pt x="1725325" y="1391570"/>
                </a:lnTo>
                <a:lnTo>
                  <a:pt x="1746136" y="1350937"/>
                </a:lnTo>
                <a:lnTo>
                  <a:pt x="1765008" y="1309193"/>
                </a:lnTo>
                <a:lnTo>
                  <a:pt x="1781881" y="1266398"/>
                </a:lnTo>
                <a:lnTo>
                  <a:pt x="1796697" y="1222612"/>
                </a:lnTo>
                <a:lnTo>
                  <a:pt x="1809396" y="1177892"/>
                </a:lnTo>
                <a:lnTo>
                  <a:pt x="1819918" y="1132300"/>
                </a:lnTo>
                <a:lnTo>
                  <a:pt x="1828206" y="1085893"/>
                </a:lnTo>
                <a:lnTo>
                  <a:pt x="1834199" y="1038731"/>
                </a:lnTo>
                <a:lnTo>
                  <a:pt x="1837838" y="990873"/>
                </a:lnTo>
                <a:lnTo>
                  <a:pt x="1839064" y="942379"/>
                </a:lnTo>
                <a:lnTo>
                  <a:pt x="1837838" y="893884"/>
                </a:lnTo>
                <a:lnTo>
                  <a:pt x="1834199" y="846026"/>
                </a:lnTo>
                <a:lnTo>
                  <a:pt x="1828206" y="798863"/>
                </a:lnTo>
                <a:lnTo>
                  <a:pt x="1819918" y="752456"/>
                </a:lnTo>
                <a:lnTo>
                  <a:pt x="1809396" y="706863"/>
                </a:lnTo>
                <a:lnTo>
                  <a:pt x="1796697" y="662143"/>
                </a:lnTo>
                <a:lnTo>
                  <a:pt x="1781881" y="618356"/>
                </a:lnTo>
                <a:lnTo>
                  <a:pt x="1765008" y="575561"/>
                </a:lnTo>
                <a:lnTo>
                  <a:pt x="1746136" y="533817"/>
                </a:lnTo>
                <a:lnTo>
                  <a:pt x="1725325" y="493183"/>
                </a:lnTo>
                <a:lnTo>
                  <a:pt x="1702633" y="453719"/>
                </a:lnTo>
                <a:lnTo>
                  <a:pt x="1678121" y="415484"/>
                </a:lnTo>
                <a:lnTo>
                  <a:pt x="1651848" y="378537"/>
                </a:lnTo>
                <a:lnTo>
                  <a:pt x="1623871" y="342937"/>
                </a:lnTo>
                <a:lnTo>
                  <a:pt x="1594252" y="308743"/>
                </a:lnTo>
                <a:lnTo>
                  <a:pt x="1563049" y="276015"/>
                </a:lnTo>
                <a:lnTo>
                  <a:pt x="1530321" y="244811"/>
                </a:lnTo>
                <a:lnTo>
                  <a:pt x="1496127" y="215192"/>
                </a:lnTo>
                <a:lnTo>
                  <a:pt x="1460527" y="187216"/>
                </a:lnTo>
                <a:lnTo>
                  <a:pt x="1423579" y="160942"/>
                </a:lnTo>
                <a:lnTo>
                  <a:pt x="1385344" y="136430"/>
                </a:lnTo>
                <a:lnTo>
                  <a:pt x="1345880" y="113739"/>
                </a:lnTo>
                <a:lnTo>
                  <a:pt x="1305247" y="92928"/>
                </a:lnTo>
                <a:lnTo>
                  <a:pt x="1263503" y="74056"/>
                </a:lnTo>
                <a:lnTo>
                  <a:pt x="1220708" y="57182"/>
                </a:lnTo>
                <a:lnTo>
                  <a:pt x="1176921" y="42367"/>
                </a:lnTo>
                <a:lnTo>
                  <a:pt x="1132201" y="29668"/>
                </a:lnTo>
                <a:lnTo>
                  <a:pt x="1086608" y="19145"/>
                </a:lnTo>
                <a:lnTo>
                  <a:pt x="1040200" y="10858"/>
                </a:lnTo>
                <a:lnTo>
                  <a:pt x="993038" y="4865"/>
                </a:lnTo>
                <a:lnTo>
                  <a:pt x="945179" y="1226"/>
                </a:lnTo>
                <a:lnTo>
                  <a:pt x="896684" y="0"/>
                </a:lnTo>
              </a:path>
            </a:pathLst>
          </a:custGeom>
          <a:ln w="209417">
            <a:gradFill>
              <a:gsLst>
                <a:gs pos="0">
                  <a:srgbClr val="7945B8"/>
                </a:gs>
                <a:gs pos="100000">
                  <a:schemeClr val="accent2">
                    <a:lumMod val="40000"/>
                    <a:lumOff val="60000"/>
                  </a:schemeClr>
                </a:gs>
              </a:gsLst>
              <a:lin ang="5400000" scaled="1"/>
            </a:gradFill>
          </a:ln>
        </p:spPr>
        <p:txBody>
          <a:bodyPr wrap="square" lIns="0" tIns="0" rIns="0" bIns="0" rtlCol="0"/>
          <a:lstStyle/>
          <a:p>
            <a:endParaRPr sz="1092"/>
          </a:p>
        </p:txBody>
      </p:sp>
      <p:grpSp>
        <p:nvGrpSpPr>
          <p:cNvPr id="221" name="Grupo 220">
            <a:extLst>
              <a:ext uri="{FF2B5EF4-FFF2-40B4-BE49-F238E27FC236}">
                <a16:creationId xmlns:a16="http://schemas.microsoft.com/office/drawing/2014/main" id="{DD29B367-B7D6-9E75-FFA3-4CCB78692B09}"/>
              </a:ext>
            </a:extLst>
          </p:cNvPr>
          <p:cNvGrpSpPr/>
          <p:nvPr/>
        </p:nvGrpSpPr>
        <p:grpSpPr>
          <a:xfrm>
            <a:off x="986546" y="2347374"/>
            <a:ext cx="3008801" cy="2779350"/>
            <a:chOff x="-5850182" y="1742016"/>
            <a:chExt cx="3739645" cy="3454459"/>
          </a:xfrm>
        </p:grpSpPr>
        <p:grpSp>
          <p:nvGrpSpPr>
            <p:cNvPr id="222" name="object 21">
              <a:extLst>
                <a:ext uri="{FF2B5EF4-FFF2-40B4-BE49-F238E27FC236}">
                  <a16:creationId xmlns:a16="http://schemas.microsoft.com/office/drawing/2014/main" id="{93B334BD-C081-C3EB-1D21-48655EA80E83}"/>
                </a:ext>
              </a:extLst>
            </p:cNvPr>
            <p:cNvGrpSpPr/>
            <p:nvPr/>
          </p:nvGrpSpPr>
          <p:grpSpPr>
            <a:xfrm>
              <a:off x="-5331295" y="2202505"/>
              <a:ext cx="2693142" cy="2742045"/>
              <a:chOff x="5711229" y="3775630"/>
              <a:chExt cx="4441190" cy="4521835"/>
            </a:xfrm>
          </p:grpSpPr>
          <p:sp>
            <p:nvSpPr>
              <p:cNvPr id="239" name="object 22">
                <a:extLst>
                  <a:ext uri="{FF2B5EF4-FFF2-40B4-BE49-F238E27FC236}">
                    <a16:creationId xmlns:a16="http://schemas.microsoft.com/office/drawing/2014/main" id="{D8C76722-4EF5-F595-F5F4-03C6359D4E8B}"/>
                  </a:ext>
                </a:extLst>
              </p:cNvPr>
              <p:cNvSpPr/>
              <p:nvPr/>
            </p:nvSpPr>
            <p:spPr>
              <a:xfrm>
                <a:off x="5785246" y="3817789"/>
                <a:ext cx="3810" cy="4475480"/>
              </a:xfrm>
              <a:custGeom>
                <a:avLst/>
                <a:gdLst/>
                <a:ahLst/>
                <a:cxnLst/>
                <a:rect l="l" t="t" r="r" b="b"/>
                <a:pathLst>
                  <a:path w="3810" h="4475480">
                    <a:moveTo>
                      <a:pt x="0" y="4475434"/>
                    </a:moveTo>
                    <a:lnTo>
                      <a:pt x="3329"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40" name="object 23">
                <a:extLst>
                  <a:ext uri="{FF2B5EF4-FFF2-40B4-BE49-F238E27FC236}">
                    <a16:creationId xmlns:a16="http://schemas.microsoft.com/office/drawing/2014/main" id="{AE50422C-BF89-EBF9-750D-F7058D4312F5}"/>
                  </a:ext>
                </a:extLst>
              </p:cNvPr>
              <p:cNvSpPr/>
              <p:nvPr/>
            </p:nvSpPr>
            <p:spPr>
              <a:xfrm>
                <a:off x="5715191" y="8293033"/>
                <a:ext cx="70485" cy="0"/>
              </a:xfrm>
              <a:custGeom>
                <a:avLst/>
                <a:gdLst/>
                <a:ahLst/>
                <a:cxnLst/>
                <a:rect l="l" t="t" r="r" b="b"/>
                <a:pathLst>
                  <a:path w="70485">
                    <a:moveTo>
                      <a:pt x="0" y="0"/>
                    </a:moveTo>
                    <a:lnTo>
                      <a:pt x="70081"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41" name="object 24">
                <a:extLst>
                  <a:ext uri="{FF2B5EF4-FFF2-40B4-BE49-F238E27FC236}">
                    <a16:creationId xmlns:a16="http://schemas.microsoft.com/office/drawing/2014/main" id="{E056934E-C71F-87AE-9EB7-E22D3FC15EED}"/>
                  </a:ext>
                </a:extLst>
              </p:cNvPr>
              <p:cNvSpPr/>
              <p:nvPr/>
            </p:nvSpPr>
            <p:spPr>
              <a:xfrm>
                <a:off x="5715191" y="7178992"/>
                <a:ext cx="70485" cy="0"/>
              </a:xfrm>
              <a:custGeom>
                <a:avLst/>
                <a:gdLst/>
                <a:ahLst/>
                <a:cxnLst/>
                <a:rect l="l" t="t" r="r" b="b"/>
                <a:pathLst>
                  <a:path w="70485">
                    <a:moveTo>
                      <a:pt x="0" y="0"/>
                    </a:moveTo>
                    <a:lnTo>
                      <a:pt x="70081"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42" name="object 25">
                <a:extLst>
                  <a:ext uri="{FF2B5EF4-FFF2-40B4-BE49-F238E27FC236}">
                    <a16:creationId xmlns:a16="http://schemas.microsoft.com/office/drawing/2014/main" id="{DCE3C4CD-38E7-116D-F32B-7D63323D8131}"/>
                  </a:ext>
                </a:extLst>
              </p:cNvPr>
              <p:cNvSpPr/>
              <p:nvPr/>
            </p:nvSpPr>
            <p:spPr>
              <a:xfrm>
                <a:off x="5715191" y="6056320"/>
                <a:ext cx="70485" cy="0"/>
              </a:xfrm>
              <a:custGeom>
                <a:avLst/>
                <a:gdLst/>
                <a:ahLst/>
                <a:cxnLst/>
                <a:rect l="l" t="t" r="r" b="b"/>
                <a:pathLst>
                  <a:path w="70485">
                    <a:moveTo>
                      <a:pt x="0" y="0"/>
                    </a:moveTo>
                    <a:lnTo>
                      <a:pt x="70081"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43" name="object 26">
                <a:extLst>
                  <a:ext uri="{FF2B5EF4-FFF2-40B4-BE49-F238E27FC236}">
                    <a16:creationId xmlns:a16="http://schemas.microsoft.com/office/drawing/2014/main" id="{151C4DCD-66A9-7001-201F-A35023C316A0}"/>
                  </a:ext>
                </a:extLst>
              </p:cNvPr>
              <p:cNvSpPr/>
              <p:nvPr/>
            </p:nvSpPr>
            <p:spPr>
              <a:xfrm>
                <a:off x="5715191" y="4941342"/>
                <a:ext cx="70485" cy="0"/>
              </a:xfrm>
              <a:custGeom>
                <a:avLst/>
                <a:gdLst/>
                <a:ahLst/>
                <a:cxnLst/>
                <a:rect l="l" t="t" r="r" b="b"/>
                <a:pathLst>
                  <a:path w="70485">
                    <a:moveTo>
                      <a:pt x="0" y="0"/>
                    </a:moveTo>
                    <a:lnTo>
                      <a:pt x="70081"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44" name="object 27">
                <a:extLst>
                  <a:ext uri="{FF2B5EF4-FFF2-40B4-BE49-F238E27FC236}">
                    <a16:creationId xmlns:a16="http://schemas.microsoft.com/office/drawing/2014/main" id="{525B46D7-2815-7639-70EA-C6C36E09F2C0}"/>
                  </a:ext>
                </a:extLst>
              </p:cNvPr>
              <p:cNvSpPr/>
              <p:nvPr/>
            </p:nvSpPr>
            <p:spPr>
              <a:xfrm>
                <a:off x="5715191" y="3818047"/>
                <a:ext cx="70485" cy="0"/>
              </a:xfrm>
              <a:custGeom>
                <a:avLst/>
                <a:gdLst/>
                <a:ahLst/>
                <a:cxnLst/>
                <a:rect l="l" t="t" r="r" b="b"/>
                <a:pathLst>
                  <a:path w="70485">
                    <a:moveTo>
                      <a:pt x="0" y="0"/>
                    </a:moveTo>
                    <a:lnTo>
                      <a:pt x="70081"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45" name="object 28">
                <a:extLst>
                  <a:ext uri="{FF2B5EF4-FFF2-40B4-BE49-F238E27FC236}">
                    <a16:creationId xmlns:a16="http://schemas.microsoft.com/office/drawing/2014/main" id="{1A955064-8D75-4CCE-F4EE-77703E8298E2}"/>
                  </a:ext>
                </a:extLst>
              </p:cNvPr>
              <p:cNvSpPr/>
              <p:nvPr/>
            </p:nvSpPr>
            <p:spPr>
              <a:xfrm>
                <a:off x="5785267" y="3818047"/>
                <a:ext cx="4328160" cy="0"/>
              </a:xfrm>
              <a:custGeom>
                <a:avLst/>
                <a:gdLst/>
                <a:ahLst/>
                <a:cxnLst/>
                <a:rect l="l" t="t" r="r" b="b"/>
                <a:pathLst>
                  <a:path w="4328159">
                    <a:moveTo>
                      <a:pt x="0" y="0"/>
                    </a:moveTo>
                    <a:lnTo>
                      <a:pt x="4327899"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46" name="object 29">
                <a:extLst>
                  <a:ext uri="{FF2B5EF4-FFF2-40B4-BE49-F238E27FC236}">
                    <a16:creationId xmlns:a16="http://schemas.microsoft.com/office/drawing/2014/main" id="{0EC1AD47-8871-36CE-13DA-33DF97D24AF7}"/>
                  </a:ext>
                </a:extLst>
              </p:cNvPr>
              <p:cNvSpPr/>
              <p:nvPr/>
            </p:nvSpPr>
            <p:spPr>
              <a:xfrm>
                <a:off x="5785608" y="3817791"/>
                <a:ext cx="0" cy="70485"/>
              </a:xfrm>
              <a:custGeom>
                <a:avLst/>
                <a:gdLst/>
                <a:ahLst/>
                <a:cxnLst/>
                <a:rect l="l" t="t" r="r" b="b"/>
                <a:pathLst>
                  <a:path h="70485">
                    <a:moveTo>
                      <a:pt x="0" y="0"/>
                    </a:moveTo>
                    <a:lnTo>
                      <a:pt x="0" y="70175"/>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47" name="object 30">
                <a:extLst>
                  <a:ext uri="{FF2B5EF4-FFF2-40B4-BE49-F238E27FC236}">
                    <a16:creationId xmlns:a16="http://schemas.microsoft.com/office/drawing/2014/main" id="{4D8E4668-AC33-BDD4-CA37-D72662FF9D10}"/>
                  </a:ext>
                </a:extLst>
              </p:cNvPr>
              <p:cNvSpPr/>
              <p:nvPr/>
            </p:nvSpPr>
            <p:spPr>
              <a:xfrm>
                <a:off x="6861798" y="3817791"/>
                <a:ext cx="0" cy="70485"/>
              </a:xfrm>
              <a:custGeom>
                <a:avLst/>
                <a:gdLst/>
                <a:ahLst/>
                <a:cxnLst/>
                <a:rect l="l" t="t" r="r" b="b"/>
                <a:pathLst>
                  <a:path h="70485">
                    <a:moveTo>
                      <a:pt x="0" y="0"/>
                    </a:moveTo>
                    <a:lnTo>
                      <a:pt x="0" y="70175"/>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48" name="object 31">
                <a:extLst>
                  <a:ext uri="{FF2B5EF4-FFF2-40B4-BE49-F238E27FC236}">
                    <a16:creationId xmlns:a16="http://schemas.microsoft.com/office/drawing/2014/main" id="{FD1BDD42-D8B5-A061-EEAB-70689B5E9323}"/>
                  </a:ext>
                </a:extLst>
              </p:cNvPr>
              <p:cNvSpPr/>
              <p:nvPr/>
            </p:nvSpPr>
            <p:spPr>
              <a:xfrm>
                <a:off x="7945681" y="3817791"/>
                <a:ext cx="0" cy="70485"/>
              </a:xfrm>
              <a:custGeom>
                <a:avLst/>
                <a:gdLst/>
                <a:ahLst/>
                <a:cxnLst/>
                <a:rect l="l" t="t" r="r" b="b"/>
                <a:pathLst>
                  <a:path h="70485">
                    <a:moveTo>
                      <a:pt x="0" y="0"/>
                    </a:moveTo>
                    <a:lnTo>
                      <a:pt x="0" y="70175"/>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49" name="object 32">
                <a:extLst>
                  <a:ext uri="{FF2B5EF4-FFF2-40B4-BE49-F238E27FC236}">
                    <a16:creationId xmlns:a16="http://schemas.microsoft.com/office/drawing/2014/main" id="{E65235B4-F958-4182-F4F0-856FFDFB54C0}"/>
                  </a:ext>
                </a:extLst>
              </p:cNvPr>
              <p:cNvSpPr/>
              <p:nvPr/>
            </p:nvSpPr>
            <p:spPr>
              <a:xfrm>
                <a:off x="9029460" y="3817791"/>
                <a:ext cx="0" cy="70485"/>
              </a:xfrm>
              <a:custGeom>
                <a:avLst/>
                <a:gdLst/>
                <a:ahLst/>
                <a:cxnLst/>
                <a:rect l="l" t="t" r="r" b="b"/>
                <a:pathLst>
                  <a:path h="70485">
                    <a:moveTo>
                      <a:pt x="0" y="0"/>
                    </a:moveTo>
                    <a:lnTo>
                      <a:pt x="0" y="70175"/>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50" name="object 33">
                <a:extLst>
                  <a:ext uri="{FF2B5EF4-FFF2-40B4-BE49-F238E27FC236}">
                    <a16:creationId xmlns:a16="http://schemas.microsoft.com/office/drawing/2014/main" id="{EF005A40-3C05-99FE-AC18-D231A8A7D5B2}"/>
                  </a:ext>
                </a:extLst>
              </p:cNvPr>
              <p:cNvSpPr/>
              <p:nvPr/>
            </p:nvSpPr>
            <p:spPr>
              <a:xfrm>
                <a:off x="10113030" y="3817791"/>
                <a:ext cx="0" cy="70485"/>
              </a:xfrm>
              <a:custGeom>
                <a:avLst/>
                <a:gdLst/>
                <a:ahLst/>
                <a:cxnLst/>
                <a:rect l="l" t="t" r="r" b="b"/>
                <a:pathLst>
                  <a:path h="70485">
                    <a:moveTo>
                      <a:pt x="0" y="0"/>
                    </a:moveTo>
                    <a:lnTo>
                      <a:pt x="0" y="70175"/>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51" name="object 34">
                <a:extLst>
                  <a:ext uri="{FF2B5EF4-FFF2-40B4-BE49-F238E27FC236}">
                    <a16:creationId xmlns:a16="http://schemas.microsoft.com/office/drawing/2014/main" id="{263E7C59-EB80-FE4D-AA07-0B118B6E7212}"/>
                  </a:ext>
                </a:extLst>
              </p:cNvPr>
              <p:cNvSpPr/>
              <p:nvPr/>
            </p:nvSpPr>
            <p:spPr>
              <a:xfrm>
                <a:off x="6861798" y="6406362"/>
                <a:ext cx="0" cy="842644"/>
              </a:xfrm>
              <a:custGeom>
                <a:avLst/>
                <a:gdLst/>
                <a:ahLst/>
                <a:cxnLst/>
                <a:rect l="l" t="t" r="r" b="b"/>
                <a:pathLst>
                  <a:path h="842645">
                    <a:moveTo>
                      <a:pt x="0" y="421809"/>
                    </a:moveTo>
                    <a:lnTo>
                      <a:pt x="0" y="0"/>
                    </a:lnTo>
                  </a:path>
                  <a:path h="842645">
                    <a:moveTo>
                      <a:pt x="0" y="421809"/>
                    </a:moveTo>
                    <a:lnTo>
                      <a:pt x="0" y="842058"/>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52" name="object 35">
                <a:extLst>
                  <a:ext uri="{FF2B5EF4-FFF2-40B4-BE49-F238E27FC236}">
                    <a16:creationId xmlns:a16="http://schemas.microsoft.com/office/drawing/2014/main" id="{17CC1936-0127-C015-0603-F573A7EDD6CD}"/>
                  </a:ext>
                </a:extLst>
              </p:cNvPr>
              <p:cNvSpPr/>
              <p:nvPr/>
            </p:nvSpPr>
            <p:spPr>
              <a:xfrm>
                <a:off x="6838078" y="6406357"/>
                <a:ext cx="46990" cy="0"/>
              </a:xfrm>
              <a:custGeom>
                <a:avLst/>
                <a:gdLst/>
                <a:ahLst/>
                <a:cxnLst/>
                <a:rect l="l" t="t" r="r" b="b"/>
                <a:pathLst>
                  <a:path w="46990">
                    <a:moveTo>
                      <a:pt x="0" y="0"/>
                    </a:moveTo>
                    <a:lnTo>
                      <a:pt x="46783"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53" name="object 36">
                <a:extLst>
                  <a:ext uri="{FF2B5EF4-FFF2-40B4-BE49-F238E27FC236}">
                    <a16:creationId xmlns:a16="http://schemas.microsoft.com/office/drawing/2014/main" id="{0CC5FA47-4F44-8B92-8C92-61372AD4F717}"/>
                  </a:ext>
                </a:extLst>
              </p:cNvPr>
              <p:cNvSpPr/>
              <p:nvPr/>
            </p:nvSpPr>
            <p:spPr>
              <a:xfrm>
                <a:off x="6838078" y="7248333"/>
                <a:ext cx="46990" cy="0"/>
              </a:xfrm>
              <a:custGeom>
                <a:avLst/>
                <a:gdLst/>
                <a:ahLst/>
                <a:cxnLst/>
                <a:rect l="l" t="t" r="r" b="b"/>
                <a:pathLst>
                  <a:path w="46990">
                    <a:moveTo>
                      <a:pt x="0" y="0"/>
                    </a:moveTo>
                    <a:lnTo>
                      <a:pt x="46783"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54" name="object 37">
                <a:extLst>
                  <a:ext uri="{FF2B5EF4-FFF2-40B4-BE49-F238E27FC236}">
                    <a16:creationId xmlns:a16="http://schemas.microsoft.com/office/drawing/2014/main" id="{75B07231-E7F0-C8BF-3883-EAE001C08DBA}"/>
                  </a:ext>
                </a:extLst>
              </p:cNvPr>
              <p:cNvSpPr/>
              <p:nvPr/>
            </p:nvSpPr>
            <p:spPr>
              <a:xfrm>
                <a:off x="10113342" y="7240628"/>
                <a:ext cx="0" cy="1005840"/>
              </a:xfrm>
              <a:custGeom>
                <a:avLst/>
                <a:gdLst/>
                <a:ahLst/>
                <a:cxnLst/>
                <a:rect l="l" t="t" r="r" b="b"/>
                <a:pathLst>
                  <a:path h="1005840">
                    <a:moveTo>
                      <a:pt x="0" y="499785"/>
                    </a:moveTo>
                    <a:lnTo>
                      <a:pt x="0" y="0"/>
                    </a:lnTo>
                  </a:path>
                  <a:path h="1005840">
                    <a:moveTo>
                      <a:pt x="0" y="499785"/>
                    </a:moveTo>
                    <a:lnTo>
                      <a:pt x="0" y="1005812"/>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55" name="object 38">
                <a:extLst>
                  <a:ext uri="{FF2B5EF4-FFF2-40B4-BE49-F238E27FC236}">
                    <a16:creationId xmlns:a16="http://schemas.microsoft.com/office/drawing/2014/main" id="{8A0B6D64-E91E-CF7D-039E-39A1CC2C3B01}"/>
                  </a:ext>
                </a:extLst>
              </p:cNvPr>
              <p:cNvSpPr/>
              <p:nvPr/>
            </p:nvSpPr>
            <p:spPr>
              <a:xfrm>
                <a:off x="10089671" y="7240536"/>
                <a:ext cx="46990" cy="0"/>
              </a:xfrm>
              <a:custGeom>
                <a:avLst/>
                <a:gdLst/>
                <a:ahLst/>
                <a:cxnLst/>
                <a:rect l="l" t="t" r="r" b="b"/>
                <a:pathLst>
                  <a:path w="46990">
                    <a:moveTo>
                      <a:pt x="0" y="0"/>
                    </a:moveTo>
                    <a:lnTo>
                      <a:pt x="46783"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56" name="object 39">
                <a:extLst>
                  <a:ext uri="{FF2B5EF4-FFF2-40B4-BE49-F238E27FC236}">
                    <a16:creationId xmlns:a16="http://schemas.microsoft.com/office/drawing/2014/main" id="{3F1517A8-77D2-438B-2C0A-C40C67D448BF}"/>
                  </a:ext>
                </a:extLst>
              </p:cNvPr>
              <p:cNvSpPr/>
              <p:nvPr/>
            </p:nvSpPr>
            <p:spPr>
              <a:xfrm>
                <a:off x="10089671" y="8246251"/>
                <a:ext cx="46990" cy="0"/>
              </a:xfrm>
              <a:custGeom>
                <a:avLst/>
                <a:gdLst/>
                <a:ahLst/>
                <a:cxnLst/>
                <a:rect l="l" t="t" r="r" b="b"/>
                <a:pathLst>
                  <a:path w="46990">
                    <a:moveTo>
                      <a:pt x="0" y="0"/>
                    </a:moveTo>
                    <a:lnTo>
                      <a:pt x="46783"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57" name="object 40">
                <a:extLst>
                  <a:ext uri="{FF2B5EF4-FFF2-40B4-BE49-F238E27FC236}">
                    <a16:creationId xmlns:a16="http://schemas.microsoft.com/office/drawing/2014/main" id="{860D90B8-0175-B0C2-0C62-5CAD38CEC2DB}"/>
                  </a:ext>
                </a:extLst>
              </p:cNvPr>
              <p:cNvSpPr/>
              <p:nvPr/>
            </p:nvSpPr>
            <p:spPr>
              <a:xfrm>
                <a:off x="5781475" y="3821799"/>
                <a:ext cx="1083945" cy="3009900"/>
              </a:xfrm>
              <a:custGeom>
                <a:avLst/>
                <a:gdLst/>
                <a:ahLst/>
                <a:cxnLst/>
                <a:rect l="l" t="t" r="r" b="b"/>
                <a:pathLst>
                  <a:path w="1083945" h="3009900">
                    <a:moveTo>
                      <a:pt x="0" y="0"/>
                    </a:moveTo>
                    <a:lnTo>
                      <a:pt x="1083788" y="3009437"/>
                    </a:lnTo>
                  </a:path>
                </a:pathLst>
              </a:custGeom>
              <a:ln w="15706">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58" name="object 41">
                <a:extLst>
                  <a:ext uri="{FF2B5EF4-FFF2-40B4-BE49-F238E27FC236}">
                    <a16:creationId xmlns:a16="http://schemas.microsoft.com/office/drawing/2014/main" id="{8B391242-0A91-6480-1ED8-BA73B69AC91F}"/>
                  </a:ext>
                </a:extLst>
              </p:cNvPr>
              <p:cNvSpPr/>
              <p:nvPr/>
            </p:nvSpPr>
            <p:spPr>
              <a:xfrm>
                <a:off x="6865374" y="6831346"/>
                <a:ext cx="3244215" cy="912494"/>
              </a:xfrm>
              <a:custGeom>
                <a:avLst/>
                <a:gdLst/>
                <a:ahLst/>
                <a:cxnLst/>
                <a:rect l="l" t="t" r="r" b="b"/>
                <a:pathLst>
                  <a:path w="3244215" h="912495">
                    <a:moveTo>
                      <a:pt x="0" y="0"/>
                    </a:moveTo>
                    <a:lnTo>
                      <a:pt x="3243786" y="912129"/>
                    </a:lnTo>
                  </a:path>
                </a:pathLst>
              </a:custGeom>
              <a:ln w="15706">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59" name="object 42">
                <a:extLst>
                  <a:ext uri="{FF2B5EF4-FFF2-40B4-BE49-F238E27FC236}">
                    <a16:creationId xmlns:a16="http://schemas.microsoft.com/office/drawing/2014/main" id="{A583A62B-A293-30BD-2670-3C959025E942}"/>
                  </a:ext>
                </a:extLst>
              </p:cNvPr>
              <p:cNvSpPr/>
              <p:nvPr/>
            </p:nvSpPr>
            <p:spPr>
              <a:xfrm>
                <a:off x="5743992" y="3779525"/>
                <a:ext cx="78105" cy="78105"/>
              </a:xfrm>
              <a:custGeom>
                <a:avLst/>
                <a:gdLst/>
                <a:ahLst/>
                <a:cxnLst/>
                <a:rect l="l" t="t" r="r" b="b"/>
                <a:pathLst>
                  <a:path w="78104" h="78104">
                    <a:moveTo>
                      <a:pt x="38983" y="0"/>
                    </a:moveTo>
                    <a:lnTo>
                      <a:pt x="23814" y="3066"/>
                    </a:lnTo>
                    <a:lnTo>
                      <a:pt x="11422" y="11427"/>
                    </a:lnTo>
                    <a:lnTo>
                      <a:pt x="3065" y="23823"/>
                    </a:lnTo>
                    <a:lnTo>
                      <a:pt x="0" y="38993"/>
                    </a:lnTo>
                    <a:lnTo>
                      <a:pt x="3065" y="54164"/>
                    </a:lnTo>
                    <a:lnTo>
                      <a:pt x="11422" y="66559"/>
                    </a:lnTo>
                    <a:lnTo>
                      <a:pt x="23814" y="74920"/>
                    </a:lnTo>
                    <a:lnTo>
                      <a:pt x="38983" y="77987"/>
                    </a:lnTo>
                    <a:lnTo>
                      <a:pt x="54202" y="74920"/>
                    </a:lnTo>
                    <a:lnTo>
                      <a:pt x="66592" y="66559"/>
                    </a:lnTo>
                    <a:lnTo>
                      <a:pt x="74926" y="54164"/>
                    </a:lnTo>
                    <a:lnTo>
                      <a:pt x="77976" y="38993"/>
                    </a:lnTo>
                    <a:lnTo>
                      <a:pt x="74926" y="23823"/>
                    </a:lnTo>
                    <a:lnTo>
                      <a:pt x="66592" y="11427"/>
                    </a:lnTo>
                    <a:lnTo>
                      <a:pt x="54202" y="3066"/>
                    </a:lnTo>
                    <a:lnTo>
                      <a:pt x="38983" y="0"/>
                    </a:lnTo>
                    <a:close/>
                  </a:path>
                </a:pathLst>
              </a:custGeom>
              <a:solidFill>
                <a:srgbClr val="B1059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60" name="object 43">
                <a:extLst>
                  <a:ext uri="{FF2B5EF4-FFF2-40B4-BE49-F238E27FC236}">
                    <a16:creationId xmlns:a16="http://schemas.microsoft.com/office/drawing/2014/main" id="{BE40B9E8-D6B8-5051-56B5-34C39FF73FDA}"/>
                  </a:ext>
                </a:extLst>
              </p:cNvPr>
              <p:cNvSpPr/>
              <p:nvPr/>
            </p:nvSpPr>
            <p:spPr>
              <a:xfrm>
                <a:off x="5744017" y="3779557"/>
                <a:ext cx="78105" cy="78105"/>
              </a:xfrm>
              <a:custGeom>
                <a:avLst/>
                <a:gdLst/>
                <a:ahLst/>
                <a:cxnLst/>
                <a:rect l="l" t="t" r="r" b="b"/>
                <a:pathLst>
                  <a:path w="78104" h="78104">
                    <a:moveTo>
                      <a:pt x="77924" y="38962"/>
                    </a:moveTo>
                    <a:lnTo>
                      <a:pt x="74875" y="54123"/>
                    </a:lnTo>
                    <a:lnTo>
                      <a:pt x="66547" y="66508"/>
                    </a:lnTo>
                    <a:lnTo>
                      <a:pt x="54167" y="74860"/>
                    </a:lnTo>
                    <a:lnTo>
                      <a:pt x="38962" y="77924"/>
                    </a:lnTo>
                    <a:lnTo>
                      <a:pt x="23800" y="74860"/>
                    </a:lnTo>
                    <a:lnTo>
                      <a:pt x="11415" y="66508"/>
                    </a:lnTo>
                    <a:lnTo>
                      <a:pt x="3063" y="54123"/>
                    </a:lnTo>
                    <a:lnTo>
                      <a:pt x="0" y="38962"/>
                    </a:lnTo>
                    <a:lnTo>
                      <a:pt x="3063" y="23800"/>
                    </a:lnTo>
                    <a:lnTo>
                      <a:pt x="11415" y="11415"/>
                    </a:lnTo>
                    <a:lnTo>
                      <a:pt x="23800" y="3063"/>
                    </a:lnTo>
                    <a:lnTo>
                      <a:pt x="38962" y="0"/>
                    </a:lnTo>
                    <a:lnTo>
                      <a:pt x="54167" y="3063"/>
                    </a:lnTo>
                    <a:lnTo>
                      <a:pt x="66547" y="11415"/>
                    </a:lnTo>
                    <a:lnTo>
                      <a:pt x="74875" y="23800"/>
                    </a:lnTo>
                    <a:lnTo>
                      <a:pt x="77924" y="38962"/>
                    </a:lnTo>
                    <a:close/>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pic>
            <p:nvPicPr>
              <p:cNvPr id="261" name="object 44">
                <a:extLst>
                  <a:ext uri="{FF2B5EF4-FFF2-40B4-BE49-F238E27FC236}">
                    <a16:creationId xmlns:a16="http://schemas.microsoft.com/office/drawing/2014/main" id="{916E6E0A-F55E-548D-01F8-9EADA415017D}"/>
                  </a:ext>
                </a:extLst>
              </p:cNvPr>
              <p:cNvPicPr/>
              <p:nvPr/>
            </p:nvPicPr>
            <p:blipFill>
              <a:blip r:embed="rId3" cstate="print"/>
              <a:stretch>
                <a:fillRect/>
              </a:stretch>
            </p:blipFill>
            <p:spPr>
              <a:xfrm>
                <a:off x="6816191" y="6785282"/>
                <a:ext cx="85777" cy="85777"/>
              </a:xfrm>
              <a:prstGeom prst="rect">
                <a:avLst/>
              </a:prstGeom>
            </p:spPr>
          </p:pic>
          <p:pic>
            <p:nvPicPr>
              <p:cNvPr id="262" name="object 45">
                <a:extLst>
                  <a:ext uri="{FF2B5EF4-FFF2-40B4-BE49-F238E27FC236}">
                    <a16:creationId xmlns:a16="http://schemas.microsoft.com/office/drawing/2014/main" id="{7C41D052-D5CF-1288-C712-02AA680F84A7}"/>
                  </a:ext>
                </a:extLst>
              </p:cNvPr>
              <p:cNvPicPr/>
              <p:nvPr/>
            </p:nvPicPr>
            <p:blipFill>
              <a:blip r:embed="rId4" cstate="print"/>
              <a:stretch>
                <a:fillRect/>
              </a:stretch>
            </p:blipFill>
            <p:spPr>
              <a:xfrm>
                <a:off x="10073813" y="7692845"/>
                <a:ext cx="78604" cy="85777"/>
              </a:xfrm>
              <a:prstGeom prst="rect">
                <a:avLst/>
              </a:prstGeom>
            </p:spPr>
          </p:pic>
          <p:sp>
            <p:nvSpPr>
              <p:cNvPr id="263" name="object 46">
                <a:extLst>
                  <a:ext uri="{FF2B5EF4-FFF2-40B4-BE49-F238E27FC236}">
                    <a16:creationId xmlns:a16="http://schemas.microsoft.com/office/drawing/2014/main" id="{74BEE603-BAB9-303B-0754-D46D428DE0ED}"/>
                  </a:ext>
                </a:extLst>
              </p:cNvPr>
              <p:cNvSpPr/>
              <p:nvPr/>
            </p:nvSpPr>
            <p:spPr>
              <a:xfrm>
                <a:off x="5711229" y="3817255"/>
                <a:ext cx="71120" cy="0"/>
              </a:xfrm>
              <a:custGeom>
                <a:avLst/>
                <a:gdLst/>
                <a:ahLst/>
                <a:cxnLst/>
                <a:rect l="l" t="t" r="r" b="b"/>
                <a:pathLst>
                  <a:path w="71120">
                    <a:moveTo>
                      <a:pt x="0" y="0"/>
                    </a:moveTo>
                    <a:lnTo>
                      <a:pt x="70678"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64" name="object 47">
                <a:extLst>
                  <a:ext uri="{FF2B5EF4-FFF2-40B4-BE49-F238E27FC236}">
                    <a16:creationId xmlns:a16="http://schemas.microsoft.com/office/drawing/2014/main" id="{FD4E0C31-7534-ECD7-8B5D-EF6512B36484}"/>
                  </a:ext>
                </a:extLst>
              </p:cNvPr>
              <p:cNvSpPr/>
              <p:nvPr/>
            </p:nvSpPr>
            <p:spPr>
              <a:xfrm>
                <a:off x="5781907" y="3817255"/>
                <a:ext cx="4335145" cy="0"/>
              </a:xfrm>
              <a:custGeom>
                <a:avLst/>
                <a:gdLst/>
                <a:ahLst/>
                <a:cxnLst/>
                <a:rect l="l" t="t" r="r" b="b"/>
                <a:pathLst>
                  <a:path w="4335145">
                    <a:moveTo>
                      <a:pt x="0" y="0"/>
                    </a:moveTo>
                    <a:lnTo>
                      <a:pt x="433494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grpSp>
        <p:sp>
          <p:nvSpPr>
            <p:cNvPr id="223" name="object 48">
              <a:extLst>
                <a:ext uri="{FF2B5EF4-FFF2-40B4-BE49-F238E27FC236}">
                  <a16:creationId xmlns:a16="http://schemas.microsoft.com/office/drawing/2014/main" id="{857C54F8-2E71-DCD4-9959-2F0E8F1F2465}"/>
                </a:ext>
              </a:extLst>
            </p:cNvPr>
            <p:cNvSpPr txBox="1"/>
            <p:nvPr/>
          </p:nvSpPr>
          <p:spPr>
            <a:xfrm>
              <a:off x="-5575128" y="4853353"/>
              <a:ext cx="202545" cy="146936"/>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80</a:t>
              </a:r>
              <a:endParaRPr sz="700">
                <a:latin typeface="Arial" panose="020B0604020202020204" pitchFamily="34" charset="0"/>
                <a:cs typeface="Arial" panose="020B0604020202020204" pitchFamily="34" charset="0"/>
              </a:endParaRPr>
            </a:p>
          </p:txBody>
        </p:sp>
        <p:sp>
          <p:nvSpPr>
            <p:cNvPr id="224" name="object 49">
              <a:extLst>
                <a:ext uri="{FF2B5EF4-FFF2-40B4-BE49-F238E27FC236}">
                  <a16:creationId xmlns:a16="http://schemas.microsoft.com/office/drawing/2014/main" id="{0C3C3180-0D6F-D88B-1C73-9D6E4C7F8162}"/>
                </a:ext>
              </a:extLst>
            </p:cNvPr>
            <p:cNvSpPr txBox="1"/>
            <p:nvPr/>
          </p:nvSpPr>
          <p:spPr>
            <a:xfrm>
              <a:off x="-5572842" y="4174916"/>
              <a:ext cx="200234" cy="146936"/>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60</a:t>
              </a:r>
              <a:endParaRPr sz="700">
                <a:latin typeface="Arial" panose="020B0604020202020204" pitchFamily="34" charset="0"/>
                <a:cs typeface="Arial" panose="020B0604020202020204" pitchFamily="34" charset="0"/>
              </a:endParaRPr>
            </a:p>
          </p:txBody>
        </p:sp>
        <p:sp>
          <p:nvSpPr>
            <p:cNvPr id="225" name="object 50">
              <a:extLst>
                <a:ext uri="{FF2B5EF4-FFF2-40B4-BE49-F238E27FC236}">
                  <a16:creationId xmlns:a16="http://schemas.microsoft.com/office/drawing/2014/main" id="{28202B0C-53E9-B05A-30E8-94D808527101}"/>
                </a:ext>
              </a:extLst>
            </p:cNvPr>
            <p:cNvSpPr txBox="1"/>
            <p:nvPr/>
          </p:nvSpPr>
          <p:spPr>
            <a:xfrm>
              <a:off x="-5571584" y="3496479"/>
              <a:ext cx="199078" cy="146936"/>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40</a:t>
              </a:r>
              <a:endParaRPr sz="700">
                <a:latin typeface="Arial" panose="020B0604020202020204" pitchFamily="34" charset="0"/>
                <a:cs typeface="Arial" panose="020B0604020202020204" pitchFamily="34" charset="0"/>
              </a:endParaRPr>
            </a:p>
          </p:txBody>
        </p:sp>
        <p:sp>
          <p:nvSpPr>
            <p:cNvPr id="226" name="object 51">
              <a:extLst>
                <a:ext uri="{FF2B5EF4-FFF2-40B4-BE49-F238E27FC236}">
                  <a16:creationId xmlns:a16="http://schemas.microsoft.com/office/drawing/2014/main" id="{E1FBD6E2-43E3-6F4C-D0EB-040CF297A617}"/>
                </a:ext>
              </a:extLst>
            </p:cNvPr>
            <p:cNvSpPr txBox="1"/>
            <p:nvPr/>
          </p:nvSpPr>
          <p:spPr>
            <a:xfrm>
              <a:off x="-5568385" y="2817927"/>
              <a:ext cx="195613" cy="146936"/>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20</a:t>
              </a:r>
              <a:endParaRPr sz="700">
                <a:latin typeface="Arial" panose="020B0604020202020204" pitchFamily="34" charset="0"/>
                <a:cs typeface="Arial" panose="020B0604020202020204" pitchFamily="34" charset="0"/>
              </a:endParaRPr>
            </a:p>
          </p:txBody>
        </p:sp>
        <p:sp>
          <p:nvSpPr>
            <p:cNvPr id="227" name="object 52">
              <a:extLst>
                <a:ext uri="{FF2B5EF4-FFF2-40B4-BE49-F238E27FC236}">
                  <a16:creationId xmlns:a16="http://schemas.microsoft.com/office/drawing/2014/main" id="{693F03D2-01DF-4E7B-958E-CBEACDCA1ABD}"/>
                </a:ext>
              </a:extLst>
            </p:cNvPr>
            <p:cNvSpPr txBox="1"/>
            <p:nvPr/>
          </p:nvSpPr>
          <p:spPr>
            <a:xfrm>
              <a:off x="-5456150" y="2030343"/>
              <a:ext cx="207164" cy="317324"/>
            </a:xfrm>
            <a:prstGeom prst="rect">
              <a:avLst/>
            </a:prstGeom>
          </p:spPr>
          <p:txBody>
            <a:bodyPr vert="horz" wrap="square" lIns="0" tIns="10397" rIns="0" bIns="0" rtlCol="0">
              <a:spAutoFit/>
            </a:bodyPr>
            <a:lstStyle/>
            <a:p>
              <a:pPr marL="130537">
                <a:lnSpc>
                  <a:spcPts val="958"/>
                </a:lnSpc>
                <a:spcBef>
                  <a:spcPts val="82"/>
                </a:spcBef>
              </a:pPr>
              <a:r>
                <a:rPr sz="700" spc="-30">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a:p>
              <a:pPr marL="7701">
                <a:lnSpc>
                  <a:spcPts val="958"/>
                </a:lnSpc>
              </a:pPr>
              <a:r>
                <a:rPr sz="700" spc="-30">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p:txBody>
        </p:sp>
        <p:sp>
          <p:nvSpPr>
            <p:cNvPr id="228" name="object 53">
              <a:extLst>
                <a:ext uri="{FF2B5EF4-FFF2-40B4-BE49-F238E27FC236}">
                  <a16:creationId xmlns:a16="http://schemas.microsoft.com/office/drawing/2014/main" id="{939A305C-07BA-BD22-2C9B-4790133E7A40}"/>
                </a:ext>
              </a:extLst>
            </p:cNvPr>
            <p:cNvSpPr txBox="1"/>
            <p:nvPr/>
          </p:nvSpPr>
          <p:spPr>
            <a:xfrm>
              <a:off x="-4672222" y="2030341"/>
              <a:ext cx="76627" cy="146936"/>
            </a:xfrm>
            <a:prstGeom prst="rect">
              <a:avLst/>
            </a:prstGeom>
          </p:spPr>
          <p:txBody>
            <a:bodyPr vert="horz" wrap="square" lIns="0" tIns="10397" rIns="0" bIns="0" rtlCol="0">
              <a:spAutoFit/>
            </a:bodyPr>
            <a:lstStyle/>
            <a:p>
              <a:pPr marL="7701">
                <a:spcBef>
                  <a:spcPts val="82"/>
                </a:spcBef>
              </a:pPr>
              <a:r>
                <a:rPr sz="700" spc="-30">
                  <a:solidFill>
                    <a:srgbClr val="22346A"/>
                  </a:solidFill>
                  <a:latin typeface="Arial" panose="020B0604020202020204" pitchFamily="34" charset="0"/>
                  <a:cs typeface="Arial" panose="020B0604020202020204" pitchFamily="34" charset="0"/>
                </a:rPr>
                <a:t>4</a:t>
              </a:r>
              <a:endParaRPr sz="700">
                <a:latin typeface="Arial" panose="020B0604020202020204" pitchFamily="34" charset="0"/>
                <a:cs typeface="Arial" panose="020B0604020202020204" pitchFamily="34" charset="0"/>
              </a:endParaRPr>
            </a:p>
          </p:txBody>
        </p:sp>
        <p:sp>
          <p:nvSpPr>
            <p:cNvPr id="229" name="object 54">
              <a:extLst>
                <a:ext uri="{FF2B5EF4-FFF2-40B4-BE49-F238E27FC236}">
                  <a16:creationId xmlns:a16="http://schemas.microsoft.com/office/drawing/2014/main" id="{8587B0C3-7AB2-1292-AA94-5D09978D168D}"/>
                </a:ext>
              </a:extLst>
            </p:cNvPr>
            <p:cNvSpPr txBox="1"/>
            <p:nvPr/>
          </p:nvSpPr>
          <p:spPr>
            <a:xfrm>
              <a:off x="-4406205" y="1742016"/>
              <a:ext cx="888663" cy="408159"/>
            </a:xfrm>
            <a:prstGeom prst="rect">
              <a:avLst/>
            </a:prstGeom>
          </p:spPr>
          <p:txBody>
            <a:bodyPr vert="horz" wrap="square" lIns="0" tIns="33116" rIns="0" bIns="0" rtlCol="0">
              <a:spAutoFit/>
            </a:bodyPr>
            <a:lstStyle/>
            <a:p>
              <a:pPr algn="ctr">
                <a:spcBef>
                  <a:spcPts val="261"/>
                </a:spcBef>
              </a:pPr>
              <a:r>
                <a:rPr sz="1050" b="1" spc="-6">
                  <a:solidFill>
                    <a:srgbClr val="22346A"/>
                  </a:solidFill>
                  <a:latin typeface="Arial" panose="020B0604020202020204" pitchFamily="34" charset="0"/>
                  <a:cs typeface="Arial" panose="020B0604020202020204" pitchFamily="34" charset="0"/>
                </a:rPr>
                <a:t>Semana</a:t>
              </a:r>
              <a:endParaRPr sz="1050" b="1">
                <a:latin typeface="Arial" panose="020B0604020202020204" pitchFamily="34" charset="0"/>
                <a:cs typeface="Arial" panose="020B0604020202020204" pitchFamily="34" charset="0"/>
              </a:endParaRPr>
            </a:p>
            <a:p>
              <a:pPr marR="4621" algn="ctr">
                <a:spcBef>
                  <a:spcPts val="164"/>
                </a:spcBef>
              </a:pPr>
              <a:r>
                <a:rPr sz="700" spc="-30">
                  <a:solidFill>
                    <a:srgbClr val="22346A"/>
                  </a:solidFill>
                  <a:latin typeface="Arial" panose="020B0604020202020204" pitchFamily="34" charset="0"/>
                  <a:cs typeface="Arial" panose="020B0604020202020204" pitchFamily="34" charset="0"/>
                </a:rPr>
                <a:t>8</a:t>
              </a:r>
              <a:endParaRPr sz="700">
                <a:latin typeface="Arial" panose="020B0604020202020204" pitchFamily="34" charset="0"/>
                <a:cs typeface="Arial" panose="020B0604020202020204" pitchFamily="34" charset="0"/>
              </a:endParaRPr>
            </a:p>
          </p:txBody>
        </p:sp>
        <p:sp>
          <p:nvSpPr>
            <p:cNvPr id="230" name="object 55">
              <a:extLst>
                <a:ext uri="{FF2B5EF4-FFF2-40B4-BE49-F238E27FC236}">
                  <a16:creationId xmlns:a16="http://schemas.microsoft.com/office/drawing/2014/main" id="{7CDB41CA-D5B4-5DD7-A525-E61C2D2F5298}"/>
                </a:ext>
              </a:extLst>
            </p:cNvPr>
            <p:cNvSpPr txBox="1"/>
            <p:nvPr/>
          </p:nvSpPr>
          <p:spPr>
            <a:xfrm>
              <a:off x="-3373979" y="2030341"/>
              <a:ext cx="277106" cy="146936"/>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12</a:t>
              </a:r>
              <a:endParaRPr sz="700">
                <a:latin typeface="Arial" panose="020B0604020202020204" pitchFamily="34" charset="0"/>
                <a:cs typeface="Arial" panose="020B0604020202020204" pitchFamily="34" charset="0"/>
              </a:endParaRPr>
            </a:p>
          </p:txBody>
        </p:sp>
        <p:sp>
          <p:nvSpPr>
            <p:cNvPr id="231" name="object 56">
              <a:extLst>
                <a:ext uri="{FF2B5EF4-FFF2-40B4-BE49-F238E27FC236}">
                  <a16:creationId xmlns:a16="http://schemas.microsoft.com/office/drawing/2014/main" id="{9688CEAA-B739-D168-9B9A-AD461620F997}"/>
                </a:ext>
              </a:extLst>
            </p:cNvPr>
            <p:cNvSpPr txBox="1"/>
            <p:nvPr/>
          </p:nvSpPr>
          <p:spPr>
            <a:xfrm>
              <a:off x="-2718971" y="2030341"/>
              <a:ext cx="285754" cy="146936"/>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16</a:t>
              </a:r>
              <a:endParaRPr sz="700">
                <a:latin typeface="Arial" panose="020B0604020202020204" pitchFamily="34" charset="0"/>
                <a:cs typeface="Arial" panose="020B0604020202020204" pitchFamily="34" charset="0"/>
              </a:endParaRPr>
            </a:p>
          </p:txBody>
        </p:sp>
        <p:sp>
          <p:nvSpPr>
            <p:cNvPr id="232" name="object 57">
              <a:extLst>
                <a:ext uri="{FF2B5EF4-FFF2-40B4-BE49-F238E27FC236}">
                  <a16:creationId xmlns:a16="http://schemas.microsoft.com/office/drawing/2014/main" id="{C864997E-380A-36E1-8042-BF0852B54261}"/>
                </a:ext>
              </a:extLst>
            </p:cNvPr>
            <p:cNvSpPr txBox="1"/>
            <p:nvPr/>
          </p:nvSpPr>
          <p:spPr>
            <a:xfrm>
              <a:off x="-5850182" y="2765163"/>
              <a:ext cx="205454" cy="1693580"/>
            </a:xfrm>
            <a:prstGeom prst="rect">
              <a:avLst/>
            </a:prstGeom>
          </p:spPr>
          <p:txBody>
            <a:bodyPr vert="vert270" wrap="square" lIns="0" tIns="0" rIns="0" bIns="0" rtlCol="0">
              <a:spAutoFit/>
            </a:bodyPr>
            <a:lstStyle/>
            <a:p>
              <a:pPr marL="7701" algn="ctr">
                <a:lnSpc>
                  <a:spcPts val="1361"/>
                </a:lnSpc>
              </a:pPr>
              <a:r>
                <a:rPr sz="1050" b="1">
                  <a:solidFill>
                    <a:srgbClr val="22346A"/>
                  </a:solidFill>
                  <a:latin typeface="Arial" panose="020B0604020202020204" pitchFamily="34" charset="0"/>
                  <a:cs typeface="Arial" panose="020B0604020202020204" pitchFamily="34" charset="0"/>
                </a:rPr>
                <a:t>%</a:t>
              </a:r>
              <a:r>
                <a:rPr sz="1050" b="1" spc="12">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EASI</a:t>
              </a:r>
              <a:r>
                <a:rPr sz="1050" b="1" spc="12">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CFB</a:t>
              </a:r>
              <a:r>
                <a:rPr sz="1050" b="1" spc="12">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(95%</a:t>
              </a:r>
              <a:r>
                <a:rPr sz="1050" b="1" spc="15">
                  <a:solidFill>
                    <a:srgbClr val="22346A"/>
                  </a:solidFill>
                  <a:latin typeface="Arial" panose="020B0604020202020204" pitchFamily="34" charset="0"/>
                  <a:cs typeface="Arial" panose="020B0604020202020204" pitchFamily="34" charset="0"/>
                </a:rPr>
                <a:t> </a:t>
              </a:r>
              <a:r>
                <a:rPr sz="1050" b="1" spc="-15">
                  <a:solidFill>
                    <a:srgbClr val="22346A"/>
                  </a:solidFill>
                  <a:latin typeface="Arial" panose="020B0604020202020204" pitchFamily="34" charset="0"/>
                  <a:cs typeface="Arial" panose="020B0604020202020204" pitchFamily="34" charset="0"/>
                </a:rPr>
                <a:t>CI)</a:t>
              </a:r>
              <a:endParaRPr sz="1050" b="1">
                <a:latin typeface="Arial" panose="020B0604020202020204" pitchFamily="34" charset="0"/>
                <a:cs typeface="Arial" panose="020B0604020202020204" pitchFamily="34" charset="0"/>
              </a:endParaRPr>
            </a:p>
          </p:txBody>
        </p:sp>
        <p:sp>
          <p:nvSpPr>
            <p:cNvPr id="233" name="object 58">
              <a:extLst>
                <a:ext uri="{FF2B5EF4-FFF2-40B4-BE49-F238E27FC236}">
                  <a16:creationId xmlns:a16="http://schemas.microsoft.com/office/drawing/2014/main" id="{269E1B99-F23D-B73A-BD7C-FF7D079869DA}"/>
                </a:ext>
              </a:extLst>
            </p:cNvPr>
            <p:cNvSpPr txBox="1"/>
            <p:nvPr/>
          </p:nvSpPr>
          <p:spPr>
            <a:xfrm>
              <a:off x="-4713178" y="3501389"/>
              <a:ext cx="903746" cy="278890"/>
            </a:xfrm>
            <a:prstGeom prst="rect">
              <a:avLst/>
            </a:prstGeom>
          </p:spPr>
          <p:txBody>
            <a:bodyPr vert="horz" wrap="square" lIns="0" tIns="8856" rIns="0" bIns="0" rtlCol="0">
              <a:spAutoFit/>
            </a:bodyPr>
            <a:lstStyle/>
            <a:p>
              <a:pPr marL="7701">
                <a:spcBef>
                  <a:spcPts val="69"/>
                </a:spcBef>
              </a:pPr>
              <a:r>
                <a:rPr sz="1400" b="1">
                  <a:solidFill>
                    <a:srgbClr val="003867"/>
                  </a:solidFill>
                  <a:latin typeface="Arial" panose="020B0604020202020204" pitchFamily="34" charset="0"/>
                  <a:cs typeface="Arial" panose="020B0604020202020204" pitchFamily="34" charset="0"/>
                </a:rPr>
                <a:t>-</a:t>
              </a:r>
              <a:r>
                <a:rPr sz="1400" b="1" spc="-6">
                  <a:solidFill>
                    <a:srgbClr val="003867"/>
                  </a:solidFill>
                  <a:latin typeface="Arial" panose="020B0604020202020204" pitchFamily="34" charset="0"/>
                  <a:cs typeface="Arial" panose="020B0604020202020204" pitchFamily="34" charset="0"/>
                </a:rPr>
                <a:t>53,8%*</a:t>
              </a:r>
              <a:endParaRPr sz="1400">
                <a:solidFill>
                  <a:srgbClr val="003867"/>
                </a:solidFill>
                <a:latin typeface="Arial" panose="020B0604020202020204" pitchFamily="34" charset="0"/>
                <a:cs typeface="Arial" panose="020B0604020202020204" pitchFamily="34" charset="0"/>
              </a:endParaRPr>
            </a:p>
          </p:txBody>
        </p:sp>
        <p:sp>
          <p:nvSpPr>
            <p:cNvPr id="234" name="object 59">
              <a:extLst>
                <a:ext uri="{FF2B5EF4-FFF2-40B4-BE49-F238E27FC236}">
                  <a16:creationId xmlns:a16="http://schemas.microsoft.com/office/drawing/2014/main" id="{61FEC67D-5954-0660-4EEA-70A58F46194E}"/>
                </a:ext>
              </a:extLst>
            </p:cNvPr>
            <p:cNvSpPr txBox="1"/>
            <p:nvPr/>
          </p:nvSpPr>
          <p:spPr>
            <a:xfrm>
              <a:off x="-2948052" y="3958557"/>
              <a:ext cx="837515" cy="278890"/>
            </a:xfrm>
            <a:prstGeom prst="rect">
              <a:avLst/>
            </a:prstGeom>
          </p:spPr>
          <p:txBody>
            <a:bodyPr vert="horz" wrap="square" lIns="0" tIns="8856" rIns="0" bIns="0" rtlCol="0">
              <a:spAutoFit/>
            </a:bodyPr>
            <a:lstStyle/>
            <a:p>
              <a:pPr marL="7701">
                <a:spcBef>
                  <a:spcPts val="69"/>
                </a:spcBef>
              </a:pPr>
              <a:r>
                <a:rPr sz="1400" b="1" spc="-61">
                  <a:solidFill>
                    <a:srgbClr val="003867"/>
                  </a:solidFill>
                  <a:latin typeface="Arial" panose="020B0604020202020204" pitchFamily="34" charset="0"/>
                  <a:cs typeface="Arial" panose="020B0604020202020204" pitchFamily="34" charset="0"/>
                </a:rPr>
                <a:t>-</a:t>
              </a:r>
              <a:r>
                <a:rPr sz="1400" b="1" spc="-12">
                  <a:solidFill>
                    <a:srgbClr val="003867"/>
                  </a:solidFill>
                  <a:latin typeface="Arial" panose="020B0604020202020204" pitchFamily="34" charset="0"/>
                  <a:cs typeface="Arial" panose="020B0604020202020204" pitchFamily="34" charset="0"/>
                </a:rPr>
                <a:t>70,1%*</a:t>
              </a:r>
              <a:endParaRPr sz="1400">
                <a:solidFill>
                  <a:srgbClr val="003867"/>
                </a:solidFill>
                <a:latin typeface="Arial" panose="020B0604020202020204" pitchFamily="34" charset="0"/>
                <a:cs typeface="Arial" panose="020B0604020202020204" pitchFamily="34" charset="0"/>
              </a:endParaRPr>
            </a:p>
          </p:txBody>
        </p:sp>
        <p:sp>
          <p:nvSpPr>
            <p:cNvPr id="235" name="object 60">
              <a:extLst>
                <a:ext uri="{FF2B5EF4-FFF2-40B4-BE49-F238E27FC236}">
                  <a16:creationId xmlns:a16="http://schemas.microsoft.com/office/drawing/2014/main" id="{651292B9-172B-E166-90D7-A137021A77B1}"/>
                </a:ext>
              </a:extLst>
            </p:cNvPr>
            <p:cNvSpPr txBox="1"/>
            <p:nvPr/>
          </p:nvSpPr>
          <p:spPr>
            <a:xfrm>
              <a:off x="-5354951" y="5049538"/>
              <a:ext cx="316765" cy="146936"/>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97</a:t>
              </a:r>
              <a:endParaRPr sz="700">
                <a:latin typeface="Arial" panose="020B0604020202020204" pitchFamily="34" charset="0"/>
                <a:cs typeface="Arial" panose="020B0604020202020204" pitchFamily="34" charset="0"/>
              </a:endParaRPr>
            </a:p>
          </p:txBody>
        </p:sp>
        <p:sp>
          <p:nvSpPr>
            <p:cNvPr id="236" name="object 61">
              <a:extLst>
                <a:ext uri="{FF2B5EF4-FFF2-40B4-BE49-F238E27FC236}">
                  <a16:creationId xmlns:a16="http://schemas.microsoft.com/office/drawing/2014/main" id="{85F636B2-4A5F-A6FF-48FA-0A505B555D0E}"/>
                </a:ext>
              </a:extLst>
            </p:cNvPr>
            <p:cNvSpPr txBox="1"/>
            <p:nvPr/>
          </p:nvSpPr>
          <p:spPr>
            <a:xfrm>
              <a:off x="-4702799" y="5049539"/>
              <a:ext cx="136698" cy="146936"/>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94</a:t>
              </a:r>
              <a:endParaRPr sz="700">
                <a:latin typeface="Arial" panose="020B0604020202020204" pitchFamily="34" charset="0"/>
                <a:cs typeface="Arial" panose="020B0604020202020204" pitchFamily="34" charset="0"/>
              </a:endParaRPr>
            </a:p>
          </p:txBody>
        </p:sp>
        <p:sp>
          <p:nvSpPr>
            <p:cNvPr id="237" name="object 62">
              <a:extLst>
                <a:ext uri="{FF2B5EF4-FFF2-40B4-BE49-F238E27FC236}">
                  <a16:creationId xmlns:a16="http://schemas.microsoft.com/office/drawing/2014/main" id="{CE8D5BE7-7169-6DA3-4194-C1D36CCF3F60}"/>
                </a:ext>
              </a:extLst>
            </p:cNvPr>
            <p:cNvSpPr txBox="1"/>
            <p:nvPr/>
          </p:nvSpPr>
          <p:spPr>
            <a:xfrm>
              <a:off x="-5724342" y="5049539"/>
              <a:ext cx="82788" cy="146936"/>
            </a:xfrm>
            <a:prstGeom prst="rect">
              <a:avLst/>
            </a:prstGeom>
          </p:spPr>
          <p:txBody>
            <a:bodyPr vert="horz" wrap="square" lIns="0" tIns="10397" rIns="0" bIns="0" rtlCol="0">
              <a:spAutoFit/>
            </a:bodyPr>
            <a:lstStyle/>
            <a:p>
              <a:pPr marL="7701">
                <a:spcBef>
                  <a:spcPts val="82"/>
                </a:spcBef>
              </a:pPr>
              <a:r>
                <a:rPr sz="700" spc="-30">
                  <a:solidFill>
                    <a:srgbClr val="22346A"/>
                  </a:solidFill>
                  <a:latin typeface="Arial" panose="020B0604020202020204" pitchFamily="34" charset="0"/>
                  <a:cs typeface="Arial" panose="020B0604020202020204" pitchFamily="34" charset="0"/>
                </a:rPr>
                <a:t>n</a:t>
              </a:r>
              <a:endParaRPr sz="700">
                <a:latin typeface="Arial" panose="020B0604020202020204" pitchFamily="34" charset="0"/>
                <a:cs typeface="Arial" panose="020B0604020202020204" pitchFamily="34" charset="0"/>
              </a:endParaRPr>
            </a:p>
          </p:txBody>
        </p:sp>
        <p:sp>
          <p:nvSpPr>
            <p:cNvPr id="238" name="object 63">
              <a:extLst>
                <a:ext uri="{FF2B5EF4-FFF2-40B4-BE49-F238E27FC236}">
                  <a16:creationId xmlns:a16="http://schemas.microsoft.com/office/drawing/2014/main" id="{707DA122-7D6C-2D03-F963-6398ED0DC450}"/>
                </a:ext>
              </a:extLst>
            </p:cNvPr>
            <p:cNvSpPr txBox="1"/>
            <p:nvPr/>
          </p:nvSpPr>
          <p:spPr>
            <a:xfrm>
              <a:off x="-2730920" y="5049539"/>
              <a:ext cx="134388" cy="146936"/>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92</a:t>
              </a:r>
              <a:endParaRPr sz="700">
                <a:latin typeface="Arial" panose="020B0604020202020204" pitchFamily="34" charset="0"/>
                <a:cs typeface="Arial" panose="020B0604020202020204" pitchFamily="34" charset="0"/>
              </a:endParaRPr>
            </a:p>
          </p:txBody>
        </p:sp>
      </p:grpSp>
      <p:sp>
        <p:nvSpPr>
          <p:cNvPr id="270" name="Elipse 269">
            <a:extLst>
              <a:ext uri="{FF2B5EF4-FFF2-40B4-BE49-F238E27FC236}">
                <a16:creationId xmlns:a16="http://schemas.microsoft.com/office/drawing/2014/main" id="{0A23B340-DB34-E12A-0470-4E247FD430C0}"/>
              </a:ext>
            </a:extLst>
          </p:cNvPr>
          <p:cNvSpPr/>
          <p:nvPr/>
        </p:nvSpPr>
        <p:spPr>
          <a:xfrm>
            <a:off x="9246494" y="3692653"/>
            <a:ext cx="783308" cy="78330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a:p>
        </p:txBody>
      </p:sp>
      <p:sp>
        <p:nvSpPr>
          <p:cNvPr id="271" name="Elipse 270">
            <a:extLst>
              <a:ext uri="{FF2B5EF4-FFF2-40B4-BE49-F238E27FC236}">
                <a16:creationId xmlns:a16="http://schemas.microsoft.com/office/drawing/2014/main" id="{59633E9E-05BF-B624-B540-899132EED947}"/>
              </a:ext>
            </a:extLst>
          </p:cNvPr>
          <p:cNvSpPr/>
          <p:nvPr/>
        </p:nvSpPr>
        <p:spPr>
          <a:xfrm>
            <a:off x="10263555" y="2649227"/>
            <a:ext cx="783308" cy="78330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a:p>
        </p:txBody>
      </p:sp>
      <p:sp>
        <p:nvSpPr>
          <p:cNvPr id="272" name="Elipse 271">
            <a:extLst>
              <a:ext uri="{FF2B5EF4-FFF2-40B4-BE49-F238E27FC236}">
                <a16:creationId xmlns:a16="http://schemas.microsoft.com/office/drawing/2014/main" id="{6C46BD2E-237B-2A40-C481-9C5DE72FF794}"/>
              </a:ext>
            </a:extLst>
          </p:cNvPr>
          <p:cNvSpPr/>
          <p:nvPr/>
        </p:nvSpPr>
        <p:spPr>
          <a:xfrm>
            <a:off x="10271988" y="3692653"/>
            <a:ext cx="783308" cy="78330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a:p>
        </p:txBody>
      </p:sp>
      <p:sp>
        <p:nvSpPr>
          <p:cNvPr id="273" name="Elipse 272">
            <a:extLst>
              <a:ext uri="{FF2B5EF4-FFF2-40B4-BE49-F238E27FC236}">
                <a16:creationId xmlns:a16="http://schemas.microsoft.com/office/drawing/2014/main" id="{8D815044-A474-0861-1E65-BBFAD6A969C0}"/>
              </a:ext>
            </a:extLst>
          </p:cNvPr>
          <p:cNvSpPr/>
          <p:nvPr/>
        </p:nvSpPr>
        <p:spPr>
          <a:xfrm>
            <a:off x="9238062" y="2649227"/>
            <a:ext cx="783308" cy="78330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a:p>
        </p:txBody>
      </p:sp>
      <p:sp>
        <p:nvSpPr>
          <p:cNvPr id="274" name="object 18">
            <a:extLst>
              <a:ext uri="{FF2B5EF4-FFF2-40B4-BE49-F238E27FC236}">
                <a16:creationId xmlns:a16="http://schemas.microsoft.com/office/drawing/2014/main" id="{94ECB0DE-0716-75C6-5EE7-5609764116EB}"/>
              </a:ext>
            </a:extLst>
          </p:cNvPr>
          <p:cNvSpPr/>
          <p:nvPr/>
        </p:nvSpPr>
        <p:spPr>
          <a:xfrm>
            <a:off x="9638152" y="3712089"/>
            <a:ext cx="375376" cy="547564"/>
          </a:xfrm>
          <a:custGeom>
            <a:avLst/>
            <a:gdLst/>
            <a:ahLst/>
            <a:cxnLst/>
            <a:rect l="l" t="t" r="r" b="b"/>
            <a:pathLst>
              <a:path w="707390" h="1031875">
                <a:moveTo>
                  <a:pt x="627886" y="1031602"/>
                </a:moveTo>
                <a:lnTo>
                  <a:pt x="648131" y="989132"/>
                </a:lnTo>
                <a:lnTo>
                  <a:pt x="665576" y="945161"/>
                </a:lnTo>
                <a:lnTo>
                  <a:pt x="680106" y="899802"/>
                </a:lnTo>
                <a:lnTo>
                  <a:pt x="691606" y="853170"/>
                </a:lnTo>
                <a:lnTo>
                  <a:pt x="699962" y="805380"/>
                </a:lnTo>
                <a:lnTo>
                  <a:pt x="705060" y="756547"/>
                </a:lnTo>
                <a:lnTo>
                  <a:pt x="706784" y="706784"/>
                </a:lnTo>
                <a:lnTo>
                  <a:pt x="705154" y="658394"/>
                </a:lnTo>
                <a:lnTo>
                  <a:pt x="700332" y="610878"/>
                </a:lnTo>
                <a:lnTo>
                  <a:pt x="692425" y="564343"/>
                </a:lnTo>
                <a:lnTo>
                  <a:pt x="681537" y="518894"/>
                </a:lnTo>
                <a:lnTo>
                  <a:pt x="667774" y="474635"/>
                </a:lnTo>
                <a:lnTo>
                  <a:pt x="651241" y="431673"/>
                </a:lnTo>
                <a:lnTo>
                  <a:pt x="632044" y="390112"/>
                </a:lnTo>
                <a:lnTo>
                  <a:pt x="610287" y="350057"/>
                </a:lnTo>
                <a:lnTo>
                  <a:pt x="586076" y="311615"/>
                </a:lnTo>
                <a:lnTo>
                  <a:pt x="559516" y="274890"/>
                </a:lnTo>
                <a:lnTo>
                  <a:pt x="530713" y="239988"/>
                </a:lnTo>
                <a:lnTo>
                  <a:pt x="499771" y="207013"/>
                </a:lnTo>
                <a:lnTo>
                  <a:pt x="466796" y="176071"/>
                </a:lnTo>
                <a:lnTo>
                  <a:pt x="431894" y="147268"/>
                </a:lnTo>
                <a:lnTo>
                  <a:pt x="395169" y="120708"/>
                </a:lnTo>
                <a:lnTo>
                  <a:pt x="356726" y="96497"/>
                </a:lnTo>
                <a:lnTo>
                  <a:pt x="316672" y="74740"/>
                </a:lnTo>
                <a:lnTo>
                  <a:pt x="275111" y="55542"/>
                </a:lnTo>
                <a:lnTo>
                  <a:pt x="232149" y="39010"/>
                </a:lnTo>
                <a:lnTo>
                  <a:pt x="187890" y="25247"/>
                </a:lnTo>
                <a:lnTo>
                  <a:pt x="142441" y="14359"/>
                </a:lnTo>
                <a:lnTo>
                  <a:pt x="95906" y="6452"/>
                </a:lnTo>
                <a:lnTo>
                  <a:pt x="48390" y="1630"/>
                </a:lnTo>
                <a:lnTo>
                  <a:pt x="0" y="0"/>
                </a:lnTo>
              </a:path>
            </a:pathLst>
          </a:custGeom>
          <a:ln w="157063">
            <a:gradFill>
              <a:gsLst>
                <a:gs pos="0">
                  <a:srgbClr val="7945B8"/>
                </a:gs>
                <a:gs pos="100000">
                  <a:schemeClr val="accent2">
                    <a:lumMod val="40000"/>
                    <a:lumOff val="60000"/>
                  </a:schemeClr>
                </a:gs>
              </a:gsLst>
              <a:lin ang="5400000" scaled="1"/>
            </a:gradFill>
          </a:ln>
        </p:spPr>
        <p:txBody>
          <a:bodyPr wrap="square" lIns="0" tIns="0" rIns="0" bIns="0" rtlCol="0"/>
          <a:lstStyle/>
          <a:p>
            <a:endParaRPr sz="1050"/>
          </a:p>
        </p:txBody>
      </p:sp>
      <p:sp>
        <p:nvSpPr>
          <p:cNvPr id="275" name="object 19">
            <a:extLst>
              <a:ext uri="{FF2B5EF4-FFF2-40B4-BE49-F238E27FC236}">
                <a16:creationId xmlns:a16="http://schemas.microsoft.com/office/drawing/2014/main" id="{C7DD852F-E642-8839-06B1-8C24FF019113}"/>
              </a:ext>
            </a:extLst>
          </p:cNvPr>
          <p:cNvSpPr/>
          <p:nvPr/>
        </p:nvSpPr>
        <p:spPr>
          <a:xfrm>
            <a:off x="10388040" y="2665929"/>
            <a:ext cx="645284" cy="750416"/>
          </a:xfrm>
          <a:custGeom>
            <a:avLst/>
            <a:gdLst/>
            <a:ahLst/>
            <a:cxnLst/>
            <a:rect l="l" t="t" r="r" b="b"/>
            <a:pathLst>
              <a:path w="1216025" h="1414145">
                <a:moveTo>
                  <a:pt x="0" y="1197209"/>
                </a:moveTo>
                <a:lnTo>
                  <a:pt x="36325" y="1232313"/>
                </a:lnTo>
                <a:lnTo>
                  <a:pt x="75080" y="1264771"/>
                </a:lnTo>
                <a:lnTo>
                  <a:pt x="116117" y="1294435"/>
                </a:lnTo>
                <a:lnTo>
                  <a:pt x="159289" y="1321158"/>
                </a:lnTo>
                <a:lnTo>
                  <a:pt x="204449" y="1344795"/>
                </a:lnTo>
                <a:lnTo>
                  <a:pt x="251452" y="1365198"/>
                </a:lnTo>
                <a:lnTo>
                  <a:pt x="300149" y="1382220"/>
                </a:lnTo>
                <a:lnTo>
                  <a:pt x="350393" y="1395715"/>
                </a:lnTo>
                <a:lnTo>
                  <a:pt x="402039" y="1405536"/>
                </a:lnTo>
                <a:lnTo>
                  <a:pt x="454940" y="1411536"/>
                </a:lnTo>
                <a:lnTo>
                  <a:pt x="508947" y="1413569"/>
                </a:lnTo>
                <a:lnTo>
                  <a:pt x="557338" y="1411938"/>
                </a:lnTo>
                <a:lnTo>
                  <a:pt x="604853" y="1407117"/>
                </a:lnTo>
                <a:lnTo>
                  <a:pt x="651388" y="1399210"/>
                </a:lnTo>
                <a:lnTo>
                  <a:pt x="696838" y="1388322"/>
                </a:lnTo>
                <a:lnTo>
                  <a:pt x="741097" y="1374559"/>
                </a:lnTo>
                <a:lnTo>
                  <a:pt x="784059" y="1358026"/>
                </a:lnTo>
                <a:lnTo>
                  <a:pt x="825620" y="1338829"/>
                </a:lnTo>
                <a:lnTo>
                  <a:pt x="865674" y="1317072"/>
                </a:lnTo>
                <a:lnTo>
                  <a:pt x="904116" y="1292861"/>
                </a:lnTo>
                <a:lnTo>
                  <a:pt x="940841" y="1266301"/>
                </a:lnTo>
                <a:lnTo>
                  <a:pt x="975744" y="1237497"/>
                </a:lnTo>
                <a:lnTo>
                  <a:pt x="1008719" y="1206556"/>
                </a:lnTo>
                <a:lnTo>
                  <a:pt x="1039661" y="1173581"/>
                </a:lnTo>
                <a:lnTo>
                  <a:pt x="1068464" y="1138678"/>
                </a:lnTo>
                <a:lnTo>
                  <a:pt x="1095024" y="1101953"/>
                </a:lnTo>
                <a:lnTo>
                  <a:pt x="1119235" y="1063511"/>
                </a:lnTo>
                <a:lnTo>
                  <a:pt x="1140992" y="1023457"/>
                </a:lnTo>
                <a:lnTo>
                  <a:pt x="1160189" y="981896"/>
                </a:lnTo>
                <a:lnTo>
                  <a:pt x="1176722" y="938933"/>
                </a:lnTo>
                <a:lnTo>
                  <a:pt x="1190485" y="894675"/>
                </a:lnTo>
                <a:lnTo>
                  <a:pt x="1201373" y="849225"/>
                </a:lnTo>
                <a:lnTo>
                  <a:pt x="1209280" y="802690"/>
                </a:lnTo>
                <a:lnTo>
                  <a:pt x="1214102" y="755175"/>
                </a:lnTo>
                <a:lnTo>
                  <a:pt x="1215732" y="706784"/>
                </a:lnTo>
                <a:lnTo>
                  <a:pt x="1214102" y="658394"/>
                </a:lnTo>
                <a:lnTo>
                  <a:pt x="1209280" y="610878"/>
                </a:lnTo>
                <a:lnTo>
                  <a:pt x="1201373" y="564343"/>
                </a:lnTo>
                <a:lnTo>
                  <a:pt x="1190485" y="518894"/>
                </a:lnTo>
                <a:lnTo>
                  <a:pt x="1176722" y="474635"/>
                </a:lnTo>
                <a:lnTo>
                  <a:pt x="1160189" y="431673"/>
                </a:lnTo>
                <a:lnTo>
                  <a:pt x="1140992" y="390112"/>
                </a:lnTo>
                <a:lnTo>
                  <a:pt x="1119235" y="350057"/>
                </a:lnTo>
                <a:lnTo>
                  <a:pt x="1095024" y="311615"/>
                </a:lnTo>
                <a:lnTo>
                  <a:pt x="1068464" y="274890"/>
                </a:lnTo>
                <a:lnTo>
                  <a:pt x="1039661" y="239988"/>
                </a:lnTo>
                <a:lnTo>
                  <a:pt x="1008719" y="207013"/>
                </a:lnTo>
                <a:lnTo>
                  <a:pt x="975744" y="176071"/>
                </a:lnTo>
                <a:lnTo>
                  <a:pt x="940841" y="147268"/>
                </a:lnTo>
                <a:lnTo>
                  <a:pt x="904116" y="120708"/>
                </a:lnTo>
                <a:lnTo>
                  <a:pt x="865674" y="96497"/>
                </a:lnTo>
                <a:lnTo>
                  <a:pt x="825620" y="74740"/>
                </a:lnTo>
                <a:lnTo>
                  <a:pt x="784059" y="55542"/>
                </a:lnTo>
                <a:lnTo>
                  <a:pt x="741097" y="39010"/>
                </a:lnTo>
                <a:lnTo>
                  <a:pt x="696838" y="25247"/>
                </a:lnTo>
                <a:lnTo>
                  <a:pt x="651388" y="14359"/>
                </a:lnTo>
                <a:lnTo>
                  <a:pt x="604853" y="6452"/>
                </a:lnTo>
                <a:lnTo>
                  <a:pt x="557338" y="1630"/>
                </a:lnTo>
                <a:lnTo>
                  <a:pt x="508947" y="0"/>
                </a:lnTo>
              </a:path>
            </a:pathLst>
          </a:custGeom>
          <a:ln w="157063">
            <a:gradFill>
              <a:gsLst>
                <a:gs pos="0">
                  <a:srgbClr val="7945B8"/>
                </a:gs>
                <a:gs pos="100000">
                  <a:schemeClr val="accent2">
                    <a:lumMod val="40000"/>
                    <a:lumOff val="60000"/>
                  </a:schemeClr>
                </a:gs>
              </a:gsLst>
              <a:lin ang="5400000" scaled="1"/>
            </a:gradFill>
          </a:ln>
        </p:spPr>
        <p:txBody>
          <a:bodyPr wrap="square" lIns="0" tIns="0" rIns="0" bIns="0" rtlCol="0"/>
          <a:lstStyle/>
          <a:p>
            <a:endParaRPr sz="1050"/>
          </a:p>
        </p:txBody>
      </p:sp>
      <p:sp>
        <p:nvSpPr>
          <p:cNvPr id="276" name="object 20">
            <a:extLst>
              <a:ext uri="{FF2B5EF4-FFF2-40B4-BE49-F238E27FC236}">
                <a16:creationId xmlns:a16="http://schemas.microsoft.com/office/drawing/2014/main" id="{AB5EE333-DC95-A93F-2042-6D34358A5364}"/>
              </a:ext>
            </a:extLst>
          </p:cNvPr>
          <p:cNvSpPr/>
          <p:nvPr/>
        </p:nvSpPr>
        <p:spPr>
          <a:xfrm>
            <a:off x="10658114" y="3712088"/>
            <a:ext cx="375376" cy="537119"/>
          </a:xfrm>
          <a:custGeom>
            <a:avLst/>
            <a:gdLst/>
            <a:ahLst/>
            <a:cxnLst/>
            <a:rect l="l" t="t" r="r" b="b"/>
            <a:pathLst>
              <a:path w="707390" h="1012190">
                <a:moveTo>
                  <a:pt x="637676" y="1011979"/>
                </a:moveTo>
                <a:lnTo>
                  <a:pt x="658175" y="964885"/>
                </a:lnTo>
                <a:lnTo>
                  <a:pt x="675279" y="916085"/>
                </a:lnTo>
                <a:lnTo>
                  <a:pt x="688840" y="865727"/>
                </a:lnTo>
                <a:lnTo>
                  <a:pt x="698710" y="813959"/>
                </a:lnTo>
                <a:lnTo>
                  <a:pt x="704741" y="760929"/>
                </a:lnTo>
                <a:lnTo>
                  <a:pt x="706784" y="706784"/>
                </a:lnTo>
                <a:lnTo>
                  <a:pt x="705154" y="658394"/>
                </a:lnTo>
                <a:lnTo>
                  <a:pt x="700332" y="610878"/>
                </a:lnTo>
                <a:lnTo>
                  <a:pt x="692425" y="564343"/>
                </a:lnTo>
                <a:lnTo>
                  <a:pt x="681537" y="518894"/>
                </a:lnTo>
                <a:lnTo>
                  <a:pt x="667774" y="474635"/>
                </a:lnTo>
                <a:lnTo>
                  <a:pt x="651241" y="431673"/>
                </a:lnTo>
                <a:lnTo>
                  <a:pt x="632044" y="390112"/>
                </a:lnTo>
                <a:lnTo>
                  <a:pt x="610287" y="350057"/>
                </a:lnTo>
                <a:lnTo>
                  <a:pt x="586076" y="311615"/>
                </a:lnTo>
                <a:lnTo>
                  <a:pt x="559516" y="274890"/>
                </a:lnTo>
                <a:lnTo>
                  <a:pt x="530713" y="239988"/>
                </a:lnTo>
                <a:lnTo>
                  <a:pt x="499771" y="207013"/>
                </a:lnTo>
                <a:lnTo>
                  <a:pt x="466796" y="176071"/>
                </a:lnTo>
                <a:lnTo>
                  <a:pt x="431894" y="147268"/>
                </a:lnTo>
                <a:lnTo>
                  <a:pt x="395169" y="120708"/>
                </a:lnTo>
                <a:lnTo>
                  <a:pt x="356726" y="96497"/>
                </a:lnTo>
                <a:lnTo>
                  <a:pt x="316672" y="74740"/>
                </a:lnTo>
                <a:lnTo>
                  <a:pt x="275111" y="55542"/>
                </a:lnTo>
                <a:lnTo>
                  <a:pt x="232149" y="39010"/>
                </a:lnTo>
                <a:lnTo>
                  <a:pt x="187890" y="25247"/>
                </a:lnTo>
                <a:lnTo>
                  <a:pt x="142441" y="14359"/>
                </a:lnTo>
                <a:lnTo>
                  <a:pt x="95906" y="6452"/>
                </a:lnTo>
                <a:lnTo>
                  <a:pt x="48390" y="1630"/>
                </a:lnTo>
                <a:lnTo>
                  <a:pt x="0" y="0"/>
                </a:lnTo>
              </a:path>
            </a:pathLst>
          </a:custGeom>
          <a:ln w="157063">
            <a:gradFill>
              <a:gsLst>
                <a:gs pos="0">
                  <a:srgbClr val="7945B8"/>
                </a:gs>
                <a:gs pos="100000">
                  <a:schemeClr val="accent2">
                    <a:lumMod val="40000"/>
                    <a:lumOff val="60000"/>
                  </a:schemeClr>
                </a:gs>
              </a:gsLst>
              <a:lin ang="5400000" scaled="1"/>
            </a:gradFill>
          </a:ln>
        </p:spPr>
        <p:txBody>
          <a:bodyPr wrap="square" lIns="0" tIns="0" rIns="0" bIns="0" rtlCol="0"/>
          <a:lstStyle/>
          <a:p>
            <a:endParaRPr sz="1050"/>
          </a:p>
        </p:txBody>
      </p:sp>
      <p:sp>
        <p:nvSpPr>
          <p:cNvPr id="277" name="object 83">
            <a:extLst>
              <a:ext uri="{FF2B5EF4-FFF2-40B4-BE49-F238E27FC236}">
                <a16:creationId xmlns:a16="http://schemas.microsoft.com/office/drawing/2014/main" id="{6F1C6BEE-5033-3DC6-AED6-6FBCF2248D41}"/>
              </a:ext>
            </a:extLst>
          </p:cNvPr>
          <p:cNvSpPr txBox="1"/>
          <p:nvPr/>
        </p:nvSpPr>
        <p:spPr>
          <a:xfrm>
            <a:off x="9366243" y="3826593"/>
            <a:ext cx="507129" cy="455561"/>
          </a:xfrm>
          <a:prstGeom prst="rect">
            <a:avLst/>
          </a:prstGeom>
        </p:spPr>
        <p:txBody>
          <a:bodyPr vert="horz" wrap="square" lIns="0" tIns="65075" rIns="0" bIns="0" rtlCol="0">
            <a:spAutoFit/>
          </a:bodyPr>
          <a:lstStyle/>
          <a:p>
            <a:pPr marL="7701" algn="ctr">
              <a:spcBef>
                <a:spcPts val="512"/>
              </a:spcBef>
            </a:pPr>
            <a:r>
              <a:rPr sz="1200" b="1" spc="-6">
                <a:solidFill>
                  <a:srgbClr val="7945B8"/>
                </a:solidFill>
                <a:latin typeface="Arial" panose="020B0604020202020204" pitchFamily="34" charset="0"/>
                <a:cs typeface="Arial" panose="020B0604020202020204" pitchFamily="34" charset="0"/>
              </a:rPr>
              <a:t>32,6</a:t>
            </a:r>
            <a:r>
              <a:rPr sz="1200" b="1" spc="-6">
                <a:solidFill>
                  <a:srgbClr val="7F9EDE"/>
                </a:solidFill>
                <a:latin typeface="Arial" panose="020B0604020202020204" pitchFamily="34" charset="0"/>
                <a:cs typeface="Arial" panose="020B0604020202020204" pitchFamily="34" charset="0"/>
              </a:rPr>
              <a:t>%</a:t>
            </a:r>
            <a:endParaRPr sz="1200">
              <a:solidFill>
                <a:srgbClr val="7F9EDE"/>
              </a:solidFill>
              <a:latin typeface="Arial" panose="020B0604020202020204" pitchFamily="34" charset="0"/>
              <a:cs typeface="Arial" panose="020B0604020202020204" pitchFamily="34" charset="0"/>
            </a:endParaRPr>
          </a:p>
          <a:p>
            <a:pPr marL="14632" algn="ctr">
              <a:spcBef>
                <a:spcPts val="355"/>
              </a:spcBef>
            </a:pPr>
            <a:r>
              <a:rPr sz="1000">
                <a:solidFill>
                  <a:srgbClr val="22346A"/>
                </a:solidFill>
                <a:latin typeface="Arial" panose="020B0604020202020204" pitchFamily="34" charset="0"/>
                <a:cs typeface="Arial" panose="020B0604020202020204" pitchFamily="34" charset="0"/>
              </a:rPr>
              <a:t>EASI-</a:t>
            </a:r>
            <a:r>
              <a:rPr sz="1000" spc="-15">
                <a:solidFill>
                  <a:srgbClr val="22346A"/>
                </a:solidFill>
                <a:latin typeface="Arial" panose="020B0604020202020204" pitchFamily="34" charset="0"/>
                <a:cs typeface="Arial" panose="020B0604020202020204" pitchFamily="34" charset="0"/>
              </a:rPr>
              <a:t>90</a:t>
            </a:r>
            <a:endParaRPr sz="1000">
              <a:latin typeface="Arial" panose="020B0604020202020204" pitchFamily="34" charset="0"/>
              <a:cs typeface="Arial" panose="020B0604020202020204" pitchFamily="34" charset="0"/>
            </a:endParaRPr>
          </a:p>
        </p:txBody>
      </p:sp>
      <p:sp>
        <p:nvSpPr>
          <p:cNvPr id="278" name="object 84">
            <a:extLst>
              <a:ext uri="{FF2B5EF4-FFF2-40B4-BE49-F238E27FC236}">
                <a16:creationId xmlns:a16="http://schemas.microsoft.com/office/drawing/2014/main" id="{0972F265-EC34-9D4F-90B3-887686CD3098}"/>
              </a:ext>
            </a:extLst>
          </p:cNvPr>
          <p:cNvSpPr txBox="1"/>
          <p:nvPr/>
        </p:nvSpPr>
        <p:spPr>
          <a:xfrm>
            <a:off x="9364393" y="2842127"/>
            <a:ext cx="510835" cy="375097"/>
          </a:xfrm>
          <a:prstGeom prst="rect">
            <a:avLst/>
          </a:prstGeom>
        </p:spPr>
        <p:txBody>
          <a:bodyPr vert="horz" wrap="square" lIns="0" tIns="23489" rIns="0" bIns="0" rtlCol="0">
            <a:spAutoFit/>
          </a:bodyPr>
          <a:lstStyle/>
          <a:p>
            <a:pPr marL="7701" algn="ctr">
              <a:spcBef>
                <a:spcPts val="185"/>
              </a:spcBef>
            </a:pPr>
            <a:r>
              <a:rPr sz="1200" b="1" spc="-6">
                <a:solidFill>
                  <a:srgbClr val="7945B8"/>
                </a:solidFill>
                <a:latin typeface="Arial" panose="020B0604020202020204" pitchFamily="34" charset="0"/>
                <a:cs typeface="Arial" panose="020B0604020202020204" pitchFamily="34" charset="0"/>
              </a:rPr>
              <a:t>85,9</a:t>
            </a:r>
            <a:r>
              <a:rPr sz="1200" b="1" spc="-6">
                <a:solidFill>
                  <a:srgbClr val="7F9EDE"/>
                </a:solidFill>
                <a:latin typeface="Arial" panose="020B0604020202020204" pitchFamily="34" charset="0"/>
                <a:cs typeface="Arial" panose="020B0604020202020204" pitchFamily="34" charset="0"/>
              </a:rPr>
              <a:t>%</a:t>
            </a:r>
            <a:endParaRPr sz="1200">
              <a:solidFill>
                <a:srgbClr val="7F9EDE"/>
              </a:solidFill>
              <a:latin typeface="Arial" panose="020B0604020202020204" pitchFamily="34" charset="0"/>
              <a:cs typeface="Arial" panose="020B0604020202020204" pitchFamily="34" charset="0"/>
            </a:endParaRPr>
          </a:p>
          <a:p>
            <a:pPr marL="17712" algn="ctr">
              <a:spcBef>
                <a:spcPts val="103"/>
              </a:spcBef>
            </a:pPr>
            <a:r>
              <a:rPr sz="1000">
                <a:solidFill>
                  <a:srgbClr val="22346A"/>
                </a:solidFill>
                <a:latin typeface="Arial" panose="020B0604020202020204" pitchFamily="34" charset="0"/>
                <a:cs typeface="Arial" panose="020B0604020202020204" pitchFamily="34" charset="0"/>
              </a:rPr>
              <a:t>EASI-</a:t>
            </a:r>
            <a:r>
              <a:rPr sz="1000" spc="-15">
                <a:solidFill>
                  <a:srgbClr val="22346A"/>
                </a:solidFill>
                <a:latin typeface="Arial" panose="020B0604020202020204" pitchFamily="34" charset="0"/>
                <a:cs typeface="Arial" panose="020B0604020202020204" pitchFamily="34" charset="0"/>
              </a:rPr>
              <a:t>50</a:t>
            </a:r>
            <a:endParaRPr sz="1000">
              <a:latin typeface="Arial" panose="020B0604020202020204" pitchFamily="34" charset="0"/>
              <a:cs typeface="Arial" panose="020B0604020202020204" pitchFamily="34" charset="0"/>
            </a:endParaRPr>
          </a:p>
        </p:txBody>
      </p:sp>
      <p:sp>
        <p:nvSpPr>
          <p:cNvPr id="279" name="object 85">
            <a:extLst>
              <a:ext uri="{FF2B5EF4-FFF2-40B4-BE49-F238E27FC236}">
                <a16:creationId xmlns:a16="http://schemas.microsoft.com/office/drawing/2014/main" id="{BDC2B3D6-0C9E-ADD7-D40F-BA6394E2FE92}"/>
              </a:ext>
            </a:extLst>
          </p:cNvPr>
          <p:cNvSpPr txBox="1"/>
          <p:nvPr/>
        </p:nvSpPr>
        <p:spPr>
          <a:xfrm>
            <a:off x="10411830" y="3809712"/>
            <a:ext cx="467030" cy="474532"/>
          </a:xfrm>
          <a:prstGeom prst="rect">
            <a:avLst/>
          </a:prstGeom>
        </p:spPr>
        <p:txBody>
          <a:bodyPr vert="horz" wrap="square" lIns="0" tIns="76243" rIns="0" bIns="0" rtlCol="0">
            <a:spAutoFit/>
          </a:bodyPr>
          <a:lstStyle/>
          <a:p>
            <a:pPr marL="7701" algn="ctr">
              <a:spcBef>
                <a:spcPts val="600"/>
              </a:spcBef>
            </a:pPr>
            <a:r>
              <a:rPr sz="1200" b="1" spc="-6">
                <a:solidFill>
                  <a:srgbClr val="7945B8"/>
                </a:solidFill>
                <a:latin typeface="Arial" panose="020B0604020202020204" pitchFamily="34" charset="0"/>
                <a:cs typeface="Arial" panose="020B0604020202020204" pitchFamily="34" charset="0"/>
              </a:rPr>
              <a:t>31,9</a:t>
            </a:r>
            <a:r>
              <a:rPr sz="1200" b="1" spc="-6">
                <a:solidFill>
                  <a:srgbClr val="7F9EDE"/>
                </a:solidFill>
                <a:latin typeface="Arial" panose="020B0604020202020204" pitchFamily="34" charset="0"/>
                <a:cs typeface="Arial" panose="020B0604020202020204" pitchFamily="34" charset="0"/>
              </a:rPr>
              <a:t>%</a:t>
            </a:r>
            <a:endParaRPr sz="1200">
              <a:solidFill>
                <a:srgbClr val="7F9EDE"/>
              </a:solidFill>
              <a:latin typeface="Arial" panose="020B0604020202020204" pitchFamily="34" charset="0"/>
              <a:cs typeface="Arial" panose="020B0604020202020204" pitchFamily="34" charset="0"/>
            </a:endParaRPr>
          </a:p>
          <a:p>
            <a:pPr marL="20793" algn="ctr">
              <a:spcBef>
                <a:spcPts val="421"/>
              </a:spcBef>
            </a:pPr>
            <a:r>
              <a:rPr sz="1000">
                <a:solidFill>
                  <a:srgbClr val="22346A"/>
                </a:solidFill>
                <a:latin typeface="Arial" panose="020B0604020202020204" pitchFamily="34" charset="0"/>
                <a:cs typeface="Arial" panose="020B0604020202020204" pitchFamily="34" charset="0"/>
              </a:rPr>
              <a:t>IGA</a:t>
            </a:r>
            <a:r>
              <a:rPr sz="1000" spc="-27">
                <a:solidFill>
                  <a:srgbClr val="22346A"/>
                </a:solidFill>
                <a:latin typeface="Arial" panose="020B0604020202020204" pitchFamily="34" charset="0"/>
                <a:cs typeface="Arial" panose="020B0604020202020204" pitchFamily="34" charset="0"/>
              </a:rPr>
              <a:t> </a:t>
            </a:r>
            <a:r>
              <a:rPr sz="1000" spc="-15">
                <a:solidFill>
                  <a:srgbClr val="22346A"/>
                </a:solidFill>
                <a:latin typeface="Arial" panose="020B0604020202020204" pitchFamily="34" charset="0"/>
                <a:cs typeface="Arial" panose="020B0604020202020204" pitchFamily="34" charset="0"/>
              </a:rPr>
              <a:t>0/1</a:t>
            </a:r>
            <a:endParaRPr sz="1000">
              <a:latin typeface="Arial" panose="020B0604020202020204" pitchFamily="34" charset="0"/>
              <a:cs typeface="Arial" panose="020B0604020202020204" pitchFamily="34" charset="0"/>
            </a:endParaRPr>
          </a:p>
        </p:txBody>
      </p:sp>
      <p:sp>
        <p:nvSpPr>
          <p:cNvPr id="280" name="object 86">
            <a:extLst>
              <a:ext uri="{FF2B5EF4-FFF2-40B4-BE49-F238E27FC236}">
                <a16:creationId xmlns:a16="http://schemas.microsoft.com/office/drawing/2014/main" id="{51C25D5C-61CC-4EA0-41A3-EC2CE1ED6798}"/>
              </a:ext>
            </a:extLst>
          </p:cNvPr>
          <p:cNvSpPr txBox="1"/>
          <p:nvPr/>
        </p:nvSpPr>
        <p:spPr>
          <a:xfrm>
            <a:off x="10392864" y="2829221"/>
            <a:ext cx="520607" cy="396086"/>
          </a:xfrm>
          <a:prstGeom prst="rect">
            <a:avLst/>
          </a:prstGeom>
        </p:spPr>
        <p:txBody>
          <a:bodyPr vert="horz" wrap="square" lIns="0" tIns="31575" rIns="0" bIns="0" rtlCol="0">
            <a:spAutoFit/>
          </a:bodyPr>
          <a:lstStyle/>
          <a:p>
            <a:pPr marL="7701" algn="ctr">
              <a:spcBef>
                <a:spcPts val="248"/>
              </a:spcBef>
            </a:pPr>
            <a:r>
              <a:rPr sz="1200" b="1" spc="-6">
                <a:solidFill>
                  <a:srgbClr val="7945B8"/>
                </a:solidFill>
                <a:latin typeface="Arial" panose="020B0604020202020204" pitchFamily="34" charset="0"/>
                <a:cs typeface="Arial" panose="020B0604020202020204" pitchFamily="34" charset="0"/>
              </a:rPr>
              <a:t>63,0</a:t>
            </a:r>
            <a:r>
              <a:rPr sz="1200" b="1" spc="-6">
                <a:solidFill>
                  <a:srgbClr val="7F9EDE"/>
                </a:solidFill>
                <a:latin typeface="Arial" panose="020B0604020202020204" pitchFamily="34" charset="0"/>
                <a:cs typeface="Arial" panose="020B0604020202020204" pitchFamily="34" charset="0"/>
              </a:rPr>
              <a:t>%</a:t>
            </a:r>
            <a:endParaRPr sz="1200">
              <a:solidFill>
                <a:srgbClr val="7F9EDE"/>
              </a:solidFill>
              <a:latin typeface="Arial" panose="020B0604020202020204" pitchFamily="34" charset="0"/>
              <a:cs typeface="Arial" panose="020B0604020202020204" pitchFamily="34" charset="0"/>
            </a:endParaRPr>
          </a:p>
          <a:p>
            <a:pPr marL="36966" algn="ctr">
              <a:spcBef>
                <a:spcPts val="157"/>
              </a:spcBef>
            </a:pPr>
            <a:r>
              <a:rPr sz="1000" spc="-12">
                <a:solidFill>
                  <a:srgbClr val="22346A"/>
                </a:solidFill>
                <a:latin typeface="Arial" panose="020B0604020202020204" pitchFamily="34" charset="0"/>
                <a:cs typeface="Arial" panose="020B0604020202020204" pitchFamily="34" charset="0"/>
              </a:rPr>
              <a:t>EASI-</a:t>
            </a:r>
            <a:r>
              <a:rPr sz="1000" spc="-15">
                <a:solidFill>
                  <a:srgbClr val="22346A"/>
                </a:solidFill>
                <a:latin typeface="Arial" panose="020B0604020202020204" pitchFamily="34" charset="0"/>
                <a:cs typeface="Arial" panose="020B0604020202020204" pitchFamily="34" charset="0"/>
              </a:rPr>
              <a:t>75</a:t>
            </a:r>
            <a:endParaRPr sz="1000">
              <a:latin typeface="Arial" panose="020B0604020202020204" pitchFamily="34" charset="0"/>
              <a:cs typeface="Arial" panose="020B0604020202020204" pitchFamily="34" charset="0"/>
            </a:endParaRPr>
          </a:p>
        </p:txBody>
      </p:sp>
      <p:sp>
        <p:nvSpPr>
          <p:cNvPr id="281" name="object 87">
            <a:extLst>
              <a:ext uri="{FF2B5EF4-FFF2-40B4-BE49-F238E27FC236}">
                <a16:creationId xmlns:a16="http://schemas.microsoft.com/office/drawing/2014/main" id="{29C206BB-775B-A2D1-C423-8796A3F58E96}"/>
              </a:ext>
            </a:extLst>
          </p:cNvPr>
          <p:cNvSpPr/>
          <p:nvPr/>
        </p:nvSpPr>
        <p:spPr>
          <a:xfrm>
            <a:off x="9638149" y="2665929"/>
            <a:ext cx="375376" cy="612261"/>
          </a:xfrm>
          <a:custGeom>
            <a:avLst/>
            <a:gdLst/>
            <a:ahLst/>
            <a:cxnLst/>
            <a:rect l="l" t="t" r="r" b="b"/>
            <a:pathLst>
              <a:path w="707390" h="1153795">
                <a:moveTo>
                  <a:pt x="547889" y="1153326"/>
                </a:moveTo>
                <a:lnTo>
                  <a:pt x="576474" y="1115816"/>
                </a:lnTo>
                <a:lnTo>
                  <a:pt x="602555" y="1076402"/>
                </a:lnTo>
                <a:lnTo>
                  <a:pt x="626013" y="1035203"/>
                </a:lnTo>
                <a:lnTo>
                  <a:pt x="646729" y="992336"/>
                </a:lnTo>
                <a:lnTo>
                  <a:pt x="664584" y="947921"/>
                </a:lnTo>
                <a:lnTo>
                  <a:pt x="679459" y="902077"/>
                </a:lnTo>
                <a:lnTo>
                  <a:pt x="691236" y="854922"/>
                </a:lnTo>
                <a:lnTo>
                  <a:pt x="699794" y="806576"/>
                </a:lnTo>
                <a:lnTo>
                  <a:pt x="705017" y="757157"/>
                </a:lnTo>
                <a:lnTo>
                  <a:pt x="706784" y="706784"/>
                </a:lnTo>
                <a:lnTo>
                  <a:pt x="705154" y="658394"/>
                </a:lnTo>
                <a:lnTo>
                  <a:pt x="700332" y="610878"/>
                </a:lnTo>
                <a:lnTo>
                  <a:pt x="692425" y="564343"/>
                </a:lnTo>
                <a:lnTo>
                  <a:pt x="681538" y="518894"/>
                </a:lnTo>
                <a:lnTo>
                  <a:pt x="667775" y="474635"/>
                </a:lnTo>
                <a:lnTo>
                  <a:pt x="651243" y="431673"/>
                </a:lnTo>
                <a:lnTo>
                  <a:pt x="632046" y="390112"/>
                </a:lnTo>
                <a:lnTo>
                  <a:pt x="610289" y="350057"/>
                </a:lnTo>
                <a:lnTo>
                  <a:pt x="586079" y="311615"/>
                </a:lnTo>
                <a:lnTo>
                  <a:pt x="559519" y="274890"/>
                </a:lnTo>
                <a:lnTo>
                  <a:pt x="530716" y="239988"/>
                </a:lnTo>
                <a:lnTo>
                  <a:pt x="499775" y="207013"/>
                </a:lnTo>
                <a:lnTo>
                  <a:pt x="466800" y="176071"/>
                </a:lnTo>
                <a:lnTo>
                  <a:pt x="431898" y="147268"/>
                </a:lnTo>
                <a:lnTo>
                  <a:pt x="395173" y="120708"/>
                </a:lnTo>
                <a:lnTo>
                  <a:pt x="356731" y="96497"/>
                </a:lnTo>
                <a:lnTo>
                  <a:pt x="316677" y="74740"/>
                </a:lnTo>
                <a:lnTo>
                  <a:pt x="275115" y="55542"/>
                </a:lnTo>
                <a:lnTo>
                  <a:pt x="232153" y="39010"/>
                </a:lnTo>
                <a:lnTo>
                  <a:pt x="187894" y="25247"/>
                </a:lnTo>
                <a:lnTo>
                  <a:pt x="142444" y="14359"/>
                </a:lnTo>
                <a:lnTo>
                  <a:pt x="95908" y="6452"/>
                </a:lnTo>
                <a:lnTo>
                  <a:pt x="48391" y="1630"/>
                </a:lnTo>
                <a:lnTo>
                  <a:pt x="0" y="0"/>
                </a:lnTo>
              </a:path>
            </a:pathLst>
          </a:custGeom>
          <a:ln w="157063">
            <a:gradFill>
              <a:gsLst>
                <a:gs pos="0">
                  <a:srgbClr val="7945B8"/>
                </a:gs>
                <a:gs pos="100000">
                  <a:schemeClr val="accent2">
                    <a:lumMod val="40000"/>
                    <a:lumOff val="60000"/>
                  </a:schemeClr>
                </a:gs>
              </a:gsLst>
              <a:lin ang="5400000" scaled="1"/>
            </a:gradFill>
          </a:ln>
        </p:spPr>
        <p:txBody>
          <a:bodyPr wrap="square" lIns="0" tIns="0" rIns="0" bIns="0" rtlCol="0"/>
          <a:lstStyle/>
          <a:p>
            <a:endParaRPr sz="1050"/>
          </a:p>
        </p:txBody>
      </p:sp>
      <p:sp>
        <p:nvSpPr>
          <p:cNvPr id="376" name="object 24">
            <a:extLst>
              <a:ext uri="{FF2B5EF4-FFF2-40B4-BE49-F238E27FC236}">
                <a16:creationId xmlns:a16="http://schemas.microsoft.com/office/drawing/2014/main" id="{999C47F0-0A20-AAEC-A9A4-508895F25243}"/>
              </a:ext>
            </a:extLst>
          </p:cNvPr>
          <p:cNvSpPr/>
          <p:nvPr/>
        </p:nvSpPr>
        <p:spPr>
          <a:xfrm>
            <a:off x="6802516" y="3211579"/>
            <a:ext cx="158833" cy="1658529"/>
          </a:xfrm>
          <a:custGeom>
            <a:avLst/>
            <a:gdLst/>
            <a:ahLst/>
            <a:cxnLst/>
            <a:rect l="l" t="t" r="r" b="b"/>
            <a:pathLst>
              <a:path w="311785" h="3255645">
                <a:moveTo>
                  <a:pt x="311697" y="0"/>
                </a:moveTo>
                <a:lnTo>
                  <a:pt x="0" y="0"/>
                </a:lnTo>
                <a:lnTo>
                  <a:pt x="0" y="3255167"/>
                </a:lnTo>
                <a:lnTo>
                  <a:pt x="311697" y="3255167"/>
                </a:lnTo>
                <a:lnTo>
                  <a:pt x="311697"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78" name="object 26">
            <a:extLst>
              <a:ext uri="{FF2B5EF4-FFF2-40B4-BE49-F238E27FC236}">
                <a16:creationId xmlns:a16="http://schemas.microsoft.com/office/drawing/2014/main" id="{6E154F46-30BD-9863-ED04-8993AED26F0E}"/>
              </a:ext>
            </a:extLst>
          </p:cNvPr>
          <p:cNvSpPr/>
          <p:nvPr/>
        </p:nvSpPr>
        <p:spPr>
          <a:xfrm>
            <a:off x="6987773" y="2713220"/>
            <a:ext cx="154628" cy="2156702"/>
          </a:xfrm>
          <a:custGeom>
            <a:avLst/>
            <a:gdLst/>
            <a:ahLst/>
            <a:cxnLst/>
            <a:rect l="l" t="t" r="r" b="b"/>
            <a:pathLst>
              <a:path w="303529" h="4233545">
                <a:moveTo>
                  <a:pt x="303037" y="0"/>
                </a:moveTo>
                <a:lnTo>
                  <a:pt x="0" y="0"/>
                </a:lnTo>
                <a:lnTo>
                  <a:pt x="0" y="4233431"/>
                </a:lnTo>
                <a:lnTo>
                  <a:pt x="303037" y="4233431"/>
                </a:lnTo>
                <a:lnTo>
                  <a:pt x="303037" y="0"/>
                </a:lnTo>
                <a:close/>
              </a:path>
            </a:pathLst>
          </a:custGeom>
          <a:solidFill>
            <a:srgbClr val="B1059D"/>
          </a:solidFill>
          <a:ln>
            <a:no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80" name="object 28">
            <a:extLst>
              <a:ext uri="{FF2B5EF4-FFF2-40B4-BE49-F238E27FC236}">
                <a16:creationId xmlns:a16="http://schemas.microsoft.com/office/drawing/2014/main" id="{7E8414E6-944F-B9AC-CC09-7C326BCB641B}"/>
              </a:ext>
            </a:extLst>
          </p:cNvPr>
          <p:cNvSpPr/>
          <p:nvPr/>
        </p:nvSpPr>
        <p:spPr>
          <a:xfrm>
            <a:off x="7280302" y="4093680"/>
            <a:ext cx="158833" cy="776374"/>
          </a:xfrm>
          <a:custGeom>
            <a:avLst/>
            <a:gdLst/>
            <a:ahLst/>
            <a:cxnLst/>
            <a:rect l="l" t="t" r="r" b="b"/>
            <a:pathLst>
              <a:path w="311784" h="1524000">
                <a:moveTo>
                  <a:pt x="311697" y="0"/>
                </a:moveTo>
                <a:lnTo>
                  <a:pt x="0" y="0"/>
                </a:lnTo>
                <a:lnTo>
                  <a:pt x="0" y="1523629"/>
                </a:lnTo>
                <a:lnTo>
                  <a:pt x="311697" y="1523629"/>
                </a:lnTo>
                <a:lnTo>
                  <a:pt x="311697"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81" name="object 29">
            <a:extLst>
              <a:ext uri="{FF2B5EF4-FFF2-40B4-BE49-F238E27FC236}">
                <a16:creationId xmlns:a16="http://schemas.microsoft.com/office/drawing/2014/main" id="{63463D5D-38D0-69AC-CEF5-D7DA94B7F537}"/>
              </a:ext>
            </a:extLst>
          </p:cNvPr>
          <p:cNvSpPr/>
          <p:nvPr/>
        </p:nvSpPr>
        <p:spPr>
          <a:xfrm>
            <a:off x="7280094" y="4093471"/>
            <a:ext cx="159480" cy="776697"/>
          </a:xfrm>
          <a:custGeom>
            <a:avLst/>
            <a:gdLst/>
            <a:ahLst/>
            <a:cxnLst/>
            <a:rect l="l" t="t" r="r" b="b"/>
            <a:pathLst>
              <a:path w="313054" h="1524634">
                <a:moveTo>
                  <a:pt x="0" y="1524435"/>
                </a:moveTo>
                <a:lnTo>
                  <a:pt x="312503" y="1524435"/>
                </a:lnTo>
                <a:lnTo>
                  <a:pt x="312503" y="0"/>
                </a:lnTo>
                <a:lnTo>
                  <a:pt x="0" y="0"/>
                </a:lnTo>
                <a:lnTo>
                  <a:pt x="0" y="1524435"/>
                </a:lnTo>
                <a:close/>
              </a:path>
            </a:pathLst>
          </a:custGeom>
          <a:ln w="7853">
            <a:solidFill>
              <a:srgbClr val="FB7FE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84" name="object 32">
            <a:extLst>
              <a:ext uri="{FF2B5EF4-FFF2-40B4-BE49-F238E27FC236}">
                <a16:creationId xmlns:a16="http://schemas.microsoft.com/office/drawing/2014/main" id="{1C9F1245-3917-C6F5-51BE-83487A38D6BE}"/>
              </a:ext>
            </a:extLst>
          </p:cNvPr>
          <p:cNvSpPr/>
          <p:nvPr/>
        </p:nvSpPr>
        <p:spPr>
          <a:xfrm>
            <a:off x="7827239" y="4578788"/>
            <a:ext cx="154628" cy="291140"/>
          </a:xfrm>
          <a:custGeom>
            <a:avLst/>
            <a:gdLst/>
            <a:ahLst/>
            <a:cxnLst/>
            <a:rect l="l" t="t" r="r" b="b"/>
            <a:pathLst>
              <a:path w="303529" h="571500">
                <a:moveTo>
                  <a:pt x="303037" y="0"/>
                </a:moveTo>
                <a:lnTo>
                  <a:pt x="0" y="0"/>
                </a:lnTo>
                <a:lnTo>
                  <a:pt x="0" y="571375"/>
                </a:lnTo>
                <a:lnTo>
                  <a:pt x="303037" y="571375"/>
                </a:lnTo>
                <a:lnTo>
                  <a:pt x="303037"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85" name="object 33">
            <a:extLst>
              <a:ext uri="{FF2B5EF4-FFF2-40B4-BE49-F238E27FC236}">
                <a16:creationId xmlns:a16="http://schemas.microsoft.com/office/drawing/2014/main" id="{A32FC588-5FF8-9057-5028-39C6C37C1E80}"/>
              </a:ext>
            </a:extLst>
          </p:cNvPr>
          <p:cNvSpPr/>
          <p:nvPr/>
        </p:nvSpPr>
        <p:spPr>
          <a:xfrm>
            <a:off x="7827036" y="4578580"/>
            <a:ext cx="154951" cy="291787"/>
          </a:xfrm>
          <a:custGeom>
            <a:avLst/>
            <a:gdLst/>
            <a:ahLst/>
            <a:cxnLst/>
            <a:rect l="l" t="t" r="r" b="b"/>
            <a:pathLst>
              <a:path w="304165" h="572770">
                <a:moveTo>
                  <a:pt x="0" y="572181"/>
                </a:moveTo>
                <a:lnTo>
                  <a:pt x="303844" y="572181"/>
                </a:lnTo>
                <a:lnTo>
                  <a:pt x="303844" y="0"/>
                </a:lnTo>
                <a:lnTo>
                  <a:pt x="0" y="0"/>
                </a:lnTo>
                <a:lnTo>
                  <a:pt x="0" y="572181"/>
                </a:lnTo>
                <a:close/>
              </a:path>
            </a:pathLst>
          </a:custGeom>
          <a:ln w="7853">
            <a:solidFill>
              <a:srgbClr val="FB7FE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86" name="object 34">
            <a:extLst>
              <a:ext uri="{FF2B5EF4-FFF2-40B4-BE49-F238E27FC236}">
                <a16:creationId xmlns:a16="http://schemas.microsoft.com/office/drawing/2014/main" id="{95C4F6D9-6916-998F-C352-32CA9882BC62}"/>
              </a:ext>
            </a:extLst>
          </p:cNvPr>
          <p:cNvSpPr/>
          <p:nvPr/>
        </p:nvSpPr>
        <p:spPr>
          <a:xfrm>
            <a:off x="8008084" y="4053982"/>
            <a:ext cx="158833" cy="816163"/>
          </a:xfrm>
          <a:custGeom>
            <a:avLst/>
            <a:gdLst/>
            <a:ahLst/>
            <a:cxnLst/>
            <a:rect l="l" t="t" r="r" b="b"/>
            <a:pathLst>
              <a:path w="311784" h="1602104">
                <a:moveTo>
                  <a:pt x="311697" y="0"/>
                </a:moveTo>
                <a:lnTo>
                  <a:pt x="0" y="0"/>
                </a:lnTo>
                <a:lnTo>
                  <a:pt x="0" y="1601553"/>
                </a:lnTo>
                <a:lnTo>
                  <a:pt x="311697" y="1601553"/>
                </a:lnTo>
                <a:lnTo>
                  <a:pt x="311697" y="0"/>
                </a:lnTo>
                <a:close/>
              </a:path>
            </a:pathLst>
          </a:custGeom>
          <a:solidFill>
            <a:srgbClr val="B1059D"/>
          </a:solidFill>
          <a:ln>
            <a:no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88" name="object 36">
            <a:extLst>
              <a:ext uri="{FF2B5EF4-FFF2-40B4-BE49-F238E27FC236}">
                <a16:creationId xmlns:a16="http://schemas.microsoft.com/office/drawing/2014/main" id="{5FF4FD74-4223-FE24-7AB8-29306D53E456}"/>
              </a:ext>
            </a:extLst>
          </p:cNvPr>
          <p:cNvSpPr/>
          <p:nvPr/>
        </p:nvSpPr>
        <p:spPr>
          <a:xfrm>
            <a:off x="8374181" y="4609657"/>
            <a:ext cx="154628" cy="260409"/>
          </a:xfrm>
          <a:custGeom>
            <a:avLst/>
            <a:gdLst/>
            <a:ahLst/>
            <a:cxnLst/>
            <a:rect l="l" t="t" r="r" b="b"/>
            <a:pathLst>
              <a:path w="303529" h="511175">
                <a:moveTo>
                  <a:pt x="303037" y="0"/>
                </a:moveTo>
                <a:lnTo>
                  <a:pt x="0" y="0"/>
                </a:lnTo>
                <a:lnTo>
                  <a:pt x="0" y="510780"/>
                </a:lnTo>
                <a:lnTo>
                  <a:pt x="303037" y="510780"/>
                </a:lnTo>
                <a:lnTo>
                  <a:pt x="303037"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89" name="object 37">
            <a:extLst>
              <a:ext uri="{FF2B5EF4-FFF2-40B4-BE49-F238E27FC236}">
                <a16:creationId xmlns:a16="http://schemas.microsoft.com/office/drawing/2014/main" id="{12A7B38D-5E26-C0BD-44D8-5D1EDCE22506}"/>
              </a:ext>
            </a:extLst>
          </p:cNvPr>
          <p:cNvSpPr/>
          <p:nvPr/>
        </p:nvSpPr>
        <p:spPr>
          <a:xfrm>
            <a:off x="8373973" y="4609449"/>
            <a:ext cx="154951" cy="260732"/>
          </a:xfrm>
          <a:custGeom>
            <a:avLst/>
            <a:gdLst/>
            <a:ahLst/>
            <a:cxnLst/>
            <a:rect l="l" t="t" r="r" b="b"/>
            <a:pathLst>
              <a:path w="304165" h="511809">
                <a:moveTo>
                  <a:pt x="0" y="511586"/>
                </a:moveTo>
                <a:lnTo>
                  <a:pt x="303844" y="511586"/>
                </a:lnTo>
                <a:lnTo>
                  <a:pt x="303844" y="0"/>
                </a:lnTo>
                <a:lnTo>
                  <a:pt x="0" y="0"/>
                </a:lnTo>
                <a:lnTo>
                  <a:pt x="0" y="511586"/>
                </a:lnTo>
                <a:close/>
              </a:path>
            </a:pathLst>
          </a:custGeom>
          <a:ln w="7853">
            <a:solidFill>
              <a:srgbClr val="FB7FE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90" name="object 38">
            <a:extLst>
              <a:ext uri="{FF2B5EF4-FFF2-40B4-BE49-F238E27FC236}">
                <a16:creationId xmlns:a16="http://schemas.microsoft.com/office/drawing/2014/main" id="{A58C02E7-0FC2-293A-ED74-CEEA324BC841}"/>
              </a:ext>
            </a:extLst>
          </p:cNvPr>
          <p:cNvSpPr/>
          <p:nvPr/>
        </p:nvSpPr>
        <p:spPr>
          <a:xfrm>
            <a:off x="8555021" y="4071628"/>
            <a:ext cx="158833" cy="798371"/>
          </a:xfrm>
          <a:custGeom>
            <a:avLst/>
            <a:gdLst/>
            <a:ahLst/>
            <a:cxnLst/>
            <a:rect l="l" t="t" r="r" b="b"/>
            <a:pathLst>
              <a:path w="311784" h="1567179">
                <a:moveTo>
                  <a:pt x="311697" y="0"/>
                </a:moveTo>
                <a:lnTo>
                  <a:pt x="0" y="0"/>
                </a:lnTo>
                <a:lnTo>
                  <a:pt x="0" y="1566915"/>
                </a:lnTo>
                <a:lnTo>
                  <a:pt x="311697" y="1566915"/>
                </a:lnTo>
                <a:lnTo>
                  <a:pt x="311697" y="0"/>
                </a:lnTo>
                <a:close/>
              </a:path>
            </a:pathLst>
          </a:custGeom>
          <a:solidFill>
            <a:srgbClr val="B1059D"/>
          </a:solidFill>
          <a:ln>
            <a:no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92" name="object 40">
            <a:extLst>
              <a:ext uri="{FF2B5EF4-FFF2-40B4-BE49-F238E27FC236}">
                <a16:creationId xmlns:a16="http://schemas.microsoft.com/office/drawing/2014/main" id="{F95C2002-1F95-8732-3A5F-367428CCAE47}"/>
              </a:ext>
            </a:extLst>
          </p:cNvPr>
          <p:cNvSpPr/>
          <p:nvPr/>
        </p:nvSpPr>
        <p:spPr>
          <a:xfrm>
            <a:off x="6720144" y="2360410"/>
            <a:ext cx="0" cy="2509629"/>
          </a:xfrm>
          <a:custGeom>
            <a:avLst/>
            <a:gdLst/>
            <a:ahLst/>
            <a:cxnLst/>
            <a:rect l="l" t="t" r="r" b="b"/>
            <a:pathLst>
              <a:path h="4926330">
                <a:moveTo>
                  <a:pt x="0" y="4925986"/>
                </a:moveTo>
                <a:lnTo>
                  <a:pt x="0"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93" name="object 41">
            <a:extLst>
              <a:ext uri="{FF2B5EF4-FFF2-40B4-BE49-F238E27FC236}">
                <a16:creationId xmlns:a16="http://schemas.microsoft.com/office/drawing/2014/main" id="{6DCFF1C2-84A8-5AEF-35EB-5F605AF3530D}"/>
              </a:ext>
            </a:extLst>
          </p:cNvPr>
          <p:cNvSpPr/>
          <p:nvPr/>
        </p:nvSpPr>
        <p:spPr>
          <a:xfrm>
            <a:off x="6684842" y="4869904"/>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94" name="object 42">
            <a:extLst>
              <a:ext uri="{FF2B5EF4-FFF2-40B4-BE49-F238E27FC236}">
                <a16:creationId xmlns:a16="http://schemas.microsoft.com/office/drawing/2014/main" id="{0034C82A-904C-CA07-1D2C-BBE6958DE873}"/>
              </a:ext>
            </a:extLst>
          </p:cNvPr>
          <p:cNvSpPr/>
          <p:nvPr/>
        </p:nvSpPr>
        <p:spPr>
          <a:xfrm>
            <a:off x="6684842" y="4618942"/>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95" name="object 43">
            <a:extLst>
              <a:ext uri="{FF2B5EF4-FFF2-40B4-BE49-F238E27FC236}">
                <a16:creationId xmlns:a16="http://schemas.microsoft.com/office/drawing/2014/main" id="{48B69434-D71E-C7D0-FE65-7BB62B54BBE8}"/>
              </a:ext>
            </a:extLst>
          </p:cNvPr>
          <p:cNvSpPr/>
          <p:nvPr/>
        </p:nvSpPr>
        <p:spPr>
          <a:xfrm>
            <a:off x="6684842" y="4367508"/>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96" name="object 44">
            <a:extLst>
              <a:ext uri="{FF2B5EF4-FFF2-40B4-BE49-F238E27FC236}">
                <a16:creationId xmlns:a16="http://schemas.microsoft.com/office/drawing/2014/main" id="{7E5E54C4-DF70-E1E6-3A7B-CB28AEF0196E}"/>
              </a:ext>
            </a:extLst>
          </p:cNvPr>
          <p:cNvSpPr/>
          <p:nvPr/>
        </p:nvSpPr>
        <p:spPr>
          <a:xfrm>
            <a:off x="6684842" y="4116075"/>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97" name="object 45">
            <a:extLst>
              <a:ext uri="{FF2B5EF4-FFF2-40B4-BE49-F238E27FC236}">
                <a16:creationId xmlns:a16="http://schemas.microsoft.com/office/drawing/2014/main" id="{C88D546D-45FC-2F31-929F-C7DA578C066B}"/>
              </a:ext>
            </a:extLst>
          </p:cNvPr>
          <p:cNvSpPr/>
          <p:nvPr/>
        </p:nvSpPr>
        <p:spPr>
          <a:xfrm>
            <a:off x="6684842" y="3864700"/>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98" name="object 46">
            <a:extLst>
              <a:ext uri="{FF2B5EF4-FFF2-40B4-BE49-F238E27FC236}">
                <a16:creationId xmlns:a16="http://schemas.microsoft.com/office/drawing/2014/main" id="{55855F1A-6C5A-E0F3-8220-2131A75738A7}"/>
              </a:ext>
            </a:extLst>
          </p:cNvPr>
          <p:cNvSpPr/>
          <p:nvPr/>
        </p:nvSpPr>
        <p:spPr>
          <a:xfrm>
            <a:off x="6684842" y="3613268"/>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99" name="object 47">
            <a:extLst>
              <a:ext uri="{FF2B5EF4-FFF2-40B4-BE49-F238E27FC236}">
                <a16:creationId xmlns:a16="http://schemas.microsoft.com/office/drawing/2014/main" id="{CB4BA7A9-E8CF-5603-01C9-26FAD9831159}"/>
              </a:ext>
            </a:extLst>
          </p:cNvPr>
          <p:cNvSpPr/>
          <p:nvPr/>
        </p:nvSpPr>
        <p:spPr>
          <a:xfrm>
            <a:off x="6684842" y="3361834"/>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00" name="object 48">
            <a:extLst>
              <a:ext uri="{FF2B5EF4-FFF2-40B4-BE49-F238E27FC236}">
                <a16:creationId xmlns:a16="http://schemas.microsoft.com/office/drawing/2014/main" id="{A24D4446-7041-7479-FA65-B2F6ABAEB9E8}"/>
              </a:ext>
            </a:extLst>
          </p:cNvPr>
          <p:cNvSpPr/>
          <p:nvPr/>
        </p:nvSpPr>
        <p:spPr>
          <a:xfrm>
            <a:off x="6684842" y="3110400"/>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01" name="object 49">
            <a:extLst>
              <a:ext uri="{FF2B5EF4-FFF2-40B4-BE49-F238E27FC236}">
                <a16:creationId xmlns:a16="http://schemas.microsoft.com/office/drawing/2014/main" id="{DC680DB6-2E11-2060-83FE-02620421814E}"/>
              </a:ext>
            </a:extLst>
          </p:cNvPr>
          <p:cNvSpPr/>
          <p:nvPr/>
        </p:nvSpPr>
        <p:spPr>
          <a:xfrm>
            <a:off x="6684842" y="2863437"/>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02" name="object 50">
            <a:extLst>
              <a:ext uri="{FF2B5EF4-FFF2-40B4-BE49-F238E27FC236}">
                <a16:creationId xmlns:a16="http://schemas.microsoft.com/office/drawing/2014/main" id="{98321C0C-AE6B-CEE7-9F0D-A85961109914}"/>
              </a:ext>
            </a:extLst>
          </p:cNvPr>
          <p:cNvSpPr/>
          <p:nvPr/>
        </p:nvSpPr>
        <p:spPr>
          <a:xfrm>
            <a:off x="6684842" y="2612003"/>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03" name="object 51">
            <a:extLst>
              <a:ext uri="{FF2B5EF4-FFF2-40B4-BE49-F238E27FC236}">
                <a16:creationId xmlns:a16="http://schemas.microsoft.com/office/drawing/2014/main" id="{316090CF-CCD6-7D11-58E6-B2044506C6BC}"/>
              </a:ext>
            </a:extLst>
          </p:cNvPr>
          <p:cNvSpPr/>
          <p:nvPr/>
        </p:nvSpPr>
        <p:spPr>
          <a:xfrm>
            <a:off x="6684842" y="2360276"/>
            <a:ext cx="35584" cy="0"/>
          </a:xfrm>
          <a:custGeom>
            <a:avLst/>
            <a:gdLst/>
            <a:ahLst/>
            <a:cxnLst/>
            <a:rect l="l" t="t" r="r" b="b"/>
            <a:pathLst>
              <a:path w="69850">
                <a:moveTo>
                  <a:pt x="0" y="0"/>
                </a:moveTo>
                <a:lnTo>
                  <a:pt x="6926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04" name="object 52">
            <a:extLst>
              <a:ext uri="{FF2B5EF4-FFF2-40B4-BE49-F238E27FC236}">
                <a16:creationId xmlns:a16="http://schemas.microsoft.com/office/drawing/2014/main" id="{C17ABDD4-3397-5B06-4038-C6D8B4073750}"/>
              </a:ext>
            </a:extLst>
          </p:cNvPr>
          <p:cNvSpPr/>
          <p:nvPr/>
        </p:nvSpPr>
        <p:spPr>
          <a:xfrm>
            <a:off x="6720128" y="4869904"/>
            <a:ext cx="2006926" cy="0"/>
          </a:xfrm>
          <a:custGeom>
            <a:avLst/>
            <a:gdLst/>
            <a:ahLst/>
            <a:cxnLst/>
            <a:rect l="l" t="t" r="r" b="b"/>
            <a:pathLst>
              <a:path w="3939540">
                <a:moveTo>
                  <a:pt x="0" y="0"/>
                </a:moveTo>
                <a:lnTo>
                  <a:pt x="3939513"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46" name="object 53">
            <a:extLst>
              <a:ext uri="{FF2B5EF4-FFF2-40B4-BE49-F238E27FC236}">
                <a16:creationId xmlns:a16="http://schemas.microsoft.com/office/drawing/2014/main" id="{9D075F8E-140E-83B7-97E9-701F4C20FD86}"/>
              </a:ext>
            </a:extLst>
          </p:cNvPr>
          <p:cNvSpPr txBox="1"/>
          <p:nvPr/>
        </p:nvSpPr>
        <p:spPr>
          <a:xfrm>
            <a:off x="6962538" y="2578958"/>
            <a:ext cx="209298" cy="118220"/>
          </a:xfrm>
          <a:prstGeom prst="rect">
            <a:avLst/>
          </a:prstGeom>
        </p:spPr>
        <p:txBody>
          <a:bodyPr vert="horz" wrap="square" lIns="0" tIns="10397" rIns="0" bIns="0" rtlCol="0">
            <a:spAutoFit/>
          </a:bodyPr>
          <a:lstStyle/>
          <a:p>
            <a:pPr marL="7701">
              <a:spcBef>
                <a:spcPts val="82"/>
              </a:spcBef>
            </a:pPr>
            <a:r>
              <a:rPr sz="700" b="1" spc="-12">
                <a:solidFill>
                  <a:srgbClr val="003867"/>
                </a:solidFill>
                <a:latin typeface="Arial" panose="020B0604020202020204" pitchFamily="34" charset="0"/>
                <a:cs typeface="Arial" panose="020B0604020202020204" pitchFamily="34" charset="0"/>
              </a:rPr>
              <a:t>85,9</a:t>
            </a:r>
            <a:endParaRPr sz="700">
              <a:solidFill>
                <a:srgbClr val="003867"/>
              </a:solidFill>
              <a:latin typeface="Arial" panose="020B0604020202020204" pitchFamily="34" charset="0"/>
              <a:cs typeface="Arial" panose="020B0604020202020204" pitchFamily="34" charset="0"/>
            </a:endParaRPr>
          </a:p>
        </p:txBody>
      </p:sp>
      <p:sp>
        <p:nvSpPr>
          <p:cNvPr id="347" name="object 54">
            <a:extLst>
              <a:ext uri="{FF2B5EF4-FFF2-40B4-BE49-F238E27FC236}">
                <a16:creationId xmlns:a16="http://schemas.microsoft.com/office/drawing/2014/main" id="{298ADAAF-9FAC-DEA6-2AFD-34B42D329EC2}"/>
              </a:ext>
            </a:extLst>
          </p:cNvPr>
          <p:cNvSpPr txBox="1"/>
          <p:nvPr/>
        </p:nvSpPr>
        <p:spPr>
          <a:xfrm>
            <a:off x="7249792" y="3960527"/>
            <a:ext cx="211562" cy="118220"/>
          </a:xfrm>
          <a:prstGeom prst="rect">
            <a:avLst/>
          </a:prstGeom>
        </p:spPr>
        <p:txBody>
          <a:bodyPr vert="horz" wrap="square" lIns="0" tIns="10397" rIns="0" bIns="0" rtlCol="0">
            <a:spAutoFit/>
          </a:bodyPr>
          <a:lstStyle/>
          <a:p>
            <a:pPr marL="7701">
              <a:spcBef>
                <a:spcPts val="82"/>
              </a:spcBef>
            </a:pPr>
            <a:r>
              <a:rPr sz="700" b="1" spc="-12">
                <a:solidFill>
                  <a:srgbClr val="003867"/>
                </a:solidFill>
                <a:latin typeface="Arial" panose="020B0604020202020204" pitchFamily="34" charset="0"/>
                <a:cs typeface="Arial" panose="020B0604020202020204" pitchFamily="34" charset="0"/>
              </a:rPr>
              <a:t>30,9</a:t>
            </a:r>
            <a:endParaRPr sz="700">
              <a:solidFill>
                <a:srgbClr val="003867"/>
              </a:solidFill>
              <a:latin typeface="Arial" panose="020B0604020202020204" pitchFamily="34" charset="0"/>
              <a:cs typeface="Arial" panose="020B0604020202020204" pitchFamily="34" charset="0"/>
            </a:endParaRPr>
          </a:p>
        </p:txBody>
      </p:sp>
      <p:sp>
        <p:nvSpPr>
          <p:cNvPr id="348" name="object 55">
            <a:extLst>
              <a:ext uri="{FF2B5EF4-FFF2-40B4-BE49-F238E27FC236}">
                <a16:creationId xmlns:a16="http://schemas.microsoft.com/office/drawing/2014/main" id="{6C863538-1753-7A92-962B-8DA3133ABD5F}"/>
              </a:ext>
            </a:extLst>
          </p:cNvPr>
          <p:cNvSpPr txBox="1"/>
          <p:nvPr/>
        </p:nvSpPr>
        <p:spPr>
          <a:xfrm>
            <a:off x="7436926" y="3154187"/>
            <a:ext cx="214796" cy="118220"/>
          </a:xfrm>
          <a:prstGeom prst="rect">
            <a:avLst/>
          </a:prstGeom>
        </p:spPr>
        <p:txBody>
          <a:bodyPr vert="horz" wrap="square" lIns="0" tIns="10397" rIns="0" bIns="0" rtlCol="0">
            <a:spAutoFit/>
          </a:bodyPr>
          <a:lstStyle/>
          <a:p>
            <a:pPr marL="7701">
              <a:spcBef>
                <a:spcPts val="82"/>
              </a:spcBef>
            </a:pPr>
            <a:r>
              <a:rPr sz="700" b="1" spc="-12">
                <a:solidFill>
                  <a:srgbClr val="003867"/>
                </a:solidFill>
                <a:latin typeface="Arial" panose="020B0604020202020204" pitchFamily="34" charset="0"/>
                <a:cs typeface="Arial" panose="020B0604020202020204" pitchFamily="34" charset="0"/>
              </a:rPr>
              <a:t>63,0</a:t>
            </a:r>
            <a:endParaRPr sz="700">
              <a:solidFill>
                <a:srgbClr val="003867"/>
              </a:solidFill>
              <a:latin typeface="Arial" panose="020B0604020202020204" pitchFamily="34" charset="0"/>
              <a:cs typeface="Arial" panose="020B0604020202020204" pitchFamily="34" charset="0"/>
            </a:endParaRPr>
          </a:p>
        </p:txBody>
      </p:sp>
      <p:sp>
        <p:nvSpPr>
          <p:cNvPr id="349" name="object 56">
            <a:extLst>
              <a:ext uri="{FF2B5EF4-FFF2-40B4-BE49-F238E27FC236}">
                <a16:creationId xmlns:a16="http://schemas.microsoft.com/office/drawing/2014/main" id="{612CA446-FAE0-FF2B-9955-45D94DA8598C}"/>
              </a:ext>
            </a:extLst>
          </p:cNvPr>
          <p:cNvSpPr txBox="1"/>
          <p:nvPr/>
        </p:nvSpPr>
        <p:spPr>
          <a:xfrm>
            <a:off x="7803652" y="4436763"/>
            <a:ext cx="186751" cy="118220"/>
          </a:xfrm>
          <a:prstGeom prst="rect">
            <a:avLst/>
          </a:prstGeom>
        </p:spPr>
        <p:txBody>
          <a:bodyPr vert="horz" wrap="square" lIns="0" tIns="10397" rIns="0" bIns="0" rtlCol="0">
            <a:spAutoFit/>
          </a:bodyPr>
          <a:lstStyle/>
          <a:p>
            <a:pPr marL="7701">
              <a:spcBef>
                <a:spcPts val="82"/>
              </a:spcBef>
            </a:pPr>
            <a:r>
              <a:rPr sz="700" b="1" spc="-12">
                <a:solidFill>
                  <a:srgbClr val="003867"/>
                </a:solidFill>
                <a:latin typeface="Arial" panose="020B0604020202020204" pitchFamily="34" charset="0"/>
                <a:cs typeface="Arial" panose="020B0604020202020204" pitchFamily="34" charset="0"/>
              </a:rPr>
              <a:t>11,7</a:t>
            </a:r>
            <a:endParaRPr sz="700">
              <a:solidFill>
                <a:srgbClr val="003867"/>
              </a:solidFill>
              <a:latin typeface="Arial" panose="020B0604020202020204" pitchFamily="34" charset="0"/>
              <a:cs typeface="Arial" panose="020B0604020202020204" pitchFamily="34" charset="0"/>
            </a:endParaRPr>
          </a:p>
        </p:txBody>
      </p:sp>
      <p:sp>
        <p:nvSpPr>
          <p:cNvPr id="350" name="object 57">
            <a:extLst>
              <a:ext uri="{FF2B5EF4-FFF2-40B4-BE49-F238E27FC236}">
                <a16:creationId xmlns:a16="http://schemas.microsoft.com/office/drawing/2014/main" id="{3128994B-0FE7-675D-A2D4-5FFB82CC36AC}"/>
              </a:ext>
            </a:extLst>
          </p:cNvPr>
          <p:cNvSpPr txBox="1"/>
          <p:nvPr/>
        </p:nvSpPr>
        <p:spPr>
          <a:xfrm>
            <a:off x="7987671" y="3917799"/>
            <a:ext cx="206062" cy="118220"/>
          </a:xfrm>
          <a:prstGeom prst="rect">
            <a:avLst/>
          </a:prstGeom>
        </p:spPr>
        <p:txBody>
          <a:bodyPr vert="horz" wrap="square" lIns="0" tIns="10397" rIns="0" bIns="0" rtlCol="0">
            <a:spAutoFit/>
          </a:bodyPr>
          <a:lstStyle/>
          <a:p>
            <a:pPr marL="7701">
              <a:spcBef>
                <a:spcPts val="82"/>
              </a:spcBef>
            </a:pPr>
            <a:r>
              <a:rPr sz="700" b="1" spc="-12">
                <a:solidFill>
                  <a:srgbClr val="003867"/>
                </a:solidFill>
                <a:latin typeface="Arial" panose="020B0604020202020204" pitchFamily="34" charset="0"/>
                <a:cs typeface="Arial" panose="020B0604020202020204" pitchFamily="34" charset="0"/>
              </a:rPr>
              <a:t>32,6</a:t>
            </a:r>
            <a:endParaRPr sz="700">
              <a:solidFill>
                <a:srgbClr val="003867"/>
              </a:solidFill>
              <a:latin typeface="Arial" panose="020B0604020202020204" pitchFamily="34" charset="0"/>
              <a:cs typeface="Arial" panose="020B0604020202020204" pitchFamily="34" charset="0"/>
            </a:endParaRPr>
          </a:p>
        </p:txBody>
      </p:sp>
      <p:sp>
        <p:nvSpPr>
          <p:cNvPr id="351" name="object 58">
            <a:extLst>
              <a:ext uri="{FF2B5EF4-FFF2-40B4-BE49-F238E27FC236}">
                <a16:creationId xmlns:a16="http://schemas.microsoft.com/office/drawing/2014/main" id="{5154137A-E48C-5553-B4D4-31C0B7940F44}"/>
              </a:ext>
            </a:extLst>
          </p:cNvPr>
          <p:cNvSpPr txBox="1"/>
          <p:nvPr/>
        </p:nvSpPr>
        <p:spPr>
          <a:xfrm>
            <a:off x="8354739" y="4463745"/>
            <a:ext cx="201533" cy="118220"/>
          </a:xfrm>
          <a:prstGeom prst="rect">
            <a:avLst/>
          </a:prstGeom>
        </p:spPr>
        <p:txBody>
          <a:bodyPr vert="horz" wrap="square" lIns="0" tIns="10397" rIns="0" bIns="0" rtlCol="0">
            <a:spAutoFit/>
          </a:bodyPr>
          <a:lstStyle/>
          <a:p>
            <a:pPr marL="7701">
              <a:spcBef>
                <a:spcPts val="82"/>
              </a:spcBef>
            </a:pPr>
            <a:r>
              <a:rPr sz="700" b="1" spc="-12">
                <a:solidFill>
                  <a:srgbClr val="003867"/>
                </a:solidFill>
                <a:latin typeface="Arial" panose="020B0604020202020204" pitchFamily="34" charset="0"/>
                <a:cs typeface="Arial" panose="020B0604020202020204" pitchFamily="34" charset="0"/>
              </a:rPr>
              <a:t>10,4</a:t>
            </a:r>
            <a:endParaRPr sz="700">
              <a:solidFill>
                <a:srgbClr val="003867"/>
              </a:solidFill>
              <a:latin typeface="Arial" panose="020B0604020202020204" pitchFamily="34" charset="0"/>
              <a:cs typeface="Arial" panose="020B0604020202020204" pitchFamily="34" charset="0"/>
            </a:endParaRPr>
          </a:p>
        </p:txBody>
      </p:sp>
      <p:sp>
        <p:nvSpPr>
          <p:cNvPr id="352" name="object 59">
            <a:extLst>
              <a:ext uri="{FF2B5EF4-FFF2-40B4-BE49-F238E27FC236}">
                <a16:creationId xmlns:a16="http://schemas.microsoft.com/office/drawing/2014/main" id="{110B69B3-6A24-A491-EAAF-FEA165AB4897}"/>
              </a:ext>
            </a:extLst>
          </p:cNvPr>
          <p:cNvSpPr txBox="1"/>
          <p:nvPr/>
        </p:nvSpPr>
        <p:spPr>
          <a:xfrm>
            <a:off x="8538033" y="3935275"/>
            <a:ext cx="187623" cy="118220"/>
          </a:xfrm>
          <a:prstGeom prst="rect">
            <a:avLst/>
          </a:prstGeom>
        </p:spPr>
        <p:txBody>
          <a:bodyPr vert="horz" wrap="square" lIns="0" tIns="10397" rIns="0" bIns="0" rtlCol="0">
            <a:spAutoFit/>
          </a:bodyPr>
          <a:lstStyle/>
          <a:p>
            <a:pPr marL="7701">
              <a:spcBef>
                <a:spcPts val="82"/>
              </a:spcBef>
            </a:pPr>
            <a:r>
              <a:rPr sz="700" b="1" spc="-12">
                <a:solidFill>
                  <a:srgbClr val="003867"/>
                </a:solidFill>
                <a:latin typeface="Arial" panose="020B0604020202020204" pitchFamily="34" charset="0"/>
                <a:cs typeface="Arial" panose="020B0604020202020204" pitchFamily="34" charset="0"/>
              </a:rPr>
              <a:t>31,9</a:t>
            </a:r>
            <a:endParaRPr sz="700">
              <a:solidFill>
                <a:srgbClr val="003867"/>
              </a:solidFill>
              <a:latin typeface="Arial" panose="020B0604020202020204" pitchFamily="34" charset="0"/>
              <a:cs typeface="Arial" panose="020B0604020202020204" pitchFamily="34" charset="0"/>
            </a:endParaRPr>
          </a:p>
        </p:txBody>
      </p:sp>
      <p:sp>
        <p:nvSpPr>
          <p:cNvPr id="353" name="object 60">
            <a:extLst>
              <a:ext uri="{FF2B5EF4-FFF2-40B4-BE49-F238E27FC236}">
                <a16:creationId xmlns:a16="http://schemas.microsoft.com/office/drawing/2014/main" id="{80FCCB8D-7245-366F-3BEB-A2813F8FA456}"/>
              </a:ext>
            </a:extLst>
          </p:cNvPr>
          <p:cNvSpPr txBox="1"/>
          <p:nvPr/>
        </p:nvSpPr>
        <p:spPr>
          <a:xfrm>
            <a:off x="6579037" y="4802121"/>
            <a:ext cx="70521" cy="118220"/>
          </a:xfrm>
          <a:prstGeom prst="rect">
            <a:avLst/>
          </a:prstGeom>
        </p:spPr>
        <p:txBody>
          <a:bodyPr vert="horz" wrap="square" lIns="0" tIns="10397" rIns="0" bIns="0" rtlCol="0">
            <a:spAutoFit/>
          </a:bodyPr>
          <a:lstStyle/>
          <a:p>
            <a:pPr marL="7701" algn="r">
              <a:spcBef>
                <a:spcPts val="82"/>
              </a:spcBef>
            </a:pPr>
            <a:r>
              <a:rPr sz="700" spc="-30">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p:txBody>
      </p:sp>
      <p:sp>
        <p:nvSpPr>
          <p:cNvPr id="354" name="object 61">
            <a:extLst>
              <a:ext uri="{FF2B5EF4-FFF2-40B4-BE49-F238E27FC236}">
                <a16:creationId xmlns:a16="http://schemas.microsoft.com/office/drawing/2014/main" id="{1D42F2BF-639D-C4E3-4558-0D365BB58CF8}"/>
              </a:ext>
            </a:extLst>
          </p:cNvPr>
          <p:cNvSpPr txBox="1"/>
          <p:nvPr/>
        </p:nvSpPr>
        <p:spPr>
          <a:xfrm>
            <a:off x="6490326" y="4552979"/>
            <a:ext cx="159232" cy="118220"/>
          </a:xfrm>
          <a:prstGeom prst="rect">
            <a:avLst/>
          </a:prstGeom>
        </p:spPr>
        <p:txBody>
          <a:bodyPr vert="horz" wrap="square" lIns="0" tIns="10397" rIns="0" bIns="0" rtlCol="0">
            <a:spAutoFit/>
          </a:bodyPr>
          <a:lstStyle/>
          <a:p>
            <a:pPr marL="7701" algn="r">
              <a:spcBef>
                <a:spcPts val="82"/>
              </a:spcBef>
            </a:pPr>
            <a:r>
              <a:rPr sz="700" spc="-15">
                <a:solidFill>
                  <a:srgbClr val="22346A"/>
                </a:solidFill>
                <a:latin typeface="Arial" panose="020B0604020202020204" pitchFamily="34" charset="0"/>
                <a:cs typeface="Arial" panose="020B0604020202020204" pitchFamily="34" charset="0"/>
              </a:rPr>
              <a:t>10</a:t>
            </a:r>
            <a:endParaRPr sz="700">
              <a:latin typeface="Arial" panose="020B0604020202020204" pitchFamily="34" charset="0"/>
              <a:cs typeface="Arial" panose="020B0604020202020204" pitchFamily="34" charset="0"/>
            </a:endParaRPr>
          </a:p>
        </p:txBody>
      </p:sp>
      <p:sp>
        <p:nvSpPr>
          <p:cNvPr id="355" name="object 62">
            <a:extLst>
              <a:ext uri="{FF2B5EF4-FFF2-40B4-BE49-F238E27FC236}">
                <a16:creationId xmlns:a16="http://schemas.microsoft.com/office/drawing/2014/main" id="{00985957-0712-440E-CE3F-0C1B8E553C2F}"/>
              </a:ext>
            </a:extLst>
          </p:cNvPr>
          <p:cNvSpPr txBox="1"/>
          <p:nvPr/>
        </p:nvSpPr>
        <p:spPr>
          <a:xfrm>
            <a:off x="6530190" y="4303838"/>
            <a:ext cx="119368" cy="118220"/>
          </a:xfrm>
          <a:prstGeom prst="rect">
            <a:avLst/>
          </a:prstGeom>
        </p:spPr>
        <p:txBody>
          <a:bodyPr vert="horz" wrap="square" lIns="0" tIns="10397" rIns="0" bIns="0" rtlCol="0">
            <a:spAutoFit/>
          </a:bodyPr>
          <a:lstStyle/>
          <a:p>
            <a:pPr marL="7701" algn="r">
              <a:spcBef>
                <a:spcPts val="82"/>
              </a:spcBef>
            </a:pPr>
            <a:r>
              <a:rPr sz="700" spc="-15">
                <a:solidFill>
                  <a:srgbClr val="22346A"/>
                </a:solidFill>
                <a:latin typeface="Arial" panose="020B0604020202020204" pitchFamily="34" charset="0"/>
                <a:cs typeface="Arial" panose="020B0604020202020204" pitchFamily="34" charset="0"/>
              </a:rPr>
              <a:t>20</a:t>
            </a:r>
            <a:endParaRPr sz="700">
              <a:latin typeface="Arial" panose="020B0604020202020204" pitchFamily="34" charset="0"/>
              <a:cs typeface="Arial" panose="020B0604020202020204" pitchFamily="34" charset="0"/>
            </a:endParaRPr>
          </a:p>
        </p:txBody>
      </p:sp>
      <p:sp>
        <p:nvSpPr>
          <p:cNvPr id="356" name="object 63">
            <a:extLst>
              <a:ext uri="{FF2B5EF4-FFF2-40B4-BE49-F238E27FC236}">
                <a16:creationId xmlns:a16="http://schemas.microsoft.com/office/drawing/2014/main" id="{8D15BF78-38C0-F311-8D53-6C8C4EFBA825}"/>
              </a:ext>
            </a:extLst>
          </p:cNvPr>
          <p:cNvSpPr txBox="1"/>
          <p:nvPr/>
        </p:nvSpPr>
        <p:spPr>
          <a:xfrm>
            <a:off x="6530515" y="4054697"/>
            <a:ext cx="119043" cy="118220"/>
          </a:xfrm>
          <a:prstGeom prst="rect">
            <a:avLst/>
          </a:prstGeom>
        </p:spPr>
        <p:txBody>
          <a:bodyPr vert="horz" wrap="square" lIns="0" tIns="10397" rIns="0" bIns="0" rtlCol="0">
            <a:spAutoFit/>
          </a:bodyPr>
          <a:lstStyle/>
          <a:p>
            <a:pPr marL="7701" algn="r">
              <a:spcBef>
                <a:spcPts val="82"/>
              </a:spcBef>
            </a:pPr>
            <a:r>
              <a:rPr sz="700" spc="-15">
                <a:solidFill>
                  <a:srgbClr val="22346A"/>
                </a:solidFill>
                <a:latin typeface="Arial" panose="020B0604020202020204" pitchFamily="34" charset="0"/>
                <a:cs typeface="Arial" panose="020B0604020202020204" pitchFamily="34" charset="0"/>
              </a:rPr>
              <a:t>30</a:t>
            </a:r>
            <a:endParaRPr sz="700">
              <a:latin typeface="Arial" panose="020B0604020202020204" pitchFamily="34" charset="0"/>
              <a:cs typeface="Arial" panose="020B0604020202020204" pitchFamily="34" charset="0"/>
            </a:endParaRPr>
          </a:p>
        </p:txBody>
      </p:sp>
      <p:sp>
        <p:nvSpPr>
          <p:cNvPr id="357" name="object 64">
            <a:extLst>
              <a:ext uri="{FF2B5EF4-FFF2-40B4-BE49-F238E27FC236}">
                <a16:creationId xmlns:a16="http://schemas.microsoft.com/office/drawing/2014/main" id="{97AD7319-4E0E-035C-63B1-675B83BBECBA}"/>
              </a:ext>
            </a:extLst>
          </p:cNvPr>
          <p:cNvSpPr txBox="1"/>
          <p:nvPr/>
        </p:nvSpPr>
        <p:spPr>
          <a:xfrm>
            <a:off x="6527926" y="3805556"/>
            <a:ext cx="121632" cy="118220"/>
          </a:xfrm>
          <a:prstGeom prst="rect">
            <a:avLst/>
          </a:prstGeom>
        </p:spPr>
        <p:txBody>
          <a:bodyPr vert="horz" wrap="square" lIns="0" tIns="10397" rIns="0" bIns="0" rtlCol="0">
            <a:spAutoFit/>
          </a:bodyPr>
          <a:lstStyle/>
          <a:p>
            <a:pPr marL="7701" algn="r">
              <a:spcBef>
                <a:spcPts val="82"/>
              </a:spcBef>
            </a:pPr>
            <a:r>
              <a:rPr sz="700" spc="-15">
                <a:solidFill>
                  <a:srgbClr val="22346A"/>
                </a:solidFill>
                <a:latin typeface="Arial" panose="020B0604020202020204" pitchFamily="34" charset="0"/>
                <a:cs typeface="Arial" panose="020B0604020202020204" pitchFamily="34" charset="0"/>
              </a:rPr>
              <a:t>40</a:t>
            </a:r>
            <a:endParaRPr sz="700">
              <a:latin typeface="Arial" panose="020B0604020202020204" pitchFamily="34" charset="0"/>
              <a:cs typeface="Arial" panose="020B0604020202020204" pitchFamily="34" charset="0"/>
            </a:endParaRPr>
          </a:p>
        </p:txBody>
      </p:sp>
      <p:sp>
        <p:nvSpPr>
          <p:cNvPr id="358" name="object 65">
            <a:extLst>
              <a:ext uri="{FF2B5EF4-FFF2-40B4-BE49-F238E27FC236}">
                <a16:creationId xmlns:a16="http://schemas.microsoft.com/office/drawing/2014/main" id="{2CFDC0B1-B261-DBF1-40B3-9760CB6ACBDC}"/>
              </a:ext>
            </a:extLst>
          </p:cNvPr>
          <p:cNvSpPr txBox="1"/>
          <p:nvPr/>
        </p:nvSpPr>
        <p:spPr>
          <a:xfrm>
            <a:off x="6526632" y="3556415"/>
            <a:ext cx="122926" cy="118220"/>
          </a:xfrm>
          <a:prstGeom prst="rect">
            <a:avLst/>
          </a:prstGeom>
        </p:spPr>
        <p:txBody>
          <a:bodyPr vert="horz" wrap="square" lIns="0" tIns="10397" rIns="0" bIns="0" rtlCol="0">
            <a:spAutoFit/>
          </a:bodyPr>
          <a:lstStyle/>
          <a:p>
            <a:pPr marL="8856" algn="r"/>
            <a:r>
              <a:rPr sz="700" spc="-15">
                <a:solidFill>
                  <a:srgbClr val="22346A"/>
                </a:solidFill>
                <a:latin typeface="Arial" panose="020B0604020202020204" pitchFamily="34" charset="0"/>
                <a:cs typeface="Arial" panose="020B0604020202020204" pitchFamily="34" charset="0"/>
              </a:rPr>
              <a:t>50</a:t>
            </a:r>
            <a:endParaRPr sz="700">
              <a:latin typeface="Arial" panose="020B0604020202020204" pitchFamily="34" charset="0"/>
              <a:cs typeface="Arial" panose="020B0604020202020204" pitchFamily="34" charset="0"/>
            </a:endParaRPr>
          </a:p>
        </p:txBody>
      </p:sp>
      <p:sp>
        <p:nvSpPr>
          <p:cNvPr id="359" name="object 66">
            <a:extLst>
              <a:ext uri="{FF2B5EF4-FFF2-40B4-BE49-F238E27FC236}">
                <a16:creationId xmlns:a16="http://schemas.microsoft.com/office/drawing/2014/main" id="{299F2EF5-579A-04EC-21FF-FBD551013BC6}"/>
              </a:ext>
            </a:extLst>
          </p:cNvPr>
          <p:cNvSpPr txBox="1"/>
          <p:nvPr/>
        </p:nvSpPr>
        <p:spPr>
          <a:xfrm>
            <a:off x="6765346" y="3061409"/>
            <a:ext cx="196003" cy="118220"/>
          </a:xfrm>
          <a:prstGeom prst="rect">
            <a:avLst/>
          </a:prstGeom>
        </p:spPr>
        <p:txBody>
          <a:bodyPr vert="horz" wrap="square" lIns="0" tIns="10397" rIns="0" bIns="0" rtlCol="0">
            <a:spAutoFit/>
          </a:bodyPr>
          <a:lstStyle/>
          <a:p>
            <a:pPr marL="7701">
              <a:spcBef>
                <a:spcPts val="82"/>
              </a:spcBef>
              <a:tabLst>
                <a:tab pos="214096" algn="l"/>
              </a:tabLst>
            </a:pPr>
            <a:r>
              <a:rPr sz="700" b="1" spc="-12">
                <a:solidFill>
                  <a:srgbClr val="003867"/>
                </a:solidFill>
                <a:latin typeface="Arial" panose="020B0604020202020204" pitchFamily="34" charset="0"/>
                <a:cs typeface="Arial" panose="020B0604020202020204" pitchFamily="34" charset="0"/>
              </a:rPr>
              <a:t>66,0</a:t>
            </a:r>
            <a:endParaRPr sz="700">
              <a:solidFill>
                <a:srgbClr val="003867"/>
              </a:solidFill>
              <a:latin typeface="Arial" panose="020B0604020202020204" pitchFamily="34" charset="0"/>
              <a:cs typeface="Arial" panose="020B0604020202020204" pitchFamily="34" charset="0"/>
            </a:endParaRPr>
          </a:p>
        </p:txBody>
      </p:sp>
      <p:sp>
        <p:nvSpPr>
          <p:cNvPr id="360" name="object 67">
            <a:extLst>
              <a:ext uri="{FF2B5EF4-FFF2-40B4-BE49-F238E27FC236}">
                <a16:creationId xmlns:a16="http://schemas.microsoft.com/office/drawing/2014/main" id="{CFBABB3E-F71D-7DA9-0232-3E83EA312B51}"/>
              </a:ext>
            </a:extLst>
          </p:cNvPr>
          <p:cNvSpPr txBox="1"/>
          <p:nvPr/>
        </p:nvSpPr>
        <p:spPr>
          <a:xfrm>
            <a:off x="6524691" y="2808992"/>
            <a:ext cx="124867" cy="118220"/>
          </a:xfrm>
          <a:prstGeom prst="rect">
            <a:avLst/>
          </a:prstGeom>
        </p:spPr>
        <p:txBody>
          <a:bodyPr vert="horz" wrap="square" lIns="0" tIns="10397" rIns="0" bIns="0" rtlCol="0">
            <a:spAutoFit/>
          </a:bodyPr>
          <a:lstStyle/>
          <a:p>
            <a:pPr marL="7701" algn="r">
              <a:spcBef>
                <a:spcPts val="82"/>
              </a:spcBef>
            </a:pPr>
            <a:r>
              <a:rPr sz="700" spc="-15">
                <a:solidFill>
                  <a:srgbClr val="22346A"/>
                </a:solidFill>
                <a:latin typeface="Arial" panose="020B0604020202020204" pitchFamily="34" charset="0"/>
                <a:cs typeface="Arial" panose="020B0604020202020204" pitchFamily="34" charset="0"/>
              </a:rPr>
              <a:t>80</a:t>
            </a:r>
            <a:endParaRPr sz="700">
              <a:latin typeface="Arial" panose="020B0604020202020204" pitchFamily="34" charset="0"/>
              <a:cs typeface="Arial" panose="020B0604020202020204" pitchFamily="34" charset="0"/>
            </a:endParaRPr>
          </a:p>
        </p:txBody>
      </p:sp>
      <p:sp>
        <p:nvSpPr>
          <p:cNvPr id="361" name="object 68">
            <a:extLst>
              <a:ext uri="{FF2B5EF4-FFF2-40B4-BE49-F238E27FC236}">
                <a16:creationId xmlns:a16="http://schemas.microsoft.com/office/drawing/2014/main" id="{D1E669CE-95D6-E390-36BE-F65A858E5375}"/>
              </a:ext>
            </a:extLst>
          </p:cNvPr>
          <p:cNvSpPr txBox="1"/>
          <p:nvPr/>
        </p:nvSpPr>
        <p:spPr>
          <a:xfrm>
            <a:off x="6526632" y="2559851"/>
            <a:ext cx="122926" cy="118220"/>
          </a:xfrm>
          <a:prstGeom prst="rect">
            <a:avLst/>
          </a:prstGeom>
        </p:spPr>
        <p:txBody>
          <a:bodyPr vert="horz" wrap="square" lIns="0" tIns="10397" rIns="0" bIns="0" rtlCol="0">
            <a:spAutoFit/>
          </a:bodyPr>
          <a:lstStyle/>
          <a:p>
            <a:pPr marL="7701" algn="r">
              <a:spcBef>
                <a:spcPts val="82"/>
              </a:spcBef>
            </a:pPr>
            <a:r>
              <a:rPr sz="700" spc="-15">
                <a:solidFill>
                  <a:srgbClr val="22346A"/>
                </a:solidFill>
                <a:latin typeface="Arial" panose="020B0604020202020204" pitchFamily="34" charset="0"/>
                <a:cs typeface="Arial" panose="020B0604020202020204" pitchFamily="34" charset="0"/>
              </a:rPr>
              <a:t>90</a:t>
            </a:r>
            <a:endParaRPr sz="700">
              <a:latin typeface="Arial" panose="020B0604020202020204" pitchFamily="34" charset="0"/>
              <a:cs typeface="Arial" panose="020B0604020202020204" pitchFamily="34" charset="0"/>
            </a:endParaRPr>
          </a:p>
        </p:txBody>
      </p:sp>
      <p:sp>
        <p:nvSpPr>
          <p:cNvPr id="362" name="object 69">
            <a:extLst>
              <a:ext uri="{FF2B5EF4-FFF2-40B4-BE49-F238E27FC236}">
                <a16:creationId xmlns:a16="http://schemas.microsoft.com/office/drawing/2014/main" id="{830B693D-5444-FB76-58E8-75FDAAA7225C}"/>
              </a:ext>
            </a:extLst>
          </p:cNvPr>
          <p:cNvSpPr txBox="1"/>
          <p:nvPr/>
        </p:nvSpPr>
        <p:spPr>
          <a:xfrm>
            <a:off x="6491048" y="2310710"/>
            <a:ext cx="158510" cy="118220"/>
          </a:xfrm>
          <a:prstGeom prst="rect">
            <a:avLst/>
          </a:prstGeom>
        </p:spPr>
        <p:txBody>
          <a:bodyPr vert="horz" wrap="square" lIns="0" tIns="10397" rIns="0" bIns="0" rtlCol="0">
            <a:spAutoFit/>
          </a:bodyPr>
          <a:lstStyle/>
          <a:p>
            <a:pPr marL="7701" algn="r">
              <a:spcBef>
                <a:spcPts val="82"/>
              </a:spcBef>
            </a:pPr>
            <a:r>
              <a:rPr sz="700" spc="-15">
                <a:solidFill>
                  <a:srgbClr val="22346A"/>
                </a:solidFill>
                <a:latin typeface="Arial" panose="020B0604020202020204" pitchFamily="34" charset="0"/>
                <a:cs typeface="Arial" panose="020B0604020202020204" pitchFamily="34" charset="0"/>
              </a:rPr>
              <a:t>100</a:t>
            </a:r>
            <a:endParaRPr sz="700">
              <a:latin typeface="Arial" panose="020B0604020202020204" pitchFamily="34" charset="0"/>
              <a:cs typeface="Arial" panose="020B0604020202020204" pitchFamily="34" charset="0"/>
            </a:endParaRPr>
          </a:p>
        </p:txBody>
      </p:sp>
      <p:sp>
        <p:nvSpPr>
          <p:cNvPr id="363" name="object 70">
            <a:extLst>
              <a:ext uri="{FF2B5EF4-FFF2-40B4-BE49-F238E27FC236}">
                <a16:creationId xmlns:a16="http://schemas.microsoft.com/office/drawing/2014/main" id="{7ACF690E-2818-6E19-6A86-2DDF5020CEE1}"/>
              </a:ext>
            </a:extLst>
          </p:cNvPr>
          <p:cNvSpPr txBox="1"/>
          <p:nvPr/>
        </p:nvSpPr>
        <p:spPr>
          <a:xfrm>
            <a:off x="6757395" y="4872794"/>
            <a:ext cx="391745" cy="250042"/>
          </a:xfrm>
          <a:prstGeom prst="rect">
            <a:avLst/>
          </a:prstGeom>
        </p:spPr>
        <p:txBody>
          <a:bodyPr vert="horz" wrap="square" lIns="0" tIns="21564" rIns="0" bIns="0" rtlCol="0">
            <a:spAutoFit/>
          </a:bodyPr>
          <a:lstStyle/>
          <a:p>
            <a:pPr marR="21179" algn="ctr">
              <a:spcBef>
                <a:spcPts val="170"/>
              </a:spcBef>
              <a:tabLst>
                <a:tab pos="197923" algn="l"/>
              </a:tabLst>
            </a:pPr>
            <a:r>
              <a:rPr sz="700" spc="-15">
                <a:solidFill>
                  <a:srgbClr val="002360"/>
                </a:solidFill>
                <a:latin typeface="Arial" panose="020B0604020202020204" pitchFamily="34" charset="0"/>
                <a:cs typeface="Arial" panose="020B0604020202020204" pitchFamily="34" charset="0"/>
              </a:rPr>
              <a:t>S4</a:t>
            </a:r>
            <a:r>
              <a:rPr sz="700">
                <a:solidFill>
                  <a:srgbClr val="002360"/>
                </a:solidFill>
                <a:latin typeface="Arial" panose="020B0604020202020204" pitchFamily="34" charset="0"/>
                <a:cs typeface="Arial" panose="020B0604020202020204" pitchFamily="34" charset="0"/>
              </a:rPr>
              <a:t>	</a:t>
            </a:r>
            <a:r>
              <a:rPr sz="700" spc="-15">
                <a:solidFill>
                  <a:srgbClr val="002360"/>
                </a:solidFill>
                <a:latin typeface="Arial" panose="020B0604020202020204" pitchFamily="34" charset="0"/>
                <a:cs typeface="Arial" panose="020B0604020202020204" pitchFamily="34" charset="0"/>
              </a:rPr>
              <a:t>S16</a:t>
            </a:r>
            <a:endParaRPr sz="700">
              <a:latin typeface="Arial" panose="020B0604020202020204" pitchFamily="34" charset="0"/>
              <a:cs typeface="Arial" panose="020B0604020202020204" pitchFamily="34" charset="0"/>
            </a:endParaRPr>
          </a:p>
          <a:p>
            <a:pPr marR="3081" algn="ctr">
              <a:spcBef>
                <a:spcPts val="115"/>
              </a:spcBef>
            </a:pPr>
            <a:r>
              <a:rPr sz="700" b="1">
                <a:solidFill>
                  <a:srgbClr val="22346A"/>
                </a:solidFill>
                <a:latin typeface="Arial" panose="020B0604020202020204" pitchFamily="34" charset="0"/>
                <a:cs typeface="Arial" panose="020B0604020202020204" pitchFamily="34" charset="0"/>
              </a:rPr>
              <a:t>EASI-</a:t>
            </a:r>
            <a:r>
              <a:rPr sz="700" b="1" spc="-15">
                <a:solidFill>
                  <a:srgbClr val="22346A"/>
                </a:solidFill>
                <a:latin typeface="Arial" panose="020B0604020202020204" pitchFamily="34" charset="0"/>
                <a:cs typeface="Arial" panose="020B0604020202020204" pitchFamily="34" charset="0"/>
              </a:rPr>
              <a:t>50</a:t>
            </a:r>
            <a:endParaRPr sz="700">
              <a:latin typeface="Arial" panose="020B0604020202020204" pitchFamily="34" charset="0"/>
              <a:cs typeface="Arial" panose="020B0604020202020204" pitchFamily="34" charset="0"/>
            </a:endParaRPr>
          </a:p>
        </p:txBody>
      </p:sp>
      <p:sp>
        <p:nvSpPr>
          <p:cNvPr id="364" name="object 71">
            <a:extLst>
              <a:ext uri="{FF2B5EF4-FFF2-40B4-BE49-F238E27FC236}">
                <a16:creationId xmlns:a16="http://schemas.microsoft.com/office/drawing/2014/main" id="{3D3F2164-B649-6232-48B6-E8F1927EF3D3}"/>
              </a:ext>
            </a:extLst>
          </p:cNvPr>
          <p:cNvSpPr txBox="1"/>
          <p:nvPr/>
        </p:nvSpPr>
        <p:spPr>
          <a:xfrm>
            <a:off x="7159739" y="4872794"/>
            <a:ext cx="509653" cy="250042"/>
          </a:xfrm>
          <a:prstGeom prst="rect">
            <a:avLst/>
          </a:prstGeom>
        </p:spPr>
        <p:txBody>
          <a:bodyPr vert="horz" wrap="square" lIns="0" tIns="21564" rIns="0" bIns="0" rtlCol="0">
            <a:spAutoFit/>
          </a:bodyPr>
          <a:lstStyle/>
          <a:p>
            <a:pPr marL="64691" algn="ctr">
              <a:spcBef>
                <a:spcPts val="170"/>
              </a:spcBef>
              <a:tabLst>
                <a:tab pos="262999" algn="l"/>
              </a:tabLst>
            </a:pPr>
            <a:r>
              <a:rPr sz="700" spc="-15">
                <a:solidFill>
                  <a:srgbClr val="002360"/>
                </a:solidFill>
                <a:latin typeface="Arial" panose="020B0604020202020204" pitchFamily="34" charset="0"/>
                <a:cs typeface="Arial" panose="020B0604020202020204" pitchFamily="34" charset="0"/>
              </a:rPr>
              <a:t>S4</a:t>
            </a:r>
            <a:r>
              <a:rPr sz="700">
                <a:solidFill>
                  <a:srgbClr val="002360"/>
                </a:solidFill>
                <a:latin typeface="Arial" panose="020B0604020202020204" pitchFamily="34" charset="0"/>
                <a:cs typeface="Arial" panose="020B0604020202020204" pitchFamily="34" charset="0"/>
              </a:rPr>
              <a:t>	</a:t>
            </a:r>
            <a:r>
              <a:rPr sz="700" spc="-15">
                <a:solidFill>
                  <a:srgbClr val="002360"/>
                </a:solidFill>
                <a:latin typeface="Arial" panose="020B0604020202020204" pitchFamily="34" charset="0"/>
                <a:cs typeface="Arial" panose="020B0604020202020204" pitchFamily="34" charset="0"/>
              </a:rPr>
              <a:t>S16</a:t>
            </a:r>
            <a:endParaRPr sz="700">
              <a:latin typeface="Arial" panose="020B0604020202020204" pitchFamily="34" charset="0"/>
              <a:cs typeface="Arial" panose="020B0604020202020204" pitchFamily="34" charset="0"/>
            </a:endParaRPr>
          </a:p>
          <a:p>
            <a:pPr marL="7701" algn="ctr">
              <a:spcBef>
                <a:spcPts val="115"/>
              </a:spcBef>
            </a:pPr>
            <a:r>
              <a:rPr lang="es-ES" sz="700" b="1">
                <a:solidFill>
                  <a:srgbClr val="22346A"/>
                </a:solidFill>
                <a:latin typeface="Arial" panose="020B0604020202020204" pitchFamily="34" charset="0"/>
                <a:cs typeface="Arial" panose="020B0604020202020204" pitchFamily="34" charset="0"/>
              </a:rPr>
              <a:t>  </a:t>
            </a:r>
            <a:r>
              <a:rPr sz="700" b="1">
                <a:solidFill>
                  <a:srgbClr val="22346A"/>
                </a:solidFill>
                <a:latin typeface="Arial" panose="020B0604020202020204" pitchFamily="34" charset="0"/>
                <a:cs typeface="Arial" panose="020B0604020202020204" pitchFamily="34" charset="0"/>
              </a:rPr>
              <a:t>EASI-</a:t>
            </a:r>
            <a:r>
              <a:rPr sz="700" b="1" spc="-15">
                <a:solidFill>
                  <a:srgbClr val="22346A"/>
                </a:solidFill>
                <a:latin typeface="Arial" panose="020B0604020202020204" pitchFamily="34" charset="0"/>
                <a:cs typeface="Arial" panose="020B0604020202020204" pitchFamily="34" charset="0"/>
              </a:rPr>
              <a:t>75</a:t>
            </a:r>
            <a:endParaRPr sz="700">
              <a:latin typeface="Arial" panose="020B0604020202020204" pitchFamily="34" charset="0"/>
              <a:cs typeface="Arial" panose="020B0604020202020204" pitchFamily="34" charset="0"/>
            </a:endParaRPr>
          </a:p>
        </p:txBody>
      </p:sp>
      <p:sp>
        <p:nvSpPr>
          <p:cNvPr id="365" name="object 72">
            <a:extLst>
              <a:ext uri="{FF2B5EF4-FFF2-40B4-BE49-F238E27FC236}">
                <a16:creationId xmlns:a16="http://schemas.microsoft.com/office/drawing/2014/main" id="{57A4F2CF-F060-3988-EDF3-383EE55D47FE}"/>
              </a:ext>
            </a:extLst>
          </p:cNvPr>
          <p:cNvSpPr txBox="1"/>
          <p:nvPr/>
        </p:nvSpPr>
        <p:spPr>
          <a:xfrm>
            <a:off x="7707385" y="4872796"/>
            <a:ext cx="509652" cy="250042"/>
          </a:xfrm>
          <a:prstGeom prst="rect">
            <a:avLst/>
          </a:prstGeom>
        </p:spPr>
        <p:txBody>
          <a:bodyPr vert="horz" wrap="square" lIns="0" tIns="21564" rIns="0" bIns="0" rtlCol="0">
            <a:spAutoFit/>
          </a:bodyPr>
          <a:lstStyle/>
          <a:p>
            <a:pPr marL="68541" algn="ctr">
              <a:spcBef>
                <a:spcPts val="170"/>
              </a:spcBef>
              <a:tabLst>
                <a:tab pos="266464" algn="l"/>
              </a:tabLst>
            </a:pPr>
            <a:r>
              <a:rPr sz="700" spc="-15">
                <a:solidFill>
                  <a:srgbClr val="002360"/>
                </a:solidFill>
                <a:latin typeface="Arial" panose="020B0604020202020204" pitchFamily="34" charset="0"/>
                <a:cs typeface="Arial" panose="020B0604020202020204" pitchFamily="34" charset="0"/>
              </a:rPr>
              <a:t>S4</a:t>
            </a:r>
            <a:r>
              <a:rPr sz="700">
                <a:solidFill>
                  <a:srgbClr val="002360"/>
                </a:solidFill>
                <a:latin typeface="Arial" panose="020B0604020202020204" pitchFamily="34" charset="0"/>
                <a:cs typeface="Arial" panose="020B0604020202020204" pitchFamily="34" charset="0"/>
              </a:rPr>
              <a:t>	</a:t>
            </a:r>
            <a:r>
              <a:rPr sz="700" spc="-15">
                <a:solidFill>
                  <a:srgbClr val="002360"/>
                </a:solidFill>
                <a:latin typeface="Arial" panose="020B0604020202020204" pitchFamily="34" charset="0"/>
                <a:cs typeface="Arial" panose="020B0604020202020204" pitchFamily="34" charset="0"/>
              </a:rPr>
              <a:t>S16</a:t>
            </a:r>
            <a:endParaRPr sz="700">
              <a:latin typeface="Arial" panose="020B0604020202020204" pitchFamily="34" charset="0"/>
              <a:cs typeface="Arial" panose="020B0604020202020204" pitchFamily="34" charset="0"/>
            </a:endParaRPr>
          </a:p>
          <a:p>
            <a:pPr marL="7701" algn="ctr">
              <a:spcBef>
                <a:spcPts val="115"/>
              </a:spcBef>
            </a:pPr>
            <a:r>
              <a:rPr lang="es-ES" sz="700" b="1">
                <a:solidFill>
                  <a:srgbClr val="22346A"/>
                </a:solidFill>
                <a:latin typeface="Arial" panose="020B0604020202020204" pitchFamily="34" charset="0"/>
                <a:cs typeface="Arial" panose="020B0604020202020204" pitchFamily="34" charset="0"/>
              </a:rPr>
              <a:t>  </a:t>
            </a:r>
            <a:r>
              <a:rPr sz="700" b="1">
                <a:solidFill>
                  <a:srgbClr val="22346A"/>
                </a:solidFill>
                <a:latin typeface="Arial" panose="020B0604020202020204" pitchFamily="34" charset="0"/>
                <a:cs typeface="Arial" panose="020B0604020202020204" pitchFamily="34" charset="0"/>
              </a:rPr>
              <a:t>EASI-</a:t>
            </a:r>
            <a:r>
              <a:rPr sz="700" b="1" spc="-15">
                <a:solidFill>
                  <a:srgbClr val="22346A"/>
                </a:solidFill>
                <a:latin typeface="Arial" panose="020B0604020202020204" pitchFamily="34" charset="0"/>
                <a:cs typeface="Arial" panose="020B0604020202020204" pitchFamily="34" charset="0"/>
              </a:rPr>
              <a:t>90</a:t>
            </a:r>
            <a:endParaRPr sz="700">
              <a:latin typeface="Arial" panose="020B0604020202020204" pitchFamily="34" charset="0"/>
              <a:cs typeface="Arial" panose="020B0604020202020204" pitchFamily="34" charset="0"/>
            </a:endParaRPr>
          </a:p>
        </p:txBody>
      </p:sp>
      <p:sp>
        <p:nvSpPr>
          <p:cNvPr id="366" name="object 73">
            <a:extLst>
              <a:ext uri="{FF2B5EF4-FFF2-40B4-BE49-F238E27FC236}">
                <a16:creationId xmlns:a16="http://schemas.microsoft.com/office/drawing/2014/main" id="{F30C7F0F-7D91-B221-A399-A5373A7BF58D}"/>
              </a:ext>
            </a:extLst>
          </p:cNvPr>
          <p:cNvSpPr txBox="1"/>
          <p:nvPr/>
        </p:nvSpPr>
        <p:spPr>
          <a:xfrm>
            <a:off x="8289662" y="4872796"/>
            <a:ext cx="496742" cy="250042"/>
          </a:xfrm>
          <a:prstGeom prst="rect">
            <a:avLst/>
          </a:prstGeom>
        </p:spPr>
        <p:txBody>
          <a:bodyPr vert="horz" wrap="square" lIns="0" tIns="21564" rIns="0" bIns="0" rtlCol="0">
            <a:spAutoFit/>
          </a:bodyPr>
          <a:lstStyle/>
          <a:p>
            <a:pPr marL="33886" algn="ctr">
              <a:spcBef>
                <a:spcPts val="170"/>
              </a:spcBef>
              <a:tabLst>
                <a:tab pos="232194" algn="l"/>
              </a:tabLst>
            </a:pPr>
            <a:r>
              <a:rPr sz="700" spc="-15">
                <a:solidFill>
                  <a:srgbClr val="002360"/>
                </a:solidFill>
                <a:latin typeface="Arial" panose="020B0604020202020204" pitchFamily="34" charset="0"/>
                <a:cs typeface="Arial" panose="020B0604020202020204" pitchFamily="34" charset="0"/>
              </a:rPr>
              <a:t>S4</a:t>
            </a:r>
            <a:r>
              <a:rPr sz="700">
                <a:solidFill>
                  <a:srgbClr val="002360"/>
                </a:solidFill>
                <a:latin typeface="Arial" panose="020B0604020202020204" pitchFamily="34" charset="0"/>
                <a:cs typeface="Arial" panose="020B0604020202020204" pitchFamily="34" charset="0"/>
              </a:rPr>
              <a:t>	</a:t>
            </a:r>
            <a:r>
              <a:rPr sz="700" spc="-15">
                <a:solidFill>
                  <a:srgbClr val="002360"/>
                </a:solidFill>
                <a:latin typeface="Arial" panose="020B0604020202020204" pitchFamily="34" charset="0"/>
                <a:cs typeface="Arial" panose="020B0604020202020204" pitchFamily="34" charset="0"/>
              </a:rPr>
              <a:t>S16</a:t>
            </a:r>
            <a:endParaRPr sz="700">
              <a:latin typeface="Arial" panose="020B0604020202020204" pitchFamily="34" charset="0"/>
              <a:cs typeface="Arial" panose="020B0604020202020204" pitchFamily="34" charset="0"/>
            </a:endParaRPr>
          </a:p>
          <a:p>
            <a:pPr marL="7701" algn="ctr">
              <a:spcBef>
                <a:spcPts val="115"/>
              </a:spcBef>
            </a:pPr>
            <a:r>
              <a:rPr sz="700" b="1" spc="-6">
                <a:solidFill>
                  <a:srgbClr val="22346A"/>
                </a:solidFill>
                <a:latin typeface="Arial" panose="020B0604020202020204" pitchFamily="34" charset="0"/>
                <a:cs typeface="Arial" panose="020B0604020202020204" pitchFamily="34" charset="0"/>
              </a:rPr>
              <a:t>IGA0/1</a:t>
            </a:r>
            <a:endParaRPr sz="700">
              <a:latin typeface="Arial" panose="020B0604020202020204" pitchFamily="34" charset="0"/>
              <a:cs typeface="Arial" panose="020B0604020202020204" pitchFamily="34" charset="0"/>
            </a:endParaRPr>
          </a:p>
        </p:txBody>
      </p:sp>
      <p:sp>
        <p:nvSpPr>
          <p:cNvPr id="367" name="object 74">
            <a:extLst>
              <a:ext uri="{FF2B5EF4-FFF2-40B4-BE49-F238E27FC236}">
                <a16:creationId xmlns:a16="http://schemas.microsoft.com/office/drawing/2014/main" id="{10C221F4-042E-6109-9425-43A52322A0F1}"/>
              </a:ext>
            </a:extLst>
          </p:cNvPr>
          <p:cNvSpPr txBox="1"/>
          <p:nvPr/>
        </p:nvSpPr>
        <p:spPr>
          <a:xfrm>
            <a:off x="6312565" y="2546961"/>
            <a:ext cx="161583" cy="2004533"/>
          </a:xfrm>
          <a:prstGeom prst="rect">
            <a:avLst/>
          </a:prstGeom>
        </p:spPr>
        <p:txBody>
          <a:bodyPr vert="vert270" wrap="square" lIns="0" tIns="7701" rIns="0" bIns="0" rtlCol="0">
            <a:spAutoFit/>
          </a:bodyPr>
          <a:lstStyle/>
          <a:p>
            <a:pPr marL="7701">
              <a:spcBef>
                <a:spcPts val="61"/>
              </a:spcBef>
            </a:pPr>
            <a:r>
              <a:rPr sz="1050" b="1">
                <a:solidFill>
                  <a:srgbClr val="22346A"/>
                </a:solidFill>
                <a:latin typeface="Arial" panose="020B0604020202020204" pitchFamily="34" charset="0"/>
                <a:cs typeface="Arial" panose="020B0604020202020204" pitchFamily="34" charset="0"/>
              </a:rPr>
              <a:t>Porcentaje</a:t>
            </a:r>
            <a:r>
              <a:rPr sz="1050" b="1" spc="24">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de</a:t>
            </a:r>
            <a:r>
              <a:rPr sz="1050" b="1" spc="24">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pacientes</a:t>
            </a:r>
            <a:r>
              <a:rPr sz="1050" b="1" spc="24">
                <a:solidFill>
                  <a:srgbClr val="22346A"/>
                </a:solidFill>
                <a:latin typeface="Arial" panose="020B0604020202020204" pitchFamily="34" charset="0"/>
                <a:cs typeface="Arial" panose="020B0604020202020204" pitchFamily="34" charset="0"/>
              </a:rPr>
              <a:t> </a:t>
            </a:r>
            <a:r>
              <a:rPr sz="1050" b="1" spc="-15">
                <a:solidFill>
                  <a:srgbClr val="22346A"/>
                </a:solidFill>
                <a:latin typeface="Arial" panose="020B0604020202020204" pitchFamily="34" charset="0"/>
                <a:cs typeface="Arial" panose="020B0604020202020204" pitchFamily="34" charset="0"/>
              </a:rPr>
              <a:t>(%)</a:t>
            </a:r>
            <a:endParaRPr sz="1050">
              <a:latin typeface="Arial" panose="020B0604020202020204" pitchFamily="34" charset="0"/>
              <a:cs typeface="Arial" panose="020B0604020202020204" pitchFamily="34" charset="0"/>
            </a:endParaRPr>
          </a:p>
        </p:txBody>
      </p:sp>
      <p:grpSp>
        <p:nvGrpSpPr>
          <p:cNvPr id="368" name="object 75">
            <a:extLst>
              <a:ext uri="{FF2B5EF4-FFF2-40B4-BE49-F238E27FC236}">
                <a16:creationId xmlns:a16="http://schemas.microsoft.com/office/drawing/2014/main" id="{F8C0E9C6-F1F3-9C98-76E9-F2DD815B94AB}"/>
              </a:ext>
            </a:extLst>
          </p:cNvPr>
          <p:cNvGrpSpPr/>
          <p:nvPr/>
        </p:nvGrpSpPr>
        <p:grpSpPr>
          <a:xfrm>
            <a:off x="8191132" y="2583104"/>
            <a:ext cx="401450" cy="70844"/>
            <a:chOff x="9010490" y="3419110"/>
            <a:chExt cx="788035" cy="139065"/>
          </a:xfrm>
        </p:grpSpPr>
        <p:sp>
          <p:nvSpPr>
            <p:cNvPr id="372" name="object 76">
              <a:extLst>
                <a:ext uri="{FF2B5EF4-FFF2-40B4-BE49-F238E27FC236}">
                  <a16:creationId xmlns:a16="http://schemas.microsoft.com/office/drawing/2014/main" id="{51D2455C-1B18-5D1D-676B-734DE4B20589}"/>
                </a:ext>
              </a:extLst>
            </p:cNvPr>
            <p:cNvSpPr/>
            <p:nvPr/>
          </p:nvSpPr>
          <p:spPr>
            <a:xfrm>
              <a:off x="9014814" y="3423445"/>
              <a:ext cx="121285" cy="130175"/>
            </a:xfrm>
            <a:custGeom>
              <a:avLst/>
              <a:gdLst/>
              <a:ahLst/>
              <a:cxnLst/>
              <a:rect l="l" t="t" r="r" b="b"/>
              <a:pathLst>
                <a:path w="121284" h="130175">
                  <a:moveTo>
                    <a:pt x="121210" y="0"/>
                  </a:moveTo>
                  <a:lnTo>
                    <a:pt x="0" y="0"/>
                  </a:lnTo>
                  <a:lnTo>
                    <a:pt x="0" y="129859"/>
                  </a:lnTo>
                  <a:lnTo>
                    <a:pt x="121210" y="129859"/>
                  </a:lnTo>
                  <a:lnTo>
                    <a:pt x="121210"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73" name="object 77">
              <a:extLst>
                <a:ext uri="{FF2B5EF4-FFF2-40B4-BE49-F238E27FC236}">
                  <a16:creationId xmlns:a16="http://schemas.microsoft.com/office/drawing/2014/main" id="{98F5F4F5-1B46-2B95-15D2-9ECBE6B13C9F}"/>
                </a:ext>
              </a:extLst>
            </p:cNvPr>
            <p:cNvSpPr/>
            <p:nvPr/>
          </p:nvSpPr>
          <p:spPr>
            <a:xfrm>
              <a:off x="9014416" y="3423037"/>
              <a:ext cx="122555" cy="130810"/>
            </a:xfrm>
            <a:custGeom>
              <a:avLst/>
              <a:gdLst/>
              <a:ahLst/>
              <a:cxnLst/>
              <a:rect l="l" t="t" r="r" b="b"/>
              <a:pathLst>
                <a:path w="122554" h="130810">
                  <a:moveTo>
                    <a:pt x="0" y="130666"/>
                  </a:moveTo>
                  <a:lnTo>
                    <a:pt x="122017" y="130666"/>
                  </a:lnTo>
                  <a:lnTo>
                    <a:pt x="122017" y="0"/>
                  </a:lnTo>
                  <a:lnTo>
                    <a:pt x="0" y="0"/>
                  </a:lnTo>
                  <a:lnTo>
                    <a:pt x="0" y="130666"/>
                  </a:lnTo>
                  <a:close/>
                </a:path>
              </a:pathLst>
            </a:custGeom>
            <a:ln w="7853">
              <a:solidFill>
                <a:srgbClr val="FB7FE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74" name="object 78">
              <a:extLst>
                <a:ext uri="{FF2B5EF4-FFF2-40B4-BE49-F238E27FC236}">
                  <a16:creationId xmlns:a16="http://schemas.microsoft.com/office/drawing/2014/main" id="{50286565-D226-C513-A6C9-A3EB1167E181}"/>
                </a:ext>
              </a:extLst>
            </p:cNvPr>
            <p:cNvSpPr/>
            <p:nvPr/>
          </p:nvSpPr>
          <p:spPr>
            <a:xfrm>
              <a:off x="9664187" y="3423445"/>
              <a:ext cx="130175" cy="130175"/>
            </a:xfrm>
            <a:custGeom>
              <a:avLst/>
              <a:gdLst/>
              <a:ahLst/>
              <a:cxnLst/>
              <a:rect l="l" t="t" r="r" b="b"/>
              <a:pathLst>
                <a:path w="130175" h="130175">
                  <a:moveTo>
                    <a:pt x="129870" y="0"/>
                  </a:moveTo>
                  <a:lnTo>
                    <a:pt x="0" y="0"/>
                  </a:lnTo>
                  <a:lnTo>
                    <a:pt x="0" y="129859"/>
                  </a:lnTo>
                  <a:lnTo>
                    <a:pt x="129870" y="129859"/>
                  </a:lnTo>
                  <a:lnTo>
                    <a:pt x="129870" y="0"/>
                  </a:lnTo>
                  <a:close/>
                </a:path>
              </a:pathLst>
            </a:custGeom>
            <a:solidFill>
              <a:srgbClr val="B1059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375" name="object 79">
              <a:extLst>
                <a:ext uri="{FF2B5EF4-FFF2-40B4-BE49-F238E27FC236}">
                  <a16:creationId xmlns:a16="http://schemas.microsoft.com/office/drawing/2014/main" id="{14DB3CBE-0BAF-064F-5259-A5C8F32628F8}"/>
                </a:ext>
              </a:extLst>
            </p:cNvPr>
            <p:cNvSpPr/>
            <p:nvPr/>
          </p:nvSpPr>
          <p:spPr>
            <a:xfrm>
              <a:off x="9663779" y="3423037"/>
              <a:ext cx="130810" cy="130810"/>
            </a:xfrm>
            <a:custGeom>
              <a:avLst/>
              <a:gdLst/>
              <a:ahLst/>
              <a:cxnLst/>
              <a:rect l="l" t="t" r="r" b="b"/>
              <a:pathLst>
                <a:path w="130809" h="130810">
                  <a:moveTo>
                    <a:pt x="0" y="130666"/>
                  </a:moveTo>
                  <a:lnTo>
                    <a:pt x="130676" y="130666"/>
                  </a:lnTo>
                  <a:lnTo>
                    <a:pt x="130676" y="0"/>
                  </a:lnTo>
                  <a:lnTo>
                    <a:pt x="0" y="0"/>
                  </a:lnTo>
                  <a:lnTo>
                    <a:pt x="0" y="130666"/>
                  </a:lnTo>
                  <a:close/>
                </a:path>
              </a:pathLst>
            </a:custGeom>
            <a:ln w="7853">
              <a:noFill/>
            </a:ln>
          </p:spPr>
          <p:txBody>
            <a:bodyPr wrap="square" lIns="0" tIns="0" rIns="0" bIns="0" rtlCol="0"/>
            <a:lstStyle/>
            <a:p>
              <a:endParaRPr sz="1000">
                <a:latin typeface="Arial" panose="020B0604020202020204" pitchFamily="34" charset="0"/>
                <a:cs typeface="Arial" panose="020B0604020202020204" pitchFamily="34" charset="0"/>
              </a:endParaRPr>
            </a:p>
          </p:txBody>
        </p:sp>
      </p:grpSp>
      <p:sp>
        <p:nvSpPr>
          <p:cNvPr id="369" name="object 80">
            <a:extLst>
              <a:ext uri="{FF2B5EF4-FFF2-40B4-BE49-F238E27FC236}">
                <a16:creationId xmlns:a16="http://schemas.microsoft.com/office/drawing/2014/main" id="{7764AB3D-40D3-211A-2D8F-9658B1D2ACCD}"/>
              </a:ext>
            </a:extLst>
          </p:cNvPr>
          <p:cNvSpPr txBox="1"/>
          <p:nvPr/>
        </p:nvSpPr>
        <p:spPr>
          <a:xfrm>
            <a:off x="8282961" y="2546961"/>
            <a:ext cx="117750" cy="11448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S4</a:t>
            </a:r>
            <a:endParaRPr sz="700">
              <a:latin typeface="Arial" panose="020B0604020202020204" pitchFamily="34" charset="0"/>
              <a:cs typeface="Arial" panose="020B0604020202020204" pitchFamily="34" charset="0"/>
            </a:endParaRPr>
          </a:p>
        </p:txBody>
      </p:sp>
      <p:sp>
        <p:nvSpPr>
          <p:cNvPr id="370" name="object 81">
            <a:extLst>
              <a:ext uri="{FF2B5EF4-FFF2-40B4-BE49-F238E27FC236}">
                <a16:creationId xmlns:a16="http://schemas.microsoft.com/office/drawing/2014/main" id="{E493C8F8-BEE4-8043-A60C-5C14BB9F69C9}"/>
              </a:ext>
            </a:extLst>
          </p:cNvPr>
          <p:cNvSpPr txBox="1"/>
          <p:nvPr/>
        </p:nvSpPr>
        <p:spPr>
          <a:xfrm>
            <a:off x="6693616" y="5225348"/>
            <a:ext cx="1882058" cy="114480"/>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n</a:t>
            </a:r>
            <a:r>
              <a:rPr sz="700" spc="91">
                <a:solidFill>
                  <a:srgbClr val="22346A"/>
                </a:solidFill>
                <a:latin typeface="Arial" panose="020B0604020202020204" pitchFamily="34" charset="0"/>
                <a:cs typeface="Arial" panose="020B0604020202020204" pitchFamily="34" charset="0"/>
              </a:rPr>
              <a:t> </a:t>
            </a:r>
            <a:r>
              <a:rPr sz="700">
                <a:solidFill>
                  <a:srgbClr val="22346A"/>
                </a:solidFill>
                <a:latin typeface="Arial" panose="020B0604020202020204" pitchFamily="34" charset="0"/>
                <a:cs typeface="Arial" panose="020B0604020202020204" pitchFamily="34" charset="0"/>
              </a:rPr>
              <a:t>(EASI/IGA)</a:t>
            </a:r>
            <a:r>
              <a:rPr sz="700" spc="94">
                <a:solidFill>
                  <a:srgbClr val="22346A"/>
                </a:solidFill>
                <a:latin typeface="Arial" panose="020B0604020202020204" pitchFamily="34" charset="0"/>
                <a:cs typeface="Arial" panose="020B0604020202020204" pitchFamily="34" charset="0"/>
              </a:rPr>
              <a:t> </a:t>
            </a:r>
            <a:r>
              <a:rPr sz="700">
                <a:solidFill>
                  <a:srgbClr val="22346A"/>
                </a:solidFill>
                <a:latin typeface="Arial" panose="020B0604020202020204" pitchFamily="34" charset="0"/>
                <a:cs typeface="Arial" panose="020B0604020202020204" pitchFamily="34" charset="0"/>
              </a:rPr>
              <a:t>a</a:t>
            </a:r>
            <a:r>
              <a:rPr sz="700" spc="94">
                <a:solidFill>
                  <a:srgbClr val="22346A"/>
                </a:solidFill>
                <a:latin typeface="Arial" panose="020B0604020202020204" pitchFamily="34" charset="0"/>
                <a:cs typeface="Arial" panose="020B0604020202020204" pitchFamily="34" charset="0"/>
              </a:rPr>
              <a:t> </a:t>
            </a:r>
            <a:r>
              <a:rPr sz="700">
                <a:solidFill>
                  <a:srgbClr val="22346A"/>
                </a:solidFill>
                <a:latin typeface="Arial" panose="020B0604020202020204" pitchFamily="34" charset="0"/>
                <a:cs typeface="Arial" panose="020B0604020202020204" pitchFamily="34" charset="0"/>
              </a:rPr>
              <a:t>S4</a:t>
            </a:r>
            <a:r>
              <a:rPr sz="700" spc="91">
                <a:solidFill>
                  <a:srgbClr val="22346A"/>
                </a:solidFill>
                <a:latin typeface="Arial" panose="020B0604020202020204" pitchFamily="34" charset="0"/>
                <a:cs typeface="Arial" panose="020B0604020202020204" pitchFamily="34" charset="0"/>
              </a:rPr>
              <a:t> </a:t>
            </a:r>
            <a:r>
              <a:rPr sz="700">
                <a:solidFill>
                  <a:srgbClr val="22346A"/>
                </a:solidFill>
                <a:latin typeface="Arial" panose="020B0604020202020204" pitchFamily="34" charset="0"/>
                <a:cs typeface="Arial" panose="020B0604020202020204" pitchFamily="34" charset="0"/>
              </a:rPr>
              <a:t>=</a:t>
            </a:r>
            <a:r>
              <a:rPr sz="700" spc="94">
                <a:solidFill>
                  <a:srgbClr val="22346A"/>
                </a:solidFill>
                <a:latin typeface="Arial" panose="020B0604020202020204" pitchFamily="34" charset="0"/>
                <a:cs typeface="Arial" panose="020B0604020202020204" pitchFamily="34" charset="0"/>
              </a:rPr>
              <a:t> </a:t>
            </a:r>
            <a:r>
              <a:rPr sz="700">
                <a:solidFill>
                  <a:srgbClr val="22346A"/>
                </a:solidFill>
                <a:latin typeface="Arial" panose="020B0604020202020204" pitchFamily="34" charset="0"/>
                <a:cs typeface="Arial" panose="020B0604020202020204" pitchFamily="34" charset="0"/>
              </a:rPr>
              <a:t>94/96;</a:t>
            </a:r>
            <a:r>
              <a:rPr sz="700" spc="94">
                <a:solidFill>
                  <a:srgbClr val="22346A"/>
                </a:solidFill>
                <a:latin typeface="Arial" panose="020B0604020202020204" pitchFamily="34" charset="0"/>
                <a:cs typeface="Arial" panose="020B0604020202020204" pitchFamily="34" charset="0"/>
              </a:rPr>
              <a:t> </a:t>
            </a:r>
            <a:r>
              <a:rPr sz="700">
                <a:solidFill>
                  <a:srgbClr val="22346A"/>
                </a:solidFill>
                <a:latin typeface="Arial" panose="020B0604020202020204" pitchFamily="34" charset="0"/>
                <a:cs typeface="Arial" panose="020B0604020202020204" pitchFamily="34" charset="0"/>
              </a:rPr>
              <a:t>n</a:t>
            </a:r>
            <a:r>
              <a:rPr sz="700" spc="94">
                <a:solidFill>
                  <a:srgbClr val="22346A"/>
                </a:solidFill>
                <a:latin typeface="Arial" panose="020B0604020202020204" pitchFamily="34" charset="0"/>
                <a:cs typeface="Arial" panose="020B0604020202020204" pitchFamily="34" charset="0"/>
              </a:rPr>
              <a:t> </a:t>
            </a:r>
            <a:r>
              <a:rPr sz="700">
                <a:solidFill>
                  <a:srgbClr val="22346A"/>
                </a:solidFill>
                <a:latin typeface="Arial" panose="020B0604020202020204" pitchFamily="34" charset="0"/>
                <a:cs typeface="Arial" panose="020B0604020202020204" pitchFamily="34" charset="0"/>
              </a:rPr>
              <a:t>a</a:t>
            </a:r>
            <a:r>
              <a:rPr sz="700" spc="91">
                <a:solidFill>
                  <a:srgbClr val="22346A"/>
                </a:solidFill>
                <a:latin typeface="Arial" panose="020B0604020202020204" pitchFamily="34" charset="0"/>
                <a:cs typeface="Arial" panose="020B0604020202020204" pitchFamily="34" charset="0"/>
              </a:rPr>
              <a:t> </a:t>
            </a:r>
            <a:r>
              <a:rPr sz="700">
                <a:solidFill>
                  <a:srgbClr val="22346A"/>
                </a:solidFill>
                <a:latin typeface="Arial" panose="020B0604020202020204" pitchFamily="34" charset="0"/>
                <a:cs typeface="Arial" panose="020B0604020202020204" pitchFamily="34" charset="0"/>
              </a:rPr>
              <a:t>S16</a:t>
            </a:r>
            <a:r>
              <a:rPr sz="700" spc="94">
                <a:solidFill>
                  <a:srgbClr val="22346A"/>
                </a:solidFill>
                <a:latin typeface="Arial" panose="020B0604020202020204" pitchFamily="34" charset="0"/>
                <a:cs typeface="Arial" panose="020B0604020202020204" pitchFamily="34" charset="0"/>
              </a:rPr>
              <a:t> </a:t>
            </a:r>
            <a:r>
              <a:rPr sz="700">
                <a:solidFill>
                  <a:srgbClr val="22346A"/>
                </a:solidFill>
                <a:latin typeface="Arial" panose="020B0604020202020204" pitchFamily="34" charset="0"/>
                <a:cs typeface="Arial" panose="020B0604020202020204" pitchFamily="34" charset="0"/>
              </a:rPr>
              <a:t>=</a:t>
            </a:r>
            <a:r>
              <a:rPr sz="700" spc="94">
                <a:solidFill>
                  <a:srgbClr val="22346A"/>
                </a:solidFill>
                <a:latin typeface="Arial" panose="020B0604020202020204" pitchFamily="34" charset="0"/>
                <a:cs typeface="Arial" panose="020B0604020202020204" pitchFamily="34" charset="0"/>
              </a:rPr>
              <a:t> </a:t>
            </a:r>
            <a:r>
              <a:rPr sz="700" spc="-6">
                <a:solidFill>
                  <a:srgbClr val="22346A"/>
                </a:solidFill>
                <a:latin typeface="Arial" panose="020B0604020202020204" pitchFamily="34" charset="0"/>
                <a:cs typeface="Arial" panose="020B0604020202020204" pitchFamily="34" charset="0"/>
              </a:rPr>
              <a:t>92/94</a:t>
            </a:r>
            <a:endParaRPr sz="700">
              <a:latin typeface="Arial" panose="020B0604020202020204" pitchFamily="34" charset="0"/>
              <a:cs typeface="Arial" panose="020B0604020202020204" pitchFamily="34" charset="0"/>
            </a:endParaRPr>
          </a:p>
        </p:txBody>
      </p:sp>
      <p:sp>
        <p:nvSpPr>
          <p:cNvPr id="371" name="object 82">
            <a:extLst>
              <a:ext uri="{FF2B5EF4-FFF2-40B4-BE49-F238E27FC236}">
                <a16:creationId xmlns:a16="http://schemas.microsoft.com/office/drawing/2014/main" id="{49E4DFEC-1BF8-E2E4-A7A5-45C38C3F2CC9}"/>
              </a:ext>
            </a:extLst>
          </p:cNvPr>
          <p:cNvSpPr txBox="1"/>
          <p:nvPr/>
        </p:nvSpPr>
        <p:spPr>
          <a:xfrm>
            <a:off x="8591651" y="2546961"/>
            <a:ext cx="187623" cy="11448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S16</a:t>
            </a:r>
            <a:endParaRPr sz="700">
              <a:latin typeface="Arial" panose="020B0604020202020204" pitchFamily="34" charset="0"/>
              <a:cs typeface="Arial" panose="020B0604020202020204" pitchFamily="34" charset="0"/>
            </a:endParaRPr>
          </a:p>
        </p:txBody>
      </p:sp>
      <p:sp>
        <p:nvSpPr>
          <p:cNvPr id="405" name="object 30">
            <a:extLst>
              <a:ext uri="{FF2B5EF4-FFF2-40B4-BE49-F238E27FC236}">
                <a16:creationId xmlns:a16="http://schemas.microsoft.com/office/drawing/2014/main" id="{7516ED07-7CA0-A5C2-54BE-1312774B1DCF}"/>
              </a:ext>
            </a:extLst>
          </p:cNvPr>
          <p:cNvSpPr/>
          <p:nvPr/>
        </p:nvSpPr>
        <p:spPr>
          <a:xfrm>
            <a:off x="7465553" y="3286561"/>
            <a:ext cx="154628" cy="1583479"/>
          </a:xfrm>
          <a:custGeom>
            <a:avLst/>
            <a:gdLst/>
            <a:ahLst/>
            <a:cxnLst/>
            <a:rect l="l" t="t" r="r" b="b"/>
            <a:pathLst>
              <a:path w="303529" h="3108325">
                <a:moveTo>
                  <a:pt x="303037" y="0"/>
                </a:moveTo>
                <a:lnTo>
                  <a:pt x="0" y="0"/>
                </a:lnTo>
                <a:lnTo>
                  <a:pt x="0" y="3107978"/>
                </a:lnTo>
                <a:lnTo>
                  <a:pt x="303037" y="3107978"/>
                </a:lnTo>
                <a:lnTo>
                  <a:pt x="303037" y="0"/>
                </a:lnTo>
                <a:close/>
              </a:path>
            </a:pathLst>
          </a:custGeom>
          <a:solidFill>
            <a:srgbClr val="B1059D"/>
          </a:solidFill>
          <a:ln>
            <a:no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406" name="object 65">
            <a:extLst>
              <a:ext uri="{FF2B5EF4-FFF2-40B4-BE49-F238E27FC236}">
                <a16:creationId xmlns:a16="http://schemas.microsoft.com/office/drawing/2014/main" id="{3403308A-49C6-2CD5-9E1B-1A323ED77FA8}"/>
              </a:ext>
            </a:extLst>
          </p:cNvPr>
          <p:cNvSpPr txBox="1"/>
          <p:nvPr/>
        </p:nvSpPr>
        <p:spPr>
          <a:xfrm>
            <a:off x="6526632" y="3307274"/>
            <a:ext cx="122926" cy="118220"/>
          </a:xfrm>
          <a:prstGeom prst="rect">
            <a:avLst/>
          </a:prstGeom>
        </p:spPr>
        <p:txBody>
          <a:bodyPr vert="horz" wrap="square" lIns="0" tIns="10397" rIns="0" bIns="0" rtlCol="0">
            <a:spAutoFit/>
          </a:bodyPr>
          <a:lstStyle/>
          <a:p>
            <a:pPr marL="8856" algn="r"/>
            <a:r>
              <a:rPr lang="es-ES" sz="700" spc="-15">
                <a:solidFill>
                  <a:srgbClr val="22346A"/>
                </a:solidFill>
                <a:latin typeface="Arial" panose="020B0604020202020204" pitchFamily="34" charset="0"/>
                <a:cs typeface="Arial" panose="020B0604020202020204" pitchFamily="34" charset="0"/>
              </a:rPr>
              <a:t>6</a:t>
            </a:r>
            <a:r>
              <a:rPr sz="700" spc="-15">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p:txBody>
      </p:sp>
      <p:sp>
        <p:nvSpPr>
          <p:cNvPr id="407" name="object 65">
            <a:extLst>
              <a:ext uri="{FF2B5EF4-FFF2-40B4-BE49-F238E27FC236}">
                <a16:creationId xmlns:a16="http://schemas.microsoft.com/office/drawing/2014/main" id="{33AC5894-3AFA-EEB0-51AA-CD3F49EE953A}"/>
              </a:ext>
            </a:extLst>
          </p:cNvPr>
          <p:cNvSpPr txBox="1"/>
          <p:nvPr/>
        </p:nvSpPr>
        <p:spPr>
          <a:xfrm>
            <a:off x="6526632" y="3058133"/>
            <a:ext cx="122926" cy="118220"/>
          </a:xfrm>
          <a:prstGeom prst="rect">
            <a:avLst/>
          </a:prstGeom>
        </p:spPr>
        <p:txBody>
          <a:bodyPr vert="horz" wrap="square" lIns="0" tIns="10397" rIns="0" bIns="0" rtlCol="0">
            <a:spAutoFit/>
          </a:bodyPr>
          <a:lstStyle/>
          <a:p>
            <a:pPr marL="8856" algn="r"/>
            <a:r>
              <a:rPr lang="es-ES" sz="700" spc="-15">
                <a:solidFill>
                  <a:srgbClr val="22346A"/>
                </a:solidFill>
                <a:latin typeface="Arial" panose="020B0604020202020204" pitchFamily="34" charset="0"/>
                <a:cs typeface="Arial" panose="020B0604020202020204" pitchFamily="34" charset="0"/>
              </a:rPr>
              <a:t>7</a:t>
            </a:r>
            <a:r>
              <a:rPr sz="700" spc="-15">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7979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a:extLst>
              <a:ext uri="{FF2B5EF4-FFF2-40B4-BE49-F238E27FC236}">
                <a16:creationId xmlns:a16="http://schemas.microsoft.com/office/drawing/2014/main" id="{48EDFD88-5CBD-3EFF-CD7A-11AA81BAEC76}"/>
              </a:ext>
            </a:extLst>
          </p:cNvPr>
          <p:cNvSpPr txBox="1">
            <a:spLocks/>
          </p:cNvSpPr>
          <p:nvPr/>
        </p:nvSpPr>
        <p:spPr>
          <a:xfrm>
            <a:off x="308779" y="211015"/>
            <a:ext cx="9382539" cy="961802"/>
          </a:xfrm>
          <a:prstGeom prst="rect">
            <a:avLst/>
          </a:prstGeom>
        </p:spPr>
        <p:txBody>
          <a:bodyPr vert="horz" lIns="0" tIns="0" rIns="0" bIns="0" rtlCol="0" anchor="ctr">
            <a:no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r>
              <a:rPr lang="es-ES"/>
              <a:t>EBGLYSS</a:t>
            </a:r>
            <a:r>
              <a:rPr lang="es-ES" b="0" baseline="30000"/>
              <a:t>®</a:t>
            </a:r>
            <a:r>
              <a:rPr lang="es-ES"/>
              <a:t> es un anticuerpo monoclonal con un mecanismo de acción diferenciador que proporciona una eficacia y seguridad mantenida a largo plazo con un mantenimiento mensual </a:t>
            </a:r>
            <a:r>
              <a:rPr lang="es-ES" baseline="30000"/>
              <a:t>$1,2-5,7</a:t>
            </a:r>
          </a:p>
        </p:txBody>
      </p:sp>
      <p:graphicFrame>
        <p:nvGraphicFramePr>
          <p:cNvPr id="8" name="Tabla 7">
            <a:extLst>
              <a:ext uri="{FF2B5EF4-FFF2-40B4-BE49-F238E27FC236}">
                <a16:creationId xmlns:a16="http://schemas.microsoft.com/office/drawing/2014/main" id="{C132F781-2AE7-23F3-8F8F-BD9C9E60D52F}"/>
              </a:ext>
            </a:extLst>
          </p:cNvPr>
          <p:cNvGraphicFramePr>
            <a:graphicFrameLocks noGrp="1"/>
          </p:cNvGraphicFramePr>
          <p:nvPr>
            <p:extLst>
              <p:ext uri="{D42A27DB-BD31-4B8C-83A1-F6EECF244321}">
                <p14:modId xmlns:p14="http://schemas.microsoft.com/office/powerpoint/2010/main" val="3985885653"/>
              </p:ext>
            </p:extLst>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9" name="object 10">
            <a:extLst>
              <a:ext uri="{FF2B5EF4-FFF2-40B4-BE49-F238E27FC236}">
                <a16:creationId xmlns:a16="http://schemas.microsoft.com/office/drawing/2014/main" id="{1014252B-B444-B764-E975-C3AC837E88B6}"/>
              </a:ext>
            </a:extLst>
          </p:cNvPr>
          <p:cNvSpPr txBox="1"/>
          <p:nvPr/>
        </p:nvSpPr>
        <p:spPr>
          <a:xfrm>
            <a:off x="637562" y="1606544"/>
            <a:ext cx="3133908" cy="3130310"/>
          </a:xfrm>
          <a:prstGeom prst="rect">
            <a:avLst/>
          </a:prstGeom>
        </p:spPr>
        <p:txBody>
          <a:bodyPr vert="horz" wrap="square" lIns="0" tIns="8856" rIns="0" bIns="0" rtlCol="0">
            <a:spAutoFit/>
          </a:bodyPr>
          <a:lstStyle/>
          <a:p>
            <a:pPr marL="30805" marR="26184" algn="ctr">
              <a:spcBef>
                <a:spcPts val="2068"/>
              </a:spcBef>
            </a:pPr>
            <a:r>
              <a:rPr lang="es-ES" sz="2000" b="1" spc="-18">
                <a:solidFill>
                  <a:srgbClr val="7A45B8"/>
                </a:solidFill>
                <a:latin typeface="Arial" panose="020B0604020202020204" pitchFamily="34" charset="0"/>
                <a:cs typeface="Arial" panose="020B0604020202020204" pitchFamily="34" charset="0"/>
              </a:rPr>
              <a:t>PRECISIÓN</a:t>
            </a:r>
          </a:p>
          <a:p>
            <a:pPr marL="30805" marR="26184" algn="ctr">
              <a:spcBef>
                <a:spcPts val="2068"/>
              </a:spcBef>
            </a:pPr>
            <a:endParaRPr lang="es-ES" sz="2000" b="1" spc="-18">
              <a:solidFill>
                <a:srgbClr val="7A45B8"/>
              </a:solidFill>
              <a:latin typeface="Arial" panose="020B0604020202020204" pitchFamily="34" charset="0"/>
              <a:cs typeface="Arial" panose="020B0604020202020204" pitchFamily="34" charset="0"/>
            </a:endParaRPr>
          </a:p>
          <a:p>
            <a:pPr marL="30805" marR="26184" algn="ctr">
              <a:spcBef>
                <a:spcPts val="400"/>
              </a:spcBef>
            </a:pPr>
            <a:r>
              <a:rPr lang="es-ES" sz="1400" spc="-18">
                <a:solidFill>
                  <a:srgbClr val="22346A"/>
                </a:solidFill>
                <a:latin typeface="Arial" panose="020B0604020202020204" pitchFamily="34" charset="0"/>
                <a:cs typeface="Arial" panose="020B0604020202020204" pitchFamily="34" charset="0"/>
              </a:rPr>
              <a:t>Anticuerpo monoclonal IgG4 </a:t>
            </a:r>
            <a:r>
              <a:rPr lang="es-ES" sz="1400" b="1" spc="-18">
                <a:solidFill>
                  <a:srgbClr val="22346A"/>
                </a:solidFill>
                <a:latin typeface="Arial" panose="020B0604020202020204" pitchFamily="34" charset="0"/>
                <a:cs typeface="Arial" panose="020B0604020202020204" pitchFamily="34" charset="0"/>
              </a:rPr>
              <a:t>selectivo</a:t>
            </a:r>
            <a:r>
              <a:rPr lang="es-ES" sz="1400" spc="-18">
                <a:solidFill>
                  <a:srgbClr val="22346A"/>
                </a:solidFill>
                <a:latin typeface="Arial" panose="020B0604020202020204" pitchFamily="34" charset="0"/>
                <a:cs typeface="Arial" panose="020B0604020202020204" pitchFamily="34" charset="0"/>
              </a:rPr>
              <a:t> que </a:t>
            </a:r>
            <a:r>
              <a:rPr lang="es-ES" sz="1400" b="1" spc="-18">
                <a:solidFill>
                  <a:srgbClr val="22346A"/>
                </a:solidFill>
                <a:latin typeface="Arial" panose="020B0604020202020204" pitchFamily="34" charset="0"/>
                <a:cs typeface="Arial" panose="020B0604020202020204" pitchFamily="34" charset="0"/>
              </a:rPr>
              <a:t>inhibe la señalización de la IL-13</a:t>
            </a:r>
            <a:r>
              <a:rPr lang="es-ES" sz="1400" b="1" spc="-18" baseline="30000">
                <a:solidFill>
                  <a:srgbClr val="22346A"/>
                </a:solidFill>
                <a:latin typeface="Arial" panose="020B0604020202020204" pitchFamily="34" charset="0"/>
                <a:cs typeface="Arial" panose="020B0604020202020204" pitchFamily="34" charset="0"/>
              </a:rPr>
              <a:t>2</a:t>
            </a:r>
          </a:p>
          <a:p>
            <a:pPr marL="30805" marR="26184" algn="ctr">
              <a:spcBef>
                <a:spcPts val="1200"/>
              </a:spcBef>
            </a:pPr>
            <a:r>
              <a:rPr lang="es-ES" sz="1400" spc="-18">
                <a:solidFill>
                  <a:srgbClr val="22346A"/>
                </a:solidFill>
                <a:latin typeface="Arial" panose="020B0604020202020204" pitchFamily="34" charset="0"/>
                <a:cs typeface="Arial" panose="020B0604020202020204" pitchFamily="34" charset="0"/>
              </a:rPr>
              <a:t>Se une a la IL-13 con </a:t>
            </a:r>
            <a:r>
              <a:rPr lang="es-ES" sz="1400" b="1" spc="-18">
                <a:solidFill>
                  <a:srgbClr val="22346A"/>
                </a:solidFill>
                <a:latin typeface="Arial" panose="020B0604020202020204" pitchFamily="34" charset="0"/>
                <a:cs typeface="Arial" panose="020B0604020202020204" pitchFamily="34" charset="0"/>
              </a:rPr>
              <a:t>alta afinidad y con una tasa de disociación lenta</a:t>
            </a:r>
            <a:r>
              <a:rPr lang="es-ES" sz="1400" b="1" spc="-18" baseline="30000">
                <a:solidFill>
                  <a:srgbClr val="22346A"/>
                </a:solidFill>
                <a:latin typeface="Arial" panose="020B0604020202020204" pitchFamily="34" charset="0"/>
                <a:cs typeface="Arial" panose="020B0604020202020204" pitchFamily="34" charset="0"/>
              </a:rPr>
              <a:t>2</a:t>
            </a:r>
          </a:p>
          <a:p>
            <a:pPr marL="30805" marR="26184" algn="ctr">
              <a:spcBef>
                <a:spcPts val="1200"/>
              </a:spcBef>
            </a:pPr>
            <a:r>
              <a:rPr lang="es-ES" sz="1400" b="1" spc="-18">
                <a:solidFill>
                  <a:srgbClr val="22346A"/>
                </a:solidFill>
                <a:latin typeface="Arial" panose="020B0604020202020204" pitchFamily="34" charset="0"/>
                <a:cs typeface="Arial" panose="020B0604020202020204" pitchFamily="34" charset="0"/>
              </a:rPr>
              <a:t>Bloquea</a:t>
            </a:r>
            <a:r>
              <a:rPr lang="es-ES" sz="1400" spc="-18">
                <a:solidFill>
                  <a:srgbClr val="22346A"/>
                </a:solidFill>
                <a:latin typeface="Arial" panose="020B0604020202020204" pitchFamily="34" charset="0"/>
                <a:cs typeface="Arial" panose="020B0604020202020204" pitchFamily="34" charset="0"/>
              </a:rPr>
              <a:t> la señalización de la IL-13 con </a:t>
            </a:r>
            <a:r>
              <a:rPr lang="es-ES" sz="1400" b="1" spc="-18">
                <a:solidFill>
                  <a:srgbClr val="22346A"/>
                </a:solidFill>
                <a:latin typeface="Arial" panose="020B0604020202020204" pitchFamily="34" charset="0"/>
                <a:cs typeface="Arial" panose="020B0604020202020204" pitchFamily="34" charset="0"/>
              </a:rPr>
              <a:t>alta potencia</a:t>
            </a:r>
            <a:r>
              <a:rPr lang="es-ES" sz="1400" b="1" spc="-18" baseline="30000">
                <a:solidFill>
                  <a:srgbClr val="22346A"/>
                </a:solidFill>
                <a:latin typeface="Arial" panose="020B0604020202020204" pitchFamily="34" charset="0"/>
                <a:cs typeface="Arial" panose="020B0604020202020204" pitchFamily="34" charset="0"/>
              </a:rPr>
              <a:t>2</a:t>
            </a:r>
          </a:p>
          <a:p>
            <a:pPr marL="30805" marR="26184" algn="ctr">
              <a:spcBef>
                <a:spcPts val="1200"/>
              </a:spcBef>
            </a:pPr>
            <a:r>
              <a:rPr lang="es-ES" sz="1400" b="1" spc="-18">
                <a:solidFill>
                  <a:srgbClr val="22346A"/>
                </a:solidFill>
                <a:latin typeface="Arial" panose="020B0604020202020204" pitchFamily="34" charset="0"/>
                <a:cs typeface="Arial" panose="020B0604020202020204" pitchFamily="34" charset="0"/>
              </a:rPr>
              <a:t>No interfiere en la regulación endógena </a:t>
            </a:r>
            <a:r>
              <a:rPr lang="es-ES" sz="1400" spc="-18">
                <a:solidFill>
                  <a:srgbClr val="22346A"/>
                </a:solidFill>
                <a:latin typeface="Arial" panose="020B0604020202020204" pitchFamily="34" charset="0"/>
                <a:cs typeface="Arial" panose="020B0604020202020204" pitchFamily="34" charset="0"/>
              </a:rPr>
              <a:t>de la IL-13</a:t>
            </a:r>
            <a:r>
              <a:rPr lang="es-ES" sz="1400" spc="-18" baseline="30000">
                <a:solidFill>
                  <a:srgbClr val="22346A"/>
                </a:solidFill>
                <a:latin typeface="Arial" panose="020B0604020202020204" pitchFamily="34" charset="0"/>
                <a:cs typeface="Arial" panose="020B0604020202020204" pitchFamily="34" charset="0"/>
              </a:rPr>
              <a:t>2</a:t>
            </a:r>
          </a:p>
        </p:txBody>
      </p:sp>
      <p:grpSp>
        <p:nvGrpSpPr>
          <p:cNvPr id="10" name="object 2">
            <a:extLst>
              <a:ext uri="{FF2B5EF4-FFF2-40B4-BE49-F238E27FC236}">
                <a16:creationId xmlns:a16="http://schemas.microsoft.com/office/drawing/2014/main" id="{51E8CA5D-B82D-A0AE-60F7-5AA118CA7469}"/>
              </a:ext>
            </a:extLst>
          </p:cNvPr>
          <p:cNvGrpSpPr/>
          <p:nvPr/>
        </p:nvGrpSpPr>
        <p:grpSpPr>
          <a:xfrm>
            <a:off x="1939206" y="1980241"/>
            <a:ext cx="530619" cy="530619"/>
            <a:chOff x="4900371" y="3503612"/>
            <a:chExt cx="875030" cy="875030"/>
          </a:xfrm>
        </p:grpSpPr>
        <p:sp>
          <p:nvSpPr>
            <p:cNvPr id="11" name="object 3">
              <a:extLst>
                <a:ext uri="{FF2B5EF4-FFF2-40B4-BE49-F238E27FC236}">
                  <a16:creationId xmlns:a16="http://schemas.microsoft.com/office/drawing/2014/main" id="{CBBFD940-2EA5-34DD-48C8-F838A0724137}"/>
                </a:ext>
              </a:extLst>
            </p:cNvPr>
            <p:cNvSpPr/>
            <p:nvPr/>
          </p:nvSpPr>
          <p:spPr>
            <a:xfrm>
              <a:off x="4900371" y="3503612"/>
              <a:ext cx="875030" cy="875030"/>
            </a:xfrm>
            <a:custGeom>
              <a:avLst/>
              <a:gdLst/>
              <a:ahLst/>
              <a:cxnLst/>
              <a:rect l="l" t="t" r="r" b="b"/>
              <a:pathLst>
                <a:path w="875029" h="875029">
                  <a:moveTo>
                    <a:pt x="437306" y="0"/>
                  </a:moveTo>
                  <a:lnTo>
                    <a:pt x="389656" y="2565"/>
                  </a:lnTo>
                  <a:lnTo>
                    <a:pt x="343492" y="10086"/>
                  </a:lnTo>
                  <a:lnTo>
                    <a:pt x="299081" y="22293"/>
                  </a:lnTo>
                  <a:lnTo>
                    <a:pt x="256691" y="38921"/>
                  </a:lnTo>
                  <a:lnTo>
                    <a:pt x="216587" y="59703"/>
                  </a:lnTo>
                  <a:lnTo>
                    <a:pt x="179037" y="84372"/>
                  </a:lnTo>
                  <a:lnTo>
                    <a:pt x="144306" y="112662"/>
                  </a:lnTo>
                  <a:lnTo>
                    <a:pt x="112663" y="144305"/>
                  </a:lnTo>
                  <a:lnTo>
                    <a:pt x="84373" y="179034"/>
                  </a:lnTo>
                  <a:lnTo>
                    <a:pt x="59704" y="216584"/>
                  </a:lnTo>
                  <a:lnTo>
                    <a:pt x="38922" y="256687"/>
                  </a:lnTo>
                  <a:lnTo>
                    <a:pt x="22293" y="299076"/>
                  </a:lnTo>
                  <a:lnTo>
                    <a:pt x="10086" y="343485"/>
                  </a:lnTo>
                  <a:lnTo>
                    <a:pt x="2566" y="389647"/>
                  </a:lnTo>
                  <a:lnTo>
                    <a:pt x="0" y="437295"/>
                  </a:lnTo>
                  <a:lnTo>
                    <a:pt x="2566" y="484943"/>
                  </a:lnTo>
                  <a:lnTo>
                    <a:pt x="10086" y="531105"/>
                  </a:lnTo>
                  <a:lnTo>
                    <a:pt x="22293" y="575514"/>
                  </a:lnTo>
                  <a:lnTo>
                    <a:pt x="38922" y="617903"/>
                  </a:lnTo>
                  <a:lnTo>
                    <a:pt x="59704" y="658006"/>
                  </a:lnTo>
                  <a:lnTo>
                    <a:pt x="84373" y="695556"/>
                  </a:lnTo>
                  <a:lnTo>
                    <a:pt x="112663" y="730286"/>
                  </a:lnTo>
                  <a:lnTo>
                    <a:pt x="144306" y="761928"/>
                  </a:lnTo>
                  <a:lnTo>
                    <a:pt x="179037" y="790218"/>
                  </a:lnTo>
                  <a:lnTo>
                    <a:pt x="216587" y="814887"/>
                  </a:lnTo>
                  <a:lnTo>
                    <a:pt x="256691" y="835669"/>
                  </a:lnTo>
                  <a:lnTo>
                    <a:pt x="299081" y="852297"/>
                  </a:lnTo>
                  <a:lnTo>
                    <a:pt x="343492" y="864505"/>
                  </a:lnTo>
                  <a:lnTo>
                    <a:pt x="389656" y="872025"/>
                  </a:lnTo>
                  <a:lnTo>
                    <a:pt x="437306" y="874591"/>
                  </a:lnTo>
                  <a:lnTo>
                    <a:pt x="484954" y="872025"/>
                  </a:lnTo>
                  <a:lnTo>
                    <a:pt x="531116" y="864505"/>
                  </a:lnTo>
                  <a:lnTo>
                    <a:pt x="575525" y="852297"/>
                  </a:lnTo>
                  <a:lnTo>
                    <a:pt x="617914" y="835669"/>
                  </a:lnTo>
                  <a:lnTo>
                    <a:pt x="658017" y="814887"/>
                  </a:lnTo>
                  <a:lnTo>
                    <a:pt x="695566" y="790218"/>
                  </a:lnTo>
                  <a:lnTo>
                    <a:pt x="730296" y="761928"/>
                  </a:lnTo>
                  <a:lnTo>
                    <a:pt x="761939" y="730286"/>
                  </a:lnTo>
                  <a:lnTo>
                    <a:pt x="790228" y="695556"/>
                  </a:lnTo>
                  <a:lnTo>
                    <a:pt x="814897" y="658006"/>
                  </a:lnTo>
                  <a:lnTo>
                    <a:pt x="835679" y="617903"/>
                  </a:lnTo>
                  <a:lnTo>
                    <a:pt x="852307" y="575514"/>
                  </a:lnTo>
                  <a:lnTo>
                    <a:pt x="864515" y="531105"/>
                  </a:lnTo>
                  <a:lnTo>
                    <a:pt x="872035" y="484943"/>
                  </a:lnTo>
                  <a:lnTo>
                    <a:pt x="874601" y="437295"/>
                  </a:lnTo>
                  <a:lnTo>
                    <a:pt x="872035" y="389647"/>
                  </a:lnTo>
                  <a:lnTo>
                    <a:pt x="864515" y="343485"/>
                  </a:lnTo>
                  <a:lnTo>
                    <a:pt x="852307" y="299076"/>
                  </a:lnTo>
                  <a:lnTo>
                    <a:pt x="835679" y="256687"/>
                  </a:lnTo>
                  <a:lnTo>
                    <a:pt x="814897" y="216584"/>
                  </a:lnTo>
                  <a:lnTo>
                    <a:pt x="790228" y="179034"/>
                  </a:lnTo>
                  <a:lnTo>
                    <a:pt x="761939" y="144305"/>
                  </a:lnTo>
                  <a:lnTo>
                    <a:pt x="730296" y="112662"/>
                  </a:lnTo>
                  <a:lnTo>
                    <a:pt x="695566" y="84372"/>
                  </a:lnTo>
                  <a:lnTo>
                    <a:pt x="658017" y="59703"/>
                  </a:lnTo>
                  <a:lnTo>
                    <a:pt x="617914" y="38921"/>
                  </a:lnTo>
                  <a:lnTo>
                    <a:pt x="575525" y="22293"/>
                  </a:lnTo>
                  <a:lnTo>
                    <a:pt x="531116" y="10086"/>
                  </a:lnTo>
                  <a:lnTo>
                    <a:pt x="484954" y="2565"/>
                  </a:lnTo>
                  <a:lnTo>
                    <a:pt x="437306" y="0"/>
                  </a:lnTo>
                  <a:close/>
                </a:path>
              </a:pathLst>
            </a:custGeom>
            <a:solidFill>
              <a:srgbClr val="21336B"/>
            </a:solidFill>
          </p:spPr>
          <p:txBody>
            <a:bodyPr wrap="square" lIns="0" tIns="0" rIns="0" bIns="0" rtlCol="0"/>
            <a:lstStyle/>
            <a:p>
              <a:endParaRPr sz="1092"/>
            </a:p>
          </p:txBody>
        </p:sp>
        <p:pic>
          <p:nvPicPr>
            <p:cNvPr id="12" name="object 4">
              <a:extLst>
                <a:ext uri="{FF2B5EF4-FFF2-40B4-BE49-F238E27FC236}">
                  <a16:creationId xmlns:a16="http://schemas.microsoft.com/office/drawing/2014/main" id="{D9A8F885-4838-7AE8-F32A-17FD5FE61B1E}"/>
                </a:ext>
              </a:extLst>
            </p:cNvPr>
            <p:cNvPicPr/>
            <p:nvPr/>
          </p:nvPicPr>
          <p:blipFill>
            <a:blip r:embed="rId2" cstate="print"/>
            <a:stretch>
              <a:fillRect/>
            </a:stretch>
          </p:blipFill>
          <p:spPr>
            <a:xfrm>
              <a:off x="5075198" y="3521482"/>
              <a:ext cx="698816" cy="856445"/>
            </a:xfrm>
            <a:prstGeom prst="rect">
              <a:avLst/>
            </a:prstGeom>
          </p:spPr>
        </p:pic>
        <p:pic>
          <p:nvPicPr>
            <p:cNvPr id="13" name="object 5">
              <a:extLst>
                <a:ext uri="{FF2B5EF4-FFF2-40B4-BE49-F238E27FC236}">
                  <a16:creationId xmlns:a16="http://schemas.microsoft.com/office/drawing/2014/main" id="{F5E09E68-7319-B443-E90E-264551A95083}"/>
                </a:ext>
              </a:extLst>
            </p:cNvPr>
            <p:cNvPicPr/>
            <p:nvPr/>
          </p:nvPicPr>
          <p:blipFill>
            <a:blip r:embed="rId3" cstate="print"/>
            <a:stretch>
              <a:fillRect/>
            </a:stretch>
          </p:blipFill>
          <p:spPr>
            <a:xfrm>
              <a:off x="4900373" y="3613072"/>
              <a:ext cx="383883" cy="761872"/>
            </a:xfrm>
            <a:prstGeom prst="rect">
              <a:avLst/>
            </a:prstGeom>
          </p:spPr>
        </p:pic>
      </p:grpSp>
      <p:sp>
        <p:nvSpPr>
          <p:cNvPr id="14" name="CuadroTexto 13">
            <a:extLst>
              <a:ext uri="{FF2B5EF4-FFF2-40B4-BE49-F238E27FC236}">
                <a16:creationId xmlns:a16="http://schemas.microsoft.com/office/drawing/2014/main" id="{D06B1962-0712-707E-95BD-A2F3C126971C}"/>
              </a:ext>
            </a:extLst>
          </p:cNvPr>
          <p:cNvSpPr txBox="1"/>
          <p:nvPr/>
        </p:nvSpPr>
        <p:spPr>
          <a:xfrm>
            <a:off x="1596788" y="5716261"/>
            <a:ext cx="8788183" cy="861774"/>
          </a:xfrm>
          <a:prstGeom prst="rect">
            <a:avLst/>
          </a:prstGeom>
          <a:noFill/>
        </p:spPr>
        <p:txBody>
          <a:bodyPr wrap="square" rtlCol="0">
            <a:spAutoFit/>
          </a:bodyPr>
          <a:lstStyle/>
          <a:p>
            <a:r>
              <a:rPr lang="es-ES" sz="500" baseline="30000">
                <a:solidFill>
                  <a:srgbClr val="646464"/>
                </a:solidFill>
              </a:rPr>
              <a:t>$</a:t>
            </a:r>
            <a:r>
              <a:rPr lang="es-ES" sz="500">
                <a:solidFill>
                  <a:srgbClr val="646464"/>
                </a:solidFill>
              </a:rPr>
              <a:t>Después de la administración de dosis de 250mg C2S durante 16 semanas, una vez alcanzada la respuesta clínica, la dosis de mantenimiento recomendada es de 250 mg C4S.</a:t>
            </a:r>
            <a:r>
              <a:rPr lang="es-ES" sz="500" baseline="30000">
                <a:solidFill>
                  <a:srgbClr val="646464"/>
                </a:solidFill>
              </a:rPr>
              <a:t>1 </a:t>
            </a:r>
            <a:r>
              <a:rPr lang="es-ES" sz="500">
                <a:solidFill>
                  <a:srgbClr val="646464"/>
                </a:solidFill>
              </a:rPr>
              <a:t>*En pacientes respondedores (pacientes que lograron EASI-75 o IGA 0/1 con una reducción ≥2 puntos en la semana 16 sin medicación de rescate). p&lt;0,001 vs. placebo en la semana 16.</a:t>
            </a:r>
            <a:r>
              <a:rPr lang="es-ES" sz="500" baseline="30000">
                <a:solidFill>
                  <a:srgbClr val="646464"/>
                </a:solidFill>
              </a:rPr>
              <a:t>6</a:t>
            </a:r>
            <a:r>
              <a:rPr lang="es-ES" sz="500">
                <a:solidFill>
                  <a:srgbClr val="646464"/>
                </a:solidFill>
              </a:rPr>
              <a:t>; </a:t>
            </a:r>
            <a:r>
              <a:rPr lang="es-ES" sz="500" baseline="30000">
                <a:solidFill>
                  <a:srgbClr val="646464"/>
                </a:solidFill>
              </a:rPr>
              <a:t>†</a:t>
            </a:r>
            <a:r>
              <a:rPr lang="es-ES" sz="500">
                <a:solidFill>
                  <a:srgbClr val="646464"/>
                </a:solidFill>
              </a:rPr>
              <a:t>Después de un período de inducción con administraciones cada 2 semanas de 16 semanas.</a:t>
            </a:r>
            <a:r>
              <a:rPr lang="es-ES" sz="500" baseline="30000">
                <a:solidFill>
                  <a:srgbClr val="646464"/>
                </a:solidFill>
              </a:rPr>
              <a:t>6</a:t>
            </a:r>
          </a:p>
          <a:p>
            <a:r>
              <a:rPr lang="es-ES" sz="500" b="1">
                <a:solidFill>
                  <a:srgbClr val="646464"/>
                </a:solidFill>
              </a:rPr>
              <a:t>C2S</a:t>
            </a:r>
            <a:r>
              <a:rPr lang="es-ES" sz="500">
                <a:solidFill>
                  <a:srgbClr val="646464"/>
                </a:solidFill>
              </a:rPr>
              <a:t>: cada 2 semanas; </a:t>
            </a:r>
            <a:r>
              <a:rPr lang="es-ES" sz="500" b="1">
                <a:solidFill>
                  <a:srgbClr val="646464"/>
                </a:solidFill>
              </a:rPr>
              <a:t>C4S</a:t>
            </a:r>
            <a:r>
              <a:rPr lang="es-ES" sz="500">
                <a:solidFill>
                  <a:srgbClr val="646464"/>
                </a:solidFill>
              </a:rPr>
              <a:t>: cada 4 semanas; </a:t>
            </a:r>
            <a:r>
              <a:rPr lang="es-ES" sz="500" b="1">
                <a:solidFill>
                  <a:srgbClr val="646464"/>
                </a:solidFill>
              </a:rPr>
              <a:t>DA</a:t>
            </a:r>
            <a:r>
              <a:rPr lang="es-ES" sz="500">
                <a:solidFill>
                  <a:srgbClr val="646464"/>
                </a:solidFill>
              </a:rPr>
              <a:t>: dermatitis atópica; </a:t>
            </a:r>
            <a:r>
              <a:rPr lang="es-ES" sz="500" b="1">
                <a:solidFill>
                  <a:srgbClr val="646464"/>
                </a:solidFill>
              </a:rPr>
              <a:t>EASI</a:t>
            </a:r>
            <a:r>
              <a:rPr lang="es-ES" sz="500">
                <a:solidFill>
                  <a:srgbClr val="646464"/>
                </a:solidFill>
              </a:rPr>
              <a:t>: índice de gravedad y área de eczema; </a:t>
            </a:r>
            <a:r>
              <a:rPr lang="es-ES" sz="500" b="1">
                <a:solidFill>
                  <a:srgbClr val="646464"/>
                </a:solidFill>
              </a:rPr>
              <a:t>EE.CC</a:t>
            </a:r>
            <a:r>
              <a:rPr lang="es-ES" sz="500">
                <a:solidFill>
                  <a:srgbClr val="646464"/>
                </a:solidFill>
              </a:rPr>
              <a:t>: ensayos clínicos; </a:t>
            </a:r>
            <a:r>
              <a:rPr lang="es-ES" sz="500" b="1">
                <a:solidFill>
                  <a:srgbClr val="646464"/>
                </a:solidFill>
              </a:rPr>
              <a:t>IGA</a:t>
            </a:r>
            <a:r>
              <a:rPr lang="es-ES" sz="500">
                <a:solidFill>
                  <a:srgbClr val="646464"/>
                </a:solidFill>
              </a:rPr>
              <a:t>: evaluación global del investigador; </a:t>
            </a:r>
            <a:r>
              <a:rPr lang="es-ES" sz="500" b="1">
                <a:solidFill>
                  <a:srgbClr val="646464"/>
                </a:solidFill>
              </a:rPr>
              <a:t>IL‑13</a:t>
            </a:r>
            <a:r>
              <a:rPr lang="es-ES" sz="500">
                <a:solidFill>
                  <a:srgbClr val="646464"/>
                </a:solidFill>
              </a:rPr>
              <a:t>: interleuquina-13.</a:t>
            </a:r>
          </a:p>
          <a:p>
            <a:r>
              <a:rPr lang="es-ES" sz="500">
                <a:solidFill>
                  <a:srgbClr val="646464"/>
                </a:solidFill>
              </a:rPr>
              <a:t>1. Ficha técnica de EBGLYSS® (</a:t>
            </a:r>
            <a:r>
              <a:rPr lang="es-ES" sz="500" err="1">
                <a:solidFill>
                  <a:srgbClr val="646464"/>
                </a:solidFill>
              </a:rPr>
              <a:t>lebrikizumab</a:t>
            </a:r>
            <a:r>
              <a:rPr lang="es-ES" sz="500">
                <a:solidFill>
                  <a:srgbClr val="646464"/>
                </a:solidFill>
              </a:rPr>
              <a:t>). Disponible en: https://cima.aemps.es/cima/dochtml/ft/1231765007/FT_1231765007.html. Último acceso: enero 2026. 2. </a:t>
            </a:r>
            <a:r>
              <a:rPr lang="es-ES" sz="500" err="1">
                <a:solidFill>
                  <a:srgbClr val="646464"/>
                </a:solidFill>
              </a:rPr>
              <a:t>Okragly</a:t>
            </a:r>
            <a:r>
              <a:rPr lang="es-ES" sz="500">
                <a:solidFill>
                  <a:srgbClr val="646464"/>
                </a:solidFill>
              </a:rPr>
              <a:t> AJ, et al. </a:t>
            </a:r>
            <a:r>
              <a:rPr lang="es-ES" sz="500" err="1">
                <a:solidFill>
                  <a:srgbClr val="646464"/>
                </a:solidFill>
              </a:rPr>
              <a:t>Binding</a:t>
            </a:r>
            <a:r>
              <a:rPr lang="es-ES" sz="500">
                <a:solidFill>
                  <a:srgbClr val="646464"/>
                </a:solidFill>
              </a:rPr>
              <a:t>, </a:t>
            </a:r>
            <a:r>
              <a:rPr lang="es-ES" sz="500" err="1">
                <a:solidFill>
                  <a:srgbClr val="646464"/>
                </a:solidFill>
              </a:rPr>
              <a:t>Neutralization</a:t>
            </a:r>
            <a:r>
              <a:rPr lang="es-ES" sz="500">
                <a:solidFill>
                  <a:srgbClr val="646464"/>
                </a:solidFill>
              </a:rPr>
              <a:t> and </a:t>
            </a:r>
            <a:r>
              <a:rPr lang="es-ES" sz="500" err="1">
                <a:solidFill>
                  <a:srgbClr val="646464"/>
                </a:solidFill>
              </a:rPr>
              <a:t>Internalization</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Interleukin-13 </a:t>
            </a:r>
            <a:r>
              <a:rPr lang="es-ES" sz="500" err="1">
                <a:solidFill>
                  <a:srgbClr val="646464"/>
                </a:solidFill>
              </a:rPr>
              <a:t>Antibody</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Dermatol</a:t>
            </a:r>
            <a:r>
              <a:rPr lang="es-ES" sz="500">
                <a:solidFill>
                  <a:srgbClr val="646464"/>
                </a:solidFill>
              </a:rPr>
              <a:t> </a:t>
            </a:r>
            <a:r>
              <a:rPr lang="es-ES" sz="500" err="1">
                <a:solidFill>
                  <a:srgbClr val="646464"/>
                </a:solidFill>
              </a:rPr>
              <a:t>Ther</a:t>
            </a:r>
            <a:r>
              <a:rPr lang="es-ES" sz="500">
                <a:solidFill>
                  <a:srgbClr val="646464"/>
                </a:solidFill>
              </a:rPr>
              <a:t> (</a:t>
            </a:r>
            <a:r>
              <a:rPr lang="es-ES" sz="500" err="1">
                <a:solidFill>
                  <a:srgbClr val="646464"/>
                </a:solidFill>
              </a:rPr>
              <a:t>Heidelb</a:t>
            </a:r>
            <a:r>
              <a:rPr lang="es-ES" sz="500">
                <a:solidFill>
                  <a:srgbClr val="646464"/>
                </a:solidFill>
              </a:rPr>
              <a:t>). 2023;13(7):1535-47. 3. </a:t>
            </a:r>
            <a:r>
              <a:rPr lang="es-ES" sz="500" err="1">
                <a:solidFill>
                  <a:srgbClr val="646464"/>
                </a:solidFill>
              </a:rPr>
              <a:t>Yosipovitch</a:t>
            </a:r>
            <a:r>
              <a:rPr lang="es-ES" sz="500">
                <a:solidFill>
                  <a:srgbClr val="646464"/>
                </a:solidFill>
              </a:rPr>
              <a:t> G, et al. </a:t>
            </a:r>
            <a:r>
              <a:rPr lang="es-ES" sz="500" err="1">
                <a:solidFill>
                  <a:srgbClr val="646464"/>
                </a:solidFill>
              </a:rPr>
              <a:t>Lebrikizumab</a:t>
            </a:r>
            <a:r>
              <a:rPr lang="es-ES" sz="500">
                <a:solidFill>
                  <a:srgbClr val="646464"/>
                </a:solidFill>
              </a:rPr>
              <a:t> </a:t>
            </a:r>
            <a:r>
              <a:rPr lang="es-ES" sz="500" err="1">
                <a:solidFill>
                  <a:srgbClr val="646464"/>
                </a:solidFill>
              </a:rPr>
              <a:t>improved</a:t>
            </a:r>
            <a:r>
              <a:rPr lang="es-ES" sz="500">
                <a:solidFill>
                  <a:srgbClr val="646464"/>
                </a:solidFill>
              </a:rPr>
              <a:t> </a:t>
            </a:r>
            <a:r>
              <a:rPr lang="es-ES" sz="500" err="1">
                <a:solidFill>
                  <a:srgbClr val="646464"/>
                </a:solidFill>
              </a:rPr>
              <a:t>itch</a:t>
            </a:r>
            <a:r>
              <a:rPr lang="es-ES" sz="500">
                <a:solidFill>
                  <a:srgbClr val="646464"/>
                </a:solidFill>
              </a:rPr>
              <a:t> and </a:t>
            </a:r>
            <a:r>
              <a:rPr lang="es-ES" sz="500" err="1">
                <a:solidFill>
                  <a:srgbClr val="646464"/>
                </a:solidFill>
              </a:rPr>
              <a:t>reduced</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extent</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itch</a:t>
            </a:r>
            <a:r>
              <a:rPr lang="es-ES" sz="500">
                <a:solidFill>
                  <a:srgbClr val="646464"/>
                </a:solidFill>
              </a:rPr>
              <a:t> </a:t>
            </a:r>
            <a:r>
              <a:rPr lang="es-ES" sz="500" err="1">
                <a:solidFill>
                  <a:srgbClr val="646464"/>
                </a:solidFill>
              </a:rPr>
              <a:t>interference</a:t>
            </a:r>
            <a:r>
              <a:rPr lang="es-ES" sz="500">
                <a:solidFill>
                  <a:srgbClr val="646464"/>
                </a:solidFill>
              </a:rPr>
              <a:t> </a:t>
            </a:r>
            <a:r>
              <a:rPr lang="es-ES" sz="500" err="1">
                <a:solidFill>
                  <a:srgbClr val="646464"/>
                </a:solidFill>
              </a:rPr>
              <a:t>on</a:t>
            </a:r>
            <a:r>
              <a:rPr lang="es-ES" sz="500">
                <a:solidFill>
                  <a:srgbClr val="646464"/>
                </a:solidFill>
              </a:rPr>
              <a:t> </a:t>
            </a:r>
            <a:r>
              <a:rPr lang="es-ES" sz="500" err="1">
                <a:solidFill>
                  <a:srgbClr val="646464"/>
                </a:solidFill>
              </a:rPr>
              <a:t>sleep</a:t>
            </a:r>
            <a:r>
              <a:rPr lang="es-ES" sz="500">
                <a:solidFill>
                  <a:srgbClr val="646464"/>
                </a:solidFill>
              </a:rPr>
              <a:t> in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a:t>
            </a:r>
            <a:r>
              <a:rPr lang="es-ES" sz="500" err="1">
                <a:solidFill>
                  <a:srgbClr val="646464"/>
                </a:solidFill>
              </a:rPr>
              <a:t>two</a:t>
            </a:r>
            <a:r>
              <a:rPr lang="es-ES" sz="500">
                <a:solidFill>
                  <a:srgbClr val="646464"/>
                </a:solidFill>
              </a:rPr>
              <a:t> </a:t>
            </a:r>
            <a:r>
              <a:rPr lang="es-ES" sz="500" err="1">
                <a:solidFill>
                  <a:srgbClr val="646464"/>
                </a:solidFill>
              </a:rPr>
              <a:t>randomized</a:t>
            </a:r>
            <a:r>
              <a:rPr lang="es-ES" sz="500">
                <a:solidFill>
                  <a:srgbClr val="646464"/>
                </a:solidFill>
              </a:rPr>
              <a:t>, placebo-</a:t>
            </a:r>
            <a:r>
              <a:rPr lang="es-ES" sz="500" err="1">
                <a:solidFill>
                  <a:srgbClr val="646464"/>
                </a:solidFill>
              </a:rPr>
              <a:t>controlled</a:t>
            </a:r>
            <a:r>
              <a:rPr lang="es-ES" sz="500">
                <a:solidFill>
                  <a:srgbClr val="646464"/>
                </a:solidFill>
              </a:rPr>
              <a:t>, </a:t>
            </a:r>
            <a:r>
              <a:rPr lang="es-ES" sz="500" err="1">
                <a:solidFill>
                  <a:srgbClr val="646464"/>
                </a:solidFill>
              </a:rPr>
              <a:t>phase</a:t>
            </a:r>
            <a:r>
              <a:rPr lang="es-ES" sz="500">
                <a:solidFill>
                  <a:srgbClr val="646464"/>
                </a:solidFill>
              </a:rPr>
              <a:t> III </a:t>
            </a:r>
            <a:r>
              <a:rPr lang="es-ES" sz="500" err="1">
                <a:solidFill>
                  <a:srgbClr val="646464"/>
                </a:solidFill>
              </a:rPr>
              <a:t>trials</a:t>
            </a:r>
            <a:r>
              <a:rPr lang="es-ES" sz="500">
                <a:solidFill>
                  <a:srgbClr val="646464"/>
                </a:solidFill>
              </a:rPr>
              <a:t>. Br J </a:t>
            </a:r>
            <a:r>
              <a:rPr lang="es-ES" sz="500" err="1">
                <a:solidFill>
                  <a:srgbClr val="646464"/>
                </a:solidFill>
              </a:rPr>
              <a:t>Dermatol</a:t>
            </a:r>
            <a:r>
              <a:rPr lang="es-ES" sz="500">
                <a:solidFill>
                  <a:srgbClr val="646464"/>
                </a:solidFill>
              </a:rPr>
              <a:t>. 2024;190(2):289-291. 4. </a:t>
            </a:r>
            <a:r>
              <a:rPr lang="es-ES" sz="500" err="1">
                <a:solidFill>
                  <a:srgbClr val="646464"/>
                </a:solidFill>
              </a:rPr>
              <a:t>Silverberg</a:t>
            </a:r>
            <a:r>
              <a:rPr lang="es-ES" sz="500">
                <a:solidFill>
                  <a:srgbClr val="646464"/>
                </a:solidFill>
              </a:rPr>
              <a:t> JI, et al. </a:t>
            </a:r>
            <a:r>
              <a:rPr lang="es-ES" sz="500" err="1">
                <a:solidFill>
                  <a:srgbClr val="646464"/>
                </a:solidFill>
              </a:rPr>
              <a:t>Two</a:t>
            </a:r>
            <a:r>
              <a:rPr lang="es-ES" sz="500">
                <a:solidFill>
                  <a:srgbClr val="646464"/>
                </a:solidFill>
              </a:rPr>
              <a:t> </a:t>
            </a:r>
            <a:r>
              <a:rPr lang="es-ES" sz="500" err="1">
                <a:solidFill>
                  <a:srgbClr val="646464"/>
                </a:solidFill>
              </a:rPr>
              <a:t>Phase</a:t>
            </a:r>
            <a:r>
              <a:rPr lang="es-ES" sz="500">
                <a:solidFill>
                  <a:srgbClr val="646464"/>
                </a:solidFill>
              </a:rPr>
              <a:t> 3 </a:t>
            </a:r>
            <a:r>
              <a:rPr lang="es-ES" sz="500" err="1">
                <a:solidFill>
                  <a:srgbClr val="646464"/>
                </a:solidFill>
              </a:rPr>
              <a:t>Trials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for</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N Engl J </a:t>
            </a:r>
            <a:r>
              <a:rPr lang="es-ES" sz="500" err="1">
                <a:solidFill>
                  <a:srgbClr val="646464"/>
                </a:solidFill>
              </a:rPr>
              <a:t>Med</a:t>
            </a:r>
            <a:r>
              <a:rPr lang="es-ES" sz="500">
                <a:solidFill>
                  <a:srgbClr val="646464"/>
                </a:solidFill>
              </a:rPr>
              <a:t>. 2023;388(12):1080-91. 5. </a:t>
            </a:r>
            <a:r>
              <a:rPr lang="es-ES" sz="500" err="1">
                <a:solidFill>
                  <a:srgbClr val="646464"/>
                </a:solidFill>
              </a:rPr>
              <a:t>Blauvelt</a:t>
            </a:r>
            <a:r>
              <a:rPr lang="es-ES" sz="500">
                <a:solidFill>
                  <a:srgbClr val="646464"/>
                </a:solidFill>
              </a:rPr>
              <a:t> A, et al. </a:t>
            </a:r>
            <a:r>
              <a:rPr lang="es-ES" sz="500" err="1">
                <a:solidFill>
                  <a:srgbClr val="646464"/>
                </a:solidFill>
              </a:rPr>
              <a:t>Efficacy</a:t>
            </a:r>
            <a:r>
              <a:rPr lang="es-ES" sz="500">
                <a:solidFill>
                  <a:srgbClr val="646464"/>
                </a:solidFill>
              </a:rPr>
              <a:t> and safety </a:t>
            </a:r>
            <a:r>
              <a:rPr lang="es-ES" sz="500" err="1">
                <a:solidFill>
                  <a:srgbClr val="646464"/>
                </a:solidFill>
              </a:rPr>
              <a:t>of</a:t>
            </a:r>
            <a:r>
              <a:rPr lang="es-ES" sz="500">
                <a:solidFill>
                  <a:srgbClr val="646464"/>
                </a:solidFill>
              </a:rPr>
              <a:t> </a:t>
            </a:r>
            <a:r>
              <a:rPr lang="es-ES" sz="500" err="1">
                <a:solidFill>
                  <a:srgbClr val="646464"/>
                </a:solidFill>
              </a:rPr>
              <a:t>lebrikizumab</a:t>
            </a:r>
            <a:r>
              <a:rPr lang="es-ES" sz="500">
                <a:solidFill>
                  <a:srgbClr val="646464"/>
                </a:solidFill>
              </a:rPr>
              <a:t> in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52-week </a:t>
            </a:r>
            <a:r>
              <a:rPr lang="es-ES" sz="500" err="1">
                <a:solidFill>
                  <a:srgbClr val="646464"/>
                </a:solidFill>
              </a:rPr>
              <a:t>results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two</a:t>
            </a:r>
            <a:r>
              <a:rPr lang="es-ES" sz="500">
                <a:solidFill>
                  <a:srgbClr val="646464"/>
                </a:solidFill>
              </a:rPr>
              <a:t> </a:t>
            </a:r>
            <a:r>
              <a:rPr lang="es-ES" sz="500" err="1">
                <a:solidFill>
                  <a:srgbClr val="646464"/>
                </a:solidFill>
              </a:rPr>
              <a:t>randomized</a:t>
            </a:r>
            <a:r>
              <a:rPr lang="es-ES" sz="500">
                <a:solidFill>
                  <a:srgbClr val="646464"/>
                </a:solidFill>
              </a:rPr>
              <a:t> </a:t>
            </a:r>
            <a:r>
              <a:rPr lang="es-ES" sz="500" err="1">
                <a:solidFill>
                  <a:srgbClr val="646464"/>
                </a:solidFill>
              </a:rPr>
              <a:t>double-blinded</a:t>
            </a:r>
            <a:r>
              <a:rPr lang="es-ES" sz="500">
                <a:solidFill>
                  <a:srgbClr val="646464"/>
                </a:solidFill>
              </a:rPr>
              <a:t> placebo-</a:t>
            </a:r>
            <a:r>
              <a:rPr lang="es-ES" sz="500" err="1">
                <a:solidFill>
                  <a:srgbClr val="646464"/>
                </a:solidFill>
              </a:rPr>
              <a:t>controlled</a:t>
            </a:r>
            <a:r>
              <a:rPr lang="es-ES" sz="500">
                <a:solidFill>
                  <a:srgbClr val="646464"/>
                </a:solidFill>
              </a:rPr>
              <a:t> </a:t>
            </a:r>
            <a:r>
              <a:rPr lang="es-ES" sz="500" err="1">
                <a:solidFill>
                  <a:srgbClr val="646464"/>
                </a:solidFill>
              </a:rPr>
              <a:t>phase</a:t>
            </a:r>
            <a:r>
              <a:rPr lang="es-ES" sz="500">
                <a:solidFill>
                  <a:srgbClr val="646464"/>
                </a:solidFill>
              </a:rPr>
              <a:t> III </a:t>
            </a:r>
            <a:r>
              <a:rPr lang="es-ES" sz="500" err="1">
                <a:solidFill>
                  <a:srgbClr val="646464"/>
                </a:solidFill>
              </a:rPr>
              <a:t>trials</a:t>
            </a:r>
            <a:r>
              <a:rPr lang="es-ES" sz="500">
                <a:solidFill>
                  <a:srgbClr val="646464"/>
                </a:solidFill>
              </a:rPr>
              <a:t>. Br J </a:t>
            </a:r>
            <a:r>
              <a:rPr lang="es-ES" sz="500" err="1">
                <a:solidFill>
                  <a:srgbClr val="646464"/>
                </a:solidFill>
              </a:rPr>
              <a:t>Dermatol</a:t>
            </a:r>
            <a:r>
              <a:rPr lang="es-ES" sz="500">
                <a:solidFill>
                  <a:srgbClr val="646464"/>
                </a:solidFill>
              </a:rPr>
              <a:t>. 2023;188(6):740-8. 6. </a:t>
            </a:r>
            <a:r>
              <a:rPr lang="es-ES" sz="500" err="1">
                <a:solidFill>
                  <a:srgbClr val="646464"/>
                </a:solidFill>
              </a:rPr>
              <a:t>Paller</a:t>
            </a:r>
            <a:r>
              <a:rPr lang="es-ES" sz="500">
                <a:solidFill>
                  <a:srgbClr val="646464"/>
                </a:solidFill>
              </a:rPr>
              <a:t> AS, et al. Safety and </a:t>
            </a:r>
            <a:r>
              <a:rPr lang="es-ES" sz="500" err="1">
                <a:solidFill>
                  <a:srgbClr val="646464"/>
                </a:solidFill>
              </a:rPr>
              <a:t>Efficacy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Lebrikizumab</a:t>
            </a:r>
            <a:r>
              <a:rPr lang="es-ES" sz="500">
                <a:solidFill>
                  <a:srgbClr val="646464"/>
                </a:solidFill>
              </a:rPr>
              <a:t> in </a:t>
            </a:r>
            <a:r>
              <a:rPr lang="es-ES" sz="500" err="1">
                <a:solidFill>
                  <a:srgbClr val="646464"/>
                </a:solidFill>
              </a:rPr>
              <a:t>Adolescent</a:t>
            </a:r>
            <a:r>
              <a:rPr lang="es-ES" sz="500">
                <a:solidFill>
                  <a:srgbClr val="646464"/>
                </a:solidFill>
              </a:rPr>
              <a:t>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A 52-Week, Open-</a:t>
            </a:r>
            <a:r>
              <a:rPr lang="es-ES" sz="500" err="1">
                <a:solidFill>
                  <a:srgbClr val="646464"/>
                </a:solidFill>
              </a:rPr>
              <a:t>Label</a:t>
            </a:r>
            <a:r>
              <a:rPr lang="es-ES" sz="500">
                <a:solidFill>
                  <a:srgbClr val="646464"/>
                </a:solidFill>
              </a:rPr>
              <a:t>, </a:t>
            </a:r>
            <a:r>
              <a:rPr lang="es-ES" sz="500" err="1">
                <a:solidFill>
                  <a:srgbClr val="646464"/>
                </a:solidFill>
              </a:rPr>
              <a:t>Phase</a:t>
            </a:r>
            <a:r>
              <a:rPr lang="es-ES" sz="500">
                <a:solidFill>
                  <a:srgbClr val="646464"/>
                </a:solidFill>
              </a:rPr>
              <a:t> 3 </a:t>
            </a:r>
            <a:r>
              <a:rPr lang="es-ES" sz="500" err="1">
                <a:solidFill>
                  <a:srgbClr val="646464"/>
                </a:solidFill>
              </a:rPr>
              <a:t>Study</a:t>
            </a:r>
            <a:r>
              <a:rPr lang="es-ES" sz="500">
                <a:solidFill>
                  <a:srgbClr val="646464"/>
                </a:solidFill>
              </a:rPr>
              <a:t>. </a:t>
            </a:r>
            <a:r>
              <a:rPr lang="es-ES" sz="500" err="1">
                <a:solidFill>
                  <a:srgbClr val="646464"/>
                </a:solidFill>
              </a:rPr>
              <a:t>Dermatol</a:t>
            </a:r>
            <a:r>
              <a:rPr lang="es-ES" sz="500">
                <a:solidFill>
                  <a:srgbClr val="646464"/>
                </a:solidFill>
              </a:rPr>
              <a:t> </a:t>
            </a:r>
            <a:r>
              <a:rPr lang="es-ES" sz="500" err="1">
                <a:solidFill>
                  <a:srgbClr val="646464"/>
                </a:solidFill>
              </a:rPr>
              <a:t>Ther</a:t>
            </a:r>
            <a:r>
              <a:rPr lang="es-ES" sz="500">
                <a:solidFill>
                  <a:srgbClr val="646464"/>
                </a:solidFill>
              </a:rPr>
              <a:t> (</a:t>
            </a:r>
            <a:r>
              <a:rPr lang="es-ES" sz="500" err="1">
                <a:solidFill>
                  <a:srgbClr val="646464"/>
                </a:solidFill>
              </a:rPr>
              <a:t>Heidelb</a:t>
            </a:r>
            <a:r>
              <a:rPr lang="es-ES" sz="500">
                <a:solidFill>
                  <a:srgbClr val="646464"/>
                </a:solidFill>
              </a:rPr>
              <a:t>). 2023;13(7):1517-34. 7. Guttman-</a:t>
            </a:r>
            <a:r>
              <a:rPr lang="es-ES" sz="500" err="1">
                <a:solidFill>
                  <a:srgbClr val="646464"/>
                </a:solidFill>
              </a:rPr>
              <a:t>Yassky</a:t>
            </a:r>
            <a:r>
              <a:rPr lang="es-ES" sz="500">
                <a:solidFill>
                  <a:srgbClr val="646464"/>
                </a:solidFill>
              </a:rPr>
              <a:t> E, et al. </a:t>
            </a:r>
            <a:r>
              <a:rPr lang="es-ES" sz="500" err="1">
                <a:solidFill>
                  <a:srgbClr val="646464"/>
                </a:solidFill>
              </a:rPr>
              <a:t>Efficacy</a:t>
            </a:r>
            <a:r>
              <a:rPr lang="es-ES" sz="500">
                <a:solidFill>
                  <a:srgbClr val="646464"/>
                </a:solidFill>
              </a:rPr>
              <a:t> and Safety </a:t>
            </a:r>
            <a:r>
              <a:rPr lang="es-ES" sz="500" err="1">
                <a:solidFill>
                  <a:srgbClr val="646464"/>
                </a:solidFill>
              </a:rPr>
              <a:t>of</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Is</a:t>
            </a:r>
            <a:r>
              <a:rPr lang="es-ES" sz="500">
                <a:solidFill>
                  <a:srgbClr val="646464"/>
                </a:solidFill>
              </a:rPr>
              <a:t> </a:t>
            </a:r>
            <a:r>
              <a:rPr lang="es-ES" sz="500" err="1">
                <a:solidFill>
                  <a:srgbClr val="646464"/>
                </a:solidFill>
              </a:rPr>
              <a:t>Maintained</a:t>
            </a:r>
            <a:r>
              <a:rPr lang="es-ES" sz="500">
                <a:solidFill>
                  <a:srgbClr val="646464"/>
                </a:solidFill>
              </a:rPr>
              <a:t> </a:t>
            </a:r>
            <a:r>
              <a:rPr lang="es-ES" sz="500" err="1">
                <a:solidFill>
                  <a:srgbClr val="646464"/>
                </a:solidFill>
              </a:rPr>
              <a:t>to</a:t>
            </a:r>
            <a:r>
              <a:rPr lang="es-ES" sz="500">
                <a:solidFill>
                  <a:srgbClr val="646464"/>
                </a:solidFill>
              </a:rPr>
              <a:t> </a:t>
            </a:r>
            <a:r>
              <a:rPr lang="es-ES" sz="500" err="1">
                <a:solidFill>
                  <a:srgbClr val="646464"/>
                </a:solidFill>
              </a:rPr>
              <a:t>Two</a:t>
            </a:r>
            <a:r>
              <a:rPr lang="es-ES" sz="500">
                <a:solidFill>
                  <a:srgbClr val="646464"/>
                </a:solidFill>
              </a:rPr>
              <a:t> </a:t>
            </a:r>
            <a:r>
              <a:rPr lang="es-ES" sz="500" err="1">
                <a:solidFill>
                  <a:srgbClr val="646464"/>
                </a:solidFill>
              </a:rPr>
              <a:t>Years</a:t>
            </a:r>
            <a:r>
              <a:rPr lang="es-ES" sz="500">
                <a:solidFill>
                  <a:srgbClr val="646464"/>
                </a:solidFill>
              </a:rPr>
              <a:t> in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SKIN </a:t>
            </a:r>
            <a:r>
              <a:rPr lang="es-ES" sz="500" err="1">
                <a:solidFill>
                  <a:srgbClr val="646464"/>
                </a:solidFill>
              </a:rPr>
              <a:t>The</a:t>
            </a:r>
            <a:r>
              <a:rPr lang="es-ES" sz="500">
                <a:solidFill>
                  <a:srgbClr val="646464"/>
                </a:solidFill>
              </a:rPr>
              <a:t> </a:t>
            </a:r>
            <a:r>
              <a:rPr lang="es-ES" sz="500" err="1">
                <a:solidFill>
                  <a:srgbClr val="646464"/>
                </a:solidFill>
              </a:rPr>
              <a:t>Journal</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Cutaneous</a:t>
            </a:r>
            <a:r>
              <a:rPr lang="es-ES" sz="500">
                <a:solidFill>
                  <a:srgbClr val="646464"/>
                </a:solidFill>
              </a:rPr>
              <a:t> Medicine. 2023;7(6):s271-s. 8. </a:t>
            </a:r>
            <a:r>
              <a:rPr lang="es-ES" sz="500" err="1">
                <a:solidFill>
                  <a:srgbClr val="646464"/>
                </a:solidFill>
              </a:rPr>
              <a:t>Thaçi</a:t>
            </a:r>
            <a:r>
              <a:rPr lang="es-ES" sz="500">
                <a:solidFill>
                  <a:srgbClr val="646464"/>
                </a:solidFill>
              </a:rPr>
              <a:t> D, et al. </a:t>
            </a:r>
            <a:r>
              <a:rPr lang="es-ES" sz="500" err="1">
                <a:solidFill>
                  <a:srgbClr val="646464"/>
                </a:solidFill>
              </a:rPr>
              <a:t>Efficacy</a:t>
            </a:r>
            <a:r>
              <a:rPr lang="es-ES" sz="500">
                <a:solidFill>
                  <a:srgbClr val="646464"/>
                </a:solidFill>
              </a:rPr>
              <a:t> and Safety </a:t>
            </a:r>
            <a:r>
              <a:rPr lang="es-ES" sz="500" err="1">
                <a:solidFill>
                  <a:srgbClr val="646464"/>
                </a:solidFill>
              </a:rPr>
              <a:t>of</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Is</a:t>
            </a:r>
            <a:r>
              <a:rPr lang="es-ES" sz="500">
                <a:solidFill>
                  <a:srgbClr val="646464"/>
                </a:solidFill>
              </a:rPr>
              <a:t> </a:t>
            </a:r>
            <a:r>
              <a:rPr lang="es-ES" sz="500" err="1">
                <a:solidFill>
                  <a:srgbClr val="646464"/>
                </a:solidFill>
              </a:rPr>
              <a:t>Maintained</a:t>
            </a:r>
            <a:r>
              <a:rPr lang="es-ES" sz="500">
                <a:solidFill>
                  <a:srgbClr val="646464"/>
                </a:solidFill>
              </a:rPr>
              <a:t> Up </a:t>
            </a:r>
            <a:r>
              <a:rPr lang="es-ES" sz="500" err="1">
                <a:solidFill>
                  <a:srgbClr val="646464"/>
                </a:solidFill>
              </a:rPr>
              <a:t>to</a:t>
            </a:r>
            <a:r>
              <a:rPr lang="es-ES" sz="500">
                <a:solidFill>
                  <a:srgbClr val="646464"/>
                </a:solidFill>
              </a:rPr>
              <a:t> 3 </a:t>
            </a:r>
            <a:r>
              <a:rPr lang="es-ES" sz="500" err="1">
                <a:solidFill>
                  <a:srgbClr val="646464"/>
                </a:solidFill>
              </a:rPr>
              <a:t>Years</a:t>
            </a:r>
            <a:r>
              <a:rPr lang="es-ES" sz="500">
                <a:solidFill>
                  <a:srgbClr val="646464"/>
                </a:solidFill>
              </a:rPr>
              <a:t> in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a:t>
            </a:r>
            <a:r>
              <a:rPr lang="es-ES" sz="500" err="1">
                <a:solidFill>
                  <a:srgbClr val="646464"/>
                </a:solidFill>
              </a:rPr>
              <a:t>ADvocate</a:t>
            </a:r>
            <a:r>
              <a:rPr lang="es-ES" sz="500">
                <a:solidFill>
                  <a:srgbClr val="646464"/>
                </a:solidFill>
              </a:rPr>
              <a:t> 1 and </a:t>
            </a:r>
            <a:r>
              <a:rPr lang="es-ES" sz="500" err="1">
                <a:solidFill>
                  <a:srgbClr val="646464"/>
                </a:solidFill>
              </a:rPr>
              <a:t>ADvocate</a:t>
            </a:r>
            <a:r>
              <a:rPr lang="es-ES" sz="500">
                <a:solidFill>
                  <a:srgbClr val="646464"/>
                </a:solidFill>
              </a:rPr>
              <a:t> 2 </a:t>
            </a:r>
            <a:r>
              <a:rPr lang="es-ES" sz="500" err="1">
                <a:solidFill>
                  <a:srgbClr val="646464"/>
                </a:solidFill>
              </a:rPr>
              <a:t>to</a:t>
            </a:r>
            <a:r>
              <a:rPr lang="es-ES" sz="500">
                <a:solidFill>
                  <a:srgbClr val="646464"/>
                </a:solidFill>
              </a:rPr>
              <a:t> </a:t>
            </a:r>
            <a:r>
              <a:rPr lang="es-ES" sz="500" err="1">
                <a:solidFill>
                  <a:srgbClr val="646464"/>
                </a:solidFill>
              </a:rPr>
              <a:t>ADjoin</a:t>
            </a:r>
            <a:r>
              <a:rPr lang="es-ES" sz="500">
                <a:solidFill>
                  <a:srgbClr val="646464"/>
                </a:solidFill>
              </a:rPr>
              <a:t> Long-</a:t>
            </a:r>
            <a:r>
              <a:rPr lang="es-ES" sz="500" err="1">
                <a:solidFill>
                  <a:srgbClr val="646464"/>
                </a:solidFill>
              </a:rPr>
              <a:t>Term</a:t>
            </a:r>
            <a:r>
              <a:rPr lang="es-ES" sz="500">
                <a:solidFill>
                  <a:srgbClr val="646464"/>
                </a:solidFill>
              </a:rPr>
              <a:t> </a:t>
            </a:r>
            <a:r>
              <a:rPr lang="es-ES" sz="500" err="1">
                <a:solidFill>
                  <a:srgbClr val="646464"/>
                </a:solidFill>
              </a:rPr>
              <a:t>Extension</a:t>
            </a:r>
            <a:r>
              <a:rPr lang="es-ES" sz="500">
                <a:solidFill>
                  <a:srgbClr val="646464"/>
                </a:solidFill>
              </a:rPr>
              <a:t> Trial.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a:t>
            </a:r>
            <a:r>
              <a:rPr lang="es-ES" sz="500" err="1">
                <a:solidFill>
                  <a:srgbClr val="646464"/>
                </a:solidFill>
              </a:rPr>
              <a:t>Amsterdam</a:t>
            </a:r>
            <a:r>
              <a:rPr lang="es-ES" sz="500">
                <a:solidFill>
                  <a:srgbClr val="646464"/>
                </a:solidFill>
              </a:rPr>
              <a:t>, </a:t>
            </a:r>
            <a:r>
              <a:rPr lang="es-ES" sz="500" err="1">
                <a:solidFill>
                  <a:srgbClr val="646464"/>
                </a:solidFill>
              </a:rPr>
              <a:t>Netherlands</a:t>
            </a:r>
            <a:r>
              <a:rPr lang="es-ES" sz="500">
                <a:solidFill>
                  <a:srgbClr val="646464"/>
                </a:solidFill>
              </a:rPr>
              <a:t>; 25-28 </a:t>
            </a:r>
            <a:r>
              <a:rPr lang="es-ES" sz="500" err="1">
                <a:solidFill>
                  <a:srgbClr val="646464"/>
                </a:solidFill>
              </a:rPr>
              <a:t>September</a:t>
            </a:r>
            <a:r>
              <a:rPr lang="es-ES" sz="500">
                <a:solidFill>
                  <a:srgbClr val="646464"/>
                </a:solidFill>
              </a:rPr>
              <a:t> 2024. 9. Ficha técnica DUPIXENT®. Disponible en: https://cima.aemps.es/cima/dochtml/ft/1171229006/ft_1171229006.html. Último acceso: diciembre 2025. 10. Ficha técnica ADTRALZA®. Disponible en: https://cima.aemps.es/cima/dochtml/ft/1211554002/FT_1211554002.html. Último acceso: enero 2026.</a:t>
            </a:r>
          </a:p>
        </p:txBody>
      </p:sp>
      <p:sp>
        <p:nvSpPr>
          <p:cNvPr id="15" name="object 10">
            <a:extLst>
              <a:ext uri="{FF2B5EF4-FFF2-40B4-BE49-F238E27FC236}">
                <a16:creationId xmlns:a16="http://schemas.microsoft.com/office/drawing/2014/main" id="{E95DF4AF-2CA8-D6C5-0FD5-E1CE247C495F}"/>
              </a:ext>
            </a:extLst>
          </p:cNvPr>
          <p:cNvSpPr txBox="1"/>
          <p:nvPr/>
        </p:nvSpPr>
        <p:spPr>
          <a:xfrm>
            <a:off x="3659262" y="1606544"/>
            <a:ext cx="3723375" cy="2976422"/>
          </a:xfrm>
          <a:prstGeom prst="rect">
            <a:avLst/>
          </a:prstGeom>
        </p:spPr>
        <p:txBody>
          <a:bodyPr vert="horz" wrap="square" lIns="0" tIns="8856" rIns="0" bIns="0" rtlCol="0">
            <a:spAutoFit/>
          </a:bodyPr>
          <a:lstStyle/>
          <a:p>
            <a:pPr marL="30805" marR="26184" algn="ctr">
              <a:spcBef>
                <a:spcPts val="2068"/>
              </a:spcBef>
            </a:pPr>
            <a:r>
              <a:rPr lang="es-ES" sz="2000" b="1" spc="-18">
                <a:solidFill>
                  <a:srgbClr val="7A45B8"/>
                </a:solidFill>
                <a:latin typeface="Arial" panose="020B0604020202020204" pitchFamily="34" charset="0"/>
                <a:cs typeface="Arial" panose="020B0604020202020204" pitchFamily="34" charset="0"/>
              </a:rPr>
              <a:t>CONTROL</a:t>
            </a:r>
          </a:p>
          <a:p>
            <a:pPr marL="30805" marR="26184" algn="ctr">
              <a:spcBef>
                <a:spcPts val="2068"/>
              </a:spcBef>
            </a:pPr>
            <a:endParaRPr lang="es-ES" sz="2000" b="1" spc="-18">
              <a:solidFill>
                <a:srgbClr val="7A45B8"/>
              </a:solidFill>
              <a:latin typeface="Arial" panose="020B0604020202020204" pitchFamily="34" charset="0"/>
              <a:cs typeface="Arial" panose="020B0604020202020204" pitchFamily="34" charset="0"/>
            </a:endParaRPr>
          </a:p>
          <a:p>
            <a:pPr marL="324000" marR="26184" algn="ctr">
              <a:spcBef>
                <a:spcPts val="400"/>
              </a:spcBef>
            </a:pPr>
            <a:r>
              <a:rPr lang="es-ES" sz="1400" b="1" spc="-18">
                <a:solidFill>
                  <a:srgbClr val="22346A"/>
                </a:solidFill>
                <a:latin typeface="Arial" panose="020B0604020202020204" pitchFamily="34" charset="0"/>
                <a:cs typeface="Arial" panose="020B0604020202020204" pitchFamily="34" charset="0"/>
              </a:rPr>
              <a:t>Rapidez: </a:t>
            </a:r>
            <a:r>
              <a:rPr lang="es-ES" sz="1400" spc="-18">
                <a:solidFill>
                  <a:srgbClr val="22346A"/>
                </a:solidFill>
                <a:latin typeface="Arial" panose="020B0604020202020204" pitchFamily="34" charset="0"/>
                <a:cs typeface="Arial" panose="020B0604020202020204" pitchFamily="34" charset="0"/>
              </a:rPr>
              <a:t>Alivio del picor los primeros días de tratamiento</a:t>
            </a:r>
            <a:r>
              <a:rPr lang="es-ES" sz="1400" spc="-18" baseline="30000">
                <a:solidFill>
                  <a:srgbClr val="22346A"/>
                </a:solidFill>
                <a:latin typeface="Arial" panose="020B0604020202020204" pitchFamily="34" charset="0"/>
                <a:cs typeface="Arial" panose="020B0604020202020204" pitchFamily="34" charset="0"/>
              </a:rPr>
              <a:t>3</a:t>
            </a:r>
          </a:p>
          <a:p>
            <a:pPr marL="324000" marR="26184" algn="ctr">
              <a:spcBef>
                <a:spcPts val="1200"/>
              </a:spcBef>
            </a:pPr>
            <a:r>
              <a:rPr lang="es-ES" sz="1400" b="1" spc="-18">
                <a:solidFill>
                  <a:srgbClr val="22346A"/>
                </a:solidFill>
                <a:latin typeface="Arial" panose="020B0604020202020204" pitchFamily="34" charset="0"/>
                <a:cs typeface="Arial" panose="020B0604020202020204" pitchFamily="34" charset="0"/>
              </a:rPr>
              <a:t>Eficacia a corto y largo plazo:</a:t>
            </a:r>
            <a:r>
              <a:rPr lang="es-ES" sz="1400" spc="-18" baseline="30000">
                <a:solidFill>
                  <a:srgbClr val="22346A"/>
                </a:solidFill>
                <a:latin typeface="Arial" panose="020B0604020202020204" pitchFamily="34" charset="0"/>
                <a:cs typeface="Arial" panose="020B0604020202020204" pitchFamily="34" charset="0"/>
              </a:rPr>
              <a:t>4-7</a:t>
            </a:r>
            <a:r>
              <a:rPr lang="es-ES" sz="1400" spc="-18">
                <a:solidFill>
                  <a:srgbClr val="22346A"/>
                </a:solidFill>
                <a:latin typeface="Arial" panose="020B0604020202020204" pitchFamily="34" charset="0"/>
                <a:cs typeface="Arial" panose="020B0604020202020204" pitchFamily="34" charset="0"/>
              </a:rPr>
              <a:t> el 86,8% de los pacientes mantiene la respuesta EASI-90 a los 3 años</a:t>
            </a:r>
            <a:r>
              <a:rPr lang="es-ES" sz="1400" spc="-18" baseline="30000">
                <a:solidFill>
                  <a:srgbClr val="22346A"/>
                </a:solidFill>
                <a:latin typeface="Arial" panose="020B0604020202020204" pitchFamily="34" charset="0"/>
                <a:cs typeface="Arial" panose="020B0604020202020204" pitchFamily="34" charset="0"/>
              </a:rPr>
              <a:t>*†8</a:t>
            </a:r>
          </a:p>
          <a:p>
            <a:pPr marL="324000" marR="26184" algn="ctr">
              <a:spcBef>
                <a:spcPts val="1200"/>
              </a:spcBef>
            </a:pPr>
            <a:r>
              <a:rPr lang="es-ES" sz="1400" b="1" spc="-18">
                <a:solidFill>
                  <a:srgbClr val="22346A"/>
                </a:solidFill>
                <a:latin typeface="Arial" panose="020B0604020202020204" pitchFamily="34" charset="0"/>
                <a:cs typeface="Arial" panose="020B0604020202020204" pitchFamily="34" charset="0"/>
              </a:rPr>
              <a:t>Seguridad: </a:t>
            </a:r>
            <a:r>
              <a:rPr lang="es-ES" sz="1400" spc="-18">
                <a:solidFill>
                  <a:srgbClr val="22346A"/>
                </a:solidFill>
                <a:latin typeface="Arial" panose="020B0604020202020204" pitchFamily="34" charset="0"/>
                <a:cs typeface="Arial" panose="020B0604020202020204" pitchFamily="34" charset="0"/>
              </a:rPr>
              <a:t>EBGLYSS</a:t>
            </a:r>
            <a:r>
              <a:rPr lang="es-ES" sz="1400" spc="-18" baseline="30000">
                <a:solidFill>
                  <a:srgbClr val="22346A"/>
                </a:solidFill>
                <a:latin typeface="Arial" panose="020B0604020202020204" pitchFamily="34" charset="0"/>
                <a:cs typeface="Arial" panose="020B0604020202020204" pitchFamily="34" charset="0"/>
              </a:rPr>
              <a:t>®</a:t>
            </a:r>
            <a:r>
              <a:rPr lang="es-ES" sz="1400" spc="-18">
                <a:solidFill>
                  <a:srgbClr val="22346A"/>
                </a:solidFill>
                <a:latin typeface="Arial" panose="020B0604020202020204" pitchFamily="34" charset="0"/>
                <a:cs typeface="Arial" panose="020B0604020202020204" pitchFamily="34" charset="0"/>
              </a:rPr>
              <a:t> presenta un perfil de seguridad favorable y mantenido a largo plazo </a:t>
            </a:r>
            <a:r>
              <a:rPr lang="es-ES" sz="1400" spc="-18" baseline="30000">
                <a:solidFill>
                  <a:srgbClr val="22346A"/>
                </a:solidFill>
                <a:latin typeface="Arial" panose="020B0604020202020204" pitchFamily="34" charset="0"/>
                <a:cs typeface="Arial" panose="020B0604020202020204" pitchFamily="34" charset="0"/>
              </a:rPr>
              <a:t>5,6</a:t>
            </a:r>
            <a:r>
              <a:rPr lang="es-ES" sz="1400" spc="-18">
                <a:solidFill>
                  <a:srgbClr val="22346A"/>
                </a:solidFill>
                <a:latin typeface="Arial" panose="020B0604020202020204" pitchFamily="34" charset="0"/>
                <a:cs typeface="Arial" panose="020B0604020202020204" pitchFamily="34" charset="0"/>
              </a:rPr>
              <a:t> (hasta 3 años)</a:t>
            </a:r>
            <a:r>
              <a:rPr lang="es-ES" sz="1400" baseline="30000"/>
              <a:t> *</a:t>
            </a:r>
            <a:r>
              <a:rPr lang="es-ES" sz="1400" spc="-18" baseline="30000">
                <a:solidFill>
                  <a:srgbClr val="22346A"/>
                </a:solidFill>
                <a:latin typeface="Arial" panose="020B0604020202020204" pitchFamily="34" charset="0"/>
                <a:cs typeface="Arial" panose="020B0604020202020204" pitchFamily="34" charset="0"/>
              </a:rPr>
              <a:t>†8</a:t>
            </a:r>
          </a:p>
        </p:txBody>
      </p:sp>
      <p:grpSp>
        <p:nvGrpSpPr>
          <p:cNvPr id="16" name="object 2">
            <a:extLst>
              <a:ext uri="{FF2B5EF4-FFF2-40B4-BE49-F238E27FC236}">
                <a16:creationId xmlns:a16="http://schemas.microsoft.com/office/drawing/2014/main" id="{7DF733C3-904C-CC8D-F3F1-6BFA625856F0}"/>
              </a:ext>
            </a:extLst>
          </p:cNvPr>
          <p:cNvGrpSpPr/>
          <p:nvPr/>
        </p:nvGrpSpPr>
        <p:grpSpPr>
          <a:xfrm>
            <a:off x="5257490" y="1980241"/>
            <a:ext cx="530619" cy="530619"/>
            <a:chOff x="4900371" y="3503612"/>
            <a:chExt cx="875030" cy="875030"/>
          </a:xfrm>
        </p:grpSpPr>
        <p:sp>
          <p:nvSpPr>
            <p:cNvPr id="17" name="object 3">
              <a:extLst>
                <a:ext uri="{FF2B5EF4-FFF2-40B4-BE49-F238E27FC236}">
                  <a16:creationId xmlns:a16="http://schemas.microsoft.com/office/drawing/2014/main" id="{74472D9D-2F0E-B213-8992-A1180034FF8C}"/>
                </a:ext>
              </a:extLst>
            </p:cNvPr>
            <p:cNvSpPr/>
            <p:nvPr/>
          </p:nvSpPr>
          <p:spPr>
            <a:xfrm>
              <a:off x="4900371" y="3503612"/>
              <a:ext cx="875030" cy="875030"/>
            </a:xfrm>
            <a:custGeom>
              <a:avLst/>
              <a:gdLst/>
              <a:ahLst/>
              <a:cxnLst/>
              <a:rect l="l" t="t" r="r" b="b"/>
              <a:pathLst>
                <a:path w="875029" h="875029">
                  <a:moveTo>
                    <a:pt x="437306" y="0"/>
                  </a:moveTo>
                  <a:lnTo>
                    <a:pt x="389656" y="2565"/>
                  </a:lnTo>
                  <a:lnTo>
                    <a:pt x="343492" y="10086"/>
                  </a:lnTo>
                  <a:lnTo>
                    <a:pt x="299081" y="22293"/>
                  </a:lnTo>
                  <a:lnTo>
                    <a:pt x="256691" y="38921"/>
                  </a:lnTo>
                  <a:lnTo>
                    <a:pt x="216587" y="59703"/>
                  </a:lnTo>
                  <a:lnTo>
                    <a:pt x="179037" y="84372"/>
                  </a:lnTo>
                  <a:lnTo>
                    <a:pt x="144306" y="112662"/>
                  </a:lnTo>
                  <a:lnTo>
                    <a:pt x="112663" y="144305"/>
                  </a:lnTo>
                  <a:lnTo>
                    <a:pt x="84373" y="179034"/>
                  </a:lnTo>
                  <a:lnTo>
                    <a:pt x="59704" y="216584"/>
                  </a:lnTo>
                  <a:lnTo>
                    <a:pt x="38922" y="256687"/>
                  </a:lnTo>
                  <a:lnTo>
                    <a:pt x="22293" y="299076"/>
                  </a:lnTo>
                  <a:lnTo>
                    <a:pt x="10086" y="343485"/>
                  </a:lnTo>
                  <a:lnTo>
                    <a:pt x="2566" y="389647"/>
                  </a:lnTo>
                  <a:lnTo>
                    <a:pt x="0" y="437295"/>
                  </a:lnTo>
                  <a:lnTo>
                    <a:pt x="2566" y="484943"/>
                  </a:lnTo>
                  <a:lnTo>
                    <a:pt x="10086" y="531105"/>
                  </a:lnTo>
                  <a:lnTo>
                    <a:pt x="22293" y="575514"/>
                  </a:lnTo>
                  <a:lnTo>
                    <a:pt x="38922" y="617903"/>
                  </a:lnTo>
                  <a:lnTo>
                    <a:pt x="59704" y="658006"/>
                  </a:lnTo>
                  <a:lnTo>
                    <a:pt x="84373" y="695556"/>
                  </a:lnTo>
                  <a:lnTo>
                    <a:pt x="112663" y="730286"/>
                  </a:lnTo>
                  <a:lnTo>
                    <a:pt x="144306" y="761928"/>
                  </a:lnTo>
                  <a:lnTo>
                    <a:pt x="179037" y="790218"/>
                  </a:lnTo>
                  <a:lnTo>
                    <a:pt x="216587" y="814887"/>
                  </a:lnTo>
                  <a:lnTo>
                    <a:pt x="256691" y="835669"/>
                  </a:lnTo>
                  <a:lnTo>
                    <a:pt x="299081" y="852297"/>
                  </a:lnTo>
                  <a:lnTo>
                    <a:pt x="343492" y="864505"/>
                  </a:lnTo>
                  <a:lnTo>
                    <a:pt x="389656" y="872025"/>
                  </a:lnTo>
                  <a:lnTo>
                    <a:pt x="437306" y="874591"/>
                  </a:lnTo>
                  <a:lnTo>
                    <a:pt x="484954" y="872025"/>
                  </a:lnTo>
                  <a:lnTo>
                    <a:pt x="531116" y="864505"/>
                  </a:lnTo>
                  <a:lnTo>
                    <a:pt x="575525" y="852297"/>
                  </a:lnTo>
                  <a:lnTo>
                    <a:pt x="617914" y="835669"/>
                  </a:lnTo>
                  <a:lnTo>
                    <a:pt x="658017" y="814887"/>
                  </a:lnTo>
                  <a:lnTo>
                    <a:pt x="695566" y="790218"/>
                  </a:lnTo>
                  <a:lnTo>
                    <a:pt x="730296" y="761928"/>
                  </a:lnTo>
                  <a:lnTo>
                    <a:pt x="761939" y="730286"/>
                  </a:lnTo>
                  <a:lnTo>
                    <a:pt x="790228" y="695556"/>
                  </a:lnTo>
                  <a:lnTo>
                    <a:pt x="814897" y="658006"/>
                  </a:lnTo>
                  <a:lnTo>
                    <a:pt x="835679" y="617903"/>
                  </a:lnTo>
                  <a:lnTo>
                    <a:pt x="852307" y="575514"/>
                  </a:lnTo>
                  <a:lnTo>
                    <a:pt x="864515" y="531105"/>
                  </a:lnTo>
                  <a:lnTo>
                    <a:pt x="872035" y="484943"/>
                  </a:lnTo>
                  <a:lnTo>
                    <a:pt x="874601" y="437295"/>
                  </a:lnTo>
                  <a:lnTo>
                    <a:pt x="872035" y="389647"/>
                  </a:lnTo>
                  <a:lnTo>
                    <a:pt x="864515" y="343485"/>
                  </a:lnTo>
                  <a:lnTo>
                    <a:pt x="852307" y="299076"/>
                  </a:lnTo>
                  <a:lnTo>
                    <a:pt x="835679" y="256687"/>
                  </a:lnTo>
                  <a:lnTo>
                    <a:pt x="814897" y="216584"/>
                  </a:lnTo>
                  <a:lnTo>
                    <a:pt x="790228" y="179034"/>
                  </a:lnTo>
                  <a:lnTo>
                    <a:pt x="761939" y="144305"/>
                  </a:lnTo>
                  <a:lnTo>
                    <a:pt x="730296" y="112662"/>
                  </a:lnTo>
                  <a:lnTo>
                    <a:pt x="695566" y="84372"/>
                  </a:lnTo>
                  <a:lnTo>
                    <a:pt x="658017" y="59703"/>
                  </a:lnTo>
                  <a:lnTo>
                    <a:pt x="617914" y="38921"/>
                  </a:lnTo>
                  <a:lnTo>
                    <a:pt x="575525" y="22293"/>
                  </a:lnTo>
                  <a:lnTo>
                    <a:pt x="531116" y="10086"/>
                  </a:lnTo>
                  <a:lnTo>
                    <a:pt x="484954" y="2565"/>
                  </a:lnTo>
                  <a:lnTo>
                    <a:pt x="437306" y="0"/>
                  </a:lnTo>
                  <a:close/>
                </a:path>
              </a:pathLst>
            </a:custGeom>
            <a:solidFill>
              <a:srgbClr val="21336B"/>
            </a:solidFill>
          </p:spPr>
          <p:txBody>
            <a:bodyPr wrap="square" lIns="0" tIns="0" rIns="0" bIns="0" rtlCol="0"/>
            <a:lstStyle/>
            <a:p>
              <a:endParaRPr sz="1092"/>
            </a:p>
          </p:txBody>
        </p:sp>
        <p:pic>
          <p:nvPicPr>
            <p:cNvPr id="18" name="object 4">
              <a:extLst>
                <a:ext uri="{FF2B5EF4-FFF2-40B4-BE49-F238E27FC236}">
                  <a16:creationId xmlns:a16="http://schemas.microsoft.com/office/drawing/2014/main" id="{ED5E07A7-8FD1-91D7-994A-738DD6EA3BFF}"/>
                </a:ext>
              </a:extLst>
            </p:cNvPr>
            <p:cNvPicPr/>
            <p:nvPr/>
          </p:nvPicPr>
          <p:blipFill>
            <a:blip r:embed="rId2" cstate="print"/>
            <a:stretch>
              <a:fillRect/>
            </a:stretch>
          </p:blipFill>
          <p:spPr>
            <a:xfrm>
              <a:off x="5075198" y="3521482"/>
              <a:ext cx="698816" cy="856445"/>
            </a:xfrm>
            <a:prstGeom prst="rect">
              <a:avLst/>
            </a:prstGeom>
          </p:spPr>
        </p:pic>
        <p:pic>
          <p:nvPicPr>
            <p:cNvPr id="19" name="object 5">
              <a:extLst>
                <a:ext uri="{FF2B5EF4-FFF2-40B4-BE49-F238E27FC236}">
                  <a16:creationId xmlns:a16="http://schemas.microsoft.com/office/drawing/2014/main" id="{4B3A01B3-AD7D-242B-075D-D223A2759687}"/>
                </a:ext>
              </a:extLst>
            </p:cNvPr>
            <p:cNvPicPr/>
            <p:nvPr/>
          </p:nvPicPr>
          <p:blipFill>
            <a:blip r:embed="rId3" cstate="print"/>
            <a:stretch>
              <a:fillRect/>
            </a:stretch>
          </p:blipFill>
          <p:spPr>
            <a:xfrm>
              <a:off x="4900373" y="3613072"/>
              <a:ext cx="383883" cy="761872"/>
            </a:xfrm>
            <a:prstGeom prst="rect">
              <a:avLst/>
            </a:prstGeom>
          </p:spPr>
        </p:pic>
      </p:grpSp>
      <p:sp>
        <p:nvSpPr>
          <p:cNvPr id="20" name="object 10">
            <a:extLst>
              <a:ext uri="{FF2B5EF4-FFF2-40B4-BE49-F238E27FC236}">
                <a16:creationId xmlns:a16="http://schemas.microsoft.com/office/drawing/2014/main" id="{5F80409F-5974-92A1-E849-751F8E7670FA}"/>
              </a:ext>
            </a:extLst>
          </p:cNvPr>
          <p:cNvSpPr txBox="1"/>
          <p:nvPr/>
        </p:nvSpPr>
        <p:spPr>
          <a:xfrm>
            <a:off x="7674272" y="1606544"/>
            <a:ext cx="3505153" cy="2545534"/>
          </a:xfrm>
          <a:prstGeom prst="rect">
            <a:avLst/>
          </a:prstGeom>
        </p:spPr>
        <p:txBody>
          <a:bodyPr vert="horz" wrap="square" lIns="0" tIns="8856" rIns="0" bIns="0" rtlCol="0" anchor="t">
            <a:spAutoFit/>
          </a:bodyPr>
          <a:lstStyle/>
          <a:p>
            <a:pPr marL="30480" marR="26035" algn="ctr">
              <a:spcBef>
                <a:spcPts val="2068"/>
              </a:spcBef>
            </a:pPr>
            <a:r>
              <a:rPr lang="es-ES" sz="2000" b="1" spc="-18">
                <a:solidFill>
                  <a:srgbClr val="7A45B8"/>
                </a:solidFill>
                <a:latin typeface="Arial" panose="020B0604020202020204" pitchFamily="34" charset="0"/>
                <a:cs typeface="Arial" panose="020B0604020202020204" pitchFamily="34" charset="0"/>
              </a:rPr>
              <a:t>MANTENIMIENTO MENSUAL</a:t>
            </a:r>
            <a:endParaRPr lang="en-US"/>
          </a:p>
          <a:p>
            <a:pPr marL="30480" marR="26035" algn="ctr">
              <a:spcBef>
                <a:spcPts val="2068"/>
              </a:spcBef>
            </a:pPr>
            <a:endParaRPr lang="es-ES" sz="2000" b="1" spc="-18">
              <a:solidFill>
                <a:srgbClr val="7A45B8"/>
              </a:solidFill>
              <a:latin typeface="Arial" panose="020B0604020202020204" pitchFamily="34" charset="0"/>
              <a:cs typeface="Arial" panose="020B0604020202020204" pitchFamily="34" charset="0"/>
            </a:endParaRPr>
          </a:p>
          <a:p>
            <a:pPr marL="30480" marR="26035" algn="ctr">
              <a:spcBef>
                <a:spcPts val="400"/>
              </a:spcBef>
            </a:pPr>
            <a:r>
              <a:rPr lang="es-ES" sz="1400" b="1" spc="-18">
                <a:solidFill>
                  <a:srgbClr val="22346A"/>
                </a:solidFill>
                <a:latin typeface="Arial"/>
                <a:cs typeface="Arial"/>
              </a:rPr>
              <a:t>Dosis de mantenimiento mensual, cada 4 semanas </a:t>
            </a:r>
            <a:r>
              <a:rPr lang="es-ES" sz="1400" spc="-18">
                <a:solidFill>
                  <a:srgbClr val="22346A"/>
                </a:solidFill>
                <a:latin typeface="Arial"/>
                <a:cs typeface="Arial"/>
              </a:rPr>
              <a:t>para adultos y adolescentes a partir de 12 años y de al menos 40 kg</a:t>
            </a:r>
            <a:r>
              <a:rPr lang="es-ES" sz="1400" spc="-18" baseline="30000">
                <a:solidFill>
                  <a:srgbClr val="22346A"/>
                </a:solidFill>
                <a:latin typeface="Arial"/>
                <a:cs typeface="Arial"/>
              </a:rPr>
              <a:t>1</a:t>
            </a:r>
          </a:p>
          <a:p>
            <a:pPr marL="30480" marR="26035" algn="ctr">
              <a:spcBef>
                <a:spcPts val="1200"/>
              </a:spcBef>
            </a:pPr>
            <a:r>
              <a:rPr lang="es-ES" sz="1400" b="1" spc="-18">
                <a:solidFill>
                  <a:srgbClr val="22346A"/>
                </a:solidFill>
                <a:latin typeface="Arial"/>
                <a:cs typeface="Arial"/>
              </a:rPr>
              <a:t>Menor número de inyecciones al año</a:t>
            </a:r>
            <a:r>
              <a:rPr lang="es-ES" sz="1400" spc="-18" baseline="30000">
                <a:solidFill>
                  <a:srgbClr val="22346A"/>
                </a:solidFill>
                <a:latin typeface="Arial"/>
                <a:cs typeface="Arial"/>
              </a:rPr>
              <a:t>1,9,10</a:t>
            </a:r>
          </a:p>
          <a:p>
            <a:pPr marL="30480" marR="26035" algn="ctr">
              <a:spcBef>
                <a:spcPts val="1200"/>
              </a:spcBef>
            </a:pPr>
            <a:r>
              <a:rPr lang="es-ES" sz="1400" b="1" spc="-18">
                <a:solidFill>
                  <a:srgbClr val="22346A"/>
                </a:solidFill>
                <a:latin typeface="Arial"/>
                <a:cs typeface="Arial"/>
              </a:rPr>
              <a:t>No requiere ajuste de dosis ni por peso ni por perfil de paciente</a:t>
            </a:r>
            <a:r>
              <a:rPr lang="es-ES" sz="1400" spc="-18" baseline="30000">
                <a:solidFill>
                  <a:srgbClr val="22346A"/>
                </a:solidFill>
                <a:latin typeface="Arial"/>
                <a:cs typeface="Arial"/>
              </a:rPr>
              <a:t>1</a:t>
            </a:r>
          </a:p>
        </p:txBody>
      </p:sp>
      <p:grpSp>
        <p:nvGrpSpPr>
          <p:cNvPr id="21" name="object 2">
            <a:extLst>
              <a:ext uri="{FF2B5EF4-FFF2-40B4-BE49-F238E27FC236}">
                <a16:creationId xmlns:a16="http://schemas.microsoft.com/office/drawing/2014/main" id="{E090BFBA-E48F-E865-4C13-4CEF47B78FE5}"/>
              </a:ext>
            </a:extLst>
          </p:cNvPr>
          <p:cNvGrpSpPr/>
          <p:nvPr/>
        </p:nvGrpSpPr>
        <p:grpSpPr>
          <a:xfrm>
            <a:off x="9161540" y="1980241"/>
            <a:ext cx="530619" cy="530619"/>
            <a:chOff x="4900371" y="3503612"/>
            <a:chExt cx="875030" cy="875030"/>
          </a:xfrm>
        </p:grpSpPr>
        <p:sp>
          <p:nvSpPr>
            <p:cNvPr id="22" name="object 3">
              <a:extLst>
                <a:ext uri="{FF2B5EF4-FFF2-40B4-BE49-F238E27FC236}">
                  <a16:creationId xmlns:a16="http://schemas.microsoft.com/office/drawing/2014/main" id="{58E90097-0DFD-956F-33C3-16728C8456AA}"/>
                </a:ext>
              </a:extLst>
            </p:cNvPr>
            <p:cNvSpPr/>
            <p:nvPr/>
          </p:nvSpPr>
          <p:spPr>
            <a:xfrm>
              <a:off x="4900371" y="3503612"/>
              <a:ext cx="875030" cy="875030"/>
            </a:xfrm>
            <a:custGeom>
              <a:avLst/>
              <a:gdLst/>
              <a:ahLst/>
              <a:cxnLst/>
              <a:rect l="l" t="t" r="r" b="b"/>
              <a:pathLst>
                <a:path w="875029" h="875029">
                  <a:moveTo>
                    <a:pt x="437306" y="0"/>
                  </a:moveTo>
                  <a:lnTo>
                    <a:pt x="389656" y="2565"/>
                  </a:lnTo>
                  <a:lnTo>
                    <a:pt x="343492" y="10086"/>
                  </a:lnTo>
                  <a:lnTo>
                    <a:pt x="299081" y="22293"/>
                  </a:lnTo>
                  <a:lnTo>
                    <a:pt x="256691" y="38921"/>
                  </a:lnTo>
                  <a:lnTo>
                    <a:pt x="216587" y="59703"/>
                  </a:lnTo>
                  <a:lnTo>
                    <a:pt x="179037" y="84372"/>
                  </a:lnTo>
                  <a:lnTo>
                    <a:pt x="144306" y="112662"/>
                  </a:lnTo>
                  <a:lnTo>
                    <a:pt x="112663" y="144305"/>
                  </a:lnTo>
                  <a:lnTo>
                    <a:pt x="84373" y="179034"/>
                  </a:lnTo>
                  <a:lnTo>
                    <a:pt x="59704" y="216584"/>
                  </a:lnTo>
                  <a:lnTo>
                    <a:pt x="38922" y="256687"/>
                  </a:lnTo>
                  <a:lnTo>
                    <a:pt x="22293" y="299076"/>
                  </a:lnTo>
                  <a:lnTo>
                    <a:pt x="10086" y="343485"/>
                  </a:lnTo>
                  <a:lnTo>
                    <a:pt x="2566" y="389647"/>
                  </a:lnTo>
                  <a:lnTo>
                    <a:pt x="0" y="437295"/>
                  </a:lnTo>
                  <a:lnTo>
                    <a:pt x="2566" y="484943"/>
                  </a:lnTo>
                  <a:lnTo>
                    <a:pt x="10086" y="531105"/>
                  </a:lnTo>
                  <a:lnTo>
                    <a:pt x="22293" y="575514"/>
                  </a:lnTo>
                  <a:lnTo>
                    <a:pt x="38922" y="617903"/>
                  </a:lnTo>
                  <a:lnTo>
                    <a:pt x="59704" y="658006"/>
                  </a:lnTo>
                  <a:lnTo>
                    <a:pt x="84373" y="695556"/>
                  </a:lnTo>
                  <a:lnTo>
                    <a:pt x="112663" y="730286"/>
                  </a:lnTo>
                  <a:lnTo>
                    <a:pt x="144306" y="761928"/>
                  </a:lnTo>
                  <a:lnTo>
                    <a:pt x="179037" y="790218"/>
                  </a:lnTo>
                  <a:lnTo>
                    <a:pt x="216587" y="814887"/>
                  </a:lnTo>
                  <a:lnTo>
                    <a:pt x="256691" y="835669"/>
                  </a:lnTo>
                  <a:lnTo>
                    <a:pt x="299081" y="852297"/>
                  </a:lnTo>
                  <a:lnTo>
                    <a:pt x="343492" y="864505"/>
                  </a:lnTo>
                  <a:lnTo>
                    <a:pt x="389656" y="872025"/>
                  </a:lnTo>
                  <a:lnTo>
                    <a:pt x="437306" y="874591"/>
                  </a:lnTo>
                  <a:lnTo>
                    <a:pt x="484954" y="872025"/>
                  </a:lnTo>
                  <a:lnTo>
                    <a:pt x="531116" y="864505"/>
                  </a:lnTo>
                  <a:lnTo>
                    <a:pt x="575525" y="852297"/>
                  </a:lnTo>
                  <a:lnTo>
                    <a:pt x="617914" y="835669"/>
                  </a:lnTo>
                  <a:lnTo>
                    <a:pt x="658017" y="814887"/>
                  </a:lnTo>
                  <a:lnTo>
                    <a:pt x="695566" y="790218"/>
                  </a:lnTo>
                  <a:lnTo>
                    <a:pt x="730296" y="761928"/>
                  </a:lnTo>
                  <a:lnTo>
                    <a:pt x="761939" y="730286"/>
                  </a:lnTo>
                  <a:lnTo>
                    <a:pt x="790228" y="695556"/>
                  </a:lnTo>
                  <a:lnTo>
                    <a:pt x="814897" y="658006"/>
                  </a:lnTo>
                  <a:lnTo>
                    <a:pt x="835679" y="617903"/>
                  </a:lnTo>
                  <a:lnTo>
                    <a:pt x="852307" y="575514"/>
                  </a:lnTo>
                  <a:lnTo>
                    <a:pt x="864515" y="531105"/>
                  </a:lnTo>
                  <a:lnTo>
                    <a:pt x="872035" y="484943"/>
                  </a:lnTo>
                  <a:lnTo>
                    <a:pt x="874601" y="437295"/>
                  </a:lnTo>
                  <a:lnTo>
                    <a:pt x="872035" y="389647"/>
                  </a:lnTo>
                  <a:lnTo>
                    <a:pt x="864515" y="343485"/>
                  </a:lnTo>
                  <a:lnTo>
                    <a:pt x="852307" y="299076"/>
                  </a:lnTo>
                  <a:lnTo>
                    <a:pt x="835679" y="256687"/>
                  </a:lnTo>
                  <a:lnTo>
                    <a:pt x="814897" y="216584"/>
                  </a:lnTo>
                  <a:lnTo>
                    <a:pt x="790228" y="179034"/>
                  </a:lnTo>
                  <a:lnTo>
                    <a:pt x="761939" y="144305"/>
                  </a:lnTo>
                  <a:lnTo>
                    <a:pt x="730296" y="112662"/>
                  </a:lnTo>
                  <a:lnTo>
                    <a:pt x="695566" y="84372"/>
                  </a:lnTo>
                  <a:lnTo>
                    <a:pt x="658017" y="59703"/>
                  </a:lnTo>
                  <a:lnTo>
                    <a:pt x="617914" y="38921"/>
                  </a:lnTo>
                  <a:lnTo>
                    <a:pt x="575525" y="22293"/>
                  </a:lnTo>
                  <a:lnTo>
                    <a:pt x="531116" y="10086"/>
                  </a:lnTo>
                  <a:lnTo>
                    <a:pt x="484954" y="2565"/>
                  </a:lnTo>
                  <a:lnTo>
                    <a:pt x="437306" y="0"/>
                  </a:lnTo>
                  <a:close/>
                </a:path>
              </a:pathLst>
            </a:custGeom>
            <a:solidFill>
              <a:srgbClr val="21336B"/>
            </a:solidFill>
          </p:spPr>
          <p:txBody>
            <a:bodyPr wrap="square" lIns="0" tIns="0" rIns="0" bIns="0" rtlCol="0"/>
            <a:lstStyle/>
            <a:p>
              <a:endParaRPr sz="1092"/>
            </a:p>
          </p:txBody>
        </p:sp>
        <p:pic>
          <p:nvPicPr>
            <p:cNvPr id="23" name="object 4">
              <a:extLst>
                <a:ext uri="{FF2B5EF4-FFF2-40B4-BE49-F238E27FC236}">
                  <a16:creationId xmlns:a16="http://schemas.microsoft.com/office/drawing/2014/main" id="{C7B60FA0-692D-E56C-0786-E81BCF8C0984}"/>
                </a:ext>
              </a:extLst>
            </p:cNvPr>
            <p:cNvPicPr/>
            <p:nvPr/>
          </p:nvPicPr>
          <p:blipFill>
            <a:blip r:embed="rId2" cstate="print"/>
            <a:stretch>
              <a:fillRect/>
            </a:stretch>
          </p:blipFill>
          <p:spPr>
            <a:xfrm>
              <a:off x="5075198" y="3521482"/>
              <a:ext cx="698816" cy="856445"/>
            </a:xfrm>
            <a:prstGeom prst="rect">
              <a:avLst/>
            </a:prstGeom>
          </p:spPr>
        </p:pic>
        <p:pic>
          <p:nvPicPr>
            <p:cNvPr id="24" name="object 5">
              <a:extLst>
                <a:ext uri="{FF2B5EF4-FFF2-40B4-BE49-F238E27FC236}">
                  <a16:creationId xmlns:a16="http://schemas.microsoft.com/office/drawing/2014/main" id="{20986F8B-3AD8-9994-6FDC-AAE206DB5894}"/>
                </a:ext>
              </a:extLst>
            </p:cNvPr>
            <p:cNvPicPr/>
            <p:nvPr/>
          </p:nvPicPr>
          <p:blipFill>
            <a:blip r:embed="rId3" cstate="print"/>
            <a:stretch>
              <a:fillRect/>
            </a:stretch>
          </p:blipFill>
          <p:spPr>
            <a:xfrm>
              <a:off x="4900373" y="3613072"/>
              <a:ext cx="383883" cy="761872"/>
            </a:xfrm>
            <a:prstGeom prst="rect">
              <a:avLst/>
            </a:prstGeom>
          </p:spPr>
        </p:pic>
      </p:grpSp>
      <p:pic>
        <p:nvPicPr>
          <p:cNvPr id="25" name="Imagen 24">
            <a:extLst>
              <a:ext uri="{FF2B5EF4-FFF2-40B4-BE49-F238E27FC236}">
                <a16:creationId xmlns:a16="http://schemas.microsoft.com/office/drawing/2014/main" id="{6981C467-CDA3-58E1-576A-22E4949A2066}"/>
              </a:ext>
            </a:extLst>
          </p:cNvPr>
          <p:cNvPicPr>
            <a:picLocks noChangeAspect="1"/>
          </p:cNvPicPr>
          <p:nvPr/>
        </p:nvPicPr>
        <p:blipFill>
          <a:blip r:embed="rId4"/>
          <a:stretch>
            <a:fillRect/>
          </a:stretch>
        </p:blipFill>
        <p:spPr>
          <a:xfrm>
            <a:off x="2017935" y="2058632"/>
            <a:ext cx="345170" cy="345846"/>
          </a:xfrm>
          <a:prstGeom prst="rect">
            <a:avLst/>
          </a:prstGeom>
        </p:spPr>
      </p:pic>
      <p:pic>
        <p:nvPicPr>
          <p:cNvPr id="26" name="Imagen 25">
            <a:extLst>
              <a:ext uri="{FF2B5EF4-FFF2-40B4-BE49-F238E27FC236}">
                <a16:creationId xmlns:a16="http://schemas.microsoft.com/office/drawing/2014/main" id="{75BD2BB2-8E09-2A20-B3D1-2BF41D85A5A3}"/>
              </a:ext>
            </a:extLst>
          </p:cNvPr>
          <p:cNvPicPr>
            <a:picLocks noChangeAspect="1"/>
          </p:cNvPicPr>
          <p:nvPr/>
        </p:nvPicPr>
        <p:blipFill>
          <a:blip r:embed="rId5"/>
          <a:stretch>
            <a:fillRect/>
          </a:stretch>
        </p:blipFill>
        <p:spPr>
          <a:xfrm>
            <a:off x="5360695" y="2089174"/>
            <a:ext cx="320507" cy="320507"/>
          </a:xfrm>
          <a:prstGeom prst="rect">
            <a:avLst/>
          </a:prstGeom>
        </p:spPr>
      </p:pic>
      <p:pic>
        <p:nvPicPr>
          <p:cNvPr id="27" name="Imagen 26">
            <a:extLst>
              <a:ext uri="{FF2B5EF4-FFF2-40B4-BE49-F238E27FC236}">
                <a16:creationId xmlns:a16="http://schemas.microsoft.com/office/drawing/2014/main" id="{A3AFF13B-0913-90DA-7260-7D27BCC42CE2}"/>
              </a:ext>
            </a:extLst>
          </p:cNvPr>
          <p:cNvPicPr>
            <a:picLocks noChangeAspect="1"/>
          </p:cNvPicPr>
          <p:nvPr/>
        </p:nvPicPr>
        <p:blipFill>
          <a:blip r:embed="rId6"/>
          <a:stretch>
            <a:fillRect/>
          </a:stretch>
        </p:blipFill>
        <p:spPr>
          <a:xfrm>
            <a:off x="9273635" y="2092337"/>
            <a:ext cx="306426" cy="306426"/>
          </a:xfrm>
          <a:prstGeom prst="rect">
            <a:avLst/>
          </a:prstGeom>
        </p:spPr>
      </p:pic>
    </p:spTree>
    <p:extLst>
      <p:ext uri="{BB962C8B-B14F-4D97-AF65-F5344CB8AC3E}">
        <p14:creationId xmlns:p14="http://schemas.microsoft.com/office/powerpoint/2010/main" val="41910171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107BB-EF1D-ECA9-47B7-7CCBF93B8FC3}"/>
            </a:ext>
          </a:extLst>
        </p:cNvPr>
        <p:cNvGrpSpPr/>
        <p:nvPr/>
      </p:nvGrpSpPr>
      <p:grpSpPr>
        <a:xfrm>
          <a:off x="0" y="0"/>
          <a:ext cx="0" cy="0"/>
          <a:chOff x="0" y="0"/>
          <a:chExt cx="0" cy="0"/>
        </a:xfrm>
      </p:grpSpPr>
      <p:sp>
        <p:nvSpPr>
          <p:cNvPr id="55" name="Rectángulo redondeado 54">
            <a:extLst>
              <a:ext uri="{FF2B5EF4-FFF2-40B4-BE49-F238E27FC236}">
                <a16:creationId xmlns:a16="http://schemas.microsoft.com/office/drawing/2014/main" id="{E81FF2AB-5AFC-C635-B45C-FD3CE6A2B850}"/>
              </a:ext>
            </a:extLst>
          </p:cNvPr>
          <p:cNvSpPr/>
          <p:nvPr/>
        </p:nvSpPr>
        <p:spPr>
          <a:xfrm>
            <a:off x="630375" y="1537530"/>
            <a:ext cx="10954344" cy="4328880"/>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Rectángulo redondeado 55">
            <a:extLst>
              <a:ext uri="{FF2B5EF4-FFF2-40B4-BE49-F238E27FC236}">
                <a16:creationId xmlns:a16="http://schemas.microsoft.com/office/drawing/2014/main" id="{7587DF5D-2364-BE37-2731-EB2B35098F41}"/>
              </a:ext>
            </a:extLst>
          </p:cNvPr>
          <p:cNvSpPr/>
          <p:nvPr/>
        </p:nvSpPr>
        <p:spPr>
          <a:xfrm>
            <a:off x="875565" y="2140864"/>
            <a:ext cx="3270883" cy="3310231"/>
          </a:xfrm>
          <a:prstGeom prst="roundRect">
            <a:avLst>
              <a:gd name="adj" fmla="val 3646"/>
            </a:avLst>
          </a:prstGeom>
          <a:solidFill>
            <a:srgbClr val="7A45B8">
              <a:alpha val="34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Rectángulo redondeado 65">
            <a:extLst>
              <a:ext uri="{FF2B5EF4-FFF2-40B4-BE49-F238E27FC236}">
                <a16:creationId xmlns:a16="http://schemas.microsoft.com/office/drawing/2014/main" id="{D5921015-013C-9AFB-F86B-260D41D64F4F}"/>
              </a:ext>
            </a:extLst>
          </p:cNvPr>
          <p:cNvSpPr/>
          <p:nvPr/>
        </p:nvSpPr>
        <p:spPr>
          <a:xfrm>
            <a:off x="4275896" y="2144273"/>
            <a:ext cx="3577008" cy="3310231"/>
          </a:xfrm>
          <a:prstGeom prst="roundRect">
            <a:avLst>
              <a:gd name="adj" fmla="val 3646"/>
            </a:avLst>
          </a:prstGeom>
          <a:solidFill>
            <a:srgbClr val="7A45B8">
              <a:alpha val="34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Rectángulo redondeado 58">
            <a:extLst>
              <a:ext uri="{FF2B5EF4-FFF2-40B4-BE49-F238E27FC236}">
                <a16:creationId xmlns:a16="http://schemas.microsoft.com/office/drawing/2014/main" id="{4F312190-92B6-BCAA-B363-C01367F9B4D0}"/>
              </a:ext>
            </a:extLst>
          </p:cNvPr>
          <p:cNvSpPr/>
          <p:nvPr/>
        </p:nvSpPr>
        <p:spPr>
          <a:xfrm>
            <a:off x="8010876" y="2123358"/>
            <a:ext cx="3305559" cy="3310231"/>
          </a:xfrm>
          <a:prstGeom prst="roundRect">
            <a:avLst>
              <a:gd name="adj" fmla="val 3646"/>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CuadroTexto 59">
            <a:extLst>
              <a:ext uri="{FF2B5EF4-FFF2-40B4-BE49-F238E27FC236}">
                <a16:creationId xmlns:a16="http://schemas.microsoft.com/office/drawing/2014/main" id="{3CA4A12A-7264-4C8B-BA98-822AB18205F4}"/>
              </a:ext>
            </a:extLst>
          </p:cNvPr>
          <p:cNvSpPr txBox="1"/>
          <p:nvPr/>
        </p:nvSpPr>
        <p:spPr>
          <a:xfrm>
            <a:off x="4181124" y="1674673"/>
            <a:ext cx="3829752" cy="338554"/>
          </a:xfrm>
          <a:prstGeom prst="rect">
            <a:avLst/>
          </a:prstGeom>
          <a:noFill/>
        </p:spPr>
        <p:txBody>
          <a:bodyPr wrap="square">
            <a:spAutoFit/>
          </a:bodyPr>
          <a:lstStyle/>
          <a:p>
            <a:pPr algn="ctr"/>
            <a:r>
              <a:rPr lang="pt-BR" sz="1600" b="1">
                <a:solidFill>
                  <a:srgbClr val="7A45B8"/>
                </a:solidFill>
              </a:rPr>
              <a:t>Resultados</a:t>
            </a:r>
          </a:p>
        </p:txBody>
      </p:sp>
      <p:sp>
        <p:nvSpPr>
          <p:cNvPr id="61" name="object 3">
            <a:extLst>
              <a:ext uri="{FF2B5EF4-FFF2-40B4-BE49-F238E27FC236}">
                <a16:creationId xmlns:a16="http://schemas.microsoft.com/office/drawing/2014/main" id="{EAEC1976-5B24-F5A5-95CD-9A7FF2008335}"/>
              </a:ext>
            </a:extLst>
          </p:cNvPr>
          <p:cNvSpPr txBox="1"/>
          <p:nvPr/>
        </p:nvSpPr>
        <p:spPr>
          <a:xfrm>
            <a:off x="849432" y="5578578"/>
            <a:ext cx="1344200" cy="117054"/>
          </a:xfrm>
          <a:prstGeom prst="rect">
            <a:avLst/>
          </a:prstGeom>
        </p:spPr>
        <p:txBody>
          <a:bodyPr vert="horz" wrap="square" lIns="0" tIns="9242" rIns="0" bIns="0" rtlCol="0">
            <a:spAutoFit/>
          </a:bodyPr>
          <a:lstStyle/>
          <a:p>
            <a:pPr marL="23104">
              <a:spcBef>
                <a:spcPts val="73"/>
              </a:spcBef>
            </a:pPr>
            <a:r>
              <a:rPr sz="700">
                <a:solidFill>
                  <a:srgbClr val="646464"/>
                </a:solidFill>
                <a:latin typeface="Arial" panose="020B0604020202020204" pitchFamily="34" charset="0"/>
                <a:cs typeface="Arial" panose="020B0604020202020204" pitchFamily="34" charset="0"/>
              </a:rPr>
              <a:t>Lauffler</a:t>
            </a:r>
            <a:r>
              <a:rPr sz="700" spc="-12">
                <a:solidFill>
                  <a:srgbClr val="646464"/>
                </a:solidFill>
                <a:latin typeface="Arial" panose="020B0604020202020204" pitchFamily="34" charset="0"/>
                <a:cs typeface="Arial" panose="020B0604020202020204" pitchFamily="34" charset="0"/>
              </a:rPr>
              <a:t> </a:t>
            </a:r>
            <a:r>
              <a:rPr sz="700">
                <a:solidFill>
                  <a:srgbClr val="646464"/>
                </a:solidFill>
                <a:latin typeface="Arial" panose="020B0604020202020204" pitchFamily="34" charset="0"/>
                <a:cs typeface="Arial" panose="020B0604020202020204" pitchFamily="34" charset="0"/>
              </a:rPr>
              <a:t>E,</a:t>
            </a:r>
            <a:r>
              <a:rPr sz="700" spc="-6">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et</a:t>
            </a:r>
            <a:r>
              <a:rPr sz="700" i="1" spc="12">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al.</a:t>
            </a:r>
            <a:r>
              <a:rPr sz="700" i="1" spc="-6">
                <a:solidFill>
                  <a:srgbClr val="646464"/>
                </a:solidFill>
                <a:latin typeface="Arial" panose="020B0604020202020204" pitchFamily="34" charset="0"/>
                <a:cs typeface="Arial" panose="020B0604020202020204" pitchFamily="34" charset="0"/>
              </a:rPr>
              <a:t> </a:t>
            </a:r>
            <a:r>
              <a:rPr sz="700" spc="-12">
                <a:solidFill>
                  <a:srgbClr val="646464"/>
                </a:solidFill>
                <a:latin typeface="Arial" panose="020B0604020202020204" pitchFamily="34" charset="0"/>
                <a:cs typeface="Arial" panose="020B0604020202020204" pitchFamily="34" charset="0"/>
              </a:rPr>
              <a:t>2025</a:t>
            </a:r>
            <a:r>
              <a:rPr sz="700" spc="-18" baseline="32407">
                <a:solidFill>
                  <a:srgbClr val="646464"/>
                </a:solidFill>
                <a:latin typeface="Arial" panose="020B0604020202020204" pitchFamily="34" charset="0"/>
                <a:cs typeface="Arial" panose="020B0604020202020204" pitchFamily="34" charset="0"/>
              </a:rPr>
              <a:t>1</a:t>
            </a:r>
            <a:endParaRPr sz="700" baseline="32407">
              <a:solidFill>
                <a:srgbClr val="646464"/>
              </a:solidFill>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15AC4634-E0CC-A59B-D5EF-1B0A9B368AF2}"/>
              </a:ext>
            </a:extLst>
          </p:cNvPr>
          <p:cNvSpPr>
            <a:spLocks noGrp="1"/>
          </p:cNvSpPr>
          <p:nvPr>
            <p:ph type="title"/>
          </p:nvPr>
        </p:nvSpPr>
        <p:spPr>
          <a:xfrm>
            <a:off x="541058" y="180535"/>
            <a:ext cx="10710038" cy="640214"/>
          </a:xfrm>
        </p:spPr>
        <p:txBody>
          <a:bodyPr/>
          <a:lstStyle/>
          <a:p>
            <a:r>
              <a:rPr lang="es-ES" err="1"/>
              <a:t>Lebrikizumab</a:t>
            </a:r>
            <a:r>
              <a:rPr lang="es-ES"/>
              <a:t> proporciona altos niveles de efectividad en pacientes con DA moderada a grave en la práctica habitual: análisis provisional del estudio no intervencionista AD-LIFE.</a:t>
            </a:r>
            <a:r>
              <a:rPr lang="es-ES" baseline="30000"/>
              <a:t>$1,2</a:t>
            </a:r>
          </a:p>
        </p:txBody>
      </p:sp>
      <p:sp>
        <p:nvSpPr>
          <p:cNvPr id="13" name="object 20">
            <a:extLst>
              <a:ext uri="{FF2B5EF4-FFF2-40B4-BE49-F238E27FC236}">
                <a16:creationId xmlns:a16="http://schemas.microsoft.com/office/drawing/2014/main" id="{3617C9A5-317E-5667-1EB3-92ED8774CDF9}"/>
              </a:ext>
            </a:extLst>
          </p:cNvPr>
          <p:cNvSpPr/>
          <p:nvPr/>
        </p:nvSpPr>
        <p:spPr>
          <a:xfrm>
            <a:off x="5899296" y="2873539"/>
            <a:ext cx="770514" cy="2043152"/>
          </a:xfrm>
          <a:custGeom>
            <a:avLst/>
            <a:gdLst/>
            <a:ahLst/>
            <a:cxnLst/>
            <a:rect l="l" t="t" r="r" b="b"/>
            <a:pathLst>
              <a:path w="1270634" h="3369309">
                <a:moveTo>
                  <a:pt x="1270338" y="0"/>
                </a:moveTo>
                <a:lnTo>
                  <a:pt x="0" y="0"/>
                </a:lnTo>
                <a:lnTo>
                  <a:pt x="0" y="3369080"/>
                </a:lnTo>
                <a:lnTo>
                  <a:pt x="1270338" y="3369080"/>
                </a:lnTo>
                <a:lnTo>
                  <a:pt x="1270338" y="0"/>
                </a:lnTo>
                <a:close/>
              </a:path>
            </a:pathLst>
          </a:custGeom>
          <a:solidFill>
            <a:srgbClr val="B1059D"/>
          </a:solidFill>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4" name="object 21">
            <a:extLst>
              <a:ext uri="{FF2B5EF4-FFF2-40B4-BE49-F238E27FC236}">
                <a16:creationId xmlns:a16="http://schemas.microsoft.com/office/drawing/2014/main" id="{DA36DCD9-7559-E796-05F8-0916C75EEC9E}"/>
              </a:ext>
            </a:extLst>
          </p:cNvPr>
          <p:cNvSpPr/>
          <p:nvPr/>
        </p:nvSpPr>
        <p:spPr>
          <a:xfrm>
            <a:off x="5370835" y="2255955"/>
            <a:ext cx="0" cy="2658485"/>
          </a:xfrm>
          <a:custGeom>
            <a:avLst/>
            <a:gdLst/>
            <a:ahLst/>
            <a:cxnLst/>
            <a:rect l="l" t="t" r="r" b="b"/>
            <a:pathLst>
              <a:path h="4384040">
                <a:moveTo>
                  <a:pt x="0" y="4383698"/>
                </a:moveTo>
                <a:lnTo>
                  <a:pt x="0"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5" name="object 22">
            <a:extLst>
              <a:ext uri="{FF2B5EF4-FFF2-40B4-BE49-F238E27FC236}">
                <a16:creationId xmlns:a16="http://schemas.microsoft.com/office/drawing/2014/main" id="{123D85AF-7957-6182-46CD-B6F27A5EDDC0}"/>
              </a:ext>
            </a:extLst>
          </p:cNvPr>
          <p:cNvSpPr/>
          <p:nvPr/>
        </p:nvSpPr>
        <p:spPr>
          <a:xfrm>
            <a:off x="5328624" y="4913739"/>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6" name="object 23">
            <a:extLst>
              <a:ext uri="{FF2B5EF4-FFF2-40B4-BE49-F238E27FC236}">
                <a16:creationId xmlns:a16="http://schemas.microsoft.com/office/drawing/2014/main" id="{BB58B581-E3AF-9C34-9D1D-7FAA6EDCEB25}"/>
              </a:ext>
            </a:extLst>
          </p:cNvPr>
          <p:cNvSpPr/>
          <p:nvPr/>
        </p:nvSpPr>
        <p:spPr>
          <a:xfrm>
            <a:off x="5328624" y="4646626"/>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7" name="object 24">
            <a:extLst>
              <a:ext uri="{FF2B5EF4-FFF2-40B4-BE49-F238E27FC236}">
                <a16:creationId xmlns:a16="http://schemas.microsoft.com/office/drawing/2014/main" id="{6036891D-14AA-E907-7E23-C755F5A18C3E}"/>
              </a:ext>
            </a:extLst>
          </p:cNvPr>
          <p:cNvSpPr/>
          <p:nvPr/>
        </p:nvSpPr>
        <p:spPr>
          <a:xfrm>
            <a:off x="5328624" y="4383707"/>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8" name="object 25">
            <a:extLst>
              <a:ext uri="{FF2B5EF4-FFF2-40B4-BE49-F238E27FC236}">
                <a16:creationId xmlns:a16="http://schemas.microsoft.com/office/drawing/2014/main" id="{609024EC-D052-F848-DD9D-90CF7FAB7F9D}"/>
              </a:ext>
            </a:extLst>
          </p:cNvPr>
          <p:cNvSpPr/>
          <p:nvPr/>
        </p:nvSpPr>
        <p:spPr>
          <a:xfrm>
            <a:off x="5328624" y="4116093"/>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9" name="object 26">
            <a:extLst>
              <a:ext uri="{FF2B5EF4-FFF2-40B4-BE49-F238E27FC236}">
                <a16:creationId xmlns:a16="http://schemas.microsoft.com/office/drawing/2014/main" id="{ABDA8118-6527-C776-68CB-3EE44CDFB8B9}"/>
              </a:ext>
            </a:extLst>
          </p:cNvPr>
          <p:cNvSpPr/>
          <p:nvPr/>
        </p:nvSpPr>
        <p:spPr>
          <a:xfrm>
            <a:off x="5328624" y="3848542"/>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0" name="object 27">
            <a:extLst>
              <a:ext uri="{FF2B5EF4-FFF2-40B4-BE49-F238E27FC236}">
                <a16:creationId xmlns:a16="http://schemas.microsoft.com/office/drawing/2014/main" id="{23A7AE02-727B-F61C-2C9F-8D574A78ADCA}"/>
              </a:ext>
            </a:extLst>
          </p:cNvPr>
          <p:cNvSpPr/>
          <p:nvPr/>
        </p:nvSpPr>
        <p:spPr>
          <a:xfrm>
            <a:off x="5328624" y="3585624"/>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1" name="object 28">
            <a:extLst>
              <a:ext uri="{FF2B5EF4-FFF2-40B4-BE49-F238E27FC236}">
                <a16:creationId xmlns:a16="http://schemas.microsoft.com/office/drawing/2014/main" id="{2CF61D0B-72AB-9E8C-7793-54824E2FC28E}"/>
              </a:ext>
            </a:extLst>
          </p:cNvPr>
          <p:cNvSpPr/>
          <p:nvPr/>
        </p:nvSpPr>
        <p:spPr>
          <a:xfrm>
            <a:off x="5328624" y="3318011"/>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2" name="object 29">
            <a:extLst>
              <a:ext uri="{FF2B5EF4-FFF2-40B4-BE49-F238E27FC236}">
                <a16:creationId xmlns:a16="http://schemas.microsoft.com/office/drawing/2014/main" id="{9D788F98-240C-2E30-1F05-C399D0EF118E}"/>
              </a:ext>
            </a:extLst>
          </p:cNvPr>
          <p:cNvSpPr/>
          <p:nvPr/>
        </p:nvSpPr>
        <p:spPr>
          <a:xfrm>
            <a:off x="5328624" y="3050397"/>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3" name="object 30">
            <a:extLst>
              <a:ext uri="{FF2B5EF4-FFF2-40B4-BE49-F238E27FC236}">
                <a16:creationId xmlns:a16="http://schemas.microsoft.com/office/drawing/2014/main" id="{C1643F2B-F122-AB21-4620-FEEEA2A1FF30}"/>
              </a:ext>
            </a:extLst>
          </p:cNvPr>
          <p:cNvSpPr/>
          <p:nvPr/>
        </p:nvSpPr>
        <p:spPr>
          <a:xfrm>
            <a:off x="5328624" y="2787541"/>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4" name="object 31">
            <a:extLst>
              <a:ext uri="{FF2B5EF4-FFF2-40B4-BE49-F238E27FC236}">
                <a16:creationId xmlns:a16="http://schemas.microsoft.com/office/drawing/2014/main" id="{D86F8778-ECC0-C1B4-3490-CA0306B878D7}"/>
              </a:ext>
            </a:extLst>
          </p:cNvPr>
          <p:cNvSpPr/>
          <p:nvPr/>
        </p:nvSpPr>
        <p:spPr>
          <a:xfrm>
            <a:off x="5328624" y="2519927"/>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5" name="object 32">
            <a:extLst>
              <a:ext uri="{FF2B5EF4-FFF2-40B4-BE49-F238E27FC236}">
                <a16:creationId xmlns:a16="http://schemas.microsoft.com/office/drawing/2014/main" id="{9147C911-DE23-ABF4-87B7-B615B02164DC}"/>
              </a:ext>
            </a:extLst>
          </p:cNvPr>
          <p:cNvSpPr/>
          <p:nvPr/>
        </p:nvSpPr>
        <p:spPr>
          <a:xfrm>
            <a:off x="5328624" y="2256696"/>
            <a:ext cx="42357"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6" name="object 33">
            <a:extLst>
              <a:ext uri="{FF2B5EF4-FFF2-40B4-BE49-F238E27FC236}">
                <a16:creationId xmlns:a16="http://schemas.microsoft.com/office/drawing/2014/main" id="{A9C210E2-7D3B-1DBB-C719-ECE7210830EC}"/>
              </a:ext>
            </a:extLst>
          </p:cNvPr>
          <p:cNvSpPr/>
          <p:nvPr/>
        </p:nvSpPr>
        <p:spPr>
          <a:xfrm>
            <a:off x="5370897" y="4913739"/>
            <a:ext cx="1827131" cy="0"/>
          </a:xfrm>
          <a:custGeom>
            <a:avLst/>
            <a:gdLst/>
            <a:ahLst/>
            <a:cxnLst/>
            <a:rect l="l" t="t" r="r" b="b"/>
            <a:pathLst>
              <a:path w="3013075">
                <a:moveTo>
                  <a:pt x="0" y="0"/>
                </a:moveTo>
                <a:lnTo>
                  <a:pt x="3013070"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7" name="object 34">
            <a:extLst>
              <a:ext uri="{FF2B5EF4-FFF2-40B4-BE49-F238E27FC236}">
                <a16:creationId xmlns:a16="http://schemas.microsoft.com/office/drawing/2014/main" id="{CC8E2453-41DE-ECE0-C151-AF68A0A3541F}"/>
              </a:ext>
            </a:extLst>
          </p:cNvPr>
          <p:cNvSpPr/>
          <p:nvPr/>
        </p:nvSpPr>
        <p:spPr>
          <a:xfrm>
            <a:off x="6284466" y="2371010"/>
            <a:ext cx="70467" cy="65846"/>
          </a:xfrm>
          <a:custGeom>
            <a:avLst/>
            <a:gdLst/>
            <a:ahLst/>
            <a:cxnLst/>
            <a:rect l="l" t="t" r="r" b="b"/>
            <a:pathLst>
              <a:path w="116204" h="108585">
                <a:moveTo>
                  <a:pt x="116184" y="0"/>
                </a:moveTo>
                <a:lnTo>
                  <a:pt x="0" y="0"/>
                </a:lnTo>
                <a:lnTo>
                  <a:pt x="0" y="108436"/>
                </a:lnTo>
                <a:lnTo>
                  <a:pt x="116184" y="108436"/>
                </a:lnTo>
                <a:lnTo>
                  <a:pt x="116184" y="0"/>
                </a:lnTo>
                <a:close/>
              </a:path>
            </a:pathLst>
          </a:custGeom>
          <a:solidFill>
            <a:srgbClr val="B1059D"/>
          </a:solidFill>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28" name="object 35">
            <a:extLst>
              <a:ext uri="{FF2B5EF4-FFF2-40B4-BE49-F238E27FC236}">
                <a16:creationId xmlns:a16="http://schemas.microsoft.com/office/drawing/2014/main" id="{0B77E29D-9A9C-C9A9-429B-56C589239521}"/>
              </a:ext>
            </a:extLst>
          </p:cNvPr>
          <p:cNvSpPr txBox="1"/>
          <p:nvPr/>
        </p:nvSpPr>
        <p:spPr>
          <a:xfrm>
            <a:off x="6049438" y="2290696"/>
            <a:ext cx="773595" cy="496045"/>
          </a:xfrm>
          <a:prstGeom prst="rect">
            <a:avLst/>
          </a:prstGeom>
        </p:spPr>
        <p:txBody>
          <a:bodyPr vert="horz" wrap="square" lIns="0" tIns="49288" rIns="0" bIns="0" rtlCol="0">
            <a:spAutoFit/>
          </a:bodyPr>
          <a:lstStyle/>
          <a:p>
            <a:pPr marL="342707">
              <a:spcBef>
                <a:spcPts val="388"/>
              </a:spcBef>
            </a:pPr>
            <a:r>
              <a:rPr sz="800">
                <a:solidFill>
                  <a:srgbClr val="22346A"/>
                </a:solidFill>
                <a:latin typeface="Arial" panose="020B0604020202020204" pitchFamily="34" charset="0"/>
                <a:cs typeface="Arial" panose="020B0604020202020204" pitchFamily="34" charset="0"/>
              </a:rPr>
              <a:t>LEB</a:t>
            </a:r>
            <a:r>
              <a:rPr sz="800" spc="69">
                <a:solidFill>
                  <a:srgbClr val="22346A"/>
                </a:solidFill>
                <a:latin typeface="Arial" panose="020B0604020202020204" pitchFamily="34" charset="0"/>
                <a:cs typeface="Arial" panose="020B0604020202020204" pitchFamily="34" charset="0"/>
              </a:rPr>
              <a:t> </a:t>
            </a:r>
            <a:r>
              <a:rPr sz="800" spc="-15">
                <a:solidFill>
                  <a:srgbClr val="22346A"/>
                </a:solidFill>
                <a:latin typeface="Arial" panose="020B0604020202020204" pitchFamily="34" charset="0"/>
                <a:cs typeface="Arial" panose="020B0604020202020204" pitchFamily="34" charset="0"/>
              </a:rPr>
              <a:t>C2S</a:t>
            </a:r>
            <a:endParaRPr sz="800">
              <a:latin typeface="Arial" panose="020B0604020202020204" pitchFamily="34" charset="0"/>
              <a:cs typeface="Arial" panose="020B0604020202020204" pitchFamily="34" charset="0"/>
            </a:endParaRPr>
          </a:p>
          <a:p>
            <a:pPr marL="7701">
              <a:spcBef>
                <a:spcPts val="628"/>
              </a:spcBef>
            </a:pPr>
            <a:r>
              <a:rPr sz="1600" b="1" spc="-12">
                <a:solidFill>
                  <a:srgbClr val="003867"/>
                </a:solidFill>
                <a:latin typeface="Arial" panose="020B0604020202020204" pitchFamily="34" charset="0"/>
                <a:cs typeface="Arial" panose="020B0604020202020204" pitchFamily="34" charset="0"/>
              </a:rPr>
              <a:t>76,8</a:t>
            </a:r>
            <a:endParaRPr sz="1600">
              <a:solidFill>
                <a:srgbClr val="003867"/>
              </a:solidFill>
              <a:latin typeface="Arial" panose="020B0604020202020204" pitchFamily="34" charset="0"/>
              <a:cs typeface="Arial" panose="020B0604020202020204" pitchFamily="34" charset="0"/>
            </a:endParaRPr>
          </a:p>
        </p:txBody>
      </p:sp>
      <p:sp>
        <p:nvSpPr>
          <p:cNvPr id="29" name="object 36">
            <a:extLst>
              <a:ext uri="{FF2B5EF4-FFF2-40B4-BE49-F238E27FC236}">
                <a16:creationId xmlns:a16="http://schemas.microsoft.com/office/drawing/2014/main" id="{0F6E4F32-B3C0-4178-2689-98B92C31EC2A}"/>
              </a:ext>
            </a:extLst>
          </p:cNvPr>
          <p:cNvSpPr txBox="1"/>
          <p:nvPr/>
        </p:nvSpPr>
        <p:spPr>
          <a:xfrm>
            <a:off x="5193882" y="4860107"/>
            <a:ext cx="83944" cy="133609"/>
          </a:xfrm>
          <a:prstGeom prst="rect">
            <a:avLst/>
          </a:prstGeom>
        </p:spPr>
        <p:txBody>
          <a:bodyPr vert="horz" wrap="square" lIns="0" tIns="10397" rIns="0" bIns="0" rtlCol="0">
            <a:spAutoFit/>
          </a:bodyPr>
          <a:lstStyle/>
          <a:p>
            <a:pPr marL="7701" algn="r">
              <a:spcBef>
                <a:spcPts val="82"/>
              </a:spcBef>
            </a:pPr>
            <a:r>
              <a:rPr sz="800" spc="-30">
                <a:solidFill>
                  <a:srgbClr val="22346A"/>
                </a:solidFill>
                <a:latin typeface="Arial" panose="020B0604020202020204" pitchFamily="34" charset="0"/>
                <a:cs typeface="Arial" panose="020B0604020202020204" pitchFamily="34" charset="0"/>
              </a:rPr>
              <a:t>0</a:t>
            </a:r>
            <a:endParaRPr sz="800">
              <a:latin typeface="Arial" panose="020B0604020202020204" pitchFamily="34" charset="0"/>
              <a:cs typeface="Arial" panose="020B0604020202020204" pitchFamily="34" charset="0"/>
            </a:endParaRPr>
          </a:p>
        </p:txBody>
      </p:sp>
      <p:sp>
        <p:nvSpPr>
          <p:cNvPr id="30" name="object 37">
            <a:extLst>
              <a:ext uri="{FF2B5EF4-FFF2-40B4-BE49-F238E27FC236}">
                <a16:creationId xmlns:a16="http://schemas.microsoft.com/office/drawing/2014/main" id="{4F74DAAF-2246-81EC-FE71-6AD0184F5433}"/>
              </a:ext>
            </a:extLst>
          </p:cNvPr>
          <p:cNvSpPr txBox="1"/>
          <p:nvPr/>
        </p:nvSpPr>
        <p:spPr>
          <a:xfrm>
            <a:off x="5053282" y="4594036"/>
            <a:ext cx="224544"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10</a:t>
            </a:r>
            <a:endParaRPr sz="800">
              <a:latin typeface="Arial" panose="020B0604020202020204" pitchFamily="34" charset="0"/>
              <a:cs typeface="Arial" panose="020B0604020202020204" pitchFamily="34" charset="0"/>
            </a:endParaRPr>
          </a:p>
        </p:txBody>
      </p:sp>
      <p:sp>
        <p:nvSpPr>
          <p:cNvPr id="31" name="object 38">
            <a:extLst>
              <a:ext uri="{FF2B5EF4-FFF2-40B4-BE49-F238E27FC236}">
                <a16:creationId xmlns:a16="http://schemas.microsoft.com/office/drawing/2014/main" id="{12DF3A26-2EAF-1B34-A4FC-7EE879E7BE40}"/>
              </a:ext>
            </a:extLst>
          </p:cNvPr>
          <p:cNvSpPr txBox="1"/>
          <p:nvPr/>
        </p:nvSpPr>
        <p:spPr>
          <a:xfrm>
            <a:off x="5135737" y="4327964"/>
            <a:ext cx="142089"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20</a:t>
            </a:r>
            <a:endParaRPr sz="800">
              <a:latin typeface="Arial" panose="020B0604020202020204" pitchFamily="34" charset="0"/>
              <a:cs typeface="Arial" panose="020B0604020202020204" pitchFamily="34" charset="0"/>
            </a:endParaRPr>
          </a:p>
        </p:txBody>
      </p:sp>
      <p:sp>
        <p:nvSpPr>
          <p:cNvPr id="32" name="object 39">
            <a:extLst>
              <a:ext uri="{FF2B5EF4-FFF2-40B4-BE49-F238E27FC236}">
                <a16:creationId xmlns:a16="http://schemas.microsoft.com/office/drawing/2014/main" id="{D0AC2A27-0161-4DEF-36CA-0AFDB5FC6903}"/>
              </a:ext>
            </a:extLst>
          </p:cNvPr>
          <p:cNvSpPr txBox="1"/>
          <p:nvPr/>
        </p:nvSpPr>
        <p:spPr>
          <a:xfrm>
            <a:off x="5134967" y="4061778"/>
            <a:ext cx="142859"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30</a:t>
            </a:r>
            <a:endParaRPr sz="800">
              <a:latin typeface="Arial" panose="020B0604020202020204" pitchFamily="34" charset="0"/>
              <a:cs typeface="Arial" panose="020B0604020202020204" pitchFamily="34" charset="0"/>
            </a:endParaRPr>
          </a:p>
        </p:txBody>
      </p:sp>
      <p:sp>
        <p:nvSpPr>
          <p:cNvPr id="33" name="object 40">
            <a:extLst>
              <a:ext uri="{FF2B5EF4-FFF2-40B4-BE49-F238E27FC236}">
                <a16:creationId xmlns:a16="http://schemas.microsoft.com/office/drawing/2014/main" id="{FA1A0964-3235-8897-C4AD-B94247A23890}"/>
              </a:ext>
            </a:extLst>
          </p:cNvPr>
          <p:cNvSpPr txBox="1"/>
          <p:nvPr/>
        </p:nvSpPr>
        <p:spPr>
          <a:xfrm>
            <a:off x="5133042" y="3795821"/>
            <a:ext cx="144784"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40</a:t>
            </a:r>
            <a:endParaRPr sz="800">
              <a:latin typeface="Arial" panose="020B0604020202020204" pitchFamily="34" charset="0"/>
              <a:cs typeface="Arial" panose="020B0604020202020204" pitchFamily="34" charset="0"/>
            </a:endParaRPr>
          </a:p>
        </p:txBody>
      </p:sp>
      <p:sp>
        <p:nvSpPr>
          <p:cNvPr id="34" name="object 41">
            <a:extLst>
              <a:ext uri="{FF2B5EF4-FFF2-40B4-BE49-F238E27FC236}">
                <a16:creationId xmlns:a16="http://schemas.microsoft.com/office/drawing/2014/main" id="{8A38E8D6-5805-315C-CFFE-050B52F8B3DD}"/>
              </a:ext>
            </a:extLst>
          </p:cNvPr>
          <p:cNvSpPr txBox="1"/>
          <p:nvPr/>
        </p:nvSpPr>
        <p:spPr>
          <a:xfrm>
            <a:off x="5133042" y="3529863"/>
            <a:ext cx="144784"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50</a:t>
            </a:r>
            <a:endParaRPr sz="800">
              <a:latin typeface="Arial" panose="020B0604020202020204" pitchFamily="34" charset="0"/>
              <a:cs typeface="Arial" panose="020B0604020202020204" pitchFamily="34" charset="0"/>
            </a:endParaRPr>
          </a:p>
        </p:txBody>
      </p:sp>
      <p:sp>
        <p:nvSpPr>
          <p:cNvPr id="35" name="object 42">
            <a:extLst>
              <a:ext uri="{FF2B5EF4-FFF2-40B4-BE49-F238E27FC236}">
                <a16:creationId xmlns:a16="http://schemas.microsoft.com/office/drawing/2014/main" id="{AD9A7B16-8F19-2F93-0566-5095E6A6F5BB}"/>
              </a:ext>
            </a:extLst>
          </p:cNvPr>
          <p:cNvSpPr txBox="1"/>
          <p:nvPr/>
        </p:nvSpPr>
        <p:spPr>
          <a:xfrm>
            <a:off x="5131501" y="3263791"/>
            <a:ext cx="146325"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60</a:t>
            </a:r>
            <a:endParaRPr sz="800">
              <a:latin typeface="Arial" panose="020B0604020202020204" pitchFamily="34" charset="0"/>
              <a:cs typeface="Arial" panose="020B0604020202020204" pitchFamily="34" charset="0"/>
            </a:endParaRPr>
          </a:p>
        </p:txBody>
      </p:sp>
      <p:sp>
        <p:nvSpPr>
          <p:cNvPr id="36" name="object 43">
            <a:extLst>
              <a:ext uri="{FF2B5EF4-FFF2-40B4-BE49-F238E27FC236}">
                <a16:creationId xmlns:a16="http://schemas.microsoft.com/office/drawing/2014/main" id="{629982FD-B0D8-9E3C-90CC-E0DC3F4B9BB5}"/>
              </a:ext>
            </a:extLst>
          </p:cNvPr>
          <p:cNvSpPr txBox="1"/>
          <p:nvPr/>
        </p:nvSpPr>
        <p:spPr>
          <a:xfrm>
            <a:off x="5144594" y="2997834"/>
            <a:ext cx="133232"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70</a:t>
            </a:r>
            <a:endParaRPr sz="800">
              <a:latin typeface="Arial" panose="020B0604020202020204" pitchFamily="34" charset="0"/>
              <a:cs typeface="Arial" panose="020B0604020202020204" pitchFamily="34" charset="0"/>
            </a:endParaRPr>
          </a:p>
        </p:txBody>
      </p:sp>
      <p:sp>
        <p:nvSpPr>
          <p:cNvPr id="37" name="object 44">
            <a:extLst>
              <a:ext uri="{FF2B5EF4-FFF2-40B4-BE49-F238E27FC236}">
                <a16:creationId xmlns:a16="http://schemas.microsoft.com/office/drawing/2014/main" id="{2A00E07A-7667-9D70-B7F3-B59BD787B5F6}"/>
              </a:ext>
            </a:extLst>
          </p:cNvPr>
          <p:cNvSpPr txBox="1"/>
          <p:nvPr/>
        </p:nvSpPr>
        <p:spPr>
          <a:xfrm>
            <a:off x="5129191" y="2731762"/>
            <a:ext cx="148635"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80</a:t>
            </a:r>
            <a:endParaRPr sz="800">
              <a:latin typeface="Arial" panose="020B0604020202020204" pitchFamily="34" charset="0"/>
              <a:cs typeface="Arial" panose="020B0604020202020204" pitchFamily="34" charset="0"/>
            </a:endParaRPr>
          </a:p>
        </p:txBody>
      </p:sp>
      <p:sp>
        <p:nvSpPr>
          <p:cNvPr id="38" name="object 45">
            <a:extLst>
              <a:ext uri="{FF2B5EF4-FFF2-40B4-BE49-F238E27FC236}">
                <a16:creationId xmlns:a16="http://schemas.microsoft.com/office/drawing/2014/main" id="{48538D27-6AD6-25FC-F711-0345A2AEF472}"/>
              </a:ext>
            </a:extLst>
          </p:cNvPr>
          <p:cNvSpPr txBox="1"/>
          <p:nvPr/>
        </p:nvSpPr>
        <p:spPr>
          <a:xfrm>
            <a:off x="5131501" y="2465805"/>
            <a:ext cx="146325"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90</a:t>
            </a:r>
            <a:endParaRPr sz="800">
              <a:latin typeface="Arial" panose="020B0604020202020204" pitchFamily="34" charset="0"/>
              <a:cs typeface="Arial" panose="020B0604020202020204" pitchFamily="34" charset="0"/>
            </a:endParaRPr>
          </a:p>
        </p:txBody>
      </p:sp>
      <p:sp>
        <p:nvSpPr>
          <p:cNvPr id="39" name="object 46">
            <a:extLst>
              <a:ext uri="{FF2B5EF4-FFF2-40B4-BE49-F238E27FC236}">
                <a16:creationId xmlns:a16="http://schemas.microsoft.com/office/drawing/2014/main" id="{E3477871-39E9-319C-4A49-9DB246DAD344}"/>
              </a:ext>
            </a:extLst>
          </p:cNvPr>
          <p:cNvSpPr txBox="1"/>
          <p:nvPr/>
        </p:nvSpPr>
        <p:spPr>
          <a:xfrm>
            <a:off x="5089144" y="2199619"/>
            <a:ext cx="188682" cy="133609"/>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100</a:t>
            </a:r>
            <a:endParaRPr sz="800">
              <a:latin typeface="Arial" panose="020B0604020202020204" pitchFamily="34" charset="0"/>
              <a:cs typeface="Arial" panose="020B0604020202020204" pitchFamily="34" charset="0"/>
            </a:endParaRPr>
          </a:p>
        </p:txBody>
      </p:sp>
      <p:sp>
        <p:nvSpPr>
          <p:cNvPr id="40" name="object 47">
            <a:extLst>
              <a:ext uri="{FF2B5EF4-FFF2-40B4-BE49-F238E27FC236}">
                <a16:creationId xmlns:a16="http://schemas.microsoft.com/office/drawing/2014/main" id="{C87F01B7-AB25-2455-A62A-66455AACA5CD}"/>
              </a:ext>
            </a:extLst>
          </p:cNvPr>
          <p:cNvSpPr txBox="1"/>
          <p:nvPr/>
        </p:nvSpPr>
        <p:spPr>
          <a:xfrm>
            <a:off x="4851493" y="2549568"/>
            <a:ext cx="169277" cy="2068567"/>
          </a:xfrm>
          <a:prstGeom prst="rect">
            <a:avLst/>
          </a:prstGeom>
        </p:spPr>
        <p:txBody>
          <a:bodyPr vert="vert270" wrap="square" lIns="0" tIns="7701" rIns="0" bIns="0" rtlCol="0">
            <a:spAutoFit/>
          </a:bodyPr>
          <a:lstStyle/>
          <a:p>
            <a:pPr marL="7701">
              <a:spcBef>
                <a:spcPts val="61"/>
              </a:spcBef>
            </a:pPr>
            <a:r>
              <a:rPr sz="1100" b="1">
                <a:solidFill>
                  <a:srgbClr val="22346A"/>
                </a:solidFill>
                <a:latin typeface="Arial" panose="020B0604020202020204" pitchFamily="34" charset="0"/>
                <a:cs typeface="Arial" panose="020B0604020202020204" pitchFamily="34" charset="0"/>
              </a:rPr>
              <a:t>Porcentaje</a:t>
            </a:r>
            <a:r>
              <a:rPr sz="1100" b="1" spc="24">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de</a:t>
            </a:r>
            <a:r>
              <a:rPr sz="1100" b="1" spc="24">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pacientes</a:t>
            </a:r>
            <a:r>
              <a:rPr sz="1100" b="1" spc="24">
                <a:solidFill>
                  <a:srgbClr val="22346A"/>
                </a:solidFill>
                <a:latin typeface="Arial" panose="020B0604020202020204" pitchFamily="34" charset="0"/>
                <a:cs typeface="Arial" panose="020B0604020202020204" pitchFamily="34" charset="0"/>
              </a:rPr>
              <a:t> </a:t>
            </a:r>
            <a:r>
              <a:rPr sz="1100" b="1" spc="-15">
                <a:solidFill>
                  <a:srgbClr val="22346A"/>
                </a:solidFill>
                <a:latin typeface="Arial" panose="020B0604020202020204" pitchFamily="34" charset="0"/>
                <a:cs typeface="Arial" panose="020B0604020202020204" pitchFamily="34" charset="0"/>
              </a:rPr>
              <a:t>(%)</a:t>
            </a:r>
            <a:endParaRPr sz="1100">
              <a:latin typeface="Arial" panose="020B0604020202020204" pitchFamily="34" charset="0"/>
              <a:cs typeface="Arial" panose="020B0604020202020204" pitchFamily="34" charset="0"/>
            </a:endParaRPr>
          </a:p>
        </p:txBody>
      </p:sp>
      <p:sp>
        <p:nvSpPr>
          <p:cNvPr id="41" name="object 48">
            <a:extLst>
              <a:ext uri="{FF2B5EF4-FFF2-40B4-BE49-F238E27FC236}">
                <a16:creationId xmlns:a16="http://schemas.microsoft.com/office/drawing/2014/main" id="{A8964CA2-BFD6-F498-C7AA-C9BFADC9FE9D}"/>
              </a:ext>
            </a:extLst>
          </p:cNvPr>
          <p:cNvSpPr txBox="1"/>
          <p:nvPr/>
        </p:nvSpPr>
        <p:spPr>
          <a:xfrm>
            <a:off x="6124184" y="4938851"/>
            <a:ext cx="329776" cy="133609"/>
          </a:xfrm>
          <a:prstGeom prst="rect">
            <a:avLst/>
          </a:prstGeom>
        </p:spPr>
        <p:txBody>
          <a:bodyPr vert="horz" wrap="square" lIns="0" tIns="10397" rIns="0" bIns="0" rtlCol="0">
            <a:spAutoFit/>
          </a:bodyPr>
          <a:lstStyle/>
          <a:p>
            <a:pPr marL="7701" algn="ctr">
              <a:spcBef>
                <a:spcPts val="82"/>
              </a:spcBef>
            </a:pPr>
            <a:r>
              <a:rPr sz="800" spc="-15">
                <a:solidFill>
                  <a:srgbClr val="22346A"/>
                </a:solidFill>
                <a:latin typeface="Arial" panose="020B0604020202020204" pitchFamily="34" charset="0"/>
                <a:cs typeface="Arial" panose="020B0604020202020204" pitchFamily="34" charset="0"/>
              </a:rPr>
              <a:t>S16</a:t>
            </a:r>
            <a:endParaRPr sz="800">
              <a:latin typeface="Arial" panose="020B0604020202020204" pitchFamily="34" charset="0"/>
              <a:cs typeface="Arial" panose="020B0604020202020204" pitchFamily="34" charset="0"/>
            </a:endParaRPr>
          </a:p>
        </p:txBody>
      </p:sp>
      <p:sp>
        <p:nvSpPr>
          <p:cNvPr id="42" name="object 49">
            <a:extLst>
              <a:ext uri="{FF2B5EF4-FFF2-40B4-BE49-F238E27FC236}">
                <a16:creationId xmlns:a16="http://schemas.microsoft.com/office/drawing/2014/main" id="{4B5ABE28-8094-E6C4-AC0F-2B4B56090BD9}"/>
              </a:ext>
            </a:extLst>
          </p:cNvPr>
          <p:cNvSpPr txBox="1"/>
          <p:nvPr/>
        </p:nvSpPr>
        <p:spPr>
          <a:xfrm>
            <a:off x="5277037" y="5083208"/>
            <a:ext cx="2015042" cy="314933"/>
          </a:xfrm>
          <a:prstGeom prst="rect">
            <a:avLst/>
          </a:prstGeom>
        </p:spPr>
        <p:txBody>
          <a:bodyPr vert="horz" wrap="square" lIns="0" tIns="9627" rIns="0" bIns="0" rtlCol="0">
            <a:spAutoFit/>
          </a:bodyPr>
          <a:lstStyle/>
          <a:p>
            <a:pPr algn="ctr">
              <a:spcBef>
                <a:spcPts val="76"/>
              </a:spcBef>
            </a:pPr>
            <a:r>
              <a:rPr sz="1100" b="1">
                <a:solidFill>
                  <a:srgbClr val="22346A"/>
                </a:solidFill>
                <a:latin typeface="Arial" panose="020B0604020202020204" pitchFamily="34" charset="0"/>
                <a:cs typeface="Arial" panose="020B0604020202020204" pitchFamily="34" charset="0"/>
              </a:rPr>
              <a:t>POEM</a:t>
            </a:r>
            <a:r>
              <a:rPr sz="1100" b="1" spc="18">
                <a:solidFill>
                  <a:srgbClr val="22346A"/>
                </a:solidFill>
                <a:latin typeface="Symbol" pitchFamily="2" charset="2"/>
                <a:cs typeface="Arial" panose="020B0604020202020204" pitchFamily="34" charset="0"/>
              </a:rPr>
              <a:t> </a:t>
            </a:r>
            <a:r>
              <a:rPr sz="1100" spc="-100">
                <a:solidFill>
                  <a:srgbClr val="22346A"/>
                </a:solidFill>
                <a:latin typeface="Symbol" pitchFamily="2" charset="2"/>
                <a:cs typeface="Arial" panose="020B0604020202020204" pitchFamily="34" charset="0"/>
              </a:rPr>
              <a:t></a:t>
            </a:r>
            <a:r>
              <a:rPr sz="1100" spc="-30">
                <a:solidFill>
                  <a:srgbClr val="22346A"/>
                </a:solidFill>
                <a:latin typeface="Symbol" pitchFamily="2" charset="2"/>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4</a:t>
            </a:r>
            <a:r>
              <a:rPr sz="1100" b="1" spc="21">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puntos</a:t>
            </a:r>
            <a:r>
              <a:rPr sz="1100" b="1" spc="18">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de</a:t>
            </a:r>
            <a:r>
              <a:rPr sz="1100" b="1" spc="21">
                <a:solidFill>
                  <a:srgbClr val="22346A"/>
                </a:solidFill>
                <a:latin typeface="Arial" panose="020B0604020202020204" pitchFamily="34" charset="0"/>
                <a:cs typeface="Arial" panose="020B0604020202020204" pitchFamily="34" charset="0"/>
              </a:rPr>
              <a:t> </a:t>
            </a:r>
            <a:r>
              <a:rPr sz="1100" b="1" spc="-45">
                <a:solidFill>
                  <a:srgbClr val="22346A"/>
                </a:solidFill>
                <a:latin typeface="Arial" panose="020B0604020202020204" pitchFamily="34" charset="0"/>
                <a:cs typeface="Arial" panose="020B0604020202020204" pitchFamily="34" charset="0"/>
              </a:rPr>
              <a:t>mejora</a:t>
            </a:r>
            <a:endParaRPr sz="1100">
              <a:latin typeface="Arial" panose="020B0604020202020204" pitchFamily="34" charset="0"/>
              <a:cs typeface="Arial" panose="020B0604020202020204" pitchFamily="34" charset="0"/>
            </a:endParaRPr>
          </a:p>
          <a:p>
            <a:pPr marL="24259" algn="ctr">
              <a:spcBef>
                <a:spcPts val="52"/>
              </a:spcBef>
            </a:pPr>
            <a:r>
              <a:rPr sz="800">
                <a:solidFill>
                  <a:srgbClr val="22346A"/>
                </a:solidFill>
                <a:latin typeface="Arial" panose="020B0604020202020204" pitchFamily="34" charset="0"/>
                <a:cs typeface="Arial" panose="020B0604020202020204" pitchFamily="34" charset="0"/>
              </a:rPr>
              <a:t>n</a:t>
            </a:r>
            <a:r>
              <a:rPr sz="800" spc="6">
                <a:solidFill>
                  <a:srgbClr val="22346A"/>
                </a:solidFill>
                <a:latin typeface="Arial" panose="020B0604020202020204" pitchFamily="34" charset="0"/>
                <a:cs typeface="Arial" panose="020B0604020202020204" pitchFamily="34" charset="0"/>
              </a:rPr>
              <a:t> </a:t>
            </a:r>
            <a:r>
              <a:rPr sz="800">
                <a:solidFill>
                  <a:srgbClr val="22346A"/>
                </a:solidFill>
                <a:latin typeface="Arial" panose="020B0604020202020204" pitchFamily="34" charset="0"/>
                <a:cs typeface="Arial" panose="020B0604020202020204" pitchFamily="34" charset="0"/>
              </a:rPr>
              <a:t>a</a:t>
            </a:r>
            <a:r>
              <a:rPr sz="800" spc="9">
                <a:solidFill>
                  <a:srgbClr val="22346A"/>
                </a:solidFill>
                <a:latin typeface="Arial" panose="020B0604020202020204" pitchFamily="34" charset="0"/>
                <a:cs typeface="Arial" panose="020B0604020202020204" pitchFamily="34" charset="0"/>
              </a:rPr>
              <a:t> </a:t>
            </a:r>
            <a:r>
              <a:rPr sz="800">
                <a:solidFill>
                  <a:srgbClr val="22346A"/>
                </a:solidFill>
                <a:latin typeface="Arial" panose="020B0604020202020204" pitchFamily="34" charset="0"/>
                <a:cs typeface="Arial" panose="020B0604020202020204" pitchFamily="34" charset="0"/>
              </a:rPr>
              <a:t>S16</a:t>
            </a:r>
            <a:r>
              <a:rPr sz="800" spc="9">
                <a:solidFill>
                  <a:srgbClr val="22346A"/>
                </a:solidFill>
                <a:latin typeface="Arial" panose="020B0604020202020204" pitchFamily="34" charset="0"/>
                <a:cs typeface="Arial" panose="020B0604020202020204" pitchFamily="34" charset="0"/>
              </a:rPr>
              <a:t> </a:t>
            </a:r>
            <a:r>
              <a:rPr sz="800">
                <a:solidFill>
                  <a:srgbClr val="22346A"/>
                </a:solidFill>
                <a:latin typeface="Arial" panose="020B0604020202020204" pitchFamily="34" charset="0"/>
                <a:cs typeface="Arial" panose="020B0604020202020204" pitchFamily="34" charset="0"/>
              </a:rPr>
              <a:t>=</a:t>
            </a:r>
            <a:r>
              <a:rPr sz="800" spc="9">
                <a:solidFill>
                  <a:srgbClr val="22346A"/>
                </a:solidFill>
                <a:latin typeface="Arial" panose="020B0604020202020204" pitchFamily="34" charset="0"/>
                <a:cs typeface="Arial" panose="020B0604020202020204" pitchFamily="34" charset="0"/>
              </a:rPr>
              <a:t> </a:t>
            </a:r>
            <a:r>
              <a:rPr sz="800" spc="-21">
                <a:solidFill>
                  <a:srgbClr val="22346A"/>
                </a:solidFill>
                <a:latin typeface="Arial" panose="020B0604020202020204" pitchFamily="34" charset="0"/>
                <a:cs typeface="Arial" panose="020B0604020202020204" pitchFamily="34" charset="0"/>
              </a:rPr>
              <a:t>82</a:t>
            </a:r>
            <a:endParaRPr sz="800">
              <a:latin typeface="Arial" panose="020B0604020202020204" pitchFamily="34" charset="0"/>
              <a:cs typeface="Arial" panose="020B0604020202020204" pitchFamily="34" charset="0"/>
            </a:endParaRPr>
          </a:p>
        </p:txBody>
      </p:sp>
      <p:grpSp>
        <p:nvGrpSpPr>
          <p:cNvPr id="43" name="object 50">
            <a:extLst>
              <a:ext uri="{FF2B5EF4-FFF2-40B4-BE49-F238E27FC236}">
                <a16:creationId xmlns:a16="http://schemas.microsoft.com/office/drawing/2014/main" id="{7FBE64F2-9A40-B82F-75D3-2F7F6EA88FAA}"/>
              </a:ext>
            </a:extLst>
          </p:cNvPr>
          <p:cNvGrpSpPr/>
          <p:nvPr/>
        </p:nvGrpSpPr>
        <p:grpSpPr>
          <a:xfrm>
            <a:off x="1900141" y="2488868"/>
            <a:ext cx="1432743" cy="2679733"/>
            <a:chOff x="4530431" y="3779705"/>
            <a:chExt cx="2362699" cy="4419079"/>
          </a:xfrm>
        </p:grpSpPr>
        <p:sp>
          <p:nvSpPr>
            <p:cNvPr id="44" name="object 51">
              <a:extLst>
                <a:ext uri="{FF2B5EF4-FFF2-40B4-BE49-F238E27FC236}">
                  <a16:creationId xmlns:a16="http://schemas.microsoft.com/office/drawing/2014/main" id="{BDF123CF-FF68-8C8E-B91E-1D6A4E1E8B38}"/>
                </a:ext>
              </a:extLst>
            </p:cNvPr>
            <p:cNvSpPr/>
            <p:nvPr/>
          </p:nvSpPr>
          <p:spPr>
            <a:xfrm>
              <a:off x="5285608" y="3779705"/>
              <a:ext cx="922019" cy="2757804"/>
            </a:xfrm>
            <a:custGeom>
              <a:avLst/>
              <a:gdLst/>
              <a:ahLst/>
              <a:cxnLst/>
              <a:rect l="l" t="t" r="r" b="b"/>
              <a:pathLst>
                <a:path w="922020" h="2757804">
                  <a:moveTo>
                    <a:pt x="921772" y="0"/>
                  </a:moveTo>
                  <a:lnTo>
                    <a:pt x="0" y="0"/>
                  </a:lnTo>
                  <a:lnTo>
                    <a:pt x="0" y="2757256"/>
                  </a:lnTo>
                  <a:lnTo>
                    <a:pt x="921772" y="2757256"/>
                  </a:lnTo>
                  <a:lnTo>
                    <a:pt x="921772" y="0"/>
                  </a:lnTo>
                  <a:close/>
                </a:path>
              </a:pathLst>
            </a:custGeom>
            <a:solidFill>
              <a:srgbClr val="B1059D"/>
            </a:solidFill>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45" name="object 52">
              <a:extLst>
                <a:ext uri="{FF2B5EF4-FFF2-40B4-BE49-F238E27FC236}">
                  <a16:creationId xmlns:a16="http://schemas.microsoft.com/office/drawing/2014/main" id="{9B6622E8-0897-2662-A974-D59020D4EF96}"/>
                </a:ext>
              </a:extLst>
            </p:cNvPr>
            <p:cNvSpPr/>
            <p:nvPr/>
          </p:nvSpPr>
          <p:spPr>
            <a:xfrm>
              <a:off x="5285713" y="3779811"/>
              <a:ext cx="922019" cy="2757170"/>
            </a:xfrm>
            <a:custGeom>
              <a:avLst/>
              <a:gdLst/>
              <a:ahLst/>
              <a:cxnLst/>
              <a:rect l="l" t="t" r="r" b="b"/>
              <a:pathLst>
                <a:path w="922020" h="2757170">
                  <a:moveTo>
                    <a:pt x="0" y="2757036"/>
                  </a:moveTo>
                  <a:lnTo>
                    <a:pt x="921553" y="2757036"/>
                  </a:lnTo>
                  <a:lnTo>
                    <a:pt x="921553" y="0"/>
                  </a:lnTo>
                  <a:lnTo>
                    <a:pt x="0" y="0"/>
                  </a:lnTo>
                  <a:lnTo>
                    <a:pt x="0" y="2757036"/>
                  </a:lnTo>
                  <a:close/>
                </a:path>
              </a:pathLst>
            </a:custGeom>
            <a:ln w="15706">
              <a:solidFill>
                <a:srgbClr val="B1059D"/>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46" name="object 53">
              <a:extLst>
                <a:ext uri="{FF2B5EF4-FFF2-40B4-BE49-F238E27FC236}">
                  <a16:creationId xmlns:a16="http://schemas.microsoft.com/office/drawing/2014/main" id="{4C8D0C25-9B38-6059-E002-06F99B89E618}"/>
                </a:ext>
              </a:extLst>
            </p:cNvPr>
            <p:cNvSpPr/>
            <p:nvPr/>
          </p:nvSpPr>
          <p:spPr>
            <a:xfrm>
              <a:off x="5747404" y="6029758"/>
              <a:ext cx="0" cy="1014730"/>
            </a:xfrm>
            <a:custGeom>
              <a:avLst/>
              <a:gdLst/>
              <a:ahLst/>
              <a:cxnLst/>
              <a:rect l="l" t="t" r="r" b="b"/>
              <a:pathLst>
                <a:path h="1014729">
                  <a:moveTo>
                    <a:pt x="0" y="511848"/>
                  </a:moveTo>
                  <a:lnTo>
                    <a:pt x="0" y="0"/>
                  </a:lnTo>
                </a:path>
                <a:path h="1014729">
                  <a:moveTo>
                    <a:pt x="0" y="511848"/>
                  </a:moveTo>
                  <a:lnTo>
                    <a:pt x="0" y="1014513"/>
                  </a:lnTo>
                </a:path>
              </a:pathLst>
            </a:custGeom>
            <a:ln w="7853">
              <a:solidFill>
                <a:srgbClr val="B1059D"/>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47" name="object 54">
              <a:extLst>
                <a:ext uri="{FF2B5EF4-FFF2-40B4-BE49-F238E27FC236}">
                  <a16:creationId xmlns:a16="http://schemas.microsoft.com/office/drawing/2014/main" id="{1D4079D1-6041-7D9C-2E7A-FBDE415E5781}"/>
                </a:ext>
              </a:extLst>
            </p:cNvPr>
            <p:cNvSpPr/>
            <p:nvPr/>
          </p:nvSpPr>
          <p:spPr>
            <a:xfrm>
              <a:off x="5723309" y="6029668"/>
              <a:ext cx="46990" cy="0"/>
            </a:xfrm>
            <a:custGeom>
              <a:avLst/>
              <a:gdLst/>
              <a:ahLst/>
              <a:cxnLst/>
              <a:rect l="l" t="t" r="r" b="b"/>
              <a:pathLst>
                <a:path w="46989">
                  <a:moveTo>
                    <a:pt x="0" y="0"/>
                  </a:moveTo>
                  <a:lnTo>
                    <a:pt x="46480" y="0"/>
                  </a:lnTo>
                </a:path>
              </a:pathLst>
            </a:custGeom>
            <a:ln w="7853">
              <a:solidFill>
                <a:srgbClr val="B1059D"/>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48" name="object 55">
              <a:extLst>
                <a:ext uri="{FF2B5EF4-FFF2-40B4-BE49-F238E27FC236}">
                  <a16:creationId xmlns:a16="http://schemas.microsoft.com/office/drawing/2014/main" id="{37EFA9F4-5A55-10C3-7661-6BBEA314C136}"/>
                </a:ext>
              </a:extLst>
            </p:cNvPr>
            <p:cNvSpPr/>
            <p:nvPr/>
          </p:nvSpPr>
          <p:spPr>
            <a:xfrm>
              <a:off x="5723309" y="7043711"/>
              <a:ext cx="46990" cy="0"/>
            </a:xfrm>
            <a:custGeom>
              <a:avLst/>
              <a:gdLst/>
              <a:ahLst/>
              <a:cxnLst/>
              <a:rect l="l" t="t" r="r" b="b"/>
              <a:pathLst>
                <a:path w="46989">
                  <a:moveTo>
                    <a:pt x="0" y="0"/>
                  </a:moveTo>
                  <a:lnTo>
                    <a:pt x="46480" y="0"/>
                  </a:lnTo>
                </a:path>
              </a:pathLst>
            </a:custGeom>
            <a:ln w="7853">
              <a:solidFill>
                <a:srgbClr val="B1059D"/>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49" name="object 56">
              <a:extLst>
                <a:ext uri="{FF2B5EF4-FFF2-40B4-BE49-F238E27FC236}">
                  <a16:creationId xmlns:a16="http://schemas.microsoft.com/office/drawing/2014/main" id="{06DE392D-685B-C1B9-3BEA-5E55690968C3}"/>
                </a:ext>
              </a:extLst>
            </p:cNvPr>
            <p:cNvSpPr/>
            <p:nvPr/>
          </p:nvSpPr>
          <p:spPr>
            <a:xfrm>
              <a:off x="4600340" y="3783629"/>
              <a:ext cx="0" cy="4415155"/>
            </a:xfrm>
            <a:custGeom>
              <a:avLst/>
              <a:gdLst/>
              <a:ahLst/>
              <a:cxnLst/>
              <a:rect l="l" t="t" r="r" b="b"/>
              <a:pathLst>
                <a:path h="4415155">
                  <a:moveTo>
                    <a:pt x="0" y="4414682"/>
                  </a:moveTo>
                  <a:lnTo>
                    <a:pt x="0"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50" name="object 57">
              <a:extLst>
                <a:ext uri="{FF2B5EF4-FFF2-40B4-BE49-F238E27FC236}">
                  <a16:creationId xmlns:a16="http://schemas.microsoft.com/office/drawing/2014/main" id="{7A32E269-260E-8D5B-7B13-99516A7632C1}"/>
                </a:ext>
              </a:extLst>
            </p:cNvPr>
            <p:cNvSpPr/>
            <p:nvPr/>
          </p:nvSpPr>
          <p:spPr>
            <a:xfrm>
              <a:off x="4534553" y="8197219"/>
              <a:ext cx="69850"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51" name="object 58">
              <a:extLst>
                <a:ext uri="{FF2B5EF4-FFF2-40B4-BE49-F238E27FC236}">
                  <a16:creationId xmlns:a16="http://schemas.microsoft.com/office/drawing/2014/main" id="{C8AA3A4A-5269-A52F-37FD-C8373F9539CF}"/>
                </a:ext>
              </a:extLst>
            </p:cNvPr>
            <p:cNvSpPr/>
            <p:nvPr/>
          </p:nvSpPr>
          <p:spPr>
            <a:xfrm>
              <a:off x="4530431" y="7090990"/>
              <a:ext cx="69850"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52" name="object 59">
              <a:extLst>
                <a:ext uri="{FF2B5EF4-FFF2-40B4-BE49-F238E27FC236}">
                  <a16:creationId xmlns:a16="http://schemas.microsoft.com/office/drawing/2014/main" id="{400B2BF5-CEF2-446B-56F0-B4D61F728E7B}"/>
                </a:ext>
              </a:extLst>
            </p:cNvPr>
            <p:cNvSpPr/>
            <p:nvPr/>
          </p:nvSpPr>
          <p:spPr>
            <a:xfrm>
              <a:off x="4530431" y="5983832"/>
              <a:ext cx="69850"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53" name="object 60">
              <a:extLst>
                <a:ext uri="{FF2B5EF4-FFF2-40B4-BE49-F238E27FC236}">
                  <a16:creationId xmlns:a16="http://schemas.microsoft.com/office/drawing/2014/main" id="{C33AE7D5-80DA-995B-EBA4-B2FFF0282657}"/>
                </a:ext>
              </a:extLst>
            </p:cNvPr>
            <p:cNvSpPr/>
            <p:nvPr/>
          </p:nvSpPr>
          <p:spPr>
            <a:xfrm>
              <a:off x="4530431" y="4884519"/>
              <a:ext cx="69850"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89" name="object 61">
              <a:extLst>
                <a:ext uri="{FF2B5EF4-FFF2-40B4-BE49-F238E27FC236}">
                  <a16:creationId xmlns:a16="http://schemas.microsoft.com/office/drawing/2014/main" id="{DC563425-9A6B-07B3-0A7E-BF0C7AB7DF10}"/>
                </a:ext>
              </a:extLst>
            </p:cNvPr>
            <p:cNvSpPr/>
            <p:nvPr/>
          </p:nvSpPr>
          <p:spPr>
            <a:xfrm>
              <a:off x="4530431" y="3784588"/>
              <a:ext cx="69850" cy="0"/>
            </a:xfrm>
            <a:custGeom>
              <a:avLst/>
              <a:gdLst/>
              <a:ahLst/>
              <a:cxnLst/>
              <a:rect l="l" t="t" r="r" b="b"/>
              <a:pathLst>
                <a:path w="69850">
                  <a:moveTo>
                    <a:pt x="0" y="0"/>
                  </a:moveTo>
                  <a:lnTo>
                    <a:pt x="69715"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90" name="object 62">
              <a:extLst>
                <a:ext uri="{FF2B5EF4-FFF2-40B4-BE49-F238E27FC236}">
                  <a16:creationId xmlns:a16="http://schemas.microsoft.com/office/drawing/2014/main" id="{BCC06F6E-C854-E475-DDB4-29530BC1E3A3}"/>
                </a:ext>
              </a:extLst>
            </p:cNvPr>
            <p:cNvSpPr/>
            <p:nvPr/>
          </p:nvSpPr>
          <p:spPr>
            <a:xfrm>
              <a:off x="4600145" y="3784588"/>
              <a:ext cx="2292985" cy="0"/>
            </a:xfrm>
            <a:custGeom>
              <a:avLst/>
              <a:gdLst/>
              <a:ahLst/>
              <a:cxnLst/>
              <a:rect l="l" t="t" r="r" b="b"/>
              <a:pathLst>
                <a:path w="2292984">
                  <a:moveTo>
                    <a:pt x="0" y="0"/>
                  </a:moveTo>
                  <a:lnTo>
                    <a:pt x="229279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91" name="object 63">
              <a:extLst>
                <a:ext uri="{FF2B5EF4-FFF2-40B4-BE49-F238E27FC236}">
                  <a16:creationId xmlns:a16="http://schemas.microsoft.com/office/drawing/2014/main" id="{4D8D7389-027F-3BA0-8DFE-0527A8B216FA}"/>
                </a:ext>
              </a:extLst>
            </p:cNvPr>
            <p:cNvSpPr/>
            <p:nvPr/>
          </p:nvSpPr>
          <p:spPr>
            <a:xfrm>
              <a:off x="4600340" y="3783631"/>
              <a:ext cx="0" cy="69850"/>
            </a:xfrm>
            <a:custGeom>
              <a:avLst/>
              <a:gdLst/>
              <a:ahLst/>
              <a:cxnLst/>
              <a:rect l="l" t="t" r="r" b="b"/>
              <a:pathLst>
                <a:path h="69850">
                  <a:moveTo>
                    <a:pt x="0" y="0"/>
                  </a:moveTo>
                  <a:lnTo>
                    <a:pt x="0" y="69715"/>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92" name="object 64">
              <a:extLst>
                <a:ext uri="{FF2B5EF4-FFF2-40B4-BE49-F238E27FC236}">
                  <a16:creationId xmlns:a16="http://schemas.microsoft.com/office/drawing/2014/main" id="{23EFFF7E-2E0E-517B-4754-5E6E93A0F7F4}"/>
                </a:ext>
              </a:extLst>
            </p:cNvPr>
            <p:cNvSpPr/>
            <p:nvPr/>
          </p:nvSpPr>
          <p:spPr>
            <a:xfrm>
              <a:off x="6893021" y="3783631"/>
              <a:ext cx="0" cy="69850"/>
            </a:xfrm>
            <a:custGeom>
              <a:avLst/>
              <a:gdLst/>
              <a:ahLst/>
              <a:cxnLst/>
              <a:rect l="l" t="t" r="r" b="b"/>
              <a:pathLst>
                <a:path h="69850">
                  <a:moveTo>
                    <a:pt x="0" y="0"/>
                  </a:moveTo>
                  <a:lnTo>
                    <a:pt x="0" y="69715"/>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grpSp>
      <p:sp>
        <p:nvSpPr>
          <p:cNvPr id="93" name="object 65">
            <a:extLst>
              <a:ext uri="{FF2B5EF4-FFF2-40B4-BE49-F238E27FC236}">
                <a16:creationId xmlns:a16="http://schemas.microsoft.com/office/drawing/2014/main" id="{FF76A8AC-06BE-C73F-2257-F0EBE9F1AC08}"/>
              </a:ext>
            </a:extLst>
          </p:cNvPr>
          <p:cNvSpPr txBox="1"/>
          <p:nvPr/>
        </p:nvSpPr>
        <p:spPr>
          <a:xfrm>
            <a:off x="1667710" y="5079450"/>
            <a:ext cx="202544" cy="133609"/>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a:t>
            </a:r>
            <a:r>
              <a:rPr sz="800" spc="-15">
                <a:solidFill>
                  <a:srgbClr val="22346A"/>
                </a:solidFill>
                <a:latin typeface="Arial" panose="020B0604020202020204" pitchFamily="34" charset="0"/>
                <a:cs typeface="Arial" panose="020B0604020202020204" pitchFamily="34" charset="0"/>
              </a:rPr>
              <a:t>80</a:t>
            </a:r>
            <a:endParaRPr sz="800">
              <a:latin typeface="Arial" panose="020B0604020202020204" pitchFamily="34" charset="0"/>
              <a:cs typeface="Arial" panose="020B0604020202020204" pitchFamily="34" charset="0"/>
            </a:endParaRPr>
          </a:p>
        </p:txBody>
      </p:sp>
      <p:sp>
        <p:nvSpPr>
          <p:cNvPr id="94" name="object 66">
            <a:extLst>
              <a:ext uri="{FF2B5EF4-FFF2-40B4-BE49-F238E27FC236}">
                <a16:creationId xmlns:a16="http://schemas.microsoft.com/office/drawing/2014/main" id="{AC7A2E50-8D73-8AC3-2486-49412E097C7C}"/>
              </a:ext>
            </a:extLst>
          </p:cNvPr>
          <p:cNvSpPr txBox="1"/>
          <p:nvPr/>
        </p:nvSpPr>
        <p:spPr>
          <a:xfrm>
            <a:off x="1669996" y="4415643"/>
            <a:ext cx="200234" cy="133609"/>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a:t>
            </a:r>
            <a:r>
              <a:rPr sz="800" spc="-15">
                <a:solidFill>
                  <a:srgbClr val="22346A"/>
                </a:solidFill>
                <a:latin typeface="Arial" panose="020B0604020202020204" pitchFamily="34" charset="0"/>
                <a:cs typeface="Arial" panose="020B0604020202020204" pitchFamily="34" charset="0"/>
              </a:rPr>
              <a:t>60</a:t>
            </a:r>
            <a:endParaRPr sz="800">
              <a:latin typeface="Arial" panose="020B0604020202020204" pitchFamily="34" charset="0"/>
              <a:cs typeface="Arial" panose="020B0604020202020204" pitchFamily="34" charset="0"/>
            </a:endParaRPr>
          </a:p>
        </p:txBody>
      </p:sp>
      <p:sp>
        <p:nvSpPr>
          <p:cNvPr id="95" name="object 67">
            <a:extLst>
              <a:ext uri="{FF2B5EF4-FFF2-40B4-BE49-F238E27FC236}">
                <a16:creationId xmlns:a16="http://schemas.microsoft.com/office/drawing/2014/main" id="{7497D19A-69FB-7752-B404-62F0C6FB6A2E}"/>
              </a:ext>
            </a:extLst>
          </p:cNvPr>
          <p:cNvSpPr txBox="1"/>
          <p:nvPr/>
        </p:nvSpPr>
        <p:spPr>
          <a:xfrm>
            <a:off x="1671254" y="3751834"/>
            <a:ext cx="199078" cy="133609"/>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a:t>
            </a:r>
            <a:r>
              <a:rPr sz="800" spc="-15">
                <a:solidFill>
                  <a:srgbClr val="22346A"/>
                </a:solidFill>
                <a:latin typeface="Arial" panose="020B0604020202020204" pitchFamily="34" charset="0"/>
                <a:cs typeface="Arial" panose="020B0604020202020204" pitchFamily="34" charset="0"/>
              </a:rPr>
              <a:t>40</a:t>
            </a:r>
            <a:endParaRPr sz="800">
              <a:latin typeface="Arial" panose="020B0604020202020204" pitchFamily="34" charset="0"/>
              <a:cs typeface="Arial" panose="020B0604020202020204" pitchFamily="34" charset="0"/>
            </a:endParaRPr>
          </a:p>
        </p:txBody>
      </p:sp>
      <p:sp>
        <p:nvSpPr>
          <p:cNvPr id="96" name="object 68">
            <a:extLst>
              <a:ext uri="{FF2B5EF4-FFF2-40B4-BE49-F238E27FC236}">
                <a16:creationId xmlns:a16="http://schemas.microsoft.com/office/drawing/2014/main" id="{9C29F7FC-A587-9DB6-8B85-80AFEDF8A9C3}"/>
              </a:ext>
            </a:extLst>
          </p:cNvPr>
          <p:cNvSpPr txBox="1"/>
          <p:nvPr/>
        </p:nvSpPr>
        <p:spPr>
          <a:xfrm>
            <a:off x="1674225" y="3088027"/>
            <a:ext cx="195998" cy="133609"/>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a:t>
            </a:r>
            <a:r>
              <a:rPr sz="800" spc="-15">
                <a:solidFill>
                  <a:srgbClr val="22346A"/>
                </a:solidFill>
                <a:latin typeface="Arial" panose="020B0604020202020204" pitchFamily="34" charset="0"/>
                <a:cs typeface="Arial" panose="020B0604020202020204" pitchFamily="34" charset="0"/>
              </a:rPr>
              <a:t>20</a:t>
            </a:r>
            <a:endParaRPr sz="800">
              <a:latin typeface="Arial" panose="020B0604020202020204" pitchFamily="34" charset="0"/>
              <a:cs typeface="Arial" panose="020B0604020202020204" pitchFamily="34" charset="0"/>
            </a:endParaRPr>
          </a:p>
        </p:txBody>
      </p:sp>
      <p:sp>
        <p:nvSpPr>
          <p:cNvPr id="97" name="object 69">
            <a:extLst>
              <a:ext uri="{FF2B5EF4-FFF2-40B4-BE49-F238E27FC236}">
                <a16:creationId xmlns:a16="http://schemas.microsoft.com/office/drawing/2014/main" id="{8F097648-1831-9AA1-898B-EEE30662ED8E}"/>
              </a:ext>
            </a:extLst>
          </p:cNvPr>
          <p:cNvSpPr txBox="1"/>
          <p:nvPr/>
        </p:nvSpPr>
        <p:spPr>
          <a:xfrm>
            <a:off x="1786689" y="2424219"/>
            <a:ext cx="83944" cy="133609"/>
          </a:xfrm>
          <a:prstGeom prst="rect">
            <a:avLst/>
          </a:prstGeom>
        </p:spPr>
        <p:txBody>
          <a:bodyPr vert="horz" wrap="square" lIns="0" tIns="10397" rIns="0" bIns="0" rtlCol="0">
            <a:spAutoFit/>
          </a:bodyPr>
          <a:lstStyle/>
          <a:p>
            <a:pPr marL="7701">
              <a:spcBef>
                <a:spcPts val="82"/>
              </a:spcBef>
            </a:pPr>
            <a:r>
              <a:rPr sz="800" spc="-30">
                <a:solidFill>
                  <a:srgbClr val="22346A"/>
                </a:solidFill>
                <a:latin typeface="Arial" panose="020B0604020202020204" pitchFamily="34" charset="0"/>
                <a:cs typeface="Arial" panose="020B0604020202020204" pitchFamily="34" charset="0"/>
              </a:rPr>
              <a:t>0</a:t>
            </a:r>
            <a:endParaRPr sz="800">
              <a:latin typeface="Arial" panose="020B0604020202020204" pitchFamily="34" charset="0"/>
              <a:cs typeface="Arial" panose="020B0604020202020204" pitchFamily="34" charset="0"/>
            </a:endParaRPr>
          </a:p>
        </p:txBody>
      </p:sp>
      <p:sp>
        <p:nvSpPr>
          <p:cNvPr id="98" name="object 70">
            <a:extLst>
              <a:ext uri="{FF2B5EF4-FFF2-40B4-BE49-F238E27FC236}">
                <a16:creationId xmlns:a16="http://schemas.microsoft.com/office/drawing/2014/main" id="{9735D9C3-4918-E489-3C00-08D0286A974E}"/>
              </a:ext>
            </a:extLst>
          </p:cNvPr>
          <p:cNvSpPr txBox="1"/>
          <p:nvPr/>
        </p:nvSpPr>
        <p:spPr>
          <a:xfrm>
            <a:off x="1864635" y="2294954"/>
            <a:ext cx="144784" cy="133609"/>
          </a:xfrm>
          <a:prstGeom prst="rect">
            <a:avLst/>
          </a:prstGeom>
        </p:spPr>
        <p:txBody>
          <a:bodyPr vert="horz" wrap="square" lIns="0" tIns="10397" rIns="0" bIns="0" rtlCol="0">
            <a:spAutoFit/>
          </a:bodyPr>
          <a:lstStyle/>
          <a:p>
            <a:pPr marL="7701">
              <a:spcBef>
                <a:spcPts val="82"/>
              </a:spcBef>
            </a:pPr>
            <a:r>
              <a:rPr sz="800" spc="-15">
                <a:solidFill>
                  <a:srgbClr val="22346A"/>
                </a:solidFill>
                <a:latin typeface="Arial" panose="020B0604020202020204" pitchFamily="34" charset="0"/>
                <a:cs typeface="Arial" panose="020B0604020202020204" pitchFamily="34" charset="0"/>
              </a:rPr>
              <a:t>S0</a:t>
            </a:r>
            <a:endParaRPr sz="800">
              <a:latin typeface="Arial" panose="020B0604020202020204" pitchFamily="34" charset="0"/>
              <a:cs typeface="Arial" panose="020B0604020202020204" pitchFamily="34" charset="0"/>
            </a:endParaRPr>
          </a:p>
        </p:txBody>
      </p:sp>
      <p:sp>
        <p:nvSpPr>
          <p:cNvPr id="99" name="object 71">
            <a:extLst>
              <a:ext uri="{FF2B5EF4-FFF2-40B4-BE49-F238E27FC236}">
                <a16:creationId xmlns:a16="http://schemas.microsoft.com/office/drawing/2014/main" id="{69232F82-9AD8-E166-DF0F-2A4A88491F65}"/>
              </a:ext>
            </a:extLst>
          </p:cNvPr>
          <p:cNvSpPr txBox="1"/>
          <p:nvPr/>
        </p:nvSpPr>
        <p:spPr>
          <a:xfrm>
            <a:off x="2358491" y="2294954"/>
            <a:ext cx="563735" cy="133609"/>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Semana</a:t>
            </a:r>
            <a:r>
              <a:rPr sz="800" spc="30">
                <a:solidFill>
                  <a:srgbClr val="22346A"/>
                </a:solidFill>
                <a:latin typeface="Arial" panose="020B0604020202020204" pitchFamily="34" charset="0"/>
                <a:cs typeface="Arial" panose="020B0604020202020204" pitchFamily="34" charset="0"/>
              </a:rPr>
              <a:t> </a:t>
            </a:r>
            <a:r>
              <a:rPr sz="800" spc="-15">
                <a:solidFill>
                  <a:srgbClr val="22346A"/>
                </a:solidFill>
                <a:latin typeface="Arial" panose="020B0604020202020204" pitchFamily="34" charset="0"/>
                <a:cs typeface="Arial" panose="020B0604020202020204" pitchFamily="34" charset="0"/>
              </a:rPr>
              <a:t>16</a:t>
            </a:r>
            <a:endParaRPr sz="800">
              <a:latin typeface="Arial" panose="020B0604020202020204" pitchFamily="34" charset="0"/>
              <a:cs typeface="Arial" panose="020B0604020202020204" pitchFamily="34" charset="0"/>
            </a:endParaRPr>
          </a:p>
        </p:txBody>
      </p:sp>
      <p:sp>
        <p:nvSpPr>
          <p:cNvPr id="100" name="object 72">
            <a:extLst>
              <a:ext uri="{FF2B5EF4-FFF2-40B4-BE49-F238E27FC236}">
                <a16:creationId xmlns:a16="http://schemas.microsoft.com/office/drawing/2014/main" id="{C9B9F854-3EEE-B024-8716-21DCC7A17CC2}"/>
              </a:ext>
            </a:extLst>
          </p:cNvPr>
          <p:cNvSpPr txBox="1"/>
          <p:nvPr/>
        </p:nvSpPr>
        <p:spPr>
          <a:xfrm>
            <a:off x="1672168" y="5193857"/>
            <a:ext cx="356185" cy="133609"/>
          </a:xfrm>
          <a:prstGeom prst="rect">
            <a:avLst/>
          </a:prstGeom>
        </p:spPr>
        <p:txBody>
          <a:bodyPr vert="horz" wrap="square" lIns="0" tIns="10397" rIns="0" bIns="0" rtlCol="0">
            <a:spAutoFit/>
          </a:bodyPr>
          <a:lstStyle/>
          <a:p>
            <a:pPr marL="7701">
              <a:spcBef>
                <a:spcPts val="82"/>
              </a:spcBef>
              <a:tabLst>
                <a:tab pos="226418" algn="l"/>
              </a:tabLst>
            </a:pPr>
            <a:r>
              <a:rPr sz="800" spc="-30">
                <a:solidFill>
                  <a:srgbClr val="22346A"/>
                </a:solidFill>
                <a:latin typeface="Arial" panose="020B0604020202020204" pitchFamily="34" charset="0"/>
                <a:cs typeface="Arial" panose="020B0604020202020204" pitchFamily="34" charset="0"/>
              </a:rPr>
              <a:t>n</a:t>
            </a:r>
            <a:r>
              <a:rPr sz="800">
                <a:solidFill>
                  <a:srgbClr val="22346A"/>
                </a:solidFill>
                <a:latin typeface="Arial" panose="020B0604020202020204" pitchFamily="34" charset="0"/>
                <a:cs typeface="Arial" panose="020B0604020202020204" pitchFamily="34" charset="0"/>
              </a:rPr>
              <a:t>	</a:t>
            </a:r>
            <a:r>
              <a:rPr sz="800" spc="-15">
                <a:solidFill>
                  <a:srgbClr val="22346A"/>
                </a:solidFill>
                <a:latin typeface="Arial" panose="020B0604020202020204" pitchFamily="34" charset="0"/>
                <a:cs typeface="Arial" panose="020B0604020202020204" pitchFamily="34" charset="0"/>
              </a:rPr>
              <a:t>94</a:t>
            </a:r>
            <a:endParaRPr sz="800">
              <a:latin typeface="Arial" panose="020B0604020202020204" pitchFamily="34" charset="0"/>
              <a:cs typeface="Arial" panose="020B0604020202020204" pitchFamily="34" charset="0"/>
            </a:endParaRPr>
          </a:p>
        </p:txBody>
      </p:sp>
      <p:sp>
        <p:nvSpPr>
          <p:cNvPr id="101" name="object 73">
            <a:extLst>
              <a:ext uri="{FF2B5EF4-FFF2-40B4-BE49-F238E27FC236}">
                <a16:creationId xmlns:a16="http://schemas.microsoft.com/office/drawing/2014/main" id="{25A573FE-13B3-F15B-36E3-DABF1CF3D053}"/>
              </a:ext>
            </a:extLst>
          </p:cNvPr>
          <p:cNvSpPr txBox="1"/>
          <p:nvPr/>
        </p:nvSpPr>
        <p:spPr>
          <a:xfrm>
            <a:off x="2595304" y="5193857"/>
            <a:ext cx="137468" cy="133609"/>
          </a:xfrm>
          <a:prstGeom prst="rect">
            <a:avLst/>
          </a:prstGeom>
        </p:spPr>
        <p:txBody>
          <a:bodyPr vert="horz" wrap="square" lIns="0" tIns="10397" rIns="0" bIns="0" rtlCol="0">
            <a:spAutoFit/>
          </a:bodyPr>
          <a:lstStyle/>
          <a:p>
            <a:pPr marL="7701">
              <a:spcBef>
                <a:spcPts val="82"/>
              </a:spcBef>
            </a:pPr>
            <a:r>
              <a:rPr sz="800" spc="-15">
                <a:solidFill>
                  <a:srgbClr val="22346A"/>
                </a:solidFill>
                <a:latin typeface="Arial" panose="020B0604020202020204" pitchFamily="34" charset="0"/>
                <a:cs typeface="Arial" panose="020B0604020202020204" pitchFamily="34" charset="0"/>
              </a:rPr>
              <a:t>82</a:t>
            </a:r>
            <a:endParaRPr sz="800">
              <a:latin typeface="Arial" panose="020B0604020202020204" pitchFamily="34" charset="0"/>
              <a:cs typeface="Arial" panose="020B0604020202020204" pitchFamily="34" charset="0"/>
            </a:endParaRPr>
          </a:p>
        </p:txBody>
      </p:sp>
      <p:sp>
        <p:nvSpPr>
          <p:cNvPr id="102" name="object 74">
            <a:extLst>
              <a:ext uri="{FF2B5EF4-FFF2-40B4-BE49-F238E27FC236}">
                <a16:creationId xmlns:a16="http://schemas.microsoft.com/office/drawing/2014/main" id="{B6FC3C3E-22FB-CA98-5673-9B8E87C96C0E}"/>
              </a:ext>
            </a:extLst>
          </p:cNvPr>
          <p:cNvSpPr txBox="1"/>
          <p:nvPr/>
        </p:nvSpPr>
        <p:spPr>
          <a:xfrm>
            <a:off x="1396581" y="3013960"/>
            <a:ext cx="169277" cy="1572989"/>
          </a:xfrm>
          <a:prstGeom prst="rect">
            <a:avLst/>
          </a:prstGeom>
        </p:spPr>
        <p:txBody>
          <a:bodyPr vert="vert270" wrap="square" lIns="0" tIns="7701" rIns="0" bIns="0" rtlCol="0">
            <a:spAutoFit/>
          </a:bodyPr>
          <a:lstStyle/>
          <a:p>
            <a:pPr marL="7701" algn="ctr">
              <a:spcBef>
                <a:spcPts val="61"/>
              </a:spcBef>
            </a:pPr>
            <a:r>
              <a:rPr sz="1100" b="1">
                <a:solidFill>
                  <a:srgbClr val="22346A"/>
                </a:solidFill>
                <a:latin typeface="Arial" panose="020B0604020202020204" pitchFamily="34" charset="0"/>
                <a:cs typeface="Arial" panose="020B0604020202020204" pitchFamily="34" charset="0"/>
              </a:rPr>
              <a:t>%</a:t>
            </a:r>
            <a:r>
              <a:rPr sz="1100" b="1" spc="18">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POEM</a:t>
            </a:r>
            <a:r>
              <a:rPr sz="1100" b="1" spc="18">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CFB</a:t>
            </a:r>
            <a:r>
              <a:rPr sz="1100" b="1" spc="18">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(95%</a:t>
            </a:r>
            <a:r>
              <a:rPr sz="1100" b="1" spc="18">
                <a:solidFill>
                  <a:srgbClr val="22346A"/>
                </a:solidFill>
                <a:latin typeface="Arial" panose="020B0604020202020204" pitchFamily="34" charset="0"/>
                <a:cs typeface="Arial" panose="020B0604020202020204" pitchFamily="34" charset="0"/>
              </a:rPr>
              <a:t> </a:t>
            </a:r>
            <a:r>
              <a:rPr sz="1100" b="1" spc="-15">
                <a:solidFill>
                  <a:srgbClr val="22346A"/>
                </a:solidFill>
                <a:latin typeface="Arial" panose="020B0604020202020204" pitchFamily="34" charset="0"/>
                <a:cs typeface="Arial" panose="020B0604020202020204" pitchFamily="34" charset="0"/>
              </a:rPr>
              <a:t>CI)</a:t>
            </a:r>
            <a:endParaRPr sz="1100">
              <a:latin typeface="Arial" panose="020B0604020202020204" pitchFamily="34" charset="0"/>
              <a:cs typeface="Arial" panose="020B0604020202020204" pitchFamily="34" charset="0"/>
            </a:endParaRPr>
          </a:p>
        </p:txBody>
      </p:sp>
      <p:sp>
        <p:nvSpPr>
          <p:cNvPr id="103" name="object 75">
            <a:extLst>
              <a:ext uri="{FF2B5EF4-FFF2-40B4-BE49-F238E27FC236}">
                <a16:creationId xmlns:a16="http://schemas.microsoft.com/office/drawing/2014/main" id="{05218230-2386-D4B7-7230-362BAEDDEECE}"/>
              </a:ext>
            </a:extLst>
          </p:cNvPr>
          <p:cNvSpPr txBox="1"/>
          <p:nvPr/>
        </p:nvSpPr>
        <p:spPr>
          <a:xfrm>
            <a:off x="2182805" y="4500700"/>
            <a:ext cx="936862" cy="255164"/>
          </a:xfrm>
          <a:prstGeom prst="rect">
            <a:avLst/>
          </a:prstGeom>
        </p:spPr>
        <p:txBody>
          <a:bodyPr vert="horz" wrap="square" lIns="0" tIns="8856" rIns="0" bIns="0" rtlCol="0">
            <a:spAutoFit/>
          </a:bodyPr>
          <a:lstStyle/>
          <a:p>
            <a:pPr marL="7701" algn="ctr">
              <a:spcBef>
                <a:spcPts val="69"/>
              </a:spcBef>
            </a:pPr>
            <a:r>
              <a:rPr sz="1600" b="1">
                <a:solidFill>
                  <a:srgbClr val="003867"/>
                </a:solidFill>
                <a:latin typeface="Arial" panose="020B0604020202020204" pitchFamily="34" charset="0"/>
                <a:cs typeface="Arial" panose="020B0604020202020204" pitchFamily="34" charset="0"/>
              </a:rPr>
              <a:t>-</a:t>
            </a:r>
            <a:r>
              <a:rPr sz="1600" b="1" spc="-6">
                <a:solidFill>
                  <a:srgbClr val="003867"/>
                </a:solidFill>
                <a:latin typeface="Arial" panose="020B0604020202020204" pitchFamily="34" charset="0"/>
                <a:cs typeface="Arial" panose="020B0604020202020204" pitchFamily="34" charset="0"/>
              </a:rPr>
              <a:t>50,0%*</a:t>
            </a:r>
            <a:endParaRPr sz="1600">
              <a:solidFill>
                <a:srgbClr val="003867"/>
              </a:solidFill>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83307AC1-5571-C0F9-1797-223F079900B4}"/>
              </a:ext>
            </a:extLst>
          </p:cNvPr>
          <p:cNvSpPr txBox="1"/>
          <p:nvPr/>
        </p:nvSpPr>
        <p:spPr>
          <a:xfrm>
            <a:off x="1760014" y="5984031"/>
            <a:ext cx="8071774" cy="553998"/>
          </a:xfrm>
          <a:prstGeom prst="rect">
            <a:avLst/>
          </a:prstGeom>
          <a:noFill/>
        </p:spPr>
        <p:txBody>
          <a:bodyPr wrap="square" rtlCol="0">
            <a:spAutoFit/>
          </a:bodyPr>
          <a:lstStyle/>
          <a:p>
            <a:r>
              <a:rPr lang="es-ES" sz="500">
                <a:solidFill>
                  <a:srgbClr val="646464"/>
                </a:solidFill>
              </a:rPr>
              <a:t>*=p&lt;0,0001 frente al valor inicial.</a:t>
            </a:r>
            <a:r>
              <a:rPr lang="es-ES" sz="500" baseline="30000">
                <a:solidFill>
                  <a:srgbClr val="646464"/>
                </a:solidFill>
              </a:rPr>
              <a:t> $</a:t>
            </a:r>
            <a:r>
              <a:rPr lang="es-ES" sz="50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500" baseline="30000">
                <a:solidFill>
                  <a:srgbClr val="646464"/>
                </a:solidFill>
              </a:rPr>
              <a:t>1,2</a:t>
            </a:r>
            <a:r>
              <a:rPr lang="es-ES" sz="500">
                <a:solidFill>
                  <a:srgbClr val="646464"/>
                </a:solidFill>
              </a:rPr>
              <a:t>; </a:t>
            </a:r>
            <a:r>
              <a:rPr lang="es-ES" sz="500" baseline="30000">
                <a:solidFill>
                  <a:srgbClr val="646464"/>
                </a:solidFill>
              </a:rPr>
              <a:t>#</a:t>
            </a:r>
            <a:r>
              <a:rPr lang="es-ES" sz="500">
                <a:solidFill>
                  <a:srgbClr val="646464"/>
                </a:solidFill>
              </a:rPr>
              <a:t>La decisión clínica de tratar con LEB la toman los investigadores independientemente de la participación en el estudio y antes del proceso de consentimiento informado.</a:t>
            </a:r>
            <a:r>
              <a:rPr lang="es-ES" sz="500" baseline="30000">
                <a:solidFill>
                  <a:srgbClr val="646464"/>
                </a:solidFill>
              </a:rPr>
              <a:t>1,2</a:t>
            </a:r>
          </a:p>
          <a:p>
            <a:r>
              <a:rPr lang="es-ES" sz="500" b="1">
                <a:solidFill>
                  <a:srgbClr val="646464"/>
                </a:solidFill>
              </a:rPr>
              <a:t>DA</a:t>
            </a:r>
            <a:r>
              <a:rPr lang="es-ES" sz="500">
                <a:solidFill>
                  <a:srgbClr val="646464"/>
                </a:solidFill>
              </a:rPr>
              <a:t>: dermatitis atópica; </a:t>
            </a:r>
            <a:r>
              <a:rPr lang="es-ES" sz="500" b="1">
                <a:solidFill>
                  <a:srgbClr val="646464"/>
                </a:solidFill>
              </a:rPr>
              <a:t>C2S</a:t>
            </a:r>
            <a:r>
              <a:rPr lang="es-ES" sz="500">
                <a:solidFill>
                  <a:srgbClr val="646464"/>
                </a:solidFill>
              </a:rPr>
              <a:t>: cada dos semanas; </a:t>
            </a:r>
            <a:r>
              <a:rPr lang="es-ES" sz="500" b="1">
                <a:solidFill>
                  <a:srgbClr val="646464"/>
                </a:solidFill>
              </a:rPr>
              <a:t>CFB</a:t>
            </a:r>
            <a:r>
              <a:rPr lang="es-ES" sz="500">
                <a:solidFill>
                  <a:srgbClr val="646464"/>
                </a:solidFill>
              </a:rPr>
              <a:t>: cambio respecto al valor basal; </a:t>
            </a:r>
            <a:r>
              <a:rPr lang="es-ES" sz="500" b="1">
                <a:solidFill>
                  <a:srgbClr val="646464"/>
                </a:solidFill>
              </a:rPr>
              <a:t>CI</a:t>
            </a:r>
            <a:r>
              <a:rPr lang="es-ES" sz="500">
                <a:solidFill>
                  <a:srgbClr val="646464"/>
                </a:solidFill>
              </a:rPr>
              <a:t>: intervalo de confianza; </a:t>
            </a:r>
            <a:r>
              <a:rPr lang="es-ES" sz="500" b="1">
                <a:solidFill>
                  <a:srgbClr val="646464"/>
                </a:solidFill>
              </a:rPr>
              <a:t>POEM</a:t>
            </a:r>
            <a:r>
              <a:rPr lang="es-ES" sz="500">
                <a:solidFill>
                  <a:srgbClr val="646464"/>
                </a:solidFill>
              </a:rPr>
              <a:t>: medida orientada al paciente para eccema; </a:t>
            </a:r>
            <a:r>
              <a:rPr lang="es-ES" sz="500" b="1">
                <a:solidFill>
                  <a:srgbClr val="646464"/>
                </a:solidFill>
              </a:rPr>
              <a:t>LEB</a:t>
            </a:r>
            <a:r>
              <a:rPr lang="es-ES" sz="500">
                <a:solidFill>
                  <a:srgbClr val="646464"/>
                </a:solidFill>
              </a:rPr>
              <a:t>: </a:t>
            </a:r>
            <a:r>
              <a:rPr lang="es-ES" sz="500" err="1">
                <a:solidFill>
                  <a:srgbClr val="646464"/>
                </a:solidFill>
              </a:rPr>
              <a:t>lebrikizumab</a:t>
            </a:r>
            <a:r>
              <a:rPr lang="es-ES" sz="500">
                <a:solidFill>
                  <a:srgbClr val="646464"/>
                </a:solidFill>
              </a:rPr>
              <a:t>.</a:t>
            </a:r>
          </a:p>
          <a:p>
            <a:r>
              <a:rPr lang="es-ES" sz="500" b="1">
                <a:solidFill>
                  <a:srgbClr val="646464"/>
                </a:solidFill>
              </a:rPr>
              <a:t>1. </a:t>
            </a:r>
            <a:r>
              <a:rPr lang="es-ES" sz="500">
                <a:solidFill>
                  <a:srgbClr val="646464"/>
                </a:solidFill>
              </a:rPr>
              <a:t>Lauffer F., </a:t>
            </a:r>
            <a:r>
              <a:rPr lang="es-ES" sz="500" i="1">
                <a:solidFill>
                  <a:srgbClr val="646464"/>
                </a:solidFill>
              </a:rPr>
              <a:t>et al</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provides</a:t>
            </a:r>
            <a:r>
              <a:rPr lang="es-ES" sz="500">
                <a:solidFill>
                  <a:srgbClr val="646464"/>
                </a:solidFill>
              </a:rPr>
              <a:t> </a:t>
            </a:r>
            <a:r>
              <a:rPr lang="es-ES" sz="500" err="1">
                <a:solidFill>
                  <a:srgbClr val="646464"/>
                </a:solidFill>
              </a:rPr>
              <a:t>high</a:t>
            </a:r>
            <a:r>
              <a:rPr lang="es-ES" sz="500">
                <a:solidFill>
                  <a:srgbClr val="646464"/>
                </a:solidFill>
              </a:rPr>
              <a:t> </a:t>
            </a:r>
            <a:r>
              <a:rPr lang="es-ES" sz="500" err="1">
                <a:solidFill>
                  <a:srgbClr val="646464"/>
                </a:solidFill>
              </a:rPr>
              <a:t>levels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effectiveness</a:t>
            </a:r>
            <a:r>
              <a:rPr lang="es-ES" sz="500">
                <a:solidFill>
                  <a:srgbClr val="646464"/>
                </a:solidFill>
              </a:rPr>
              <a:t> in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t>
            </a:r>
            <a:r>
              <a:rPr lang="es-ES" sz="500" err="1">
                <a:solidFill>
                  <a:srgbClr val="646464"/>
                </a:solidFill>
              </a:rPr>
              <a:t>routine</a:t>
            </a:r>
            <a:r>
              <a:rPr lang="es-ES" sz="500">
                <a:solidFill>
                  <a:srgbClr val="646464"/>
                </a:solidFill>
              </a:rPr>
              <a:t> </a:t>
            </a:r>
            <a:r>
              <a:rPr lang="es-ES" sz="500" err="1">
                <a:solidFill>
                  <a:srgbClr val="646464"/>
                </a:solidFill>
              </a:rPr>
              <a:t>practice</a:t>
            </a:r>
            <a:r>
              <a:rPr lang="es-ES" sz="500">
                <a:solidFill>
                  <a:srgbClr val="646464"/>
                </a:solidFill>
              </a:rPr>
              <a:t>: </a:t>
            </a:r>
            <a:r>
              <a:rPr lang="es-ES" sz="500" err="1">
                <a:solidFill>
                  <a:srgbClr val="646464"/>
                </a:solidFill>
              </a:rPr>
              <a:t>interim</a:t>
            </a:r>
            <a:r>
              <a:rPr lang="es-ES" sz="500">
                <a:solidFill>
                  <a:srgbClr val="646464"/>
                </a:solidFill>
              </a:rPr>
              <a:t> </a:t>
            </a:r>
            <a:r>
              <a:rPr lang="es-ES" sz="500" err="1">
                <a:solidFill>
                  <a:srgbClr val="646464"/>
                </a:solidFill>
              </a:rPr>
              <a:t>analysis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non-</a:t>
            </a:r>
            <a:r>
              <a:rPr lang="es-ES" sz="500" err="1">
                <a:solidFill>
                  <a:srgbClr val="646464"/>
                </a:solidFill>
              </a:rPr>
              <a:t>interventional</a:t>
            </a:r>
            <a:r>
              <a:rPr lang="es-ES" sz="500">
                <a:solidFill>
                  <a:srgbClr val="646464"/>
                </a:solidFill>
              </a:rPr>
              <a:t> </a:t>
            </a:r>
            <a:r>
              <a:rPr lang="es-ES" sz="500" err="1">
                <a:solidFill>
                  <a:srgbClr val="646464"/>
                </a:solidFill>
              </a:rPr>
              <a:t>study</a:t>
            </a:r>
            <a:r>
              <a:rPr lang="es-ES" sz="500">
                <a:solidFill>
                  <a:srgbClr val="646464"/>
                </a:solidFill>
              </a:rPr>
              <a:t> AD-LIFE. 33rd </a:t>
            </a:r>
            <a:r>
              <a:rPr lang="es-ES" sz="500" err="1">
                <a:solidFill>
                  <a:srgbClr val="646464"/>
                </a:solidFill>
              </a:rPr>
              <a:t>Congress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2025; Paris, France; 17–20 </a:t>
            </a:r>
            <a:r>
              <a:rPr lang="es-ES" sz="500" err="1">
                <a:solidFill>
                  <a:srgbClr val="646464"/>
                </a:solidFill>
              </a:rPr>
              <a:t>September</a:t>
            </a:r>
            <a:r>
              <a:rPr lang="es-ES" sz="500">
                <a:solidFill>
                  <a:srgbClr val="646464"/>
                </a:solidFill>
              </a:rPr>
              <a:t> 2025. P-2936; </a:t>
            </a:r>
            <a:r>
              <a:rPr lang="es-ES" sz="500" b="1">
                <a:solidFill>
                  <a:srgbClr val="646464"/>
                </a:solidFill>
              </a:rPr>
              <a:t>2</a:t>
            </a:r>
            <a:r>
              <a:rPr lang="es-ES" sz="500">
                <a:solidFill>
                  <a:srgbClr val="646464"/>
                </a:solidFill>
              </a:rPr>
              <a:t>. </a:t>
            </a:r>
            <a:r>
              <a:rPr lang="es-ES" sz="500" err="1">
                <a:solidFill>
                  <a:srgbClr val="646464"/>
                </a:solidFill>
              </a:rPr>
              <a:t>Lauffler</a:t>
            </a:r>
            <a:r>
              <a:rPr lang="es-ES" sz="500">
                <a:solidFill>
                  <a:srgbClr val="646464"/>
                </a:solidFill>
              </a:rPr>
              <a:t> F., </a:t>
            </a:r>
            <a:r>
              <a:rPr lang="es-ES" sz="500" i="1">
                <a:solidFill>
                  <a:srgbClr val="646464"/>
                </a:solidFill>
              </a:rPr>
              <a:t>et al</a:t>
            </a:r>
            <a:r>
              <a:rPr lang="es-ES" sz="500">
                <a:solidFill>
                  <a:srgbClr val="646464"/>
                </a:solidFill>
              </a:rPr>
              <a:t>. </a:t>
            </a:r>
            <a:r>
              <a:rPr lang="es-ES" sz="500" err="1">
                <a:solidFill>
                  <a:srgbClr val="646464"/>
                </a:solidFill>
              </a:rPr>
              <a:t>Patient</a:t>
            </a:r>
            <a:r>
              <a:rPr lang="es-ES" sz="500">
                <a:solidFill>
                  <a:srgbClr val="646464"/>
                </a:solidFill>
              </a:rPr>
              <a:t> </a:t>
            </a:r>
            <a:r>
              <a:rPr lang="es-ES" sz="500" err="1">
                <a:solidFill>
                  <a:srgbClr val="646464"/>
                </a:solidFill>
              </a:rPr>
              <a:t>reported</a:t>
            </a:r>
            <a:r>
              <a:rPr lang="es-ES" sz="500">
                <a:solidFill>
                  <a:srgbClr val="646464"/>
                </a:solidFill>
              </a:rPr>
              <a:t> </a:t>
            </a:r>
            <a:r>
              <a:rPr lang="es-ES" sz="500" err="1">
                <a:solidFill>
                  <a:srgbClr val="646464"/>
                </a:solidFill>
              </a:rPr>
              <a:t>outcomes</a:t>
            </a:r>
            <a:r>
              <a:rPr lang="es-ES" sz="500">
                <a:solidFill>
                  <a:srgbClr val="646464"/>
                </a:solidFill>
              </a:rPr>
              <a:t> in </a:t>
            </a:r>
            <a:r>
              <a:rPr lang="es-ES" sz="500" err="1">
                <a:solidFill>
                  <a:srgbClr val="646464"/>
                </a:solidFill>
              </a:rPr>
              <a:t>lebrikizumab</a:t>
            </a:r>
            <a:r>
              <a:rPr lang="es-ES" sz="500">
                <a:solidFill>
                  <a:srgbClr val="646464"/>
                </a:solidFill>
              </a:rPr>
              <a:t> </a:t>
            </a:r>
            <a:r>
              <a:rPr lang="es-ES" sz="500" err="1">
                <a:solidFill>
                  <a:srgbClr val="646464"/>
                </a:solidFill>
              </a:rPr>
              <a:t>treated</a:t>
            </a:r>
            <a:r>
              <a:rPr lang="es-ES" sz="500">
                <a:solidFill>
                  <a:srgbClr val="646464"/>
                </a:solidFill>
              </a:rPr>
              <a:t>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 real-</a:t>
            </a:r>
            <a:r>
              <a:rPr lang="es-ES" sz="500" err="1">
                <a:solidFill>
                  <a:srgbClr val="646464"/>
                </a:solidFill>
              </a:rPr>
              <a:t>world</a:t>
            </a:r>
            <a:r>
              <a:rPr lang="es-ES" sz="500">
                <a:solidFill>
                  <a:srgbClr val="646464"/>
                </a:solidFill>
              </a:rPr>
              <a:t> </a:t>
            </a:r>
            <a:r>
              <a:rPr lang="es-ES" sz="500" err="1">
                <a:solidFill>
                  <a:srgbClr val="646464"/>
                </a:solidFill>
              </a:rPr>
              <a:t>setting</a:t>
            </a:r>
            <a:r>
              <a:rPr lang="es-ES" sz="500">
                <a:solidFill>
                  <a:srgbClr val="646464"/>
                </a:solidFill>
              </a:rPr>
              <a:t>: </a:t>
            </a:r>
            <a:r>
              <a:rPr lang="es-ES" sz="500" err="1">
                <a:solidFill>
                  <a:srgbClr val="646464"/>
                </a:solidFill>
              </a:rPr>
              <a:t>interim</a:t>
            </a:r>
            <a:r>
              <a:rPr lang="es-ES" sz="500">
                <a:solidFill>
                  <a:srgbClr val="646464"/>
                </a:solidFill>
              </a:rPr>
              <a:t> </a:t>
            </a:r>
            <a:r>
              <a:rPr lang="es-ES" sz="500" err="1">
                <a:solidFill>
                  <a:srgbClr val="646464"/>
                </a:solidFill>
              </a:rPr>
              <a:t>analysis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non-</a:t>
            </a:r>
            <a:r>
              <a:rPr lang="es-ES" sz="500" err="1">
                <a:solidFill>
                  <a:srgbClr val="646464"/>
                </a:solidFill>
              </a:rPr>
              <a:t>interventional</a:t>
            </a:r>
            <a:r>
              <a:rPr lang="es-ES" sz="500">
                <a:solidFill>
                  <a:srgbClr val="646464"/>
                </a:solidFill>
              </a:rPr>
              <a:t> </a:t>
            </a:r>
            <a:r>
              <a:rPr lang="es-ES" sz="500" err="1">
                <a:solidFill>
                  <a:srgbClr val="646464"/>
                </a:solidFill>
              </a:rPr>
              <a:t>study</a:t>
            </a:r>
            <a:r>
              <a:rPr lang="es-ES" sz="500">
                <a:solidFill>
                  <a:srgbClr val="646464"/>
                </a:solidFill>
              </a:rPr>
              <a:t> AD-LIFE. 33rd </a:t>
            </a:r>
            <a:r>
              <a:rPr lang="es-ES" sz="500" err="1">
                <a:solidFill>
                  <a:srgbClr val="646464"/>
                </a:solidFill>
              </a:rPr>
              <a:t>Congress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2025; París, Francia; 17–20 septiembre 2025. P-3457.</a:t>
            </a:r>
          </a:p>
        </p:txBody>
      </p:sp>
      <p:sp>
        <p:nvSpPr>
          <p:cNvPr id="62" name="object 13">
            <a:extLst>
              <a:ext uri="{FF2B5EF4-FFF2-40B4-BE49-F238E27FC236}">
                <a16:creationId xmlns:a16="http://schemas.microsoft.com/office/drawing/2014/main" id="{ECFBCB3B-D631-8C7C-61D5-AF65F1B33268}"/>
              </a:ext>
            </a:extLst>
          </p:cNvPr>
          <p:cNvSpPr txBox="1"/>
          <p:nvPr/>
        </p:nvSpPr>
        <p:spPr>
          <a:xfrm>
            <a:off x="8458468" y="4041145"/>
            <a:ext cx="2431298" cy="864353"/>
          </a:xfrm>
          <a:prstGeom prst="rect">
            <a:avLst/>
          </a:prstGeom>
        </p:spPr>
        <p:txBody>
          <a:bodyPr vert="horz" wrap="square" lIns="0" tIns="7316" rIns="0" bIns="0" rtlCol="0">
            <a:spAutoFit/>
          </a:bodyPr>
          <a:lstStyle/>
          <a:p>
            <a:pPr marL="23104" marR="18483" algn="ctr">
              <a:lnSpc>
                <a:spcPct val="101000"/>
              </a:lnSpc>
              <a:spcBef>
                <a:spcPts val="58"/>
              </a:spcBef>
            </a:pPr>
            <a:r>
              <a:rPr sz="1400" b="1">
                <a:solidFill>
                  <a:srgbClr val="22346A"/>
                </a:solidFill>
                <a:latin typeface="Arial" panose="020B0604020202020204" pitchFamily="34" charset="0"/>
                <a:cs typeface="Arial" panose="020B0604020202020204" pitchFamily="34" charset="0"/>
              </a:rPr>
              <a:t>de</a:t>
            </a:r>
            <a:r>
              <a:rPr sz="1400" b="1" spc="3">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los</a:t>
            </a:r>
            <a:r>
              <a:rPr sz="1400" b="1" spc="9">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pacientes</a:t>
            </a:r>
            <a:r>
              <a:rPr sz="1400" b="1" spc="9">
                <a:solidFill>
                  <a:srgbClr val="22346A"/>
                </a:solidFill>
                <a:latin typeface="Arial" panose="020B0604020202020204" pitchFamily="34" charset="0"/>
                <a:cs typeface="Arial" panose="020B0604020202020204" pitchFamily="34" charset="0"/>
              </a:rPr>
              <a:t> </a:t>
            </a:r>
            <a:r>
              <a:rPr sz="1400" b="1" spc="-6" err="1">
                <a:solidFill>
                  <a:srgbClr val="22346A"/>
                </a:solidFill>
                <a:latin typeface="Arial" panose="020B0604020202020204" pitchFamily="34" charset="0"/>
                <a:cs typeface="Arial" panose="020B0604020202020204" pitchFamily="34" charset="0"/>
              </a:rPr>
              <a:t>informó</a:t>
            </a:r>
            <a:r>
              <a:rPr sz="1400" b="1" spc="-6">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una</a:t>
            </a:r>
            <a:r>
              <a:rPr sz="1400" b="1" spc="-18">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mejora</a:t>
            </a:r>
            <a:r>
              <a:rPr sz="1400" b="1" spc="-15">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de</a:t>
            </a:r>
            <a:r>
              <a:rPr sz="1400" b="1" spc="-15">
                <a:solidFill>
                  <a:srgbClr val="22346A"/>
                </a:solidFill>
                <a:latin typeface="Arial" panose="020B0604020202020204" pitchFamily="34" charset="0"/>
                <a:cs typeface="Arial" panose="020B0604020202020204" pitchFamily="34" charset="0"/>
              </a:rPr>
              <a:t> </a:t>
            </a:r>
            <a:r>
              <a:rPr sz="1400" spc="-27">
                <a:solidFill>
                  <a:srgbClr val="22346A"/>
                </a:solidFill>
                <a:latin typeface="Symbol" pitchFamily="2" charset="2"/>
                <a:cs typeface="Arial" panose="020B0604020202020204" pitchFamily="34" charset="0"/>
              </a:rPr>
              <a:t></a:t>
            </a:r>
            <a:r>
              <a:rPr sz="1400" b="1" spc="-27">
                <a:solidFill>
                  <a:srgbClr val="22346A"/>
                </a:solidFill>
                <a:latin typeface="Arial" panose="020B0604020202020204" pitchFamily="34" charset="0"/>
                <a:cs typeface="Arial" panose="020B0604020202020204" pitchFamily="34" charset="0"/>
              </a:rPr>
              <a:t>4</a:t>
            </a:r>
            <a:r>
              <a:rPr sz="1400" b="1" spc="-15">
                <a:solidFill>
                  <a:srgbClr val="22346A"/>
                </a:solidFill>
                <a:latin typeface="Arial" panose="020B0604020202020204" pitchFamily="34" charset="0"/>
                <a:cs typeface="Arial" panose="020B0604020202020204" pitchFamily="34" charset="0"/>
              </a:rPr>
              <a:t> </a:t>
            </a:r>
            <a:r>
              <a:rPr sz="1400" b="1" spc="-6">
                <a:solidFill>
                  <a:srgbClr val="22346A"/>
                </a:solidFill>
                <a:latin typeface="Arial" panose="020B0604020202020204" pitchFamily="34" charset="0"/>
                <a:cs typeface="Arial" panose="020B0604020202020204" pitchFamily="34" charset="0"/>
              </a:rPr>
              <a:t>puntos </a:t>
            </a:r>
            <a:r>
              <a:rPr sz="1400" b="1">
                <a:solidFill>
                  <a:srgbClr val="22346A"/>
                </a:solidFill>
                <a:latin typeface="Arial" panose="020B0604020202020204" pitchFamily="34" charset="0"/>
                <a:cs typeface="Arial" panose="020B0604020202020204" pitchFamily="34" charset="0"/>
              </a:rPr>
              <a:t>con</a:t>
            </a:r>
            <a:r>
              <a:rPr sz="1400" b="1" spc="9">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respecto</a:t>
            </a:r>
            <a:r>
              <a:rPr sz="1400" b="1" spc="9">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al</a:t>
            </a:r>
            <a:r>
              <a:rPr sz="1400" b="1" spc="6">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inicio</a:t>
            </a:r>
            <a:r>
              <a:rPr sz="1400" b="1" spc="9">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en</a:t>
            </a:r>
            <a:r>
              <a:rPr sz="1400" b="1" spc="9">
                <a:solidFill>
                  <a:srgbClr val="22346A"/>
                </a:solidFill>
                <a:latin typeface="Arial" panose="020B0604020202020204" pitchFamily="34" charset="0"/>
                <a:cs typeface="Arial" panose="020B0604020202020204" pitchFamily="34" charset="0"/>
              </a:rPr>
              <a:t> </a:t>
            </a:r>
            <a:r>
              <a:rPr sz="1400" b="1" spc="-15" err="1">
                <a:solidFill>
                  <a:srgbClr val="22346A"/>
                </a:solidFill>
                <a:latin typeface="Arial" panose="020B0604020202020204" pitchFamily="34" charset="0"/>
                <a:cs typeface="Arial" panose="020B0604020202020204" pitchFamily="34" charset="0"/>
              </a:rPr>
              <a:t>el</a:t>
            </a:r>
            <a:r>
              <a:rPr sz="1400" b="1" spc="-15">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POEM</a:t>
            </a:r>
            <a:r>
              <a:rPr sz="1400" b="1" spc="3">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en</a:t>
            </a:r>
            <a:r>
              <a:rPr sz="1400" b="1" spc="3">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la</a:t>
            </a:r>
            <a:r>
              <a:rPr sz="1400" b="1" spc="3">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semana</a:t>
            </a:r>
            <a:r>
              <a:rPr sz="1400" b="1" spc="3">
                <a:solidFill>
                  <a:srgbClr val="22346A"/>
                </a:solidFill>
                <a:latin typeface="Arial" panose="020B0604020202020204" pitchFamily="34" charset="0"/>
                <a:cs typeface="Arial" panose="020B0604020202020204" pitchFamily="34" charset="0"/>
              </a:rPr>
              <a:t> </a:t>
            </a:r>
            <a:r>
              <a:rPr sz="1400" b="1" spc="-6">
                <a:solidFill>
                  <a:srgbClr val="22346A"/>
                </a:solidFill>
                <a:latin typeface="Arial" panose="020B0604020202020204" pitchFamily="34" charset="0"/>
                <a:cs typeface="Arial" panose="020B0604020202020204" pitchFamily="34" charset="0"/>
              </a:rPr>
              <a:t>16</a:t>
            </a:r>
            <a:r>
              <a:rPr lang="es-ES" sz="1200" b="1" baseline="30000">
                <a:solidFill>
                  <a:srgbClr val="22346A"/>
                </a:solidFill>
                <a:latin typeface="Arial" panose="020B0604020202020204" pitchFamily="34" charset="0"/>
                <a:cs typeface="Arial" panose="020B0604020202020204" pitchFamily="34" charset="0"/>
              </a:rPr>
              <a:t> $#</a:t>
            </a:r>
            <a:r>
              <a:rPr sz="1200" b="1" spc="-9" baseline="30651">
                <a:solidFill>
                  <a:srgbClr val="22346A"/>
                </a:solidFill>
                <a:latin typeface="Arial" panose="020B0604020202020204" pitchFamily="34" charset="0"/>
                <a:cs typeface="Arial" panose="020B0604020202020204" pitchFamily="34" charset="0"/>
              </a:rPr>
              <a:t>1</a:t>
            </a:r>
            <a:endParaRPr sz="1200" baseline="30651">
              <a:latin typeface="Arial" panose="020B0604020202020204" pitchFamily="34" charset="0"/>
              <a:cs typeface="Arial" panose="020B0604020202020204" pitchFamily="34" charset="0"/>
            </a:endParaRPr>
          </a:p>
        </p:txBody>
      </p:sp>
      <p:sp>
        <p:nvSpPr>
          <p:cNvPr id="63" name="object 14">
            <a:extLst>
              <a:ext uri="{FF2B5EF4-FFF2-40B4-BE49-F238E27FC236}">
                <a16:creationId xmlns:a16="http://schemas.microsoft.com/office/drawing/2014/main" id="{9A49FE2E-05A5-524C-E43E-0BE3805674EC}"/>
              </a:ext>
            </a:extLst>
          </p:cNvPr>
          <p:cNvSpPr/>
          <p:nvPr/>
        </p:nvSpPr>
        <p:spPr>
          <a:xfrm>
            <a:off x="9045340" y="2654262"/>
            <a:ext cx="1200246" cy="1192545"/>
          </a:xfrm>
          <a:custGeom>
            <a:avLst/>
            <a:gdLst/>
            <a:ahLst/>
            <a:cxnLst/>
            <a:rect l="l" t="t" r="r" b="b"/>
            <a:pathLst>
              <a:path w="1979294" h="1966595">
                <a:moveTo>
                  <a:pt x="989561" y="0"/>
                </a:moveTo>
                <a:lnTo>
                  <a:pt x="941616" y="1133"/>
                </a:lnTo>
                <a:lnTo>
                  <a:pt x="894260" y="4500"/>
                </a:lnTo>
                <a:lnTo>
                  <a:pt x="847545" y="10048"/>
                </a:lnTo>
                <a:lnTo>
                  <a:pt x="801522" y="17727"/>
                </a:lnTo>
                <a:lnTo>
                  <a:pt x="756244" y="27484"/>
                </a:lnTo>
                <a:lnTo>
                  <a:pt x="711761" y="39268"/>
                </a:lnTo>
                <a:lnTo>
                  <a:pt x="668127" y="53028"/>
                </a:lnTo>
                <a:lnTo>
                  <a:pt x="625393" y="68712"/>
                </a:lnTo>
                <a:lnTo>
                  <a:pt x="583611" y="86268"/>
                </a:lnTo>
                <a:lnTo>
                  <a:pt x="542832" y="105646"/>
                </a:lnTo>
                <a:lnTo>
                  <a:pt x="503109" y="126793"/>
                </a:lnTo>
                <a:lnTo>
                  <a:pt x="464493" y="149658"/>
                </a:lnTo>
                <a:lnTo>
                  <a:pt x="427036" y="174190"/>
                </a:lnTo>
                <a:lnTo>
                  <a:pt x="390790" y="200337"/>
                </a:lnTo>
                <a:lnTo>
                  <a:pt x="355807" y="228047"/>
                </a:lnTo>
                <a:lnTo>
                  <a:pt x="322138" y="257270"/>
                </a:lnTo>
                <a:lnTo>
                  <a:pt x="289836" y="287953"/>
                </a:lnTo>
                <a:lnTo>
                  <a:pt x="258952" y="320045"/>
                </a:lnTo>
                <a:lnTo>
                  <a:pt x="229539" y="353495"/>
                </a:lnTo>
                <a:lnTo>
                  <a:pt x="201647" y="388251"/>
                </a:lnTo>
                <a:lnTo>
                  <a:pt x="175329" y="424261"/>
                </a:lnTo>
                <a:lnTo>
                  <a:pt x="150637" y="461475"/>
                </a:lnTo>
                <a:lnTo>
                  <a:pt x="127622" y="499840"/>
                </a:lnTo>
                <a:lnTo>
                  <a:pt x="106337" y="539305"/>
                </a:lnTo>
                <a:lnTo>
                  <a:pt x="86832" y="579819"/>
                </a:lnTo>
                <a:lnTo>
                  <a:pt x="69161" y="621330"/>
                </a:lnTo>
                <a:lnTo>
                  <a:pt x="53375" y="663786"/>
                </a:lnTo>
                <a:lnTo>
                  <a:pt x="39525" y="707137"/>
                </a:lnTo>
                <a:lnTo>
                  <a:pt x="27664" y="751330"/>
                </a:lnTo>
                <a:lnTo>
                  <a:pt x="17843" y="796314"/>
                </a:lnTo>
                <a:lnTo>
                  <a:pt x="10114" y="842038"/>
                </a:lnTo>
                <a:lnTo>
                  <a:pt x="4529" y="888450"/>
                </a:lnTo>
                <a:lnTo>
                  <a:pt x="1141" y="935498"/>
                </a:lnTo>
                <a:lnTo>
                  <a:pt x="0" y="983132"/>
                </a:lnTo>
                <a:lnTo>
                  <a:pt x="1141" y="1030765"/>
                </a:lnTo>
                <a:lnTo>
                  <a:pt x="4529" y="1077814"/>
                </a:lnTo>
                <a:lnTo>
                  <a:pt x="10114" y="1124226"/>
                </a:lnTo>
                <a:lnTo>
                  <a:pt x="17843" y="1169950"/>
                </a:lnTo>
                <a:lnTo>
                  <a:pt x="27664" y="1214934"/>
                </a:lnTo>
                <a:lnTo>
                  <a:pt x="39525" y="1259127"/>
                </a:lnTo>
                <a:lnTo>
                  <a:pt x="53375" y="1302477"/>
                </a:lnTo>
                <a:lnTo>
                  <a:pt x="69161" y="1344934"/>
                </a:lnTo>
                <a:lnTo>
                  <a:pt x="86832" y="1386445"/>
                </a:lnTo>
                <a:lnTo>
                  <a:pt x="106337" y="1426959"/>
                </a:lnTo>
                <a:lnTo>
                  <a:pt x="127622" y="1466424"/>
                </a:lnTo>
                <a:lnTo>
                  <a:pt x="150637" y="1504789"/>
                </a:lnTo>
                <a:lnTo>
                  <a:pt x="175329" y="1542003"/>
                </a:lnTo>
                <a:lnTo>
                  <a:pt x="201647" y="1578013"/>
                </a:lnTo>
                <a:lnTo>
                  <a:pt x="229539" y="1612769"/>
                </a:lnTo>
                <a:lnTo>
                  <a:pt x="258952" y="1646219"/>
                </a:lnTo>
                <a:lnTo>
                  <a:pt x="289836" y="1678311"/>
                </a:lnTo>
                <a:lnTo>
                  <a:pt x="322138" y="1708994"/>
                </a:lnTo>
                <a:lnTo>
                  <a:pt x="355807" y="1738217"/>
                </a:lnTo>
                <a:lnTo>
                  <a:pt x="390790" y="1765927"/>
                </a:lnTo>
                <a:lnTo>
                  <a:pt x="427036" y="1792074"/>
                </a:lnTo>
                <a:lnTo>
                  <a:pt x="464493" y="1816606"/>
                </a:lnTo>
                <a:lnTo>
                  <a:pt x="503109" y="1839471"/>
                </a:lnTo>
                <a:lnTo>
                  <a:pt x="542832" y="1860618"/>
                </a:lnTo>
                <a:lnTo>
                  <a:pt x="583611" y="1879996"/>
                </a:lnTo>
                <a:lnTo>
                  <a:pt x="625393" y="1897552"/>
                </a:lnTo>
                <a:lnTo>
                  <a:pt x="668127" y="1913236"/>
                </a:lnTo>
                <a:lnTo>
                  <a:pt x="711761" y="1926996"/>
                </a:lnTo>
                <a:lnTo>
                  <a:pt x="756244" y="1938780"/>
                </a:lnTo>
                <a:lnTo>
                  <a:pt x="801522" y="1948537"/>
                </a:lnTo>
                <a:lnTo>
                  <a:pt x="847545" y="1956215"/>
                </a:lnTo>
                <a:lnTo>
                  <a:pt x="894260" y="1961764"/>
                </a:lnTo>
                <a:lnTo>
                  <a:pt x="941616" y="1965131"/>
                </a:lnTo>
                <a:lnTo>
                  <a:pt x="989561" y="1966264"/>
                </a:lnTo>
                <a:lnTo>
                  <a:pt x="1037506" y="1965131"/>
                </a:lnTo>
                <a:lnTo>
                  <a:pt x="1084862" y="1961764"/>
                </a:lnTo>
                <a:lnTo>
                  <a:pt x="1131577" y="1956215"/>
                </a:lnTo>
                <a:lnTo>
                  <a:pt x="1177600" y="1948537"/>
                </a:lnTo>
                <a:lnTo>
                  <a:pt x="1222878" y="1938780"/>
                </a:lnTo>
                <a:lnTo>
                  <a:pt x="1267361" y="1926996"/>
                </a:lnTo>
                <a:lnTo>
                  <a:pt x="1310995" y="1913236"/>
                </a:lnTo>
                <a:lnTo>
                  <a:pt x="1353729" y="1897552"/>
                </a:lnTo>
                <a:lnTo>
                  <a:pt x="1395511" y="1879996"/>
                </a:lnTo>
                <a:lnTo>
                  <a:pt x="1436290" y="1860618"/>
                </a:lnTo>
                <a:lnTo>
                  <a:pt x="1476013" y="1839471"/>
                </a:lnTo>
                <a:lnTo>
                  <a:pt x="1514629" y="1816606"/>
                </a:lnTo>
                <a:lnTo>
                  <a:pt x="1552086" y="1792074"/>
                </a:lnTo>
                <a:lnTo>
                  <a:pt x="1588332" y="1765927"/>
                </a:lnTo>
                <a:lnTo>
                  <a:pt x="1623315" y="1738217"/>
                </a:lnTo>
                <a:lnTo>
                  <a:pt x="1656984" y="1708994"/>
                </a:lnTo>
                <a:lnTo>
                  <a:pt x="1689286" y="1678311"/>
                </a:lnTo>
                <a:lnTo>
                  <a:pt x="1720170" y="1646219"/>
                </a:lnTo>
                <a:lnTo>
                  <a:pt x="1749583" y="1612769"/>
                </a:lnTo>
                <a:lnTo>
                  <a:pt x="1777475" y="1578013"/>
                </a:lnTo>
                <a:lnTo>
                  <a:pt x="1803793" y="1542003"/>
                </a:lnTo>
                <a:lnTo>
                  <a:pt x="1828485" y="1504789"/>
                </a:lnTo>
                <a:lnTo>
                  <a:pt x="1851500" y="1466424"/>
                </a:lnTo>
                <a:lnTo>
                  <a:pt x="1872785" y="1426959"/>
                </a:lnTo>
                <a:lnTo>
                  <a:pt x="1892290" y="1386445"/>
                </a:lnTo>
                <a:lnTo>
                  <a:pt x="1909961" y="1344934"/>
                </a:lnTo>
                <a:lnTo>
                  <a:pt x="1925747" y="1302477"/>
                </a:lnTo>
                <a:lnTo>
                  <a:pt x="1939597" y="1259127"/>
                </a:lnTo>
                <a:lnTo>
                  <a:pt x="1951458" y="1214934"/>
                </a:lnTo>
                <a:lnTo>
                  <a:pt x="1961279" y="1169950"/>
                </a:lnTo>
                <a:lnTo>
                  <a:pt x="1969008" y="1124226"/>
                </a:lnTo>
                <a:lnTo>
                  <a:pt x="1974593" y="1077814"/>
                </a:lnTo>
                <a:lnTo>
                  <a:pt x="1977981" y="1030765"/>
                </a:lnTo>
                <a:lnTo>
                  <a:pt x="1979122" y="983132"/>
                </a:lnTo>
                <a:lnTo>
                  <a:pt x="1977981" y="935498"/>
                </a:lnTo>
                <a:lnTo>
                  <a:pt x="1974593" y="888450"/>
                </a:lnTo>
                <a:lnTo>
                  <a:pt x="1969008" y="842038"/>
                </a:lnTo>
                <a:lnTo>
                  <a:pt x="1961279" y="796314"/>
                </a:lnTo>
                <a:lnTo>
                  <a:pt x="1951458" y="751330"/>
                </a:lnTo>
                <a:lnTo>
                  <a:pt x="1939597" y="707137"/>
                </a:lnTo>
                <a:lnTo>
                  <a:pt x="1925747" y="663786"/>
                </a:lnTo>
                <a:lnTo>
                  <a:pt x="1909961" y="621330"/>
                </a:lnTo>
                <a:lnTo>
                  <a:pt x="1892290" y="579819"/>
                </a:lnTo>
                <a:lnTo>
                  <a:pt x="1872785" y="539305"/>
                </a:lnTo>
                <a:lnTo>
                  <a:pt x="1851500" y="499840"/>
                </a:lnTo>
                <a:lnTo>
                  <a:pt x="1828485" y="461475"/>
                </a:lnTo>
                <a:lnTo>
                  <a:pt x="1803793" y="424261"/>
                </a:lnTo>
                <a:lnTo>
                  <a:pt x="1777475" y="388251"/>
                </a:lnTo>
                <a:lnTo>
                  <a:pt x="1749583" y="353495"/>
                </a:lnTo>
                <a:lnTo>
                  <a:pt x="1720170" y="320045"/>
                </a:lnTo>
                <a:lnTo>
                  <a:pt x="1689286" y="287953"/>
                </a:lnTo>
                <a:lnTo>
                  <a:pt x="1656984" y="257270"/>
                </a:lnTo>
                <a:lnTo>
                  <a:pt x="1623315" y="228047"/>
                </a:lnTo>
                <a:lnTo>
                  <a:pt x="1588332" y="200337"/>
                </a:lnTo>
                <a:lnTo>
                  <a:pt x="1552086" y="174190"/>
                </a:lnTo>
                <a:lnTo>
                  <a:pt x="1514629" y="149658"/>
                </a:lnTo>
                <a:lnTo>
                  <a:pt x="1476013" y="126793"/>
                </a:lnTo>
                <a:lnTo>
                  <a:pt x="1436290" y="105646"/>
                </a:lnTo>
                <a:lnTo>
                  <a:pt x="1395511" y="86268"/>
                </a:lnTo>
                <a:lnTo>
                  <a:pt x="1353729" y="68712"/>
                </a:lnTo>
                <a:lnTo>
                  <a:pt x="1310995" y="53028"/>
                </a:lnTo>
                <a:lnTo>
                  <a:pt x="1267361" y="39268"/>
                </a:lnTo>
                <a:lnTo>
                  <a:pt x="1222878" y="27484"/>
                </a:lnTo>
                <a:lnTo>
                  <a:pt x="1177600" y="17727"/>
                </a:lnTo>
                <a:lnTo>
                  <a:pt x="1131577" y="10048"/>
                </a:lnTo>
                <a:lnTo>
                  <a:pt x="1084862" y="4500"/>
                </a:lnTo>
                <a:lnTo>
                  <a:pt x="1037506" y="1133"/>
                </a:lnTo>
                <a:lnTo>
                  <a:pt x="989561" y="0"/>
                </a:lnTo>
                <a:close/>
              </a:path>
            </a:pathLst>
          </a:custGeom>
          <a:solidFill>
            <a:srgbClr val="FFFFFF"/>
          </a:solidFill>
        </p:spPr>
        <p:txBody>
          <a:bodyPr wrap="square" lIns="0" tIns="0" rIns="0" bIns="0" rtlCol="0"/>
          <a:lstStyle/>
          <a:p>
            <a:endParaRPr sz="1092"/>
          </a:p>
        </p:txBody>
      </p:sp>
      <p:sp>
        <p:nvSpPr>
          <p:cNvPr id="64" name="object 15">
            <a:extLst>
              <a:ext uri="{FF2B5EF4-FFF2-40B4-BE49-F238E27FC236}">
                <a16:creationId xmlns:a16="http://schemas.microsoft.com/office/drawing/2014/main" id="{266D482A-41FE-BFA6-8C01-1E80EF8AE724}"/>
              </a:ext>
            </a:extLst>
          </p:cNvPr>
          <p:cNvSpPr txBox="1"/>
          <p:nvPr/>
        </p:nvSpPr>
        <p:spPr>
          <a:xfrm>
            <a:off x="9293860" y="3068594"/>
            <a:ext cx="751646" cy="318664"/>
          </a:xfrm>
          <a:prstGeom prst="rect">
            <a:avLst/>
          </a:prstGeom>
        </p:spPr>
        <p:txBody>
          <a:bodyPr vert="horz" wrap="square" lIns="0" tIns="10782" rIns="0" bIns="0" rtlCol="0">
            <a:spAutoFit/>
          </a:bodyPr>
          <a:lstStyle/>
          <a:p>
            <a:pPr marL="7701">
              <a:spcBef>
                <a:spcPts val="85"/>
              </a:spcBef>
            </a:pPr>
            <a:r>
              <a:rPr sz="2000" b="1" spc="-6">
                <a:solidFill>
                  <a:srgbClr val="7945B8"/>
                </a:solidFill>
                <a:latin typeface="Arial" panose="020B0604020202020204" pitchFamily="34" charset="0"/>
                <a:cs typeface="Arial" panose="020B0604020202020204" pitchFamily="34" charset="0"/>
              </a:rPr>
              <a:t>76,8</a:t>
            </a:r>
            <a:r>
              <a:rPr sz="2000" b="1" spc="-6">
                <a:solidFill>
                  <a:srgbClr val="7F9EDE"/>
                </a:solidFill>
                <a:latin typeface="Arial" panose="020B0604020202020204" pitchFamily="34" charset="0"/>
                <a:cs typeface="Arial" panose="020B0604020202020204" pitchFamily="34" charset="0"/>
              </a:rPr>
              <a:t>%</a:t>
            </a:r>
            <a:endParaRPr sz="2000">
              <a:solidFill>
                <a:srgbClr val="7F9EDE"/>
              </a:solidFill>
              <a:latin typeface="Arial" panose="020B0604020202020204" pitchFamily="34" charset="0"/>
              <a:cs typeface="Arial" panose="020B0604020202020204" pitchFamily="34" charset="0"/>
            </a:endParaRPr>
          </a:p>
        </p:txBody>
      </p:sp>
      <p:sp>
        <p:nvSpPr>
          <p:cNvPr id="65" name="object 16">
            <a:extLst>
              <a:ext uri="{FF2B5EF4-FFF2-40B4-BE49-F238E27FC236}">
                <a16:creationId xmlns:a16="http://schemas.microsoft.com/office/drawing/2014/main" id="{BE021278-076A-478F-0812-6A75480745D8}"/>
              </a:ext>
            </a:extLst>
          </p:cNvPr>
          <p:cNvSpPr/>
          <p:nvPr/>
        </p:nvSpPr>
        <p:spPr>
          <a:xfrm>
            <a:off x="9073953" y="2668449"/>
            <a:ext cx="1143256" cy="1143256"/>
          </a:xfrm>
          <a:custGeom>
            <a:avLst/>
            <a:gdLst/>
            <a:ahLst/>
            <a:cxnLst/>
            <a:rect l="l" t="t" r="r" b="b"/>
            <a:pathLst>
              <a:path w="1885315" h="1885314">
                <a:moveTo>
                  <a:pt x="6282" y="832948"/>
                </a:moveTo>
                <a:lnTo>
                  <a:pt x="3551" y="859989"/>
                </a:lnTo>
                <a:lnTo>
                  <a:pt x="1586" y="887247"/>
                </a:lnTo>
                <a:lnTo>
                  <a:pt x="398" y="914714"/>
                </a:lnTo>
                <a:lnTo>
                  <a:pt x="0" y="942379"/>
                </a:lnTo>
                <a:lnTo>
                  <a:pt x="1226" y="990874"/>
                </a:lnTo>
                <a:lnTo>
                  <a:pt x="4865" y="1038733"/>
                </a:lnTo>
                <a:lnTo>
                  <a:pt x="10858" y="1085895"/>
                </a:lnTo>
                <a:lnTo>
                  <a:pt x="19145" y="1132303"/>
                </a:lnTo>
                <a:lnTo>
                  <a:pt x="29668" y="1177896"/>
                </a:lnTo>
                <a:lnTo>
                  <a:pt x="42367" y="1222616"/>
                </a:lnTo>
                <a:lnTo>
                  <a:pt x="57182" y="1266402"/>
                </a:lnTo>
                <a:lnTo>
                  <a:pt x="74056" y="1309198"/>
                </a:lnTo>
                <a:lnTo>
                  <a:pt x="92928" y="1350941"/>
                </a:lnTo>
                <a:lnTo>
                  <a:pt x="113739" y="1391575"/>
                </a:lnTo>
                <a:lnTo>
                  <a:pt x="136430" y="1431039"/>
                </a:lnTo>
                <a:lnTo>
                  <a:pt x="160942" y="1469274"/>
                </a:lnTo>
                <a:lnTo>
                  <a:pt x="187216" y="1506222"/>
                </a:lnTo>
                <a:lnTo>
                  <a:pt x="215192" y="1541822"/>
                </a:lnTo>
                <a:lnTo>
                  <a:pt x="244811" y="1576016"/>
                </a:lnTo>
                <a:lnTo>
                  <a:pt x="276015" y="1608744"/>
                </a:lnTo>
                <a:lnTo>
                  <a:pt x="308743" y="1639947"/>
                </a:lnTo>
                <a:lnTo>
                  <a:pt x="342937" y="1669566"/>
                </a:lnTo>
                <a:lnTo>
                  <a:pt x="378537" y="1697543"/>
                </a:lnTo>
                <a:lnTo>
                  <a:pt x="415484" y="1723816"/>
                </a:lnTo>
                <a:lnTo>
                  <a:pt x="453719" y="1748328"/>
                </a:lnTo>
                <a:lnTo>
                  <a:pt x="493183" y="1771020"/>
                </a:lnTo>
                <a:lnTo>
                  <a:pt x="533817" y="1791831"/>
                </a:lnTo>
                <a:lnTo>
                  <a:pt x="575561" y="1810703"/>
                </a:lnTo>
                <a:lnTo>
                  <a:pt x="618356" y="1827576"/>
                </a:lnTo>
                <a:lnTo>
                  <a:pt x="662143" y="1842392"/>
                </a:lnTo>
                <a:lnTo>
                  <a:pt x="706863" y="1855090"/>
                </a:lnTo>
                <a:lnTo>
                  <a:pt x="752456" y="1865613"/>
                </a:lnTo>
                <a:lnTo>
                  <a:pt x="798863" y="1873901"/>
                </a:lnTo>
                <a:lnTo>
                  <a:pt x="846026" y="1879894"/>
                </a:lnTo>
                <a:lnTo>
                  <a:pt x="893884" y="1883533"/>
                </a:lnTo>
                <a:lnTo>
                  <a:pt x="942379" y="1884759"/>
                </a:lnTo>
                <a:lnTo>
                  <a:pt x="990873" y="1883533"/>
                </a:lnTo>
                <a:lnTo>
                  <a:pt x="1038731" y="1879894"/>
                </a:lnTo>
                <a:lnTo>
                  <a:pt x="1085893" y="1873901"/>
                </a:lnTo>
                <a:lnTo>
                  <a:pt x="1132300" y="1865613"/>
                </a:lnTo>
                <a:lnTo>
                  <a:pt x="1177892" y="1855090"/>
                </a:lnTo>
                <a:lnTo>
                  <a:pt x="1222612" y="1842392"/>
                </a:lnTo>
                <a:lnTo>
                  <a:pt x="1266398" y="1827576"/>
                </a:lnTo>
                <a:lnTo>
                  <a:pt x="1309193" y="1810703"/>
                </a:lnTo>
                <a:lnTo>
                  <a:pt x="1350937" y="1791831"/>
                </a:lnTo>
                <a:lnTo>
                  <a:pt x="1391570" y="1771020"/>
                </a:lnTo>
                <a:lnTo>
                  <a:pt x="1431034" y="1748328"/>
                </a:lnTo>
                <a:lnTo>
                  <a:pt x="1469270" y="1723816"/>
                </a:lnTo>
                <a:lnTo>
                  <a:pt x="1506217" y="1697543"/>
                </a:lnTo>
                <a:lnTo>
                  <a:pt x="1541817" y="1669566"/>
                </a:lnTo>
                <a:lnTo>
                  <a:pt x="1576011" y="1639947"/>
                </a:lnTo>
                <a:lnTo>
                  <a:pt x="1608740" y="1608744"/>
                </a:lnTo>
                <a:lnTo>
                  <a:pt x="1639943" y="1576016"/>
                </a:lnTo>
                <a:lnTo>
                  <a:pt x="1669563" y="1541822"/>
                </a:lnTo>
                <a:lnTo>
                  <a:pt x="1697539" y="1506222"/>
                </a:lnTo>
                <a:lnTo>
                  <a:pt x="1723813" y="1469274"/>
                </a:lnTo>
                <a:lnTo>
                  <a:pt x="1748326" y="1431039"/>
                </a:lnTo>
                <a:lnTo>
                  <a:pt x="1771017" y="1391575"/>
                </a:lnTo>
                <a:lnTo>
                  <a:pt x="1791829" y="1350941"/>
                </a:lnTo>
                <a:lnTo>
                  <a:pt x="1810701" y="1309198"/>
                </a:lnTo>
                <a:lnTo>
                  <a:pt x="1827575" y="1266402"/>
                </a:lnTo>
                <a:lnTo>
                  <a:pt x="1842391" y="1222616"/>
                </a:lnTo>
                <a:lnTo>
                  <a:pt x="1855090" y="1177896"/>
                </a:lnTo>
                <a:lnTo>
                  <a:pt x="1865613" y="1132303"/>
                </a:lnTo>
                <a:lnTo>
                  <a:pt x="1873900" y="1085895"/>
                </a:lnTo>
                <a:lnTo>
                  <a:pt x="1879893" y="1038733"/>
                </a:lnTo>
                <a:lnTo>
                  <a:pt x="1883533" y="990874"/>
                </a:lnTo>
                <a:lnTo>
                  <a:pt x="1884759" y="942379"/>
                </a:lnTo>
                <a:lnTo>
                  <a:pt x="1883533" y="893884"/>
                </a:lnTo>
                <a:lnTo>
                  <a:pt x="1879893" y="846026"/>
                </a:lnTo>
                <a:lnTo>
                  <a:pt x="1873900" y="798863"/>
                </a:lnTo>
                <a:lnTo>
                  <a:pt x="1865613" y="752456"/>
                </a:lnTo>
                <a:lnTo>
                  <a:pt x="1855090" y="706863"/>
                </a:lnTo>
                <a:lnTo>
                  <a:pt x="1842391" y="662143"/>
                </a:lnTo>
                <a:lnTo>
                  <a:pt x="1827575" y="618356"/>
                </a:lnTo>
                <a:lnTo>
                  <a:pt x="1810701" y="575561"/>
                </a:lnTo>
                <a:lnTo>
                  <a:pt x="1791829" y="533817"/>
                </a:lnTo>
                <a:lnTo>
                  <a:pt x="1771017" y="493183"/>
                </a:lnTo>
                <a:lnTo>
                  <a:pt x="1748326" y="453719"/>
                </a:lnTo>
                <a:lnTo>
                  <a:pt x="1723813" y="415484"/>
                </a:lnTo>
                <a:lnTo>
                  <a:pt x="1697539" y="378537"/>
                </a:lnTo>
                <a:lnTo>
                  <a:pt x="1669563" y="342937"/>
                </a:lnTo>
                <a:lnTo>
                  <a:pt x="1639943" y="308743"/>
                </a:lnTo>
                <a:lnTo>
                  <a:pt x="1608740" y="276015"/>
                </a:lnTo>
                <a:lnTo>
                  <a:pt x="1576011" y="244811"/>
                </a:lnTo>
                <a:lnTo>
                  <a:pt x="1541817" y="215192"/>
                </a:lnTo>
                <a:lnTo>
                  <a:pt x="1506217" y="187216"/>
                </a:lnTo>
                <a:lnTo>
                  <a:pt x="1469270" y="160942"/>
                </a:lnTo>
                <a:lnTo>
                  <a:pt x="1431034" y="136430"/>
                </a:lnTo>
                <a:lnTo>
                  <a:pt x="1391570" y="113739"/>
                </a:lnTo>
                <a:lnTo>
                  <a:pt x="1350937" y="92928"/>
                </a:lnTo>
                <a:lnTo>
                  <a:pt x="1309193" y="74056"/>
                </a:lnTo>
                <a:lnTo>
                  <a:pt x="1266398" y="57182"/>
                </a:lnTo>
                <a:lnTo>
                  <a:pt x="1222612" y="42367"/>
                </a:lnTo>
                <a:lnTo>
                  <a:pt x="1177892" y="29668"/>
                </a:lnTo>
                <a:lnTo>
                  <a:pt x="1132300" y="19145"/>
                </a:lnTo>
                <a:lnTo>
                  <a:pt x="1085893" y="10858"/>
                </a:lnTo>
                <a:lnTo>
                  <a:pt x="1038731" y="4865"/>
                </a:lnTo>
                <a:lnTo>
                  <a:pt x="990873" y="1226"/>
                </a:lnTo>
                <a:lnTo>
                  <a:pt x="942379" y="0"/>
                </a:lnTo>
              </a:path>
            </a:pathLst>
          </a:custGeom>
          <a:ln w="209417">
            <a:gradFill>
              <a:gsLst>
                <a:gs pos="0">
                  <a:srgbClr val="7945B8"/>
                </a:gs>
                <a:gs pos="100000">
                  <a:schemeClr val="accent2">
                    <a:lumMod val="40000"/>
                    <a:lumOff val="60000"/>
                  </a:schemeClr>
                </a:gs>
              </a:gsLst>
              <a:lin ang="5400000" scaled="1"/>
            </a:gradFill>
          </a:ln>
        </p:spPr>
        <p:txBody>
          <a:bodyPr wrap="square" lIns="0" tIns="0" rIns="0" bIns="0" rtlCol="0"/>
          <a:lstStyle/>
          <a:p>
            <a:endParaRPr sz="1092"/>
          </a:p>
        </p:txBody>
      </p:sp>
    </p:spTree>
    <p:extLst>
      <p:ext uri="{BB962C8B-B14F-4D97-AF65-F5344CB8AC3E}">
        <p14:creationId xmlns:p14="http://schemas.microsoft.com/office/powerpoint/2010/main" val="15454776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885CA-6F4B-DE0A-DB92-87B584F35956}"/>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0F4E72B-E22D-B2FF-C700-352AB826DFED}"/>
              </a:ext>
            </a:extLst>
          </p:cNvPr>
          <p:cNvSpPr>
            <a:spLocks noGrp="1"/>
          </p:cNvSpPr>
          <p:nvPr>
            <p:ph type="title"/>
          </p:nvPr>
        </p:nvSpPr>
        <p:spPr>
          <a:xfrm>
            <a:off x="541058" y="180535"/>
            <a:ext cx="10710038" cy="640214"/>
          </a:xfrm>
        </p:spPr>
        <p:txBody>
          <a:bodyPr/>
          <a:lstStyle/>
          <a:p>
            <a:r>
              <a:rPr lang="es-ES"/>
              <a:t>Lebrikizumab proporciona altos niveles de efectividad en pacientes con DA moderada a grave en la práctica habitual: análisis provisional del estudio no intervencionista AD-LIFE.</a:t>
            </a:r>
            <a:r>
              <a:rPr lang="es-ES" baseline="30000"/>
              <a:t>$1,2</a:t>
            </a:r>
          </a:p>
        </p:txBody>
      </p:sp>
      <p:sp>
        <p:nvSpPr>
          <p:cNvPr id="4" name="CuadroTexto 3">
            <a:extLst>
              <a:ext uri="{FF2B5EF4-FFF2-40B4-BE49-F238E27FC236}">
                <a16:creationId xmlns:a16="http://schemas.microsoft.com/office/drawing/2014/main" id="{F74BCE18-8F03-4FB3-8AAD-25056BAA4EF9}"/>
              </a:ext>
            </a:extLst>
          </p:cNvPr>
          <p:cNvSpPr txBox="1"/>
          <p:nvPr/>
        </p:nvSpPr>
        <p:spPr>
          <a:xfrm>
            <a:off x="1760015" y="5984031"/>
            <a:ext cx="8045566" cy="553998"/>
          </a:xfrm>
          <a:prstGeom prst="rect">
            <a:avLst/>
          </a:prstGeom>
          <a:noFill/>
        </p:spPr>
        <p:txBody>
          <a:bodyPr wrap="square" rtlCol="0">
            <a:spAutoFit/>
          </a:bodyPr>
          <a:lstStyle/>
          <a:p>
            <a:r>
              <a:rPr lang="es-ES" sz="500">
                <a:solidFill>
                  <a:srgbClr val="646464"/>
                </a:solidFill>
              </a:rPr>
              <a:t>*=p&lt;0,0001 frente al valor inicial.</a:t>
            </a:r>
            <a:r>
              <a:rPr lang="es-ES" sz="500" baseline="30000">
                <a:solidFill>
                  <a:srgbClr val="646464"/>
                </a:solidFill>
              </a:rPr>
              <a:t> $</a:t>
            </a:r>
            <a:r>
              <a:rPr lang="es-ES" sz="50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500" baseline="30000">
                <a:solidFill>
                  <a:srgbClr val="646464"/>
                </a:solidFill>
              </a:rPr>
              <a:t>1,2</a:t>
            </a:r>
            <a:r>
              <a:rPr lang="es-ES" sz="500">
                <a:solidFill>
                  <a:srgbClr val="646464"/>
                </a:solidFill>
              </a:rPr>
              <a:t>; </a:t>
            </a:r>
            <a:r>
              <a:rPr lang="es-ES" sz="500" baseline="30000">
                <a:solidFill>
                  <a:srgbClr val="646464"/>
                </a:solidFill>
              </a:rPr>
              <a:t>#</a:t>
            </a:r>
            <a:r>
              <a:rPr lang="es-ES" sz="500">
                <a:solidFill>
                  <a:srgbClr val="646464"/>
                </a:solidFill>
              </a:rPr>
              <a:t>La decisión clínica de tratar con LEB la toman los investigadores independientemente de la participación en el estudio y antes del proceso de consentimiento informado.</a:t>
            </a:r>
            <a:r>
              <a:rPr lang="es-ES" sz="500" baseline="30000">
                <a:solidFill>
                  <a:srgbClr val="646464"/>
                </a:solidFill>
              </a:rPr>
              <a:t>1,2</a:t>
            </a:r>
            <a:endParaRPr lang="es-ES" sz="500">
              <a:solidFill>
                <a:srgbClr val="646464"/>
              </a:solidFill>
            </a:endParaRPr>
          </a:p>
          <a:p>
            <a:r>
              <a:rPr lang="es-ES" sz="500" b="1">
                <a:solidFill>
                  <a:srgbClr val="646464"/>
                </a:solidFill>
              </a:rPr>
              <a:t>DA</a:t>
            </a:r>
            <a:r>
              <a:rPr lang="es-ES" sz="500">
                <a:solidFill>
                  <a:srgbClr val="646464"/>
                </a:solidFill>
              </a:rPr>
              <a:t>: dermatitis atópica; </a:t>
            </a:r>
            <a:r>
              <a:rPr lang="es-ES" sz="500" b="1">
                <a:solidFill>
                  <a:srgbClr val="646464"/>
                </a:solidFill>
              </a:rPr>
              <a:t>C2S</a:t>
            </a:r>
            <a:r>
              <a:rPr lang="es-ES" sz="500">
                <a:solidFill>
                  <a:srgbClr val="646464"/>
                </a:solidFill>
              </a:rPr>
              <a:t>: cada dos semanas; </a:t>
            </a:r>
            <a:r>
              <a:rPr lang="es-ES" sz="500" b="1">
                <a:solidFill>
                  <a:srgbClr val="646464"/>
                </a:solidFill>
              </a:rPr>
              <a:t>CFB</a:t>
            </a:r>
            <a:r>
              <a:rPr lang="es-ES" sz="500">
                <a:solidFill>
                  <a:srgbClr val="646464"/>
                </a:solidFill>
              </a:rPr>
              <a:t>: cambio respecto al valor basal; </a:t>
            </a:r>
            <a:r>
              <a:rPr lang="es-ES" sz="500" b="1">
                <a:solidFill>
                  <a:srgbClr val="646464"/>
                </a:solidFill>
              </a:rPr>
              <a:t>CI</a:t>
            </a:r>
            <a:r>
              <a:rPr lang="es-ES" sz="500">
                <a:solidFill>
                  <a:srgbClr val="646464"/>
                </a:solidFill>
              </a:rPr>
              <a:t>: intervalo de confianza; </a:t>
            </a:r>
            <a:r>
              <a:rPr lang="es-ES" sz="500" b="1">
                <a:solidFill>
                  <a:srgbClr val="646464"/>
                </a:solidFill>
              </a:rPr>
              <a:t>DLQI</a:t>
            </a:r>
            <a:r>
              <a:rPr lang="es-ES" sz="500">
                <a:solidFill>
                  <a:srgbClr val="646464"/>
                </a:solidFill>
              </a:rPr>
              <a:t>: índice de calidad de vida en dermatología; </a:t>
            </a:r>
            <a:r>
              <a:rPr lang="es-ES" sz="500" b="1">
                <a:solidFill>
                  <a:srgbClr val="646464"/>
                </a:solidFill>
              </a:rPr>
              <a:t>LEB</a:t>
            </a:r>
            <a:r>
              <a:rPr lang="es-ES" sz="500">
                <a:solidFill>
                  <a:srgbClr val="646464"/>
                </a:solidFill>
              </a:rPr>
              <a:t>: lebrikizumab.</a:t>
            </a:r>
          </a:p>
          <a:p>
            <a:r>
              <a:rPr lang="es-ES" sz="500" b="1">
                <a:solidFill>
                  <a:srgbClr val="646464"/>
                </a:solidFill>
              </a:rPr>
              <a:t>1. </a:t>
            </a:r>
            <a:r>
              <a:rPr lang="es-ES" sz="500">
                <a:solidFill>
                  <a:srgbClr val="646464"/>
                </a:solidFill>
              </a:rPr>
              <a:t>Lauffer F., </a:t>
            </a:r>
            <a:r>
              <a:rPr lang="es-ES" sz="500" i="1">
                <a:solidFill>
                  <a:srgbClr val="646464"/>
                </a:solidFill>
              </a:rPr>
              <a:t>et al</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provides</a:t>
            </a:r>
            <a:r>
              <a:rPr lang="es-ES" sz="500">
                <a:solidFill>
                  <a:srgbClr val="646464"/>
                </a:solidFill>
              </a:rPr>
              <a:t> </a:t>
            </a:r>
            <a:r>
              <a:rPr lang="es-ES" sz="500" err="1">
                <a:solidFill>
                  <a:srgbClr val="646464"/>
                </a:solidFill>
              </a:rPr>
              <a:t>high</a:t>
            </a:r>
            <a:r>
              <a:rPr lang="es-ES" sz="500">
                <a:solidFill>
                  <a:srgbClr val="646464"/>
                </a:solidFill>
              </a:rPr>
              <a:t> </a:t>
            </a:r>
            <a:r>
              <a:rPr lang="es-ES" sz="500" err="1">
                <a:solidFill>
                  <a:srgbClr val="646464"/>
                </a:solidFill>
              </a:rPr>
              <a:t>levels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effectiveness</a:t>
            </a:r>
            <a:r>
              <a:rPr lang="es-ES" sz="500">
                <a:solidFill>
                  <a:srgbClr val="646464"/>
                </a:solidFill>
              </a:rPr>
              <a:t> in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t>
            </a:r>
            <a:r>
              <a:rPr lang="es-ES" sz="500" err="1">
                <a:solidFill>
                  <a:srgbClr val="646464"/>
                </a:solidFill>
              </a:rPr>
              <a:t>routine</a:t>
            </a:r>
            <a:r>
              <a:rPr lang="es-ES" sz="500">
                <a:solidFill>
                  <a:srgbClr val="646464"/>
                </a:solidFill>
              </a:rPr>
              <a:t> </a:t>
            </a:r>
            <a:r>
              <a:rPr lang="es-ES" sz="500" err="1">
                <a:solidFill>
                  <a:srgbClr val="646464"/>
                </a:solidFill>
              </a:rPr>
              <a:t>practice</a:t>
            </a:r>
            <a:r>
              <a:rPr lang="es-ES" sz="500">
                <a:solidFill>
                  <a:srgbClr val="646464"/>
                </a:solidFill>
              </a:rPr>
              <a:t>: </a:t>
            </a:r>
            <a:r>
              <a:rPr lang="es-ES" sz="500" err="1">
                <a:solidFill>
                  <a:srgbClr val="646464"/>
                </a:solidFill>
              </a:rPr>
              <a:t>interim</a:t>
            </a:r>
            <a:r>
              <a:rPr lang="es-ES" sz="500">
                <a:solidFill>
                  <a:srgbClr val="646464"/>
                </a:solidFill>
              </a:rPr>
              <a:t> </a:t>
            </a:r>
            <a:r>
              <a:rPr lang="es-ES" sz="500" err="1">
                <a:solidFill>
                  <a:srgbClr val="646464"/>
                </a:solidFill>
              </a:rPr>
              <a:t>analysis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non-</a:t>
            </a:r>
            <a:r>
              <a:rPr lang="es-ES" sz="500" err="1">
                <a:solidFill>
                  <a:srgbClr val="646464"/>
                </a:solidFill>
              </a:rPr>
              <a:t>interventional</a:t>
            </a:r>
            <a:r>
              <a:rPr lang="es-ES" sz="500">
                <a:solidFill>
                  <a:srgbClr val="646464"/>
                </a:solidFill>
              </a:rPr>
              <a:t> </a:t>
            </a:r>
            <a:r>
              <a:rPr lang="es-ES" sz="500" err="1">
                <a:solidFill>
                  <a:srgbClr val="646464"/>
                </a:solidFill>
              </a:rPr>
              <a:t>study</a:t>
            </a:r>
            <a:r>
              <a:rPr lang="es-ES" sz="500">
                <a:solidFill>
                  <a:srgbClr val="646464"/>
                </a:solidFill>
              </a:rPr>
              <a:t> AD-LIFE. 33rd </a:t>
            </a:r>
            <a:r>
              <a:rPr lang="es-ES" sz="500" err="1">
                <a:solidFill>
                  <a:srgbClr val="646464"/>
                </a:solidFill>
              </a:rPr>
              <a:t>Congress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2025; Paris, France; 17–20 </a:t>
            </a:r>
            <a:r>
              <a:rPr lang="es-ES" sz="500" err="1">
                <a:solidFill>
                  <a:srgbClr val="646464"/>
                </a:solidFill>
              </a:rPr>
              <a:t>September</a:t>
            </a:r>
            <a:r>
              <a:rPr lang="es-ES" sz="500">
                <a:solidFill>
                  <a:srgbClr val="646464"/>
                </a:solidFill>
              </a:rPr>
              <a:t> 2025. P-2936; </a:t>
            </a:r>
            <a:r>
              <a:rPr lang="es-ES" sz="500" b="1">
                <a:solidFill>
                  <a:srgbClr val="646464"/>
                </a:solidFill>
              </a:rPr>
              <a:t>2</a:t>
            </a:r>
            <a:r>
              <a:rPr lang="es-ES" sz="500">
                <a:solidFill>
                  <a:srgbClr val="646464"/>
                </a:solidFill>
              </a:rPr>
              <a:t>. </a:t>
            </a:r>
            <a:r>
              <a:rPr lang="es-ES" sz="500" err="1">
                <a:solidFill>
                  <a:srgbClr val="646464"/>
                </a:solidFill>
              </a:rPr>
              <a:t>Lauffler</a:t>
            </a:r>
            <a:r>
              <a:rPr lang="es-ES" sz="500">
                <a:solidFill>
                  <a:srgbClr val="646464"/>
                </a:solidFill>
              </a:rPr>
              <a:t> F., </a:t>
            </a:r>
            <a:r>
              <a:rPr lang="es-ES" sz="500" i="1">
                <a:solidFill>
                  <a:srgbClr val="646464"/>
                </a:solidFill>
              </a:rPr>
              <a:t>et al</a:t>
            </a:r>
            <a:r>
              <a:rPr lang="es-ES" sz="500">
                <a:solidFill>
                  <a:srgbClr val="646464"/>
                </a:solidFill>
              </a:rPr>
              <a:t>. </a:t>
            </a:r>
            <a:r>
              <a:rPr lang="es-ES" sz="500" err="1">
                <a:solidFill>
                  <a:srgbClr val="646464"/>
                </a:solidFill>
              </a:rPr>
              <a:t>Patient</a:t>
            </a:r>
            <a:r>
              <a:rPr lang="es-ES" sz="500">
                <a:solidFill>
                  <a:srgbClr val="646464"/>
                </a:solidFill>
              </a:rPr>
              <a:t> </a:t>
            </a:r>
            <a:r>
              <a:rPr lang="es-ES" sz="500" err="1">
                <a:solidFill>
                  <a:srgbClr val="646464"/>
                </a:solidFill>
              </a:rPr>
              <a:t>reported</a:t>
            </a:r>
            <a:r>
              <a:rPr lang="es-ES" sz="500">
                <a:solidFill>
                  <a:srgbClr val="646464"/>
                </a:solidFill>
              </a:rPr>
              <a:t> </a:t>
            </a:r>
            <a:r>
              <a:rPr lang="es-ES" sz="500" err="1">
                <a:solidFill>
                  <a:srgbClr val="646464"/>
                </a:solidFill>
              </a:rPr>
              <a:t>outcomes</a:t>
            </a:r>
            <a:r>
              <a:rPr lang="es-ES" sz="500">
                <a:solidFill>
                  <a:srgbClr val="646464"/>
                </a:solidFill>
              </a:rPr>
              <a:t> in </a:t>
            </a:r>
            <a:r>
              <a:rPr lang="es-ES" sz="500" err="1">
                <a:solidFill>
                  <a:srgbClr val="646464"/>
                </a:solidFill>
              </a:rPr>
              <a:t>lebrikizumab</a:t>
            </a:r>
            <a:r>
              <a:rPr lang="es-ES" sz="500">
                <a:solidFill>
                  <a:srgbClr val="646464"/>
                </a:solidFill>
              </a:rPr>
              <a:t> </a:t>
            </a:r>
            <a:r>
              <a:rPr lang="es-ES" sz="500" err="1">
                <a:solidFill>
                  <a:srgbClr val="646464"/>
                </a:solidFill>
              </a:rPr>
              <a:t>treated</a:t>
            </a:r>
            <a:r>
              <a:rPr lang="es-ES" sz="500">
                <a:solidFill>
                  <a:srgbClr val="646464"/>
                </a:solidFill>
              </a:rPr>
              <a:t>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 real-</a:t>
            </a:r>
            <a:r>
              <a:rPr lang="es-ES" sz="500" err="1">
                <a:solidFill>
                  <a:srgbClr val="646464"/>
                </a:solidFill>
              </a:rPr>
              <a:t>world</a:t>
            </a:r>
            <a:r>
              <a:rPr lang="es-ES" sz="500">
                <a:solidFill>
                  <a:srgbClr val="646464"/>
                </a:solidFill>
              </a:rPr>
              <a:t> </a:t>
            </a:r>
            <a:r>
              <a:rPr lang="es-ES" sz="500" err="1">
                <a:solidFill>
                  <a:srgbClr val="646464"/>
                </a:solidFill>
              </a:rPr>
              <a:t>setting</a:t>
            </a:r>
            <a:r>
              <a:rPr lang="es-ES" sz="500">
                <a:solidFill>
                  <a:srgbClr val="646464"/>
                </a:solidFill>
              </a:rPr>
              <a:t>: </a:t>
            </a:r>
            <a:r>
              <a:rPr lang="es-ES" sz="500" err="1">
                <a:solidFill>
                  <a:srgbClr val="646464"/>
                </a:solidFill>
              </a:rPr>
              <a:t>interim</a:t>
            </a:r>
            <a:r>
              <a:rPr lang="es-ES" sz="500">
                <a:solidFill>
                  <a:srgbClr val="646464"/>
                </a:solidFill>
              </a:rPr>
              <a:t> </a:t>
            </a:r>
            <a:r>
              <a:rPr lang="es-ES" sz="500" err="1">
                <a:solidFill>
                  <a:srgbClr val="646464"/>
                </a:solidFill>
              </a:rPr>
              <a:t>analysis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non-</a:t>
            </a:r>
            <a:r>
              <a:rPr lang="es-ES" sz="500" err="1">
                <a:solidFill>
                  <a:srgbClr val="646464"/>
                </a:solidFill>
              </a:rPr>
              <a:t>interventional</a:t>
            </a:r>
            <a:r>
              <a:rPr lang="es-ES" sz="500">
                <a:solidFill>
                  <a:srgbClr val="646464"/>
                </a:solidFill>
              </a:rPr>
              <a:t> </a:t>
            </a:r>
            <a:r>
              <a:rPr lang="es-ES" sz="500" err="1">
                <a:solidFill>
                  <a:srgbClr val="646464"/>
                </a:solidFill>
              </a:rPr>
              <a:t>study</a:t>
            </a:r>
            <a:r>
              <a:rPr lang="es-ES" sz="500">
                <a:solidFill>
                  <a:srgbClr val="646464"/>
                </a:solidFill>
              </a:rPr>
              <a:t> AD-LIFE. 33rd </a:t>
            </a:r>
            <a:r>
              <a:rPr lang="es-ES" sz="500" err="1">
                <a:solidFill>
                  <a:srgbClr val="646464"/>
                </a:solidFill>
              </a:rPr>
              <a:t>Congress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2025; París, Francia; 17–20 septiembre 2025. P-3457.</a:t>
            </a:r>
          </a:p>
        </p:txBody>
      </p:sp>
      <p:sp>
        <p:nvSpPr>
          <p:cNvPr id="9" name="Rectángulo redondeado 8">
            <a:extLst>
              <a:ext uri="{FF2B5EF4-FFF2-40B4-BE49-F238E27FC236}">
                <a16:creationId xmlns:a16="http://schemas.microsoft.com/office/drawing/2014/main" id="{47426632-FB7F-AC30-E05C-71062D05909C}"/>
              </a:ext>
            </a:extLst>
          </p:cNvPr>
          <p:cNvSpPr/>
          <p:nvPr/>
        </p:nvSpPr>
        <p:spPr>
          <a:xfrm>
            <a:off x="630375" y="1537530"/>
            <a:ext cx="10954344" cy="4328880"/>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redondeado 9">
            <a:extLst>
              <a:ext uri="{FF2B5EF4-FFF2-40B4-BE49-F238E27FC236}">
                <a16:creationId xmlns:a16="http://schemas.microsoft.com/office/drawing/2014/main" id="{C7F071FE-8962-4EDF-5DB0-82FCF36A6C6C}"/>
              </a:ext>
            </a:extLst>
          </p:cNvPr>
          <p:cNvSpPr/>
          <p:nvPr/>
        </p:nvSpPr>
        <p:spPr>
          <a:xfrm>
            <a:off x="875565" y="2140864"/>
            <a:ext cx="3270883" cy="3310231"/>
          </a:xfrm>
          <a:prstGeom prst="roundRect">
            <a:avLst>
              <a:gd name="adj" fmla="val 3646"/>
            </a:avLst>
          </a:prstGeom>
          <a:solidFill>
            <a:srgbClr val="7A45B8">
              <a:alpha val="34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redondeado 11">
            <a:extLst>
              <a:ext uri="{FF2B5EF4-FFF2-40B4-BE49-F238E27FC236}">
                <a16:creationId xmlns:a16="http://schemas.microsoft.com/office/drawing/2014/main" id="{2D8CB024-3CE0-4719-F1EE-8AFB55122EB1}"/>
              </a:ext>
            </a:extLst>
          </p:cNvPr>
          <p:cNvSpPr/>
          <p:nvPr/>
        </p:nvSpPr>
        <p:spPr>
          <a:xfrm>
            <a:off x="4275895" y="2144273"/>
            <a:ext cx="4103098" cy="3310231"/>
          </a:xfrm>
          <a:prstGeom prst="roundRect">
            <a:avLst>
              <a:gd name="adj" fmla="val 3646"/>
            </a:avLst>
          </a:prstGeom>
          <a:solidFill>
            <a:srgbClr val="7A45B8">
              <a:alpha val="34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redondeado 12">
            <a:extLst>
              <a:ext uri="{FF2B5EF4-FFF2-40B4-BE49-F238E27FC236}">
                <a16:creationId xmlns:a16="http://schemas.microsoft.com/office/drawing/2014/main" id="{DC4B08D8-1591-655D-CC8A-7BEDB04A22A9}"/>
              </a:ext>
            </a:extLst>
          </p:cNvPr>
          <p:cNvSpPr/>
          <p:nvPr/>
        </p:nvSpPr>
        <p:spPr>
          <a:xfrm>
            <a:off x="8528911" y="2123358"/>
            <a:ext cx="2787524" cy="3310231"/>
          </a:xfrm>
          <a:prstGeom prst="roundRect">
            <a:avLst>
              <a:gd name="adj" fmla="val 3646"/>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B06D1452-B61E-E56E-01B3-B2404524256E}"/>
              </a:ext>
            </a:extLst>
          </p:cNvPr>
          <p:cNvSpPr txBox="1"/>
          <p:nvPr/>
        </p:nvSpPr>
        <p:spPr>
          <a:xfrm>
            <a:off x="4181124" y="1674673"/>
            <a:ext cx="3829752" cy="338554"/>
          </a:xfrm>
          <a:prstGeom prst="rect">
            <a:avLst/>
          </a:prstGeom>
          <a:noFill/>
        </p:spPr>
        <p:txBody>
          <a:bodyPr wrap="square">
            <a:spAutoFit/>
          </a:bodyPr>
          <a:lstStyle/>
          <a:p>
            <a:pPr algn="ctr"/>
            <a:r>
              <a:rPr lang="pt-BR" sz="1600" b="1">
                <a:solidFill>
                  <a:srgbClr val="7A45B8"/>
                </a:solidFill>
              </a:rPr>
              <a:t>Resultados</a:t>
            </a:r>
          </a:p>
        </p:txBody>
      </p:sp>
      <p:sp>
        <p:nvSpPr>
          <p:cNvPr id="15" name="object 3">
            <a:extLst>
              <a:ext uri="{FF2B5EF4-FFF2-40B4-BE49-F238E27FC236}">
                <a16:creationId xmlns:a16="http://schemas.microsoft.com/office/drawing/2014/main" id="{B535A18F-451B-1C78-D82A-F02FC4B51B44}"/>
              </a:ext>
            </a:extLst>
          </p:cNvPr>
          <p:cNvSpPr txBox="1"/>
          <p:nvPr/>
        </p:nvSpPr>
        <p:spPr>
          <a:xfrm>
            <a:off x="849432" y="5578578"/>
            <a:ext cx="1344200" cy="117054"/>
          </a:xfrm>
          <a:prstGeom prst="rect">
            <a:avLst/>
          </a:prstGeom>
        </p:spPr>
        <p:txBody>
          <a:bodyPr vert="horz" wrap="square" lIns="0" tIns="9242" rIns="0" bIns="0" rtlCol="0">
            <a:spAutoFit/>
          </a:bodyPr>
          <a:lstStyle/>
          <a:p>
            <a:pPr marL="23104">
              <a:spcBef>
                <a:spcPts val="73"/>
              </a:spcBef>
            </a:pPr>
            <a:r>
              <a:rPr sz="700">
                <a:solidFill>
                  <a:srgbClr val="646464"/>
                </a:solidFill>
                <a:latin typeface="Arial" panose="020B0604020202020204" pitchFamily="34" charset="0"/>
                <a:cs typeface="Arial" panose="020B0604020202020204" pitchFamily="34" charset="0"/>
              </a:rPr>
              <a:t>Lauffler</a:t>
            </a:r>
            <a:r>
              <a:rPr sz="700" spc="-12">
                <a:solidFill>
                  <a:srgbClr val="646464"/>
                </a:solidFill>
                <a:latin typeface="Arial" panose="020B0604020202020204" pitchFamily="34" charset="0"/>
                <a:cs typeface="Arial" panose="020B0604020202020204" pitchFamily="34" charset="0"/>
              </a:rPr>
              <a:t> </a:t>
            </a:r>
            <a:r>
              <a:rPr sz="700">
                <a:solidFill>
                  <a:srgbClr val="646464"/>
                </a:solidFill>
                <a:latin typeface="Arial" panose="020B0604020202020204" pitchFamily="34" charset="0"/>
                <a:cs typeface="Arial" panose="020B0604020202020204" pitchFamily="34" charset="0"/>
              </a:rPr>
              <a:t>E,</a:t>
            </a:r>
            <a:r>
              <a:rPr sz="700" spc="-6">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et</a:t>
            </a:r>
            <a:r>
              <a:rPr sz="700" i="1" spc="12">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al.</a:t>
            </a:r>
            <a:r>
              <a:rPr sz="700" i="1" spc="-6">
                <a:solidFill>
                  <a:srgbClr val="646464"/>
                </a:solidFill>
                <a:latin typeface="Arial" panose="020B0604020202020204" pitchFamily="34" charset="0"/>
                <a:cs typeface="Arial" panose="020B0604020202020204" pitchFamily="34" charset="0"/>
              </a:rPr>
              <a:t> </a:t>
            </a:r>
            <a:r>
              <a:rPr sz="700" spc="-12">
                <a:solidFill>
                  <a:srgbClr val="646464"/>
                </a:solidFill>
                <a:latin typeface="Arial" panose="020B0604020202020204" pitchFamily="34" charset="0"/>
                <a:cs typeface="Arial" panose="020B0604020202020204" pitchFamily="34" charset="0"/>
              </a:rPr>
              <a:t>2025</a:t>
            </a:r>
            <a:r>
              <a:rPr sz="700" spc="-18" baseline="32407">
                <a:solidFill>
                  <a:srgbClr val="646464"/>
                </a:solidFill>
                <a:latin typeface="Arial" panose="020B0604020202020204" pitchFamily="34" charset="0"/>
                <a:cs typeface="Arial" panose="020B0604020202020204" pitchFamily="34" charset="0"/>
              </a:rPr>
              <a:t>1</a:t>
            </a:r>
            <a:endParaRPr sz="700" baseline="32407">
              <a:solidFill>
                <a:srgbClr val="646464"/>
              </a:solidFill>
              <a:latin typeface="Arial" panose="020B0604020202020204" pitchFamily="34" charset="0"/>
              <a:cs typeface="Arial" panose="020B0604020202020204" pitchFamily="34" charset="0"/>
            </a:endParaRPr>
          </a:p>
        </p:txBody>
      </p:sp>
      <p:sp>
        <p:nvSpPr>
          <p:cNvPr id="134" name="object 13">
            <a:extLst>
              <a:ext uri="{FF2B5EF4-FFF2-40B4-BE49-F238E27FC236}">
                <a16:creationId xmlns:a16="http://schemas.microsoft.com/office/drawing/2014/main" id="{A1515ABC-C50B-E789-9403-CA6D62ABA70E}"/>
              </a:ext>
            </a:extLst>
          </p:cNvPr>
          <p:cNvSpPr txBox="1"/>
          <p:nvPr/>
        </p:nvSpPr>
        <p:spPr>
          <a:xfrm>
            <a:off x="9167822" y="4207399"/>
            <a:ext cx="1674067" cy="646730"/>
          </a:xfrm>
          <a:prstGeom prst="rect">
            <a:avLst/>
          </a:prstGeom>
        </p:spPr>
        <p:txBody>
          <a:bodyPr vert="horz" wrap="square" lIns="0" tIns="7316" rIns="0" bIns="0" rtlCol="0">
            <a:spAutoFit/>
          </a:bodyPr>
          <a:lstStyle/>
          <a:p>
            <a:pPr marL="23104" marR="18483" algn="ctr">
              <a:lnSpc>
                <a:spcPct val="101000"/>
              </a:lnSpc>
              <a:spcBef>
                <a:spcPts val="58"/>
              </a:spcBef>
            </a:pPr>
            <a:r>
              <a:rPr lang="es-ES" sz="1400" b="1">
                <a:solidFill>
                  <a:srgbClr val="22346A"/>
                </a:solidFill>
                <a:latin typeface="Arial" panose="020B0604020202020204" pitchFamily="34" charset="0"/>
                <a:cs typeface="Arial" panose="020B0604020202020204" pitchFamily="34" charset="0"/>
              </a:rPr>
              <a:t>de los pacientes tenía un DLQI </a:t>
            </a:r>
            <a:r>
              <a:rPr lang="es-ES" sz="1400" b="1">
                <a:solidFill>
                  <a:srgbClr val="22346A"/>
                </a:solidFill>
                <a:latin typeface="Symbol" pitchFamily="2" charset="2"/>
                <a:cs typeface="Arial" panose="020B0604020202020204" pitchFamily="34" charset="0"/>
              </a:rPr>
              <a:t></a:t>
            </a:r>
            <a:r>
              <a:rPr lang="es-ES" sz="1400" b="1">
                <a:solidFill>
                  <a:srgbClr val="22346A"/>
                </a:solidFill>
                <a:latin typeface="Arial" panose="020B0604020202020204" pitchFamily="34" charset="0"/>
                <a:cs typeface="Arial" panose="020B0604020202020204" pitchFamily="34" charset="0"/>
              </a:rPr>
              <a:t>5 en la </a:t>
            </a:r>
            <a:r>
              <a:rPr sz="1400" b="1" err="1">
                <a:solidFill>
                  <a:srgbClr val="22346A"/>
                </a:solidFill>
                <a:latin typeface="Arial" panose="020B0604020202020204" pitchFamily="34" charset="0"/>
                <a:cs typeface="Arial" panose="020B0604020202020204" pitchFamily="34" charset="0"/>
              </a:rPr>
              <a:t>semana</a:t>
            </a:r>
            <a:r>
              <a:rPr sz="1400" b="1" spc="3">
                <a:solidFill>
                  <a:srgbClr val="22346A"/>
                </a:solidFill>
                <a:latin typeface="Arial" panose="020B0604020202020204" pitchFamily="34" charset="0"/>
                <a:cs typeface="Arial" panose="020B0604020202020204" pitchFamily="34" charset="0"/>
              </a:rPr>
              <a:t> </a:t>
            </a:r>
            <a:r>
              <a:rPr sz="1400" b="1" spc="-6">
                <a:solidFill>
                  <a:srgbClr val="22346A"/>
                </a:solidFill>
                <a:latin typeface="Arial" panose="020B0604020202020204" pitchFamily="34" charset="0"/>
                <a:cs typeface="Arial" panose="020B0604020202020204" pitchFamily="34" charset="0"/>
              </a:rPr>
              <a:t>16</a:t>
            </a:r>
            <a:r>
              <a:rPr lang="es-ES" sz="1200" b="1" baseline="30000">
                <a:solidFill>
                  <a:srgbClr val="22346A"/>
                </a:solidFill>
                <a:latin typeface="Arial" panose="020B0604020202020204" pitchFamily="34" charset="0"/>
                <a:cs typeface="Arial" panose="020B0604020202020204" pitchFamily="34" charset="0"/>
              </a:rPr>
              <a:t> $#</a:t>
            </a:r>
            <a:r>
              <a:rPr sz="1200" b="1" spc="-9" baseline="30651">
                <a:solidFill>
                  <a:srgbClr val="22346A"/>
                </a:solidFill>
                <a:latin typeface="Arial" panose="020B0604020202020204" pitchFamily="34" charset="0"/>
                <a:cs typeface="Arial" panose="020B0604020202020204" pitchFamily="34" charset="0"/>
              </a:rPr>
              <a:t>1</a:t>
            </a:r>
            <a:endParaRPr sz="1200" baseline="30651">
              <a:latin typeface="Arial" panose="020B0604020202020204" pitchFamily="34" charset="0"/>
              <a:cs typeface="Arial" panose="020B0604020202020204" pitchFamily="34" charset="0"/>
            </a:endParaRPr>
          </a:p>
        </p:txBody>
      </p:sp>
      <p:sp>
        <p:nvSpPr>
          <p:cNvPr id="135" name="object 14">
            <a:extLst>
              <a:ext uri="{FF2B5EF4-FFF2-40B4-BE49-F238E27FC236}">
                <a16:creationId xmlns:a16="http://schemas.microsoft.com/office/drawing/2014/main" id="{FAD1947E-3EEB-63B6-209B-783A2DF5CF62}"/>
              </a:ext>
            </a:extLst>
          </p:cNvPr>
          <p:cNvSpPr/>
          <p:nvPr/>
        </p:nvSpPr>
        <p:spPr>
          <a:xfrm>
            <a:off x="9327965" y="2820516"/>
            <a:ext cx="1200246" cy="1192545"/>
          </a:xfrm>
          <a:custGeom>
            <a:avLst/>
            <a:gdLst/>
            <a:ahLst/>
            <a:cxnLst/>
            <a:rect l="l" t="t" r="r" b="b"/>
            <a:pathLst>
              <a:path w="1979294" h="1966595">
                <a:moveTo>
                  <a:pt x="989561" y="0"/>
                </a:moveTo>
                <a:lnTo>
                  <a:pt x="941616" y="1133"/>
                </a:lnTo>
                <a:lnTo>
                  <a:pt x="894260" y="4500"/>
                </a:lnTo>
                <a:lnTo>
                  <a:pt x="847545" y="10048"/>
                </a:lnTo>
                <a:lnTo>
                  <a:pt x="801522" y="17727"/>
                </a:lnTo>
                <a:lnTo>
                  <a:pt x="756244" y="27484"/>
                </a:lnTo>
                <a:lnTo>
                  <a:pt x="711761" y="39268"/>
                </a:lnTo>
                <a:lnTo>
                  <a:pt x="668127" y="53028"/>
                </a:lnTo>
                <a:lnTo>
                  <a:pt x="625393" y="68712"/>
                </a:lnTo>
                <a:lnTo>
                  <a:pt x="583611" y="86268"/>
                </a:lnTo>
                <a:lnTo>
                  <a:pt x="542832" y="105646"/>
                </a:lnTo>
                <a:lnTo>
                  <a:pt x="503109" y="126793"/>
                </a:lnTo>
                <a:lnTo>
                  <a:pt x="464493" y="149658"/>
                </a:lnTo>
                <a:lnTo>
                  <a:pt x="427036" y="174190"/>
                </a:lnTo>
                <a:lnTo>
                  <a:pt x="390790" y="200337"/>
                </a:lnTo>
                <a:lnTo>
                  <a:pt x="355807" y="228047"/>
                </a:lnTo>
                <a:lnTo>
                  <a:pt x="322138" y="257270"/>
                </a:lnTo>
                <a:lnTo>
                  <a:pt x="289836" y="287953"/>
                </a:lnTo>
                <a:lnTo>
                  <a:pt x="258952" y="320045"/>
                </a:lnTo>
                <a:lnTo>
                  <a:pt x="229539" y="353495"/>
                </a:lnTo>
                <a:lnTo>
                  <a:pt x="201647" y="388251"/>
                </a:lnTo>
                <a:lnTo>
                  <a:pt x="175329" y="424261"/>
                </a:lnTo>
                <a:lnTo>
                  <a:pt x="150637" y="461475"/>
                </a:lnTo>
                <a:lnTo>
                  <a:pt x="127622" y="499840"/>
                </a:lnTo>
                <a:lnTo>
                  <a:pt x="106337" y="539305"/>
                </a:lnTo>
                <a:lnTo>
                  <a:pt x="86832" y="579819"/>
                </a:lnTo>
                <a:lnTo>
                  <a:pt x="69161" y="621330"/>
                </a:lnTo>
                <a:lnTo>
                  <a:pt x="53375" y="663786"/>
                </a:lnTo>
                <a:lnTo>
                  <a:pt x="39525" y="707137"/>
                </a:lnTo>
                <a:lnTo>
                  <a:pt x="27664" y="751330"/>
                </a:lnTo>
                <a:lnTo>
                  <a:pt x="17843" y="796314"/>
                </a:lnTo>
                <a:lnTo>
                  <a:pt x="10114" y="842038"/>
                </a:lnTo>
                <a:lnTo>
                  <a:pt x="4529" y="888450"/>
                </a:lnTo>
                <a:lnTo>
                  <a:pt x="1141" y="935498"/>
                </a:lnTo>
                <a:lnTo>
                  <a:pt x="0" y="983132"/>
                </a:lnTo>
                <a:lnTo>
                  <a:pt x="1141" y="1030765"/>
                </a:lnTo>
                <a:lnTo>
                  <a:pt x="4529" y="1077814"/>
                </a:lnTo>
                <a:lnTo>
                  <a:pt x="10114" y="1124226"/>
                </a:lnTo>
                <a:lnTo>
                  <a:pt x="17843" y="1169950"/>
                </a:lnTo>
                <a:lnTo>
                  <a:pt x="27664" y="1214934"/>
                </a:lnTo>
                <a:lnTo>
                  <a:pt x="39525" y="1259127"/>
                </a:lnTo>
                <a:lnTo>
                  <a:pt x="53375" y="1302477"/>
                </a:lnTo>
                <a:lnTo>
                  <a:pt x="69161" y="1344934"/>
                </a:lnTo>
                <a:lnTo>
                  <a:pt x="86832" y="1386445"/>
                </a:lnTo>
                <a:lnTo>
                  <a:pt x="106337" y="1426959"/>
                </a:lnTo>
                <a:lnTo>
                  <a:pt x="127622" y="1466424"/>
                </a:lnTo>
                <a:lnTo>
                  <a:pt x="150637" y="1504789"/>
                </a:lnTo>
                <a:lnTo>
                  <a:pt x="175329" y="1542003"/>
                </a:lnTo>
                <a:lnTo>
                  <a:pt x="201647" y="1578013"/>
                </a:lnTo>
                <a:lnTo>
                  <a:pt x="229539" y="1612769"/>
                </a:lnTo>
                <a:lnTo>
                  <a:pt x="258952" y="1646219"/>
                </a:lnTo>
                <a:lnTo>
                  <a:pt x="289836" y="1678311"/>
                </a:lnTo>
                <a:lnTo>
                  <a:pt x="322138" y="1708994"/>
                </a:lnTo>
                <a:lnTo>
                  <a:pt x="355807" y="1738217"/>
                </a:lnTo>
                <a:lnTo>
                  <a:pt x="390790" y="1765927"/>
                </a:lnTo>
                <a:lnTo>
                  <a:pt x="427036" y="1792074"/>
                </a:lnTo>
                <a:lnTo>
                  <a:pt x="464493" y="1816606"/>
                </a:lnTo>
                <a:lnTo>
                  <a:pt x="503109" y="1839471"/>
                </a:lnTo>
                <a:lnTo>
                  <a:pt x="542832" y="1860618"/>
                </a:lnTo>
                <a:lnTo>
                  <a:pt x="583611" y="1879996"/>
                </a:lnTo>
                <a:lnTo>
                  <a:pt x="625393" y="1897552"/>
                </a:lnTo>
                <a:lnTo>
                  <a:pt x="668127" y="1913236"/>
                </a:lnTo>
                <a:lnTo>
                  <a:pt x="711761" y="1926996"/>
                </a:lnTo>
                <a:lnTo>
                  <a:pt x="756244" y="1938780"/>
                </a:lnTo>
                <a:lnTo>
                  <a:pt x="801522" y="1948537"/>
                </a:lnTo>
                <a:lnTo>
                  <a:pt x="847545" y="1956215"/>
                </a:lnTo>
                <a:lnTo>
                  <a:pt x="894260" y="1961764"/>
                </a:lnTo>
                <a:lnTo>
                  <a:pt x="941616" y="1965131"/>
                </a:lnTo>
                <a:lnTo>
                  <a:pt x="989561" y="1966264"/>
                </a:lnTo>
                <a:lnTo>
                  <a:pt x="1037506" y="1965131"/>
                </a:lnTo>
                <a:lnTo>
                  <a:pt x="1084862" y="1961764"/>
                </a:lnTo>
                <a:lnTo>
                  <a:pt x="1131577" y="1956215"/>
                </a:lnTo>
                <a:lnTo>
                  <a:pt x="1177600" y="1948537"/>
                </a:lnTo>
                <a:lnTo>
                  <a:pt x="1222878" y="1938780"/>
                </a:lnTo>
                <a:lnTo>
                  <a:pt x="1267361" y="1926996"/>
                </a:lnTo>
                <a:lnTo>
                  <a:pt x="1310995" y="1913236"/>
                </a:lnTo>
                <a:lnTo>
                  <a:pt x="1353729" y="1897552"/>
                </a:lnTo>
                <a:lnTo>
                  <a:pt x="1395511" y="1879996"/>
                </a:lnTo>
                <a:lnTo>
                  <a:pt x="1436290" y="1860618"/>
                </a:lnTo>
                <a:lnTo>
                  <a:pt x="1476013" y="1839471"/>
                </a:lnTo>
                <a:lnTo>
                  <a:pt x="1514629" y="1816606"/>
                </a:lnTo>
                <a:lnTo>
                  <a:pt x="1552086" y="1792074"/>
                </a:lnTo>
                <a:lnTo>
                  <a:pt x="1588332" y="1765927"/>
                </a:lnTo>
                <a:lnTo>
                  <a:pt x="1623315" y="1738217"/>
                </a:lnTo>
                <a:lnTo>
                  <a:pt x="1656984" y="1708994"/>
                </a:lnTo>
                <a:lnTo>
                  <a:pt x="1689286" y="1678311"/>
                </a:lnTo>
                <a:lnTo>
                  <a:pt x="1720170" y="1646219"/>
                </a:lnTo>
                <a:lnTo>
                  <a:pt x="1749583" y="1612769"/>
                </a:lnTo>
                <a:lnTo>
                  <a:pt x="1777475" y="1578013"/>
                </a:lnTo>
                <a:lnTo>
                  <a:pt x="1803793" y="1542003"/>
                </a:lnTo>
                <a:lnTo>
                  <a:pt x="1828485" y="1504789"/>
                </a:lnTo>
                <a:lnTo>
                  <a:pt x="1851500" y="1466424"/>
                </a:lnTo>
                <a:lnTo>
                  <a:pt x="1872785" y="1426959"/>
                </a:lnTo>
                <a:lnTo>
                  <a:pt x="1892290" y="1386445"/>
                </a:lnTo>
                <a:lnTo>
                  <a:pt x="1909961" y="1344934"/>
                </a:lnTo>
                <a:lnTo>
                  <a:pt x="1925747" y="1302477"/>
                </a:lnTo>
                <a:lnTo>
                  <a:pt x="1939597" y="1259127"/>
                </a:lnTo>
                <a:lnTo>
                  <a:pt x="1951458" y="1214934"/>
                </a:lnTo>
                <a:lnTo>
                  <a:pt x="1961279" y="1169950"/>
                </a:lnTo>
                <a:lnTo>
                  <a:pt x="1969008" y="1124226"/>
                </a:lnTo>
                <a:lnTo>
                  <a:pt x="1974593" y="1077814"/>
                </a:lnTo>
                <a:lnTo>
                  <a:pt x="1977981" y="1030765"/>
                </a:lnTo>
                <a:lnTo>
                  <a:pt x="1979122" y="983132"/>
                </a:lnTo>
                <a:lnTo>
                  <a:pt x="1977981" y="935498"/>
                </a:lnTo>
                <a:lnTo>
                  <a:pt x="1974593" y="888450"/>
                </a:lnTo>
                <a:lnTo>
                  <a:pt x="1969008" y="842038"/>
                </a:lnTo>
                <a:lnTo>
                  <a:pt x="1961279" y="796314"/>
                </a:lnTo>
                <a:lnTo>
                  <a:pt x="1951458" y="751330"/>
                </a:lnTo>
                <a:lnTo>
                  <a:pt x="1939597" y="707137"/>
                </a:lnTo>
                <a:lnTo>
                  <a:pt x="1925747" y="663786"/>
                </a:lnTo>
                <a:lnTo>
                  <a:pt x="1909961" y="621330"/>
                </a:lnTo>
                <a:lnTo>
                  <a:pt x="1892290" y="579819"/>
                </a:lnTo>
                <a:lnTo>
                  <a:pt x="1872785" y="539305"/>
                </a:lnTo>
                <a:lnTo>
                  <a:pt x="1851500" y="499840"/>
                </a:lnTo>
                <a:lnTo>
                  <a:pt x="1828485" y="461475"/>
                </a:lnTo>
                <a:lnTo>
                  <a:pt x="1803793" y="424261"/>
                </a:lnTo>
                <a:lnTo>
                  <a:pt x="1777475" y="388251"/>
                </a:lnTo>
                <a:lnTo>
                  <a:pt x="1749583" y="353495"/>
                </a:lnTo>
                <a:lnTo>
                  <a:pt x="1720170" y="320045"/>
                </a:lnTo>
                <a:lnTo>
                  <a:pt x="1689286" y="287953"/>
                </a:lnTo>
                <a:lnTo>
                  <a:pt x="1656984" y="257270"/>
                </a:lnTo>
                <a:lnTo>
                  <a:pt x="1623315" y="228047"/>
                </a:lnTo>
                <a:lnTo>
                  <a:pt x="1588332" y="200337"/>
                </a:lnTo>
                <a:lnTo>
                  <a:pt x="1552086" y="174190"/>
                </a:lnTo>
                <a:lnTo>
                  <a:pt x="1514629" y="149658"/>
                </a:lnTo>
                <a:lnTo>
                  <a:pt x="1476013" y="126793"/>
                </a:lnTo>
                <a:lnTo>
                  <a:pt x="1436290" y="105646"/>
                </a:lnTo>
                <a:lnTo>
                  <a:pt x="1395511" y="86268"/>
                </a:lnTo>
                <a:lnTo>
                  <a:pt x="1353729" y="68712"/>
                </a:lnTo>
                <a:lnTo>
                  <a:pt x="1310995" y="53028"/>
                </a:lnTo>
                <a:lnTo>
                  <a:pt x="1267361" y="39268"/>
                </a:lnTo>
                <a:lnTo>
                  <a:pt x="1222878" y="27484"/>
                </a:lnTo>
                <a:lnTo>
                  <a:pt x="1177600" y="17727"/>
                </a:lnTo>
                <a:lnTo>
                  <a:pt x="1131577" y="10048"/>
                </a:lnTo>
                <a:lnTo>
                  <a:pt x="1084862" y="4500"/>
                </a:lnTo>
                <a:lnTo>
                  <a:pt x="1037506" y="1133"/>
                </a:lnTo>
                <a:lnTo>
                  <a:pt x="989561" y="0"/>
                </a:lnTo>
                <a:close/>
              </a:path>
            </a:pathLst>
          </a:custGeom>
          <a:solidFill>
            <a:srgbClr val="FFFFFF"/>
          </a:solidFill>
        </p:spPr>
        <p:txBody>
          <a:bodyPr wrap="square" lIns="0" tIns="0" rIns="0" bIns="0" rtlCol="0"/>
          <a:lstStyle/>
          <a:p>
            <a:endParaRPr sz="1092"/>
          </a:p>
        </p:txBody>
      </p:sp>
      <p:sp>
        <p:nvSpPr>
          <p:cNvPr id="136" name="object 15">
            <a:extLst>
              <a:ext uri="{FF2B5EF4-FFF2-40B4-BE49-F238E27FC236}">
                <a16:creationId xmlns:a16="http://schemas.microsoft.com/office/drawing/2014/main" id="{96E52DE9-04D7-1197-4E4B-A0D7CC3A336E}"/>
              </a:ext>
            </a:extLst>
          </p:cNvPr>
          <p:cNvSpPr txBox="1"/>
          <p:nvPr/>
        </p:nvSpPr>
        <p:spPr>
          <a:xfrm>
            <a:off x="9576485" y="3234848"/>
            <a:ext cx="751646" cy="318664"/>
          </a:xfrm>
          <a:prstGeom prst="rect">
            <a:avLst/>
          </a:prstGeom>
        </p:spPr>
        <p:txBody>
          <a:bodyPr vert="horz" wrap="square" lIns="0" tIns="10782" rIns="0" bIns="0" rtlCol="0">
            <a:spAutoFit/>
          </a:bodyPr>
          <a:lstStyle/>
          <a:p>
            <a:pPr marL="7701">
              <a:spcBef>
                <a:spcPts val="85"/>
              </a:spcBef>
            </a:pPr>
            <a:r>
              <a:rPr lang="es-ES" sz="2000" b="1" spc="-6">
                <a:solidFill>
                  <a:srgbClr val="7945B8"/>
                </a:solidFill>
                <a:latin typeface="Arial" panose="020B0604020202020204" pitchFamily="34" charset="0"/>
                <a:cs typeface="Arial" panose="020B0604020202020204" pitchFamily="34" charset="0"/>
              </a:rPr>
              <a:t>58</a:t>
            </a:r>
            <a:r>
              <a:rPr sz="2000" b="1" spc="-6">
                <a:solidFill>
                  <a:srgbClr val="7945B8"/>
                </a:solidFill>
                <a:latin typeface="Arial" panose="020B0604020202020204" pitchFamily="34" charset="0"/>
                <a:cs typeface="Arial" panose="020B0604020202020204" pitchFamily="34" charset="0"/>
              </a:rPr>
              <a:t>,</a:t>
            </a:r>
            <a:r>
              <a:rPr lang="es-ES" sz="2000" b="1" spc="-6">
                <a:solidFill>
                  <a:srgbClr val="7945B8"/>
                </a:solidFill>
                <a:latin typeface="Arial" panose="020B0604020202020204" pitchFamily="34" charset="0"/>
                <a:cs typeface="Arial" panose="020B0604020202020204" pitchFamily="34" charset="0"/>
              </a:rPr>
              <a:t>5</a:t>
            </a:r>
            <a:r>
              <a:rPr sz="2000" b="1" spc="-6">
                <a:solidFill>
                  <a:srgbClr val="7F9EDE"/>
                </a:solidFill>
                <a:latin typeface="Arial" panose="020B0604020202020204" pitchFamily="34" charset="0"/>
                <a:cs typeface="Arial" panose="020B0604020202020204" pitchFamily="34" charset="0"/>
              </a:rPr>
              <a:t>%</a:t>
            </a:r>
            <a:endParaRPr sz="2000">
              <a:solidFill>
                <a:srgbClr val="7F9EDE"/>
              </a:solidFill>
              <a:latin typeface="Arial" panose="020B0604020202020204" pitchFamily="34" charset="0"/>
              <a:cs typeface="Arial" panose="020B0604020202020204" pitchFamily="34" charset="0"/>
            </a:endParaRPr>
          </a:p>
        </p:txBody>
      </p:sp>
      <p:sp>
        <p:nvSpPr>
          <p:cNvPr id="137" name="object 16">
            <a:extLst>
              <a:ext uri="{FF2B5EF4-FFF2-40B4-BE49-F238E27FC236}">
                <a16:creationId xmlns:a16="http://schemas.microsoft.com/office/drawing/2014/main" id="{31A7D35C-FB67-12EA-E64A-0DF2C380678B}"/>
              </a:ext>
            </a:extLst>
          </p:cNvPr>
          <p:cNvSpPr/>
          <p:nvPr/>
        </p:nvSpPr>
        <p:spPr>
          <a:xfrm>
            <a:off x="9356578" y="2834703"/>
            <a:ext cx="1143256" cy="1143256"/>
          </a:xfrm>
          <a:custGeom>
            <a:avLst/>
            <a:gdLst/>
            <a:ahLst/>
            <a:cxnLst/>
            <a:rect l="l" t="t" r="r" b="b"/>
            <a:pathLst>
              <a:path w="1885315" h="1885314">
                <a:moveTo>
                  <a:pt x="6282" y="832948"/>
                </a:moveTo>
                <a:lnTo>
                  <a:pt x="3551" y="859989"/>
                </a:lnTo>
                <a:lnTo>
                  <a:pt x="1586" y="887247"/>
                </a:lnTo>
                <a:lnTo>
                  <a:pt x="398" y="914714"/>
                </a:lnTo>
                <a:lnTo>
                  <a:pt x="0" y="942379"/>
                </a:lnTo>
                <a:lnTo>
                  <a:pt x="1226" y="990874"/>
                </a:lnTo>
                <a:lnTo>
                  <a:pt x="4865" y="1038733"/>
                </a:lnTo>
                <a:lnTo>
                  <a:pt x="10858" y="1085895"/>
                </a:lnTo>
                <a:lnTo>
                  <a:pt x="19145" y="1132303"/>
                </a:lnTo>
                <a:lnTo>
                  <a:pt x="29668" y="1177896"/>
                </a:lnTo>
                <a:lnTo>
                  <a:pt x="42367" y="1222616"/>
                </a:lnTo>
                <a:lnTo>
                  <a:pt x="57182" y="1266402"/>
                </a:lnTo>
                <a:lnTo>
                  <a:pt x="74056" y="1309198"/>
                </a:lnTo>
                <a:lnTo>
                  <a:pt x="92928" y="1350941"/>
                </a:lnTo>
                <a:lnTo>
                  <a:pt x="113739" y="1391575"/>
                </a:lnTo>
                <a:lnTo>
                  <a:pt x="136430" y="1431039"/>
                </a:lnTo>
                <a:lnTo>
                  <a:pt x="160942" y="1469274"/>
                </a:lnTo>
                <a:lnTo>
                  <a:pt x="187216" y="1506222"/>
                </a:lnTo>
                <a:lnTo>
                  <a:pt x="215192" y="1541822"/>
                </a:lnTo>
                <a:lnTo>
                  <a:pt x="244811" y="1576016"/>
                </a:lnTo>
                <a:lnTo>
                  <a:pt x="276015" y="1608744"/>
                </a:lnTo>
                <a:lnTo>
                  <a:pt x="308743" y="1639947"/>
                </a:lnTo>
                <a:lnTo>
                  <a:pt x="342937" y="1669566"/>
                </a:lnTo>
                <a:lnTo>
                  <a:pt x="378537" y="1697543"/>
                </a:lnTo>
                <a:lnTo>
                  <a:pt x="415484" y="1723816"/>
                </a:lnTo>
                <a:lnTo>
                  <a:pt x="453719" y="1748328"/>
                </a:lnTo>
                <a:lnTo>
                  <a:pt x="493183" y="1771020"/>
                </a:lnTo>
                <a:lnTo>
                  <a:pt x="533817" y="1791831"/>
                </a:lnTo>
                <a:lnTo>
                  <a:pt x="575561" y="1810703"/>
                </a:lnTo>
                <a:lnTo>
                  <a:pt x="618356" y="1827576"/>
                </a:lnTo>
                <a:lnTo>
                  <a:pt x="662143" y="1842392"/>
                </a:lnTo>
                <a:lnTo>
                  <a:pt x="706863" y="1855090"/>
                </a:lnTo>
                <a:lnTo>
                  <a:pt x="752456" y="1865613"/>
                </a:lnTo>
                <a:lnTo>
                  <a:pt x="798863" y="1873901"/>
                </a:lnTo>
                <a:lnTo>
                  <a:pt x="846026" y="1879894"/>
                </a:lnTo>
                <a:lnTo>
                  <a:pt x="893884" y="1883533"/>
                </a:lnTo>
                <a:lnTo>
                  <a:pt x="942379" y="1884759"/>
                </a:lnTo>
                <a:lnTo>
                  <a:pt x="990873" y="1883533"/>
                </a:lnTo>
                <a:lnTo>
                  <a:pt x="1038731" y="1879894"/>
                </a:lnTo>
                <a:lnTo>
                  <a:pt x="1085893" y="1873901"/>
                </a:lnTo>
                <a:lnTo>
                  <a:pt x="1132300" y="1865613"/>
                </a:lnTo>
                <a:lnTo>
                  <a:pt x="1177892" y="1855090"/>
                </a:lnTo>
                <a:lnTo>
                  <a:pt x="1222612" y="1842392"/>
                </a:lnTo>
                <a:lnTo>
                  <a:pt x="1266398" y="1827576"/>
                </a:lnTo>
                <a:lnTo>
                  <a:pt x="1309193" y="1810703"/>
                </a:lnTo>
                <a:lnTo>
                  <a:pt x="1350937" y="1791831"/>
                </a:lnTo>
                <a:lnTo>
                  <a:pt x="1391570" y="1771020"/>
                </a:lnTo>
                <a:lnTo>
                  <a:pt x="1431034" y="1748328"/>
                </a:lnTo>
                <a:lnTo>
                  <a:pt x="1469270" y="1723816"/>
                </a:lnTo>
                <a:lnTo>
                  <a:pt x="1506217" y="1697543"/>
                </a:lnTo>
                <a:lnTo>
                  <a:pt x="1541817" y="1669566"/>
                </a:lnTo>
                <a:lnTo>
                  <a:pt x="1576011" y="1639947"/>
                </a:lnTo>
                <a:lnTo>
                  <a:pt x="1608740" y="1608744"/>
                </a:lnTo>
                <a:lnTo>
                  <a:pt x="1639943" y="1576016"/>
                </a:lnTo>
                <a:lnTo>
                  <a:pt x="1669563" y="1541822"/>
                </a:lnTo>
                <a:lnTo>
                  <a:pt x="1697539" y="1506222"/>
                </a:lnTo>
                <a:lnTo>
                  <a:pt x="1723813" y="1469274"/>
                </a:lnTo>
                <a:lnTo>
                  <a:pt x="1748326" y="1431039"/>
                </a:lnTo>
                <a:lnTo>
                  <a:pt x="1771017" y="1391575"/>
                </a:lnTo>
                <a:lnTo>
                  <a:pt x="1791829" y="1350941"/>
                </a:lnTo>
                <a:lnTo>
                  <a:pt x="1810701" y="1309198"/>
                </a:lnTo>
                <a:lnTo>
                  <a:pt x="1827575" y="1266402"/>
                </a:lnTo>
                <a:lnTo>
                  <a:pt x="1842391" y="1222616"/>
                </a:lnTo>
                <a:lnTo>
                  <a:pt x="1855090" y="1177896"/>
                </a:lnTo>
                <a:lnTo>
                  <a:pt x="1865613" y="1132303"/>
                </a:lnTo>
                <a:lnTo>
                  <a:pt x="1873900" y="1085895"/>
                </a:lnTo>
                <a:lnTo>
                  <a:pt x="1879893" y="1038733"/>
                </a:lnTo>
                <a:lnTo>
                  <a:pt x="1883533" y="990874"/>
                </a:lnTo>
                <a:lnTo>
                  <a:pt x="1884759" y="942379"/>
                </a:lnTo>
                <a:lnTo>
                  <a:pt x="1883533" y="893884"/>
                </a:lnTo>
                <a:lnTo>
                  <a:pt x="1879893" y="846026"/>
                </a:lnTo>
                <a:lnTo>
                  <a:pt x="1873900" y="798863"/>
                </a:lnTo>
                <a:lnTo>
                  <a:pt x="1865613" y="752456"/>
                </a:lnTo>
                <a:lnTo>
                  <a:pt x="1855090" y="706863"/>
                </a:lnTo>
                <a:lnTo>
                  <a:pt x="1842391" y="662143"/>
                </a:lnTo>
                <a:lnTo>
                  <a:pt x="1827575" y="618356"/>
                </a:lnTo>
                <a:lnTo>
                  <a:pt x="1810701" y="575561"/>
                </a:lnTo>
                <a:lnTo>
                  <a:pt x="1791829" y="533817"/>
                </a:lnTo>
                <a:lnTo>
                  <a:pt x="1771017" y="493183"/>
                </a:lnTo>
                <a:lnTo>
                  <a:pt x="1748326" y="453719"/>
                </a:lnTo>
                <a:lnTo>
                  <a:pt x="1723813" y="415484"/>
                </a:lnTo>
                <a:lnTo>
                  <a:pt x="1697539" y="378537"/>
                </a:lnTo>
                <a:lnTo>
                  <a:pt x="1669563" y="342937"/>
                </a:lnTo>
                <a:lnTo>
                  <a:pt x="1639943" y="308743"/>
                </a:lnTo>
                <a:lnTo>
                  <a:pt x="1608740" y="276015"/>
                </a:lnTo>
                <a:lnTo>
                  <a:pt x="1576011" y="244811"/>
                </a:lnTo>
                <a:lnTo>
                  <a:pt x="1541817" y="215192"/>
                </a:lnTo>
                <a:lnTo>
                  <a:pt x="1506217" y="187216"/>
                </a:lnTo>
                <a:lnTo>
                  <a:pt x="1469270" y="160942"/>
                </a:lnTo>
                <a:lnTo>
                  <a:pt x="1431034" y="136430"/>
                </a:lnTo>
                <a:lnTo>
                  <a:pt x="1391570" y="113739"/>
                </a:lnTo>
                <a:lnTo>
                  <a:pt x="1350937" y="92928"/>
                </a:lnTo>
                <a:lnTo>
                  <a:pt x="1309193" y="74056"/>
                </a:lnTo>
                <a:lnTo>
                  <a:pt x="1266398" y="57182"/>
                </a:lnTo>
                <a:lnTo>
                  <a:pt x="1222612" y="42367"/>
                </a:lnTo>
                <a:lnTo>
                  <a:pt x="1177892" y="29668"/>
                </a:lnTo>
                <a:lnTo>
                  <a:pt x="1132300" y="19145"/>
                </a:lnTo>
                <a:lnTo>
                  <a:pt x="1085893" y="10858"/>
                </a:lnTo>
                <a:lnTo>
                  <a:pt x="1038731" y="4865"/>
                </a:lnTo>
                <a:lnTo>
                  <a:pt x="990873" y="1226"/>
                </a:lnTo>
                <a:lnTo>
                  <a:pt x="942379" y="0"/>
                </a:lnTo>
              </a:path>
            </a:pathLst>
          </a:custGeom>
          <a:ln w="209417">
            <a:gradFill>
              <a:gsLst>
                <a:gs pos="0">
                  <a:srgbClr val="7945B8"/>
                </a:gs>
                <a:gs pos="100000">
                  <a:schemeClr val="accent2">
                    <a:lumMod val="40000"/>
                    <a:lumOff val="60000"/>
                  </a:schemeClr>
                </a:gs>
              </a:gsLst>
              <a:lin ang="5400000" scaled="1"/>
            </a:gradFill>
          </a:ln>
        </p:spPr>
        <p:txBody>
          <a:bodyPr wrap="square" lIns="0" tIns="0" rIns="0" bIns="0" rtlCol="0"/>
          <a:lstStyle/>
          <a:p>
            <a:endParaRPr sz="1092"/>
          </a:p>
        </p:txBody>
      </p:sp>
      <p:sp>
        <p:nvSpPr>
          <p:cNvPr id="140" name="object 21">
            <a:extLst>
              <a:ext uri="{FF2B5EF4-FFF2-40B4-BE49-F238E27FC236}">
                <a16:creationId xmlns:a16="http://schemas.microsoft.com/office/drawing/2014/main" id="{3A41668B-483B-538B-AD09-155920FD938F}"/>
              </a:ext>
            </a:extLst>
          </p:cNvPr>
          <p:cNvSpPr/>
          <p:nvPr/>
        </p:nvSpPr>
        <p:spPr>
          <a:xfrm>
            <a:off x="5511274" y="3367507"/>
            <a:ext cx="1664352" cy="1543077"/>
          </a:xfrm>
          <a:custGeom>
            <a:avLst/>
            <a:gdLst/>
            <a:ahLst/>
            <a:cxnLst/>
            <a:rect l="l" t="t" r="r" b="b"/>
            <a:pathLst>
              <a:path w="2901950" h="2690495">
                <a:moveTo>
                  <a:pt x="1324813" y="0"/>
                </a:moveTo>
                <a:lnTo>
                  <a:pt x="0" y="0"/>
                </a:lnTo>
                <a:lnTo>
                  <a:pt x="0" y="2689949"/>
                </a:lnTo>
                <a:lnTo>
                  <a:pt x="1324813" y="2689949"/>
                </a:lnTo>
                <a:lnTo>
                  <a:pt x="1324813" y="0"/>
                </a:lnTo>
                <a:close/>
              </a:path>
              <a:path w="2901950" h="2690495">
                <a:moveTo>
                  <a:pt x="2901594" y="1235290"/>
                </a:moveTo>
                <a:lnTo>
                  <a:pt x="1584896" y="1235290"/>
                </a:lnTo>
                <a:lnTo>
                  <a:pt x="1584896" y="2689936"/>
                </a:lnTo>
                <a:lnTo>
                  <a:pt x="2901594" y="2689936"/>
                </a:lnTo>
                <a:lnTo>
                  <a:pt x="2901594" y="1235290"/>
                </a:lnTo>
                <a:close/>
              </a:path>
            </a:pathLst>
          </a:custGeom>
          <a:solidFill>
            <a:srgbClr val="B1059D"/>
          </a:solidFill>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41" name="object 22">
            <a:extLst>
              <a:ext uri="{FF2B5EF4-FFF2-40B4-BE49-F238E27FC236}">
                <a16:creationId xmlns:a16="http://schemas.microsoft.com/office/drawing/2014/main" id="{88F8E7CD-EB48-8A05-6666-893018A95708}"/>
              </a:ext>
            </a:extLst>
          </p:cNvPr>
          <p:cNvSpPr/>
          <p:nvPr/>
        </p:nvSpPr>
        <p:spPr>
          <a:xfrm>
            <a:off x="5439028" y="2269875"/>
            <a:ext cx="0" cy="2642933"/>
          </a:xfrm>
          <a:custGeom>
            <a:avLst/>
            <a:gdLst/>
            <a:ahLst/>
            <a:cxnLst/>
            <a:rect l="l" t="t" r="r" b="b"/>
            <a:pathLst>
              <a:path h="4608195">
                <a:moveTo>
                  <a:pt x="0" y="4607880"/>
                </a:moveTo>
                <a:lnTo>
                  <a:pt x="0"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42" name="object 23">
            <a:extLst>
              <a:ext uri="{FF2B5EF4-FFF2-40B4-BE49-F238E27FC236}">
                <a16:creationId xmlns:a16="http://schemas.microsoft.com/office/drawing/2014/main" id="{7BDA5296-2E37-C65A-142A-8A8FE019BCE2}"/>
              </a:ext>
            </a:extLst>
          </p:cNvPr>
          <p:cNvSpPr/>
          <p:nvPr/>
        </p:nvSpPr>
        <p:spPr>
          <a:xfrm>
            <a:off x="5397100" y="4911478"/>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43" name="object 24">
            <a:extLst>
              <a:ext uri="{FF2B5EF4-FFF2-40B4-BE49-F238E27FC236}">
                <a16:creationId xmlns:a16="http://schemas.microsoft.com/office/drawing/2014/main" id="{0D1A4F44-DFB8-9F93-B35E-0B13874D5376}"/>
              </a:ext>
            </a:extLst>
          </p:cNvPr>
          <p:cNvSpPr/>
          <p:nvPr/>
        </p:nvSpPr>
        <p:spPr>
          <a:xfrm>
            <a:off x="5397100" y="4646378"/>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44" name="object 25">
            <a:extLst>
              <a:ext uri="{FF2B5EF4-FFF2-40B4-BE49-F238E27FC236}">
                <a16:creationId xmlns:a16="http://schemas.microsoft.com/office/drawing/2014/main" id="{ABA179BD-C083-21A1-AFE3-39817785AFA8}"/>
              </a:ext>
            </a:extLst>
          </p:cNvPr>
          <p:cNvSpPr/>
          <p:nvPr/>
        </p:nvSpPr>
        <p:spPr>
          <a:xfrm>
            <a:off x="5397100" y="4380780"/>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45" name="object 26">
            <a:extLst>
              <a:ext uri="{FF2B5EF4-FFF2-40B4-BE49-F238E27FC236}">
                <a16:creationId xmlns:a16="http://schemas.microsoft.com/office/drawing/2014/main" id="{A3A79426-C351-0A06-1E01-3186D635B9F7}"/>
              </a:ext>
            </a:extLst>
          </p:cNvPr>
          <p:cNvSpPr/>
          <p:nvPr/>
        </p:nvSpPr>
        <p:spPr>
          <a:xfrm>
            <a:off x="5397100" y="4119843"/>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46" name="object 27">
            <a:extLst>
              <a:ext uri="{FF2B5EF4-FFF2-40B4-BE49-F238E27FC236}">
                <a16:creationId xmlns:a16="http://schemas.microsoft.com/office/drawing/2014/main" id="{CA6F714F-0E5A-BDF2-36CC-09AF75C45DE3}"/>
              </a:ext>
            </a:extLst>
          </p:cNvPr>
          <p:cNvSpPr/>
          <p:nvPr/>
        </p:nvSpPr>
        <p:spPr>
          <a:xfrm>
            <a:off x="5397100" y="3854308"/>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47" name="object 28">
            <a:extLst>
              <a:ext uri="{FF2B5EF4-FFF2-40B4-BE49-F238E27FC236}">
                <a16:creationId xmlns:a16="http://schemas.microsoft.com/office/drawing/2014/main" id="{7DEEE1D5-A0B9-8A34-D90D-481E6AF1B052}"/>
              </a:ext>
            </a:extLst>
          </p:cNvPr>
          <p:cNvSpPr/>
          <p:nvPr/>
        </p:nvSpPr>
        <p:spPr>
          <a:xfrm>
            <a:off x="5397100" y="3593370"/>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48" name="object 29">
            <a:extLst>
              <a:ext uri="{FF2B5EF4-FFF2-40B4-BE49-F238E27FC236}">
                <a16:creationId xmlns:a16="http://schemas.microsoft.com/office/drawing/2014/main" id="{1D95CFDD-71AA-D46F-B05D-8137988C6AD4}"/>
              </a:ext>
            </a:extLst>
          </p:cNvPr>
          <p:cNvSpPr/>
          <p:nvPr/>
        </p:nvSpPr>
        <p:spPr>
          <a:xfrm>
            <a:off x="5397100" y="3327774"/>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49" name="object 30">
            <a:extLst>
              <a:ext uri="{FF2B5EF4-FFF2-40B4-BE49-F238E27FC236}">
                <a16:creationId xmlns:a16="http://schemas.microsoft.com/office/drawing/2014/main" id="{4BE45673-EE4A-DFE6-9F1B-28A9191626CF}"/>
              </a:ext>
            </a:extLst>
          </p:cNvPr>
          <p:cNvSpPr/>
          <p:nvPr/>
        </p:nvSpPr>
        <p:spPr>
          <a:xfrm>
            <a:off x="5397100" y="3062176"/>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50" name="object 31">
            <a:extLst>
              <a:ext uri="{FF2B5EF4-FFF2-40B4-BE49-F238E27FC236}">
                <a16:creationId xmlns:a16="http://schemas.microsoft.com/office/drawing/2014/main" id="{C7D9D328-0C12-FF37-C887-E28A8A2603B9}"/>
              </a:ext>
            </a:extLst>
          </p:cNvPr>
          <p:cNvSpPr/>
          <p:nvPr/>
        </p:nvSpPr>
        <p:spPr>
          <a:xfrm>
            <a:off x="5397100" y="2801301"/>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51" name="object 32">
            <a:extLst>
              <a:ext uri="{FF2B5EF4-FFF2-40B4-BE49-F238E27FC236}">
                <a16:creationId xmlns:a16="http://schemas.microsoft.com/office/drawing/2014/main" id="{92F9934A-F4B3-47F0-52F1-73087BFDC158}"/>
              </a:ext>
            </a:extLst>
          </p:cNvPr>
          <p:cNvSpPr/>
          <p:nvPr/>
        </p:nvSpPr>
        <p:spPr>
          <a:xfrm>
            <a:off x="5397100" y="2535704"/>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52" name="object 33">
            <a:extLst>
              <a:ext uri="{FF2B5EF4-FFF2-40B4-BE49-F238E27FC236}">
                <a16:creationId xmlns:a16="http://schemas.microsoft.com/office/drawing/2014/main" id="{7C9AFB6F-4151-9C8A-AAC2-C9ED7C3EFA39}"/>
              </a:ext>
            </a:extLst>
          </p:cNvPr>
          <p:cNvSpPr/>
          <p:nvPr/>
        </p:nvSpPr>
        <p:spPr>
          <a:xfrm>
            <a:off x="5397100" y="2269796"/>
            <a:ext cx="42246" cy="0"/>
          </a:xfrm>
          <a:custGeom>
            <a:avLst/>
            <a:gdLst/>
            <a:ahLst/>
            <a:cxnLst/>
            <a:rect l="l" t="t" r="r" b="b"/>
            <a:pathLst>
              <a:path w="73659">
                <a:moveTo>
                  <a:pt x="0" y="0"/>
                </a:moveTo>
                <a:lnTo>
                  <a:pt x="73149"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53" name="object 34">
            <a:extLst>
              <a:ext uri="{FF2B5EF4-FFF2-40B4-BE49-F238E27FC236}">
                <a16:creationId xmlns:a16="http://schemas.microsoft.com/office/drawing/2014/main" id="{C87186DD-2CF2-A801-CBFC-3821967818B9}"/>
              </a:ext>
            </a:extLst>
          </p:cNvPr>
          <p:cNvSpPr/>
          <p:nvPr/>
        </p:nvSpPr>
        <p:spPr>
          <a:xfrm>
            <a:off x="5439054" y="4911478"/>
            <a:ext cx="1813670" cy="0"/>
          </a:xfrm>
          <a:custGeom>
            <a:avLst/>
            <a:gdLst/>
            <a:ahLst/>
            <a:cxnLst/>
            <a:rect l="l" t="t" r="r" b="b"/>
            <a:pathLst>
              <a:path w="3162300">
                <a:moveTo>
                  <a:pt x="0" y="0"/>
                </a:moveTo>
                <a:lnTo>
                  <a:pt x="3161683"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54" name="object 35">
            <a:extLst>
              <a:ext uri="{FF2B5EF4-FFF2-40B4-BE49-F238E27FC236}">
                <a16:creationId xmlns:a16="http://schemas.microsoft.com/office/drawing/2014/main" id="{448EFD4C-E75D-5F9A-FD74-26CBF11F00C8}"/>
              </a:ext>
            </a:extLst>
          </p:cNvPr>
          <p:cNvSpPr/>
          <p:nvPr/>
        </p:nvSpPr>
        <p:spPr>
          <a:xfrm>
            <a:off x="6345682" y="2384061"/>
            <a:ext cx="69925" cy="69925"/>
          </a:xfrm>
          <a:custGeom>
            <a:avLst/>
            <a:gdLst/>
            <a:ahLst/>
            <a:cxnLst/>
            <a:rect l="l" t="t" r="r" b="b"/>
            <a:pathLst>
              <a:path w="121920" h="121920">
                <a:moveTo>
                  <a:pt x="121912" y="0"/>
                </a:moveTo>
                <a:lnTo>
                  <a:pt x="0" y="0"/>
                </a:lnTo>
                <a:lnTo>
                  <a:pt x="0" y="121902"/>
                </a:lnTo>
                <a:lnTo>
                  <a:pt x="121912" y="121902"/>
                </a:lnTo>
                <a:lnTo>
                  <a:pt x="121912" y="0"/>
                </a:lnTo>
                <a:close/>
              </a:path>
            </a:pathLst>
          </a:custGeom>
          <a:solidFill>
            <a:srgbClr val="B1059D"/>
          </a:solidFill>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55" name="object 36">
            <a:extLst>
              <a:ext uri="{FF2B5EF4-FFF2-40B4-BE49-F238E27FC236}">
                <a16:creationId xmlns:a16="http://schemas.microsoft.com/office/drawing/2014/main" id="{3AAAA1C3-2247-77E0-5053-C801D2799104}"/>
              </a:ext>
            </a:extLst>
          </p:cNvPr>
          <p:cNvSpPr txBox="1"/>
          <p:nvPr/>
        </p:nvSpPr>
        <p:spPr>
          <a:xfrm>
            <a:off x="5659985" y="3033720"/>
            <a:ext cx="467621" cy="262253"/>
          </a:xfrm>
          <a:prstGeom prst="rect">
            <a:avLst/>
          </a:prstGeom>
        </p:spPr>
        <p:txBody>
          <a:bodyPr vert="horz" wrap="square" lIns="0" tIns="8856" rIns="0" bIns="0" rtlCol="0">
            <a:spAutoFit/>
          </a:bodyPr>
          <a:lstStyle/>
          <a:p>
            <a:pPr marL="7701">
              <a:spcBef>
                <a:spcPts val="69"/>
              </a:spcBef>
            </a:pPr>
            <a:r>
              <a:rPr sz="1600" b="1" spc="-12">
                <a:solidFill>
                  <a:srgbClr val="003867"/>
                </a:solidFill>
                <a:latin typeface="Arial" panose="020B0604020202020204" pitchFamily="34" charset="0"/>
                <a:cs typeface="Arial" panose="020B0604020202020204" pitchFamily="34" charset="0"/>
              </a:rPr>
              <a:t>58,5</a:t>
            </a:r>
            <a:endParaRPr sz="1600">
              <a:solidFill>
                <a:srgbClr val="003867"/>
              </a:solidFill>
              <a:latin typeface="Arial" panose="020B0604020202020204" pitchFamily="34" charset="0"/>
              <a:cs typeface="Arial" panose="020B0604020202020204" pitchFamily="34" charset="0"/>
            </a:endParaRPr>
          </a:p>
        </p:txBody>
      </p:sp>
      <p:sp>
        <p:nvSpPr>
          <p:cNvPr id="156" name="object 37">
            <a:extLst>
              <a:ext uri="{FF2B5EF4-FFF2-40B4-BE49-F238E27FC236}">
                <a16:creationId xmlns:a16="http://schemas.microsoft.com/office/drawing/2014/main" id="{281F4AC3-7C4F-2132-4AD1-E5191F67D3E1}"/>
              </a:ext>
            </a:extLst>
          </p:cNvPr>
          <p:cNvSpPr txBox="1"/>
          <p:nvPr/>
        </p:nvSpPr>
        <p:spPr>
          <a:xfrm>
            <a:off x="6593505" y="3766397"/>
            <a:ext cx="610734" cy="255164"/>
          </a:xfrm>
          <a:prstGeom prst="rect">
            <a:avLst/>
          </a:prstGeom>
        </p:spPr>
        <p:txBody>
          <a:bodyPr vert="horz" wrap="square" lIns="0" tIns="8856" rIns="0" bIns="0" rtlCol="0">
            <a:spAutoFit/>
          </a:bodyPr>
          <a:lstStyle/>
          <a:p>
            <a:pPr marL="7701">
              <a:spcBef>
                <a:spcPts val="69"/>
              </a:spcBef>
            </a:pPr>
            <a:r>
              <a:rPr sz="1600" b="1" spc="-12">
                <a:solidFill>
                  <a:srgbClr val="003867"/>
                </a:solidFill>
                <a:latin typeface="Arial" panose="020B0604020202020204" pitchFamily="34" charset="0"/>
                <a:cs typeface="Arial" panose="020B0604020202020204" pitchFamily="34" charset="0"/>
              </a:rPr>
              <a:t>31,7</a:t>
            </a:r>
            <a:endParaRPr sz="1600">
              <a:solidFill>
                <a:srgbClr val="003867"/>
              </a:solidFill>
              <a:latin typeface="Arial" panose="020B0604020202020204" pitchFamily="34" charset="0"/>
              <a:cs typeface="Arial" panose="020B0604020202020204" pitchFamily="34" charset="0"/>
            </a:endParaRPr>
          </a:p>
        </p:txBody>
      </p:sp>
      <p:sp>
        <p:nvSpPr>
          <p:cNvPr id="157" name="object 38">
            <a:extLst>
              <a:ext uri="{FF2B5EF4-FFF2-40B4-BE49-F238E27FC236}">
                <a16:creationId xmlns:a16="http://schemas.microsoft.com/office/drawing/2014/main" id="{D6839D81-4358-9A8A-0841-FC1800A30326}"/>
              </a:ext>
            </a:extLst>
          </p:cNvPr>
          <p:cNvSpPr txBox="1"/>
          <p:nvPr/>
        </p:nvSpPr>
        <p:spPr>
          <a:xfrm>
            <a:off x="5282624" y="4855904"/>
            <a:ext cx="79394" cy="137321"/>
          </a:xfrm>
          <a:prstGeom prst="rect">
            <a:avLst/>
          </a:prstGeom>
        </p:spPr>
        <p:txBody>
          <a:bodyPr vert="horz" wrap="square" lIns="0" tIns="10397" rIns="0" bIns="0" rtlCol="0">
            <a:spAutoFit/>
          </a:bodyPr>
          <a:lstStyle/>
          <a:p>
            <a:pPr marL="7701" algn="r">
              <a:spcBef>
                <a:spcPts val="82"/>
              </a:spcBef>
            </a:pPr>
            <a:r>
              <a:rPr sz="800" spc="-30">
                <a:solidFill>
                  <a:srgbClr val="22346A"/>
                </a:solidFill>
                <a:latin typeface="Arial" panose="020B0604020202020204" pitchFamily="34" charset="0"/>
                <a:cs typeface="Arial" panose="020B0604020202020204" pitchFamily="34" charset="0"/>
              </a:rPr>
              <a:t>0</a:t>
            </a:r>
            <a:endParaRPr sz="800">
              <a:latin typeface="Arial" panose="020B0604020202020204" pitchFamily="34" charset="0"/>
              <a:cs typeface="Arial" panose="020B0604020202020204" pitchFamily="34" charset="0"/>
            </a:endParaRPr>
          </a:p>
        </p:txBody>
      </p:sp>
      <p:sp>
        <p:nvSpPr>
          <p:cNvPr id="158" name="object 39">
            <a:extLst>
              <a:ext uri="{FF2B5EF4-FFF2-40B4-BE49-F238E27FC236}">
                <a16:creationId xmlns:a16="http://schemas.microsoft.com/office/drawing/2014/main" id="{6FD6DAAE-B173-5AD2-4B9E-D22DF32926B4}"/>
              </a:ext>
            </a:extLst>
          </p:cNvPr>
          <p:cNvSpPr txBox="1"/>
          <p:nvPr/>
        </p:nvSpPr>
        <p:spPr>
          <a:xfrm>
            <a:off x="5140350" y="4591717"/>
            <a:ext cx="221668" cy="137321"/>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10</a:t>
            </a:r>
            <a:endParaRPr sz="800">
              <a:latin typeface="Arial" panose="020B0604020202020204" pitchFamily="34" charset="0"/>
              <a:cs typeface="Arial" panose="020B0604020202020204" pitchFamily="34" charset="0"/>
            </a:endParaRPr>
          </a:p>
        </p:txBody>
      </p:sp>
      <p:sp>
        <p:nvSpPr>
          <p:cNvPr id="159" name="object 40">
            <a:extLst>
              <a:ext uri="{FF2B5EF4-FFF2-40B4-BE49-F238E27FC236}">
                <a16:creationId xmlns:a16="http://schemas.microsoft.com/office/drawing/2014/main" id="{96F84CAB-AC1A-CC73-C17E-BDA6E78A9D58}"/>
              </a:ext>
            </a:extLst>
          </p:cNvPr>
          <p:cNvSpPr txBox="1"/>
          <p:nvPr/>
        </p:nvSpPr>
        <p:spPr>
          <a:xfrm>
            <a:off x="5227631" y="4327744"/>
            <a:ext cx="134387" cy="137321"/>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20</a:t>
            </a:r>
            <a:endParaRPr sz="800">
              <a:latin typeface="Arial" panose="020B0604020202020204" pitchFamily="34" charset="0"/>
              <a:cs typeface="Arial" panose="020B0604020202020204" pitchFamily="34" charset="0"/>
            </a:endParaRPr>
          </a:p>
        </p:txBody>
      </p:sp>
      <p:sp>
        <p:nvSpPr>
          <p:cNvPr id="160" name="object 41">
            <a:extLst>
              <a:ext uri="{FF2B5EF4-FFF2-40B4-BE49-F238E27FC236}">
                <a16:creationId xmlns:a16="http://schemas.microsoft.com/office/drawing/2014/main" id="{E4F2F619-2EEB-0022-C398-955067B7C6D5}"/>
              </a:ext>
            </a:extLst>
          </p:cNvPr>
          <p:cNvSpPr txBox="1"/>
          <p:nvPr/>
        </p:nvSpPr>
        <p:spPr>
          <a:xfrm>
            <a:off x="5226903" y="4063665"/>
            <a:ext cx="135115" cy="137321"/>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30</a:t>
            </a:r>
            <a:endParaRPr sz="800">
              <a:latin typeface="Arial" panose="020B0604020202020204" pitchFamily="34" charset="0"/>
              <a:cs typeface="Arial" panose="020B0604020202020204" pitchFamily="34" charset="0"/>
            </a:endParaRPr>
          </a:p>
        </p:txBody>
      </p:sp>
      <p:sp>
        <p:nvSpPr>
          <p:cNvPr id="161" name="object 42">
            <a:extLst>
              <a:ext uri="{FF2B5EF4-FFF2-40B4-BE49-F238E27FC236}">
                <a16:creationId xmlns:a16="http://schemas.microsoft.com/office/drawing/2014/main" id="{8D38BF97-6860-1F42-20C3-365C3EC9D604}"/>
              </a:ext>
            </a:extLst>
          </p:cNvPr>
          <p:cNvSpPr txBox="1"/>
          <p:nvPr/>
        </p:nvSpPr>
        <p:spPr>
          <a:xfrm>
            <a:off x="5225082" y="3799694"/>
            <a:ext cx="136935" cy="137321"/>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40</a:t>
            </a:r>
            <a:endParaRPr sz="800">
              <a:latin typeface="Arial" panose="020B0604020202020204" pitchFamily="34" charset="0"/>
              <a:cs typeface="Arial" panose="020B0604020202020204" pitchFamily="34" charset="0"/>
            </a:endParaRPr>
          </a:p>
        </p:txBody>
      </p:sp>
      <p:sp>
        <p:nvSpPr>
          <p:cNvPr id="162" name="object 43">
            <a:extLst>
              <a:ext uri="{FF2B5EF4-FFF2-40B4-BE49-F238E27FC236}">
                <a16:creationId xmlns:a16="http://schemas.microsoft.com/office/drawing/2014/main" id="{6AFF8CA4-3F1C-0726-78DF-8FA05508262D}"/>
              </a:ext>
            </a:extLst>
          </p:cNvPr>
          <p:cNvSpPr txBox="1"/>
          <p:nvPr/>
        </p:nvSpPr>
        <p:spPr>
          <a:xfrm>
            <a:off x="5225082" y="3535722"/>
            <a:ext cx="136935" cy="137321"/>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50</a:t>
            </a:r>
            <a:endParaRPr sz="800">
              <a:latin typeface="Arial" panose="020B0604020202020204" pitchFamily="34" charset="0"/>
              <a:cs typeface="Arial" panose="020B0604020202020204" pitchFamily="34" charset="0"/>
            </a:endParaRPr>
          </a:p>
        </p:txBody>
      </p:sp>
      <p:sp>
        <p:nvSpPr>
          <p:cNvPr id="163" name="object 44">
            <a:extLst>
              <a:ext uri="{FF2B5EF4-FFF2-40B4-BE49-F238E27FC236}">
                <a16:creationId xmlns:a16="http://schemas.microsoft.com/office/drawing/2014/main" id="{6045717E-134E-DB4C-BCC9-E872D65A678D}"/>
              </a:ext>
            </a:extLst>
          </p:cNvPr>
          <p:cNvSpPr txBox="1"/>
          <p:nvPr/>
        </p:nvSpPr>
        <p:spPr>
          <a:xfrm>
            <a:off x="5223625" y="3271642"/>
            <a:ext cx="138393" cy="137321"/>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60</a:t>
            </a:r>
            <a:endParaRPr sz="800">
              <a:latin typeface="Arial" panose="020B0604020202020204" pitchFamily="34" charset="0"/>
              <a:cs typeface="Arial" panose="020B0604020202020204" pitchFamily="34" charset="0"/>
            </a:endParaRPr>
          </a:p>
        </p:txBody>
      </p:sp>
      <p:sp>
        <p:nvSpPr>
          <p:cNvPr id="164" name="object 45">
            <a:extLst>
              <a:ext uri="{FF2B5EF4-FFF2-40B4-BE49-F238E27FC236}">
                <a16:creationId xmlns:a16="http://schemas.microsoft.com/office/drawing/2014/main" id="{4FAD41CA-7AE7-3E17-1240-25F95E19F394}"/>
              </a:ext>
            </a:extLst>
          </p:cNvPr>
          <p:cNvSpPr txBox="1"/>
          <p:nvPr/>
        </p:nvSpPr>
        <p:spPr>
          <a:xfrm>
            <a:off x="5236008" y="3007671"/>
            <a:ext cx="126010" cy="137321"/>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70</a:t>
            </a:r>
            <a:endParaRPr sz="800">
              <a:latin typeface="Arial" panose="020B0604020202020204" pitchFamily="34" charset="0"/>
              <a:cs typeface="Arial" panose="020B0604020202020204" pitchFamily="34" charset="0"/>
            </a:endParaRPr>
          </a:p>
        </p:txBody>
      </p:sp>
      <p:sp>
        <p:nvSpPr>
          <p:cNvPr id="165" name="object 46">
            <a:extLst>
              <a:ext uri="{FF2B5EF4-FFF2-40B4-BE49-F238E27FC236}">
                <a16:creationId xmlns:a16="http://schemas.microsoft.com/office/drawing/2014/main" id="{F8C4B2A9-36CB-62C2-C297-36B6C5460BC8}"/>
              </a:ext>
            </a:extLst>
          </p:cNvPr>
          <p:cNvSpPr txBox="1"/>
          <p:nvPr/>
        </p:nvSpPr>
        <p:spPr>
          <a:xfrm>
            <a:off x="5221440" y="2743484"/>
            <a:ext cx="140578" cy="137321"/>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80</a:t>
            </a:r>
            <a:endParaRPr sz="800">
              <a:latin typeface="Arial" panose="020B0604020202020204" pitchFamily="34" charset="0"/>
              <a:cs typeface="Arial" panose="020B0604020202020204" pitchFamily="34" charset="0"/>
            </a:endParaRPr>
          </a:p>
        </p:txBody>
      </p:sp>
      <p:sp>
        <p:nvSpPr>
          <p:cNvPr id="166" name="object 47">
            <a:extLst>
              <a:ext uri="{FF2B5EF4-FFF2-40B4-BE49-F238E27FC236}">
                <a16:creationId xmlns:a16="http://schemas.microsoft.com/office/drawing/2014/main" id="{D65BF6E7-2DBF-B22B-E52F-B8329BDB3805}"/>
              </a:ext>
            </a:extLst>
          </p:cNvPr>
          <p:cNvSpPr txBox="1"/>
          <p:nvPr/>
        </p:nvSpPr>
        <p:spPr>
          <a:xfrm>
            <a:off x="5223625" y="2479404"/>
            <a:ext cx="138393" cy="137321"/>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90</a:t>
            </a:r>
            <a:endParaRPr sz="800">
              <a:latin typeface="Arial" panose="020B0604020202020204" pitchFamily="34" charset="0"/>
              <a:cs typeface="Arial" panose="020B0604020202020204" pitchFamily="34" charset="0"/>
            </a:endParaRPr>
          </a:p>
        </p:txBody>
      </p:sp>
      <p:sp>
        <p:nvSpPr>
          <p:cNvPr id="167" name="object 48">
            <a:extLst>
              <a:ext uri="{FF2B5EF4-FFF2-40B4-BE49-F238E27FC236}">
                <a16:creationId xmlns:a16="http://schemas.microsoft.com/office/drawing/2014/main" id="{B3756DFB-FC60-D26F-F312-D92757740B8E}"/>
              </a:ext>
            </a:extLst>
          </p:cNvPr>
          <p:cNvSpPr txBox="1"/>
          <p:nvPr/>
        </p:nvSpPr>
        <p:spPr>
          <a:xfrm>
            <a:off x="5183564" y="2215433"/>
            <a:ext cx="178454" cy="263852"/>
          </a:xfrm>
          <a:prstGeom prst="rect">
            <a:avLst/>
          </a:prstGeom>
        </p:spPr>
        <p:txBody>
          <a:bodyPr vert="horz" wrap="square" lIns="0" tIns="10397" rIns="0" bIns="0" rtlCol="0">
            <a:spAutoFit/>
          </a:bodyPr>
          <a:lstStyle/>
          <a:p>
            <a:pPr marL="7701" algn="r">
              <a:spcBef>
                <a:spcPts val="82"/>
              </a:spcBef>
            </a:pPr>
            <a:r>
              <a:rPr sz="800" spc="-15">
                <a:solidFill>
                  <a:srgbClr val="22346A"/>
                </a:solidFill>
                <a:latin typeface="Arial" panose="020B0604020202020204" pitchFamily="34" charset="0"/>
                <a:cs typeface="Arial" panose="020B0604020202020204" pitchFamily="34" charset="0"/>
              </a:rPr>
              <a:t>100</a:t>
            </a:r>
            <a:endParaRPr sz="800">
              <a:latin typeface="Arial" panose="020B0604020202020204" pitchFamily="34" charset="0"/>
              <a:cs typeface="Arial" panose="020B0604020202020204" pitchFamily="34" charset="0"/>
            </a:endParaRPr>
          </a:p>
        </p:txBody>
      </p:sp>
      <p:sp>
        <p:nvSpPr>
          <p:cNvPr id="168" name="object 49">
            <a:extLst>
              <a:ext uri="{FF2B5EF4-FFF2-40B4-BE49-F238E27FC236}">
                <a16:creationId xmlns:a16="http://schemas.microsoft.com/office/drawing/2014/main" id="{5A486340-ABB2-01EF-4347-B715C71BF1EB}"/>
              </a:ext>
            </a:extLst>
          </p:cNvPr>
          <p:cNvSpPr txBox="1"/>
          <p:nvPr/>
        </p:nvSpPr>
        <p:spPr>
          <a:xfrm>
            <a:off x="4920041" y="2613315"/>
            <a:ext cx="173980" cy="1956434"/>
          </a:xfrm>
          <a:prstGeom prst="rect">
            <a:avLst/>
          </a:prstGeom>
        </p:spPr>
        <p:txBody>
          <a:bodyPr vert="vert270" wrap="square" lIns="0" tIns="7701" rIns="0" bIns="0" rtlCol="0">
            <a:spAutoFit/>
          </a:bodyPr>
          <a:lstStyle/>
          <a:p>
            <a:pPr marL="7701">
              <a:spcBef>
                <a:spcPts val="61"/>
              </a:spcBef>
            </a:pPr>
            <a:r>
              <a:rPr sz="1100" b="1">
                <a:solidFill>
                  <a:srgbClr val="22346A"/>
                </a:solidFill>
                <a:latin typeface="Arial" panose="020B0604020202020204" pitchFamily="34" charset="0"/>
                <a:cs typeface="Arial" panose="020B0604020202020204" pitchFamily="34" charset="0"/>
              </a:rPr>
              <a:t>Porcentaje</a:t>
            </a:r>
            <a:r>
              <a:rPr sz="1100" b="1" spc="24">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de</a:t>
            </a:r>
            <a:r>
              <a:rPr sz="1100" b="1" spc="24">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pacientes</a:t>
            </a:r>
            <a:r>
              <a:rPr sz="1100" b="1" spc="24">
                <a:solidFill>
                  <a:srgbClr val="22346A"/>
                </a:solidFill>
                <a:latin typeface="Arial" panose="020B0604020202020204" pitchFamily="34" charset="0"/>
                <a:cs typeface="Arial" panose="020B0604020202020204" pitchFamily="34" charset="0"/>
              </a:rPr>
              <a:t> </a:t>
            </a:r>
            <a:r>
              <a:rPr sz="1100" b="1" spc="-15">
                <a:solidFill>
                  <a:srgbClr val="22346A"/>
                </a:solidFill>
                <a:latin typeface="Arial" panose="020B0604020202020204" pitchFamily="34" charset="0"/>
                <a:cs typeface="Arial" panose="020B0604020202020204" pitchFamily="34" charset="0"/>
              </a:rPr>
              <a:t>(%)</a:t>
            </a:r>
            <a:endParaRPr sz="1100">
              <a:latin typeface="Arial" panose="020B0604020202020204" pitchFamily="34" charset="0"/>
              <a:cs typeface="Arial" panose="020B0604020202020204" pitchFamily="34" charset="0"/>
            </a:endParaRPr>
          </a:p>
        </p:txBody>
      </p:sp>
      <p:sp>
        <p:nvSpPr>
          <p:cNvPr id="169" name="object 50">
            <a:extLst>
              <a:ext uri="{FF2B5EF4-FFF2-40B4-BE49-F238E27FC236}">
                <a16:creationId xmlns:a16="http://schemas.microsoft.com/office/drawing/2014/main" id="{49C745C2-8F02-A55E-CE86-5966AEC0EB81}"/>
              </a:ext>
            </a:extLst>
          </p:cNvPr>
          <p:cNvSpPr txBox="1"/>
          <p:nvPr/>
        </p:nvSpPr>
        <p:spPr>
          <a:xfrm>
            <a:off x="6441759" y="2339856"/>
            <a:ext cx="508114" cy="133609"/>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LEB</a:t>
            </a:r>
            <a:r>
              <a:rPr sz="800" spc="67">
                <a:solidFill>
                  <a:srgbClr val="22346A"/>
                </a:solidFill>
                <a:latin typeface="Arial" panose="020B0604020202020204" pitchFamily="34" charset="0"/>
                <a:cs typeface="Arial" panose="020B0604020202020204" pitchFamily="34" charset="0"/>
              </a:rPr>
              <a:t> </a:t>
            </a:r>
            <a:r>
              <a:rPr sz="800" spc="-15">
                <a:solidFill>
                  <a:srgbClr val="22346A"/>
                </a:solidFill>
                <a:latin typeface="Arial" panose="020B0604020202020204" pitchFamily="34" charset="0"/>
                <a:cs typeface="Arial" panose="020B0604020202020204" pitchFamily="34" charset="0"/>
              </a:rPr>
              <a:t>C2S</a:t>
            </a:r>
            <a:endParaRPr sz="800">
              <a:latin typeface="Arial" panose="020B0604020202020204" pitchFamily="34" charset="0"/>
              <a:cs typeface="Arial" panose="020B0604020202020204" pitchFamily="34" charset="0"/>
            </a:endParaRPr>
          </a:p>
        </p:txBody>
      </p:sp>
      <p:sp>
        <p:nvSpPr>
          <p:cNvPr id="170" name="object 51">
            <a:extLst>
              <a:ext uri="{FF2B5EF4-FFF2-40B4-BE49-F238E27FC236}">
                <a16:creationId xmlns:a16="http://schemas.microsoft.com/office/drawing/2014/main" id="{046818A1-C672-7C2A-9F8A-161E08B793E4}"/>
              </a:ext>
            </a:extLst>
          </p:cNvPr>
          <p:cNvSpPr txBox="1"/>
          <p:nvPr/>
        </p:nvSpPr>
        <p:spPr>
          <a:xfrm>
            <a:off x="5543115" y="4948992"/>
            <a:ext cx="662960" cy="263994"/>
          </a:xfrm>
          <a:prstGeom prst="rect">
            <a:avLst/>
          </a:prstGeom>
        </p:spPr>
        <p:txBody>
          <a:bodyPr vert="horz" wrap="square" lIns="0" tIns="31190" rIns="0" bIns="0" rtlCol="0">
            <a:spAutoFit/>
          </a:bodyPr>
          <a:lstStyle/>
          <a:p>
            <a:pPr algn="ctr">
              <a:lnSpc>
                <a:spcPct val="70000"/>
              </a:lnSpc>
              <a:spcBef>
                <a:spcPts val="246"/>
              </a:spcBef>
            </a:pPr>
            <a:r>
              <a:rPr sz="800">
                <a:solidFill>
                  <a:srgbClr val="22346A"/>
                </a:solidFill>
                <a:latin typeface="Arial" panose="020B0604020202020204" pitchFamily="34" charset="0"/>
                <a:cs typeface="Arial" panose="020B0604020202020204" pitchFamily="34" charset="0"/>
              </a:rPr>
              <a:t>S16</a:t>
            </a:r>
            <a:endParaRPr sz="800">
              <a:latin typeface="Arial" panose="020B0604020202020204" pitchFamily="34" charset="0"/>
              <a:cs typeface="Arial" panose="020B0604020202020204" pitchFamily="34" charset="0"/>
            </a:endParaRPr>
          </a:p>
          <a:p>
            <a:pPr algn="ctr">
              <a:lnSpc>
                <a:spcPct val="70000"/>
              </a:lnSpc>
              <a:spcBef>
                <a:spcPts val="240"/>
              </a:spcBef>
            </a:pPr>
            <a:r>
              <a:rPr sz="1100" b="1">
                <a:solidFill>
                  <a:srgbClr val="22346A"/>
                </a:solidFill>
                <a:latin typeface="Arial" panose="020B0604020202020204" pitchFamily="34" charset="0"/>
                <a:cs typeface="Arial" panose="020B0604020202020204" pitchFamily="34" charset="0"/>
              </a:rPr>
              <a:t>DLQI </a:t>
            </a:r>
            <a:r>
              <a:rPr sz="1100">
                <a:solidFill>
                  <a:srgbClr val="22346A"/>
                </a:solidFill>
                <a:latin typeface="Symbol" pitchFamily="2" charset="2"/>
                <a:cs typeface="Arial" panose="020B0604020202020204" pitchFamily="34" charset="0"/>
              </a:rPr>
              <a:t></a:t>
            </a:r>
            <a:r>
              <a:rPr lang="es-ES" sz="1100">
                <a:solidFill>
                  <a:srgbClr val="22346A"/>
                </a:solidFill>
                <a:latin typeface="Symbol" pitchFamily="2" charset="2"/>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5</a:t>
            </a:r>
            <a:endParaRPr sz="1100">
              <a:latin typeface="Arial" panose="020B0604020202020204" pitchFamily="34" charset="0"/>
              <a:cs typeface="Arial" panose="020B0604020202020204" pitchFamily="34" charset="0"/>
            </a:endParaRPr>
          </a:p>
        </p:txBody>
      </p:sp>
      <p:sp>
        <p:nvSpPr>
          <p:cNvPr id="171" name="object 52">
            <a:extLst>
              <a:ext uri="{FF2B5EF4-FFF2-40B4-BE49-F238E27FC236}">
                <a16:creationId xmlns:a16="http://schemas.microsoft.com/office/drawing/2014/main" id="{7CAA867F-ED42-0AFA-923A-429EB19BF418}"/>
              </a:ext>
            </a:extLst>
          </p:cNvPr>
          <p:cNvSpPr txBox="1"/>
          <p:nvPr/>
        </p:nvSpPr>
        <p:spPr>
          <a:xfrm>
            <a:off x="6481793" y="4948905"/>
            <a:ext cx="626044" cy="264315"/>
          </a:xfrm>
          <a:prstGeom prst="rect">
            <a:avLst/>
          </a:prstGeom>
        </p:spPr>
        <p:txBody>
          <a:bodyPr vert="horz" wrap="square" lIns="0" tIns="31190" rIns="0" bIns="0" rtlCol="0">
            <a:spAutoFit/>
          </a:bodyPr>
          <a:lstStyle/>
          <a:p>
            <a:pPr algn="ctr">
              <a:lnSpc>
                <a:spcPct val="70000"/>
              </a:lnSpc>
              <a:spcBef>
                <a:spcPts val="246"/>
              </a:spcBef>
            </a:pPr>
            <a:r>
              <a:rPr sz="800">
                <a:solidFill>
                  <a:srgbClr val="22346A"/>
                </a:solidFill>
                <a:latin typeface="Arial" panose="020B0604020202020204" pitchFamily="34" charset="0"/>
                <a:cs typeface="Arial" panose="020B0604020202020204" pitchFamily="34" charset="0"/>
              </a:rPr>
              <a:t>S16</a:t>
            </a:r>
            <a:endParaRPr sz="800">
              <a:latin typeface="Arial" panose="020B0604020202020204" pitchFamily="34" charset="0"/>
              <a:cs typeface="Arial" panose="020B0604020202020204" pitchFamily="34" charset="0"/>
            </a:endParaRPr>
          </a:p>
          <a:p>
            <a:pPr algn="ctr">
              <a:lnSpc>
                <a:spcPct val="70000"/>
              </a:lnSpc>
              <a:spcBef>
                <a:spcPts val="243"/>
              </a:spcBef>
            </a:pPr>
            <a:r>
              <a:rPr sz="1100" b="1">
                <a:solidFill>
                  <a:srgbClr val="22346A"/>
                </a:solidFill>
                <a:latin typeface="Arial" panose="020B0604020202020204" pitchFamily="34" charset="0"/>
                <a:cs typeface="Arial" panose="020B0604020202020204" pitchFamily="34" charset="0"/>
              </a:rPr>
              <a:t>DLQI 0/1</a:t>
            </a:r>
            <a:endParaRPr sz="1100">
              <a:latin typeface="Arial" panose="020B0604020202020204" pitchFamily="34" charset="0"/>
              <a:cs typeface="Arial" panose="020B0604020202020204" pitchFamily="34" charset="0"/>
            </a:endParaRPr>
          </a:p>
        </p:txBody>
      </p:sp>
      <p:grpSp>
        <p:nvGrpSpPr>
          <p:cNvPr id="172" name="object 53">
            <a:extLst>
              <a:ext uri="{FF2B5EF4-FFF2-40B4-BE49-F238E27FC236}">
                <a16:creationId xmlns:a16="http://schemas.microsoft.com/office/drawing/2014/main" id="{3D131AE0-0BD1-6462-2DF0-39A252C8A184}"/>
              </a:ext>
            </a:extLst>
          </p:cNvPr>
          <p:cNvGrpSpPr/>
          <p:nvPr/>
        </p:nvGrpSpPr>
        <p:grpSpPr>
          <a:xfrm>
            <a:off x="1891845" y="2456530"/>
            <a:ext cx="1484806" cy="2665149"/>
            <a:chOff x="4557903" y="3641983"/>
            <a:chExt cx="2588895" cy="4646930"/>
          </a:xfrm>
        </p:grpSpPr>
        <p:sp>
          <p:nvSpPr>
            <p:cNvPr id="173" name="object 54">
              <a:extLst>
                <a:ext uri="{FF2B5EF4-FFF2-40B4-BE49-F238E27FC236}">
                  <a16:creationId xmlns:a16="http://schemas.microsoft.com/office/drawing/2014/main" id="{CEF4A8DA-DF2F-88A6-B261-604C687E3FDD}"/>
                </a:ext>
              </a:extLst>
            </p:cNvPr>
            <p:cNvSpPr/>
            <p:nvPr/>
          </p:nvSpPr>
          <p:spPr>
            <a:xfrm>
              <a:off x="5382925" y="3650108"/>
              <a:ext cx="1008380" cy="3818254"/>
            </a:xfrm>
            <a:custGeom>
              <a:avLst/>
              <a:gdLst/>
              <a:ahLst/>
              <a:cxnLst/>
              <a:rect l="l" t="t" r="r" b="b"/>
              <a:pathLst>
                <a:path w="1008379" h="3818254">
                  <a:moveTo>
                    <a:pt x="1007833" y="0"/>
                  </a:moveTo>
                  <a:lnTo>
                    <a:pt x="0" y="0"/>
                  </a:lnTo>
                  <a:lnTo>
                    <a:pt x="0" y="3818187"/>
                  </a:lnTo>
                  <a:lnTo>
                    <a:pt x="1007833" y="3818187"/>
                  </a:lnTo>
                  <a:lnTo>
                    <a:pt x="1007833" y="0"/>
                  </a:lnTo>
                  <a:close/>
                </a:path>
              </a:pathLst>
            </a:custGeom>
            <a:solidFill>
              <a:srgbClr val="B1059D"/>
            </a:solidFill>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74" name="object 55">
              <a:extLst>
                <a:ext uri="{FF2B5EF4-FFF2-40B4-BE49-F238E27FC236}">
                  <a16:creationId xmlns:a16="http://schemas.microsoft.com/office/drawing/2014/main" id="{60C3D9F6-BD79-6726-C02C-0E3891DFB6AA}"/>
                </a:ext>
              </a:extLst>
            </p:cNvPr>
            <p:cNvSpPr/>
            <p:nvPr/>
          </p:nvSpPr>
          <p:spPr>
            <a:xfrm>
              <a:off x="5382642" y="3649836"/>
              <a:ext cx="1009015" cy="3818890"/>
            </a:xfrm>
            <a:custGeom>
              <a:avLst/>
              <a:gdLst/>
              <a:ahLst/>
              <a:cxnLst/>
              <a:rect l="l" t="t" r="r" b="b"/>
              <a:pathLst>
                <a:path w="1009014" h="3818890">
                  <a:moveTo>
                    <a:pt x="0" y="3818742"/>
                  </a:moveTo>
                  <a:lnTo>
                    <a:pt x="1008388" y="3818742"/>
                  </a:lnTo>
                  <a:lnTo>
                    <a:pt x="1008388" y="0"/>
                  </a:lnTo>
                  <a:lnTo>
                    <a:pt x="0" y="0"/>
                  </a:lnTo>
                  <a:lnTo>
                    <a:pt x="0" y="3818742"/>
                  </a:lnTo>
                  <a:close/>
                </a:path>
              </a:pathLst>
            </a:custGeom>
            <a:ln w="15706">
              <a:solidFill>
                <a:srgbClr val="B1059D"/>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75" name="object 56">
              <a:extLst>
                <a:ext uri="{FF2B5EF4-FFF2-40B4-BE49-F238E27FC236}">
                  <a16:creationId xmlns:a16="http://schemas.microsoft.com/office/drawing/2014/main" id="{DDCF2FFB-CE02-A42B-1393-ADBC7FA5AA55}"/>
                </a:ext>
              </a:extLst>
            </p:cNvPr>
            <p:cNvSpPr/>
            <p:nvPr/>
          </p:nvSpPr>
          <p:spPr>
            <a:xfrm>
              <a:off x="5883104" y="7057796"/>
              <a:ext cx="0" cy="829310"/>
            </a:xfrm>
            <a:custGeom>
              <a:avLst/>
              <a:gdLst/>
              <a:ahLst/>
              <a:cxnLst/>
              <a:rect l="l" t="t" r="r" b="b"/>
              <a:pathLst>
                <a:path h="829309">
                  <a:moveTo>
                    <a:pt x="0" y="415380"/>
                  </a:moveTo>
                  <a:lnTo>
                    <a:pt x="0" y="0"/>
                  </a:lnTo>
                </a:path>
                <a:path h="829309">
                  <a:moveTo>
                    <a:pt x="0" y="415380"/>
                  </a:moveTo>
                  <a:lnTo>
                    <a:pt x="0" y="829021"/>
                  </a:lnTo>
                </a:path>
              </a:pathLst>
            </a:custGeom>
            <a:ln w="7853">
              <a:solidFill>
                <a:srgbClr val="B1059D"/>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76" name="object 57">
              <a:extLst>
                <a:ext uri="{FF2B5EF4-FFF2-40B4-BE49-F238E27FC236}">
                  <a16:creationId xmlns:a16="http://schemas.microsoft.com/office/drawing/2014/main" id="{E84A26F3-531E-4D08-F681-DD8DB223A38F}"/>
                </a:ext>
              </a:extLst>
            </p:cNvPr>
            <p:cNvSpPr/>
            <p:nvPr/>
          </p:nvSpPr>
          <p:spPr>
            <a:xfrm>
              <a:off x="5858447" y="7056071"/>
              <a:ext cx="48895" cy="0"/>
            </a:xfrm>
            <a:custGeom>
              <a:avLst/>
              <a:gdLst/>
              <a:ahLst/>
              <a:cxnLst/>
              <a:rect l="l" t="t" r="r" b="b"/>
              <a:pathLst>
                <a:path w="48895">
                  <a:moveTo>
                    <a:pt x="0" y="0"/>
                  </a:moveTo>
                  <a:lnTo>
                    <a:pt x="48762" y="0"/>
                  </a:lnTo>
                </a:path>
              </a:pathLst>
            </a:custGeom>
            <a:ln w="7853">
              <a:solidFill>
                <a:srgbClr val="B1059D"/>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77" name="object 58">
              <a:extLst>
                <a:ext uri="{FF2B5EF4-FFF2-40B4-BE49-F238E27FC236}">
                  <a16:creationId xmlns:a16="http://schemas.microsoft.com/office/drawing/2014/main" id="{2C6691FB-A75E-4B8F-11B6-FB2098D77677}"/>
                </a:ext>
              </a:extLst>
            </p:cNvPr>
            <p:cNvSpPr/>
            <p:nvPr/>
          </p:nvSpPr>
          <p:spPr>
            <a:xfrm>
              <a:off x="5858447" y="7884763"/>
              <a:ext cx="48895" cy="0"/>
            </a:xfrm>
            <a:custGeom>
              <a:avLst/>
              <a:gdLst/>
              <a:ahLst/>
              <a:cxnLst/>
              <a:rect l="l" t="t" r="r" b="b"/>
              <a:pathLst>
                <a:path w="48895">
                  <a:moveTo>
                    <a:pt x="0" y="0"/>
                  </a:moveTo>
                  <a:lnTo>
                    <a:pt x="48762" y="0"/>
                  </a:lnTo>
                </a:path>
              </a:pathLst>
            </a:custGeom>
            <a:ln w="7853">
              <a:solidFill>
                <a:srgbClr val="B1059D"/>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78" name="object 59">
              <a:extLst>
                <a:ext uri="{FF2B5EF4-FFF2-40B4-BE49-F238E27FC236}">
                  <a16:creationId xmlns:a16="http://schemas.microsoft.com/office/drawing/2014/main" id="{4D31E8D9-9541-FB33-864D-1BB5AD7AC2D4}"/>
                </a:ext>
              </a:extLst>
            </p:cNvPr>
            <p:cNvSpPr/>
            <p:nvPr/>
          </p:nvSpPr>
          <p:spPr>
            <a:xfrm>
              <a:off x="4622787" y="3652716"/>
              <a:ext cx="635" cy="4632325"/>
            </a:xfrm>
            <a:custGeom>
              <a:avLst/>
              <a:gdLst/>
              <a:ahLst/>
              <a:cxnLst/>
              <a:rect l="l" t="t" r="r" b="b"/>
              <a:pathLst>
                <a:path w="635" h="4632325">
                  <a:moveTo>
                    <a:pt x="0" y="4632256"/>
                  </a:moveTo>
                  <a:lnTo>
                    <a:pt x="387"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79" name="object 60">
              <a:extLst>
                <a:ext uri="{FF2B5EF4-FFF2-40B4-BE49-F238E27FC236}">
                  <a16:creationId xmlns:a16="http://schemas.microsoft.com/office/drawing/2014/main" id="{07ADCEBE-73F2-765D-4C84-458D2590CDC3}"/>
                </a:ext>
              </a:extLst>
            </p:cNvPr>
            <p:cNvSpPr/>
            <p:nvPr/>
          </p:nvSpPr>
          <p:spPr>
            <a:xfrm>
              <a:off x="4557903" y="8282751"/>
              <a:ext cx="65405" cy="0"/>
            </a:xfrm>
            <a:custGeom>
              <a:avLst/>
              <a:gdLst/>
              <a:ahLst/>
              <a:cxnLst/>
              <a:rect l="l" t="t" r="r" b="b"/>
              <a:pathLst>
                <a:path w="65404">
                  <a:moveTo>
                    <a:pt x="0" y="0"/>
                  </a:moveTo>
                  <a:lnTo>
                    <a:pt x="65024"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80" name="object 61">
              <a:extLst>
                <a:ext uri="{FF2B5EF4-FFF2-40B4-BE49-F238E27FC236}">
                  <a16:creationId xmlns:a16="http://schemas.microsoft.com/office/drawing/2014/main" id="{F9F35951-B3B2-7012-DA77-9B46F8145F4D}"/>
                </a:ext>
              </a:extLst>
            </p:cNvPr>
            <p:cNvSpPr/>
            <p:nvPr/>
          </p:nvSpPr>
          <p:spPr>
            <a:xfrm>
              <a:off x="4557903" y="7121933"/>
              <a:ext cx="65405" cy="0"/>
            </a:xfrm>
            <a:custGeom>
              <a:avLst/>
              <a:gdLst/>
              <a:ahLst/>
              <a:cxnLst/>
              <a:rect l="l" t="t" r="r" b="b"/>
              <a:pathLst>
                <a:path w="65404">
                  <a:moveTo>
                    <a:pt x="0" y="0"/>
                  </a:moveTo>
                  <a:lnTo>
                    <a:pt x="65024"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81" name="object 62">
              <a:extLst>
                <a:ext uri="{FF2B5EF4-FFF2-40B4-BE49-F238E27FC236}">
                  <a16:creationId xmlns:a16="http://schemas.microsoft.com/office/drawing/2014/main" id="{55298751-6662-CC1B-C122-1F138BDACEA5}"/>
                </a:ext>
              </a:extLst>
            </p:cNvPr>
            <p:cNvSpPr/>
            <p:nvPr/>
          </p:nvSpPr>
          <p:spPr>
            <a:xfrm>
              <a:off x="4557903" y="5968372"/>
              <a:ext cx="65405" cy="0"/>
            </a:xfrm>
            <a:custGeom>
              <a:avLst/>
              <a:gdLst/>
              <a:ahLst/>
              <a:cxnLst/>
              <a:rect l="l" t="t" r="r" b="b"/>
              <a:pathLst>
                <a:path w="65404">
                  <a:moveTo>
                    <a:pt x="0" y="0"/>
                  </a:moveTo>
                  <a:lnTo>
                    <a:pt x="65024"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82" name="object 63">
              <a:extLst>
                <a:ext uri="{FF2B5EF4-FFF2-40B4-BE49-F238E27FC236}">
                  <a16:creationId xmlns:a16="http://schemas.microsoft.com/office/drawing/2014/main" id="{598366F5-EE09-551C-53AD-090924BB5854}"/>
                </a:ext>
              </a:extLst>
            </p:cNvPr>
            <p:cNvSpPr/>
            <p:nvPr/>
          </p:nvSpPr>
          <p:spPr>
            <a:xfrm>
              <a:off x="4557903" y="4806578"/>
              <a:ext cx="65405" cy="0"/>
            </a:xfrm>
            <a:custGeom>
              <a:avLst/>
              <a:gdLst/>
              <a:ahLst/>
              <a:cxnLst/>
              <a:rect l="l" t="t" r="r" b="b"/>
              <a:pathLst>
                <a:path w="65404">
                  <a:moveTo>
                    <a:pt x="0" y="0"/>
                  </a:moveTo>
                  <a:lnTo>
                    <a:pt x="65024"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83" name="object 64">
              <a:extLst>
                <a:ext uri="{FF2B5EF4-FFF2-40B4-BE49-F238E27FC236}">
                  <a16:creationId xmlns:a16="http://schemas.microsoft.com/office/drawing/2014/main" id="{E673A0E6-E643-E4FD-DCC7-2EB0C93C3176}"/>
                </a:ext>
              </a:extLst>
            </p:cNvPr>
            <p:cNvSpPr/>
            <p:nvPr/>
          </p:nvSpPr>
          <p:spPr>
            <a:xfrm>
              <a:off x="4557903" y="3652365"/>
              <a:ext cx="65405" cy="0"/>
            </a:xfrm>
            <a:custGeom>
              <a:avLst/>
              <a:gdLst/>
              <a:ahLst/>
              <a:cxnLst/>
              <a:rect l="l" t="t" r="r" b="b"/>
              <a:pathLst>
                <a:path w="65404">
                  <a:moveTo>
                    <a:pt x="0" y="0"/>
                  </a:moveTo>
                  <a:lnTo>
                    <a:pt x="65024"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84" name="object 65">
              <a:extLst>
                <a:ext uri="{FF2B5EF4-FFF2-40B4-BE49-F238E27FC236}">
                  <a16:creationId xmlns:a16="http://schemas.microsoft.com/office/drawing/2014/main" id="{52C22932-13A2-8F86-3D30-89AC4444DC8A}"/>
                </a:ext>
              </a:extLst>
            </p:cNvPr>
            <p:cNvSpPr/>
            <p:nvPr/>
          </p:nvSpPr>
          <p:spPr>
            <a:xfrm>
              <a:off x="4622925" y="3652365"/>
              <a:ext cx="2520315" cy="0"/>
            </a:xfrm>
            <a:custGeom>
              <a:avLst/>
              <a:gdLst/>
              <a:ahLst/>
              <a:cxnLst/>
              <a:rect l="l" t="t" r="r" b="b"/>
              <a:pathLst>
                <a:path w="2520315">
                  <a:moveTo>
                    <a:pt x="0" y="0"/>
                  </a:moveTo>
                  <a:lnTo>
                    <a:pt x="2519703" y="0"/>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85" name="object 66">
              <a:extLst>
                <a:ext uri="{FF2B5EF4-FFF2-40B4-BE49-F238E27FC236}">
                  <a16:creationId xmlns:a16="http://schemas.microsoft.com/office/drawing/2014/main" id="{915BF8C7-8C64-8AE1-8DF2-65324A3CAE3F}"/>
                </a:ext>
              </a:extLst>
            </p:cNvPr>
            <p:cNvSpPr/>
            <p:nvPr/>
          </p:nvSpPr>
          <p:spPr>
            <a:xfrm>
              <a:off x="4623010" y="3652711"/>
              <a:ext cx="0" cy="73660"/>
            </a:xfrm>
            <a:custGeom>
              <a:avLst/>
              <a:gdLst/>
              <a:ahLst/>
              <a:cxnLst/>
              <a:rect l="l" t="t" r="r" b="b"/>
              <a:pathLst>
                <a:path h="73660">
                  <a:moveTo>
                    <a:pt x="0" y="0"/>
                  </a:moveTo>
                  <a:lnTo>
                    <a:pt x="0" y="73149"/>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sp>
          <p:nvSpPr>
            <p:cNvPr id="186" name="object 67">
              <a:extLst>
                <a:ext uri="{FF2B5EF4-FFF2-40B4-BE49-F238E27FC236}">
                  <a16:creationId xmlns:a16="http://schemas.microsoft.com/office/drawing/2014/main" id="{20D86AC4-5180-8D9E-53FC-48B412B61131}"/>
                </a:ext>
              </a:extLst>
            </p:cNvPr>
            <p:cNvSpPr/>
            <p:nvPr/>
          </p:nvSpPr>
          <p:spPr>
            <a:xfrm>
              <a:off x="7142658" y="3652711"/>
              <a:ext cx="0" cy="73660"/>
            </a:xfrm>
            <a:custGeom>
              <a:avLst/>
              <a:gdLst/>
              <a:ahLst/>
              <a:cxnLst/>
              <a:rect l="l" t="t" r="r" b="b"/>
              <a:pathLst>
                <a:path h="73660">
                  <a:moveTo>
                    <a:pt x="0" y="0"/>
                  </a:moveTo>
                  <a:lnTo>
                    <a:pt x="0" y="73149"/>
                  </a:lnTo>
                </a:path>
              </a:pathLst>
            </a:custGeom>
            <a:ln w="7853">
              <a:solidFill>
                <a:srgbClr val="000000"/>
              </a:solidFill>
            </a:ln>
          </p:spPr>
          <p:txBody>
            <a:bodyPr wrap="square" lIns="0" tIns="0" rIns="0" bIns="0" rtlCol="0"/>
            <a:lstStyle/>
            <a:p>
              <a:endParaRPr sz="1050">
                <a:latin typeface="Arial" panose="020B0604020202020204" pitchFamily="34" charset="0"/>
                <a:cs typeface="Arial" panose="020B0604020202020204" pitchFamily="34" charset="0"/>
              </a:endParaRPr>
            </a:p>
          </p:txBody>
        </p:sp>
      </p:grpSp>
      <p:sp>
        <p:nvSpPr>
          <p:cNvPr id="187" name="object 69">
            <a:extLst>
              <a:ext uri="{FF2B5EF4-FFF2-40B4-BE49-F238E27FC236}">
                <a16:creationId xmlns:a16="http://schemas.microsoft.com/office/drawing/2014/main" id="{871FCE65-ED02-15AA-0643-92AB6220093F}"/>
              </a:ext>
            </a:extLst>
          </p:cNvPr>
          <p:cNvSpPr txBox="1"/>
          <p:nvPr/>
        </p:nvSpPr>
        <p:spPr>
          <a:xfrm>
            <a:off x="1655266" y="4389978"/>
            <a:ext cx="189380" cy="137321"/>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a:t>
            </a:r>
            <a:r>
              <a:rPr sz="800" spc="-15">
                <a:solidFill>
                  <a:srgbClr val="22346A"/>
                </a:solidFill>
                <a:latin typeface="Arial" panose="020B0604020202020204" pitchFamily="34" charset="0"/>
                <a:cs typeface="Arial" panose="020B0604020202020204" pitchFamily="34" charset="0"/>
              </a:rPr>
              <a:t>60</a:t>
            </a:r>
            <a:endParaRPr sz="800">
              <a:latin typeface="Arial" panose="020B0604020202020204" pitchFamily="34" charset="0"/>
              <a:cs typeface="Arial" panose="020B0604020202020204" pitchFamily="34" charset="0"/>
            </a:endParaRPr>
          </a:p>
        </p:txBody>
      </p:sp>
      <p:sp>
        <p:nvSpPr>
          <p:cNvPr id="188" name="object 70">
            <a:extLst>
              <a:ext uri="{FF2B5EF4-FFF2-40B4-BE49-F238E27FC236}">
                <a16:creationId xmlns:a16="http://schemas.microsoft.com/office/drawing/2014/main" id="{C845D3EB-895F-A668-FEEC-A4ECA1FCAAFD}"/>
              </a:ext>
            </a:extLst>
          </p:cNvPr>
          <p:cNvSpPr txBox="1"/>
          <p:nvPr/>
        </p:nvSpPr>
        <p:spPr>
          <a:xfrm>
            <a:off x="1656457" y="3725833"/>
            <a:ext cx="188286" cy="137321"/>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a:t>
            </a:r>
            <a:r>
              <a:rPr sz="800" spc="-15">
                <a:solidFill>
                  <a:srgbClr val="22346A"/>
                </a:solidFill>
                <a:latin typeface="Arial" panose="020B0604020202020204" pitchFamily="34" charset="0"/>
                <a:cs typeface="Arial" panose="020B0604020202020204" pitchFamily="34" charset="0"/>
              </a:rPr>
              <a:t>40</a:t>
            </a:r>
            <a:endParaRPr sz="800">
              <a:latin typeface="Arial" panose="020B0604020202020204" pitchFamily="34" charset="0"/>
              <a:cs typeface="Arial" panose="020B0604020202020204" pitchFamily="34" charset="0"/>
            </a:endParaRPr>
          </a:p>
        </p:txBody>
      </p:sp>
      <p:sp>
        <p:nvSpPr>
          <p:cNvPr id="189" name="object 71">
            <a:extLst>
              <a:ext uri="{FF2B5EF4-FFF2-40B4-BE49-F238E27FC236}">
                <a16:creationId xmlns:a16="http://schemas.microsoft.com/office/drawing/2014/main" id="{A04916CC-DBF0-27F5-282E-BB70F9CA2157}"/>
              </a:ext>
            </a:extLst>
          </p:cNvPr>
          <p:cNvSpPr txBox="1"/>
          <p:nvPr/>
        </p:nvSpPr>
        <p:spPr>
          <a:xfrm>
            <a:off x="1659267" y="3061689"/>
            <a:ext cx="185373" cy="137321"/>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a:t>
            </a:r>
            <a:r>
              <a:rPr sz="800" spc="-15">
                <a:solidFill>
                  <a:srgbClr val="22346A"/>
                </a:solidFill>
                <a:latin typeface="Arial" panose="020B0604020202020204" pitchFamily="34" charset="0"/>
                <a:cs typeface="Arial" panose="020B0604020202020204" pitchFamily="34" charset="0"/>
              </a:rPr>
              <a:t>20</a:t>
            </a:r>
            <a:endParaRPr sz="800">
              <a:latin typeface="Arial" panose="020B0604020202020204" pitchFamily="34" charset="0"/>
              <a:cs typeface="Arial" panose="020B0604020202020204" pitchFamily="34" charset="0"/>
            </a:endParaRPr>
          </a:p>
        </p:txBody>
      </p:sp>
      <p:sp>
        <p:nvSpPr>
          <p:cNvPr id="190" name="object 72">
            <a:extLst>
              <a:ext uri="{FF2B5EF4-FFF2-40B4-BE49-F238E27FC236}">
                <a16:creationId xmlns:a16="http://schemas.microsoft.com/office/drawing/2014/main" id="{56D5F99A-3EB7-1D26-329E-5B50F6D28184}"/>
              </a:ext>
            </a:extLst>
          </p:cNvPr>
          <p:cNvSpPr txBox="1"/>
          <p:nvPr/>
        </p:nvSpPr>
        <p:spPr>
          <a:xfrm>
            <a:off x="1766173" y="2397545"/>
            <a:ext cx="79394" cy="137321"/>
          </a:xfrm>
          <a:prstGeom prst="rect">
            <a:avLst/>
          </a:prstGeom>
        </p:spPr>
        <p:txBody>
          <a:bodyPr vert="horz" wrap="square" lIns="0" tIns="10397" rIns="0" bIns="0" rtlCol="0">
            <a:spAutoFit/>
          </a:bodyPr>
          <a:lstStyle/>
          <a:p>
            <a:pPr marL="7701">
              <a:spcBef>
                <a:spcPts val="82"/>
              </a:spcBef>
            </a:pPr>
            <a:r>
              <a:rPr sz="800" spc="-30">
                <a:solidFill>
                  <a:srgbClr val="22346A"/>
                </a:solidFill>
                <a:latin typeface="Arial" panose="020B0604020202020204" pitchFamily="34" charset="0"/>
                <a:cs typeface="Arial" panose="020B0604020202020204" pitchFamily="34" charset="0"/>
              </a:rPr>
              <a:t>0</a:t>
            </a:r>
            <a:endParaRPr sz="800">
              <a:latin typeface="Arial" panose="020B0604020202020204" pitchFamily="34" charset="0"/>
              <a:cs typeface="Arial" panose="020B0604020202020204" pitchFamily="34" charset="0"/>
            </a:endParaRPr>
          </a:p>
        </p:txBody>
      </p:sp>
      <p:sp>
        <p:nvSpPr>
          <p:cNvPr id="191" name="object 73">
            <a:extLst>
              <a:ext uri="{FF2B5EF4-FFF2-40B4-BE49-F238E27FC236}">
                <a16:creationId xmlns:a16="http://schemas.microsoft.com/office/drawing/2014/main" id="{7BA00A14-6C5E-65F2-FF28-E86A8C348A57}"/>
              </a:ext>
            </a:extLst>
          </p:cNvPr>
          <p:cNvSpPr txBox="1"/>
          <p:nvPr/>
        </p:nvSpPr>
        <p:spPr>
          <a:xfrm>
            <a:off x="1417842" y="2937331"/>
            <a:ext cx="169277" cy="1722722"/>
          </a:xfrm>
          <a:prstGeom prst="rect">
            <a:avLst/>
          </a:prstGeom>
        </p:spPr>
        <p:txBody>
          <a:bodyPr vert="vert270" wrap="square" lIns="0" tIns="7701" rIns="0" bIns="0" rtlCol="0">
            <a:spAutoFit/>
          </a:bodyPr>
          <a:lstStyle/>
          <a:p>
            <a:pPr marL="7701" algn="ctr">
              <a:spcBef>
                <a:spcPts val="61"/>
              </a:spcBef>
            </a:pPr>
            <a:r>
              <a:rPr sz="1100" b="1">
                <a:solidFill>
                  <a:srgbClr val="22346A"/>
                </a:solidFill>
                <a:latin typeface="Arial" panose="020B0604020202020204" pitchFamily="34" charset="0"/>
                <a:cs typeface="Arial" panose="020B0604020202020204" pitchFamily="34" charset="0"/>
              </a:rPr>
              <a:t>%</a:t>
            </a:r>
            <a:r>
              <a:rPr sz="1100" b="1" spc="6">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DLQI</a:t>
            </a:r>
            <a:r>
              <a:rPr sz="1100" b="1" spc="9">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CFB</a:t>
            </a:r>
            <a:r>
              <a:rPr sz="1100" b="1" spc="6">
                <a:solidFill>
                  <a:srgbClr val="22346A"/>
                </a:solidFill>
                <a:latin typeface="Arial" panose="020B0604020202020204" pitchFamily="34" charset="0"/>
                <a:cs typeface="Arial" panose="020B0604020202020204" pitchFamily="34" charset="0"/>
              </a:rPr>
              <a:t> </a:t>
            </a:r>
            <a:r>
              <a:rPr sz="1100" b="1">
                <a:solidFill>
                  <a:srgbClr val="22346A"/>
                </a:solidFill>
                <a:latin typeface="Arial" panose="020B0604020202020204" pitchFamily="34" charset="0"/>
                <a:cs typeface="Arial" panose="020B0604020202020204" pitchFamily="34" charset="0"/>
              </a:rPr>
              <a:t>(95%</a:t>
            </a:r>
            <a:r>
              <a:rPr sz="1100" b="1" spc="9">
                <a:solidFill>
                  <a:srgbClr val="22346A"/>
                </a:solidFill>
                <a:latin typeface="Arial" panose="020B0604020202020204" pitchFamily="34" charset="0"/>
                <a:cs typeface="Arial" panose="020B0604020202020204" pitchFamily="34" charset="0"/>
              </a:rPr>
              <a:t> </a:t>
            </a:r>
            <a:r>
              <a:rPr sz="1100" b="1" spc="-15">
                <a:solidFill>
                  <a:srgbClr val="22346A"/>
                </a:solidFill>
                <a:latin typeface="Arial" panose="020B0604020202020204" pitchFamily="34" charset="0"/>
                <a:cs typeface="Arial" panose="020B0604020202020204" pitchFamily="34" charset="0"/>
              </a:rPr>
              <a:t>CI)</a:t>
            </a:r>
            <a:endParaRPr sz="1100">
              <a:latin typeface="Arial" panose="020B0604020202020204" pitchFamily="34" charset="0"/>
              <a:cs typeface="Arial" panose="020B0604020202020204" pitchFamily="34" charset="0"/>
            </a:endParaRPr>
          </a:p>
        </p:txBody>
      </p:sp>
      <p:sp>
        <p:nvSpPr>
          <p:cNvPr id="192" name="object 74">
            <a:extLst>
              <a:ext uri="{FF2B5EF4-FFF2-40B4-BE49-F238E27FC236}">
                <a16:creationId xmlns:a16="http://schemas.microsoft.com/office/drawing/2014/main" id="{E407B5AF-31F3-A6F2-E7E6-2F619227B439}"/>
              </a:ext>
            </a:extLst>
          </p:cNvPr>
          <p:cNvSpPr txBox="1"/>
          <p:nvPr/>
        </p:nvSpPr>
        <p:spPr>
          <a:xfrm>
            <a:off x="2382776" y="2269047"/>
            <a:ext cx="536817" cy="263852"/>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Semana</a:t>
            </a:r>
            <a:r>
              <a:rPr sz="800" spc="67">
                <a:solidFill>
                  <a:srgbClr val="22346A"/>
                </a:solidFill>
                <a:latin typeface="Arial" panose="020B0604020202020204" pitchFamily="34" charset="0"/>
                <a:cs typeface="Arial" panose="020B0604020202020204" pitchFamily="34" charset="0"/>
              </a:rPr>
              <a:t> </a:t>
            </a:r>
            <a:r>
              <a:rPr sz="800" spc="-15">
                <a:solidFill>
                  <a:srgbClr val="22346A"/>
                </a:solidFill>
                <a:latin typeface="Arial" panose="020B0604020202020204" pitchFamily="34" charset="0"/>
                <a:cs typeface="Arial" panose="020B0604020202020204" pitchFamily="34" charset="0"/>
              </a:rPr>
              <a:t>16</a:t>
            </a:r>
            <a:endParaRPr sz="800">
              <a:latin typeface="Arial" panose="020B0604020202020204" pitchFamily="34" charset="0"/>
              <a:cs typeface="Arial" panose="020B0604020202020204" pitchFamily="34" charset="0"/>
            </a:endParaRPr>
          </a:p>
        </p:txBody>
      </p:sp>
      <p:sp>
        <p:nvSpPr>
          <p:cNvPr id="193" name="object 75">
            <a:extLst>
              <a:ext uri="{FF2B5EF4-FFF2-40B4-BE49-F238E27FC236}">
                <a16:creationId xmlns:a16="http://schemas.microsoft.com/office/drawing/2014/main" id="{53A9E5DF-08D0-F963-B5F5-81E43272024B}"/>
              </a:ext>
            </a:extLst>
          </p:cNvPr>
          <p:cNvSpPr txBox="1"/>
          <p:nvPr/>
        </p:nvSpPr>
        <p:spPr>
          <a:xfrm>
            <a:off x="1862077" y="2269047"/>
            <a:ext cx="136935" cy="137321"/>
          </a:xfrm>
          <a:prstGeom prst="rect">
            <a:avLst/>
          </a:prstGeom>
        </p:spPr>
        <p:txBody>
          <a:bodyPr vert="horz" wrap="square" lIns="0" tIns="10397" rIns="0" bIns="0" rtlCol="0">
            <a:spAutoFit/>
          </a:bodyPr>
          <a:lstStyle/>
          <a:p>
            <a:pPr marL="7701">
              <a:spcBef>
                <a:spcPts val="82"/>
              </a:spcBef>
            </a:pPr>
            <a:r>
              <a:rPr sz="800" spc="-15">
                <a:solidFill>
                  <a:srgbClr val="22346A"/>
                </a:solidFill>
                <a:latin typeface="Arial" panose="020B0604020202020204" pitchFamily="34" charset="0"/>
                <a:cs typeface="Arial" panose="020B0604020202020204" pitchFamily="34" charset="0"/>
              </a:rPr>
              <a:t>S0</a:t>
            </a:r>
            <a:endParaRPr sz="800">
              <a:latin typeface="Arial" panose="020B0604020202020204" pitchFamily="34" charset="0"/>
              <a:cs typeface="Arial" panose="020B0604020202020204" pitchFamily="34" charset="0"/>
            </a:endParaRPr>
          </a:p>
        </p:txBody>
      </p:sp>
      <p:sp>
        <p:nvSpPr>
          <p:cNvPr id="194" name="object 76">
            <a:extLst>
              <a:ext uri="{FF2B5EF4-FFF2-40B4-BE49-F238E27FC236}">
                <a16:creationId xmlns:a16="http://schemas.microsoft.com/office/drawing/2014/main" id="{EA29AF13-31D4-8A9F-53B4-42F53B202B57}"/>
              </a:ext>
            </a:extLst>
          </p:cNvPr>
          <p:cNvSpPr txBox="1"/>
          <p:nvPr/>
        </p:nvSpPr>
        <p:spPr>
          <a:xfrm>
            <a:off x="2244787" y="4775048"/>
            <a:ext cx="865317" cy="608136"/>
          </a:xfrm>
          <a:prstGeom prst="rect">
            <a:avLst/>
          </a:prstGeom>
        </p:spPr>
        <p:txBody>
          <a:bodyPr vert="horz" wrap="square" lIns="0" tIns="144014" rIns="0" bIns="0" rtlCol="0">
            <a:spAutoFit/>
          </a:bodyPr>
          <a:lstStyle/>
          <a:p>
            <a:pPr algn="ctr">
              <a:spcBef>
                <a:spcPts val="1134"/>
              </a:spcBef>
            </a:pPr>
            <a:r>
              <a:rPr sz="1600" b="1">
                <a:solidFill>
                  <a:srgbClr val="003867"/>
                </a:solidFill>
                <a:latin typeface="Arial" panose="020B0604020202020204" pitchFamily="34" charset="0"/>
                <a:cs typeface="Arial" panose="020B0604020202020204" pitchFamily="34" charset="0"/>
              </a:rPr>
              <a:t>-</a:t>
            </a:r>
            <a:r>
              <a:rPr sz="1600" b="1" spc="-6">
                <a:solidFill>
                  <a:srgbClr val="003867"/>
                </a:solidFill>
                <a:latin typeface="Arial" panose="020B0604020202020204" pitchFamily="34" charset="0"/>
                <a:cs typeface="Arial" panose="020B0604020202020204" pitchFamily="34" charset="0"/>
              </a:rPr>
              <a:t>66,0%*</a:t>
            </a:r>
            <a:endParaRPr sz="1600">
              <a:solidFill>
                <a:srgbClr val="003867"/>
              </a:solidFill>
              <a:latin typeface="Arial" panose="020B0604020202020204" pitchFamily="34" charset="0"/>
              <a:cs typeface="Arial" panose="020B0604020202020204" pitchFamily="34" charset="0"/>
            </a:endParaRPr>
          </a:p>
          <a:p>
            <a:pPr marR="22334" algn="ctr">
              <a:spcBef>
                <a:spcPts val="555"/>
              </a:spcBef>
            </a:pPr>
            <a:r>
              <a:rPr sz="800" spc="-15">
                <a:solidFill>
                  <a:srgbClr val="003867"/>
                </a:solidFill>
                <a:latin typeface="Arial" panose="020B0604020202020204" pitchFamily="34" charset="0"/>
                <a:cs typeface="Arial" panose="020B0604020202020204" pitchFamily="34" charset="0"/>
              </a:rPr>
              <a:t>82</a:t>
            </a:r>
            <a:endParaRPr sz="800">
              <a:solidFill>
                <a:srgbClr val="003867"/>
              </a:solidFill>
              <a:latin typeface="Arial" panose="020B0604020202020204" pitchFamily="34" charset="0"/>
              <a:cs typeface="Arial" panose="020B0604020202020204" pitchFamily="34" charset="0"/>
            </a:endParaRPr>
          </a:p>
        </p:txBody>
      </p:sp>
      <p:sp>
        <p:nvSpPr>
          <p:cNvPr id="195" name="object 77">
            <a:extLst>
              <a:ext uri="{FF2B5EF4-FFF2-40B4-BE49-F238E27FC236}">
                <a16:creationId xmlns:a16="http://schemas.microsoft.com/office/drawing/2014/main" id="{EE9018EE-D23B-70C3-5AD1-7923E2D2A810}"/>
              </a:ext>
            </a:extLst>
          </p:cNvPr>
          <p:cNvSpPr txBox="1"/>
          <p:nvPr/>
        </p:nvSpPr>
        <p:spPr>
          <a:xfrm>
            <a:off x="5452731" y="5230386"/>
            <a:ext cx="1187876" cy="133609"/>
          </a:xfrm>
          <a:prstGeom prst="rect">
            <a:avLst/>
          </a:prstGeom>
        </p:spPr>
        <p:txBody>
          <a:bodyPr vert="horz" wrap="square" lIns="0" tIns="10397" rIns="0" bIns="0" rtlCol="0">
            <a:spAutoFit/>
          </a:bodyPr>
          <a:lstStyle/>
          <a:p>
            <a:pPr marL="7701">
              <a:spcBef>
                <a:spcPts val="82"/>
              </a:spcBef>
            </a:pPr>
            <a:r>
              <a:rPr sz="800">
                <a:solidFill>
                  <a:srgbClr val="22346A"/>
                </a:solidFill>
                <a:latin typeface="Arial" panose="020B0604020202020204" pitchFamily="34" charset="0"/>
                <a:cs typeface="Arial" panose="020B0604020202020204" pitchFamily="34" charset="0"/>
              </a:rPr>
              <a:t>n</a:t>
            </a:r>
            <a:r>
              <a:rPr sz="800" spc="15">
                <a:solidFill>
                  <a:srgbClr val="22346A"/>
                </a:solidFill>
                <a:latin typeface="Arial" panose="020B0604020202020204" pitchFamily="34" charset="0"/>
                <a:cs typeface="Arial" panose="020B0604020202020204" pitchFamily="34" charset="0"/>
              </a:rPr>
              <a:t> </a:t>
            </a:r>
            <a:r>
              <a:rPr sz="800">
                <a:solidFill>
                  <a:srgbClr val="22346A"/>
                </a:solidFill>
                <a:latin typeface="Arial" panose="020B0604020202020204" pitchFamily="34" charset="0"/>
                <a:cs typeface="Arial" panose="020B0604020202020204" pitchFamily="34" charset="0"/>
              </a:rPr>
              <a:t>a</a:t>
            </a:r>
            <a:r>
              <a:rPr sz="800" spc="18">
                <a:solidFill>
                  <a:srgbClr val="22346A"/>
                </a:solidFill>
                <a:latin typeface="Arial" panose="020B0604020202020204" pitchFamily="34" charset="0"/>
                <a:cs typeface="Arial" panose="020B0604020202020204" pitchFamily="34" charset="0"/>
              </a:rPr>
              <a:t> </a:t>
            </a:r>
            <a:r>
              <a:rPr sz="800">
                <a:solidFill>
                  <a:srgbClr val="22346A"/>
                </a:solidFill>
                <a:latin typeface="Arial" panose="020B0604020202020204" pitchFamily="34" charset="0"/>
                <a:cs typeface="Arial" panose="020B0604020202020204" pitchFamily="34" charset="0"/>
              </a:rPr>
              <a:t>S16</a:t>
            </a:r>
            <a:r>
              <a:rPr sz="800" spc="18">
                <a:solidFill>
                  <a:srgbClr val="22346A"/>
                </a:solidFill>
                <a:latin typeface="Arial" panose="020B0604020202020204" pitchFamily="34" charset="0"/>
                <a:cs typeface="Arial" panose="020B0604020202020204" pitchFamily="34" charset="0"/>
              </a:rPr>
              <a:t> </a:t>
            </a:r>
            <a:r>
              <a:rPr sz="800">
                <a:solidFill>
                  <a:srgbClr val="22346A"/>
                </a:solidFill>
                <a:latin typeface="Arial" panose="020B0604020202020204" pitchFamily="34" charset="0"/>
                <a:cs typeface="Arial" panose="020B0604020202020204" pitchFamily="34" charset="0"/>
              </a:rPr>
              <a:t>=</a:t>
            </a:r>
            <a:r>
              <a:rPr sz="800" spc="18">
                <a:solidFill>
                  <a:srgbClr val="22346A"/>
                </a:solidFill>
                <a:latin typeface="Arial" panose="020B0604020202020204" pitchFamily="34" charset="0"/>
                <a:cs typeface="Arial" panose="020B0604020202020204" pitchFamily="34" charset="0"/>
              </a:rPr>
              <a:t> </a:t>
            </a:r>
            <a:r>
              <a:rPr sz="800" spc="-15">
                <a:solidFill>
                  <a:srgbClr val="22346A"/>
                </a:solidFill>
                <a:latin typeface="Arial" panose="020B0604020202020204" pitchFamily="34" charset="0"/>
                <a:cs typeface="Arial" panose="020B0604020202020204" pitchFamily="34" charset="0"/>
              </a:rPr>
              <a:t>82</a:t>
            </a:r>
            <a:endParaRPr sz="800">
              <a:latin typeface="Arial" panose="020B0604020202020204" pitchFamily="34" charset="0"/>
              <a:cs typeface="Arial" panose="020B0604020202020204" pitchFamily="34" charset="0"/>
            </a:endParaRPr>
          </a:p>
        </p:txBody>
      </p:sp>
      <p:sp>
        <p:nvSpPr>
          <p:cNvPr id="196" name="object 68">
            <a:extLst>
              <a:ext uri="{FF2B5EF4-FFF2-40B4-BE49-F238E27FC236}">
                <a16:creationId xmlns:a16="http://schemas.microsoft.com/office/drawing/2014/main" id="{636686F4-A902-408C-56A6-5212D8CE08F9}"/>
              </a:ext>
            </a:extLst>
          </p:cNvPr>
          <p:cNvSpPr txBox="1"/>
          <p:nvPr/>
        </p:nvSpPr>
        <p:spPr>
          <a:xfrm>
            <a:off x="1359361" y="5005090"/>
            <a:ext cx="781190" cy="362530"/>
          </a:xfrm>
          <a:prstGeom prst="rect">
            <a:avLst/>
          </a:prstGeom>
        </p:spPr>
        <p:txBody>
          <a:bodyPr vert="horz" wrap="square" lIns="0" tIns="54679" rIns="0" bIns="0" rtlCol="0">
            <a:spAutoFit/>
          </a:bodyPr>
          <a:lstStyle/>
          <a:p>
            <a:pPr marL="301890">
              <a:spcBef>
                <a:spcPts val="431"/>
              </a:spcBef>
            </a:pPr>
            <a:r>
              <a:rPr sz="800">
                <a:solidFill>
                  <a:srgbClr val="22346A"/>
                </a:solidFill>
                <a:latin typeface="Arial" panose="020B0604020202020204" pitchFamily="34" charset="0"/>
                <a:cs typeface="Arial" panose="020B0604020202020204" pitchFamily="34" charset="0"/>
              </a:rPr>
              <a:t>-</a:t>
            </a:r>
            <a:r>
              <a:rPr sz="800" spc="-15">
                <a:solidFill>
                  <a:srgbClr val="22346A"/>
                </a:solidFill>
                <a:latin typeface="Arial" panose="020B0604020202020204" pitchFamily="34" charset="0"/>
                <a:cs typeface="Arial" panose="020B0604020202020204" pitchFamily="34" charset="0"/>
              </a:rPr>
              <a:t>80</a:t>
            </a:r>
            <a:endParaRPr sz="800">
              <a:latin typeface="Arial" panose="020B0604020202020204" pitchFamily="34" charset="0"/>
              <a:cs typeface="Arial" panose="020B0604020202020204" pitchFamily="34" charset="0"/>
            </a:endParaRPr>
          </a:p>
          <a:p>
            <a:pPr marL="322684">
              <a:spcBef>
                <a:spcPts val="376"/>
              </a:spcBef>
              <a:tabLst>
                <a:tab pos="534469" algn="l"/>
              </a:tabLst>
            </a:pPr>
            <a:r>
              <a:rPr sz="800" spc="-30">
                <a:solidFill>
                  <a:srgbClr val="22346A"/>
                </a:solidFill>
                <a:latin typeface="Arial" panose="020B0604020202020204" pitchFamily="34" charset="0"/>
                <a:cs typeface="Arial" panose="020B0604020202020204" pitchFamily="34" charset="0"/>
              </a:rPr>
              <a:t>n</a:t>
            </a:r>
            <a:r>
              <a:rPr sz="800">
                <a:solidFill>
                  <a:srgbClr val="22346A"/>
                </a:solidFill>
                <a:latin typeface="Arial" panose="020B0604020202020204" pitchFamily="34" charset="0"/>
                <a:cs typeface="Arial" panose="020B0604020202020204" pitchFamily="34" charset="0"/>
              </a:rPr>
              <a:t>	</a:t>
            </a:r>
            <a:r>
              <a:rPr sz="800" spc="-15">
                <a:solidFill>
                  <a:srgbClr val="22346A"/>
                </a:solidFill>
                <a:latin typeface="Arial" panose="020B0604020202020204" pitchFamily="34" charset="0"/>
                <a:cs typeface="Arial" panose="020B0604020202020204" pitchFamily="34" charset="0"/>
              </a:rPr>
              <a:t>94</a:t>
            </a:r>
            <a:endParaRPr sz="800">
              <a:latin typeface="Arial" panose="020B0604020202020204" pitchFamily="34" charset="0"/>
              <a:cs typeface="Arial" panose="020B0604020202020204" pitchFamily="34" charset="0"/>
            </a:endParaRPr>
          </a:p>
        </p:txBody>
      </p:sp>
      <p:sp>
        <p:nvSpPr>
          <p:cNvPr id="138" name="object 17">
            <a:extLst>
              <a:ext uri="{FF2B5EF4-FFF2-40B4-BE49-F238E27FC236}">
                <a16:creationId xmlns:a16="http://schemas.microsoft.com/office/drawing/2014/main" id="{C24EEAA4-C4D0-05FF-2220-FD7D2379DAC4}"/>
              </a:ext>
            </a:extLst>
          </p:cNvPr>
          <p:cNvSpPr/>
          <p:nvPr/>
        </p:nvSpPr>
        <p:spPr>
          <a:xfrm>
            <a:off x="9658281" y="2836057"/>
            <a:ext cx="859849" cy="1143256"/>
          </a:xfrm>
          <a:custGeom>
            <a:avLst/>
            <a:gdLst/>
            <a:ahLst/>
            <a:cxnLst/>
            <a:rect l="l" t="t" r="r" b="b"/>
            <a:pathLst>
              <a:path w="1417955" h="1885314">
                <a:moveTo>
                  <a:pt x="0" y="1756470"/>
                </a:moveTo>
                <a:lnTo>
                  <a:pt x="42514" y="1779878"/>
                </a:lnTo>
                <a:lnTo>
                  <a:pt x="86327" y="1801126"/>
                </a:lnTo>
                <a:lnTo>
                  <a:pt x="131366" y="1820142"/>
                </a:lnTo>
                <a:lnTo>
                  <a:pt x="177561" y="1836856"/>
                </a:lnTo>
                <a:lnTo>
                  <a:pt x="224840" y="1851194"/>
                </a:lnTo>
                <a:lnTo>
                  <a:pt x="273131" y="1863087"/>
                </a:lnTo>
                <a:lnTo>
                  <a:pt x="322363" y="1872461"/>
                </a:lnTo>
                <a:lnTo>
                  <a:pt x="372464" y="1879245"/>
                </a:lnTo>
                <a:lnTo>
                  <a:pt x="423364" y="1883369"/>
                </a:lnTo>
                <a:lnTo>
                  <a:pt x="474990" y="1884759"/>
                </a:lnTo>
                <a:lnTo>
                  <a:pt x="523485" y="1883533"/>
                </a:lnTo>
                <a:lnTo>
                  <a:pt x="571344" y="1879893"/>
                </a:lnTo>
                <a:lnTo>
                  <a:pt x="618506" y="1873900"/>
                </a:lnTo>
                <a:lnTo>
                  <a:pt x="664914" y="1865613"/>
                </a:lnTo>
                <a:lnTo>
                  <a:pt x="710507" y="1855090"/>
                </a:lnTo>
                <a:lnTo>
                  <a:pt x="755227" y="1842391"/>
                </a:lnTo>
                <a:lnTo>
                  <a:pt x="799014" y="1827575"/>
                </a:lnTo>
                <a:lnTo>
                  <a:pt x="841809" y="1810701"/>
                </a:lnTo>
                <a:lnTo>
                  <a:pt x="883553" y="1791829"/>
                </a:lnTo>
                <a:lnTo>
                  <a:pt x="924186" y="1771017"/>
                </a:lnTo>
                <a:lnTo>
                  <a:pt x="963650" y="1748326"/>
                </a:lnTo>
                <a:lnTo>
                  <a:pt x="1001885" y="1723813"/>
                </a:lnTo>
                <a:lnTo>
                  <a:pt x="1038833" y="1697539"/>
                </a:lnTo>
                <a:lnTo>
                  <a:pt x="1074433" y="1669563"/>
                </a:lnTo>
                <a:lnTo>
                  <a:pt x="1108627" y="1639943"/>
                </a:lnTo>
                <a:lnTo>
                  <a:pt x="1141355" y="1608740"/>
                </a:lnTo>
                <a:lnTo>
                  <a:pt x="1172558" y="1576011"/>
                </a:lnTo>
                <a:lnTo>
                  <a:pt x="1202178" y="1541817"/>
                </a:lnTo>
                <a:lnTo>
                  <a:pt x="1230154" y="1506217"/>
                </a:lnTo>
                <a:lnTo>
                  <a:pt x="1256427" y="1469270"/>
                </a:lnTo>
                <a:lnTo>
                  <a:pt x="1280939" y="1431034"/>
                </a:lnTo>
                <a:lnTo>
                  <a:pt x="1303631" y="1391570"/>
                </a:lnTo>
                <a:lnTo>
                  <a:pt x="1324442" y="1350937"/>
                </a:lnTo>
                <a:lnTo>
                  <a:pt x="1343314" y="1309193"/>
                </a:lnTo>
                <a:lnTo>
                  <a:pt x="1360187" y="1266398"/>
                </a:lnTo>
                <a:lnTo>
                  <a:pt x="1375003" y="1222612"/>
                </a:lnTo>
                <a:lnTo>
                  <a:pt x="1387702" y="1177892"/>
                </a:lnTo>
                <a:lnTo>
                  <a:pt x="1398224" y="1132300"/>
                </a:lnTo>
                <a:lnTo>
                  <a:pt x="1406512" y="1085893"/>
                </a:lnTo>
                <a:lnTo>
                  <a:pt x="1412505" y="1038731"/>
                </a:lnTo>
                <a:lnTo>
                  <a:pt x="1416144" y="990873"/>
                </a:lnTo>
                <a:lnTo>
                  <a:pt x="1417370" y="942379"/>
                </a:lnTo>
                <a:lnTo>
                  <a:pt x="1416144" y="893884"/>
                </a:lnTo>
                <a:lnTo>
                  <a:pt x="1412505" y="846026"/>
                </a:lnTo>
                <a:lnTo>
                  <a:pt x="1406512" y="798863"/>
                </a:lnTo>
                <a:lnTo>
                  <a:pt x="1398224" y="752456"/>
                </a:lnTo>
                <a:lnTo>
                  <a:pt x="1387702" y="706863"/>
                </a:lnTo>
                <a:lnTo>
                  <a:pt x="1375003" y="662143"/>
                </a:lnTo>
                <a:lnTo>
                  <a:pt x="1360187" y="618356"/>
                </a:lnTo>
                <a:lnTo>
                  <a:pt x="1343314" y="575561"/>
                </a:lnTo>
                <a:lnTo>
                  <a:pt x="1324442" y="533817"/>
                </a:lnTo>
                <a:lnTo>
                  <a:pt x="1303631" y="493183"/>
                </a:lnTo>
                <a:lnTo>
                  <a:pt x="1280939" y="453719"/>
                </a:lnTo>
                <a:lnTo>
                  <a:pt x="1256427" y="415484"/>
                </a:lnTo>
                <a:lnTo>
                  <a:pt x="1230154" y="378537"/>
                </a:lnTo>
                <a:lnTo>
                  <a:pt x="1202178" y="342937"/>
                </a:lnTo>
                <a:lnTo>
                  <a:pt x="1172558" y="308743"/>
                </a:lnTo>
                <a:lnTo>
                  <a:pt x="1141355" y="276015"/>
                </a:lnTo>
                <a:lnTo>
                  <a:pt x="1108627" y="244811"/>
                </a:lnTo>
                <a:lnTo>
                  <a:pt x="1074433" y="215192"/>
                </a:lnTo>
                <a:lnTo>
                  <a:pt x="1038833" y="187216"/>
                </a:lnTo>
                <a:lnTo>
                  <a:pt x="1001885" y="160942"/>
                </a:lnTo>
                <a:lnTo>
                  <a:pt x="963650" y="136430"/>
                </a:lnTo>
                <a:lnTo>
                  <a:pt x="924186" y="113739"/>
                </a:lnTo>
                <a:lnTo>
                  <a:pt x="883553" y="92928"/>
                </a:lnTo>
                <a:lnTo>
                  <a:pt x="841809" y="74056"/>
                </a:lnTo>
                <a:lnTo>
                  <a:pt x="799014" y="57182"/>
                </a:lnTo>
                <a:lnTo>
                  <a:pt x="755227" y="42367"/>
                </a:lnTo>
                <a:lnTo>
                  <a:pt x="710507" y="29668"/>
                </a:lnTo>
                <a:lnTo>
                  <a:pt x="664914" y="19145"/>
                </a:lnTo>
                <a:lnTo>
                  <a:pt x="618506" y="10858"/>
                </a:lnTo>
                <a:lnTo>
                  <a:pt x="571344" y="4865"/>
                </a:lnTo>
                <a:lnTo>
                  <a:pt x="523485" y="1226"/>
                </a:lnTo>
                <a:lnTo>
                  <a:pt x="474990" y="0"/>
                </a:lnTo>
              </a:path>
            </a:pathLst>
          </a:custGeom>
          <a:ln w="209417">
            <a:gradFill>
              <a:gsLst>
                <a:gs pos="0">
                  <a:srgbClr val="7945B8"/>
                </a:gs>
                <a:gs pos="100000">
                  <a:schemeClr val="accent2">
                    <a:lumMod val="40000"/>
                    <a:lumOff val="60000"/>
                  </a:schemeClr>
                </a:gs>
              </a:gsLst>
              <a:lin ang="5400000" scaled="1"/>
            </a:gradFill>
          </a:ln>
        </p:spPr>
        <p:txBody>
          <a:bodyPr wrap="square" lIns="0" tIns="0" rIns="0" bIns="0" rtlCol="0"/>
          <a:lstStyle/>
          <a:p>
            <a:endParaRPr sz="1092"/>
          </a:p>
        </p:txBody>
      </p:sp>
    </p:spTree>
    <p:extLst>
      <p:ext uri="{BB962C8B-B14F-4D97-AF65-F5344CB8AC3E}">
        <p14:creationId xmlns:p14="http://schemas.microsoft.com/office/powerpoint/2010/main" val="30831025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3D8AF-CAC9-5AA8-A393-316518A61D5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BA85E905-EB59-FF33-B368-243386F24EE9}"/>
              </a:ext>
            </a:extLst>
          </p:cNvPr>
          <p:cNvSpPr>
            <a:spLocks noGrp="1"/>
          </p:cNvSpPr>
          <p:nvPr>
            <p:ph type="title"/>
          </p:nvPr>
        </p:nvSpPr>
        <p:spPr>
          <a:xfrm>
            <a:off x="541058" y="180535"/>
            <a:ext cx="10710038" cy="640214"/>
          </a:xfrm>
        </p:spPr>
        <p:txBody>
          <a:bodyPr/>
          <a:lstStyle/>
          <a:p>
            <a:r>
              <a:rPr lang="es-ES"/>
              <a:t>Lebrikizumab proporciona altos niveles de efectividad en pacientes con DA moderada a grave en la práctica habitual: análisis provisional del estudio no intervencionista AD-LIFE.</a:t>
            </a:r>
            <a:r>
              <a:rPr lang="es-ES" baseline="30000"/>
              <a:t>$1,2</a:t>
            </a:r>
          </a:p>
        </p:txBody>
      </p:sp>
      <p:sp>
        <p:nvSpPr>
          <p:cNvPr id="4" name="CuadroTexto 3">
            <a:extLst>
              <a:ext uri="{FF2B5EF4-FFF2-40B4-BE49-F238E27FC236}">
                <a16:creationId xmlns:a16="http://schemas.microsoft.com/office/drawing/2014/main" id="{9B85FFC9-EB2D-7542-9F7F-592C8344B630}"/>
              </a:ext>
            </a:extLst>
          </p:cNvPr>
          <p:cNvSpPr txBox="1"/>
          <p:nvPr/>
        </p:nvSpPr>
        <p:spPr>
          <a:xfrm>
            <a:off x="1760016" y="5983360"/>
            <a:ext cx="8067846" cy="553998"/>
          </a:xfrm>
          <a:prstGeom prst="rect">
            <a:avLst/>
          </a:prstGeom>
          <a:noFill/>
        </p:spPr>
        <p:txBody>
          <a:bodyPr wrap="square" rtlCol="0">
            <a:spAutoFit/>
          </a:bodyPr>
          <a:lstStyle/>
          <a:p>
            <a:r>
              <a:rPr lang="es-ES" sz="500">
                <a:solidFill>
                  <a:srgbClr val="646464"/>
                </a:solidFill>
              </a:rPr>
              <a:t>*=p&lt;0,0001 frente al valor inicial.</a:t>
            </a:r>
            <a:r>
              <a:rPr lang="es-ES" sz="500" baseline="30000">
                <a:solidFill>
                  <a:srgbClr val="646464"/>
                </a:solidFill>
              </a:rPr>
              <a:t> $</a:t>
            </a:r>
            <a:r>
              <a:rPr lang="es-ES" sz="50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500" baseline="30000">
                <a:solidFill>
                  <a:srgbClr val="646464"/>
                </a:solidFill>
              </a:rPr>
              <a:t>1,2</a:t>
            </a:r>
            <a:r>
              <a:rPr lang="es-ES" sz="500">
                <a:solidFill>
                  <a:srgbClr val="646464"/>
                </a:solidFill>
              </a:rPr>
              <a:t>; </a:t>
            </a:r>
            <a:r>
              <a:rPr lang="es-ES" sz="500" baseline="30000">
                <a:solidFill>
                  <a:srgbClr val="646464"/>
                </a:solidFill>
              </a:rPr>
              <a:t>#</a:t>
            </a:r>
            <a:r>
              <a:rPr lang="es-ES" sz="500">
                <a:solidFill>
                  <a:srgbClr val="646464"/>
                </a:solidFill>
              </a:rPr>
              <a:t>La decisión clínica de tratar con LEB la toman los investigadores independientemente de la participación en el estudio y antes del proceso de consentimiento informado.</a:t>
            </a:r>
            <a:r>
              <a:rPr lang="es-ES" sz="500" baseline="30000">
                <a:solidFill>
                  <a:srgbClr val="646464"/>
                </a:solidFill>
              </a:rPr>
              <a:t>1,2</a:t>
            </a:r>
            <a:endParaRPr lang="es-ES" sz="500">
              <a:solidFill>
                <a:srgbClr val="646464"/>
              </a:solidFill>
            </a:endParaRPr>
          </a:p>
          <a:p>
            <a:r>
              <a:rPr lang="es-ES" sz="500" b="1">
                <a:solidFill>
                  <a:srgbClr val="646464"/>
                </a:solidFill>
              </a:rPr>
              <a:t>DA</a:t>
            </a:r>
            <a:r>
              <a:rPr lang="es-ES" sz="500">
                <a:solidFill>
                  <a:srgbClr val="646464"/>
                </a:solidFill>
              </a:rPr>
              <a:t>: dermatitis atópica; </a:t>
            </a:r>
            <a:r>
              <a:rPr lang="es-ES" sz="500" b="1">
                <a:solidFill>
                  <a:srgbClr val="646464"/>
                </a:solidFill>
              </a:rPr>
              <a:t>C2S</a:t>
            </a:r>
            <a:r>
              <a:rPr lang="es-ES" sz="500">
                <a:solidFill>
                  <a:srgbClr val="646464"/>
                </a:solidFill>
              </a:rPr>
              <a:t>: cada dos semanas; </a:t>
            </a:r>
            <a:r>
              <a:rPr lang="es-ES" sz="500" b="1">
                <a:solidFill>
                  <a:srgbClr val="646464"/>
                </a:solidFill>
              </a:rPr>
              <a:t>CFB</a:t>
            </a:r>
            <a:r>
              <a:rPr lang="es-ES" sz="500">
                <a:solidFill>
                  <a:srgbClr val="646464"/>
                </a:solidFill>
              </a:rPr>
              <a:t>: cambio respecto al valor basal; </a:t>
            </a:r>
            <a:r>
              <a:rPr lang="es-ES" sz="500" b="1">
                <a:solidFill>
                  <a:srgbClr val="646464"/>
                </a:solidFill>
              </a:rPr>
              <a:t>CI</a:t>
            </a:r>
            <a:r>
              <a:rPr lang="es-ES" sz="500">
                <a:solidFill>
                  <a:srgbClr val="646464"/>
                </a:solidFill>
              </a:rPr>
              <a:t>: intervalo de confianza; </a:t>
            </a:r>
            <a:r>
              <a:rPr lang="es-ES" sz="500" b="1">
                <a:solidFill>
                  <a:srgbClr val="646464"/>
                </a:solidFill>
              </a:rPr>
              <a:t>LEB</a:t>
            </a:r>
            <a:r>
              <a:rPr lang="es-ES" sz="500">
                <a:solidFill>
                  <a:srgbClr val="646464"/>
                </a:solidFill>
              </a:rPr>
              <a:t>: lebrikizumab.</a:t>
            </a:r>
          </a:p>
          <a:p>
            <a:r>
              <a:rPr lang="es-ES" sz="500" b="1">
                <a:solidFill>
                  <a:srgbClr val="646464"/>
                </a:solidFill>
              </a:rPr>
              <a:t>1. </a:t>
            </a:r>
            <a:r>
              <a:rPr lang="es-ES" sz="500">
                <a:solidFill>
                  <a:srgbClr val="646464"/>
                </a:solidFill>
              </a:rPr>
              <a:t>Lauffer F., </a:t>
            </a:r>
            <a:r>
              <a:rPr lang="es-ES" sz="500" i="1">
                <a:solidFill>
                  <a:srgbClr val="646464"/>
                </a:solidFill>
              </a:rPr>
              <a:t>et al</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provides</a:t>
            </a:r>
            <a:r>
              <a:rPr lang="es-ES" sz="500">
                <a:solidFill>
                  <a:srgbClr val="646464"/>
                </a:solidFill>
              </a:rPr>
              <a:t> </a:t>
            </a:r>
            <a:r>
              <a:rPr lang="es-ES" sz="500" err="1">
                <a:solidFill>
                  <a:srgbClr val="646464"/>
                </a:solidFill>
              </a:rPr>
              <a:t>high</a:t>
            </a:r>
            <a:r>
              <a:rPr lang="es-ES" sz="500">
                <a:solidFill>
                  <a:srgbClr val="646464"/>
                </a:solidFill>
              </a:rPr>
              <a:t> </a:t>
            </a:r>
            <a:r>
              <a:rPr lang="es-ES" sz="500" err="1">
                <a:solidFill>
                  <a:srgbClr val="646464"/>
                </a:solidFill>
              </a:rPr>
              <a:t>levels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effectiveness</a:t>
            </a:r>
            <a:r>
              <a:rPr lang="es-ES" sz="500">
                <a:solidFill>
                  <a:srgbClr val="646464"/>
                </a:solidFill>
              </a:rPr>
              <a:t> in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t>
            </a:r>
            <a:r>
              <a:rPr lang="es-ES" sz="500" err="1">
                <a:solidFill>
                  <a:srgbClr val="646464"/>
                </a:solidFill>
              </a:rPr>
              <a:t>routine</a:t>
            </a:r>
            <a:r>
              <a:rPr lang="es-ES" sz="500">
                <a:solidFill>
                  <a:srgbClr val="646464"/>
                </a:solidFill>
              </a:rPr>
              <a:t> </a:t>
            </a:r>
            <a:r>
              <a:rPr lang="es-ES" sz="500" err="1">
                <a:solidFill>
                  <a:srgbClr val="646464"/>
                </a:solidFill>
              </a:rPr>
              <a:t>practice</a:t>
            </a:r>
            <a:r>
              <a:rPr lang="es-ES" sz="500">
                <a:solidFill>
                  <a:srgbClr val="646464"/>
                </a:solidFill>
              </a:rPr>
              <a:t>: </a:t>
            </a:r>
            <a:r>
              <a:rPr lang="es-ES" sz="500" err="1">
                <a:solidFill>
                  <a:srgbClr val="646464"/>
                </a:solidFill>
              </a:rPr>
              <a:t>interim</a:t>
            </a:r>
            <a:r>
              <a:rPr lang="es-ES" sz="500">
                <a:solidFill>
                  <a:srgbClr val="646464"/>
                </a:solidFill>
              </a:rPr>
              <a:t> </a:t>
            </a:r>
            <a:r>
              <a:rPr lang="es-ES" sz="500" err="1">
                <a:solidFill>
                  <a:srgbClr val="646464"/>
                </a:solidFill>
              </a:rPr>
              <a:t>analysis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non-</a:t>
            </a:r>
            <a:r>
              <a:rPr lang="es-ES" sz="500" err="1">
                <a:solidFill>
                  <a:srgbClr val="646464"/>
                </a:solidFill>
              </a:rPr>
              <a:t>interventional</a:t>
            </a:r>
            <a:r>
              <a:rPr lang="es-ES" sz="500">
                <a:solidFill>
                  <a:srgbClr val="646464"/>
                </a:solidFill>
              </a:rPr>
              <a:t> </a:t>
            </a:r>
            <a:r>
              <a:rPr lang="es-ES" sz="500" err="1">
                <a:solidFill>
                  <a:srgbClr val="646464"/>
                </a:solidFill>
              </a:rPr>
              <a:t>study</a:t>
            </a:r>
            <a:r>
              <a:rPr lang="es-ES" sz="500">
                <a:solidFill>
                  <a:srgbClr val="646464"/>
                </a:solidFill>
              </a:rPr>
              <a:t> AD-LIFE. 33rd </a:t>
            </a:r>
            <a:r>
              <a:rPr lang="es-ES" sz="500" err="1">
                <a:solidFill>
                  <a:srgbClr val="646464"/>
                </a:solidFill>
              </a:rPr>
              <a:t>Congress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2025; Paris, France; 17–20 </a:t>
            </a:r>
            <a:r>
              <a:rPr lang="es-ES" sz="500" err="1">
                <a:solidFill>
                  <a:srgbClr val="646464"/>
                </a:solidFill>
              </a:rPr>
              <a:t>September</a:t>
            </a:r>
            <a:r>
              <a:rPr lang="es-ES" sz="500">
                <a:solidFill>
                  <a:srgbClr val="646464"/>
                </a:solidFill>
              </a:rPr>
              <a:t> 2025. P-2936; </a:t>
            </a:r>
            <a:r>
              <a:rPr lang="es-ES" sz="500" b="1">
                <a:solidFill>
                  <a:srgbClr val="646464"/>
                </a:solidFill>
              </a:rPr>
              <a:t>2</a:t>
            </a:r>
            <a:r>
              <a:rPr lang="es-ES" sz="500">
                <a:solidFill>
                  <a:srgbClr val="646464"/>
                </a:solidFill>
              </a:rPr>
              <a:t>. </a:t>
            </a:r>
            <a:r>
              <a:rPr lang="es-ES" sz="500" err="1">
                <a:solidFill>
                  <a:srgbClr val="646464"/>
                </a:solidFill>
              </a:rPr>
              <a:t>Lauffler</a:t>
            </a:r>
            <a:r>
              <a:rPr lang="es-ES" sz="500">
                <a:solidFill>
                  <a:srgbClr val="646464"/>
                </a:solidFill>
              </a:rPr>
              <a:t> F., </a:t>
            </a:r>
            <a:r>
              <a:rPr lang="es-ES" sz="500" i="1">
                <a:solidFill>
                  <a:srgbClr val="646464"/>
                </a:solidFill>
              </a:rPr>
              <a:t>et al</a:t>
            </a:r>
            <a:r>
              <a:rPr lang="es-ES" sz="500">
                <a:solidFill>
                  <a:srgbClr val="646464"/>
                </a:solidFill>
              </a:rPr>
              <a:t>. </a:t>
            </a:r>
            <a:r>
              <a:rPr lang="es-ES" sz="500" err="1">
                <a:solidFill>
                  <a:srgbClr val="646464"/>
                </a:solidFill>
              </a:rPr>
              <a:t>Patient</a:t>
            </a:r>
            <a:r>
              <a:rPr lang="es-ES" sz="500">
                <a:solidFill>
                  <a:srgbClr val="646464"/>
                </a:solidFill>
              </a:rPr>
              <a:t> </a:t>
            </a:r>
            <a:r>
              <a:rPr lang="es-ES" sz="500" err="1">
                <a:solidFill>
                  <a:srgbClr val="646464"/>
                </a:solidFill>
              </a:rPr>
              <a:t>reported</a:t>
            </a:r>
            <a:r>
              <a:rPr lang="es-ES" sz="500">
                <a:solidFill>
                  <a:srgbClr val="646464"/>
                </a:solidFill>
              </a:rPr>
              <a:t> </a:t>
            </a:r>
            <a:r>
              <a:rPr lang="es-ES" sz="500" err="1">
                <a:solidFill>
                  <a:srgbClr val="646464"/>
                </a:solidFill>
              </a:rPr>
              <a:t>outcomes</a:t>
            </a:r>
            <a:r>
              <a:rPr lang="es-ES" sz="500">
                <a:solidFill>
                  <a:srgbClr val="646464"/>
                </a:solidFill>
              </a:rPr>
              <a:t> in </a:t>
            </a:r>
            <a:r>
              <a:rPr lang="es-ES" sz="500" err="1">
                <a:solidFill>
                  <a:srgbClr val="646464"/>
                </a:solidFill>
              </a:rPr>
              <a:t>lebrikizumab</a:t>
            </a:r>
            <a:r>
              <a:rPr lang="es-ES" sz="500">
                <a:solidFill>
                  <a:srgbClr val="646464"/>
                </a:solidFill>
              </a:rPr>
              <a:t> </a:t>
            </a:r>
            <a:r>
              <a:rPr lang="es-ES" sz="500" err="1">
                <a:solidFill>
                  <a:srgbClr val="646464"/>
                </a:solidFill>
              </a:rPr>
              <a:t>treated</a:t>
            </a:r>
            <a:r>
              <a:rPr lang="es-ES" sz="500">
                <a:solidFill>
                  <a:srgbClr val="646464"/>
                </a:solidFill>
              </a:rPr>
              <a:t>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 real-</a:t>
            </a:r>
            <a:r>
              <a:rPr lang="es-ES" sz="500" err="1">
                <a:solidFill>
                  <a:srgbClr val="646464"/>
                </a:solidFill>
              </a:rPr>
              <a:t>world</a:t>
            </a:r>
            <a:r>
              <a:rPr lang="es-ES" sz="500">
                <a:solidFill>
                  <a:srgbClr val="646464"/>
                </a:solidFill>
              </a:rPr>
              <a:t> </a:t>
            </a:r>
            <a:r>
              <a:rPr lang="es-ES" sz="500" err="1">
                <a:solidFill>
                  <a:srgbClr val="646464"/>
                </a:solidFill>
              </a:rPr>
              <a:t>setting</a:t>
            </a:r>
            <a:r>
              <a:rPr lang="es-ES" sz="500">
                <a:solidFill>
                  <a:srgbClr val="646464"/>
                </a:solidFill>
              </a:rPr>
              <a:t>: </a:t>
            </a:r>
            <a:r>
              <a:rPr lang="es-ES" sz="500" err="1">
                <a:solidFill>
                  <a:srgbClr val="646464"/>
                </a:solidFill>
              </a:rPr>
              <a:t>interim</a:t>
            </a:r>
            <a:r>
              <a:rPr lang="es-ES" sz="500">
                <a:solidFill>
                  <a:srgbClr val="646464"/>
                </a:solidFill>
              </a:rPr>
              <a:t> </a:t>
            </a:r>
            <a:r>
              <a:rPr lang="es-ES" sz="500" err="1">
                <a:solidFill>
                  <a:srgbClr val="646464"/>
                </a:solidFill>
              </a:rPr>
              <a:t>analysis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non-</a:t>
            </a:r>
            <a:r>
              <a:rPr lang="es-ES" sz="500" err="1">
                <a:solidFill>
                  <a:srgbClr val="646464"/>
                </a:solidFill>
              </a:rPr>
              <a:t>interventional</a:t>
            </a:r>
            <a:r>
              <a:rPr lang="es-ES" sz="500">
                <a:solidFill>
                  <a:srgbClr val="646464"/>
                </a:solidFill>
              </a:rPr>
              <a:t> </a:t>
            </a:r>
            <a:r>
              <a:rPr lang="es-ES" sz="500" err="1">
                <a:solidFill>
                  <a:srgbClr val="646464"/>
                </a:solidFill>
              </a:rPr>
              <a:t>study</a:t>
            </a:r>
            <a:r>
              <a:rPr lang="es-ES" sz="500">
                <a:solidFill>
                  <a:srgbClr val="646464"/>
                </a:solidFill>
              </a:rPr>
              <a:t> AD-LIFE. 33rd </a:t>
            </a:r>
            <a:r>
              <a:rPr lang="es-ES" sz="500" err="1">
                <a:solidFill>
                  <a:srgbClr val="646464"/>
                </a:solidFill>
              </a:rPr>
              <a:t>Congress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2025; París, Francia; 17–20 septiembre 2025. P-3457.</a:t>
            </a:r>
          </a:p>
        </p:txBody>
      </p:sp>
      <p:sp>
        <p:nvSpPr>
          <p:cNvPr id="9" name="Rectángulo redondeado 8">
            <a:extLst>
              <a:ext uri="{FF2B5EF4-FFF2-40B4-BE49-F238E27FC236}">
                <a16:creationId xmlns:a16="http://schemas.microsoft.com/office/drawing/2014/main" id="{AE6D37FE-9BDC-92C1-F69D-821BDB51A367}"/>
              </a:ext>
            </a:extLst>
          </p:cNvPr>
          <p:cNvSpPr/>
          <p:nvPr/>
        </p:nvSpPr>
        <p:spPr>
          <a:xfrm>
            <a:off x="630375" y="1537530"/>
            <a:ext cx="10954344" cy="4328880"/>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redondeado 9">
            <a:extLst>
              <a:ext uri="{FF2B5EF4-FFF2-40B4-BE49-F238E27FC236}">
                <a16:creationId xmlns:a16="http://schemas.microsoft.com/office/drawing/2014/main" id="{99EEDF2E-A1BF-4117-C858-B27B4C245785}"/>
              </a:ext>
            </a:extLst>
          </p:cNvPr>
          <p:cNvSpPr/>
          <p:nvPr/>
        </p:nvSpPr>
        <p:spPr>
          <a:xfrm>
            <a:off x="875565" y="2140864"/>
            <a:ext cx="3723550" cy="3310231"/>
          </a:xfrm>
          <a:prstGeom prst="roundRect">
            <a:avLst>
              <a:gd name="adj" fmla="val 3646"/>
            </a:avLst>
          </a:prstGeom>
          <a:solidFill>
            <a:srgbClr val="7A45B8">
              <a:alpha val="34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redondeado 10">
            <a:extLst>
              <a:ext uri="{FF2B5EF4-FFF2-40B4-BE49-F238E27FC236}">
                <a16:creationId xmlns:a16="http://schemas.microsoft.com/office/drawing/2014/main" id="{97A94B91-1FB2-274D-D34B-1656C5404508}"/>
              </a:ext>
            </a:extLst>
          </p:cNvPr>
          <p:cNvSpPr/>
          <p:nvPr/>
        </p:nvSpPr>
        <p:spPr>
          <a:xfrm>
            <a:off x="4753057" y="2144273"/>
            <a:ext cx="3625935" cy="3310231"/>
          </a:xfrm>
          <a:prstGeom prst="roundRect">
            <a:avLst>
              <a:gd name="adj" fmla="val 3646"/>
            </a:avLst>
          </a:prstGeom>
          <a:solidFill>
            <a:srgbClr val="7A45B8">
              <a:alpha val="34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redondeado 11">
            <a:extLst>
              <a:ext uri="{FF2B5EF4-FFF2-40B4-BE49-F238E27FC236}">
                <a16:creationId xmlns:a16="http://schemas.microsoft.com/office/drawing/2014/main" id="{69429AFD-4FBE-7E2E-8F2A-8AF055CDB29C}"/>
              </a:ext>
            </a:extLst>
          </p:cNvPr>
          <p:cNvSpPr/>
          <p:nvPr/>
        </p:nvSpPr>
        <p:spPr>
          <a:xfrm>
            <a:off x="8528911" y="2123358"/>
            <a:ext cx="2787524" cy="3310231"/>
          </a:xfrm>
          <a:prstGeom prst="roundRect">
            <a:avLst>
              <a:gd name="adj" fmla="val 3646"/>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9CDCA637-9F26-11F6-0EDA-97A324862F82}"/>
              </a:ext>
            </a:extLst>
          </p:cNvPr>
          <p:cNvSpPr txBox="1"/>
          <p:nvPr/>
        </p:nvSpPr>
        <p:spPr>
          <a:xfrm>
            <a:off x="4181124" y="1674673"/>
            <a:ext cx="3829752" cy="338554"/>
          </a:xfrm>
          <a:prstGeom prst="rect">
            <a:avLst/>
          </a:prstGeom>
          <a:noFill/>
        </p:spPr>
        <p:txBody>
          <a:bodyPr wrap="square">
            <a:spAutoFit/>
          </a:bodyPr>
          <a:lstStyle/>
          <a:p>
            <a:pPr algn="ctr"/>
            <a:r>
              <a:rPr lang="pt-BR" sz="1600" b="1">
                <a:solidFill>
                  <a:srgbClr val="7A45B8"/>
                </a:solidFill>
              </a:rPr>
              <a:t>Resultados</a:t>
            </a:r>
          </a:p>
        </p:txBody>
      </p:sp>
      <p:sp>
        <p:nvSpPr>
          <p:cNvPr id="14" name="object 3">
            <a:extLst>
              <a:ext uri="{FF2B5EF4-FFF2-40B4-BE49-F238E27FC236}">
                <a16:creationId xmlns:a16="http://schemas.microsoft.com/office/drawing/2014/main" id="{8BA128E3-4EBA-43CD-7EDE-F8BD63F6DA9C}"/>
              </a:ext>
            </a:extLst>
          </p:cNvPr>
          <p:cNvSpPr txBox="1"/>
          <p:nvPr/>
        </p:nvSpPr>
        <p:spPr>
          <a:xfrm>
            <a:off x="849432" y="5578578"/>
            <a:ext cx="1344200" cy="117054"/>
          </a:xfrm>
          <a:prstGeom prst="rect">
            <a:avLst/>
          </a:prstGeom>
        </p:spPr>
        <p:txBody>
          <a:bodyPr vert="horz" wrap="square" lIns="0" tIns="9242" rIns="0" bIns="0" rtlCol="0">
            <a:spAutoFit/>
          </a:bodyPr>
          <a:lstStyle/>
          <a:p>
            <a:pPr marL="23104">
              <a:spcBef>
                <a:spcPts val="73"/>
              </a:spcBef>
            </a:pPr>
            <a:r>
              <a:rPr sz="700">
                <a:solidFill>
                  <a:srgbClr val="646464"/>
                </a:solidFill>
                <a:latin typeface="Arial" panose="020B0604020202020204" pitchFamily="34" charset="0"/>
                <a:cs typeface="Arial" panose="020B0604020202020204" pitchFamily="34" charset="0"/>
              </a:rPr>
              <a:t>Lauffler</a:t>
            </a:r>
            <a:r>
              <a:rPr sz="700" spc="-12">
                <a:solidFill>
                  <a:srgbClr val="646464"/>
                </a:solidFill>
                <a:latin typeface="Arial" panose="020B0604020202020204" pitchFamily="34" charset="0"/>
                <a:cs typeface="Arial" panose="020B0604020202020204" pitchFamily="34" charset="0"/>
              </a:rPr>
              <a:t> </a:t>
            </a:r>
            <a:r>
              <a:rPr sz="700">
                <a:solidFill>
                  <a:srgbClr val="646464"/>
                </a:solidFill>
                <a:latin typeface="Arial" panose="020B0604020202020204" pitchFamily="34" charset="0"/>
                <a:cs typeface="Arial" panose="020B0604020202020204" pitchFamily="34" charset="0"/>
              </a:rPr>
              <a:t>E,</a:t>
            </a:r>
            <a:r>
              <a:rPr sz="700" spc="-6">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et</a:t>
            </a:r>
            <a:r>
              <a:rPr sz="700" i="1" spc="12">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al.</a:t>
            </a:r>
            <a:r>
              <a:rPr sz="700" i="1" spc="-6">
                <a:solidFill>
                  <a:srgbClr val="646464"/>
                </a:solidFill>
                <a:latin typeface="Arial" panose="020B0604020202020204" pitchFamily="34" charset="0"/>
                <a:cs typeface="Arial" panose="020B0604020202020204" pitchFamily="34" charset="0"/>
              </a:rPr>
              <a:t> </a:t>
            </a:r>
            <a:r>
              <a:rPr sz="700" spc="-12">
                <a:solidFill>
                  <a:srgbClr val="646464"/>
                </a:solidFill>
                <a:latin typeface="Arial" panose="020B0604020202020204" pitchFamily="34" charset="0"/>
                <a:cs typeface="Arial" panose="020B0604020202020204" pitchFamily="34" charset="0"/>
              </a:rPr>
              <a:t>2025</a:t>
            </a:r>
            <a:r>
              <a:rPr sz="700" spc="-18" baseline="32407">
                <a:solidFill>
                  <a:srgbClr val="646464"/>
                </a:solidFill>
                <a:latin typeface="Arial" panose="020B0604020202020204" pitchFamily="34" charset="0"/>
                <a:cs typeface="Arial" panose="020B0604020202020204" pitchFamily="34" charset="0"/>
              </a:rPr>
              <a:t>1</a:t>
            </a:r>
            <a:endParaRPr sz="700" baseline="32407">
              <a:solidFill>
                <a:srgbClr val="646464"/>
              </a:solidFill>
              <a:latin typeface="Arial" panose="020B0604020202020204" pitchFamily="34" charset="0"/>
              <a:cs typeface="Arial" panose="020B0604020202020204" pitchFamily="34" charset="0"/>
            </a:endParaRPr>
          </a:p>
        </p:txBody>
      </p:sp>
      <p:sp>
        <p:nvSpPr>
          <p:cNvPr id="15" name="object 13">
            <a:extLst>
              <a:ext uri="{FF2B5EF4-FFF2-40B4-BE49-F238E27FC236}">
                <a16:creationId xmlns:a16="http://schemas.microsoft.com/office/drawing/2014/main" id="{D4A04DDA-C0A7-1495-D2DC-EA33858FD23B}"/>
              </a:ext>
            </a:extLst>
          </p:cNvPr>
          <p:cNvSpPr txBox="1"/>
          <p:nvPr/>
        </p:nvSpPr>
        <p:spPr>
          <a:xfrm>
            <a:off x="8916554" y="4218974"/>
            <a:ext cx="2012237" cy="680585"/>
          </a:xfrm>
          <a:prstGeom prst="rect">
            <a:avLst/>
          </a:prstGeom>
        </p:spPr>
        <p:txBody>
          <a:bodyPr vert="horz" wrap="square" lIns="0" tIns="7316" rIns="0" bIns="0" rtlCol="0">
            <a:spAutoFit/>
          </a:bodyPr>
          <a:lstStyle/>
          <a:p>
            <a:pPr marL="23104" marR="18483" algn="ctr">
              <a:lnSpc>
                <a:spcPct val="101000"/>
              </a:lnSpc>
              <a:spcBef>
                <a:spcPts val="58"/>
              </a:spcBef>
            </a:pPr>
            <a:r>
              <a:rPr lang="es-ES" sz="1100" b="1">
                <a:solidFill>
                  <a:srgbClr val="22346A"/>
                </a:solidFill>
                <a:latin typeface="Arial" panose="020B0604020202020204" pitchFamily="34" charset="0"/>
                <a:cs typeface="Arial" panose="020B0604020202020204" pitchFamily="34" charset="0"/>
              </a:rPr>
              <a:t>de los pacientes tratados con LEB presentaron una mejora </a:t>
            </a:r>
            <a:r>
              <a:rPr lang="es-ES" sz="1100" b="1">
                <a:solidFill>
                  <a:srgbClr val="22346A"/>
                </a:solidFill>
                <a:latin typeface="Symbol" pitchFamily="2" charset="2"/>
                <a:cs typeface="Arial" panose="020B0604020202020204" pitchFamily="34" charset="0"/>
              </a:rPr>
              <a:t></a:t>
            </a:r>
            <a:r>
              <a:rPr lang="es-ES" sz="1100" b="1">
                <a:solidFill>
                  <a:srgbClr val="22346A"/>
                </a:solidFill>
                <a:latin typeface="Arial" panose="020B0604020202020204" pitchFamily="34" charset="0"/>
                <a:cs typeface="Arial" panose="020B0604020202020204" pitchFamily="34" charset="0"/>
              </a:rPr>
              <a:t>1 punto en la pérdida de sueño en la semana 16</a:t>
            </a:r>
            <a:r>
              <a:rPr lang="es-ES" sz="1100" b="1" baseline="30000">
                <a:solidFill>
                  <a:srgbClr val="22346A"/>
                </a:solidFill>
                <a:latin typeface="Arial" panose="020B0604020202020204" pitchFamily="34" charset="0"/>
                <a:cs typeface="Arial" panose="020B0604020202020204" pitchFamily="34" charset="0"/>
              </a:rPr>
              <a:t>$#1</a:t>
            </a:r>
          </a:p>
        </p:txBody>
      </p:sp>
      <p:sp>
        <p:nvSpPr>
          <p:cNvPr id="16" name="object 14">
            <a:extLst>
              <a:ext uri="{FF2B5EF4-FFF2-40B4-BE49-F238E27FC236}">
                <a16:creationId xmlns:a16="http://schemas.microsoft.com/office/drawing/2014/main" id="{DB07FFB3-C7AC-B092-2B4F-E80F454CCA19}"/>
              </a:ext>
            </a:extLst>
          </p:cNvPr>
          <p:cNvSpPr/>
          <p:nvPr/>
        </p:nvSpPr>
        <p:spPr>
          <a:xfrm>
            <a:off x="9327965" y="2820516"/>
            <a:ext cx="1200246" cy="1192545"/>
          </a:xfrm>
          <a:custGeom>
            <a:avLst/>
            <a:gdLst/>
            <a:ahLst/>
            <a:cxnLst/>
            <a:rect l="l" t="t" r="r" b="b"/>
            <a:pathLst>
              <a:path w="1979294" h="1966595">
                <a:moveTo>
                  <a:pt x="989561" y="0"/>
                </a:moveTo>
                <a:lnTo>
                  <a:pt x="941616" y="1133"/>
                </a:lnTo>
                <a:lnTo>
                  <a:pt x="894260" y="4500"/>
                </a:lnTo>
                <a:lnTo>
                  <a:pt x="847545" y="10048"/>
                </a:lnTo>
                <a:lnTo>
                  <a:pt x="801522" y="17727"/>
                </a:lnTo>
                <a:lnTo>
                  <a:pt x="756244" y="27484"/>
                </a:lnTo>
                <a:lnTo>
                  <a:pt x="711761" y="39268"/>
                </a:lnTo>
                <a:lnTo>
                  <a:pt x="668127" y="53028"/>
                </a:lnTo>
                <a:lnTo>
                  <a:pt x="625393" y="68712"/>
                </a:lnTo>
                <a:lnTo>
                  <a:pt x="583611" y="86268"/>
                </a:lnTo>
                <a:lnTo>
                  <a:pt x="542832" y="105646"/>
                </a:lnTo>
                <a:lnTo>
                  <a:pt x="503109" y="126793"/>
                </a:lnTo>
                <a:lnTo>
                  <a:pt x="464493" y="149658"/>
                </a:lnTo>
                <a:lnTo>
                  <a:pt x="427036" y="174190"/>
                </a:lnTo>
                <a:lnTo>
                  <a:pt x="390790" y="200337"/>
                </a:lnTo>
                <a:lnTo>
                  <a:pt x="355807" y="228047"/>
                </a:lnTo>
                <a:lnTo>
                  <a:pt x="322138" y="257270"/>
                </a:lnTo>
                <a:lnTo>
                  <a:pt x="289836" y="287953"/>
                </a:lnTo>
                <a:lnTo>
                  <a:pt x="258952" y="320045"/>
                </a:lnTo>
                <a:lnTo>
                  <a:pt x="229539" y="353495"/>
                </a:lnTo>
                <a:lnTo>
                  <a:pt x="201647" y="388251"/>
                </a:lnTo>
                <a:lnTo>
                  <a:pt x="175329" y="424261"/>
                </a:lnTo>
                <a:lnTo>
                  <a:pt x="150637" y="461475"/>
                </a:lnTo>
                <a:lnTo>
                  <a:pt x="127622" y="499840"/>
                </a:lnTo>
                <a:lnTo>
                  <a:pt x="106337" y="539305"/>
                </a:lnTo>
                <a:lnTo>
                  <a:pt x="86832" y="579819"/>
                </a:lnTo>
                <a:lnTo>
                  <a:pt x="69161" y="621330"/>
                </a:lnTo>
                <a:lnTo>
                  <a:pt x="53375" y="663786"/>
                </a:lnTo>
                <a:lnTo>
                  <a:pt x="39525" y="707137"/>
                </a:lnTo>
                <a:lnTo>
                  <a:pt x="27664" y="751330"/>
                </a:lnTo>
                <a:lnTo>
                  <a:pt x="17843" y="796314"/>
                </a:lnTo>
                <a:lnTo>
                  <a:pt x="10114" y="842038"/>
                </a:lnTo>
                <a:lnTo>
                  <a:pt x="4529" y="888450"/>
                </a:lnTo>
                <a:lnTo>
                  <a:pt x="1141" y="935498"/>
                </a:lnTo>
                <a:lnTo>
                  <a:pt x="0" y="983132"/>
                </a:lnTo>
                <a:lnTo>
                  <a:pt x="1141" y="1030765"/>
                </a:lnTo>
                <a:lnTo>
                  <a:pt x="4529" y="1077814"/>
                </a:lnTo>
                <a:lnTo>
                  <a:pt x="10114" y="1124226"/>
                </a:lnTo>
                <a:lnTo>
                  <a:pt x="17843" y="1169950"/>
                </a:lnTo>
                <a:lnTo>
                  <a:pt x="27664" y="1214934"/>
                </a:lnTo>
                <a:lnTo>
                  <a:pt x="39525" y="1259127"/>
                </a:lnTo>
                <a:lnTo>
                  <a:pt x="53375" y="1302477"/>
                </a:lnTo>
                <a:lnTo>
                  <a:pt x="69161" y="1344934"/>
                </a:lnTo>
                <a:lnTo>
                  <a:pt x="86832" y="1386445"/>
                </a:lnTo>
                <a:lnTo>
                  <a:pt x="106337" y="1426959"/>
                </a:lnTo>
                <a:lnTo>
                  <a:pt x="127622" y="1466424"/>
                </a:lnTo>
                <a:lnTo>
                  <a:pt x="150637" y="1504789"/>
                </a:lnTo>
                <a:lnTo>
                  <a:pt x="175329" y="1542003"/>
                </a:lnTo>
                <a:lnTo>
                  <a:pt x="201647" y="1578013"/>
                </a:lnTo>
                <a:lnTo>
                  <a:pt x="229539" y="1612769"/>
                </a:lnTo>
                <a:lnTo>
                  <a:pt x="258952" y="1646219"/>
                </a:lnTo>
                <a:lnTo>
                  <a:pt x="289836" y="1678311"/>
                </a:lnTo>
                <a:lnTo>
                  <a:pt x="322138" y="1708994"/>
                </a:lnTo>
                <a:lnTo>
                  <a:pt x="355807" y="1738217"/>
                </a:lnTo>
                <a:lnTo>
                  <a:pt x="390790" y="1765927"/>
                </a:lnTo>
                <a:lnTo>
                  <a:pt x="427036" y="1792074"/>
                </a:lnTo>
                <a:lnTo>
                  <a:pt x="464493" y="1816606"/>
                </a:lnTo>
                <a:lnTo>
                  <a:pt x="503109" y="1839471"/>
                </a:lnTo>
                <a:lnTo>
                  <a:pt x="542832" y="1860618"/>
                </a:lnTo>
                <a:lnTo>
                  <a:pt x="583611" y="1879996"/>
                </a:lnTo>
                <a:lnTo>
                  <a:pt x="625393" y="1897552"/>
                </a:lnTo>
                <a:lnTo>
                  <a:pt x="668127" y="1913236"/>
                </a:lnTo>
                <a:lnTo>
                  <a:pt x="711761" y="1926996"/>
                </a:lnTo>
                <a:lnTo>
                  <a:pt x="756244" y="1938780"/>
                </a:lnTo>
                <a:lnTo>
                  <a:pt x="801522" y="1948537"/>
                </a:lnTo>
                <a:lnTo>
                  <a:pt x="847545" y="1956215"/>
                </a:lnTo>
                <a:lnTo>
                  <a:pt x="894260" y="1961764"/>
                </a:lnTo>
                <a:lnTo>
                  <a:pt x="941616" y="1965131"/>
                </a:lnTo>
                <a:lnTo>
                  <a:pt x="989561" y="1966264"/>
                </a:lnTo>
                <a:lnTo>
                  <a:pt x="1037506" y="1965131"/>
                </a:lnTo>
                <a:lnTo>
                  <a:pt x="1084862" y="1961764"/>
                </a:lnTo>
                <a:lnTo>
                  <a:pt x="1131577" y="1956215"/>
                </a:lnTo>
                <a:lnTo>
                  <a:pt x="1177600" y="1948537"/>
                </a:lnTo>
                <a:lnTo>
                  <a:pt x="1222878" y="1938780"/>
                </a:lnTo>
                <a:lnTo>
                  <a:pt x="1267361" y="1926996"/>
                </a:lnTo>
                <a:lnTo>
                  <a:pt x="1310995" y="1913236"/>
                </a:lnTo>
                <a:lnTo>
                  <a:pt x="1353729" y="1897552"/>
                </a:lnTo>
                <a:lnTo>
                  <a:pt x="1395511" y="1879996"/>
                </a:lnTo>
                <a:lnTo>
                  <a:pt x="1436290" y="1860618"/>
                </a:lnTo>
                <a:lnTo>
                  <a:pt x="1476013" y="1839471"/>
                </a:lnTo>
                <a:lnTo>
                  <a:pt x="1514629" y="1816606"/>
                </a:lnTo>
                <a:lnTo>
                  <a:pt x="1552086" y="1792074"/>
                </a:lnTo>
                <a:lnTo>
                  <a:pt x="1588332" y="1765927"/>
                </a:lnTo>
                <a:lnTo>
                  <a:pt x="1623315" y="1738217"/>
                </a:lnTo>
                <a:lnTo>
                  <a:pt x="1656984" y="1708994"/>
                </a:lnTo>
                <a:lnTo>
                  <a:pt x="1689286" y="1678311"/>
                </a:lnTo>
                <a:lnTo>
                  <a:pt x="1720170" y="1646219"/>
                </a:lnTo>
                <a:lnTo>
                  <a:pt x="1749583" y="1612769"/>
                </a:lnTo>
                <a:lnTo>
                  <a:pt x="1777475" y="1578013"/>
                </a:lnTo>
                <a:lnTo>
                  <a:pt x="1803793" y="1542003"/>
                </a:lnTo>
                <a:lnTo>
                  <a:pt x="1828485" y="1504789"/>
                </a:lnTo>
                <a:lnTo>
                  <a:pt x="1851500" y="1466424"/>
                </a:lnTo>
                <a:lnTo>
                  <a:pt x="1872785" y="1426959"/>
                </a:lnTo>
                <a:lnTo>
                  <a:pt x="1892290" y="1386445"/>
                </a:lnTo>
                <a:lnTo>
                  <a:pt x="1909961" y="1344934"/>
                </a:lnTo>
                <a:lnTo>
                  <a:pt x="1925747" y="1302477"/>
                </a:lnTo>
                <a:lnTo>
                  <a:pt x="1939597" y="1259127"/>
                </a:lnTo>
                <a:lnTo>
                  <a:pt x="1951458" y="1214934"/>
                </a:lnTo>
                <a:lnTo>
                  <a:pt x="1961279" y="1169950"/>
                </a:lnTo>
                <a:lnTo>
                  <a:pt x="1969008" y="1124226"/>
                </a:lnTo>
                <a:lnTo>
                  <a:pt x="1974593" y="1077814"/>
                </a:lnTo>
                <a:lnTo>
                  <a:pt x="1977981" y="1030765"/>
                </a:lnTo>
                <a:lnTo>
                  <a:pt x="1979122" y="983132"/>
                </a:lnTo>
                <a:lnTo>
                  <a:pt x="1977981" y="935498"/>
                </a:lnTo>
                <a:lnTo>
                  <a:pt x="1974593" y="888450"/>
                </a:lnTo>
                <a:lnTo>
                  <a:pt x="1969008" y="842038"/>
                </a:lnTo>
                <a:lnTo>
                  <a:pt x="1961279" y="796314"/>
                </a:lnTo>
                <a:lnTo>
                  <a:pt x="1951458" y="751330"/>
                </a:lnTo>
                <a:lnTo>
                  <a:pt x="1939597" y="707137"/>
                </a:lnTo>
                <a:lnTo>
                  <a:pt x="1925747" y="663786"/>
                </a:lnTo>
                <a:lnTo>
                  <a:pt x="1909961" y="621330"/>
                </a:lnTo>
                <a:lnTo>
                  <a:pt x="1892290" y="579819"/>
                </a:lnTo>
                <a:lnTo>
                  <a:pt x="1872785" y="539305"/>
                </a:lnTo>
                <a:lnTo>
                  <a:pt x="1851500" y="499840"/>
                </a:lnTo>
                <a:lnTo>
                  <a:pt x="1828485" y="461475"/>
                </a:lnTo>
                <a:lnTo>
                  <a:pt x="1803793" y="424261"/>
                </a:lnTo>
                <a:lnTo>
                  <a:pt x="1777475" y="388251"/>
                </a:lnTo>
                <a:lnTo>
                  <a:pt x="1749583" y="353495"/>
                </a:lnTo>
                <a:lnTo>
                  <a:pt x="1720170" y="320045"/>
                </a:lnTo>
                <a:lnTo>
                  <a:pt x="1689286" y="287953"/>
                </a:lnTo>
                <a:lnTo>
                  <a:pt x="1656984" y="257270"/>
                </a:lnTo>
                <a:lnTo>
                  <a:pt x="1623315" y="228047"/>
                </a:lnTo>
                <a:lnTo>
                  <a:pt x="1588332" y="200337"/>
                </a:lnTo>
                <a:lnTo>
                  <a:pt x="1552086" y="174190"/>
                </a:lnTo>
                <a:lnTo>
                  <a:pt x="1514629" y="149658"/>
                </a:lnTo>
                <a:lnTo>
                  <a:pt x="1476013" y="126793"/>
                </a:lnTo>
                <a:lnTo>
                  <a:pt x="1436290" y="105646"/>
                </a:lnTo>
                <a:lnTo>
                  <a:pt x="1395511" y="86268"/>
                </a:lnTo>
                <a:lnTo>
                  <a:pt x="1353729" y="68712"/>
                </a:lnTo>
                <a:lnTo>
                  <a:pt x="1310995" y="53028"/>
                </a:lnTo>
                <a:lnTo>
                  <a:pt x="1267361" y="39268"/>
                </a:lnTo>
                <a:lnTo>
                  <a:pt x="1222878" y="27484"/>
                </a:lnTo>
                <a:lnTo>
                  <a:pt x="1177600" y="17727"/>
                </a:lnTo>
                <a:lnTo>
                  <a:pt x="1131577" y="10048"/>
                </a:lnTo>
                <a:lnTo>
                  <a:pt x="1084862" y="4500"/>
                </a:lnTo>
                <a:lnTo>
                  <a:pt x="1037506" y="1133"/>
                </a:lnTo>
                <a:lnTo>
                  <a:pt x="989561" y="0"/>
                </a:lnTo>
                <a:close/>
              </a:path>
            </a:pathLst>
          </a:custGeom>
          <a:solidFill>
            <a:srgbClr val="FFFFFF"/>
          </a:solidFill>
        </p:spPr>
        <p:txBody>
          <a:bodyPr wrap="square" lIns="0" tIns="0" rIns="0" bIns="0" rtlCol="0"/>
          <a:lstStyle/>
          <a:p>
            <a:endParaRPr sz="1092"/>
          </a:p>
        </p:txBody>
      </p:sp>
      <p:sp>
        <p:nvSpPr>
          <p:cNvPr id="17" name="object 15">
            <a:extLst>
              <a:ext uri="{FF2B5EF4-FFF2-40B4-BE49-F238E27FC236}">
                <a16:creationId xmlns:a16="http://schemas.microsoft.com/office/drawing/2014/main" id="{EF822B80-7733-6ED3-FFA4-51ABCB2C0FFA}"/>
              </a:ext>
            </a:extLst>
          </p:cNvPr>
          <p:cNvSpPr txBox="1"/>
          <p:nvPr/>
        </p:nvSpPr>
        <p:spPr>
          <a:xfrm>
            <a:off x="9576485" y="3234848"/>
            <a:ext cx="751646" cy="318664"/>
          </a:xfrm>
          <a:prstGeom prst="rect">
            <a:avLst/>
          </a:prstGeom>
        </p:spPr>
        <p:txBody>
          <a:bodyPr vert="horz" wrap="square" lIns="0" tIns="10782" rIns="0" bIns="0" rtlCol="0">
            <a:spAutoFit/>
          </a:bodyPr>
          <a:lstStyle/>
          <a:p>
            <a:pPr marL="7701">
              <a:spcBef>
                <a:spcPts val="85"/>
              </a:spcBef>
            </a:pPr>
            <a:r>
              <a:rPr lang="es-ES" sz="2000" b="1" spc="-6">
                <a:solidFill>
                  <a:srgbClr val="7945B8"/>
                </a:solidFill>
                <a:latin typeface="Arial" panose="020B0604020202020204" pitchFamily="34" charset="0"/>
                <a:cs typeface="Arial" panose="020B0604020202020204" pitchFamily="34" charset="0"/>
              </a:rPr>
              <a:t>71,6</a:t>
            </a:r>
            <a:r>
              <a:rPr sz="2000" b="1" spc="-6">
                <a:solidFill>
                  <a:srgbClr val="7F9EDE"/>
                </a:solidFill>
                <a:latin typeface="Arial" panose="020B0604020202020204" pitchFamily="34" charset="0"/>
                <a:cs typeface="Arial" panose="020B0604020202020204" pitchFamily="34" charset="0"/>
              </a:rPr>
              <a:t>%</a:t>
            </a:r>
            <a:endParaRPr sz="2000">
              <a:solidFill>
                <a:srgbClr val="7F9EDE"/>
              </a:solidFill>
              <a:latin typeface="Arial" panose="020B0604020202020204" pitchFamily="34" charset="0"/>
              <a:cs typeface="Arial" panose="020B0604020202020204" pitchFamily="34" charset="0"/>
            </a:endParaRPr>
          </a:p>
        </p:txBody>
      </p:sp>
      <p:sp>
        <p:nvSpPr>
          <p:cNvPr id="18" name="object 16">
            <a:extLst>
              <a:ext uri="{FF2B5EF4-FFF2-40B4-BE49-F238E27FC236}">
                <a16:creationId xmlns:a16="http://schemas.microsoft.com/office/drawing/2014/main" id="{C61089AD-EEFF-DED0-4CE4-B8582FDE8464}"/>
              </a:ext>
            </a:extLst>
          </p:cNvPr>
          <p:cNvSpPr/>
          <p:nvPr/>
        </p:nvSpPr>
        <p:spPr>
          <a:xfrm>
            <a:off x="9356578" y="2834703"/>
            <a:ext cx="1143256" cy="1143256"/>
          </a:xfrm>
          <a:custGeom>
            <a:avLst/>
            <a:gdLst/>
            <a:ahLst/>
            <a:cxnLst/>
            <a:rect l="l" t="t" r="r" b="b"/>
            <a:pathLst>
              <a:path w="1885315" h="1885314">
                <a:moveTo>
                  <a:pt x="6282" y="832948"/>
                </a:moveTo>
                <a:lnTo>
                  <a:pt x="3551" y="859989"/>
                </a:lnTo>
                <a:lnTo>
                  <a:pt x="1586" y="887247"/>
                </a:lnTo>
                <a:lnTo>
                  <a:pt x="398" y="914714"/>
                </a:lnTo>
                <a:lnTo>
                  <a:pt x="0" y="942379"/>
                </a:lnTo>
                <a:lnTo>
                  <a:pt x="1226" y="990874"/>
                </a:lnTo>
                <a:lnTo>
                  <a:pt x="4865" y="1038733"/>
                </a:lnTo>
                <a:lnTo>
                  <a:pt x="10858" y="1085895"/>
                </a:lnTo>
                <a:lnTo>
                  <a:pt x="19145" y="1132303"/>
                </a:lnTo>
                <a:lnTo>
                  <a:pt x="29668" y="1177896"/>
                </a:lnTo>
                <a:lnTo>
                  <a:pt x="42367" y="1222616"/>
                </a:lnTo>
                <a:lnTo>
                  <a:pt x="57182" y="1266402"/>
                </a:lnTo>
                <a:lnTo>
                  <a:pt x="74056" y="1309198"/>
                </a:lnTo>
                <a:lnTo>
                  <a:pt x="92928" y="1350941"/>
                </a:lnTo>
                <a:lnTo>
                  <a:pt x="113739" y="1391575"/>
                </a:lnTo>
                <a:lnTo>
                  <a:pt x="136430" y="1431039"/>
                </a:lnTo>
                <a:lnTo>
                  <a:pt x="160942" y="1469274"/>
                </a:lnTo>
                <a:lnTo>
                  <a:pt x="187216" y="1506222"/>
                </a:lnTo>
                <a:lnTo>
                  <a:pt x="215192" y="1541822"/>
                </a:lnTo>
                <a:lnTo>
                  <a:pt x="244811" y="1576016"/>
                </a:lnTo>
                <a:lnTo>
                  <a:pt x="276015" y="1608744"/>
                </a:lnTo>
                <a:lnTo>
                  <a:pt x="308743" y="1639947"/>
                </a:lnTo>
                <a:lnTo>
                  <a:pt x="342937" y="1669566"/>
                </a:lnTo>
                <a:lnTo>
                  <a:pt x="378537" y="1697543"/>
                </a:lnTo>
                <a:lnTo>
                  <a:pt x="415484" y="1723816"/>
                </a:lnTo>
                <a:lnTo>
                  <a:pt x="453719" y="1748328"/>
                </a:lnTo>
                <a:lnTo>
                  <a:pt x="493183" y="1771020"/>
                </a:lnTo>
                <a:lnTo>
                  <a:pt x="533817" y="1791831"/>
                </a:lnTo>
                <a:lnTo>
                  <a:pt x="575561" y="1810703"/>
                </a:lnTo>
                <a:lnTo>
                  <a:pt x="618356" y="1827576"/>
                </a:lnTo>
                <a:lnTo>
                  <a:pt x="662143" y="1842392"/>
                </a:lnTo>
                <a:lnTo>
                  <a:pt x="706863" y="1855090"/>
                </a:lnTo>
                <a:lnTo>
                  <a:pt x="752456" y="1865613"/>
                </a:lnTo>
                <a:lnTo>
                  <a:pt x="798863" y="1873901"/>
                </a:lnTo>
                <a:lnTo>
                  <a:pt x="846026" y="1879894"/>
                </a:lnTo>
                <a:lnTo>
                  <a:pt x="893884" y="1883533"/>
                </a:lnTo>
                <a:lnTo>
                  <a:pt x="942379" y="1884759"/>
                </a:lnTo>
                <a:lnTo>
                  <a:pt x="990873" y="1883533"/>
                </a:lnTo>
                <a:lnTo>
                  <a:pt x="1038731" y="1879894"/>
                </a:lnTo>
                <a:lnTo>
                  <a:pt x="1085893" y="1873901"/>
                </a:lnTo>
                <a:lnTo>
                  <a:pt x="1132300" y="1865613"/>
                </a:lnTo>
                <a:lnTo>
                  <a:pt x="1177892" y="1855090"/>
                </a:lnTo>
                <a:lnTo>
                  <a:pt x="1222612" y="1842392"/>
                </a:lnTo>
                <a:lnTo>
                  <a:pt x="1266398" y="1827576"/>
                </a:lnTo>
                <a:lnTo>
                  <a:pt x="1309193" y="1810703"/>
                </a:lnTo>
                <a:lnTo>
                  <a:pt x="1350937" y="1791831"/>
                </a:lnTo>
                <a:lnTo>
                  <a:pt x="1391570" y="1771020"/>
                </a:lnTo>
                <a:lnTo>
                  <a:pt x="1431034" y="1748328"/>
                </a:lnTo>
                <a:lnTo>
                  <a:pt x="1469270" y="1723816"/>
                </a:lnTo>
                <a:lnTo>
                  <a:pt x="1506217" y="1697543"/>
                </a:lnTo>
                <a:lnTo>
                  <a:pt x="1541817" y="1669566"/>
                </a:lnTo>
                <a:lnTo>
                  <a:pt x="1576011" y="1639947"/>
                </a:lnTo>
                <a:lnTo>
                  <a:pt x="1608740" y="1608744"/>
                </a:lnTo>
                <a:lnTo>
                  <a:pt x="1639943" y="1576016"/>
                </a:lnTo>
                <a:lnTo>
                  <a:pt x="1669563" y="1541822"/>
                </a:lnTo>
                <a:lnTo>
                  <a:pt x="1697539" y="1506222"/>
                </a:lnTo>
                <a:lnTo>
                  <a:pt x="1723813" y="1469274"/>
                </a:lnTo>
                <a:lnTo>
                  <a:pt x="1748326" y="1431039"/>
                </a:lnTo>
                <a:lnTo>
                  <a:pt x="1771017" y="1391575"/>
                </a:lnTo>
                <a:lnTo>
                  <a:pt x="1791829" y="1350941"/>
                </a:lnTo>
                <a:lnTo>
                  <a:pt x="1810701" y="1309198"/>
                </a:lnTo>
                <a:lnTo>
                  <a:pt x="1827575" y="1266402"/>
                </a:lnTo>
                <a:lnTo>
                  <a:pt x="1842391" y="1222616"/>
                </a:lnTo>
                <a:lnTo>
                  <a:pt x="1855090" y="1177896"/>
                </a:lnTo>
                <a:lnTo>
                  <a:pt x="1865613" y="1132303"/>
                </a:lnTo>
                <a:lnTo>
                  <a:pt x="1873900" y="1085895"/>
                </a:lnTo>
                <a:lnTo>
                  <a:pt x="1879893" y="1038733"/>
                </a:lnTo>
                <a:lnTo>
                  <a:pt x="1883533" y="990874"/>
                </a:lnTo>
                <a:lnTo>
                  <a:pt x="1884759" y="942379"/>
                </a:lnTo>
                <a:lnTo>
                  <a:pt x="1883533" y="893884"/>
                </a:lnTo>
                <a:lnTo>
                  <a:pt x="1879893" y="846026"/>
                </a:lnTo>
                <a:lnTo>
                  <a:pt x="1873900" y="798863"/>
                </a:lnTo>
                <a:lnTo>
                  <a:pt x="1865613" y="752456"/>
                </a:lnTo>
                <a:lnTo>
                  <a:pt x="1855090" y="706863"/>
                </a:lnTo>
                <a:lnTo>
                  <a:pt x="1842391" y="662143"/>
                </a:lnTo>
                <a:lnTo>
                  <a:pt x="1827575" y="618356"/>
                </a:lnTo>
                <a:lnTo>
                  <a:pt x="1810701" y="575561"/>
                </a:lnTo>
                <a:lnTo>
                  <a:pt x="1791829" y="533817"/>
                </a:lnTo>
                <a:lnTo>
                  <a:pt x="1771017" y="493183"/>
                </a:lnTo>
                <a:lnTo>
                  <a:pt x="1748326" y="453719"/>
                </a:lnTo>
                <a:lnTo>
                  <a:pt x="1723813" y="415484"/>
                </a:lnTo>
                <a:lnTo>
                  <a:pt x="1697539" y="378537"/>
                </a:lnTo>
                <a:lnTo>
                  <a:pt x="1669563" y="342937"/>
                </a:lnTo>
                <a:lnTo>
                  <a:pt x="1639943" y="308743"/>
                </a:lnTo>
                <a:lnTo>
                  <a:pt x="1608740" y="276015"/>
                </a:lnTo>
                <a:lnTo>
                  <a:pt x="1576011" y="244811"/>
                </a:lnTo>
                <a:lnTo>
                  <a:pt x="1541817" y="215192"/>
                </a:lnTo>
                <a:lnTo>
                  <a:pt x="1506217" y="187216"/>
                </a:lnTo>
                <a:lnTo>
                  <a:pt x="1469270" y="160942"/>
                </a:lnTo>
                <a:lnTo>
                  <a:pt x="1431034" y="136430"/>
                </a:lnTo>
                <a:lnTo>
                  <a:pt x="1391570" y="113739"/>
                </a:lnTo>
                <a:lnTo>
                  <a:pt x="1350937" y="92928"/>
                </a:lnTo>
                <a:lnTo>
                  <a:pt x="1309193" y="74056"/>
                </a:lnTo>
                <a:lnTo>
                  <a:pt x="1266398" y="57182"/>
                </a:lnTo>
                <a:lnTo>
                  <a:pt x="1222612" y="42367"/>
                </a:lnTo>
                <a:lnTo>
                  <a:pt x="1177892" y="29668"/>
                </a:lnTo>
                <a:lnTo>
                  <a:pt x="1132300" y="19145"/>
                </a:lnTo>
                <a:lnTo>
                  <a:pt x="1085893" y="10858"/>
                </a:lnTo>
                <a:lnTo>
                  <a:pt x="1038731" y="4865"/>
                </a:lnTo>
                <a:lnTo>
                  <a:pt x="990873" y="1226"/>
                </a:lnTo>
                <a:lnTo>
                  <a:pt x="942379" y="0"/>
                </a:lnTo>
              </a:path>
            </a:pathLst>
          </a:custGeom>
          <a:ln w="209417">
            <a:gradFill>
              <a:gsLst>
                <a:gs pos="0">
                  <a:srgbClr val="7945B8"/>
                </a:gs>
                <a:gs pos="100000">
                  <a:schemeClr val="accent2">
                    <a:lumMod val="40000"/>
                    <a:lumOff val="60000"/>
                  </a:schemeClr>
                </a:gs>
              </a:gsLst>
              <a:lin ang="5400000" scaled="1"/>
            </a:gradFill>
          </a:ln>
        </p:spPr>
        <p:txBody>
          <a:bodyPr wrap="square" lIns="0" tIns="0" rIns="0" bIns="0" rtlCol="0"/>
          <a:lstStyle/>
          <a:p>
            <a:endParaRPr sz="1092"/>
          </a:p>
        </p:txBody>
      </p:sp>
      <p:sp>
        <p:nvSpPr>
          <p:cNvPr id="142" name="object 17">
            <a:extLst>
              <a:ext uri="{FF2B5EF4-FFF2-40B4-BE49-F238E27FC236}">
                <a16:creationId xmlns:a16="http://schemas.microsoft.com/office/drawing/2014/main" id="{39D2331D-109D-8AAB-3F4E-DBE6D59F003D}"/>
              </a:ext>
            </a:extLst>
          </p:cNvPr>
          <p:cNvSpPr/>
          <p:nvPr/>
        </p:nvSpPr>
        <p:spPr>
          <a:xfrm>
            <a:off x="9658281" y="2836057"/>
            <a:ext cx="859849" cy="1143256"/>
          </a:xfrm>
          <a:custGeom>
            <a:avLst/>
            <a:gdLst/>
            <a:ahLst/>
            <a:cxnLst/>
            <a:rect l="l" t="t" r="r" b="b"/>
            <a:pathLst>
              <a:path w="1417955" h="1885314">
                <a:moveTo>
                  <a:pt x="0" y="1756470"/>
                </a:moveTo>
                <a:lnTo>
                  <a:pt x="42514" y="1779878"/>
                </a:lnTo>
                <a:lnTo>
                  <a:pt x="86327" y="1801126"/>
                </a:lnTo>
                <a:lnTo>
                  <a:pt x="131366" y="1820142"/>
                </a:lnTo>
                <a:lnTo>
                  <a:pt x="177561" y="1836856"/>
                </a:lnTo>
                <a:lnTo>
                  <a:pt x="224840" y="1851194"/>
                </a:lnTo>
                <a:lnTo>
                  <a:pt x="273131" y="1863087"/>
                </a:lnTo>
                <a:lnTo>
                  <a:pt x="322363" y="1872461"/>
                </a:lnTo>
                <a:lnTo>
                  <a:pt x="372464" y="1879245"/>
                </a:lnTo>
                <a:lnTo>
                  <a:pt x="423364" y="1883369"/>
                </a:lnTo>
                <a:lnTo>
                  <a:pt x="474990" y="1884759"/>
                </a:lnTo>
                <a:lnTo>
                  <a:pt x="523485" y="1883533"/>
                </a:lnTo>
                <a:lnTo>
                  <a:pt x="571344" y="1879893"/>
                </a:lnTo>
                <a:lnTo>
                  <a:pt x="618506" y="1873900"/>
                </a:lnTo>
                <a:lnTo>
                  <a:pt x="664914" y="1865613"/>
                </a:lnTo>
                <a:lnTo>
                  <a:pt x="710507" y="1855090"/>
                </a:lnTo>
                <a:lnTo>
                  <a:pt x="755227" y="1842391"/>
                </a:lnTo>
                <a:lnTo>
                  <a:pt x="799014" y="1827575"/>
                </a:lnTo>
                <a:lnTo>
                  <a:pt x="841809" y="1810701"/>
                </a:lnTo>
                <a:lnTo>
                  <a:pt x="883553" y="1791829"/>
                </a:lnTo>
                <a:lnTo>
                  <a:pt x="924186" y="1771017"/>
                </a:lnTo>
                <a:lnTo>
                  <a:pt x="963650" y="1748326"/>
                </a:lnTo>
                <a:lnTo>
                  <a:pt x="1001885" y="1723813"/>
                </a:lnTo>
                <a:lnTo>
                  <a:pt x="1038833" y="1697539"/>
                </a:lnTo>
                <a:lnTo>
                  <a:pt x="1074433" y="1669563"/>
                </a:lnTo>
                <a:lnTo>
                  <a:pt x="1108627" y="1639943"/>
                </a:lnTo>
                <a:lnTo>
                  <a:pt x="1141355" y="1608740"/>
                </a:lnTo>
                <a:lnTo>
                  <a:pt x="1172558" y="1576011"/>
                </a:lnTo>
                <a:lnTo>
                  <a:pt x="1202178" y="1541817"/>
                </a:lnTo>
                <a:lnTo>
                  <a:pt x="1230154" y="1506217"/>
                </a:lnTo>
                <a:lnTo>
                  <a:pt x="1256427" y="1469270"/>
                </a:lnTo>
                <a:lnTo>
                  <a:pt x="1280939" y="1431034"/>
                </a:lnTo>
                <a:lnTo>
                  <a:pt x="1303631" y="1391570"/>
                </a:lnTo>
                <a:lnTo>
                  <a:pt x="1324442" y="1350937"/>
                </a:lnTo>
                <a:lnTo>
                  <a:pt x="1343314" y="1309193"/>
                </a:lnTo>
                <a:lnTo>
                  <a:pt x="1360187" y="1266398"/>
                </a:lnTo>
                <a:lnTo>
                  <a:pt x="1375003" y="1222612"/>
                </a:lnTo>
                <a:lnTo>
                  <a:pt x="1387702" y="1177892"/>
                </a:lnTo>
                <a:lnTo>
                  <a:pt x="1398224" y="1132300"/>
                </a:lnTo>
                <a:lnTo>
                  <a:pt x="1406512" y="1085893"/>
                </a:lnTo>
                <a:lnTo>
                  <a:pt x="1412505" y="1038731"/>
                </a:lnTo>
                <a:lnTo>
                  <a:pt x="1416144" y="990873"/>
                </a:lnTo>
                <a:lnTo>
                  <a:pt x="1417370" y="942379"/>
                </a:lnTo>
                <a:lnTo>
                  <a:pt x="1416144" y="893884"/>
                </a:lnTo>
                <a:lnTo>
                  <a:pt x="1412505" y="846026"/>
                </a:lnTo>
                <a:lnTo>
                  <a:pt x="1406512" y="798863"/>
                </a:lnTo>
                <a:lnTo>
                  <a:pt x="1398224" y="752456"/>
                </a:lnTo>
                <a:lnTo>
                  <a:pt x="1387702" y="706863"/>
                </a:lnTo>
                <a:lnTo>
                  <a:pt x="1375003" y="662143"/>
                </a:lnTo>
                <a:lnTo>
                  <a:pt x="1360187" y="618356"/>
                </a:lnTo>
                <a:lnTo>
                  <a:pt x="1343314" y="575561"/>
                </a:lnTo>
                <a:lnTo>
                  <a:pt x="1324442" y="533817"/>
                </a:lnTo>
                <a:lnTo>
                  <a:pt x="1303631" y="493183"/>
                </a:lnTo>
                <a:lnTo>
                  <a:pt x="1280939" y="453719"/>
                </a:lnTo>
                <a:lnTo>
                  <a:pt x="1256427" y="415484"/>
                </a:lnTo>
                <a:lnTo>
                  <a:pt x="1230154" y="378537"/>
                </a:lnTo>
                <a:lnTo>
                  <a:pt x="1202178" y="342937"/>
                </a:lnTo>
                <a:lnTo>
                  <a:pt x="1172558" y="308743"/>
                </a:lnTo>
                <a:lnTo>
                  <a:pt x="1141355" y="276015"/>
                </a:lnTo>
                <a:lnTo>
                  <a:pt x="1108627" y="244811"/>
                </a:lnTo>
                <a:lnTo>
                  <a:pt x="1074433" y="215192"/>
                </a:lnTo>
                <a:lnTo>
                  <a:pt x="1038833" y="187216"/>
                </a:lnTo>
                <a:lnTo>
                  <a:pt x="1001885" y="160942"/>
                </a:lnTo>
                <a:lnTo>
                  <a:pt x="963650" y="136430"/>
                </a:lnTo>
                <a:lnTo>
                  <a:pt x="924186" y="113739"/>
                </a:lnTo>
                <a:lnTo>
                  <a:pt x="883553" y="92928"/>
                </a:lnTo>
                <a:lnTo>
                  <a:pt x="841809" y="74056"/>
                </a:lnTo>
                <a:lnTo>
                  <a:pt x="799014" y="57182"/>
                </a:lnTo>
                <a:lnTo>
                  <a:pt x="755227" y="42367"/>
                </a:lnTo>
                <a:lnTo>
                  <a:pt x="710507" y="29668"/>
                </a:lnTo>
                <a:lnTo>
                  <a:pt x="664914" y="19145"/>
                </a:lnTo>
                <a:lnTo>
                  <a:pt x="618506" y="10858"/>
                </a:lnTo>
                <a:lnTo>
                  <a:pt x="571344" y="4865"/>
                </a:lnTo>
                <a:lnTo>
                  <a:pt x="523485" y="1226"/>
                </a:lnTo>
                <a:lnTo>
                  <a:pt x="474990" y="0"/>
                </a:lnTo>
              </a:path>
            </a:pathLst>
          </a:custGeom>
          <a:ln w="209417">
            <a:gradFill>
              <a:gsLst>
                <a:gs pos="0">
                  <a:srgbClr val="7945B8"/>
                </a:gs>
                <a:gs pos="100000">
                  <a:schemeClr val="accent2">
                    <a:lumMod val="40000"/>
                    <a:lumOff val="60000"/>
                  </a:schemeClr>
                </a:gs>
              </a:gsLst>
              <a:lin ang="5400000" scaled="1"/>
            </a:gradFill>
          </a:ln>
        </p:spPr>
        <p:txBody>
          <a:bodyPr wrap="square" lIns="0" tIns="0" rIns="0" bIns="0" rtlCol="0"/>
          <a:lstStyle/>
          <a:p>
            <a:endParaRPr sz="1092"/>
          </a:p>
        </p:txBody>
      </p:sp>
      <p:grpSp>
        <p:nvGrpSpPr>
          <p:cNvPr id="145" name="Grupo 144">
            <a:extLst>
              <a:ext uri="{FF2B5EF4-FFF2-40B4-BE49-F238E27FC236}">
                <a16:creationId xmlns:a16="http://schemas.microsoft.com/office/drawing/2014/main" id="{6B10A015-C2BA-78D4-46C7-6024DB963F95}"/>
              </a:ext>
            </a:extLst>
          </p:cNvPr>
          <p:cNvGrpSpPr/>
          <p:nvPr/>
        </p:nvGrpSpPr>
        <p:grpSpPr>
          <a:xfrm>
            <a:off x="5428960" y="2280431"/>
            <a:ext cx="2182213" cy="2948938"/>
            <a:chOff x="-2423904" y="2061148"/>
            <a:chExt cx="2182213" cy="2948938"/>
          </a:xfrm>
        </p:grpSpPr>
        <p:sp>
          <p:nvSpPr>
            <p:cNvPr id="146" name="object 22">
              <a:extLst>
                <a:ext uri="{FF2B5EF4-FFF2-40B4-BE49-F238E27FC236}">
                  <a16:creationId xmlns:a16="http://schemas.microsoft.com/office/drawing/2014/main" id="{BAA92233-24DB-5FFF-BF6D-59BD0DC9B780}"/>
                </a:ext>
              </a:extLst>
            </p:cNvPr>
            <p:cNvSpPr/>
            <p:nvPr/>
          </p:nvSpPr>
          <p:spPr>
            <a:xfrm>
              <a:off x="-1887119" y="2910934"/>
              <a:ext cx="638822" cy="1395089"/>
            </a:xfrm>
            <a:custGeom>
              <a:avLst/>
              <a:gdLst/>
              <a:ahLst/>
              <a:cxnLst/>
              <a:rect l="l" t="t" r="r" b="b"/>
              <a:pathLst>
                <a:path w="1053465" h="2300604">
                  <a:moveTo>
                    <a:pt x="1052899" y="0"/>
                  </a:moveTo>
                  <a:lnTo>
                    <a:pt x="0" y="0"/>
                  </a:lnTo>
                  <a:lnTo>
                    <a:pt x="0" y="2300516"/>
                  </a:lnTo>
                  <a:lnTo>
                    <a:pt x="1052899" y="2300516"/>
                  </a:lnTo>
                  <a:lnTo>
                    <a:pt x="1052899"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47" name="object 23">
              <a:extLst>
                <a:ext uri="{FF2B5EF4-FFF2-40B4-BE49-F238E27FC236}">
                  <a16:creationId xmlns:a16="http://schemas.microsoft.com/office/drawing/2014/main" id="{D7833BF5-E872-A477-2720-855D00B5C1D1}"/>
                </a:ext>
              </a:extLst>
            </p:cNvPr>
            <p:cNvSpPr/>
            <p:nvPr/>
          </p:nvSpPr>
          <p:spPr>
            <a:xfrm>
              <a:off x="-1886706" y="2911353"/>
              <a:ext cx="637667" cy="1394319"/>
            </a:xfrm>
            <a:custGeom>
              <a:avLst/>
              <a:gdLst/>
              <a:ahLst/>
              <a:cxnLst/>
              <a:rect l="l" t="t" r="r" b="b"/>
              <a:pathLst>
                <a:path w="1051559" h="2299334">
                  <a:moveTo>
                    <a:pt x="0" y="2299155"/>
                  </a:moveTo>
                  <a:lnTo>
                    <a:pt x="1051538" y="2299155"/>
                  </a:lnTo>
                  <a:lnTo>
                    <a:pt x="1051538" y="0"/>
                  </a:lnTo>
                  <a:lnTo>
                    <a:pt x="0" y="0"/>
                  </a:lnTo>
                  <a:lnTo>
                    <a:pt x="0" y="2299155"/>
                  </a:lnTo>
                  <a:close/>
                </a:path>
              </a:pathLst>
            </a:custGeom>
            <a:ln w="7853">
              <a:solidFill>
                <a:srgbClr val="FB7FE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48" name="object 24">
              <a:extLst>
                <a:ext uri="{FF2B5EF4-FFF2-40B4-BE49-F238E27FC236}">
                  <a16:creationId xmlns:a16="http://schemas.microsoft.com/office/drawing/2014/main" id="{8229D619-FC52-3BC5-1B25-8F8F9576A955}"/>
                </a:ext>
              </a:extLst>
            </p:cNvPr>
            <p:cNvSpPr/>
            <p:nvPr/>
          </p:nvSpPr>
          <p:spPr>
            <a:xfrm>
              <a:off x="-1120575" y="2775047"/>
              <a:ext cx="638822" cy="1532942"/>
            </a:xfrm>
            <a:custGeom>
              <a:avLst/>
              <a:gdLst/>
              <a:ahLst/>
              <a:cxnLst/>
              <a:rect l="l" t="t" r="r" b="b"/>
              <a:pathLst>
                <a:path w="1053465" h="2527934">
                  <a:moveTo>
                    <a:pt x="1052899" y="0"/>
                  </a:moveTo>
                  <a:lnTo>
                    <a:pt x="0" y="0"/>
                  </a:lnTo>
                  <a:lnTo>
                    <a:pt x="0" y="2527902"/>
                  </a:lnTo>
                  <a:lnTo>
                    <a:pt x="1052899" y="2527902"/>
                  </a:lnTo>
                  <a:lnTo>
                    <a:pt x="1052899" y="0"/>
                  </a:lnTo>
                  <a:close/>
                </a:path>
              </a:pathLst>
            </a:custGeom>
            <a:solidFill>
              <a:srgbClr val="B1059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49" name="object 25">
              <a:extLst>
                <a:ext uri="{FF2B5EF4-FFF2-40B4-BE49-F238E27FC236}">
                  <a16:creationId xmlns:a16="http://schemas.microsoft.com/office/drawing/2014/main" id="{CDDA6DC2-DC62-0458-D4C4-E58F36DEC16D}"/>
                </a:ext>
              </a:extLst>
            </p:cNvPr>
            <p:cNvSpPr/>
            <p:nvPr/>
          </p:nvSpPr>
          <p:spPr>
            <a:xfrm>
              <a:off x="-1950421" y="2166152"/>
              <a:ext cx="0" cy="2140189"/>
            </a:xfrm>
            <a:custGeom>
              <a:avLst/>
              <a:gdLst/>
              <a:ahLst/>
              <a:cxnLst/>
              <a:rect l="l" t="t" r="r" b="b"/>
              <a:pathLst>
                <a:path h="3529329">
                  <a:moveTo>
                    <a:pt x="0" y="3528719"/>
                  </a:moveTo>
                  <a:lnTo>
                    <a:pt x="0"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50" name="object 26">
              <a:extLst>
                <a:ext uri="{FF2B5EF4-FFF2-40B4-BE49-F238E27FC236}">
                  <a16:creationId xmlns:a16="http://schemas.microsoft.com/office/drawing/2014/main" id="{ABFE74C9-F755-BC48-EA36-80BF46A3052A}"/>
                </a:ext>
              </a:extLst>
            </p:cNvPr>
            <p:cNvSpPr/>
            <p:nvPr/>
          </p:nvSpPr>
          <p:spPr>
            <a:xfrm>
              <a:off x="-1985646" y="4305857"/>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51" name="object 27">
              <a:extLst>
                <a:ext uri="{FF2B5EF4-FFF2-40B4-BE49-F238E27FC236}">
                  <a16:creationId xmlns:a16="http://schemas.microsoft.com/office/drawing/2014/main" id="{CA067EB0-2B8B-3183-DFE0-0F0E28584080}"/>
                </a:ext>
              </a:extLst>
            </p:cNvPr>
            <p:cNvSpPr/>
            <p:nvPr/>
          </p:nvSpPr>
          <p:spPr>
            <a:xfrm>
              <a:off x="-1985646" y="4093828"/>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52" name="object 28">
              <a:extLst>
                <a:ext uri="{FF2B5EF4-FFF2-40B4-BE49-F238E27FC236}">
                  <a16:creationId xmlns:a16="http://schemas.microsoft.com/office/drawing/2014/main" id="{3A939BFD-1867-18DC-8CDC-BD546993090F}"/>
                </a:ext>
              </a:extLst>
            </p:cNvPr>
            <p:cNvSpPr/>
            <p:nvPr/>
          </p:nvSpPr>
          <p:spPr>
            <a:xfrm>
              <a:off x="-1985646" y="3881169"/>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53" name="object 29">
              <a:extLst>
                <a:ext uri="{FF2B5EF4-FFF2-40B4-BE49-F238E27FC236}">
                  <a16:creationId xmlns:a16="http://schemas.microsoft.com/office/drawing/2014/main" id="{3176FF69-F124-33EA-E6C8-23F5496AC74F}"/>
                </a:ext>
              </a:extLst>
            </p:cNvPr>
            <p:cNvSpPr/>
            <p:nvPr/>
          </p:nvSpPr>
          <p:spPr>
            <a:xfrm>
              <a:off x="-1985646" y="3664624"/>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54" name="object 30">
              <a:extLst>
                <a:ext uri="{FF2B5EF4-FFF2-40B4-BE49-F238E27FC236}">
                  <a16:creationId xmlns:a16="http://schemas.microsoft.com/office/drawing/2014/main" id="{19931889-E465-89BD-3815-C999F86181A0}"/>
                </a:ext>
              </a:extLst>
            </p:cNvPr>
            <p:cNvSpPr/>
            <p:nvPr/>
          </p:nvSpPr>
          <p:spPr>
            <a:xfrm>
              <a:off x="-1985646" y="3451965"/>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55" name="object 31">
              <a:extLst>
                <a:ext uri="{FF2B5EF4-FFF2-40B4-BE49-F238E27FC236}">
                  <a16:creationId xmlns:a16="http://schemas.microsoft.com/office/drawing/2014/main" id="{059DAF64-02DD-B6D7-2688-8EC90B924937}"/>
                </a:ext>
              </a:extLst>
            </p:cNvPr>
            <p:cNvSpPr/>
            <p:nvPr/>
          </p:nvSpPr>
          <p:spPr>
            <a:xfrm>
              <a:off x="-1985646" y="3239306"/>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56" name="object 32">
              <a:extLst>
                <a:ext uri="{FF2B5EF4-FFF2-40B4-BE49-F238E27FC236}">
                  <a16:creationId xmlns:a16="http://schemas.microsoft.com/office/drawing/2014/main" id="{1D747994-C204-1715-A45A-100424C70066}"/>
                </a:ext>
              </a:extLst>
            </p:cNvPr>
            <p:cNvSpPr/>
            <p:nvPr/>
          </p:nvSpPr>
          <p:spPr>
            <a:xfrm>
              <a:off x="-1985646" y="3022708"/>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57" name="object 33">
              <a:extLst>
                <a:ext uri="{FF2B5EF4-FFF2-40B4-BE49-F238E27FC236}">
                  <a16:creationId xmlns:a16="http://schemas.microsoft.com/office/drawing/2014/main" id="{49BF62FA-038B-0F4C-C18F-74248A217CFE}"/>
                </a:ext>
              </a:extLst>
            </p:cNvPr>
            <p:cNvSpPr/>
            <p:nvPr/>
          </p:nvSpPr>
          <p:spPr>
            <a:xfrm>
              <a:off x="-1985646" y="2810102"/>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58" name="object 34">
              <a:extLst>
                <a:ext uri="{FF2B5EF4-FFF2-40B4-BE49-F238E27FC236}">
                  <a16:creationId xmlns:a16="http://schemas.microsoft.com/office/drawing/2014/main" id="{B4CC8B74-B9EF-25B5-3F87-86848D01C312}"/>
                </a:ext>
              </a:extLst>
            </p:cNvPr>
            <p:cNvSpPr/>
            <p:nvPr/>
          </p:nvSpPr>
          <p:spPr>
            <a:xfrm>
              <a:off x="-1985646" y="2597443"/>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59" name="object 35">
              <a:extLst>
                <a:ext uri="{FF2B5EF4-FFF2-40B4-BE49-F238E27FC236}">
                  <a16:creationId xmlns:a16="http://schemas.microsoft.com/office/drawing/2014/main" id="{8902DD48-F57B-E6F3-A857-4F66900C19DB}"/>
                </a:ext>
              </a:extLst>
            </p:cNvPr>
            <p:cNvSpPr/>
            <p:nvPr/>
          </p:nvSpPr>
          <p:spPr>
            <a:xfrm>
              <a:off x="-1985646" y="2380845"/>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60" name="object 36">
              <a:extLst>
                <a:ext uri="{FF2B5EF4-FFF2-40B4-BE49-F238E27FC236}">
                  <a16:creationId xmlns:a16="http://schemas.microsoft.com/office/drawing/2014/main" id="{EF6FF508-BAF5-C0FC-7BCF-A622C73B88F8}"/>
                </a:ext>
              </a:extLst>
            </p:cNvPr>
            <p:cNvSpPr/>
            <p:nvPr/>
          </p:nvSpPr>
          <p:spPr>
            <a:xfrm>
              <a:off x="-1985646" y="2167714"/>
              <a:ext cx="35425" cy="0"/>
            </a:xfrm>
            <a:custGeom>
              <a:avLst/>
              <a:gdLst/>
              <a:ahLst/>
              <a:cxnLst/>
              <a:rect l="l" t="t" r="r" b="b"/>
              <a:pathLst>
                <a:path w="58420">
                  <a:moveTo>
                    <a:pt x="0" y="0"/>
                  </a:moveTo>
                  <a:lnTo>
                    <a:pt x="58406"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61" name="object 37">
              <a:extLst>
                <a:ext uri="{FF2B5EF4-FFF2-40B4-BE49-F238E27FC236}">
                  <a16:creationId xmlns:a16="http://schemas.microsoft.com/office/drawing/2014/main" id="{FD7CCBD0-83F8-34B5-7813-1AD24BA9DD0A}"/>
                </a:ext>
              </a:extLst>
            </p:cNvPr>
            <p:cNvSpPr/>
            <p:nvPr/>
          </p:nvSpPr>
          <p:spPr>
            <a:xfrm>
              <a:off x="-1950175" y="4305857"/>
              <a:ext cx="1533327" cy="0"/>
            </a:xfrm>
            <a:custGeom>
              <a:avLst/>
              <a:gdLst/>
              <a:ahLst/>
              <a:cxnLst/>
              <a:rect l="l" t="t" r="r" b="b"/>
              <a:pathLst>
                <a:path w="2528570">
                  <a:moveTo>
                    <a:pt x="0" y="0"/>
                  </a:moveTo>
                  <a:lnTo>
                    <a:pt x="2528247"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62" name="object 38">
              <a:extLst>
                <a:ext uri="{FF2B5EF4-FFF2-40B4-BE49-F238E27FC236}">
                  <a16:creationId xmlns:a16="http://schemas.microsoft.com/office/drawing/2014/main" id="{7FA72A66-626C-A11B-8B26-89314EC464B7}"/>
                </a:ext>
              </a:extLst>
            </p:cNvPr>
            <p:cNvSpPr txBox="1"/>
            <p:nvPr/>
          </p:nvSpPr>
          <p:spPr>
            <a:xfrm>
              <a:off x="-1806448" y="2610599"/>
              <a:ext cx="481716" cy="224386"/>
            </a:xfrm>
            <a:prstGeom prst="rect">
              <a:avLst/>
            </a:prstGeom>
          </p:spPr>
          <p:txBody>
            <a:bodyPr vert="horz" wrap="square" lIns="0" tIns="8856" rIns="0" bIns="0" rtlCol="0">
              <a:spAutoFit/>
            </a:bodyPr>
            <a:lstStyle/>
            <a:p>
              <a:pPr marL="7701">
                <a:spcBef>
                  <a:spcPts val="69"/>
                </a:spcBef>
              </a:pPr>
              <a:r>
                <a:rPr sz="1400" b="1" spc="-12">
                  <a:solidFill>
                    <a:srgbClr val="22346A"/>
                  </a:solidFill>
                  <a:latin typeface="Arial" panose="020B0604020202020204" pitchFamily="34" charset="0"/>
                  <a:cs typeface="Arial" panose="020B0604020202020204" pitchFamily="34" charset="0"/>
                </a:rPr>
                <a:t>65,2</a:t>
              </a:r>
              <a:endParaRPr sz="1400">
                <a:latin typeface="Arial" panose="020B0604020202020204" pitchFamily="34" charset="0"/>
                <a:cs typeface="Arial" panose="020B0604020202020204" pitchFamily="34" charset="0"/>
              </a:endParaRPr>
            </a:p>
          </p:txBody>
        </p:sp>
        <p:sp>
          <p:nvSpPr>
            <p:cNvPr id="163" name="object 39">
              <a:extLst>
                <a:ext uri="{FF2B5EF4-FFF2-40B4-BE49-F238E27FC236}">
                  <a16:creationId xmlns:a16="http://schemas.microsoft.com/office/drawing/2014/main" id="{6280C00E-469C-58C6-96A6-81D1F585827F}"/>
                </a:ext>
              </a:extLst>
            </p:cNvPr>
            <p:cNvSpPr txBox="1"/>
            <p:nvPr/>
          </p:nvSpPr>
          <p:spPr>
            <a:xfrm>
              <a:off x="-2199614" y="2061148"/>
              <a:ext cx="188682" cy="2069841"/>
            </a:xfrm>
            <a:prstGeom prst="rect">
              <a:avLst/>
            </a:prstGeom>
          </p:spPr>
          <p:txBody>
            <a:bodyPr vert="horz" wrap="square" lIns="0" tIns="76243" rIns="0" bIns="0" rtlCol="0">
              <a:spAutoFit/>
            </a:bodyPr>
            <a:lstStyle/>
            <a:p>
              <a:pPr marL="7701">
                <a:spcBef>
                  <a:spcPts val="600"/>
                </a:spcBef>
              </a:pPr>
              <a:r>
                <a:rPr sz="700" spc="-15">
                  <a:solidFill>
                    <a:srgbClr val="22346A"/>
                  </a:solidFill>
                  <a:latin typeface="Arial" panose="020B0604020202020204" pitchFamily="34" charset="0"/>
                  <a:cs typeface="Arial" panose="020B0604020202020204" pitchFamily="34" charset="0"/>
                </a:rPr>
                <a:t>100</a:t>
              </a:r>
              <a:endParaRPr sz="700">
                <a:latin typeface="Arial" panose="020B0604020202020204" pitchFamily="34" charset="0"/>
                <a:cs typeface="Arial" panose="020B0604020202020204" pitchFamily="34" charset="0"/>
              </a:endParaRPr>
            </a:p>
            <a:p>
              <a:pPr marL="49673">
                <a:spcBef>
                  <a:spcPts val="546"/>
                </a:spcBef>
              </a:pPr>
              <a:r>
                <a:rPr sz="700" spc="-15">
                  <a:solidFill>
                    <a:srgbClr val="22346A"/>
                  </a:solidFill>
                  <a:latin typeface="Arial" panose="020B0604020202020204" pitchFamily="34" charset="0"/>
                  <a:cs typeface="Arial" panose="020B0604020202020204" pitchFamily="34" charset="0"/>
                </a:rPr>
                <a:t>90</a:t>
              </a:r>
              <a:endParaRPr sz="700">
                <a:latin typeface="Arial" panose="020B0604020202020204" pitchFamily="34" charset="0"/>
                <a:cs typeface="Arial" panose="020B0604020202020204" pitchFamily="34" charset="0"/>
              </a:endParaRPr>
            </a:p>
            <a:p>
              <a:pPr marL="47748">
                <a:spcBef>
                  <a:spcPts val="594"/>
                </a:spcBef>
              </a:pPr>
              <a:r>
                <a:rPr sz="700" spc="-15">
                  <a:solidFill>
                    <a:srgbClr val="22346A"/>
                  </a:solidFill>
                  <a:latin typeface="Arial" panose="020B0604020202020204" pitchFamily="34" charset="0"/>
                  <a:cs typeface="Arial" panose="020B0604020202020204" pitchFamily="34" charset="0"/>
                </a:rPr>
                <a:t>80</a:t>
              </a:r>
              <a:endParaRPr sz="700">
                <a:latin typeface="Arial" panose="020B0604020202020204" pitchFamily="34" charset="0"/>
                <a:cs typeface="Arial" panose="020B0604020202020204" pitchFamily="34" charset="0"/>
              </a:endParaRPr>
            </a:p>
            <a:p>
              <a:pPr marL="61995">
                <a:spcBef>
                  <a:spcPts val="694"/>
                </a:spcBef>
              </a:pPr>
              <a:r>
                <a:rPr sz="700" spc="-15">
                  <a:solidFill>
                    <a:srgbClr val="22346A"/>
                  </a:solidFill>
                  <a:latin typeface="Arial" panose="020B0604020202020204" pitchFamily="34" charset="0"/>
                  <a:cs typeface="Arial" panose="020B0604020202020204" pitchFamily="34" charset="0"/>
                </a:rPr>
                <a:t>70</a:t>
              </a:r>
              <a:endParaRPr sz="700">
                <a:latin typeface="Arial" panose="020B0604020202020204" pitchFamily="34" charset="0"/>
                <a:cs typeface="Arial" panose="020B0604020202020204" pitchFamily="34" charset="0"/>
              </a:endParaRPr>
            </a:p>
            <a:p>
              <a:pPr marL="50058">
                <a:spcBef>
                  <a:spcPts val="594"/>
                </a:spcBef>
              </a:pPr>
              <a:r>
                <a:rPr sz="700" spc="-15">
                  <a:solidFill>
                    <a:srgbClr val="22346A"/>
                  </a:solidFill>
                  <a:latin typeface="Arial" panose="020B0604020202020204" pitchFamily="34" charset="0"/>
                  <a:cs typeface="Arial" panose="020B0604020202020204" pitchFamily="34" charset="0"/>
                </a:rPr>
                <a:t>60</a:t>
              </a:r>
              <a:endParaRPr sz="700">
                <a:latin typeface="Arial" panose="020B0604020202020204" pitchFamily="34" charset="0"/>
                <a:cs typeface="Arial" panose="020B0604020202020204" pitchFamily="34" charset="0"/>
              </a:endParaRPr>
            </a:p>
            <a:p>
              <a:pPr marL="51214">
                <a:spcBef>
                  <a:spcPts val="694"/>
                </a:spcBef>
              </a:pPr>
              <a:r>
                <a:rPr sz="700" spc="-15">
                  <a:solidFill>
                    <a:srgbClr val="22346A"/>
                  </a:solidFill>
                  <a:latin typeface="Arial" panose="020B0604020202020204" pitchFamily="34" charset="0"/>
                  <a:cs typeface="Arial" panose="020B0604020202020204" pitchFamily="34" charset="0"/>
                </a:rPr>
                <a:t>50</a:t>
              </a:r>
              <a:endParaRPr sz="700">
                <a:latin typeface="Arial" panose="020B0604020202020204" pitchFamily="34" charset="0"/>
                <a:cs typeface="Arial" panose="020B0604020202020204" pitchFamily="34" charset="0"/>
              </a:endParaRPr>
            </a:p>
            <a:p>
              <a:pPr marL="51214">
                <a:spcBef>
                  <a:spcPts val="694"/>
                </a:spcBef>
              </a:pPr>
              <a:r>
                <a:rPr sz="700" spc="-15">
                  <a:solidFill>
                    <a:srgbClr val="22346A"/>
                  </a:solidFill>
                  <a:latin typeface="Arial" panose="020B0604020202020204" pitchFamily="34" charset="0"/>
                  <a:cs typeface="Arial" panose="020B0604020202020204" pitchFamily="34" charset="0"/>
                </a:rPr>
                <a:t>40</a:t>
              </a:r>
              <a:endParaRPr sz="700">
                <a:latin typeface="Arial" panose="020B0604020202020204" pitchFamily="34" charset="0"/>
                <a:cs typeface="Arial" panose="020B0604020202020204" pitchFamily="34" charset="0"/>
              </a:endParaRPr>
            </a:p>
            <a:p>
              <a:pPr marL="53139">
                <a:spcBef>
                  <a:spcPts val="646"/>
                </a:spcBef>
              </a:pPr>
              <a:r>
                <a:rPr sz="700" spc="-15">
                  <a:solidFill>
                    <a:srgbClr val="22346A"/>
                  </a:solidFill>
                  <a:latin typeface="Arial" panose="020B0604020202020204" pitchFamily="34" charset="0"/>
                  <a:cs typeface="Arial" panose="020B0604020202020204" pitchFamily="34" charset="0"/>
                </a:rPr>
                <a:t>30</a:t>
              </a:r>
              <a:endParaRPr sz="700">
                <a:latin typeface="Arial" panose="020B0604020202020204" pitchFamily="34" charset="0"/>
                <a:cs typeface="Arial" panose="020B0604020202020204" pitchFamily="34" charset="0"/>
              </a:endParaRPr>
            </a:p>
            <a:p>
              <a:pPr marL="54294">
                <a:spcBef>
                  <a:spcPts val="494"/>
                </a:spcBef>
              </a:pPr>
              <a:r>
                <a:rPr sz="700" spc="-15">
                  <a:solidFill>
                    <a:srgbClr val="22346A"/>
                  </a:solidFill>
                  <a:latin typeface="Arial" panose="020B0604020202020204" pitchFamily="34" charset="0"/>
                  <a:cs typeface="Arial" panose="020B0604020202020204" pitchFamily="34" charset="0"/>
                </a:rPr>
                <a:t>20</a:t>
              </a:r>
              <a:endParaRPr sz="700">
                <a:latin typeface="Arial" panose="020B0604020202020204" pitchFamily="34" charset="0"/>
                <a:cs typeface="Arial" panose="020B0604020202020204" pitchFamily="34" charset="0"/>
              </a:endParaRPr>
            </a:p>
            <a:p>
              <a:pPr marL="78552">
                <a:spcBef>
                  <a:spcPts val="694"/>
                </a:spcBef>
              </a:pPr>
              <a:r>
                <a:rPr sz="700" spc="-15">
                  <a:solidFill>
                    <a:srgbClr val="22346A"/>
                  </a:solidFill>
                  <a:latin typeface="Arial" panose="020B0604020202020204" pitchFamily="34" charset="0"/>
                  <a:cs typeface="Arial" panose="020B0604020202020204" pitchFamily="34" charset="0"/>
                </a:rPr>
                <a:t>10</a:t>
              </a:r>
              <a:endParaRPr sz="700">
                <a:latin typeface="Arial" panose="020B0604020202020204" pitchFamily="34" charset="0"/>
                <a:cs typeface="Arial" panose="020B0604020202020204" pitchFamily="34" charset="0"/>
              </a:endParaRPr>
            </a:p>
            <a:p>
              <a:pPr marL="112054">
                <a:spcBef>
                  <a:spcPts val="694"/>
                </a:spcBef>
              </a:pPr>
              <a:r>
                <a:rPr sz="700" spc="-30">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p:txBody>
        </p:sp>
        <p:sp>
          <p:nvSpPr>
            <p:cNvPr id="164" name="object 40">
              <a:extLst>
                <a:ext uri="{FF2B5EF4-FFF2-40B4-BE49-F238E27FC236}">
                  <a16:creationId xmlns:a16="http://schemas.microsoft.com/office/drawing/2014/main" id="{67E9C876-2F62-40A8-F445-3EEA2DF33356}"/>
                </a:ext>
              </a:extLst>
            </p:cNvPr>
            <p:cNvSpPr txBox="1"/>
            <p:nvPr/>
          </p:nvSpPr>
          <p:spPr>
            <a:xfrm>
              <a:off x="-2423904" y="2204154"/>
              <a:ext cx="161583" cy="2068567"/>
            </a:xfrm>
            <a:prstGeom prst="rect">
              <a:avLst/>
            </a:prstGeom>
          </p:spPr>
          <p:txBody>
            <a:bodyPr vert="vert270" wrap="square" lIns="0" tIns="7701" rIns="0" bIns="0" rtlCol="0">
              <a:spAutoFit/>
            </a:bodyPr>
            <a:lstStyle/>
            <a:p>
              <a:pPr marL="7701">
                <a:spcBef>
                  <a:spcPts val="61"/>
                </a:spcBef>
              </a:pPr>
              <a:r>
                <a:rPr sz="1050" b="1">
                  <a:solidFill>
                    <a:srgbClr val="22346A"/>
                  </a:solidFill>
                  <a:latin typeface="Arial" panose="020B0604020202020204" pitchFamily="34" charset="0"/>
                  <a:cs typeface="Arial" panose="020B0604020202020204" pitchFamily="34" charset="0"/>
                </a:rPr>
                <a:t>Porcentaje</a:t>
              </a:r>
              <a:r>
                <a:rPr sz="1050" b="1" spc="24">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de</a:t>
              </a:r>
              <a:r>
                <a:rPr sz="1050" b="1" spc="24">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pacientes</a:t>
              </a:r>
              <a:r>
                <a:rPr sz="1050" b="1" spc="24">
                  <a:solidFill>
                    <a:srgbClr val="22346A"/>
                  </a:solidFill>
                  <a:latin typeface="Arial" panose="020B0604020202020204" pitchFamily="34" charset="0"/>
                  <a:cs typeface="Arial" panose="020B0604020202020204" pitchFamily="34" charset="0"/>
                </a:rPr>
                <a:t> </a:t>
              </a:r>
              <a:r>
                <a:rPr sz="1050" b="1" spc="-15">
                  <a:solidFill>
                    <a:srgbClr val="22346A"/>
                  </a:solidFill>
                  <a:latin typeface="Arial" panose="020B0604020202020204" pitchFamily="34" charset="0"/>
                  <a:cs typeface="Arial" panose="020B0604020202020204" pitchFamily="34" charset="0"/>
                </a:rPr>
                <a:t>(%)</a:t>
              </a:r>
              <a:endParaRPr sz="1050">
                <a:latin typeface="Arial" panose="020B0604020202020204" pitchFamily="34" charset="0"/>
                <a:cs typeface="Arial" panose="020B0604020202020204" pitchFamily="34" charset="0"/>
              </a:endParaRPr>
            </a:p>
          </p:txBody>
        </p:sp>
        <p:sp>
          <p:nvSpPr>
            <p:cNvPr id="165" name="object 42">
              <a:extLst>
                <a:ext uri="{FF2B5EF4-FFF2-40B4-BE49-F238E27FC236}">
                  <a16:creationId xmlns:a16="http://schemas.microsoft.com/office/drawing/2014/main" id="{84C78C98-2008-84AF-441B-842D2A1D2B5E}"/>
                </a:ext>
              </a:extLst>
            </p:cNvPr>
            <p:cNvSpPr/>
            <p:nvPr/>
          </p:nvSpPr>
          <p:spPr>
            <a:xfrm>
              <a:off x="-1212917" y="2265433"/>
              <a:ext cx="59300" cy="55449"/>
            </a:xfrm>
            <a:custGeom>
              <a:avLst/>
              <a:gdLst/>
              <a:ahLst/>
              <a:cxnLst/>
              <a:rect l="l" t="t" r="r" b="b"/>
              <a:pathLst>
                <a:path w="97790" h="91439">
                  <a:moveTo>
                    <a:pt x="97494" y="0"/>
                  </a:moveTo>
                  <a:lnTo>
                    <a:pt x="0" y="0"/>
                  </a:lnTo>
                  <a:lnTo>
                    <a:pt x="0" y="90981"/>
                  </a:lnTo>
                  <a:lnTo>
                    <a:pt x="97494" y="90981"/>
                  </a:lnTo>
                  <a:lnTo>
                    <a:pt x="97494"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66" name="object 43">
              <a:extLst>
                <a:ext uri="{FF2B5EF4-FFF2-40B4-BE49-F238E27FC236}">
                  <a16:creationId xmlns:a16="http://schemas.microsoft.com/office/drawing/2014/main" id="{28C8CB31-12AE-3659-75FA-052EA32CEA3B}"/>
                </a:ext>
              </a:extLst>
            </p:cNvPr>
            <p:cNvSpPr/>
            <p:nvPr/>
          </p:nvSpPr>
          <p:spPr>
            <a:xfrm>
              <a:off x="-1212511" y="2265846"/>
              <a:ext cx="58530" cy="54679"/>
            </a:xfrm>
            <a:custGeom>
              <a:avLst/>
              <a:gdLst/>
              <a:ahLst/>
              <a:cxnLst/>
              <a:rect l="l" t="t" r="r" b="b"/>
              <a:pathLst>
                <a:path w="96520" h="90170">
                  <a:moveTo>
                    <a:pt x="0" y="89630"/>
                  </a:moveTo>
                  <a:lnTo>
                    <a:pt x="96133" y="89630"/>
                  </a:lnTo>
                  <a:lnTo>
                    <a:pt x="96133" y="0"/>
                  </a:lnTo>
                  <a:lnTo>
                    <a:pt x="0" y="0"/>
                  </a:lnTo>
                  <a:lnTo>
                    <a:pt x="0" y="89630"/>
                  </a:lnTo>
                  <a:close/>
                </a:path>
              </a:pathLst>
            </a:custGeom>
            <a:ln w="7853">
              <a:solidFill>
                <a:srgbClr val="FB7FE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67" name="object 44">
              <a:extLst>
                <a:ext uri="{FF2B5EF4-FFF2-40B4-BE49-F238E27FC236}">
                  <a16:creationId xmlns:a16="http://schemas.microsoft.com/office/drawing/2014/main" id="{54E211CA-049D-53BB-5CF4-BD6C0BE7BE00}"/>
                </a:ext>
              </a:extLst>
            </p:cNvPr>
            <p:cNvSpPr/>
            <p:nvPr/>
          </p:nvSpPr>
          <p:spPr>
            <a:xfrm>
              <a:off x="-836808" y="2263433"/>
              <a:ext cx="59300" cy="59300"/>
            </a:xfrm>
            <a:custGeom>
              <a:avLst/>
              <a:gdLst/>
              <a:ahLst/>
              <a:cxnLst/>
              <a:rect l="l" t="t" r="r" b="b"/>
              <a:pathLst>
                <a:path w="97790" h="97789">
                  <a:moveTo>
                    <a:pt x="97494" y="0"/>
                  </a:moveTo>
                  <a:lnTo>
                    <a:pt x="0" y="0"/>
                  </a:lnTo>
                  <a:lnTo>
                    <a:pt x="0" y="97483"/>
                  </a:lnTo>
                  <a:lnTo>
                    <a:pt x="97494" y="97483"/>
                  </a:lnTo>
                  <a:lnTo>
                    <a:pt x="97494" y="0"/>
                  </a:lnTo>
                  <a:close/>
                </a:path>
              </a:pathLst>
            </a:custGeom>
            <a:solidFill>
              <a:srgbClr val="B1059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68" name="object 45">
              <a:extLst>
                <a:ext uri="{FF2B5EF4-FFF2-40B4-BE49-F238E27FC236}">
                  <a16:creationId xmlns:a16="http://schemas.microsoft.com/office/drawing/2014/main" id="{65F89206-D569-83B3-369A-B2AB1148921B}"/>
                </a:ext>
              </a:extLst>
            </p:cNvPr>
            <p:cNvSpPr txBox="1"/>
            <p:nvPr/>
          </p:nvSpPr>
          <p:spPr>
            <a:xfrm>
              <a:off x="-1121866" y="2175872"/>
              <a:ext cx="536395" cy="508570"/>
            </a:xfrm>
            <a:prstGeom prst="rect">
              <a:avLst/>
            </a:prstGeom>
          </p:spPr>
          <p:txBody>
            <a:bodyPr vert="horz" wrap="square" lIns="0" tIns="69312" rIns="0" bIns="0" rtlCol="0">
              <a:spAutoFit/>
            </a:bodyPr>
            <a:lstStyle/>
            <a:p>
              <a:pPr marL="7701">
                <a:spcBef>
                  <a:spcPts val="546"/>
                </a:spcBef>
                <a:tabLst>
                  <a:tab pos="372357" algn="l"/>
                </a:tabLst>
              </a:pPr>
              <a:r>
                <a:rPr sz="700" spc="-15">
                  <a:solidFill>
                    <a:srgbClr val="22346A"/>
                  </a:solidFill>
                  <a:latin typeface="Arial" panose="020B0604020202020204" pitchFamily="34" charset="0"/>
                  <a:cs typeface="Arial" panose="020B0604020202020204" pitchFamily="34" charset="0"/>
                </a:rPr>
                <a:t>S4</a:t>
              </a:r>
              <a:r>
                <a:rPr sz="700">
                  <a:solidFill>
                    <a:srgbClr val="22346A"/>
                  </a:solidFill>
                  <a:latin typeface="Arial" panose="020B0604020202020204" pitchFamily="34" charset="0"/>
                  <a:cs typeface="Arial" panose="020B0604020202020204" pitchFamily="34" charset="0"/>
                </a:rPr>
                <a:t>	</a:t>
              </a:r>
              <a:r>
                <a:rPr sz="700" spc="-15">
                  <a:solidFill>
                    <a:srgbClr val="22346A"/>
                  </a:solidFill>
                  <a:latin typeface="Arial" panose="020B0604020202020204" pitchFamily="34" charset="0"/>
                  <a:cs typeface="Arial" panose="020B0604020202020204" pitchFamily="34" charset="0"/>
                </a:rPr>
                <a:t>S16</a:t>
              </a:r>
              <a:endParaRPr sz="700">
                <a:latin typeface="Arial" panose="020B0604020202020204" pitchFamily="34" charset="0"/>
                <a:cs typeface="Arial" panose="020B0604020202020204" pitchFamily="34" charset="0"/>
              </a:endParaRPr>
            </a:p>
            <a:p>
              <a:pPr marL="116289">
                <a:spcBef>
                  <a:spcPts val="943"/>
                </a:spcBef>
              </a:pPr>
              <a:r>
                <a:rPr sz="1400" b="1" spc="-12">
                  <a:solidFill>
                    <a:srgbClr val="22346A"/>
                  </a:solidFill>
                  <a:latin typeface="Arial" panose="020B0604020202020204" pitchFamily="34" charset="0"/>
                  <a:cs typeface="Arial" panose="020B0604020202020204" pitchFamily="34" charset="0"/>
                </a:rPr>
                <a:t>71,6</a:t>
              </a:r>
              <a:endParaRPr sz="1400">
                <a:latin typeface="Arial" panose="020B0604020202020204" pitchFamily="34" charset="0"/>
                <a:cs typeface="Arial" panose="020B0604020202020204" pitchFamily="34" charset="0"/>
              </a:endParaRPr>
            </a:p>
          </p:txBody>
        </p:sp>
        <p:sp>
          <p:nvSpPr>
            <p:cNvPr id="169" name="object 46">
              <a:extLst>
                <a:ext uri="{FF2B5EF4-FFF2-40B4-BE49-F238E27FC236}">
                  <a16:creationId xmlns:a16="http://schemas.microsoft.com/office/drawing/2014/main" id="{3EC1762D-4253-D4CB-8CF5-DDCADD263D1A}"/>
                </a:ext>
              </a:extLst>
            </p:cNvPr>
            <p:cNvSpPr txBox="1"/>
            <p:nvPr/>
          </p:nvSpPr>
          <p:spPr>
            <a:xfrm>
              <a:off x="-2122152" y="4360168"/>
              <a:ext cx="1880461" cy="649918"/>
            </a:xfrm>
            <a:prstGeom prst="rect">
              <a:avLst/>
            </a:prstGeom>
          </p:spPr>
          <p:txBody>
            <a:bodyPr vert="horz" wrap="square" lIns="0" tIns="23873" rIns="0" bIns="0" rtlCol="0">
              <a:spAutoFit/>
            </a:bodyPr>
            <a:lstStyle/>
            <a:p>
              <a:pPr marL="25029" algn="ctr">
                <a:spcBef>
                  <a:spcPts val="187"/>
                </a:spcBef>
                <a:tabLst>
                  <a:tab pos="771283" algn="l"/>
                </a:tabLst>
              </a:pPr>
              <a:r>
                <a:rPr sz="700" spc="-15">
                  <a:solidFill>
                    <a:srgbClr val="003867"/>
                  </a:solidFill>
                  <a:latin typeface="Arial" panose="020B0604020202020204" pitchFamily="34" charset="0"/>
                  <a:cs typeface="Arial" panose="020B0604020202020204" pitchFamily="34" charset="0"/>
                </a:rPr>
                <a:t>S4</a:t>
              </a:r>
              <a:r>
                <a:rPr sz="700">
                  <a:solidFill>
                    <a:srgbClr val="003867"/>
                  </a:solidFill>
                  <a:latin typeface="Arial" panose="020B0604020202020204" pitchFamily="34" charset="0"/>
                  <a:cs typeface="Arial" panose="020B0604020202020204" pitchFamily="34" charset="0"/>
                </a:rPr>
                <a:t>	</a:t>
              </a:r>
              <a:r>
                <a:rPr sz="700" spc="-15">
                  <a:solidFill>
                    <a:srgbClr val="003867"/>
                  </a:solidFill>
                  <a:latin typeface="Arial" panose="020B0604020202020204" pitchFamily="34" charset="0"/>
                  <a:cs typeface="Arial" panose="020B0604020202020204" pitchFamily="34" charset="0"/>
                </a:rPr>
                <a:t>S16</a:t>
              </a:r>
              <a:endParaRPr sz="700">
                <a:solidFill>
                  <a:srgbClr val="003867"/>
                </a:solidFill>
                <a:latin typeface="Arial" panose="020B0604020202020204" pitchFamily="34" charset="0"/>
                <a:cs typeface="Arial" panose="020B0604020202020204" pitchFamily="34" charset="0"/>
              </a:endParaRPr>
            </a:p>
            <a:p>
              <a:pPr marL="7316" marR="3081" algn="ctr">
                <a:lnSpc>
                  <a:spcPts val="1298"/>
                </a:lnSpc>
                <a:spcBef>
                  <a:spcPts val="306"/>
                </a:spcBef>
              </a:pPr>
              <a:r>
                <a:rPr sz="1050" b="1">
                  <a:solidFill>
                    <a:srgbClr val="003867"/>
                  </a:solidFill>
                  <a:latin typeface="Arial" panose="020B0604020202020204" pitchFamily="34" charset="0"/>
                  <a:cs typeface="Arial" panose="020B0604020202020204" pitchFamily="34" charset="0"/>
                </a:rPr>
                <a:t>Escala</a:t>
              </a:r>
              <a:r>
                <a:rPr sz="1050" b="1" spc="24">
                  <a:solidFill>
                    <a:srgbClr val="003867"/>
                  </a:solidFill>
                  <a:latin typeface="Arial" panose="020B0604020202020204" pitchFamily="34" charset="0"/>
                  <a:cs typeface="Arial" panose="020B0604020202020204" pitchFamily="34" charset="0"/>
                </a:rPr>
                <a:t> </a:t>
              </a:r>
              <a:r>
                <a:rPr sz="1050" b="1">
                  <a:solidFill>
                    <a:srgbClr val="003867"/>
                  </a:solidFill>
                  <a:latin typeface="Arial" panose="020B0604020202020204" pitchFamily="34" charset="0"/>
                  <a:cs typeface="Arial" panose="020B0604020202020204" pitchFamily="34" charset="0"/>
                </a:rPr>
                <a:t>de</a:t>
              </a:r>
              <a:r>
                <a:rPr sz="1050" b="1" spc="24">
                  <a:solidFill>
                    <a:srgbClr val="003867"/>
                  </a:solidFill>
                  <a:latin typeface="Arial" panose="020B0604020202020204" pitchFamily="34" charset="0"/>
                  <a:cs typeface="Arial" panose="020B0604020202020204" pitchFamily="34" charset="0"/>
                </a:rPr>
                <a:t> </a:t>
              </a:r>
              <a:r>
                <a:rPr sz="1050" b="1" spc="-6">
                  <a:solidFill>
                    <a:srgbClr val="003867"/>
                  </a:solidFill>
                  <a:latin typeface="Arial" panose="020B0604020202020204" pitchFamily="34" charset="0"/>
                  <a:cs typeface="Arial" panose="020B0604020202020204" pitchFamily="34" charset="0"/>
                </a:rPr>
                <a:t>pérdida </a:t>
              </a:r>
              <a:r>
                <a:rPr sz="1050" b="1">
                  <a:solidFill>
                    <a:srgbClr val="003867"/>
                  </a:solidFill>
                  <a:latin typeface="Arial" panose="020B0604020202020204" pitchFamily="34" charset="0"/>
                  <a:cs typeface="Arial" panose="020B0604020202020204" pitchFamily="34" charset="0"/>
                </a:rPr>
                <a:t>de</a:t>
              </a:r>
              <a:r>
                <a:rPr sz="1050" b="1" spc="27">
                  <a:solidFill>
                    <a:srgbClr val="003867"/>
                  </a:solidFill>
                  <a:latin typeface="Arial" panose="020B0604020202020204" pitchFamily="34" charset="0"/>
                  <a:cs typeface="Arial" panose="020B0604020202020204" pitchFamily="34" charset="0"/>
                </a:rPr>
                <a:t> </a:t>
              </a:r>
              <a:r>
                <a:rPr sz="1050" b="1">
                  <a:solidFill>
                    <a:srgbClr val="003867"/>
                  </a:solidFill>
                  <a:latin typeface="Arial" panose="020B0604020202020204" pitchFamily="34" charset="0"/>
                  <a:cs typeface="Arial" panose="020B0604020202020204" pitchFamily="34" charset="0"/>
                </a:rPr>
                <a:t>sueño</a:t>
              </a:r>
              <a:r>
                <a:rPr sz="1050" b="1" spc="27">
                  <a:solidFill>
                    <a:srgbClr val="003867"/>
                  </a:solidFill>
                  <a:latin typeface="Arial" panose="020B0604020202020204" pitchFamily="34" charset="0"/>
                  <a:cs typeface="Arial" panose="020B0604020202020204" pitchFamily="34" charset="0"/>
                </a:rPr>
                <a:t> </a:t>
              </a:r>
              <a:r>
                <a:rPr sz="1050" b="1" spc="-15">
                  <a:solidFill>
                    <a:srgbClr val="003867"/>
                  </a:solidFill>
                  <a:latin typeface="Arial" panose="020B0604020202020204" pitchFamily="34" charset="0"/>
                  <a:cs typeface="Arial" panose="020B0604020202020204" pitchFamily="34" charset="0"/>
                </a:rPr>
                <a:t>con </a:t>
              </a:r>
              <a:r>
                <a:rPr sz="1050" b="1">
                  <a:solidFill>
                    <a:srgbClr val="003867"/>
                  </a:solidFill>
                  <a:latin typeface="Arial" panose="020B0604020202020204" pitchFamily="34" charset="0"/>
                  <a:cs typeface="Arial" panose="020B0604020202020204" pitchFamily="34" charset="0"/>
                </a:rPr>
                <a:t>mejora</a:t>
              </a:r>
              <a:r>
                <a:rPr sz="1050" b="1" spc="-9">
                  <a:solidFill>
                    <a:srgbClr val="003867"/>
                  </a:solidFill>
                  <a:latin typeface="Arial" panose="020B0604020202020204" pitchFamily="34" charset="0"/>
                  <a:cs typeface="Arial" panose="020B0604020202020204" pitchFamily="34" charset="0"/>
                </a:rPr>
                <a:t> </a:t>
              </a:r>
              <a:r>
                <a:rPr sz="1050" spc="-27">
                  <a:solidFill>
                    <a:srgbClr val="003867"/>
                  </a:solidFill>
                  <a:latin typeface="Symbol" pitchFamily="2" charset="2"/>
                  <a:cs typeface="Arial" panose="020B0604020202020204" pitchFamily="34" charset="0"/>
                </a:rPr>
                <a:t></a:t>
              </a:r>
              <a:r>
                <a:rPr sz="1050" b="1" spc="-27">
                  <a:solidFill>
                    <a:srgbClr val="003867"/>
                  </a:solidFill>
                  <a:latin typeface="Arial" panose="020B0604020202020204" pitchFamily="34" charset="0"/>
                  <a:cs typeface="Arial" panose="020B0604020202020204" pitchFamily="34" charset="0"/>
                </a:rPr>
                <a:t>1</a:t>
              </a:r>
              <a:r>
                <a:rPr sz="1050" b="1" spc="-6">
                  <a:solidFill>
                    <a:srgbClr val="003867"/>
                  </a:solidFill>
                  <a:latin typeface="Arial" panose="020B0604020202020204" pitchFamily="34" charset="0"/>
                  <a:cs typeface="Arial" panose="020B0604020202020204" pitchFamily="34" charset="0"/>
                </a:rPr>
                <a:t> </a:t>
              </a:r>
              <a:r>
                <a:rPr sz="1050" b="1" spc="-12">
                  <a:solidFill>
                    <a:srgbClr val="003867"/>
                  </a:solidFill>
                  <a:latin typeface="Arial" panose="020B0604020202020204" pitchFamily="34" charset="0"/>
                  <a:cs typeface="Arial" panose="020B0604020202020204" pitchFamily="34" charset="0"/>
                </a:rPr>
                <a:t>punto</a:t>
              </a:r>
              <a:endParaRPr sz="1050">
                <a:solidFill>
                  <a:srgbClr val="003867"/>
                </a:solidFill>
                <a:latin typeface="Arial" panose="020B0604020202020204" pitchFamily="34" charset="0"/>
                <a:cs typeface="Arial" panose="020B0604020202020204" pitchFamily="34" charset="0"/>
              </a:endParaRPr>
            </a:p>
            <a:p>
              <a:pPr marL="52754" algn="ctr">
                <a:spcBef>
                  <a:spcPts val="312"/>
                </a:spcBef>
              </a:pPr>
              <a:r>
                <a:rPr sz="700">
                  <a:solidFill>
                    <a:srgbClr val="003867"/>
                  </a:solidFill>
                  <a:latin typeface="Arial" panose="020B0604020202020204" pitchFamily="34" charset="0"/>
                  <a:cs typeface="Arial" panose="020B0604020202020204" pitchFamily="34" charset="0"/>
                </a:rPr>
                <a:t>n</a:t>
              </a:r>
              <a:r>
                <a:rPr sz="700" spc="15">
                  <a:solidFill>
                    <a:srgbClr val="003867"/>
                  </a:solidFill>
                  <a:latin typeface="Arial" panose="020B0604020202020204" pitchFamily="34" charset="0"/>
                  <a:cs typeface="Arial" panose="020B0604020202020204" pitchFamily="34" charset="0"/>
                </a:rPr>
                <a:t> </a:t>
              </a:r>
              <a:r>
                <a:rPr sz="700">
                  <a:solidFill>
                    <a:srgbClr val="003867"/>
                  </a:solidFill>
                  <a:latin typeface="Arial" panose="020B0604020202020204" pitchFamily="34" charset="0"/>
                  <a:cs typeface="Arial" panose="020B0604020202020204" pitchFamily="34" charset="0"/>
                </a:rPr>
                <a:t>a</a:t>
              </a:r>
              <a:r>
                <a:rPr sz="700" spc="15">
                  <a:solidFill>
                    <a:srgbClr val="003867"/>
                  </a:solidFill>
                  <a:latin typeface="Arial" panose="020B0604020202020204" pitchFamily="34" charset="0"/>
                  <a:cs typeface="Arial" panose="020B0604020202020204" pitchFamily="34" charset="0"/>
                </a:rPr>
                <a:t> </a:t>
              </a:r>
              <a:r>
                <a:rPr sz="700">
                  <a:solidFill>
                    <a:srgbClr val="003867"/>
                  </a:solidFill>
                  <a:latin typeface="Arial" panose="020B0604020202020204" pitchFamily="34" charset="0"/>
                  <a:cs typeface="Arial" panose="020B0604020202020204" pitchFamily="34" charset="0"/>
                </a:rPr>
                <a:t>S4</a:t>
              </a:r>
              <a:r>
                <a:rPr sz="700" spc="18">
                  <a:solidFill>
                    <a:srgbClr val="003867"/>
                  </a:solidFill>
                  <a:latin typeface="Arial" panose="020B0604020202020204" pitchFamily="34" charset="0"/>
                  <a:cs typeface="Arial" panose="020B0604020202020204" pitchFamily="34" charset="0"/>
                </a:rPr>
                <a:t> </a:t>
              </a:r>
              <a:r>
                <a:rPr sz="700">
                  <a:solidFill>
                    <a:srgbClr val="003867"/>
                  </a:solidFill>
                  <a:latin typeface="Arial" panose="020B0604020202020204" pitchFamily="34" charset="0"/>
                  <a:cs typeface="Arial" panose="020B0604020202020204" pitchFamily="34" charset="0"/>
                </a:rPr>
                <a:t>=</a:t>
              </a:r>
              <a:r>
                <a:rPr sz="700" spc="15">
                  <a:solidFill>
                    <a:srgbClr val="003867"/>
                  </a:solidFill>
                  <a:latin typeface="Arial" panose="020B0604020202020204" pitchFamily="34" charset="0"/>
                  <a:cs typeface="Arial" panose="020B0604020202020204" pitchFamily="34" charset="0"/>
                </a:rPr>
                <a:t> </a:t>
              </a:r>
              <a:r>
                <a:rPr sz="700">
                  <a:solidFill>
                    <a:srgbClr val="003867"/>
                  </a:solidFill>
                  <a:latin typeface="Arial" panose="020B0604020202020204" pitchFamily="34" charset="0"/>
                  <a:cs typeface="Arial" panose="020B0604020202020204" pitchFamily="34" charset="0"/>
                </a:rPr>
                <a:t>92;</a:t>
              </a:r>
              <a:r>
                <a:rPr sz="700" spc="18">
                  <a:solidFill>
                    <a:srgbClr val="003867"/>
                  </a:solidFill>
                  <a:latin typeface="Arial" panose="020B0604020202020204" pitchFamily="34" charset="0"/>
                  <a:cs typeface="Arial" panose="020B0604020202020204" pitchFamily="34" charset="0"/>
                </a:rPr>
                <a:t> </a:t>
              </a:r>
              <a:r>
                <a:rPr sz="700">
                  <a:solidFill>
                    <a:srgbClr val="003867"/>
                  </a:solidFill>
                  <a:latin typeface="Arial" panose="020B0604020202020204" pitchFamily="34" charset="0"/>
                  <a:cs typeface="Arial" panose="020B0604020202020204" pitchFamily="34" charset="0"/>
                </a:rPr>
                <a:t>n</a:t>
              </a:r>
              <a:r>
                <a:rPr sz="700" spc="15">
                  <a:solidFill>
                    <a:srgbClr val="003867"/>
                  </a:solidFill>
                  <a:latin typeface="Arial" panose="020B0604020202020204" pitchFamily="34" charset="0"/>
                  <a:cs typeface="Arial" panose="020B0604020202020204" pitchFamily="34" charset="0"/>
                </a:rPr>
                <a:t> </a:t>
              </a:r>
              <a:r>
                <a:rPr sz="700">
                  <a:solidFill>
                    <a:srgbClr val="003867"/>
                  </a:solidFill>
                  <a:latin typeface="Arial" panose="020B0604020202020204" pitchFamily="34" charset="0"/>
                  <a:cs typeface="Arial" panose="020B0604020202020204" pitchFamily="34" charset="0"/>
                </a:rPr>
                <a:t>a</a:t>
              </a:r>
              <a:r>
                <a:rPr sz="700" spc="15">
                  <a:solidFill>
                    <a:srgbClr val="003867"/>
                  </a:solidFill>
                  <a:latin typeface="Arial" panose="020B0604020202020204" pitchFamily="34" charset="0"/>
                  <a:cs typeface="Arial" panose="020B0604020202020204" pitchFamily="34" charset="0"/>
                </a:rPr>
                <a:t> </a:t>
              </a:r>
              <a:r>
                <a:rPr sz="700">
                  <a:solidFill>
                    <a:srgbClr val="003867"/>
                  </a:solidFill>
                  <a:latin typeface="Arial" panose="020B0604020202020204" pitchFamily="34" charset="0"/>
                  <a:cs typeface="Arial" panose="020B0604020202020204" pitchFamily="34" charset="0"/>
                </a:rPr>
                <a:t>S16</a:t>
              </a:r>
              <a:r>
                <a:rPr sz="700" spc="18">
                  <a:solidFill>
                    <a:srgbClr val="003867"/>
                  </a:solidFill>
                  <a:latin typeface="Arial" panose="020B0604020202020204" pitchFamily="34" charset="0"/>
                  <a:cs typeface="Arial" panose="020B0604020202020204" pitchFamily="34" charset="0"/>
                </a:rPr>
                <a:t> </a:t>
              </a:r>
              <a:r>
                <a:rPr sz="700">
                  <a:solidFill>
                    <a:srgbClr val="003867"/>
                  </a:solidFill>
                  <a:latin typeface="Arial" panose="020B0604020202020204" pitchFamily="34" charset="0"/>
                  <a:cs typeface="Arial" panose="020B0604020202020204" pitchFamily="34" charset="0"/>
                </a:rPr>
                <a:t>=</a:t>
              </a:r>
              <a:r>
                <a:rPr sz="700" spc="15">
                  <a:solidFill>
                    <a:srgbClr val="003867"/>
                  </a:solidFill>
                  <a:latin typeface="Arial" panose="020B0604020202020204" pitchFamily="34" charset="0"/>
                  <a:cs typeface="Arial" panose="020B0604020202020204" pitchFamily="34" charset="0"/>
                </a:rPr>
                <a:t> </a:t>
              </a:r>
              <a:r>
                <a:rPr sz="700" spc="-15">
                  <a:solidFill>
                    <a:srgbClr val="003867"/>
                  </a:solidFill>
                  <a:latin typeface="Arial" panose="020B0604020202020204" pitchFamily="34" charset="0"/>
                  <a:cs typeface="Arial" panose="020B0604020202020204" pitchFamily="34" charset="0"/>
                </a:rPr>
                <a:t>81</a:t>
              </a:r>
              <a:endParaRPr sz="700">
                <a:solidFill>
                  <a:srgbClr val="003867"/>
                </a:solidFill>
                <a:latin typeface="Arial" panose="020B0604020202020204" pitchFamily="34" charset="0"/>
                <a:cs typeface="Arial" panose="020B0604020202020204" pitchFamily="34" charset="0"/>
              </a:endParaRPr>
            </a:p>
          </p:txBody>
        </p:sp>
      </p:grpSp>
      <p:grpSp>
        <p:nvGrpSpPr>
          <p:cNvPr id="170" name="Grupo 169">
            <a:extLst>
              <a:ext uri="{FF2B5EF4-FFF2-40B4-BE49-F238E27FC236}">
                <a16:creationId xmlns:a16="http://schemas.microsoft.com/office/drawing/2014/main" id="{874CF820-7C37-9768-4596-B142463E58F1}"/>
              </a:ext>
            </a:extLst>
          </p:cNvPr>
          <p:cNvGrpSpPr/>
          <p:nvPr/>
        </p:nvGrpSpPr>
        <p:grpSpPr>
          <a:xfrm>
            <a:off x="1303698" y="2482263"/>
            <a:ext cx="2956064" cy="2753336"/>
            <a:chOff x="-5522487" y="2247482"/>
            <a:chExt cx="2956064" cy="2753336"/>
          </a:xfrm>
        </p:grpSpPr>
        <p:grpSp>
          <p:nvGrpSpPr>
            <p:cNvPr id="171" name="object 47">
              <a:extLst>
                <a:ext uri="{FF2B5EF4-FFF2-40B4-BE49-F238E27FC236}">
                  <a16:creationId xmlns:a16="http://schemas.microsoft.com/office/drawing/2014/main" id="{BB36091F-C099-9709-E6F1-D8E441D2459A}"/>
                </a:ext>
              </a:extLst>
            </p:cNvPr>
            <p:cNvGrpSpPr/>
            <p:nvPr/>
          </p:nvGrpSpPr>
          <p:grpSpPr>
            <a:xfrm>
              <a:off x="-5087441" y="2453024"/>
              <a:ext cx="2521018" cy="2197948"/>
              <a:chOff x="4417446" y="4045217"/>
              <a:chExt cx="4157345" cy="3624579"/>
            </a:xfrm>
          </p:grpSpPr>
          <p:sp>
            <p:nvSpPr>
              <p:cNvPr id="185" name="object 48">
                <a:extLst>
                  <a:ext uri="{FF2B5EF4-FFF2-40B4-BE49-F238E27FC236}">
                    <a16:creationId xmlns:a16="http://schemas.microsoft.com/office/drawing/2014/main" id="{B8FD3E2B-1699-97A9-052F-11E98B282CE4}"/>
                  </a:ext>
                </a:extLst>
              </p:cNvPr>
              <p:cNvSpPr/>
              <p:nvPr/>
            </p:nvSpPr>
            <p:spPr>
              <a:xfrm>
                <a:off x="5090169" y="4051708"/>
                <a:ext cx="819150" cy="2181860"/>
              </a:xfrm>
              <a:custGeom>
                <a:avLst/>
                <a:gdLst/>
                <a:ahLst/>
                <a:cxnLst/>
                <a:rect l="l" t="t" r="r" b="b"/>
                <a:pathLst>
                  <a:path w="819150" h="2181860">
                    <a:moveTo>
                      <a:pt x="818917" y="0"/>
                    </a:moveTo>
                    <a:lnTo>
                      <a:pt x="0" y="0"/>
                    </a:lnTo>
                    <a:lnTo>
                      <a:pt x="0" y="2181619"/>
                    </a:lnTo>
                    <a:lnTo>
                      <a:pt x="818917" y="2181619"/>
                    </a:lnTo>
                    <a:lnTo>
                      <a:pt x="818917" y="0"/>
                    </a:lnTo>
                    <a:close/>
                  </a:path>
                </a:pathLst>
              </a:custGeom>
              <a:solidFill>
                <a:srgbClr val="FB7FE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86" name="object 49">
                <a:extLst>
                  <a:ext uri="{FF2B5EF4-FFF2-40B4-BE49-F238E27FC236}">
                    <a16:creationId xmlns:a16="http://schemas.microsoft.com/office/drawing/2014/main" id="{1B036254-E968-1AC8-BD1E-520A8144F4E6}"/>
                  </a:ext>
                </a:extLst>
              </p:cNvPr>
              <p:cNvSpPr/>
              <p:nvPr/>
            </p:nvSpPr>
            <p:spPr>
              <a:xfrm>
                <a:off x="7137468" y="4051708"/>
                <a:ext cx="819150" cy="2402840"/>
              </a:xfrm>
              <a:custGeom>
                <a:avLst/>
                <a:gdLst/>
                <a:ahLst/>
                <a:cxnLst/>
                <a:rect l="l" t="t" r="r" b="b"/>
                <a:pathLst>
                  <a:path w="819150" h="2402840">
                    <a:moveTo>
                      <a:pt x="818917" y="0"/>
                    </a:moveTo>
                    <a:lnTo>
                      <a:pt x="0" y="0"/>
                    </a:lnTo>
                    <a:lnTo>
                      <a:pt x="0" y="2402597"/>
                    </a:lnTo>
                    <a:lnTo>
                      <a:pt x="818917" y="2402597"/>
                    </a:lnTo>
                    <a:lnTo>
                      <a:pt x="818917" y="0"/>
                    </a:lnTo>
                    <a:close/>
                  </a:path>
                </a:pathLst>
              </a:custGeom>
              <a:solidFill>
                <a:srgbClr val="B1059D"/>
              </a:solidFill>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87" name="object 50">
                <a:extLst>
                  <a:ext uri="{FF2B5EF4-FFF2-40B4-BE49-F238E27FC236}">
                    <a16:creationId xmlns:a16="http://schemas.microsoft.com/office/drawing/2014/main" id="{3795F28F-A5EB-7793-A81F-7500E4E9119D}"/>
                  </a:ext>
                </a:extLst>
              </p:cNvPr>
              <p:cNvSpPr/>
              <p:nvPr/>
            </p:nvSpPr>
            <p:spPr>
              <a:xfrm>
                <a:off x="7138829" y="4053070"/>
                <a:ext cx="816610" cy="2400300"/>
              </a:xfrm>
              <a:custGeom>
                <a:avLst/>
                <a:gdLst/>
                <a:ahLst/>
                <a:cxnLst/>
                <a:rect l="l" t="t" r="r" b="b"/>
                <a:pathLst>
                  <a:path w="816609" h="2400300">
                    <a:moveTo>
                      <a:pt x="0" y="2399885"/>
                    </a:moveTo>
                    <a:lnTo>
                      <a:pt x="816215" y="2399885"/>
                    </a:lnTo>
                    <a:lnTo>
                      <a:pt x="816215" y="0"/>
                    </a:lnTo>
                    <a:lnTo>
                      <a:pt x="0" y="0"/>
                    </a:lnTo>
                    <a:lnTo>
                      <a:pt x="0" y="2399885"/>
                    </a:lnTo>
                    <a:close/>
                  </a:path>
                </a:pathLst>
              </a:custGeom>
              <a:ln w="15706">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88" name="object 51">
                <a:extLst>
                  <a:ext uri="{FF2B5EF4-FFF2-40B4-BE49-F238E27FC236}">
                    <a16:creationId xmlns:a16="http://schemas.microsoft.com/office/drawing/2014/main" id="{FFEF1572-67B5-4706-5631-F31E5FAC485F}"/>
                  </a:ext>
                </a:extLst>
              </p:cNvPr>
              <p:cNvSpPr/>
              <p:nvPr/>
            </p:nvSpPr>
            <p:spPr>
              <a:xfrm>
                <a:off x="5496885" y="5703673"/>
                <a:ext cx="0" cy="534035"/>
              </a:xfrm>
              <a:custGeom>
                <a:avLst/>
                <a:gdLst/>
                <a:ahLst/>
                <a:cxnLst/>
                <a:rect l="l" t="t" r="r" b="b"/>
                <a:pathLst>
                  <a:path h="534035">
                    <a:moveTo>
                      <a:pt x="0" y="533816"/>
                    </a:moveTo>
                    <a:lnTo>
                      <a:pt x="0" y="0"/>
                    </a:lnTo>
                  </a:path>
                </a:pathLst>
              </a:custGeom>
              <a:ln w="10470">
                <a:solidFill>
                  <a:srgbClr val="FB7FE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89" name="object 52">
                <a:extLst>
                  <a:ext uri="{FF2B5EF4-FFF2-40B4-BE49-F238E27FC236}">
                    <a16:creationId xmlns:a16="http://schemas.microsoft.com/office/drawing/2014/main" id="{62CDD6F2-B2F9-D6B6-60A3-1AE1DE07818D}"/>
                  </a:ext>
                </a:extLst>
              </p:cNvPr>
              <p:cNvSpPr/>
              <p:nvPr/>
            </p:nvSpPr>
            <p:spPr>
              <a:xfrm>
                <a:off x="5496885" y="6237489"/>
                <a:ext cx="0" cy="525780"/>
              </a:xfrm>
              <a:custGeom>
                <a:avLst/>
                <a:gdLst/>
                <a:ahLst/>
                <a:cxnLst/>
                <a:rect l="l" t="t" r="r" b="b"/>
                <a:pathLst>
                  <a:path h="525779">
                    <a:moveTo>
                      <a:pt x="0" y="0"/>
                    </a:moveTo>
                    <a:lnTo>
                      <a:pt x="0" y="525491"/>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90" name="object 53">
                <a:extLst>
                  <a:ext uri="{FF2B5EF4-FFF2-40B4-BE49-F238E27FC236}">
                    <a16:creationId xmlns:a16="http://schemas.microsoft.com/office/drawing/2014/main" id="{A027B4DC-2525-2423-EC4F-CFD9FE8629B9}"/>
                  </a:ext>
                </a:extLst>
              </p:cNvPr>
              <p:cNvSpPr/>
              <p:nvPr/>
            </p:nvSpPr>
            <p:spPr>
              <a:xfrm>
                <a:off x="5476929" y="5704583"/>
                <a:ext cx="39370" cy="0"/>
              </a:xfrm>
              <a:custGeom>
                <a:avLst/>
                <a:gdLst/>
                <a:ahLst/>
                <a:cxnLst/>
                <a:rect l="l" t="t" r="r" b="b"/>
                <a:pathLst>
                  <a:path w="39370">
                    <a:moveTo>
                      <a:pt x="0" y="0"/>
                    </a:moveTo>
                    <a:lnTo>
                      <a:pt x="38993" y="0"/>
                    </a:lnTo>
                  </a:path>
                </a:pathLst>
              </a:custGeom>
              <a:ln w="10470">
                <a:solidFill>
                  <a:srgbClr val="FB7FE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91" name="object 54">
                <a:extLst>
                  <a:ext uri="{FF2B5EF4-FFF2-40B4-BE49-F238E27FC236}">
                    <a16:creationId xmlns:a16="http://schemas.microsoft.com/office/drawing/2014/main" id="{64B65D70-E1C4-013F-C2B8-5608838F30A5}"/>
                  </a:ext>
                </a:extLst>
              </p:cNvPr>
              <p:cNvSpPr/>
              <p:nvPr/>
            </p:nvSpPr>
            <p:spPr>
              <a:xfrm>
                <a:off x="5476929" y="6763062"/>
                <a:ext cx="39370" cy="0"/>
              </a:xfrm>
              <a:custGeom>
                <a:avLst/>
                <a:gdLst/>
                <a:ahLst/>
                <a:cxnLst/>
                <a:rect l="l" t="t" r="r" b="b"/>
                <a:pathLst>
                  <a:path w="39370">
                    <a:moveTo>
                      <a:pt x="0" y="0"/>
                    </a:moveTo>
                    <a:lnTo>
                      <a:pt x="38993"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92" name="object 55">
                <a:extLst>
                  <a:ext uri="{FF2B5EF4-FFF2-40B4-BE49-F238E27FC236}">
                    <a16:creationId xmlns:a16="http://schemas.microsoft.com/office/drawing/2014/main" id="{113D7A8F-8BE2-124A-46AF-83FFD4F46BE7}"/>
                  </a:ext>
                </a:extLst>
              </p:cNvPr>
              <p:cNvSpPr/>
              <p:nvPr/>
            </p:nvSpPr>
            <p:spPr>
              <a:xfrm>
                <a:off x="7543986" y="5775171"/>
                <a:ext cx="0" cy="676910"/>
              </a:xfrm>
              <a:custGeom>
                <a:avLst/>
                <a:gdLst/>
                <a:ahLst/>
                <a:cxnLst/>
                <a:rect l="l" t="t" r="r" b="b"/>
                <a:pathLst>
                  <a:path h="676910">
                    <a:moveTo>
                      <a:pt x="0" y="676796"/>
                    </a:moveTo>
                    <a:lnTo>
                      <a:pt x="0" y="0"/>
                    </a:lnTo>
                  </a:path>
                </a:pathLst>
              </a:custGeom>
              <a:ln w="10470">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93" name="object 56">
                <a:extLst>
                  <a:ext uri="{FF2B5EF4-FFF2-40B4-BE49-F238E27FC236}">
                    <a16:creationId xmlns:a16="http://schemas.microsoft.com/office/drawing/2014/main" id="{97B2B6B0-082D-8427-F00C-E79FF5E4138F}"/>
                  </a:ext>
                </a:extLst>
              </p:cNvPr>
              <p:cNvSpPr/>
              <p:nvPr/>
            </p:nvSpPr>
            <p:spPr>
              <a:xfrm>
                <a:off x="7543986" y="6451967"/>
                <a:ext cx="0" cy="675005"/>
              </a:xfrm>
              <a:custGeom>
                <a:avLst/>
                <a:gdLst/>
                <a:ahLst/>
                <a:cxnLst/>
                <a:rect l="l" t="t" r="r" b="b"/>
                <a:pathLst>
                  <a:path h="675004">
                    <a:moveTo>
                      <a:pt x="0" y="0"/>
                    </a:moveTo>
                    <a:lnTo>
                      <a:pt x="0" y="67489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94" name="object 57">
                <a:extLst>
                  <a:ext uri="{FF2B5EF4-FFF2-40B4-BE49-F238E27FC236}">
                    <a16:creationId xmlns:a16="http://schemas.microsoft.com/office/drawing/2014/main" id="{33D309ED-5473-4FA7-B674-9A037EEDB6F5}"/>
                  </a:ext>
                </a:extLst>
              </p:cNvPr>
              <p:cNvSpPr/>
              <p:nvPr/>
            </p:nvSpPr>
            <p:spPr>
              <a:xfrm>
                <a:off x="7524227" y="5776019"/>
                <a:ext cx="39370" cy="0"/>
              </a:xfrm>
              <a:custGeom>
                <a:avLst/>
                <a:gdLst/>
                <a:ahLst/>
                <a:cxnLst/>
                <a:rect l="l" t="t" r="r" b="b"/>
                <a:pathLst>
                  <a:path w="39370">
                    <a:moveTo>
                      <a:pt x="0" y="0"/>
                    </a:moveTo>
                    <a:lnTo>
                      <a:pt x="38993" y="0"/>
                    </a:lnTo>
                  </a:path>
                </a:pathLst>
              </a:custGeom>
              <a:ln w="10470">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95" name="object 58">
                <a:extLst>
                  <a:ext uri="{FF2B5EF4-FFF2-40B4-BE49-F238E27FC236}">
                    <a16:creationId xmlns:a16="http://schemas.microsoft.com/office/drawing/2014/main" id="{E9845775-C778-A15A-9BE1-877132A1A816}"/>
                  </a:ext>
                </a:extLst>
              </p:cNvPr>
              <p:cNvSpPr/>
              <p:nvPr/>
            </p:nvSpPr>
            <p:spPr>
              <a:xfrm>
                <a:off x="7524227" y="7126655"/>
                <a:ext cx="39370" cy="0"/>
              </a:xfrm>
              <a:custGeom>
                <a:avLst/>
                <a:gdLst/>
                <a:ahLst/>
                <a:cxnLst/>
                <a:rect l="l" t="t" r="r" b="b"/>
                <a:pathLst>
                  <a:path w="39370">
                    <a:moveTo>
                      <a:pt x="0" y="0"/>
                    </a:moveTo>
                    <a:lnTo>
                      <a:pt x="38993" y="0"/>
                    </a:lnTo>
                  </a:path>
                </a:pathLst>
              </a:custGeom>
              <a:ln w="7853">
                <a:solidFill>
                  <a:srgbClr val="B1059D"/>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96" name="object 59">
                <a:extLst>
                  <a:ext uri="{FF2B5EF4-FFF2-40B4-BE49-F238E27FC236}">
                    <a16:creationId xmlns:a16="http://schemas.microsoft.com/office/drawing/2014/main" id="{F4E7EF6B-3B10-1142-80B0-8328998BD2B2}"/>
                  </a:ext>
                </a:extLst>
              </p:cNvPr>
              <p:cNvSpPr/>
              <p:nvPr/>
            </p:nvSpPr>
            <p:spPr>
              <a:xfrm>
                <a:off x="4476583" y="4053099"/>
                <a:ext cx="0" cy="3613785"/>
              </a:xfrm>
              <a:custGeom>
                <a:avLst/>
                <a:gdLst/>
                <a:ahLst/>
                <a:cxnLst/>
                <a:rect l="l" t="t" r="r" b="b"/>
                <a:pathLst>
                  <a:path h="3613784">
                    <a:moveTo>
                      <a:pt x="0" y="3613209"/>
                    </a:moveTo>
                    <a:lnTo>
                      <a:pt x="0"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97" name="object 60">
                <a:extLst>
                  <a:ext uri="{FF2B5EF4-FFF2-40B4-BE49-F238E27FC236}">
                    <a16:creationId xmlns:a16="http://schemas.microsoft.com/office/drawing/2014/main" id="{8D35CF02-6FCE-1BE4-53E5-E7E8C3AC28D9}"/>
                  </a:ext>
                </a:extLst>
              </p:cNvPr>
              <p:cNvSpPr/>
              <p:nvPr/>
            </p:nvSpPr>
            <p:spPr>
              <a:xfrm>
                <a:off x="4417446" y="7665679"/>
                <a:ext cx="59055" cy="0"/>
              </a:xfrm>
              <a:custGeom>
                <a:avLst/>
                <a:gdLst/>
                <a:ahLst/>
                <a:cxnLst/>
                <a:rect l="l" t="t" r="r" b="b"/>
                <a:pathLst>
                  <a:path w="59054">
                    <a:moveTo>
                      <a:pt x="0" y="0"/>
                    </a:moveTo>
                    <a:lnTo>
                      <a:pt x="5858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98" name="object 61">
                <a:extLst>
                  <a:ext uri="{FF2B5EF4-FFF2-40B4-BE49-F238E27FC236}">
                    <a16:creationId xmlns:a16="http://schemas.microsoft.com/office/drawing/2014/main" id="{F1A4C789-29F3-9689-198C-75B847716211}"/>
                  </a:ext>
                </a:extLst>
              </p:cNvPr>
              <p:cNvSpPr/>
              <p:nvPr/>
            </p:nvSpPr>
            <p:spPr>
              <a:xfrm>
                <a:off x="4417446" y="6764014"/>
                <a:ext cx="59055" cy="0"/>
              </a:xfrm>
              <a:custGeom>
                <a:avLst/>
                <a:gdLst/>
                <a:ahLst/>
                <a:cxnLst/>
                <a:rect l="l" t="t" r="r" b="b"/>
                <a:pathLst>
                  <a:path w="59054">
                    <a:moveTo>
                      <a:pt x="0" y="0"/>
                    </a:moveTo>
                    <a:lnTo>
                      <a:pt x="5858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199" name="object 62">
                <a:extLst>
                  <a:ext uri="{FF2B5EF4-FFF2-40B4-BE49-F238E27FC236}">
                    <a16:creationId xmlns:a16="http://schemas.microsoft.com/office/drawing/2014/main" id="{55B2DD3C-A342-1744-0716-201133BEDDDB}"/>
                  </a:ext>
                </a:extLst>
              </p:cNvPr>
              <p:cNvSpPr/>
              <p:nvPr/>
            </p:nvSpPr>
            <p:spPr>
              <a:xfrm>
                <a:off x="4417446" y="5861397"/>
                <a:ext cx="59055" cy="0"/>
              </a:xfrm>
              <a:custGeom>
                <a:avLst/>
                <a:gdLst/>
                <a:ahLst/>
                <a:cxnLst/>
                <a:rect l="l" t="t" r="r" b="b"/>
                <a:pathLst>
                  <a:path w="59054">
                    <a:moveTo>
                      <a:pt x="0" y="0"/>
                    </a:moveTo>
                    <a:lnTo>
                      <a:pt x="5858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00" name="object 63">
                <a:extLst>
                  <a:ext uri="{FF2B5EF4-FFF2-40B4-BE49-F238E27FC236}">
                    <a16:creationId xmlns:a16="http://schemas.microsoft.com/office/drawing/2014/main" id="{52A177BB-86D5-3A0D-0C0D-EECDD57EC4F6}"/>
                  </a:ext>
                </a:extLst>
              </p:cNvPr>
              <p:cNvSpPr/>
              <p:nvPr/>
            </p:nvSpPr>
            <p:spPr>
              <a:xfrm>
                <a:off x="4417446" y="4958693"/>
                <a:ext cx="59055" cy="0"/>
              </a:xfrm>
              <a:custGeom>
                <a:avLst/>
                <a:gdLst/>
                <a:ahLst/>
                <a:cxnLst/>
                <a:rect l="l" t="t" r="r" b="b"/>
                <a:pathLst>
                  <a:path w="59054">
                    <a:moveTo>
                      <a:pt x="0" y="0"/>
                    </a:moveTo>
                    <a:lnTo>
                      <a:pt x="5858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01" name="object 64">
                <a:extLst>
                  <a:ext uri="{FF2B5EF4-FFF2-40B4-BE49-F238E27FC236}">
                    <a16:creationId xmlns:a16="http://schemas.microsoft.com/office/drawing/2014/main" id="{14314385-DDC0-0D54-DB32-4AE39268C61E}"/>
                  </a:ext>
                </a:extLst>
              </p:cNvPr>
              <p:cNvSpPr/>
              <p:nvPr/>
            </p:nvSpPr>
            <p:spPr>
              <a:xfrm>
                <a:off x="4417446" y="4055297"/>
                <a:ext cx="59055" cy="0"/>
              </a:xfrm>
              <a:custGeom>
                <a:avLst/>
                <a:gdLst/>
                <a:ahLst/>
                <a:cxnLst/>
                <a:rect l="l" t="t" r="r" b="b"/>
                <a:pathLst>
                  <a:path w="59054">
                    <a:moveTo>
                      <a:pt x="0" y="0"/>
                    </a:moveTo>
                    <a:lnTo>
                      <a:pt x="58584"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02" name="object 65">
                <a:extLst>
                  <a:ext uri="{FF2B5EF4-FFF2-40B4-BE49-F238E27FC236}">
                    <a16:creationId xmlns:a16="http://schemas.microsoft.com/office/drawing/2014/main" id="{FDF66603-4F1F-FD9A-011F-83A02C856AF2}"/>
                  </a:ext>
                </a:extLst>
              </p:cNvPr>
              <p:cNvSpPr/>
              <p:nvPr/>
            </p:nvSpPr>
            <p:spPr>
              <a:xfrm>
                <a:off x="4476028" y="4055297"/>
                <a:ext cx="4095115" cy="0"/>
              </a:xfrm>
              <a:custGeom>
                <a:avLst/>
                <a:gdLst/>
                <a:ahLst/>
                <a:cxnLst/>
                <a:rect l="l" t="t" r="r" b="b"/>
                <a:pathLst>
                  <a:path w="4095115">
                    <a:moveTo>
                      <a:pt x="0" y="0"/>
                    </a:moveTo>
                    <a:lnTo>
                      <a:pt x="4094597" y="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03" name="object 66">
                <a:extLst>
                  <a:ext uri="{FF2B5EF4-FFF2-40B4-BE49-F238E27FC236}">
                    <a16:creationId xmlns:a16="http://schemas.microsoft.com/office/drawing/2014/main" id="{3FDFEB44-7874-828E-EACC-6C2252EABA6D}"/>
                  </a:ext>
                </a:extLst>
              </p:cNvPr>
              <p:cNvSpPr/>
              <p:nvPr/>
            </p:nvSpPr>
            <p:spPr>
              <a:xfrm>
                <a:off x="4476583" y="4053097"/>
                <a:ext cx="0" cy="59055"/>
              </a:xfrm>
              <a:custGeom>
                <a:avLst/>
                <a:gdLst/>
                <a:ahLst/>
                <a:cxnLst/>
                <a:rect l="l" t="t" r="r" b="b"/>
                <a:pathLst>
                  <a:path h="59054">
                    <a:moveTo>
                      <a:pt x="0" y="0"/>
                    </a:moveTo>
                    <a:lnTo>
                      <a:pt x="0" y="5849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04" name="object 67">
                <a:extLst>
                  <a:ext uri="{FF2B5EF4-FFF2-40B4-BE49-F238E27FC236}">
                    <a16:creationId xmlns:a16="http://schemas.microsoft.com/office/drawing/2014/main" id="{CAD848BE-7E65-835B-12BD-B49A38EFF1D8}"/>
                  </a:ext>
                </a:extLst>
              </p:cNvPr>
              <p:cNvSpPr/>
              <p:nvPr/>
            </p:nvSpPr>
            <p:spPr>
              <a:xfrm>
                <a:off x="6523684" y="4053097"/>
                <a:ext cx="0" cy="59055"/>
              </a:xfrm>
              <a:custGeom>
                <a:avLst/>
                <a:gdLst/>
                <a:ahLst/>
                <a:cxnLst/>
                <a:rect l="l" t="t" r="r" b="b"/>
                <a:pathLst>
                  <a:path h="59054">
                    <a:moveTo>
                      <a:pt x="0" y="0"/>
                    </a:moveTo>
                    <a:lnTo>
                      <a:pt x="0" y="5849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sp>
            <p:nvSpPr>
              <p:cNvPr id="205" name="object 68">
                <a:extLst>
                  <a:ext uri="{FF2B5EF4-FFF2-40B4-BE49-F238E27FC236}">
                    <a16:creationId xmlns:a16="http://schemas.microsoft.com/office/drawing/2014/main" id="{E30D1C12-6BCF-3DD9-9E4B-C6F25C4897DF}"/>
                  </a:ext>
                </a:extLst>
              </p:cNvPr>
              <p:cNvSpPr/>
              <p:nvPr/>
            </p:nvSpPr>
            <p:spPr>
              <a:xfrm>
                <a:off x="8570437" y="4053097"/>
                <a:ext cx="0" cy="59055"/>
              </a:xfrm>
              <a:custGeom>
                <a:avLst/>
                <a:gdLst/>
                <a:ahLst/>
                <a:cxnLst/>
                <a:rect l="l" t="t" r="r" b="b"/>
                <a:pathLst>
                  <a:path h="59054">
                    <a:moveTo>
                      <a:pt x="0" y="0"/>
                    </a:moveTo>
                    <a:lnTo>
                      <a:pt x="0" y="58490"/>
                    </a:lnTo>
                  </a:path>
                </a:pathLst>
              </a:custGeom>
              <a:ln w="7853">
                <a:solidFill>
                  <a:srgbClr val="000000"/>
                </a:solidFill>
              </a:ln>
            </p:spPr>
            <p:txBody>
              <a:bodyPr wrap="square" lIns="0" tIns="0" rIns="0" bIns="0" rtlCol="0"/>
              <a:lstStyle/>
              <a:p>
                <a:endParaRPr sz="1000">
                  <a:latin typeface="Arial" panose="020B0604020202020204" pitchFamily="34" charset="0"/>
                  <a:cs typeface="Arial" panose="020B0604020202020204" pitchFamily="34" charset="0"/>
                </a:endParaRPr>
              </a:p>
            </p:txBody>
          </p:sp>
        </p:grpSp>
        <p:sp>
          <p:nvSpPr>
            <p:cNvPr id="172" name="object 69">
              <a:extLst>
                <a:ext uri="{FF2B5EF4-FFF2-40B4-BE49-F238E27FC236}">
                  <a16:creationId xmlns:a16="http://schemas.microsoft.com/office/drawing/2014/main" id="{E27AF7D6-4EC4-EA74-78AD-B7A2144E46E8}"/>
                </a:ext>
              </a:extLst>
            </p:cNvPr>
            <p:cNvSpPr txBox="1"/>
            <p:nvPr/>
          </p:nvSpPr>
          <p:spPr>
            <a:xfrm>
              <a:off x="-5298022" y="4558771"/>
              <a:ext cx="202544" cy="118220"/>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80</a:t>
              </a:r>
              <a:endParaRPr sz="700">
                <a:latin typeface="Arial" panose="020B0604020202020204" pitchFamily="34" charset="0"/>
                <a:cs typeface="Arial" panose="020B0604020202020204" pitchFamily="34" charset="0"/>
              </a:endParaRPr>
            </a:p>
          </p:txBody>
        </p:sp>
        <p:sp>
          <p:nvSpPr>
            <p:cNvPr id="173" name="object 70">
              <a:extLst>
                <a:ext uri="{FF2B5EF4-FFF2-40B4-BE49-F238E27FC236}">
                  <a16:creationId xmlns:a16="http://schemas.microsoft.com/office/drawing/2014/main" id="{76A3994E-387E-708E-BA41-B1B4F6BC6F05}"/>
                </a:ext>
              </a:extLst>
            </p:cNvPr>
            <p:cNvSpPr txBox="1"/>
            <p:nvPr/>
          </p:nvSpPr>
          <p:spPr>
            <a:xfrm>
              <a:off x="-5295736" y="4019083"/>
              <a:ext cx="200234" cy="118220"/>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60</a:t>
              </a:r>
              <a:endParaRPr sz="700">
                <a:latin typeface="Arial" panose="020B0604020202020204" pitchFamily="34" charset="0"/>
                <a:cs typeface="Arial" panose="020B0604020202020204" pitchFamily="34" charset="0"/>
              </a:endParaRPr>
            </a:p>
          </p:txBody>
        </p:sp>
        <p:sp>
          <p:nvSpPr>
            <p:cNvPr id="174" name="object 71">
              <a:extLst>
                <a:ext uri="{FF2B5EF4-FFF2-40B4-BE49-F238E27FC236}">
                  <a16:creationId xmlns:a16="http://schemas.microsoft.com/office/drawing/2014/main" id="{ED30E373-D667-EDDF-6DC8-02E2B445E8AB}"/>
                </a:ext>
              </a:extLst>
            </p:cNvPr>
            <p:cNvSpPr txBox="1"/>
            <p:nvPr/>
          </p:nvSpPr>
          <p:spPr>
            <a:xfrm>
              <a:off x="-5294478" y="3460310"/>
              <a:ext cx="199078" cy="118220"/>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40</a:t>
              </a:r>
              <a:endParaRPr sz="700">
                <a:latin typeface="Arial" panose="020B0604020202020204" pitchFamily="34" charset="0"/>
                <a:cs typeface="Arial" panose="020B0604020202020204" pitchFamily="34" charset="0"/>
              </a:endParaRPr>
            </a:p>
          </p:txBody>
        </p:sp>
        <p:sp>
          <p:nvSpPr>
            <p:cNvPr id="175" name="object 72">
              <a:extLst>
                <a:ext uri="{FF2B5EF4-FFF2-40B4-BE49-F238E27FC236}">
                  <a16:creationId xmlns:a16="http://schemas.microsoft.com/office/drawing/2014/main" id="{85E19030-ABEC-9529-426A-C2D1A833F079}"/>
                </a:ext>
              </a:extLst>
            </p:cNvPr>
            <p:cNvSpPr txBox="1"/>
            <p:nvPr/>
          </p:nvSpPr>
          <p:spPr>
            <a:xfrm>
              <a:off x="-5291507" y="2907937"/>
              <a:ext cx="195998" cy="118220"/>
            </a:xfrm>
            <a:prstGeom prst="rect">
              <a:avLst/>
            </a:prstGeom>
          </p:spPr>
          <p:txBody>
            <a:bodyPr vert="horz" wrap="square" lIns="0" tIns="10397" rIns="0" bIns="0" rtlCol="0">
              <a:spAutoFit/>
            </a:bodyPr>
            <a:lstStyle/>
            <a:p>
              <a:pPr marL="7701">
                <a:spcBef>
                  <a:spcPts val="82"/>
                </a:spcBef>
              </a:pPr>
              <a:r>
                <a:rPr sz="700">
                  <a:solidFill>
                    <a:srgbClr val="22346A"/>
                  </a:solidFill>
                  <a:latin typeface="Arial" panose="020B0604020202020204" pitchFamily="34" charset="0"/>
                  <a:cs typeface="Arial" panose="020B0604020202020204" pitchFamily="34" charset="0"/>
                </a:rPr>
                <a:t>-</a:t>
              </a:r>
              <a:r>
                <a:rPr sz="700" spc="-15">
                  <a:solidFill>
                    <a:srgbClr val="22346A"/>
                  </a:solidFill>
                  <a:latin typeface="Arial" panose="020B0604020202020204" pitchFamily="34" charset="0"/>
                  <a:cs typeface="Arial" panose="020B0604020202020204" pitchFamily="34" charset="0"/>
                </a:rPr>
                <a:t>20</a:t>
              </a:r>
              <a:endParaRPr sz="700">
                <a:latin typeface="Arial" panose="020B0604020202020204" pitchFamily="34" charset="0"/>
                <a:cs typeface="Arial" panose="020B0604020202020204" pitchFamily="34" charset="0"/>
              </a:endParaRPr>
            </a:p>
          </p:txBody>
        </p:sp>
        <p:sp>
          <p:nvSpPr>
            <p:cNvPr id="176" name="object 73">
              <a:extLst>
                <a:ext uri="{FF2B5EF4-FFF2-40B4-BE49-F238E27FC236}">
                  <a16:creationId xmlns:a16="http://schemas.microsoft.com/office/drawing/2014/main" id="{7CFF0D67-34DA-0AA1-2CB0-39213E4DEC77}"/>
                </a:ext>
              </a:extLst>
            </p:cNvPr>
            <p:cNvSpPr txBox="1"/>
            <p:nvPr/>
          </p:nvSpPr>
          <p:spPr>
            <a:xfrm>
              <a:off x="-5179044" y="2361850"/>
              <a:ext cx="83944" cy="118220"/>
            </a:xfrm>
            <a:prstGeom prst="rect">
              <a:avLst/>
            </a:prstGeom>
          </p:spPr>
          <p:txBody>
            <a:bodyPr vert="horz" wrap="square" lIns="0" tIns="10397" rIns="0" bIns="0" rtlCol="0">
              <a:spAutoFit/>
            </a:bodyPr>
            <a:lstStyle/>
            <a:p>
              <a:pPr marL="7701">
                <a:spcBef>
                  <a:spcPts val="82"/>
                </a:spcBef>
              </a:pPr>
              <a:r>
                <a:rPr sz="700" spc="-30">
                  <a:solidFill>
                    <a:srgbClr val="22346A"/>
                  </a:solidFill>
                  <a:latin typeface="Arial" panose="020B0604020202020204" pitchFamily="34" charset="0"/>
                  <a:cs typeface="Arial" panose="020B0604020202020204" pitchFamily="34" charset="0"/>
                </a:rPr>
                <a:t>0</a:t>
              </a:r>
              <a:endParaRPr sz="700">
                <a:latin typeface="Arial" panose="020B0604020202020204" pitchFamily="34" charset="0"/>
                <a:cs typeface="Arial" panose="020B0604020202020204" pitchFamily="34" charset="0"/>
              </a:endParaRPr>
            </a:p>
          </p:txBody>
        </p:sp>
        <p:sp>
          <p:nvSpPr>
            <p:cNvPr id="177" name="object 74">
              <a:extLst>
                <a:ext uri="{FF2B5EF4-FFF2-40B4-BE49-F238E27FC236}">
                  <a16:creationId xmlns:a16="http://schemas.microsoft.com/office/drawing/2014/main" id="{7A1D3B4A-7251-1E5E-5338-81E9FE254C81}"/>
                </a:ext>
              </a:extLst>
            </p:cNvPr>
            <p:cNvSpPr txBox="1"/>
            <p:nvPr/>
          </p:nvSpPr>
          <p:spPr>
            <a:xfrm>
              <a:off x="-5522487" y="2321557"/>
              <a:ext cx="161583" cy="2377389"/>
            </a:xfrm>
            <a:prstGeom prst="rect">
              <a:avLst/>
            </a:prstGeom>
          </p:spPr>
          <p:txBody>
            <a:bodyPr vert="vert270" wrap="square" lIns="0" tIns="7701" rIns="0" bIns="0" rtlCol="0">
              <a:spAutoFit/>
            </a:bodyPr>
            <a:lstStyle/>
            <a:p>
              <a:pPr marL="7701">
                <a:spcBef>
                  <a:spcPts val="61"/>
                </a:spcBef>
              </a:pPr>
              <a:r>
                <a:rPr sz="1050" b="1">
                  <a:solidFill>
                    <a:srgbClr val="22346A"/>
                  </a:solidFill>
                  <a:latin typeface="Arial" panose="020B0604020202020204" pitchFamily="34" charset="0"/>
                  <a:cs typeface="Arial" panose="020B0604020202020204" pitchFamily="34" charset="0"/>
                </a:rPr>
                <a:t>%</a:t>
              </a:r>
              <a:r>
                <a:rPr sz="1050" b="1" spc="24">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pérdida</a:t>
              </a:r>
              <a:r>
                <a:rPr sz="1050" b="1" spc="24">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de</a:t>
              </a:r>
              <a:r>
                <a:rPr sz="1050" b="1" spc="24">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sueño</a:t>
              </a:r>
              <a:r>
                <a:rPr sz="1050" b="1" spc="24">
                  <a:solidFill>
                    <a:srgbClr val="22346A"/>
                  </a:solidFill>
                  <a:latin typeface="Arial" panose="020B0604020202020204" pitchFamily="34" charset="0"/>
                  <a:cs typeface="Arial" panose="020B0604020202020204" pitchFamily="34" charset="0"/>
                </a:rPr>
                <a:t> </a:t>
              </a:r>
              <a:r>
                <a:rPr sz="1050" b="1">
                  <a:solidFill>
                    <a:srgbClr val="22346A"/>
                  </a:solidFill>
                  <a:latin typeface="Arial" panose="020B0604020202020204" pitchFamily="34" charset="0"/>
                  <a:cs typeface="Arial" panose="020B0604020202020204" pitchFamily="34" charset="0"/>
                </a:rPr>
                <a:t>CFB</a:t>
              </a:r>
              <a:r>
                <a:rPr sz="1050" b="1" spc="24">
                  <a:solidFill>
                    <a:srgbClr val="22346A"/>
                  </a:solidFill>
                  <a:latin typeface="Arial" panose="020B0604020202020204" pitchFamily="34" charset="0"/>
                  <a:cs typeface="Arial" panose="020B0604020202020204" pitchFamily="34" charset="0"/>
                </a:rPr>
                <a:t> </a:t>
              </a:r>
              <a:r>
                <a:rPr sz="1050" b="1" spc="-6">
                  <a:solidFill>
                    <a:srgbClr val="22346A"/>
                  </a:solidFill>
                  <a:latin typeface="Arial" panose="020B0604020202020204" pitchFamily="34" charset="0"/>
                  <a:cs typeface="Arial" panose="020B0604020202020204" pitchFamily="34" charset="0"/>
                </a:rPr>
                <a:t>(95%CI)</a:t>
              </a:r>
              <a:endParaRPr sz="1050">
                <a:latin typeface="Arial" panose="020B0604020202020204" pitchFamily="34" charset="0"/>
                <a:cs typeface="Arial" panose="020B0604020202020204" pitchFamily="34" charset="0"/>
              </a:endParaRPr>
            </a:p>
          </p:txBody>
        </p:sp>
        <p:sp>
          <p:nvSpPr>
            <p:cNvPr id="178" name="object 75">
              <a:extLst>
                <a:ext uri="{FF2B5EF4-FFF2-40B4-BE49-F238E27FC236}">
                  <a16:creationId xmlns:a16="http://schemas.microsoft.com/office/drawing/2014/main" id="{9BD2105E-4F9A-4BF1-13A4-70BDA2E3F0E6}"/>
                </a:ext>
              </a:extLst>
            </p:cNvPr>
            <p:cNvSpPr txBox="1"/>
            <p:nvPr/>
          </p:nvSpPr>
          <p:spPr>
            <a:xfrm>
              <a:off x="-4868861" y="4147192"/>
              <a:ext cx="904517" cy="224386"/>
            </a:xfrm>
            <a:prstGeom prst="rect">
              <a:avLst/>
            </a:prstGeom>
          </p:spPr>
          <p:txBody>
            <a:bodyPr vert="horz" wrap="square" lIns="0" tIns="8856" rIns="0" bIns="0" rtlCol="0">
              <a:spAutoFit/>
            </a:bodyPr>
            <a:lstStyle/>
            <a:p>
              <a:pPr marL="7701" algn="ctr">
                <a:spcBef>
                  <a:spcPts val="69"/>
                </a:spcBef>
              </a:pPr>
              <a:r>
                <a:rPr sz="1400" b="1">
                  <a:solidFill>
                    <a:srgbClr val="22346A"/>
                  </a:solidFill>
                  <a:latin typeface="Arial" panose="020B0604020202020204" pitchFamily="34" charset="0"/>
                  <a:cs typeface="Arial" panose="020B0604020202020204" pitchFamily="34" charset="0"/>
                </a:rPr>
                <a:t>-</a:t>
              </a:r>
              <a:r>
                <a:rPr sz="1400" b="1" spc="-6">
                  <a:solidFill>
                    <a:srgbClr val="22346A"/>
                  </a:solidFill>
                  <a:latin typeface="Arial" panose="020B0604020202020204" pitchFamily="34" charset="0"/>
                  <a:cs typeface="Arial" panose="020B0604020202020204" pitchFamily="34" charset="0"/>
                </a:rPr>
                <a:t>48,3%*</a:t>
              </a:r>
              <a:endParaRPr sz="1400">
                <a:latin typeface="Arial" panose="020B0604020202020204" pitchFamily="34" charset="0"/>
                <a:cs typeface="Arial" panose="020B0604020202020204" pitchFamily="34" charset="0"/>
              </a:endParaRPr>
            </a:p>
          </p:txBody>
        </p:sp>
        <p:sp>
          <p:nvSpPr>
            <p:cNvPr id="179" name="object 76">
              <a:extLst>
                <a:ext uri="{FF2B5EF4-FFF2-40B4-BE49-F238E27FC236}">
                  <a16:creationId xmlns:a16="http://schemas.microsoft.com/office/drawing/2014/main" id="{6E46C31E-AC91-1BB9-D9FA-21C709DC255A}"/>
                </a:ext>
              </a:extLst>
            </p:cNvPr>
            <p:cNvSpPr txBox="1"/>
            <p:nvPr/>
          </p:nvSpPr>
          <p:spPr>
            <a:xfrm>
              <a:off x="-3643265" y="4375776"/>
              <a:ext cx="852918" cy="591153"/>
            </a:xfrm>
            <a:prstGeom prst="rect">
              <a:avLst/>
            </a:prstGeom>
          </p:spPr>
          <p:txBody>
            <a:bodyPr vert="horz" wrap="square" lIns="0" tIns="8856" rIns="0" bIns="0" rtlCol="0">
              <a:spAutoFit/>
            </a:bodyPr>
            <a:lstStyle/>
            <a:p>
              <a:pPr marL="7701" algn="ctr">
                <a:spcBef>
                  <a:spcPts val="69"/>
                </a:spcBef>
              </a:pPr>
              <a:r>
                <a:rPr sz="1400" b="1">
                  <a:solidFill>
                    <a:srgbClr val="22346A"/>
                  </a:solidFill>
                  <a:latin typeface="Arial" panose="020B0604020202020204" pitchFamily="34" charset="0"/>
                  <a:cs typeface="Arial" panose="020B0604020202020204" pitchFamily="34" charset="0"/>
                </a:rPr>
                <a:t>-</a:t>
              </a:r>
              <a:r>
                <a:rPr sz="1400" b="1" spc="-6">
                  <a:solidFill>
                    <a:srgbClr val="22346A"/>
                  </a:solidFill>
                  <a:latin typeface="Arial" panose="020B0604020202020204" pitchFamily="34" charset="0"/>
                  <a:cs typeface="Arial" panose="020B0604020202020204" pitchFamily="34" charset="0"/>
                </a:rPr>
                <a:t>53,1%*</a:t>
              </a:r>
              <a:endParaRPr sz="1400">
                <a:latin typeface="Arial" panose="020B0604020202020204" pitchFamily="34" charset="0"/>
                <a:cs typeface="Arial" panose="020B0604020202020204" pitchFamily="34" charset="0"/>
              </a:endParaRPr>
            </a:p>
            <a:p>
              <a:pPr marL="11113" algn="ctr">
                <a:spcBef>
                  <a:spcPts val="1856"/>
                </a:spcBef>
              </a:pPr>
              <a:r>
                <a:rPr sz="700" spc="-15">
                  <a:solidFill>
                    <a:srgbClr val="22346A"/>
                  </a:solidFill>
                  <a:latin typeface="Arial" panose="020B0604020202020204" pitchFamily="34" charset="0"/>
                  <a:cs typeface="Arial" panose="020B0604020202020204" pitchFamily="34" charset="0"/>
                </a:rPr>
                <a:t>72</a:t>
              </a:r>
              <a:endParaRPr sz="700">
                <a:latin typeface="Arial" panose="020B0604020202020204" pitchFamily="34" charset="0"/>
                <a:cs typeface="Arial" panose="020B0604020202020204" pitchFamily="34" charset="0"/>
              </a:endParaRPr>
            </a:p>
          </p:txBody>
        </p:sp>
        <p:sp>
          <p:nvSpPr>
            <p:cNvPr id="180" name="object 77">
              <a:extLst>
                <a:ext uri="{FF2B5EF4-FFF2-40B4-BE49-F238E27FC236}">
                  <a16:creationId xmlns:a16="http://schemas.microsoft.com/office/drawing/2014/main" id="{B540DE57-02CC-4394-4696-07985E0D0490}"/>
                </a:ext>
              </a:extLst>
            </p:cNvPr>
            <p:cNvSpPr txBox="1"/>
            <p:nvPr/>
          </p:nvSpPr>
          <p:spPr>
            <a:xfrm>
              <a:off x="-4495643" y="2253882"/>
              <a:ext cx="137468"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S4</a:t>
              </a:r>
              <a:endParaRPr sz="700">
                <a:latin typeface="Arial" panose="020B0604020202020204" pitchFamily="34" charset="0"/>
                <a:cs typeface="Arial" panose="020B0604020202020204" pitchFamily="34" charset="0"/>
              </a:endParaRPr>
            </a:p>
          </p:txBody>
        </p:sp>
        <p:sp>
          <p:nvSpPr>
            <p:cNvPr id="181" name="object 78">
              <a:extLst>
                <a:ext uri="{FF2B5EF4-FFF2-40B4-BE49-F238E27FC236}">
                  <a16:creationId xmlns:a16="http://schemas.microsoft.com/office/drawing/2014/main" id="{F51C8DA1-FC36-BCB2-B127-1828104B58C9}"/>
                </a:ext>
              </a:extLst>
            </p:cNvPr>
            <p:cNvSpPr txBox="1"/>
            <p:nvPr/>
          </p:nvSpPr>
          <p:spPr>
            <a:xfrm>
              <a:off x="-5128706" y="2253882"/>
              <a:ext cx="144784"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S0</a:t>
              </a:r>
              <a:endParaRPr sz="700">
                <a:latin typeface="Arial" panose="020B0604020202020204" pitchFamily="34" charset="0"/>
                <a:cs typeface="Arial" panose="020B0604020202020204" pitchFamily="34" charset="0"/>
              </a:endParaRPr>
            </a:p>
          </p:txBody>
        </p:sp>
        <p:sp>
          <p:nvSpPr>
            <p:cNvPr id="182" name="object 79">
              <a:extLst>
                <a:ext uri="{FF2B5EF4-FFF2-40B4-BE49-F238E27FC236}">
                  <a16:creationId xmlns:a16="http://schemas.microsoft.com/office/drawing/2014/main" id="{FB9B8069-5BA7-BE74-B785-A210174DFDFF}"/>
                </a:ext>
              </a:extLst>
            </p:cNvPr>
            <p:cNvSpPr txBox="1"/>
            <p:nvPr/>
          </p:nvSpPr>
          <p:spPr>
            <a:xfrm>
              <a:off x="-5284829" y="4882598"/>
              <a:ext cx="316523" cy="118220"/>
            </a:xfrm>
            <a:prstGeom prst="rect">
              <a:avLst/>
            </a:prstGeom>
          </p:spPr>
          <p:txBody>
            <a:bodyPr vert="horz" wrap="square" lIns="0" tIns="10397" rIns="0" bIns="0" rtlCol="0">
              <a:spAutoFit/>
            </a:bodyPr>
            <a:lstStyle/>
            <a:p>
              <a:pPr marL="7701">
                <a:spcBef>
                  <a:spcPts val="82"/>
                </a:spcBef>
                <a:tabLst>
                  <a:tab pos="189066" algn="l"/>
                </a:tabLst>
              </a:pPr>
              <a:r>
                <a:rPr sz="700" spc="-30">
                  <a:solidFill>
                    <a:srgbClr val="22346A"/>
                  </a:solidFill>
                  <a:latin typeface="Arial" panose="020B0604020202020204" pitchFamily="34" charset="0"/>
                  <a:cs typeface="Arial" panose="020B0604020202020204" pitchFamily="34" charset="0"/>
                </a:rPr>
                <a:t>n</a:t>
              </a:r>
              <a:r>
                <a:rPr sz="700">
                  <a:solidFill>
                    <a:srgbClr val="22346A"/>
                  </a:solidFill>
                  <a:latin typeface="Arial" panose="020B0604020202020204" pitchFamily="34" charset="0"/>
                  <a:cs typeface="Arial" panose="020B0604020202020204" pitchFamily="34" charset="0"/>
                </a:rPr>
                <a:t>	</a:t>
              </a:r>
              <a:r>
                <a:rPr sz="700" spc="-15">
                  <a:solidFill>
                    <a:srgbClr val="22346A"/>
                  </a:solidFill>
                  <a:latin typeface="Arial" panose="020B0604020202020204" pitchFamily="34" charset="0"/>
                  <a:cs typeface="Arial" panose="020B0604020202020204" pitchFamily="34" charset="0"/>
                </a:rPr>
                <a:t>93</a:t>
              </a:r>
              <a:endParaRPr sz="700">
                <a:latin typeface="Arial" panose="020B0604020202020204" pitchFamily="34" charset="0"/>
                <a:cs typeface="Arial" panose="020B0604020202020204" pitchFamily="34" charset="0"/>
              </a:endParaRPr>
            </a:p>
          </p:txBody>
        </p:sp>
        <p:sp>
          <p:nvSpPr>
            <p:cNvPr id="183" name="object 80">
              <a:extLst>
                <a:ext uri="{FF2B5EF4-FFF2-40B4-BE49-F238E27FC236}">
                  <a16:creationId xmlns:a16="http://schemas.microsoft.com/office/drawing/2014/main" id="{B5B33B9D-45A1-1650-D0C3-B91ED093D4AC}"/>
                </a:ext>
              </a:extLst>
            </p:cNvPr>
            <p:cNvSpPr txBox="1"/>
            <p:nvPr/>
          </p:nvSpPr>
          <p:spPr>
            <a:xfrm>
              <a:off x="-4482614" y="4882598"/>
              <a:ext cx="138238"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82</a:t>
              </a:r>
              <a:endParaRPr sz="700">
                <a:latin typeface="Arial" panose="020B0604020202020204" pitchFamily="34" charset="0"/>
                <a:cs typeface="Arial" panose="020B0604020202020204" pitchFamily="34" charset="0"/>
              </a:endParaRPr>
            </a:p>
          </p:txBody>
        </p:sp>
        <p:sp>
          <p:nvSpPr>
            <p:cNvPr id="184" name="object 81">
              <a:extLst>
                <a:ext uri="{FF2B5EF4-FFF2-40B4-BE49-F238E27FC236}">
                  <a16:creationId xmlns:a16="http://schemas.microsoft.com/office/drawing/2014/main" id="{BC100B05-F64C-0528-8A79-197E6F0ACE63}"/>
                </a:ext>
              </a:extLst>
            </p:cNvPr>
            <p:cNvSpPr txBox="1"/>
            <p:nvPr/>
          </p:nvSpPr>
          <p:spPr>
            <a:xfrm>
              <a:off x="-3268262" y="2247482"/>
              <a:ext cx="171354" cy="118220"/>
            </a:xfrm>
            <a:prstGeom prst="rect">
              <a:avLst/>
            </a:prstGeom>
          </p:spPr>
          <p:txBody>
            <a:bodyPr vert="horz" wrap="square" lIns="0" tIns="10397" rIns="0" bIns="0" rtlCol="0">
              <a:spAutoFit/>
            </a:bodyPr>
            <a:lstStyle/>
            <a:p>
              <a:pPr marL="7701">
                <a:spcBef>
                  <a:spcPts val="82"/>
                </a:spcBef>
              </a:pPr>
              <a:r>
                <a:rPr sz="700" spc="-15">
                  <a:solidFill>
                    <a:srgbClr val="22346A"/>
                  </a:solidFill>
                  <a:latin typeface="Arial" panose="020B0604020202020204" pitchFamily="34" charset="0"/>
                  <a:cs typeface="Arial" panose="020B0604020202020204" pitchFamily="34" charset="0"/>
                </a:rPr>
                <a:t>S16</a:t>
              </a:r>
              <a:endParaRPr sz="7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004992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E59C9-9D28-5A4F-E56C-A69199E3B2CD}"/>
            </a:ext>
          </a:extLst>
        </p:cNvPr>
        <p:cNvGrpSpPr/>
        <p:nvPr/>
      </p:nvGrpSpPr>
      <p:grpSpPr>
        <a:xfrm>
          <a:off x="0" y="0"/>
          <a:ext cx="0" cy="0"/>
          <a:chOff x="0" y="0"/>
          <a:chExt cx="0" cy="0"/>
        </a:xfrm>
      </p:grpSpPr>
      <p:sp>
        <p:nvSpPr>
          <p:cNvPr id="8" name="Rectángulo redondeado 7">
            <a:extLst>
              <a:ext uri="{FF2B5EF4-FFF2-40B4-BE49-F238E27FC236}">
                <a16:creationId xmlns:a16="http://schemas.microsoft.com/office/drawing/2014/main" id="{56EF8229-B9D0-EBBC-95CF-703EE11FD6EF}"/>
              </a:ext>
            </a:extLst>
          </p:cNvPr>
          <p:cNvSpPr/>
          <p:nvPr/>
        </p:nvSpPr>
        <p:spPr>
          <a:xfrm>
            <a:off x="630375" y="1537530"/>
            <a:ext cx="10954344" cy="4328880"/>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redondeado 8">
            <a:extLst>
              <a:ext uri="{FF2B5EF4-FFF2-40B4-BE49-F238E27FC236}">
                <a16:creationId xmlns:a16="http://schemas.microsoft.com/office/drawing/2014/main" id="{6305398A-19FB-6681-FFF5-B15126E759EC}"/>
              </a:ext>
            </a:extLst>
          </p:cNvPr>
          <p:cNvSpPr/>
          <p:nvPr/>
        </p:nvSpPr>
        <p:spPr>
          <a:xfrm>
            <a:off x="875564" y="2140864"/>
            <a:ext cx="7503427" cy="3310231"/>
          </a:xfrm>
          <a:prstGeom prst="roundRect">
            <a:avLst>
              <a:gd name="adj" fmla="val 3646"/>
            </a:avLst>
          </a:prstGeom>
          <a:solidFill>
            <a:srgbClr val="7A45B8">
              <a:alpha val="340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70EDF6FC-CA4A-A0DE-A3B5-A6C7887DE7AC}"/>
              </a:ext>
            </a:extLst>
          </p:cNvPr>
          <p:cNvSpPr>
            <a:spLocks noGrp="1"/>
          </p:cNvSpPr>
          <p:nvPr>
            <p:ph type="title"/>
          </p:nvPr>
        </p:nvSpPr>
        <p:spPr>
          <a:xfrm>
            <a:off x="541058" y="180535"/>
            <a:ext cx="10710038" cy="640214"/>
          </a:xfrm>
        </p:spPr>
        <p:txBody>
          <a:bodyPr/>
          <a:lstStyle/>
          <a:p>
            <a:r>
              <a:rPr lang="es-ES"/>
              <a:t>Lebrikizumab proporciona altos niveles de efectividad en pacientes con DA moderada a grave en la práctica habitual: análisis provisional del estudio no intervencionista AD-LIFE.</a:t>
            </a:r>
            <a:r>
              <a:rPr lang="es-ES" baseline="30000"/>
              <a:t>$1,2</a:t>
            </a:r>
          </a:p>
        </p:txBody>
      </p:sp>
      <p:sp>
        <p:nvSpPr>
          <p:cNvPr id="11" name="object 2" descr="$PPTXTitle">
            <a:extLst>
              <a:ext uri="{FF2B5EF4-FFF2-40B4-BE49-F238E27FC236}">
                <a16:creationId xmlns:a16="http://schemas.microsoft.com/office/drawing/2014/main" id="{05B9B286-BE9B-38CD-38E2-74A5EBF40766}"/>
              </a:ext>
            </a:extLst>
          </p:cNvPr>
          <p:cNvSpPr txBox="1">
            <a:spLocks/>
          </p:cNvSpPr>
          <p:nvPr/>
        </p:nvSpPr>
        <p:spPr>
          <a:xfrm>
            <a:off x="1054676" y="2335801"/>
            <a:ext cx="7049934" cy="167364"/>
          </a:xfrm>
          <a:prstGeom prst="rect">
            <a:avLst/>
          </a:prstGeom>
        </p:spPr>
        <p:txBody>
          <a:bodyPr vert="horz" wrap="square" lIns="0" tIns="6931" rIns="0" bIns="0" rtlCol="0" anchor="ctr">
            <a:sp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23104" marR="18483" algn="ctr">
              <a:lnSpc>
                <a:spcPct val="100800"/>
              </a:lnSpc>
              <a:spcBef>
                <a:spcPts val="55"/>
              </a:spcBef>
            </a:pPr>
            <a:r>
              <a:rPr lang="es-ES" sz="1100">
                <a:solidFill>
                  <a:srgbClr val="7A45B8"/>
                </a:solidFill>
                <a:ea typeface="+mn-ea"/>
              </a:rPr>
              <a:t>El uso concomitante de TCS, así como su potencia, disminuyó desde el inicio hasta la semana 16</a:t>
            </a:r>
            <a:r>
              <a:rPr lang="es-ES" sz="1100" baseline="30000">
                <a:solidFill>
                  <a:srgbClr val="7A45B8"/>
                </a:solidFill>
                <a:ea typeface="+mn-ea"/>
              </a:rPr>
              <a:t>1,2</a:t>
            </a:r>
          </a:p>
        </p:txBody>
      </p:sp>
      <p:grpSp>
        <p:nvGrpSpPr>
          <p:cNvPr id="167" name="object 60">
            <a:extLst>
              <a:ext uri="{FF2B5EF4-FFF2-40B4-BE49-F238E27FC236}">
                <a16:creationId xmlns:a16="http://schemas.microsoft.com/office/drawing/2014/main" id="{DF6D3CC7-DFC6-62CD-43E5-6EC1164604E2}"/>
              </a:ext>
            </a:extLst>
          </p:cNvPr>
          <p:cNvGrpSpPr/>
          <p:nvPr/>
        </p:nvGrpSpPr>
        <p:grpSpPr>
          <a:xfrm>
            <a:off x="5228459" y="2917355"/>
            <a:ext cx="64306" cy="798021"/>
            <a:chOff x="8775261" y="3193023"/>
            <a:chExt cx="106045" cy="1315993"/>
          </a:xfrm>
        </p:grpSpPr>
        <p:sp>
          <p:nvSpPr>
            <p:cNvPr id="168" name="object 61">
              <a:extLst>
                <a:ext uri="{FF2B5EF4-FFF2-40B4-BE49-F238E27FC236}">
                  <a16:creationId xmlns:a16="http://schemas.microsoft.com/office/drawing/2014/main" id="{D9371A77-8A1D-E747-663B-10221A2F2457}"/>
                </a:ext>
              </a:extLst>
            </p:cNvPr>
            <p:cNvSpPr/>
            <p:nvPr/>
          </p:nvSpPr>
          <p:spPr>
            <a:xfrm>
              <a:off x="8775261" y="3193023"/>
              <a:ext cx="106045" cy="106045"/>
            </a:xfrm>
            <a:custGeom>
              <a:avLst/>
              <a:gdLst/>
              <a:ahLst/>
              <a:cxnLst/>
              <a:rect l="l" t="t" r="r" b="b"/>
              <a:pathLst>
                <a:path w="106045" h="106045">
                  <a:moveTo>
                    <a:pt x="105452" y="0"/>
                  </a:moveTo>
                  <a:lnTo>
                    <a:pt x="0" y="0"/>
                  </a:lnTo>
                  <a:lnTo>
                    <a:pt x="0" y="105441"/>
                  </a:lnTo>
                  <a:lnTo>
                    <a:pt x="105452" y="105441"/>
                  </a:lnTo>
                  <a:lnTo>
                    <a:pt x="105452" y="0"/>
                  </a:lnTo>
                  <a:close/>
                </a:path>
              </a:pathLst>
            </a:custGeom>
            <a:solidFill>
              <a:srgbClr val="FB7FED"/>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69" name="object 62">
              <a:extLst>
                <a:ext uri="{FF2B5EF4-FFF2-40B4-BE49-F238E27FC236}">
                  <a16:creationId xmlns:a16="http://schemas.microsoft.com/office/drawing/2014/main" id="{17B39FF9-FE3E-9085-8736-D18F09686417}"/>
                </a:ext>
              </a:extLst>
            </p:cNvPr>
            <p:cNvSpPr/>
            <p:nvPr/>
          </p:nvSpPr>
          <p:spPr>
            <a:xfrm>
              <a:off x="8775261" y="3497874"/>
              <a:ext cx="106045" cy="106045"/>
            </a:xfrm>
            <a:custGeom>
              <a:avLst/>
              <a:gdLst/>
              <a:ahLst/>
              <a:cxnLst/>
              <a:rect l="l" t="t" r="r" b="b"/>
              <a:pathLst>
                <a:path w="106045" h="106045">
                  <a:moveTo>
                    <a:pt x="105452" y="0"/>
                  </a:moveTo>
                  <a:lnTo>
                    <a:pt x="0" y="0"/>
                  </a:lnTo>
                  <a:lnTo>
                    <a:pt x="0" y="105441"/>
                  </a:lnTo>
                  <a:lnTo>
                    <a:pt x="105452" y="105441"/>
                  </a:lnTo>
                  <a:lnTo>
                    <a:pt x="105452" y="0"/>
                  </a:lnTo>
                  <a:close/>
                </a:path>
              </a:pathLst>
            </a:custGeom>
            <a:solidFill>
              <a:srgbClr val="B1059D"/>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70" name="object 63">
              <a:extLst>
                <a:ext uri="{FF2B5EF4-FFF2-40B4-BE49-F238E27FC236}">
                  <a16:creationId xmlns:a16="http://schemas.microsoft.com/office/drawing/2014/main" id="{78175D52-544D-E38B-F713-7827F047CE58}"/>
                </a:ext>
              </a:extLst>
            </p:cNvPr>
            <p:cNvSpPr/>
            <p:nvPr/>
          </p:nvSpPr>
          <p:spPr>
            <a:xfrm>
              <a:off x="8775261" y="3810784"/>
              <a:ext cx="106045" cy="106045"/>
            </a:xfrm>
            <a:custGeom>
              <a:avLst/>
              <a:gdLst/>
              <a:ahLst/>
              <a:cxnLst/>
              <a:rect l="l" t="t" r="r" b="b"/>
              <a:pathLst>
                <a:path w="106045" h="106045">
                  <a:moveTo>
                    <a:pt x="105452" y="0"/>
                  </a:moveTo>
                  <a:lnTo>
                    <a:pt x="0" y="0"/>
                  </a:lnTo>
                  <a:lnTo>
                    <a:pt x="0" y="105441"/>
                  </a:lnTo>
                  <a:lnTo>
                    <a:pt x="105452" y="105441"/>
                  </a:lnTo>
                  <a:lnTo>
                    <a:pt x="105452" y="0"/>
                  </a:lnTo>
                  <a:close/>
                </a:path>
              </a:pathLst>
            </a:custGeom>
            <a:solidFill>
              <a:srgbClr val="5B9BD5"/>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71" name="object 64">
              <a:extLst>
                <a:ext uri="{FF2B5EF4-FFF2-40B4-BE49-F238E27FC236}">
                  <a16:creationId xmlns:a16="http://schemas.microsoft.com/office/drawing/2014/main" id="{78837DAE-3F8F-88E1-012D-94EBCCC20F51}"/>
                </a:ext>
              </a:extLst>
            </p:cNvPr>
            <p:cNvSpPr/>
            <p:nvPr/>
          </p:nvSpPr>
          <p:spPr>
            <a:xfrm>
              <a:off x="8775261" y="4114507"/>
              <a:ext cx="106045" cy="98425"/>
            </a:xfrm>
            <a:custGeom>
              <a:avLst/>
              <a:gdLst/>
              <a:ahLst/>
              <a:cxnLst/>
              <a:rect l="l" t="t" r="r" b="b"/>
              <a:pathLst>
                <a:path w="106045" h="98425">
                  <a:moveTo>
                    <a:pt x="105452" y="0"/>
                  </a:moveTo>
                  <a:lnTo>
                    <a:pt x="0" y="0"/>
                  </a:lnTo>
                  <a:lnTo>
                    <a:pt x="0" y="98415"/>
                  </a:lnTo>
                  <a:lnTo>
                    <a:pt x="105452" y="98415"/>
                  </a:lnTo>
                  <a:lnTo>
                    <a:pt x="105452" y="0"/>
                  </a:lnTo>
                  <a:close/>
                </a:path>
              </a:pathLst>
            </a:custGeom>
            <a:solidFill>
              <a:srgbClr val="535E7F"/>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72" name="object 65">
              <a:extLst>
                <a:ext uri="{FF2B5EF4-FFF2-40B4-BE49-F238E27FC236}">
                  <a16:creationId xmlns:a16="http://schemas.microsoft.com/office/drawing/2014/main" id="{A0516E08-B121-362D-6655-DF2449230911}"/>
                </a:ext>
              </a:extLst>
            </p:cNvPr>
            <p:cNvSpPr/>
            <p:nvPr/>
          </p:nvSpPr>
          <p:spPr>
            <a:xfrm>
              <a:off x="8775261" y="4402971"/>
              <a:ext cx="106045" cy="106045"/>
            </a:xfrm>
            <a:custGeom>
              <a:avLst/>
              <a:gdLst/>
              <a:ahLst/>
              <a:cxnLst/>
              <a:rect l="l" t="t" r="r" b="b"/>
              <a:pathLst>
                <a:path w="106045" h="106045">
                  <a:moveTo>
                    <a:pt x="105452" y="0"/>
                  </a:moveTo>
                  <a:lnTo>
                    <a:pt x="0" y="0"/>
                  </a:lnTo>
                  <a:lnTo>
                    <a:pt x="0" y="105441"/>
                  </a:lnTo>
                  <a:lnTo>
                    <a:pt x="105452" y="105441"/>
                  </a:lnTo>
                  <a:lnTo>
                    <a:pt x="105452" y="0"/>
                  </a:lnTo>
                  <a:close/>
                </a:path>
              </a:pathLst>
            </a:custGeom>
            <a:solidFill>
              <a:srgbClr val="CCCCCC"/>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grpSp>
      <p:grpSp>
        <p:nvGrpSpPr>
          <p:cNvPr id="83" name="Grupo 82">
            <a:extLst>
              <a:ext uri="{FF2B5EF4-FFF2-40B4-BE49-F238E27FC236}">
                <a16:creationId xmlns:a16="http://schemas.microsoft.com/office/drawing/2014/main" id="{A31CDD9D-0082-62F3-9E8F-79F8646C18E2}"/>
              </a:ext>
            </a:extLst>
          </p:cNvPr>
          <p:cNvGrpSpPr/>
          <p:nvPr/>
        </p:nvGrpSpPr>
        <p:grpSpPr>
          <a:xfrm>
            <a:off x="2193632" y="2725242"/>
            <a:ext cx="5162972" cy="2514802"/>
            <a:chOff x="2941638" y="2140864"/>
            <a:chExt cx="5162972" cy="3357083"/>
          </a:xfrm>
        </p:grpSpPr>
        <p:grpSp>
          <p:nvGrpSpPr>
            <p:cNvPr id="126" name="object 19">
              <a:extLst>
                <a:ext uri="{FF2B5EF4-FFF2-40B4-BE49-F238E27FC236}">
                  <a16:creationId xmlns:a16="http://schemas.microsoft.com/office/drawing/2014/main" id="{DCA18FBB-DEEC-C444-B565-54C133494F26}"/>
                </a:ext>
              </a:extLst>
            </p:cNvPr>
            <p:cNvGrpSpPr/>
            <p:nvPr/>
          </p:nvGrpSpPr>
          <p:grpSpPr>
            <a:xfrm>
              <a:off x="3357534" y="2215950"/>
              <a:ext cx="4747076" cy="2973084"/>
              <a:chOff x="4456450" y="2994326"/>
              <a:chExt cx="7828280" cy="4902835"/>
            </a:xfrm>
          </p:grpSpPr>
          <p:sp>
            <p:nvSpPr>
              <p:cNvPr id="127" name="object 20">
                <a:extLst>
                  <a:ext uri="{FF2B5EF4-FFF2-40B4-BE49-F238E27FC236}">
                    <a16:creationId xmlns:a16="http://schemas.microsoft.com/office/drawing/2014/main" id="{363D903F-7B8D-D310-B9AA-DD49D18FEF98}"/>
                  </a:ext>
                </a:extLst>
              </p:cNvPr>
              <p:cNvSpPr/>
              <p:nvPr/>
            </p:nvSpPr>
            <p:spPr>
              <a:xfrm>
                <a:off x="5301932" y="6953789"/>
                <a:ext cx="6200775" cy="864869"/>
              </a:xfrm>
              <a:custGeom>
                <a:avLst/>
                <a:gdLst/>
                <a:ahLst/>
                <a:cxnLst/>
                <a:rect l="l" t="t" r="r" b="b"/>
                <a:pathLst>
                  <a:path w="6200775" h="864870">
                    <a:moveTo>
                      <a:pt x="1033462" y="0"/>
                    </a:moveTo>
                    <a:lnTo>
                      <a:pt x="0" y="0"/>
                    </a:lnTo>
                    <a:lnTo>
                      <a:pt x="0" y="864641"/>
                    </a:lnTo>
                    <a:lnTo>
                      <a:pt x="1033462" y="864641"/>
                    </a:lnTo>
                    <a:lnTo>
                      <a:pt x="1033462" y="0"/>
                    </a:lnTo>
                    <a:close/>
                  </a:path>
                  <a:path w="6200775" h="864870">
                    <a:moveTo>
                      <a:pt x="3620630" y="231978"/>
                    </a:moveTo>
                    <a:lnTo>
                      <a:pt x="2580132" y="231978"/>
                    </a:lnTo>
                    <a:lnTo>
                      <a:pt x="2580132" y="864641"/>
                    </a:lnTo>
                    <a:lnTo>
                      <a:pt x="3620630" y="864641"/>
                    </a:lnTo>
                    <a:lnTo>
                      <a:pt x="3620630" y="231978"/>
                    </a:lnTo>
                    <a:close/>
                  </a:path>
                  <a:path w="6200775" h="864870">
                    <a:moveTo>
                      <a:pt x="6200775" y="119507"/>
                    </a:moveTo>
                    <a:lnTo>
                      <a:pt x="5167300" y="119507"/>
                    </a:lnTo>
                    <a:lnTo>
                      <a:pt x="5167300" y="864641"/>
                    </a:lnTo>
                    <a:lnTo>
                      <a:pt x="6200775" y="864641"/>
                    </a:lnTo>
                    <a:lnTo>
                      <a:pt x="6200775" y="119507"/>
                    </a:lnTo>
                    <a:close/>
                  </a:path>
                </a:pathLst>
              </a:custGeom>
              <a:solidFill>
                <a:srgbClr val="CCCCCC"/>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28" name="object 21">
                <a:extLst>
                  <a:ext uri="{FF2B5EF4-FFF2-40B4-BE49-F238E27FC236}">
                    <a16:creationId xmlns:a16="http://schemas.microsoft.com/office/drawing/2014/main" id="{F570CD3A-4A36-1857-D2DB-A780A72CA5D1}"/>
                  </a:ext>
                </a:extLst>
              </p:cNvPr>
              <p:cNvSpPr/>
              <p:nvPr/>
            </p:nvSpPr>
            <p:spPr>
              <a:xfrm>
                <a:off x="5301932" y="6855372"/>
                <a:ext cx="1033780" cy="98425"/>
              </a:xfrm>
              <a:custGeom>
                <a:avLst/>
                <a:gdLst/>
                <a:ahLst/>
                <a:cxnLst/>
                <a:rect l="l" t="t" r="r" b="b"/>
                <a:pathLst>
                  <a:path w="1033779" h="98425">
                    <a:moveTo>
                      <a:pt x="1033465" y="0"/>
                    </a:moveTo>
                    <a:lnTo>
                      <a:pt x="0" y="0"/>
                    </a:lnTo>
                    <a:lnTo>
                      <a:pt x="0" y="98415"/>
                    </a:lnTo>
                    <a:lnTo>
                      <a:pt x="1033465" y="98415"/>
                    </a:lnTo>
                    <a:lnTo>
                      <a:pt x="1033465" y="0"/>
                    </a:lnTo>
                    <a:close/>
                  </a:path>
                </a:pathLst>
              </a:custGeom>
              <a:solidFill>
                <a:srgbClr val="535E7F"/>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29" name="object 22">
                <a:extLst>
                  <a:ext uri="{FF2B5EF4-FFF2-40B4-BE49-F238E27FC236}">
                    <a16:creationId xmlns:a16="http://schemas.microsoft.com/office/drawing/2014/main" id="{4011E1E5-6F05-AA41-7FCE-8218E2765D43}"/>
                  </a:ext>
                </a:extLst>
              </p:cNvPr>
              <p:cNvSpPr/>
              <p:nvPr/>
            </p:nvSpPr>
            <p:spPr>
              <a:xfrm>
                <a:off x="5301932" y="6039935"/>
                <a:ext cx="6200775" cy="1146175"/>
              </a:xfrm>
              <a:custGeom>
                <a:avLst/>
                <a:gdLst/>
                <a:ahLst/>
                <a:cxnLst/>
                <a:rect l="l" t="t" r="r" b="b"/>
                <a:pathLst>
                  <a:path w="6200775" h="1146175">
                    <a:moveTo>
                      <a:pt x="1033462" y="0"/>
                    </a:moveTo>
                    <a:lnTo>
                      <a:pt x="0" y="0"/>
                    </a:lnTo>
                    <a:lnTo>
                      <a:pt x="0" y="815428"/>
                    </a:lnTo>
                    <a:lnTo>
                      <a:pt x="1033462" y="815428"/>
                    </a:lnTo>
                    <a:lnTo>
                      <a:pt x="1033462" y="0"/>
                    </a:lnTo>
                    <a:close/>
                  </a:path>
                  <a:path w="6200775" h="1146175">
                    <a:moveTo>
                      <a:pt x="3620630" y="710018"/>
                    </a:moveTo>
                    <a:lnTo>
                      <a:pt x="2580132" y="710018"/>
                    </a:lnTo>
                    <a:lnTo>
                      <a:pt x="2580132" y="1145857"/>
                    </a:lnTo>
                    <a:lnTo>
                      <a:pt x="3620630" y="1145857"/>
                    </a:lnTo>
                    <a:lnTo>
                      <a:pt x="3620630" y="710018"/>
                    </a:lnTo>
                    <a:close/>
                  </a:path>
                  <a:path w="6200775" h="1146175">
                    <a:moveTo>
                      <a:pt x="6200775" y="780313"/>
                    </a:moveTo>
                    <a:lnTo>
                      <a:pt x="5167300" y="780313"/>
                    </a:lnTo>
                    <a:lnTo>
                      <a:pt x="5167300" y="1033373"/>
                    </a:lnTo>
                    <a:lnTo>
                      <a:pt x="6200775" y="1033373"/>
                    </a:lnTo>
                    <a:lnTo>
                      <a:pt x="6200775" y="780313"/>
                    </a:lnTo>
                    <a:close/>
                  </a:path>
                </a:pathLst>
              </a:custGeom>
              <a:solidFill>
                <a:srgbClr val="5B9BD5"/>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30" name="object 23">
                <a:extLst>
                  <a:ext uri="{FF2B5EF4-FFF2-40B4-BE49-F238E27FC236}">
                    <a16:creationId xmlns:a16="http://schemas.microsoft.com/office/drawing/2014/main" id="{780F8566-84E6-AFC0-8975-F8151FFB32C7}"/>
                  </a:ext>
                </a:extLst>
              </p:cNvPr>
              <p:cNvSpPr/>
              <p:nvPr/>
            </p:nvSpPr>
            <p:spPr>
              <a:xfrm>
                <a:off x="5301932" y="5604109"/>
                <a:ext cx="6200775" cy="1216660"/>
              </a:xfrm>
              <a:custGeom>
                <a:avLst/>
                <a:gdLst/>
                <a:ahLst/>
                <a:cxnLst/>
                <a:rect l="l" t="t" r="r" b="b"/>
                <a:pathLst>
                  <a:path w="6200775" h="1216659">
                    <a:moveTo>
                      <a:pt x="1033462" y="0"/>
                    </a:moveTo>
                    <a:lnTo>
                      <a:pt x="0" y="0"/>
                    </a:lnTo>
                    <a:lnTo>
                      <a:pt x="0" y="435825"/>
                    </a:lnTo>
                    <a:lnTo>
                      <a:pt x="1033462" y="435825"/>
                    </a:lnTo>
                    <a:lnTo>
                      <a:pt x="1033462" y="0"/>
                    </a:lnTo>
                    <a:close/>
                  </a:path>
                  <a:path w="6200775" h="1216659">
                    <a:moveTo>
                      <a:pt x="3620630" y="513232"/>
                    </a:moveTo>
                    <a:lnTo>
                      <a:pt x="2580132" y="513232"/>
                    </a:lnTo>
                    <a:lnTo>
                      <a:pt x="2580132" y="1145895"/>
                    </a:lnTo>
                    <a:lnTo>
                      <a:pt x="3620630" y="1145895"/>
                    </a:lnTo>
                    <a:lnTo>
                      <a:pt x="3620630" y="513232"/>
                    </a:lnTo>
                    <a:close/>
                  </a:path>
                  <a:path w="6200775" h="1216659">
                    <a:moveTo>
                      <a:pt x="6200775" y="970076"/>
                    </a:moveTo>
                    <a:lnTo>
                      <a:pt x="5167300" y="970076"/>
                    </a:lnTo>
                    <a:lnTo>
                      <a:pt x="5167300" y="1216101"/>
                    </a:lnTo>
                    <a:lnTo>
                      <a:pt x="6200775" y="1216101"/>
                    </a:lnTo>
                    <a:lnTo>
                      <a:pt x="6200775" y="970076"/>
                    </a:lnTo>
                    <a:close/>
                  </a:path>
                </a:pathLst>
              </a:custGeom>
              <a:solidFill>
                <a:srgbClr val="B1059D"/>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31" name="object 24">
                <a:extLst>
                  <a:ext uri="{FF2B5EF4-FFF2-40B4-BE49-F238E27FC236}">
                    <a16:creationId xmlns:a16="http://schemas.microsoft.com/office/drawing/2014/main" id="{40CE4F4E-3A98-C089-F641-B6BBE5A587E9}"/>
                  </a:ext>
                </a:extLst>
              </p:cNvPr>
              <p:cNvSpPr/>
              <p:nvPr/>
            </p:nvSpPr>
            <p:spPr>
              <a:xfrm>
                <a:off x="5301932" y="5505735"/>
                <a:ext cx="6200775" cy="1068705"/>
              </a:xfrm>
              <a:custGeom>
                <a:avLst/>
                <a:gdLst/>
                <a:ahLst/>
                <a:cxnLst/>
                <a:rect l="l" t="t" r="r" b="b"/>
                <a:pathLst>
                  <a:path w="6200775" h="1068704">
                    <a:moveTo>
                      <a:pt x="1033462" y="0"/>
                    </a:moveTo>
                    <a:lnTo>
                      <a:pt x="0" y="0"/>
                    </a:lnTo>
                    <a:lnTo>
                      <a:pt x="0" y="98412"/>
                    </a:lnTo>
                    <a:lnTo>
                      <a:pt x="1033462" y="98412"/>
                    </a:lnTo>
                    <a:lnTo>
                      <a:pt x="1033462" y="0"/>
                    </a:lnTo>
                    <a:close/>
                  </a:path>
                  <a:path w="6200775" h="1068704">
                    <a:moveTo>
                      <a:pt x="3620630" y="562343"/>
                    </a:moveTo>
                    <a:lnTo>
                      <a:pt x="2580132" y="562343"/>
                    </a:lnTo>
                    <a:lnTo>
                      <a:pt x="2580132" y="611543"/>
                    </a:lnTo>
                    <a:lnTo>
                      <a:pt x="3620630" y="611543"/>
                    </a:lnTo>
                    <a:lnTo>
                      <a:pt x="3620630" y="562343"/>
                    </a:lnTo>
                    <a:close/>
                  </a:path>
                  <a:path w="6200775" h="1068704">
                    <a:moveTo>
                      <a:pt x="6200775" y="1019302"/>
                    </a:moveTo>
                    <a:lnTo>
                      <a:pt x="5167300" y="1019302"/>
                    </a:lnTo>
                    <a:lnTo>
                      <a:pt x="5167300" y="1068514"/>
                    </a:lnTo>
                    <a:lnTo>
                      <a:pt x="6200775" y="1068514"/>
                    </a:lnTo>
                    <a:lnTo>
                      <a:pt x="6200775" y="1019302"/>
                    </a:lnTo>
                    <a:close/>
                  </a:path>
                </a:pathLst>
              </a:custGeom>
              <a:solidFill>
                <a:srgbClr val="FB7FED"/>
              </a:solidFill>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32" name="object 25">
                <a:extLst>
                  <a:ext uri="{FF2B5EF4-FFF2-40B4-BE49-F238E27FC236}">
                    <a16:creationId xmlns:a16="http://schemas.microsoft.com/office/drawing/2014/main" id="{33A77716-627B-518D-2009-BCD8DF9345DA}"/>
                  </a:ext>
                </a:extLst>
              </p:cNvPr>
              <p:cNvSpPr/>
              <p:nvPr/>
            </p:nvSpPr>
            <p:spPr>
              <a:xfrm>
                <a:off x="4525393" y="2999724"/>
                <a:ext cx="1270" cy="4822825"/>
              </a:xfrm>
              <a:custGeom>
                <a:avLst/>
                <a:gdLst/>
                <a:ahLst/>
                <a:cxnLst/>
                <a:rect l="l" t="t" r="r" b="b"/>
                <a:pathLst>
                  <a:path w="1270" h="4822825">
                    <a:moveTo>
                      <a:pt x="0" y="4822261"/>
                    </a:moveTo>
                    <a:lnTo>
                      <a:pt x="931" y="0"/>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33" name="object 26">
                <a:extLst>
                  <a:ext uri="{FF2B5EF4-FFF2-40B4-BE49-F238E27FC236}">
                    <a16:creationId xmlns:a16="http://schemas.microsoft.com/office/drawing/2014/main" id="{01E438CD-CEEE-6E27-BA03-7ACD9AEFA786}"/>
                  </a:ext>
                </a:extLst>
              </p:cNvPr>
              <p:cNvSpPr/>
              <p:nvPr/>
            </p:nvSpPr>
            <p:spPr>
              <a:xfrm>
                <a:off x="4461847" y="7821512"/>
                <a:ext cx="63500" cy="0"/>
              </a:xfrm>
              <a:custGeom>
                <a:avLst/>
                <a:gdLst/>
                <a:ahLst/>
                <a:cxnLst/>
                <a:rect l="l" t="t" r="r" b="b"/>
                <a:pathLst>
                  <a:path w="63500">
                    <a:moveTo>
                      <a:pt x="0" y="0"/>
                    </a:moveTo>
                    <a:lnTo>
                      <a:pt x="63181" y="0"/>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34" name="object 27">
                <a:extLst>
                  <a:ext uri="{FF2B5EF4-FFF2-40B4-BE49-F238E27FC236}">
                    <a16:creationId xmlns:a16="http://schemas.microsoft.com/office/drawing/2014/main" id="{E1B3D367-9E10-A4D9-A3B2-62FC46A6F15C}"/>
                  </a:ext>
                </a:extLst>
              </p:cNvPr>
              <p:cNvSpPr/>
              <p:nvPr/>
            </p:nvSpPr>
            <p:spPr>
              <a:xfrm>
                <a:off x="4461847" y="6852742"/>
                <a:ext cx="63500" cy="0"/>
              </a:xfrm>
              <a:custGeom>
                <a:avLst/>
                <a:gdLst/>
                <a:ahLst/>
                <a:cxnLst/>
                <a:rect l="l" t="t" r="r" b="b"/>
                <a:pathLst>
                  <a:path w="63500">
                    <a:moveTo>
                      <a:pt x="0" y="0"/>
                    </a:moveTo>
                    <a:lnTo>
                      <a:pt x="63181" y="0"/>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35" name="object 28">
                <a:extLst>
                  <a:ext uri="{FF2B5EF4-FFF2-40B4-BE49-F238E27FC236}">
                    <a16:creationId xmlns:a16="http://schemas.microsoft.com/office/drawing/2014/main" id="{872499B2-BBD6-2C9E-D003-BE01F455C781}"/>
                  </a:ext>
                </a:extLst>
              </p:cNvPr>
              <p:cNvSpPr/>
              <p:nvPr/>
            </p:nvSpPr>
            <p:spPr>
              <a:xfrm>
                <a:off x="4461847" y="5889780"/>
                <a:ext cx="63500" cy="0"/>
              </a:xfrm>
              <a:custGeom>
                <a:avLst/>
                <a:gdLst/>
                <a:ahLst/>
                <a:cxnLst/>
                <a:rect l="l" t="t" r="r" b="b"/>
                <a:pathLst>
                  <a:path w="63500">
                    <a:moveTo>
                      <a:pt x="0" y="0"/>
                    </a:moveTo>
                    <a:lnTo>
                      <a:pt x="63181" y="0"/>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36" name="object 29">
                <a:extLst>
                  <a:ext uri="{FF2B5EF4-FFF2-40B4-BE49-F238E27FC236}">
                    <a16:creationId xmlns:a16="http://schemas.microsoft.com/office/drawing/2014/main" id="{B762AFC9-AF82-2F1E-51AF-537A971B7ABE}"/>
                  </a:ext>
                </a:extLst>
              </p:cNvPr>
              <p:cNvSpPr/>
              <p:nvPr/>
            </p:nvSpPr>
            <p:spPr>
              <a:xfrm>
                <a:off x="4461847" y="4926914"/>
                <a:ext cx="63500" cy="0"/>
              </a:xfrm>
              <a:custGeom>
                <a:avLst/>
                <a:gdLst/>
                <a:ahLst/>
                <a:cxnLst/>
                <a:rect l="l" t="t" r="r" b="b"/>
                <a:pathLst>
                  <a:path w="63500">
                    <a:moveTo>
                      <a:pt x="0" y="0"/>
                    </a:moveTo>
                    <a:lnTo>
                      <a:pt x="63181" y="0"/>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37" name="object 30">
                <a:extLst>
                  <a:ext uri="{FF2B5EF4-FFF2-40B4-BE49-F238E27FC236}">
                    <a16:creationId xmlns:a16="http://schemas.microsoft.com/office/drawing/2014/main" id="{0D31CE7D-30D9-3E43-D305-08810FC0613E}"/>
                  </a:ext>
                </a:extLst>
              </p:cNvPr>
              <p:cNvSpPr/>
              <p:nvPr/>
            </p:nvSpPr>
            <p:spPr>
              <a:xfrm>
                <a:off x="4461847" y="3964047"/>
                <a:ext cx="63500" cy="0"/>
              </a:xfrm>
              <a:custGeom>
                <a:avLst/>
                <a:gdLst/>
                <a:ahLst/>
                <a:cxnLst/>
                <a:rect l="l" t="t" r="r" b="b"/>
                <a:pathLst>
                  <a:path w="63500">
                    <a:moveTo>
                      <a:pt x="0" y="0"/>
                    </a:moveTo>
                    <a:lnTo>
                      <a:pt x="63181" y="0"/>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38" name="object 31">
                <a:extLst>
                  <a:ext uri="{FF2B5EF4-FFF2-40B4-BE49-F238E27FC236}">
                    <a16:creationId xmlns:a16="http://schemas.microsoft.com/office/drawing/2014/main" id="{FF08A265-5DF2-6A01-EAD2-798F3E145D4C}"/>
                  </a:ext>
                </a:extLst>
              </p:cNvPr>
              <p:cNvSpPr/>
              <p:nvPr/>
            </p:nvSpPr>
            <p:spPr>
              <a:xfrm>
                <a:off x="4461847" y="3000244"/>
                <a:ext cx="63500" cy="0"/>
              </a:xfrm>
              <a:custGeom>
                <a:avLst/>
                <a:gdLst/>
                <a:ahLst/>
                <a:cxnLst/>
                <a:rect l="l" t="t" r="r" b="b"/>
                <a:pathLst>
                  <a:path w="63500">
                    <a:moveTo>
                      <a:pt x="0" y="0"/>
                    </a:moveTo>
                    <a:lnTo>
                      <a:pt x="63181" y="0"/>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39" name="object 32">
                <a:extLst>
                  <a:ext uri="{FF2B5EF4-FFF2-40B4-BE49-F238E27FC236}">
                    <a16:creationId xmlns:a16="http://schemas.microsoft.com/office/drawing/2014/main" id="{7ADDCCC8-14C9-3B61-12FC-AB5916B1EAF0}"/>
                  </a:ext>
                </a:extLst>
              </p:cNvPr>
              <p:cNvSpPr/>
              <p:nvPr/>
            </p:nvSpPr>
            <p:spPr>
              <a:xfrm>
                <a:off x="4525575" y="7821512"/>
                <a:ext cx="7753984" cy="0"/>
              </a:xfrm>
              <a:custGeom>
                <a:avLst/>
                <a:gdLst/>
                <a:ahLst/>
                <a:cxnLst/>
                <a:rect l="l" t="t" r="r" b="b"/>
                <a:pathLst>
                  <a:path w="7753984">
                    <a:moveTo>
                      <a:pt x="0" y="0"/>
                    </a:moveTo>
                    <a:lnTo>
                      <a:pt x="7753491" y="0"/>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40" name="object 33">
                <a:extLst>
                  <a:ext uri="{FF2B5EF4-FFF2-40B4-BE49-F238E27FC236}">
                    <a16:creationId xmlns:a16="http://schemas.microsoft.com/office/drawing/2014/main" id="{65A87D5C-D7DA-4357-5F6E-9F02DD8E84FA}"/>
                  </a:ext>
                </a:extLst>
              </p:cNvPr>
              <p:cNvSpPr/>
              <p:nvPr/>
            </p:nvSpPr>
            <p:spPr>
              <a:xfrm>
                <a:off x="4525491" y="7822534"/>
                <a:ext cx="0" cy="69215"/>
              </a:xfrm>
              <a:custGeom>
                <a:avLst/>
                <a:gdLst/>
                <a:ahLst/>
                <a:cxnLst/>
                <a:rect l="l" t="t" r="r" b="b"/>
                <a:pathLst>
                  <a:path h="69215">
                    <a:moveTo>
                      <a:pt x="0" y="0"/>
                    </a:moveTo>
                    <a:lnTo>
                      <a:pt x="0" y="69202"/>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41" name="object 34">
                <a:extLst>
                  <a:ext uri="{FF2B5EF4-FFF2-40B4-BE49-F238E27FC236}">
                    <a16:creationId xmlns:a16="http://schemas.microsoft.com/office/drawing/2014/main" id="{CC091243-0467-B2EB-19A7-18BED0088533}"/>
                  </a:ext>
                </a:extLst>
              </p:cNvPr>
              <p:cNvSpPr/>
              <p:nvPr/>
            </p:nvSpPr>
            <p:spPr>
              <a:xfrm>
                <a:off x="7112594" y="7822534"/>
                <a:ext cx="0" cy="69215"/>
              </a:xfrm>
              <a:custGeom>
                <a:avLst/>
                <a:gdLst/>
                <a:ahLst/>
                <a:cxnLst/>
                <a:rect l="l" t="t" r="r" b="b"/>
                <a:pathLst>
                  <a:path h="69215">
                    <a:moveTo>
                      <a:pt x="0" y="0"/>
                    </a:moveTo>
                    <a:lnTo>
                      <a:pt x="0" y="69202"/>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42" name="object 35">
                <a:extLst>
                  <a:ext uri="{FF2B5EF4-FFF2-40B4-BE49-F238E27FC236}">
                    <a16:creationId xmlns:a16="http://schemas.microsoft.com/office/drawing/2014/main" id="{BAF482A2-63C9-0D18-EA8C-140B50497741}"/>
                  </a:ext>
                </a:extLst>
              </p:cNvPr>
              <p:cNvSpPr/>
              <p:nvPr/>
            </p:nvSpPr>
            <p:spPr>
              <a:xfrm>
                <a:off x="9692480" y="7822534"/>
                <a:ext cx="0" cy="69215"/>
              </a:xfrm>
              <a:custGeom>
                <a:avLst/>
                <a:gdLst/>
                <a:ahLst/>
                <a:cxnLst/>
                <a:rect l="l" t="t" r="r" b="b"/>
                <a:pathLst>
                  <a:path h="69215">
                    <a:moveTo>
                      <a:pt x="0" y="0"/>
                    </a:moveTo>
                    <a:lnTo>
                      <a:pt x="0" y="69202"/>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sp>
            <p:nvSpPr>
              <p:cNvPr id="143" name="object 36">
                <a:extLst>
                  <a:ext uri="{FF2B5EF4-FFF2-40B4-BE49-F238E27FC236}">
                    <a16:creationId xmlns:a16="http://schemas.microsoft.com/office/drawing/2014/main" id="{589CEB06-E646-3657-6A99-AD56969DFA07}"/>
                  </a:ext>
                </a:extLst>
              </p:cNvPr>
              <p:cNvSpPr/>
              <p:nvPr/>
            </p:nvSpPr>
            <p:spPr>
              <a:xfrm>
                <a:off x="12279019" y="7822534"/>
                <a:ext cx="0" cy="69215"/>
              </a:xfrm>
              <a:custGeom>
                <a:avLst/>
                <a:gdLst/>
                <a:ahLst/>
                <a:cxnLst/>
                <a:rect l="l" t="t" r="r" b="b"/>
                <a:pathLst>
                  <a:path h="69215">
                    <a:moveTo>
                      <a:pt x="0" y="0"/>
                    </a:moveTo>
                    <a:lnTo>
                      <a:pt x="0" y="69202"/>
                    </a:lnTo>
                  </a:path>
                </a:pathLst>
              </a:custGeom>
              <a:ln w="10470">
                <a:solidFill>
                  <a:srgbClr val="292929"/>
                </a:solidFill>
              </a:ln>
            </p:spPr>
            <p:txBody>
              <a:bodyPr wrap="square" lIns="0" tIns="0" rIns="0" bIns="0" rtlCol="0"/>
              <a:lstStyle/>
              <a:p>
                <a:endParaRPr sz="1050">
                  <a:solidFill>
                    <a:srgbClr val="003867"/>
                  </a:solidFill>
                  <a:latin typeface="Arial" panose="020B0604020202020204" pitchFamily="34" charset="0"/>
                  <a:cs typeface="Arial" panose="020B0604020202020204" pitchFamily="34" charset="0"/>
                </a:endParaRPr>
              </a:p>
            </p:txBody>
          </p:sp>
        </p:grpSp>
        <p:sp>
          <p:nvSpPr>
            <p:cNvPr id="144" name="object 37">
              <a:extLst>
                <a:ext uri="{FF2B5EF4-FFF2-40B4-BE49-F238E27FC236}">
                  <a16:creationId xmlns:a16="http://schemas.microsoft.com/office/drawing/2014/main" id="{ECA01293-A4BD-5E8F-214F-10CE954207A6}"/>
                </a:ext>
              </a:extLst>
            </p:cNvPr>
            <p:cNvSpPr txBox="1"/>
            <p:nvPr/>
          </p:nvSpPr>
          <p:spPr>
            <a:xfrm>
              <a:off x="4054093" y="4857127"/>
              <a:ext cx="202929" cy="133609"/>
            </a:xfrm>
            <a:prstGeom prst="rect">
              <a:avLst/>
            </a:prstGeom>
          </p:spPr>
          <p:txBody>
            <a:bodyPr vert="horz" wrap="square" lIns="0" tIns="10397" rIns="0" bIns="0" rtlCol="0">
              <a:spAutoFit/>
            </a:bodyPr>
            <a:lstStyle/>
            <a:p>
              <a:pPr marL="7701">
                <a:spcBef>
                  <a:spcPts val="82"/>
                </a:spcBef>
              </a:pPr>
              <a:r>
                <a:rPr sz="800" spc="-12">
                  <a:solidFill>
                    <a:srgbClr val="003867"/>
                  </a:solidFill>
                  <a:latin typeface="Arial" panose="020B0604020202020204" pitchFamily="34" charset="0"/>
                  <a:cs typeface="Arial" panose="020B0604020202020204" pitchFamily="34" charset="0"/>
                </a:rPr>
                <a:t>18,0</a:t>
              </a:r>
              <a:endParaRPr sz="800">
                <a:solidFill>
                  <a:srgbClr val="003867"/>
                </a:solidFill>
                <a:latin typeface="Arial" panose="020B0604020202020204" pitchFamily="34" charset="0"/>
                <a:cs typeface="Arial" panose="020B0604020202020204" pitchFamily="34" charset="0"/>
              </a:endParaRPr>
            </a:p>
          </p:txBody>
        </p:sp>
        <p:sp>
          <p:nvSpPr>
            <p:cNvPr id="145" name="object 38">
              <a:extLst>
                <a:ext uri="{FF2B5EF4-FFF2-40B4-BE49-F238E27FC236}">
                  <a16:creationId xmlns:a16="http://schemas.microsoft.com/office/drawing/2014/main" id="{D1383B0D-955C-2418-2E4D-DC536A700AF3}"/>
                </a:ext>
              </a:extLst>
            </p:cNvPr>
            <p:cNvSpPr txBox="1"/>
            <p:nvPr/>
          </p:nvSpPr>
          <p:spPr>
            <a:xfrm>
              <a:off x="5621950" y="4928788"/>
              <a:ext cx="351434" cy="133609"/>
            </a:xfrm>
            <a:prstGeom prst="rect">
              <a:avLst/>
            </a:prstGeom>
          </p:spPr>
          <p:txBody>
            <a:bodyPr vert="horz" wrap="square" lIns="0" tIns="10397" rIns="0" bIns="0" rtlCol="0">
              <a:spAutoFit/>
            </a:bodyPr>
            <a:lstStyle/>
            <a:p>
              <a:pPr marL="7701">
                <a:spcBef>
                  <a:spcPts val="82"/>
                </a:spcBef>
              </a:pPr>
              <a:r>
                <a:rPr sz="800" spc="-12">
                  <a:solidFill>
                    <a:srgbClr val="003867"/>
                  </a:solidFill>
                  <a:latin typeface="Arial" panose="020B0604020202020204" pitchFamily="34" charset="0"/>
                  <a:cs typeface="Arial" panose="020B0604020202020204" pitchFamily="34" charset="0"/>
                </a:rPr>
                <a:t>13,1</a:t>
              </a:r>
              <a:endParaRPr sz="800">
                <a:solidFill>
                  <a:srgbClr val="003867"/>
                </a:solidFill>
                <a:latin typeface="Arial" panose="020B0604020202020204" pitchFamily="34" charset="0"/>
                <a:cs typeface="Arial" panose="020B0604020202020204" pitchFamily="34" charset="0"/>
              </a:endParaRPr>
            </a:p>
          </p:txBody>
        </p:sp>
        <p:sp>
          <p:nvSpPr>
            <p:cNvPr id="146" name="object 39">
              <a:extLst>
                <a:ext uri="{FF2B5EF4-FFF2-40B4-BE49-F238E27FC236}">
                  <a16:creationId xmlns:a16="http://schemas.microsoft.com/office/drawing/2014/main" id="{9E1F584E-9D94-6BBA-1047-F35CCE708F53}"/>
                </a:ext>
              </a:extLst>
            </p:cNvPr>
            <p:cNvSpPr txBox="1"/>
            <p:nvPr/>
          </p:nvSpPr>
          <p:spPr>
            <a:xfrm>
              <a:off x="7189807" y="4893815"/>
              <a:ext cx="209431" cy="133609"/>
            </a:xfrm>
            <a:prstGeom prst="rect">
              <a:avLst/>
            </a:prstGeom>
          </p:spPr>
          <p:txBody>
            <a:bodyPr vert="horz" wrap="square" lIns="0" tIns="10397" rIns="0" bIns="0" rtlCol="0">
              <a:spAutoFit/>
            </a:bodyPr>
            <a:lstStyle/>
            <a:p>
              <a:pPr marL="7701">
                <a:spcBef>
                  <a:spcPts val="82"/>
                </a:spcBef>
              </a:pPr>
              <a:r>
                <a:rPr sz="800" spc="-12">
                  <a:solidFill>
                    <a:srgbClr val="003867"/>
                  </a:solidFill>
                  <a:latin typeface="Arial" panose="020B0604020202020204" pitchFamily="34" charset="0"/>
                  <a:cs typeface="Arial" panose="020B0604020202020204" pitchFamily="34" charset="0"/>
                </a:rPr>
                <a:t>15,5</a:t>
              </a:r>
              <a:endParaRPr sz="800">
                <a:solidFill>
                  <a:srgbClr val="003867"/>
                </a:solidFill>
                <a:latin typeface="Arial" panose="020B0604020202020204" pitchFamily="34" charset="0"/>
                <a:cs typeface="Arial" panose="020B0604020202020204" pitchFamily="34" charset="0"/>
              </a:endParaRPr>
            </a:p>
          </p:txBody>
        </p:sp>
        <p:sp>
          <p:nvSpPr>
            <p:cNvPr id="147" name="object 40">
              <a:extLst>
                <a:ext uri="{FF2B5EF4-FFF2-40B4-BE49-F238E27FC236}">
                  <a16:creationId xmlns:a16="http://schemas.microsoft.com/office/drawing/2014/main" id="{304BF288-3762-B844-9C60-EDE38C4637A5}"/>
                </a:ext>
              </a:extLst>
            </p:cNvPr>
            <p:cNvSpPr txBox="1"/>
            <p:nvPr/>
          </p:nvSpPr>
          <p:spPr>
            <a:xfrm>
              <a:off x="4075351" y="4508194"/>
              <a:ext cx="159802" cy="178359"/>
            </a:xfrm>
            <a:prstGeom prst="rect">
              <a:avLst/>
            </a:prstGeom>
          </p:spPr>
          <p:txBody>
            <a:bodyPr vert="horz" wrap="square" lIns="0" tIns="10397" rIns="0" bIns="0" rtlCol="0">
              <a:spAutoFit/>
            </a:bodyPr>
            <a:lstStyle/>
            <a:p>
              <a:pPr marL="7701">
                <a:spcBef>
                  <a:spcPts val="82"/>
                </a:spcBef>
              </a:pPr>
              <a:r>
                <a:rPr sz="800" spc="-15">
                  <a:solidFill>
                    <a:schemeClr val="bg1"/>
                  </a:solidFill>
                  <a:latin typeface="Arial" panose="020B0604020202020204" pitchFamily="34" charset="0"/>
                  <a:cs typeface="Arial" panose="020B0604020202020204" pitchFamily="34" charset="0"/>
                </a:rPr>
                <a:t>2,0</a:t>
              </a:r>
              <a:endParaRPr sz="800">
                <a:solidFill>
                  <a:schemeClr val="bg1"/>
                </a:solidFill>
                <a:latin typeface="Arial" panose="020B0604020202020204" pitchFamily="34" charset="0"/>
                <a:cs typeface="Arial" panose="020B0604020202020204" pitchFamily="34" charset="0"/>
              </a:endParaRPr>
            </a:p>
          </p:txBody>
        </p:sp>
        <p:sp>
          <p:nvSpPr>
            <p:cNvPr id="148" name="object 41">
              <a:extLst>
                <a:ext uri="{FF2B5EF4-FFF2-40B4-BE49-F238E27FC236}">
                  <a16:creationId xmlns:a16="http://schemas.microsoft.com/office/drawing/2014/main" id="{02AFC685-3F0E-9442-EFD7-B714B32319C7}"/>
                </a:ext>
              </a:extLst>
            </p:cNvPr>
            <p:cNvSpPr txBox="1"/>
            <p:nvPr/>
          </p:nvSpPr>
          <p:spPr>
            <a:xfrm>
              <a:off x="4060835" y="4253894"/>
              <a:ext cx="265319" cy="178359"/>
            </a:xfrm>
            <a:prstGeom prst="rect">
              <a:avLst/>
            </a:prstGeom>
          </p:spPr>
          <p:txBody>
            <a:bodyPr vert="horz" wrap="square" lIns="0" tIns="10397" rIns="0" bIns="0" rtlCol="0">
              <a:spAutoFit/>
            </a:bodyPr>
            <a:lstStyle/>
            <a:p>
              <a:pPr marL="7701">
                <a:spcBef>
                  <a:spcPts val="82"/>
                </a:spcBef>
              </a:pPr>
              <a:r>
                <a:rPr sz="800" spc="-12">
                  <a:solidFill>
                    <a:schemeClr val="bg1"/>
                  </a:solidFill>
                  <a:latin typeface="Arial" panose="020B0604020202020204" pitchFamily="34" charset="0"/>
                  <a:cs typeface="Arial" panose="020B0604020202020204" pitchFamily="34" charset="0"/>
                </a:rPr>
                <a:t>17,0</a:t>
              </a:r>
              <a:endParaRPr sz="800">
                <a:solidFill>
                  <a:schemeClr val="bg1"/>
                </a:solidFill>
                <a:latin typeface="Arial" panose="020B0604020202020204" pitchFamily="34" charset="0"/>
                <a:cs typeface="Arial" panose="020B0604020202020204" pitchFamily="34" charset="0"/>
              </a:endParaRPr>
            </a:p>
          </p:txBody>
        </p:sp>
        <p:sp>
          <p:nvSpPr>
            <p:cNvPr id="149" name="object 42">
              <a:extLst>
                <a:ext uri="{FF2B5EF4-FFF2-40B4-BE49-F238E27FC236}">
                  <a16:creationId xmlns:a16="http://schemas.microsoft.com/office/drawing/2014/main" id="{A07E7A63-0B5E-ECB9-CE66-711F6ABA20EE}"/>
                </a:ext>
              </a:extLst>
            </p:cNvPr>
            <p:cNvSpPr txBox="1"/>
            <p:nvPr/>
          </p:nvSpPr>
          <p:spPr>
            <a:xfrm>
              <a:off x="5656695" y="4571626"/>
              <a:ext cx="267193" cy="178359"/>
            </a:xfrm>
            <a:prstGeom prst="rect">
              <a:avLst/>
            </a:prstGeom>
          </p:spPr>
          <p:txBody>
            <a:bodyPr vert="horz" wrap="square" lIns="0" tIns="10397" rIns="0" bIns="0" rtlCol="0">
              <a:spAutoFit/>
            </a:bodyPr>
            <a:lstStyle/>
            <a:p>
              <a:pPr marL="7701">
                <a:spcBef>
                  <a:spcPts val="82"/>
                </a:spcBef>
              </a:pPr>
              <a:r>
                <a:rPr sz="800" spc="-15">
                  <a:solidFill>
                    <a:schemeClr val="bg1"/>
                  </a:solidFill>
                  <a:latin typeface="Arial" panose="020B0604020202020204" pitchFamily="34" charset="0"/>
                  <a:cs typeface="Arial" panose="020B0604020202020204" pitchFamily="34" charset="0"/>
                </a:rPr>
                <a:t>9,1</a:t>
              </a:r>
              <a:endParaRPr sz="800">
                <a:solidFill>
                  <a:schemeClr val="bg1"/>
                </a:solidFill>
                <a:latin typeface="Arial" panose="020B0604020202020204" pitchFamily="34" charset="0"/>
                <a:cs typeface="Arial" panose="020B0604020202020204" pitchFamily="34" charset="0"/>
              </a:endParaRPr>
            </a:p>
          </p:txBody>
        </p:sp>
        <p:sp>
          <p:nvSpPr>
            <p:cNvPr id="150" name="object 43">
              <a:extLst>
                <a:ext uri="{FF2B5EF4-FFF2-40B4-BE49-F238E27FC236}">
                  <a16:creationId xmlns:a16="http://schemas.microsoft.com/office/drawing/2014/main" id="{D1EE1BAF-A911-9414-672F-463F15AC2AFA}"/>
                </a:ext>
              </a:extLst>
            </p:cNvPr>
            <p:cNvSpPr txBox="1"/>
            <p:nvPr/>
          </p:nvSpPr>
          <p:spPr>
            <a:xfrm>
              <a:off x="7224552" y="4546253"/>
              <a:ext cx="157106" cy="178359"/>
            </a:xfrm>
            <a:prstGeom prst="rect">
              <a:avLst/>
            </a:prstGeom>
          </p:spPr>
          <p:txBody>
            <a:bodyPr vert="horz" wrap="square" lIns="0" tIns="10397" rIns="0" bIns="0" rtlCol="0">
              <a:spAutoFit/>
            </a:bodyPr>
            <a:lstStyle/>
            <a:p>
              <a:pPr marL="7701">
                <a:spcBef>
                  <a:spcPts val="82"/>
                </a:spcBef>
              </a:pPr>
              <a:r>
                <a:rPr sz="800" spc="-15">
                  <a:solidFill>
                    <a:schemeClr val="bg1"/>
                  </a:solidFill>
                  <a:latin typeface="Arial" panose="020B0604020202020204" pitchFamily="34" charset="0"/>
                  <a:cs typeface="Arial" panose="020B0604020202020204" pitchFamily="34" charset="0"/>
                </a:rPr>
                <a:t>5,2</a:t>
              </a:r>
              <a:endParaRPr sz="800">
                <a:solidFill>
                  <a:schemeClr val="bg1"/>
                </a:solidFill>
                <a:latin typeface="Arial" panose="020B0604020202020204" pitchFamily="34" charset="0"/>
                <a:cs typeface="Arial" panose="020B0604020202020204" pitchFamily="34" charset="0"/>
              </a:endParaRPr>
            </a:p>
          </p:txBody>
        </p:sp>
        <p:sp>
          <p:nvSpPr>
            <p:cNvPr id="151" name="object 44">
              <a:extLst>
                <a:ext uri="{FF2B5EF4-FFF2-40B4-BE49-F238E27FC236}">
                  <a16:creationId xmlns:a16="http://schemas.microsoft.com/office/drawing/2014/main" id="{23BBC19C-5FA5-E942-1F40-13310FE08FED}"/>
                </a:ext>
              </a:extLst>
            </p:cNvPr>
            <p:cNvSpPr txBox="1"/>
            <p:nvPr/>
          </p:nvSpPr>
          <p:spPr>
            <a:xfrm>
              <a:off x="4088837" y="3858672"/>
              <a:ext cx="164038" cy="178359"/>
            </a:xfrm>
            <a:prstGeom prst="rect">
              <a:avLst/>
            </a:prstGeom>
          </p:spPr>
          <p:txBody>
            <a:bodyPr vert="horz" wrap="square" lIns="0" tIns="10397" rIns="0" bIns="0" rtlCol="0">
              <a:spAutoFit/>
            </a:bodyPr>
            <a:lstStyle/>
            <a:p>
              <a:pPr marL="7701">
                <a:spcBef>
                  <a:spcPts val="82"/>
                </a:spcBef>
              </a:pPr>
              <a:r>
                <a:rPr sz="800" spc="-15">
                  <a:solidFill>
                    <a:schemeClr val="bg1"/>
                  </a:solidFill>
                  <a:latin typeface="Arial" panose="020B0604020202020204" pitchFamily="34" charset="0"/>
                  <a:cs typeface="Arial" panose="020B0604020202020204" pitchFamily="34" charset="0"/>
                </a:rPr>
                <a:t>9,0</a:t>
              </a:r>
              <a:endParaRPr sz="800">
                <a:solidFill>
                  <a:schemeClr val="bg1"/>
                </a:solidFill>
                <a:latin typeface="Arial" panose="020B0604020202020204" pitchFamily="34" charset="0"/>
                <a:cs typeface="Arial" panose="020B0604020202020204" pitchFamily="34" charset="0"/>
              </a:endParaRPr>
            </a:p>
          </p:txBody>
        </p:sp>
        <p:sp>
          <p:nvSpPr>
            <p:cNvPr id="152" name="object 45">
              <a:extLst>
                <a:ext uri="{FF2B5EF4-FFF2-40B4-BE49-F238E27FC236}">
                  <a16:creationId xmlns:a16="http://schemas.microsoft.com/office/drawing/2014/main" id="{590406C0-12A9-A490-1205-E802A3B178F3}"/>
                </a:ext>
              </a:extLst>
            </p:cNvPr>
            <p:cNvSpPr txBox="1"/>
            <p:nvPr/>
          </p:nvSpPr>
          <p:spPr>
            <a:xfrm>
              <a:off x="5621836" y="4222463"/>
              <a:ext cx="302052" cy="178359"/>
            </a:xfrm>
            <a:prstGeom prst="rect">
              <a:avLst/>
            </a:prstGeom>
          </p:spPr>
          <p:txBody>
            <a:bodyPr vert="horz" wrap="square" lIns="0" tIns="10397" rIns="0" bIns="0" rtlCol="0">
              <a:spAutoFit/>
            </a:bodyPr>
            <a:lstStyle/>
            <a:p>
              <a:pPr marL="7701">
                <a:spcBef>
                  <a:spcPts val="82"/>
                </a:spcBef>
              </a:pPr>
              <a:r>
                <a:rPr sz="800" spc="-12">
                  <a:solidFill>
                    <a:schemeClr val="bg1"/>
                  </a:solidFill>
                  <a:latin typeface="Arial" panose="020B0604020202020204" pitchFamily="34" charset="0"/>
                  <a:cs typeface="Arial" panose="020B0604020202020204" pitchFamily="34" charset="0"/>
                </a:rPr>
                <a:t>13,1</a:t>
              </a:r>
              <a:endParaRPr sz="800">
                <a:solidFill>
                  <a:schemeClr val="bg1"/>
                </a:solidFill>
                <a:latin typeface="Arial" panose="020B0604020202020204" pitchFamily="34" charset="0"/>
                <a:cs typeface="Arial" panose="020B0604020202020204" pitchFamily="34" charset="0"/>
              </a:endParaRPr>
            </a:p>
          </p:txBody>
        </p:sp>
        <p:sp>
          <p:nvSpPr>
            <p:cNvPr id="153" name="object 46">
              <a:extLst>
                <a:ext uri="{FF2B5EF4-FFF2-40B4-BE49-F238E27FC236}">
                  <a16:creationId xmlns:a16="http://schemas.microsoft.com/office/drawing/2014/main" id="{EE533CA0-9C90-1E52-D474-A776C4C4CD75}"/>
                </a:ext>
              </a:extLst>
            </p:cNvPr>
            <p:cNvSpPr txBox="1"/>
            <p:nvPr/>
          </p:nvSpPr>
          <p:spPr>
            <a:xfrm>
              <a:off x="7224552" y="4366457"/>
              <a:ext cx="156721" cy="178359"/>
            </a:xfrm>
            <a:prstGeom prst="rect">
              <a:avLst/>
            </a:prstGeom>
          </p:spPr>
          <p:txBody>
            <a:bodyPr vert="horz" wrap="square" lIns="0" tIns="10397" rIns="0" bIns="0" rtlCol="0">
              <a:spAutoFit/>
            </a:bodyPr>
            <a:lstStyle/>
            <a:p>
              <a:pPr marL="7701">
                <a:spcBef>
                  <a:spcPts val="82"/>
                </a:spcBef>
              </a:pPr>
              <a:r>
                <a:rPr sz="800" spc="-15">
                  <a:solidFill>
                    <a:schemeClr val="bg1"/>
                  </a:solidFill>
                  <a:latin typeface="Arial" panose="020B0604020202020204" pitchFamily="34" charset="0"/>
                  <a:cs typeface="Arial" panose="020B0604020202020204" pitchFamily="34" charset="0"/>
                </a:rPr>
                <a:t>5,2</a:t>
              </a:r>
              <a:endParaRPr sz="800">
                <a:solidFill>
                  <a:schemeClr val="bg1"/>
                </a:solidFill>
                <a:latin typeface="Arial" panose="020B0604020202020204" pitchFamily="34" charset="0"/>
                <a:cs typeface="Arial" panose="020B0604020202020204" pitchFamily="34" charset="0"/>
              </a:endParaRPr>
            </a:p>
          </p:txBody>
        </p:sp>
        <p:sp>
          <p:nvSpPr>
            <p:cNvPr id="154" name="object 47">
              <a:extLst>
                <a:ext uri="{FF2B5EF4-FFF2-40B4-BE49-F238E27FC236}">
                  <a16:creationId xmlns:a16="http://schemas.microsoft.com/office/drawing/2014/main" id="{F28EA65C-7DAB-EC8F-FAE4-C85F6E2C4135}"/>
                </a:ext>
              </a:extLst>
            </p:cNvPr>
            <p:cNvSpPr txBox="1"/>
            <p:nvPr/>
          </p:nvSpPr>
          <p:spPr>
            <a:xfrm>
              <a:off x="4079008" y="3606544"/>
              <a:ext cx="159802" cy="133609"/>
            </a:xfrm>
            <a:prstGeom prst="rect">
              <a:avLst/>
            </a:prstGeom>
          </p:spPr>
          <p:txBody>
            <a:bodyPr vert="horz" wrap="square" lIns="0" tIns="10397" rIns="0" bIns="0" rtlCol="0">
              <a:spAutoFit/>
            </a:bodyPr>
            <a:lstStyle/>
            <a:p>
              <a:pPr marL="7701">
                <a:spcBef>
                  <a:spcPts val="82"/>
                </a:spcBef>
              </a:pPr>
              <a:r>
                <a:rPr sz="800" spc="-15">
                  <a:solidFill>
                    <a:srgbClr val="003867"/>
                  </a:solidFill>
                  <a:latin typeface="Arial" panose="020B0604020202020204" pitchFamily="34" charset="0"/>
                  <a:cs typeface="Arial" panose="020B0604020202020204" pitchFamily="34" charset="0"/>
                </a:rPr>
                <a:t>2,0</a:t>
              </a:r>
              <a:endParaRPr sz="800">
                <a:solidFill>
                  <a:srgbClr val="003867"/>
                </a:solidFill>
                <a:latin typeface="Arial" panose="020B0604020202020204" pitchFamily="34" charset="0"/>
                <a:cs typeface="Arial" panose="020B0604020202020204" pitchFamily="34" charset="0"/>
              </a:endParaRPr>
            </a:p>
          </p:txBody>
        </p:sp>
        <p:sp>
          <p:nvSpPr>
            <p:cNvPr id="155" name="object 48">
              <a:extLst>
                <a:ext uri="{FF2B5EF4-FFF2-40B4-BE49-F238E27FC236}">
                  <a16:creationId xmlns:a16="http://schemas.microsoft.com/office/drawing/2014/main" id="{E4CDE128-1743-5BB2-8EDA-49F1E5FCB607}"/>
                </a:ext>
              </a:extLst>
            </p:cNvPr>
            <p:cNvSpPr txBox="1"/>
            <p:nvPr/>
          </p:nvSpPr>
          <p:spPr>
            <a:xfrm>
              <a:off x="5656694" y="3947706"/>
              <a:ext cx="183885" cy="133609"/>
            </a:xfrm>
            <a:prstGeom prst="rect">
              <a:avLst/>
            </a:prstGeom>
          </p:spPr>
          <p:txBody>
            <a:bodyPr vert="horz" wrap="square" lIns="0" tIns="10397" rIns="0" bIns="0" rtlCol="0">
              <a:spAutoFit/>
            </a:bodyPr>
            <a:lstStyle/>
            <a:p>
              <a:pPr marL="7701">
                <a:spcBef>
                  <a:spcPts val="82"/>
                </a:spcBef>
              </a:pPr>
              <a:r>
                <a:rPr sz="800" spc="-15">
                  <a:solidFill>
                    <a:srgbClr val="003867"/>
                  </a:solidFill>
                  <a:latin typeface="Arial" panose="020B0604020202020204" pitchFamily="34" charset="0"/>
                  <a:cs typeface="Arial" panose="020B0604020202020204" pitchFamily="34" charset="0"/>
                </a:rPr>
                <a:t>1,0</a:t>
              </a:r>
              <a:endParaRPr sz="800">
                <a:solidFill>
                  <a:srgbClr val="003867"/>
                </a:solidFill>
                <a:latin typeface="Arial" panose="020B0604020202020204" pitchFamily="34" charset="0"/>
                <a:cs typeface="Arial" panose="020B0604020202020204" pitchFamily="34" charset="0"/>
              </a:endParaRPr>
            </a:p>
          </p:txBody>
        </p:sp>
        <p:sp>
          <p:nvSpPr>
            <p:cNvPr id="156" name="object 49">
              <a:extLst>
                <a:ext uri="{FF2B5EF4-FFF2-40B4-BE49-F238E27FC236}">
                  <a16:creationId xmlns:a16="http://schemas.microsoft.com/office/drawing/2014/main" id="{0C475D98-DF91-5715-E6FC-D56419CE7C1A}"/>
                </a:ext>
              </a:extLst>
            </p:cNvPr>
            <p:cNvSpPr txBox="1"/>
            <p:nvPr/>
          </p:nvSpPr>
          <p:spPr>
            <a:xfrm>
              <a:off x="7214722" y="4216063"/>
              <a:ext cx="246579" cy="133609"/>
            </a:xfrm>
            <a:prstGeom prst="rect">
              <a:avLst/>
            </a:prstGeom>
          </p:spPr>
          <p:txBody>
            <a:bodyPr vert="horz" wrap="square" lIns="0" tIns="10397" rIns="0" bIns="0" rtlCol="0">
              <a:spAutoFit/>
            </a:bodyPr>
            <a:lstStyle/>
            <a:p>
              <a:pPr marL="7701">
                <a:spcBef>
                  <a:spcPts val="82"/>
                </a:spcBef>
              </a:pPr>
              <a:r>
                <a:rPr sz="800" spc="-15">
                  <a:solidFill>
                    <a:srgbClr val="003867"/>
                  </a:solidFill>
                  <a:latin typeface="Arial" panose="020B0604020202020204" pitchFamily="34" charset="0"/>
                  <a:cs typeface="Arial" panose="020B0604020202020204" pitchFamily="34" charset="0"/>
                </a:rPr>
                <a:t>1,0</a:t>
              </a:r>
              <a:endParaRPr sz="800">
                <a:solidFill>
                  <a:srgbClr val="003867"/>
                </a:solidFill>
                <a:latin typeface="Arial" panose="020B0604020202020204" pitchFamily="34" charset="0"/>
                <a:cs typeface="Arial" panose="020B0604020202020204" pitchFamily="34" charset="0"/>
              </a:endParaRPr>
            </a:p>
          </p:txBody>
        </p:sp>
        <p:sp>
          <p:nvSpPr>
            <p:cNvPr id="157" name="object 50">
              <a:extLst>
                <a:ext uri="{FF2B5EF4-FFF2-40B4-BE49-F238E27FC236}">
                  <a16:creationId xmlns:a16="http://schemas.microsoft.com/office/drawing/2014/main" id="{DFB5A463-E14D-125C-2019-A8AED086B94F}"/>
                </a:ext>
              </a:extLst>
            </p:cNvPr>
            <p:cNvSpPr txBox="1"/>
            <p:nvPr/>
          </p:nvSpPr>
          <p:spPr>
            <a:xfrm>
              <a:off x="3237019" y="5063424"/>
              <a:ext cx="83944" cy="133609"/>
            </a:xfrm>
            <a:prstGeom prst="rect">
              <a:avLst/>
            </a:prstGeom>
          </p:spPr>
          <p:txBody>
            <a:bodyPr vert="horz" wrap="square" lIns="0" tIns="10397" rIns="0" bIns="0" rtlCol="0">
              <a:spAutoFit/>
            </a:bodyPr>
            <a:lstStyle/>
            <a:p>
              <a:pPr marL="7701">
                <a:spcBef>
                  <a:spcPts val="82"/>
                </a:spcBef>
              </a:pPr>
              <a:r>
                <a:rPr sz="800" spc="-30">
                  <a:solidFill>
                    <a:srgbClr val="003867"/>
                  </a:solidFill>
                  <a:latin typeface="Arial" panose="020B0604020202020204" pitchFamily="34" charset="0"/>
                  <a:cs typeface="Arial" panose="020B0604020202020204" pitchFamily="34" charset="0"/>
                </a:rPr>
                <a:t>0</a:t>
              </a:r>
              <a:endParaRPr sz="800">
                <a:solidFill>
                  <a:srgbClr val="003867"/>
                </a:solidFill>
                <a:latin typeface="Arial" panose="020B0604020202020204" pitchFamily="34" charset="0"/>
                <a:cs typeface="Arial" panose="020B0604020202020204" pitchFamily="34" charset="0"/>
              </a:endParaRPr>
            </a:p>
          </p:txBody>
        </p:sp>
        <p:sp>
          <p:nvSpPr>
            <p:cNvPr id="158" name="object 51">
              <a:extLst>
                <a:ext uri="{FF2B5EF4-FFF2-40B4-BE49-F238E27FC236}">
                  <a16:creationId xmlns:a16="http://schemas.microsoft.com/office/drawing/2014/main" id="{D2A2CBE1-89E2-AF42-72B5-4A4F895C12D2}"/>
                </a:ext>
              </a:extLst>
            </p:cNvPr>
            <p:cNvSpPr txBox="1"/>
            <p:nvPr/>
          </p:nvSpPr>
          <p:spPr>
            <a:xfrm>
              <a:off x="3177016" y="4478935"/>
              <a:ext cx="142089" cy="133609"/>
            </a:xfrm>
            <a:prstGeom prst="rect">
              <a:avLst/>
            </a:prstGeom>
          </p:spPr>
          <p:txBody>
            <a:bodyPr vert="horz" wrap="square" lIns="0" tIns="10397" rIns="0" bIns="0" rtlCol="0">
              <a:spAutoFit/>
            </a:bodyPr>
            <a:lstStyle/>
            <a:p>
              <a:pPr marL="7701">
                <a:spcBef>
                  <a:spcPts val="82"/>
                </a:spcBef>
              </a:pPr>
              <a:r>
                <a:rPr sz="800" spc="-15">
                  <a:solidFill>
                    <a:srgbClr val="003867"/>
                  </a:solidFill>
                  <a:latin typeface="Arial" panose="020B0604020202020204" pitchFamily="34" charset="0"/>
                  <a:cs typeface="Arial" panose="020B0604020202020204" pitchFamily="34" charset="0"/>
                </a:rPr>
                <a:t>20</a:t>
              </a:r>
              <a:endParaRPr sz="800">
                <a:solidFill>
                  <a:srgbClr val="003867"/>
                </a:solidFill>
                <a:latin typeface="Arial" panose="020B0604020202020204" pitchFamily="34" charset="0"/>
                <a:cs typeface="Arial" panose="020B0604020202020204" pitchFamily="34" charset="0"/>
              </a:endParaRPr>
            </a:p>
          </p:txBody>
        </p:sp>
        <p:sp>
          <p:nvSpPr>
            <p:cNvPr id="159" name="object 52">
              <a:extLst>
                <a:ext uri="{FF2B5EF4-FFF2-40B4-BE49-F238E27FC236}">
                  <a16:creationId xmlns:a16="http://schemas.microsoft.com/office/drawing/2014/main" id="{46277D2B-CE3B-BB5D-6463-DDE62317608D}"/>
                </a:ext>
              </a:extLst>
            </p:cNvPr>
            <p:cNvSpPr txBox="1"/>
            <p:nvPr/>
          </p:nvSpPr>
          <p:spPr>
            <a:xfrm>
              <a:off x="3174045" y="3894446"/>
              <a:ext cx="144784" cy="133609"/>
            </a:xfrm>
            <a:prstGeom prst="rect">
              <a:avLst/>
            </a:prstGeom>
          </p:spPr>
          <p:txBody>
            <a:bodyPr vert="horz" wrap="square" lIns="0" tIns="10397" rIns="0" bIns="0" rtlCol="0">
              <a:spAutoFit/>
            </a:bodyPr>
            <a:lstStyle/>
            <a:p>
              <a:pPr marL="7701">
                <a:spcBef>
                  <a:spcPts val="82"/>
                </a:spcBef>
              </a:pPr>
              <a:r>
                <a:rPr sz="800" spc="-15">
                  <a:solidFill>
                    <a:srgbClr val="003867"/>
                  </a:solidFill>
                  <a:latin typeface="Arial" panose="020B0604020202020204" pitchFamily="34" charset="0"/>
                  <a:cs typeface="Arial" panose="020B0604020202020204" pitchFamily="34" charset="0"/>
                </a:rPr>
                <a:t>40</a:t>
              </a:r>
              <a:endParaRPr sz="800">
                <a:solidFill>
                  <a:srgbClr val="003867"/>
                </a:solidFill>
                <a:latin typeface="Arial" panose="020B0604020202020204" pitchFamily="34" charset="0"/>
                <a:cs typeface="Arial" panose="020B0604020202020204" pitchFamily="34" charset="0"/>
              </a:endParaRPr>
            </a:p>
          </p:txBody>
        </p:sp>
        <p:sp>
          <p:nvSpPr>
            <p:cNvPr id="160" name="object 53">
              <a:extLst>
                <a:ext uri="{FF2B5EF4-FFF2-40B4-BE49-F238E27FC236}">
                  <a16:creationId xmlns:a16="http://schemas.microsoft.com/office/drawing/2014/main" id="{C145151B-B5A0-4111-E460-9EB3BB970966}"/>
                </a:ext>
              </a:extLst>
            </p:cNvPr>
            <p:cNvSpPr txBox="1"/>
            <p:nvPr/>
          </p:nvSpPr>
          <p:spPr>
            <a:xfrm>
              <a:off x="3172787" y="3309843"/>
              <a:ext cx="146325" cy="133609"/>
            </a:xfrm>
            <a:prstGeom prst="rect">
              <a:avLst/>
            </a:prstGeom>
          </p:spPr>
          <p:txBody>
            <a:bodyPr vert="horz" wrap="square" lIns="0" tIns="10397" rIns="0" bIns="0" rtlCol="0">
              <a:spAutoFit/>
            </a:bodyPr>
            <a:lstStyle/>
            <a:p>
              <a:pPr marL="7701">
                <a:spcBef>
                  <a:spcPts val="82"/>
                </a:spcBef>
              </a:pPr>
              <a:r>
                <a:rPr sz="800" spc="-15">
                  <a:solidFill>
                    <a:srgbClr val="003867"/>
                  </a:solidFill>
                  <a:latin typeface="Arial" panose="020B0604020202020204" pitchFamily="34" charset="0"/>
                  <a:cs typeface="Arial" panose="020B0604020202020204" pitchFamily="34" charset="0"/>
                </a:rPr>
                <a:t>60</a:t>
              </a:r>
              <a:endParaRPr sz="800">
                <a:solidFill>
                  <a:srgbClr val="003867"/>
                </a:solidFill>
                <a:latin typeface="Arial" panose="020B0604020202020204" pitchFamily="34" charset="0"/>
                <a:cs typeface="Arial" panose="020B0604020202020204" pitchFamily="34" charset="0"/>
              </a:endParaRPr>
            </a:p>
          </p:txBody>
        </p:sp>
        <p:sp>
          <p:nvSpPr>
            <p:cNvPr id="161" name="object 54">
              <a:extLst>
                <a:ext uri="{FF2B5EF4-FFF2-40B4-BE49-F238E27FC236}">
                  <a16:creationId xmlns:a16="http://schemas.microsoft.com/office/drawing/2014/main" id="{E1319A98-A11C-5CDE-3B02-3034481A9459}"/>
                </a:ext>
              </a:extLst>
            </p:cNvPr>
            <p:cNvSpPr txBox="1"/>
            <p:nvPr/>
          </p:nvSpPr>
          <p:spPr>
            <a:xfrm>
              <a:off x="3170501" y="2725353"/>
              <a:ext cx="148635" cy="133609"/>
            </a:xfrm>
            <a:prstGeom prst="rect">
              <a:avLst/>
            </a:prstGeom>
          </p:spPr>
          <p:txBody>
            <a:bodyPr vert="horz" wrap="square" lIns="0" tIns="10397" rIns="0" bIns="0" rtlCol="0">
              <a:spAutoFit/>
            </a:bodyPr>
            <a:lstStyle/>
            <a:p>
              <a:pPr marL="7701">
                <a:spcBef>
                  <a:spcPts val="82"/>
                </a:spcBef>
              </a:pPr>
              <a:r>
                <a:rPr sz="800" spc="-15">
                  <a:solidFill>
                    <a:srgbClr val="003867"/>
                  </a:solidFill>
                  <a:latin typeface="Arial" panose="020B0604020202020204" pitchFamily="34" charset="0"/>
                  <a:cs typeface="Arial" panose="020B0604020202020204" pitchFamily="34" charset="0"/>
                </a:rPr>
                <a:t>80</a:t>
              </a:r>
              <a:endParaRPr sz="800">
                <a:solidFill>
                  <a:srgbClr val="003867"/>
                </a:solidFill>
                <a:latin typeface="Arial" panose="020B0604020202020204" pitchFamily="34" charset="0"/>
                <a:cs typeface="Arial" panose="020B0604020202020204" pitchFamily="34" charset="0"/>
              </a:endParaRPr>
            </a:p>
          </p:txBody>
        </p:sp>
        <p:sp>
          <p:nvSpPr>
            <p:cNvPr id="162" name="object 55">
              <a:extLst>
                <a:ext uri="{FF2B5EF4-FFF2-40B4-BE49-F238E27FC236}">
                  <a16:creationId xmlns:a16="http://schemas.microsoft.com/office/drawing/2014/main" id="{33784CB7-9718-3065-D877-84A3A89F2FD5}"/>
                </a:ext>
              </a:extLst>
            </p:cNvPr>
            <p:cNvSpPr txBox="1"/>
            <p:nvPr/>
          </p:nvSpPr>
          <p:spPr>
            <a:xfrm>
              <a:off x="3133699" y="2140864"/>
              <a:ext cx="188682" cy="133609"/>
            </a:xfrm>
            <a:prstGeom prst="rect">
              <a:avLst/>
            </a:prstGeom>
          </p:spPr>
          <p:txBody>
            <a:bodyPr vert="horz" wrap="square" lIns="0" tIns="10397" rIns="0" bIns="0" rtlCol="0">
              <a:spAutoFit/>
            </a:bodyPr>
            <a:lstStyle/>
            <a:p>
              <a:pPr marL="7701">
                <a:spcBef>
                  <a:spcPts val="82"/>
                </a:spcBef>
              </a:pPr>
              <a:r>
                <a:rPr sz="800" spc="-15">
                  <a:solidFill>
                    <a:srgbClr val="003867"/>
                  </a:solidFill>
                  <a:latin typeface="Arial" panose="020B0604020202020204" pitchFamily="34" charset="0"/>
                  <a:cs typeface="Arial" panose="020B0604020202020204" pitchFamily="34" charset="0"/>
                </a:rPr>
                <a:t>100</a:t>
              </a:r>
              <a:endParaRPr sz="800">
                <a:solidFill>
                  <a:srgbClr val="003867"/>
                </a:solidFill>
                <a:latin typeface="Arial" panose="020B0604020202020204" pitchFamily="34" charset="0"/>
                <a:cs typeface="Arial" panose="020B0604020202020204" pitchFamily="34" charset="0"/>
              </a:endParaRPr>
            </a:p>
          </p:txBody>
        </p:sp>
        <p:sp>
          <p:nvSpPr>
            <p:cNvPr id="163" name="object 56">
              <a:extLst>
                <a:ext uri="{FF2B5EF4-FFF2-40B4-BE49-F238E27FC236}">
                  <a16:creationId xmlns:a16="http://schemas.microsoft.com/office/drawing/2014/main" id="{E4812B3A-A6C0-3BCA-171F-4ABBCC59FE2B}"/>
                </a:ext>
              </a:extLst>
            </p:cNvPr>
            <p:cNvSpPr txBox="1"/>
            <p:nvPr/>
          </p:nvSpPr>
          <p:spPr>
            <a:xfrm>
              <a:off x="4016948" y="5194763"/>
              <a:ext cx="309207" cy="298698"/>
            </a:xfrm>
            <a:prstGeom prst="rect">
              <a:avLst/>
            </a:prstGeom>
          </p:spPr>
          <p:txBody>
            <a:bodyPr vert="horz" wrap="square" lIns="0" tIns="26569" rIns="0" bIns="0" rtlCol="0">
              <a:spAutoFit/>
            </a:bodyPr>
            <a:lstStyle/>
            <a:p>
              <a:pPr marR="3081" algn="r">
                <a:spcBef>
                  <a:spcPts val="209"/>
                </a:spcBef>
              </a:pPr>
              <a:r>
                <a:rPr sz="800" b="1" spc="-6">
                  <a:solidFill>
                    <a:srgbClr val="003867"/>
                  </a:solidFill>
                  <a:latin typeface="Arial" panose="020B0604020202020204" pitchFamily="34" charset="0"/>
                  <a:cs typeface="Arial" panose="020B0604020202020204" pitchFamily="34" charset="0"/>
                </a:rPr>
                <a:t>Basal</a:t>
              </a:r>
              <a:endParaRPr sz="800">
                <a:solidFill>
                  <a:srgbClr val="003867"/>
                </a:solidFill>
                <a:latin typeface="Arial" panose="020B0604020202020204" pitchFamily="34" charset="0"/>
                <a:cs typeface="Arial" panose="020B0604020202020204" pitchFamily="34" charset="0"/>
              </a:endParaRPr>
            </a:p>
            <a:p>
              <a:pPr marR="38121" algn="r">
                <a:spcBef>
                  <a:spcPts val="152"/>
                </a:spcBef>
              </a:pPr>
              <a:r>
                <a:rPr sz="800" spc="-15">
                  <a:solidFill>
                    <a:srgbClr val="003867"/>
                  </a:solidFill>
                  <a:latin typeface="Arial" panose="020B0604020202020204" pitchFamily="34" charset="0"/>
                  <a:cs typeface="Arial" panose="020B0604020202020204" pitchFamily="34" charset="0"/>
                </a:rPr>
                <a:t>100</a:t>
              </a:r>
              <a:endParaRPr sz="800">
                <a:solidFill>
                  <a:srgbClr val="003867"/>
                </a:solidFill>
                <a:latin typeface="Arial" panose="020B0604020202020204" pitchFamily="34" charset="0"/>
                <a:cs typeface="Arial" panose="020B0604020202020204" pitchFamily="34" charset="0"/>
              </a:endParaRPr>
            </a:p>
          </p:txBody>
        </p:sp>
        <p:sp>
          <p:nvSpPr>
            <p:cNvPr id="164" name="object 57">
              <a:extLst>
                <a:ext uri="{FF2B5EF4-FFF2-40B4-BE49-F238E27FC236}">
                  <a16:creationId xmlns:a16="http://schemas.microsoft.com/office/drawing/2014/main" id="{6AE077A6-B748-B63F-3EC4-F7F3298D84CF}"/>
                </a:ext>
              </a:extLst>
            </p:cNvPr>
            <p:cNvSpPr txBox="1"/>
            <p:nvPr/>
          </p:nvSpPr>
          <p:spPr>
            <a:xfrm>
              <a:off x="5687325" y="5194763"/>
              <a:ext cx="153255" cy="298698"/>
            </a:xfrm>
            <a:prstGeom prst="rect">
              <a:avLst/>
            </a:prstGeom>
          </p:spPr>
          <p:txBody>
            <a:bodyPr vert="horz" wrap="square" lIns="0" tIns="26569" rIns="0" bIns="0" rtlCol="0">
              <a:spAutoFit/>
            </a:bodyPr>
            <a:lstStyle/>
            <a:p>
              <a:pPr marL="7701">
                <a:spcBef>
                  <a:spcPts val="209"/>
                </a:spcBef>
              </a:pPr>
              <a:r>
                <a:rPr sz="800" b="1" spc="-15">
                  <a:solidFill>
                    <a:srgbClr val="003867"/>
                  </a:solidFill>
                  <a:latin typeface="Arial" panose="020B0604020202020204" pitchFamily="34" charset="0"/>
                  <a:cs typeface="Arial" panose="020B0604020202020204" pitchFamily="34" charset="0"/>
                </a:rPr>
                <a:t>S4</a:t>
              </a:r>
              <a:endParaRPr sz="800">
                <a:solidFill>
                  <a:srgbClr val="003867"/>
                </a:solidFill>
                <a:latin typeface="Arial" panose="020B0604020202020204" pitchFamily="34" charset="0"/>
                <a:cs typeface="Arial" panose="020B0604020202020204" pitchFamily="34" charset="0"/>
              </a:endParaRPr>
            </a:p>
            <a:p>
              <a:pPr marL="10397">
                <a:spcBef>
                  <a:spcPts val="152"/>
                </a:spcBef>
              </a:pPr>
              <a:r>
                <a:rPr sz="800" spc="-15">
                  <a:solidFill>
                    <a:srgbClr val="003867"/>
                  </a:solidFill>
                  <a:latin typeface="Arial" panose="020B0604020202020204" pitchFamily="34" charset="0"/>
                  <a:cs typeface="Arial" panose="020B0604020202020204" pitchFamily="34" charset="0"/>
                </a:rPr>
                <a:t>99</a:t>
              </a:r>
              <a:endParaRPr sz="800">
                <a:solidFill>
                  <a:srgbClr val="003867"/>
                </a:solidFill>
                <a:latin typeface="Arial" panose="020B0604020202020204" pitchFamily="34" charset="0"/>
                <a:cs typeface="Arial" panose="020B0604020202020204" pitchFamily="34" charset="0"/>
              </a:endParaRPr>
            </a:p>
          </p:txBody>
        </p:sp>
        <p:sp>
          <p:nvSpPr>
            <p:cNvPr id="165" name="object 58">
              <a:extLst>
                <a:ext uri="{FF2B5EF4-FFF2-40B4-BE49-F238E27FC236}">
                  <a16:creationId xmlns:a16="http://schemas.microsoft.com/office/drawing/2014/main" id="{F2FAB29E-1D75-02C5-D028-E59134DD97C7}"/>
                </a:ext>
              </a:extLst>
            </p:cNvPr>
            <p:cNvSpPr txBox="1"/>
            <p:nvPr/>
          </p:nvSpPr>
          <p:spPr>
            <a:xfrm>
              <a:off x="7204780" y="5194763"/>
              <a:ext cx="194458" cy="298698"/>
            </a:xfrm>
            <a:prstGeom prst="rect">
              <a:avLst/>
            </a:prstGeom>
          </p:spPr>
          <p:txBody>
            <a:bodyPr vert="horz" wrap="square" lIns="0" tIns="26569" rIns="0" bIns="0" rtlCol="0">
              <a:spAutoFit/>
            </a:bodyPr>
            <a:lstStyle/>
            <a:p>
              <a:pPr marL="7701">
                <a:spcBef>
                  <a:spcPts val="209"/>
                </a:spcBef>
              </a:pPr>
              <a:r>
                <a:rPr sz="800" b="1" spc="-15">
                  <a:solidFill>
                    <a:srgbClr val="003867"/>
                  </a:solidFill>
                  <a:latin typeface="Arial" panose="020B0604020202020204" pitchFamily="34" charset="0"/>
                  <a:cs typeface="Arial" panose="020B0604020202020204" pitchFamily="34" charset="0"/>
                </a:rPr>
                <a:t>S16</a:t>
              </a:r>
              <a:endParaRPr sz="800">
                <a:solidFill>
                  <a:srgbClr val="003867"/>
                </a:solidFill>
                <a:latin typeface="Arial" panose="020B0604020202020204" pitchFamily="34" charset="0"/>
                <a:cs typeface="Arial" panose="020B0604020202020204" pitchFamily="34" charset="0"/>
              </a:endParaRPr>
            </a:p>
            <a:p>
              <a:pPr marL="67386">
                <a:spcBef>
                  <a:spcPts val="152"/>
                </a:spcBef>
              </a:pPr>
              <a:r>
                <a:rPr sz="800" spc="-15">
                  <a:solidFill>
                    <a:srgbClr val="003867"/>
                  </a:solidFill>
                  <a:latin typeface="Arial" panose="020B0604020202020204" pitchFamily="34" charset="0"/>
                  <a:cs typeface="Arial" panose="020B0604020202020204" pitchFamily="34" charset="0"/>
                </a:rPr>
                <a:t>97</a:t>
              </a:r>
              <a:endParaRPr sz="800">
                <a:solidFill>
                  <a:srgbClr val="003867"/>
                </a:solidFill>
                <a:latin typeface="Arial" panose="020B0604020202020204" pitchFamily="34" charset="0"/>
                <a:cs typeface="Arial" panose="020B0604020202020204" pitchFamily="34" charset="0"/>
              </a:endParaRPr>
            </a:p>
          </p:txBody>
        </p:sp>
        <p:sp>
          <p:nvSpPr>
            <p:cNvPr id="166" name="object 59">
              <a:extLst>
                <a:ext uri="{FF2B5EF4-FFF2-40B4-BE49-F238E27FC236}">
                  <a16:creationId xmlns:a16="http://schemas.microsoft.com/office/drawing/2014/main" id="{36199AFC-5D9D-A9CC-EF9A-DD70E20F6F3F}"/>
                </a:ext>
              </a:extLst>
            </p:cNvPr>
            <p:cNvSpPr txBox="1"/>
            <p:nvPr/>
          </p:nvSpPr>
          <p:spPr>
            <a:xfrm>
              <a:off x="2941638" y="2858729"/>
              <a:ext cx="153888" cy="1735413"/>
            </a:xfrm>
            <a:prstGeom prst="rect">
              <a:avLst/>
            </a:prstGeom>
          </p:spPr>
          <p:txBody>
            <a:bodyPr vert="vert270" wrap="square" lIns="0" tIns="7701" rIns="0" bIns="0" rtlCol="0">
              <a:spAutoFit/>
            </a:bodyPr>
            <a:lstStyle/>
            <a:p>
              <a:pPr marL="7701" algn="ctr">
                <a:spcBef>
                  <a:spcPts val="61"/>
                </a:spcBef>
              </a:pPr>
              <a:r>
                <a:rPr sz="1000" b="1">
                  <a:solidFill>
                    <a:srgbClr val="003867"/>
                  </a:solidFill>
                  <a:latin typeface="Arial" panose="020B0604020202020204" pitchFamily="34" charset="0"/>
                  <a:cs typeface="Arial" panose="020B0604020202020204" pitchFamily="34" charset="0"/>
                </a:rPr>
                <a:t>Pacientes</a:t>
              </a:r>
              <a:r>
                <a:rPr sz="1000" b="1" spc="9">
                  <a:solidFill>
                    <a:srgbClr val="003867"/>
                  </a:solidFill>
                  <a:latin typeface="Arial" panose="020B0604020202020204" pitchFamily="34" charset="0"/>
                  <a:cs typeface="Arial" panose="020B0604020202020204" pitchFamily="34" charset="0"/>
                </a:rPr>
                <a:t> </a:t>
              </a:r>
              <a:r>
                <a:rPr sz="1000" b="1" spc="-15">
                  <a:solidFill>
                    <a:srgbClr val="003867"/>
                  </a:solidFill>
                  <a:latin typeface="Arial" panose="020B0604020202020204" pitchFamily="34" charset="0"/>
                  <a:cs typeface="Arial" panose="020B0604020202020204" pitchFamily="34" charset="0"/>
                </a:rPr>
                <a:t>(%)</a:t>
              </a:r>
              <a:endParaRPr sz="1000">
                <a:solidFill>
                  <a:srgbClr val="003867"/>
                </a:solidFill>
                <a:latin typeface="Arial" panose="020B0604020202020204" pitchFamily="34" charset="0"/>
                <a:cs typeface="Arial" panose="020B0604020202020204" pitchFamily="34" charset="0"/>
              </a:endParaRPr>
            </a:p>
          </p:txBody>
        </p:sp>
        <p:sp>
          <p:nvSpPr>
            <p:cNvPr id="173" name="object 66">
              <a:extLst>
                <a:ext uri="{FF2B5EF4-FFF2-40B4-BE49-F238E27FC236}">
                  <a16:creationId xmlns:a16="http://schemas.microsoft.com/office/drawing/2014/main" id="{F7D8772C-5D8F-25DD-AC4D-A384B0D38BD6}"/>
                </a:ext>
              </a:extLst>
            </p:cNvPr>
            <p:cNvSpPr txBox="1"/>
            <p:nvPr/>
          </p:nvSpPr>
          <p:spPr>
            <a:xfrm>
              <a:off x="6096000" y="2199913"/>
              <a:ext cx="1859092" cy="1304880"/>
            </a:xfrm>
            <a:prstGeom prst="rect">
              <a:avLst/>
            </a:prstGeom>
          </p:spPr>
          <p:txBody>
            <a:bodyPr vert="horz" wrap="square" lIns="0" tIns="76243" rIns="0" bIns="0" rtlCol="0" anchor="ctr">
              <a:spAutoFit/>
            </a:bodyPr>
            <a:lstStyle/>
            <a:p>
              <a:pPr marL="7701">
                <a:lnSpc>
                  <a:spcPct val="150000"/>
                </a:lnSpc>
              </a:pPr>
              <a:r>
                <a:rPr sz="800">
                  <a:solidFill>
                    <a:srgbClr val="003867"/>
                  </a:solidFill>
                  <a:latin typeface="Arial" panose="020B0604020202020204" pitchFamily="34" charset="0"/>
                  <a:cs typeface="Arial" panose="020B0604020202020204" pitchFamily="34" charset="0"/>
                </a:rPr>
                <a:t>Clase</a:t>
              </a:r>
              <a:r>
                <a:rPr sz="800" spc="45">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I</a:t>
              </a:r>
              <a:r>
                <a:rPr sz="800" spc="30">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a:t>
              </a:r>
              <a:r>
                <a:rPr sz="800" spc="49">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Potencia</a:t>
              </a:r>
              <a:r>
                <a:rPr sz="800" spc="33">
                  <a:solidFill>
                    <a:srgbClr val="003867"/>
                  </a:solidFill>
                  <a:latin typeface="Arial" panose="020B0604020202020204" pitchFamily="34" charset="0"/>
                  <a:cs typeface="Arial" panose="020B0604020202020204" pitchFamily="34" charset="0"/>
                </a:rPr>
                <a:t> </a:t>
              </a:r>
              <a:r>
                <a:rPr sz="800" spc="-12">
                  <a:solidFill>
                    <a:srgbClr val="003867"/>
                  </a:solidFill>
                  <a:latin typeface="Arial" panose="020B0604020202020204" pitchFamily="34" charset="0"/>
                  <a:cs typeface="Arial" panose="020B0604020202020204" pitchFamily="34" charset="0"/>
                </a:rPr>
                <a:t>baja</a:t>
              </a:r>
              <a:endParaRPr sz="800">
                <a:solidFill>
                  <a:srgbClr val="003867"/>
                </a:solidFill>
                <a:latin typeface="Arial" panose="020B0604020202020204" pitchFamily="34" charset="0"/>
                <a:cs typeface="Arial" panose="020B0604020202020204" pitchFamily="34" charset="0"/>
              </a:endParaRPr>
            </a:p>
            <a:p>
              <a:pPr marL="7701" marR="323454">
                <a:lnSpc>
                  <a:spcPct val="150000"/>
                </a:lnSpc>
              </a:pPr>
              <a:r>
                <a:rPr sz="800">
                  <a:solidFill>
                    <a:srgbClr val="003867"/>
                  </a:solidFill>
                  <a:latin typeface="Arial" panose="020B0604020202020204" pitchFamily="34" charset="0"/>
                  <a:cs typeface="Arial" panose="020B0604020202020204" pitchFamily="34" charset="0"/>
                </a:rPr>
                <a:t>Clase</a:t>
              </a:r>
              <a:r>
                <a:rPr sz="800" spc="45">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II</a:t>
              </a:r>
              <a:r>
                <a:rPr sz="800" spc="30">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a:t>
              </a:r>
              <a:r>
                <a:rPr sz="800" spc="45">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Potencia</a:t>
              </a:r>
              <a:r>
                <a:rPr sz="800" spc="33">
                  <a:solidFill>
                    <a:srgbClr val="003867"/>
                  </a:solidFill>
                  <a:latin typeface="Arial" panose="020B0604020202020204" pitchFamily="34" charset="0"/>
                  <a:cs typeface="Arial" panose="020B0604020202020204" pitchFamily="34" charset="0"/>
                </a:rPr>
                <a:t> </a:t>
              </a:r>
              <a:r>
                <a:rPr sz="800" spc="-6">
                  <a:solidFill>
                    <a:srgbClr val="003867"/>
                  </a:solidFill>
                  <a:latin typeface="Arial" panose="020B0604020202020204" pitchFamily="34" charset="0"/>
                  <a:cs typeface="Arial" panose="020B0604020202020204" pitchFamily="34" charset="0"/>
                </a:rPr>
                <a:t>moderada </a:t>
              </a:r>
              <a:r>
                <a:rPr sz="800">
                  <a:solidFill>
                    <a:srgbClr val="003867"/>
                  </a:solidFill>
                  <a:latin typeface="Arial" panose="020B0604020202020204" pitchFamily="34" charset="0"/>
                  <a:cs typeface="Arial" panose="020B0604020202020204" pitchFamily="34" charset="0"/>
                </a:rPr>
                <a:t>Clase</a:t>
              </a:r>
              <a:r>
                <a:rPr sz="800" spc="45">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III</a:t>
              </a:r>
              <a:r>
                <a:rPr sz="800" spc="30">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a:t>
              </a:r>
              <a:r>
                <a:rPr sz="800" spc="45">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Potencia</a:t>
              </a:r>
              <a:r>
                <a:rPr sz="800" spc="33">
                  <a:solidFill>
                    <a:srgbClr val="003867"/>
                  </a:solidFill>
                  <a:latin typeface="Arial" panose="020B0604020202020204" pitchFamily="34" charset="0"/>
                  <a:cs typeface="Arial" panose="020B0604020202020204" pitchFamily="34" charset="0"/>
                </a:rPr>
                <a:t> </a:t>
              </a:r>
              <a:r>
                <a:rPr sz="800" spc="-12">
                  <a:solidFill>
                    <a:srgbClr val="003867"/>
                  </a:solidFill>
                  <a:latin typeface="Arial" panose="020B0604020202020204" pitchFamily="34" charset="0"/>
                  <a:cs typeface="Arial" panose="020B0604020202020204" pitchFamily="34" charset="0"/>
                </a:rPr>
                <a:t>alta</a:t>
              </a:r>
              <a:endParaRPr sz="800">
                <a:solidFill>
                  <a:srgbClr val="003867"/>
                </a:solidFill>
                <a:latin typeface="Arial" panose="020B0604020202020204" pitchFamily="34" charset="0"/>
                <a:cs typeface="Arial" panose="020B0604020202020204" pitchFamily="34" charset="0"/>
              </a:endParaRPr>
            </a:p>
            <a:p>
              <a:pPr marL="7701">
                <a:lnSpc>
                  <a:spcPct val="150000"/>
                </a:lnSpc>
              </a:pPr>
              <a:r>
                <a:rPr sz="800">
                  <a:solidFill>
                    <a:srgbClr val="003867"/>
                  </a:solidFill>
                  <a:latin typeface="Arial" panose="020B0604020202020204" pitchFamily="34" charset="0"/>
                  <a:cs typeface="Arial" panose="020B0604020202020204" pitchFamily="34" charset="0"/>
                </a:rPr>
                <a:t>Clase</a:t>
              </a:r>
              <a:r>
                <a:rPr sz="800" spc="49">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IV</a:t>
              </a:r>
              <a:r>
                <a:rPr sz="800" spc="24">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a:t>
              </a:r>
              <a:r>
                <a:rPr sz="800" spc="45">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Potencia</a:t>
              </a:r>
              <a:r>
                <a:rPr sz="800" spc="36">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muy</a:t>
              </a:r>
              <a:r>
                <a:rPr sz="800" spc="15">
                  <a:solidFill>
                    <a:srgbClr val="003867"/>
                  </a:solidFill>
                  <a:latin typeface="Arial" panose="020B0604020202020204" pitchFamily="34" charset="0"/>
                  <a:cs typeface="Arial" panose="020B0604020202020204" pitchFamily="34" charset="0"/>
                </a:rPr>
                <a:t> </a:t>
              </a:r>
              <a:r>
                <a:rPr sz="800" spc="-12">
                  <a:solidFill>
                    <a:srgbClr val="003867"/>
                  </a:solidFill>
                  <a:latin typeface="Arial" panose="020B0604020202020204" pitchFamily="34" charset="0"/>
                  <a:cs typeface="Arial" panose="020B0604020202020204" pitchFamily="34" charset="0"/>
                </a:rPr>
                <a:t>alta</a:t>
              </a:r>
              <a:endParaRPr sz="800">
                <a:solidFill>
                  <a:srgbClr val="003867"/>
                </a:solidFill>
                <a:latin typeface="Arial" panose="020B0604020202020204" pitchFamily="34" charset="0"/>
                <a:cs typeface="Arial" panose="020B0604020202020204" pitchFamily="34" charset="0"/>
              </a:endParaRPr>
            </a:p>
            <a:p>
              <a:pPr marL="7701">
                <a:lnSpc>
                  <a:spcPct val="150000"/>
                </a:lnSpc>
              </a:pPr>
              <a:r>
                <a:rPr sz="800">
                  <a:solidFill>
                    <a:srgbClr val="003867"/>
                  </a:solidFill>
                  <a:latin typeface="Arial" panose="020B0604020202020204" pitchFamily="34" charset="0"/>
                  <a:cs typeface="Arial" panose="020B0604020202020204" pitchFamily="34" charset="0"/>
                </a:rPr>
                <a:t>Clase</a:t>
              </a:r>
              <a:r>
                <a:rPr sz="800" spc="24">
                  <a:solidFill>
                    <a:srgbClr val="003867"/>
                  </a:solidFill>
                  <a:latin typeface="Arial" panose="020B0604020202020204" pitchFamily="34" charset="0"/>
                  <a:cs typeface="Arial" panose="020B0604020202020204" pitchFamily="34" charset="0"/>
                </a:rPr>
                <a:t> </a:t>
              </a:r>
              <a:r>
                <a:rPr sz="800">
                  <a:solidFill>
                    <a:srgbClr val="003867"/>
                  </a:solidFill>
                  <a:latin typeface="Arial" panose="020B0604020202020204" pitchFamily="34" charset="0"/>
                  <a:cs typeface="Arial" panose="020B0604020202020204" pitchFamily="34" charset="0"/>
                </a:rPr>
                <a:t>de TCS</a:t>
              </a:r>
              <a:r>
                <a:rPr sz="800" spc="24">
                  <a:solidFill>
                    <a:srgbClr val="003867"/>
                  </a:solidFill>
                  <a:latin typeface="Arial" panose="020B0604020202020204" pitchFamily="34" charset="0"/>
                  <a:cs typeface="Arial" panose="020B0604020202020204" pitchFamily="34" charset="0"/>
                </a:rPr>
                <a:t> </a:t>
              </a:r>
              <a:r>
                <a:rPr sz="800" spc="-6">
                  <a:solidFill>
                    <a:srgbClr val="003867"/>
                  </a:solidFill>
                  <a:latin typeface="Arial" panose="020B0604020202020204" pitchFamily="34" charset="0"/>
                  <a:cs typeface="Arial" panose="020B0604020202020204" pitchFamily="34" charset="0"/>
                </a:rPr>
                <a:t>desconocida/perdida</a:t>
              </a:r>
              <a:endParaRPr sz="800">
                <a:solidFill>
                  <a:srgbClr val="003867"/>
                </a:solidFill>
                <a:latin typeface="Arial" panose="020B0604020202020204" pitchFamily="34" charset="0"/>
                <a:cs typeface="Arial" panose="020B0604020202020204" pitchFamily="34" charset="0"/>
              </a:endParaRPr>
            </a:p>
          </p:txBody>
        </p:sp>
        <p:sp>
          <p:nvSpPr>
            <p:cNvPr id="174" name="object 67">
              <a:extLst>
                <a:ext uri="{FF2B5EF4-FFF2-40B4-BE49-F238E27FC236}">
                  <a16:creationId xmlns:a16="http://schemas.microsoft.com/office/drawing/2014/main" id="{CAA45BCE-2547-BE5B-0405-076993AE7B11}"/>
                </a:ext>
              </a:extLst>
            </p:cNvPr>
            <p:cNvSpPr txBox="1"/>
            <p:nvPr/>
          </p:nvSpPr>
          <p:spPr>
            <a:xfrm>
              <a:off x="3212682" y="5364338"/>
              <a:ext cx="82789" cy="133609"/>
            </a:xfrm>
            <a:prstGeom prst="rect">
              <a:avLst/>
            </a:prstGeom>
          </p:spPr>
          <p:txBody>
            <a:bodyPr vert="horz" wrap="square" lIns="0" tIns="10397" rIns="0" bIns="0" rtlCol="0">
              <a:spAutoFit/>
            </a:bodyPr>
            <a:lstStyle/>
            <a:p>
              <a:pPr marL="7701">
                <a:spcBef>
                  <a:spcPts val="82"/>
                </a:spcBef>
              </a:pPr>
              <a:r>
                <a:rPr sz="800" spc="-30">
                  <a:solidFill>
                    <a:srgbClr val="003867"/>
                  </a:solidFill>
                  <a:latin typeface="Arial" panose="020B0604020202020204" pitchFamily="34" charset="0"/>
                  <a:cs typeface="Arial" panose="020B0604020202020204" pitchFamily="34" charset="0"/>
                </a:rPr>
                <a:t>n</a:t>
              </a:r>
              <a:endParaRPr sz="800">
                <a:solidFill>
                  <a:srgbClr val="003867"/>
                </a:solidFill>
                <a:latin typeface="Arial" panose="020B0604020202020204" pitchFamily="34" charset="0"/>
                <a:cs typeface="Arial" panose="020B0604020202020204" pitchFamily="34" charset="0"/>
              </a:endParaRPr>
            </a:p>
          </p:txBody>
        </p:sp>
      </p:grpSp>
      <p:sp>
        <p:nvSpPr>
          <p:cNvPr id="4" name="CuadroTexto 3">
            <a:extLst>
              <a:ext uri="{FF2B5EF4-FFF2-40B4-BE49-F238E27FC236}">
                <a16:creationId xmlns:a16="http://schemas.microsoft.com/office/drawing/2014/main" id="{C8F80F90-D025-8600-047D-A4293BD99026}"/>
              </a:ext>
            </a:extLst>
          </p:cNvPr>
          <p:cNvSpPr txBox="1"/>
          <p:nvPr/>
        </p:nvSpPr>
        <p:spPr>
          <a:xfrm>
            <a:off x="1760017" y="5930595"/>
            <a:ext cx="8364392" cy="553998"/>
          </a:xfrm>
          <a:prstGeom prst="rect">
            <a:avLst/>
          </a:prstGeom>
          <a:noFill/>
        </p:spPr>
        <p:txBody>
          <a:bodyPr wrap="square" rtlCol="0">
            <a:spAutoFit/>
          </a:bodyPr>
          <a:lstStyle/>
          <a:p>
            <a:r>
              <a:rPr lang="es-ES" sz="500" baseline="30000">
                <a:solidFill>
                  <a:srgbClr val="646464"/>
                </a:solidFill>
              </a:rPr>
              <a:t>$</a:t>
            </a:r>
            <a:r>
              <a:rPr lang="es-ES" sz="50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500" baseline="30000">
                <a:solidFill>
                  <a:srgbClr val="646464"/>
                </a:solidFill>
              </a:rPr>
              <a:t>1,2</a:t>
            </a:r>
            <a:r>
              <a:rPr lang="es-ES" sz="500">
                <a:solidFill>
                  <a:srgbClr val="646464"/>
                </a:solidFill>
              </a:rPr>
              <a:t>; </a:t>
            </a:r>
            <a:r>
              <a:rPr lang="es-ES" sz="500" baseline="30000">
                <a:solidFill>
                  <a:srgbClr val="646464"/>
                </a:solidFill>
              </a:rPr>
              <a:t>#</a:t>
            </a:r>
            <a:r>
              <a:rPr lang="es-ES" sz="500">
                <a:solidFill>
                  <a:srgbClr val="646464"/>
                </a:solidFill>
              </a:rPr>
              <a:t>La decisión clínica de tratar con LEB la toman los investigadores independientemente de la participación en el estudio y antes del proceso de consentimiento informado.</a:t>
            </a:r>
            <a:r>
              <a:rPr lang="es-ES" sz="500" baseline="30000">
                <a:solidFill>
                  <a:srgbClr val="646464"/>
                </a:solidFill>
              </a:rPr>
              <a:t>1,2</a:t>
            </a:r>
            <a:endParaRPr lang="es-ES" sz="500" b="1">
              <a:solidFill>
                <a:srgbClr val="646464"/>
              </a:solidFill>
            </a:endParaRPr>
          </a:p>
          <a:p>
            <a:r>
              <a:rPr lang="es-ES" sz="500" b="1">
                <a:solidFill>
                  <a:srgbClr val="646464"/>
                </a:solidFill>
              </a:rPr>
              <a:t>DA</a:t>
            </a:r>
            <a:r>
              <a:rPr lang="es-ES" sz="500">
                <a:solidFill>
                  <a:srgbClr val="646464"/>
                </a:solidFill>
              </a:rPr>
              <a:t>: dermatitis atópica; </a:t>
            </a:r>
            <a:r>
              <a:rPr lang="es-ES" sz="500" b="1">
                <a:solidFill>
                  <a:srgbClr val="646464"/>
                </a:solidFill>
              </a:rPr>
              <a:t>TCS</a:t>
            </a:r>
            <a:r>
              <a:rPr lang="es-ES" sz="500">
                <a:solidFill>
                  <a:srgbClr val="646464"/>
                </a:solidFill>
              </a:rPr>
              <a:t>: corticosteroides tópicos.</a:t>
            </a:r>
          </a:p>
          <a:p>
            <a:r>
              <a:rPr lang="es-ES" sz="500" b="1">
                <a:solidFill>
                  <a:srgbClr val="646464"/>
                </a:solidFill>
              </a:rPr>
              <a:t>1. </a:t>
            </a:r>
            <a:r>
              <a:rPr lang="es-ES" sz="500">
                <a:solidFill>
                  <a:srgbClr val="646464"/>
                </a:solidFill>
              </a:rPr>
              <a:t>Lauffer F., </a:t>
            </a:r>
            <a:r>
              <a:rPr lang="es-ES" sz="500" i="1">
                <a:solidFill>
                  <a:srgbClr val="646464"/>
                </a:solidFill>
              </a:rPr>
              <a:t>et al</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provides</a:t>
            </a:r>
            <a:r>
              <a:rPr lang="es-ES" sz="500">
                <a:solidFill>
                  <a:srgbClr val="646464"/>
                </a:solidFill>
              </a:rPr>
              <a:t> </a:t>
            </a:r>
            <a:r>
              <a:rPr lang="es-ES" sz="500" err="1">
                <a:solidFill>
                  <a:srgbClr val="646464"/>
                </a:solidFill>
              </a:rPr>
              <a:t>high</a:t>
            </a:r>
            <a:r>
              <a:rPr lang="es-ES" sz="500">
                <a:solidFill>
                  <a:srgbClr val="646464"/>
                </a:solidFill>
              </a:rPr>
              <a:t> </a:t>
            </a:r>
            <a:r>
              <a:rPr lang="es-ES" sz="500" err="1">
                <a:solidFill>
                  <a:srgbClr val="646464"/>
                </a:solidFill>
              </a:rPr>
              <a:t>levels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effectiveness</a:t>
            </a:r>
            <a:r>
              <a:rPr lang="es-ES" sz="500">
                <a:solidFill>
                  <a:srgbClr val="646464"/>
                </a:solidFill>
              </a:rPr>
              <a:t> in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t>
            </a:r>
            <a:r>
              <a:rPr lang="es-ES" sz="500" err="1">
                <a:solidFill>
                  <a:srgbClr val="646464"/>
                </a:solidFill>
              </a:rPr>
              <a:t>routine</a:t>
            </a:r>
            <a:r>
              <a:rPr lang="es-ES" sz="500">
                <a:solidFill>
                  <a:srgbClr val="646464"/>
                </a:solidFill>
              </a:rPr>
              <a:t> </a:t>
            </a:r>
            <a:r>
              <a:rPr lang="es-ES" sz="500" err="1">
                <a:solidFill>
                  <a:srgbClr val="646464"/>
                </a:solidFill>
              </a:rPr>
              <a:t>practice</a:t>
            </a:r>
            <a:r>
              <a:rPr lang="es-ES" sz="500">
                <a:solidFill>
                  <a:srgbClr val="646464"/>
                </a:solidFill>
              </a:rPr>
              <a:t>: </a:t>
            </a:r>
            <a:r>
              <a:rPr lang="es-ES" sz="500" err="1">
                <a:solidFill>
                  <a:srgbClr val="646464"/>
                </a:solidFill>
              </a:rPr>
              <a:t>interim</a:t>
            </a:r>
            <a:r>
              <a:rPr lang="es-ES" sz="500">
                <a:solidFill>
                  <a:srgbClr val="646464"/>
                </a:solidFill>
              </a:rPr>
              <a:t> </a:t>
            </a:r>
            <a:r>
              <a:rPr lang="es-ES" sz="500" err="1">
                <a:solidFill>
                  <a:srgbClr val="646464"/>
                </a:solidFill>
              </a:rPr>
              <a:t>analysis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non-</a:t>
            </a:r>
            <a:r>
              <a:rPr lang="es-ES" sz="500" err="1">
                <a:solidFill>
                  <a:srgbClr val="646464"/>
                </a:solidFill>
              </a:rPr>
              <a:t>interventional</a:t>
            </a:r>
            <a:r>
              <a:rPr lang="es-ES" sz="500">
                <a:solidFill>
                  <a:srgbClr val="646464"/>
                </a:solidFill>
              </a:rPr>
              <a:t> </a:t>
            </a:r>
            <a:r>
              <a:rPr lang="es-ES" sz="500" err="1">
                <a:solidFill>
                  <a:srgbClr val="646464"/>
                </a:solidFill>
              </a:rPr>
              <a:t>study</a:t>
            </a:r>
            <a:r>
              <a:rPr lang="es-ES" sz="500">
                <a:solidFill>
                  <a:srgbClr val="646464"/>
                </a:solidFill>
              </a:rPr>
              <a:t> AD-LIFE. 33rd </a:t>
            </a:r>
            <a:r>
              <a:rPr lang="es-ES" sz="500" err="1">
                <a:solidFill>
                  <a:srgbClr val="646464"/>
                </a:solidFill>
              </a:rPr>
              <a:t>Congress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2025; Paris, France; 17–20 </a:t>
            </a:r>
            <a:r>
              <a:rPr lang="es-ES" sz="500" err="1">
                <a:solidFill>
                  <a:srgbClr val="646464"/>
                </a:solidFill>
              </a:rPr>
              <a:t>September</a:t>
            </a:r>
            <a:r>
              <a:rPr lang="es-ES" sz="500">
                <a:solidFill>
                  <a:srgbClr val="646464"/>
                </a:solidFill>
              </a:rPr>
              <a:t> 2025. P-2936; </a:t>
            </a:r>
            <a:r>
              <a:rPr lang="es-ES" sz="500" b="1">
                <a:solidFill>
                  <a:srgbClr val="646464"/>
                </a:solidFill>
              </a:rPr>
              <a:t>2</a:t>
            </a:r>
            <a:r>
              <a:rPr lang="es-ES" sz="500">
                <a:solidFill>
                  <a:srgbClr val="646464"/>
                </a:solidFill>
              </a:rPr>
              <a:t>. </a:t>
            </a:r>
            <a:r>
              <a:rPr lang="es-ES" sz="500" err="1">
                <a:solidFill>
                  <a:srgbClr val="646464"/>
                </a:solidFill>
              </a:rPr>
              <a:t>Lauffler</a:t>
            </a:r>
            <a:r>
              <a:rPr lang="es-ES" sz="500">
                <a:solidFill>
                  <a:srgbClr val="646464"/>
                </a:solidFill>
              </a:rPr>
              <a:t> F., </a:t>
            </a:r>
            <a:r>
              <a:rPr lang="es-ES" sz="500" i="1">
                <a:solidFill>
                  <a:srgbClr val="646464"/>
                </a:solidFill>
              </a:rPr>
              <a:t>et al</a:t>
            </a:r>
            <a:r>
              <a:rPr lang="es-ES" sz="500">
                <a:solidFill>
                  <a:srgbClr val="646464"/>
                </a:solidFill>
              </a:rPr>
              <a:t>. </a:t>
            </a:r>
            <a:r>
              <a:rPr lang="es-ES" sz="500" err="1">
                <a:solidFill>
                  <a:srgbClr val="646464"/>
                </a:solidFill>
              </a:rPr>
              <a:t>Patient</a:t>
            </a:r>
            <a:r>
              <a:rPr lang="es-ES" sz="500">
                <a:solidFill>
                  <a:srgbClr val="646464"/>
                </a:solidFill>
              </a:rPr>
              <a:t> </a:t>
            </a:r>
            <a:r>
              <a:rPr lang="es-ES" sz="500" err="1">
                <a:solidFill>
                  <a:srgbClr val="646464"/>
                </a:solidFill>
              </a:rPr>
              <a:t>reported</a:t>
            </a:r>
            <a:r>
              <a:rPr lang="es-ES" sz="500">
                <a:solidFill>
                  <a:srgbClr val="646464"/>
                </a:solidFill>
              </a:rPr>
              <a:t> </a:t>
            </a:r>
            <a:r>
              <a:rPr lang="es-ES" sz="500" err="1">
                <a:solidFill>
                  <a:srgbClr val="646464"/>
                </a:solidFill>
              </a:rPr>
              <a:t>outcomes</a:t>
            </a:r>
            <a:r>
              <a:rPr lang="es-ES" sz="500">
                <a:solidFill>
                  <a:srgbClr val="646464"/>
                </a:solidFill>
              </a:rPr>
              <a:t> in </a:t>
            </a:r>
            <a:r>
              <a:rPr lang="es-ES" sz="500" err="1">
                <a:solidFill>
                  <a:srgbClr val="646464"/>
                </a:solidFill>
              </a:rPr>
              <a:t>lebrikizumab</a:t>
            </a:r>
            <a:r>
              <a:rPr lang="es-ES" sz="500">
                <a:solidFill>
                  <a:srgbClr val="646464"/>
                </a:solidFill>
              </a:rPr>
              <a:t> </a:t>
            </a:r>
            <a:r>
              <a:rPr lang="es-ES" sz="500" err="1">
                <a:solidFill>
                  <a:srgbClr val="646464"/>
                </a:solidFill>
              </a:rPr>
              <a:t>treated</a:t>
            </a:r>
            <a:r>
              <a:rPr lang="es-ES" sz="500">
                <a:solidFill>
                  <a:srgbClr val="646464"/>
                </a:solidFill>
              </a:rPr>
              <a:t>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 real-</a:t>
            </a:r>
            <a:r>
              <a:rPr lang="es-ES" sz="500" err="1">
                <a:solidFill>
                  <a:srgbClr val="646464"/>
                </a:solidFill>
              </a:rPr>
              <a:t>world</a:t>
            </a:r>
            <a:r>
              <a:rPr lang="es-ES" sz="500">
                <a:solidFill>
                  <a:srgbClr val="646464"/>
                </a:solidFill>
              </a:rPr>
              <a:t> </a:t>
            </a:r>
            <a:r>
              <a:rPr lang="es-ES" sz="500" err="1">
                <a:solidFill>
                  <a:srgbClr val="646464"/>
                </a:solidFill>
              </a:rPr>
              <a:t>setting</a:t>
            </a:r>
            <a:r>
              <a:rPr lang="es-ES" sz="500">
                <a:solidFill>
                  <a:srgbClr val="646464"/>
                </a:solidFill>
              </a:rPr>
              <a:t>: </a:t>
            </a:r>
            <a:r>
              <a:rPr lang="es-ES" sz="500" err="1">
                <a:solidFill>
                  <a:srgbClr val="646464"/>
                </a:solidFill>
              </a:rPr>
              <a:t>interim</a:t>
            </a:r>
            <a:r>
              <a:rPr lang="es-ES" sz="500">
                <a:solidFill>
                  <a:srgbClr val="646464"/>
                </a:solidFill>
              </a:rPr>
              <a:t> </a:t>
            </a:r>
            <a:r>
              <a:rPr lang="es-ES" sz="500" err="1">
                <a:solidFill>
                  <a:srgbClr val="646464"/>
                </a:solidFill>
              </a:rPr>
              <a:t>analysis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non-</a:t>
            </a:r>
            <a:r>
              <a:rPr lang="es-ES" sz="500" err="1">
                <a:solidFill>
                  <a:srgbClr val="646464"/>
                </a:solidFill>
              </a:rPr>
              <a:t>interventional</a:t>
            </a:r>
            <a:r>
              <a:rPr lang="es-ES" sz="500">
                <a:solidFill>
                  <a:srgbClr val="646464"/>
                </a:solidFill>
              </a:rPr>
              <a:t> </a:t>
            </a:r>
            <a:r>
              <a:rPr lang="es-ES" sz="500" err="1">
                <a:solidFill>
                  <a:srgbClr val="646464"/>
                </a:solidFill>
              </a:rPr>
              <a:t>study</a:t>
            </a:r>
            <a:r>
              <a:rPr lang="es-ES" sz="500">
                <a:solidFill>
                  <a:srgbClr val="646464"/>
                </a:solidFill>
              </a:rPr>
              <a:t> AD-LIFE. 33rd </a:t>
            </a:r>
            <a:r>
              <a:rPr lang="es-ES" sz="500" err="1">
                <a:solidFill>
                  <a:srgbClr val="646464"/>
                </a:solidFill>
              </a:rPr>
              <a:t>Congress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2025; París, Francia; 17–20 septiembre 2025. P-3457.</a:t>
            </a:r>
          </a:p>
        </p:txBody>
      </p:sp>
      <p:sp>
        <p:nvSpPr>
          <p:cNvPr id="12" name="Rectángulo redondeado 11">
            <a:extLst>
              <a:ext uri="{FF2B5EF4-FFF2-40B4-BE49-F238E27FC236}">
                <a16:creationId xmlns:a16="http://schemas.microsoft.com/office/drawing/2014/main" id="{A45DCF62-1406-CDB5-0EED-6CFAB199A688}"/>
              </a:ext>
            </a:extLst>
          </p:cNvPr>
          <p:cNvSpPr/>
          <p:nvPr/>
        </p:nvSpPr>
        <p:spPr>
          <a:xfrm>
            <a:off x="8528911" y="2123358"/>
            <a:ext cx="2787524" cy="3310231"/>
          </a:xfrm>
          <a:prstGeom prst="roundRect">
            <a:avLst>
              <a:gd name="adj" fmla="val 3646"/>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FB518D74-CBA1-04EA-7CD6-63085BA7F6F1}"/>
              </a:ext>
            </a:extLst>
          </p:cNvPr>
          <p:cNvSpPr txBox="1"/>
          <p:nvPr/>
        </p:nvSpPr>
        <p:spPr>
          <a:xfrm>
            <a:off x="4181124" y="1674673"/>
            <a:ext cx="3829752" cy="338554"/>
          </a:xfrm>
          <a:prstGeom prst="rect">
            <a:avLst/>
          </a:prstGeom>
          <a:noFill/>
        </p:spPr>
        <p:txBody>
          <a:bodyPr wrap="square">
            <a:spAutoFit/>
          </a:bodyPr>
          <a:lstStyle/>
          <a:p>
            <a:pPr algn="ctr"/>
            <a:r>
              <a:rPr lang="pt-BR" sz="1600" b="1">
                <a:solidFill>
                  <a:srgbClr val="7A45B8"/>
                </a:solidFill>
              </a:rPr>
              <a:t>Resultados</a:t>
            </a:r>
          </a:p>
        </p:txBody>
      </p:sp>
      <p:sp>
        <p:nvSpPr>
          <p:cNvPr id="14" name="object 3">
            <a:extLst>
              <a:ext uri="{FF2B5EF4-FFF2-40B4-BE49-F238E27FC236}">
                <a16:creationId xmlns:a16="http://schemas.microsoft.com/office/drawing/2014/main" id="{95FCAF0E-700A-D6B4-FBBC-F46F728A6077}"/>
              </a:ext>
            </a:extLst>
          </p:cNvPr>
          <p:cNvSpPr txBox="1"/>
          <p:nvPr/>
        </p:nvSpPr>
        <p:spPr>
          <a:xfrm>
            <a:off x="849432" y="5578578"/>
            <a:ext cx="1344200" cy="117054"/>
          </a:xfrm>
          <a:prstGeom prst="rect">
            <a:avLst/>
          </a:prstGeom>
        </p:spPr>
        <p:txBody>
          <a:bodyPr vert="horz" wrap="square" lIns="0" tIns="9242" rIns="0" bIns="0" rtlCol="0">
            <a:spAutoFit/>
          </a:bodyPr>
          <a:lstStyle/>
          <a:p>
            <a:pPr marL="23104">
              <a:spcBef>
                <a:spcPts val="73"/>
              </a:spcBef>
            </a:pPr>
            <a:r>
              <a:rPr sz="700">
                <a:solidFill>
                  <a:srgbClr val="646464"/>
                </a:solidFill>
                <a:latin typeface="Arial" panose="020B0604020202020204" pitchFamily="34" charset="0"/>
                <a:cs typeface="Arial" panose="020B0604020202020204" pitchFamily="34" charset="0"/>
              </a:rPr>
              <a:t>Lauffler</a:t>
            </a:r>
            <a:r>
              <a:rPr sz="700" spc="-12">
                <a:solidFill>
                  <a:srgbClr val="646464"/>
                </a:solidFill>
                <a:latin typeface="Arial" panose="020B0604020202020204" pitchFamily="34" charset="0"/>
                <a:cs typeface="Arial" panose="020B0604020202020204" pitchFamily="34" charset="0"/>
              </a:rPr>
              <a:t> </a:t>
            </a:r>
            <a:r>
              <a:rPr sz="700">
                <a:solidFill>
                  <a:srgbClr val="646464"/>
                </a:solidFill>
                <a:latin typeface="Arial" panose="020B0604020202020204" pitchFamily="34" charset="0"/>
                <a:cs typeface="Arial" panose="020B0604020202020204" pitchFamily="34" charset="0"/>
              </a:rPr>
              <a:t>E,</a:t>
            </a:r>
            <a:r>
              <a:rPr sz="700" spc="-6">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et</a:t>
            </a:r>
            <a:r>
              <a:rPr sz="700" i="1" spc="12">
                <a:solidFill>
                  <a:srgbClr val="646464"/>
                </a:solidFill>
                <a:latin typeface="Arial" panose="020B0604020202020204" pitchFamily="34" charset="0"/>
                <a:cs typeface="Arial" panose="020B0604020202020204" pitchFamily="34" charset="0"/>
              </a:rPr>
              <a:t> </a:t>
            </a:r>
            <a:r>
              <a:rPr sz="700" i="1">
                <a:solidFill>
                  <a:srgbClr val="646464"/>
                </a:solidFill>
                <a:latin typeface="Arial" panose="020B0604020202020204" pitchFamily="34" charset="0"/>
                <a:cs typeface="Arial" panose="020B0604020202020204" pitchFamily="34" charset="0"/>
              </a:rPr>
              <a:t>al.</a:t>
            </a:r>
            <a:r>
              <a:rPr sz="700" i="1" spc="-6">
                <a:solidFill>
                  <a:srgbClr val="646464"/>
                </a:solidFill>
                <a:latin typeface="Arial" panose="020B0604020202020204" pitchFamily="34" charset="0"/>
                <a:cs typeface="Arial" panose="020B0604020202020204" pitchFamily="34" charset="0"/>
              </a:rPr>
              <a:t> </a:t>
            </a:r>
            <a:r>
              <a:rPr sz="700" spc="-12">
                <a:solidFill>
                  <a:srgbClr val="646464"/>
                </a:solidFill>
                <a:latin typeface="Arial" panose="020B0604020202020204" pitchFamily="34" charset="0"/>
                <a:cs typeface="Arial" panose="020B0604020202020204" pitchFamily="34" charset="0"/>
              </a:rPr>
              <a:t>2025</a:t>
            </a:r>
            <a:r>
              <a:rPr sz="700" spc="-18" baseline="32407">
                <a:solidFill>
                  <a:srgbClr val="646464"/>
                </a:solidFill>
                <a:latin typeface="Arial" panose="020B0604020202020204" pitchFamily="34" charset="0"/>
                <a:cs typeface="Arial" panose="020B0604020202020204" pitchFamily="34" charset="0"/>
              </a:rPr>
              <a:t>1</a:t>
            </a:r>
            <a:endParaRPr sz="700" baseline="32407">
              <a:solidFill>
                <a:srgbClr val="646464"/>
              </a:solidFill>
              <a:latin typeface="Arial" panose="020B0604020202020204" pitchFamily="34" charset="0"/>
              <a:cs typeface="Arial" panose="020B0604020202020204" pitchFamily="34" charset="0"/>
            </a:endParaRPr>
          </a:p>
        </p:txBody>
      </p:sp>
      <p:sp>
        <p:nvSpPr>
          <p:cNvPr id="81" name="object 15">
            <a:extLst>
              <a:ext uri="{FF2B5EF4-FFF2-40B4-BE49-F238E27FC236}">
                <a16:creationId xmlns:a16="http://schemas.microsoft.com/office/drawing/2014/main" id="{623AB32E-7875-0CEE-2E2B-3C4758DFF00D}"/>
              </a:ext>
            </a:extLst>
          </p:cNvPr>
          <p:cNvSpPr txBox="1"/>
          <p:nvPr/>
        </p:nvSpPr>
        <p:spPr>
          <a:xfrm>
            <a:off x="8828263" y="2774671"/>
            <a:ext cx="2117983" cy="693344"/>
          </a:xfrm>
          <a:prstGeom prst="rect">
            <a:avLst/>
          </a:prstGeom>
        </p:spPr>
        <p:txBody>
          <a:bodyPr vert="horz" wrap="square" lIns="0" tIns="7316" rIns="0" bIns="0" rtlCol="0">
            <a:spAutoFit/>
          </a:bodyPr>
          <a:lstStyle/>
          <a:p>
            <a:pPr marL="180000" marR="18483" indent="-180000">
              <a:spcBef>
                <a:spcPts val="58"/>
              </a:spcBef>
              <a:buClr>
                <a:srgbClr val="7945B8"/>
              </a:buClr>
              <a:buFont typeface="Arial" panose="020B0604020202020204" pitchFamily="34" charset="0"/>
              <a:buChar char="•"/>
              <a:tabLst>
                <a:tab pos="137083" algn="l"/>
              </a:tabLst>
            </a:pPr>
            <a:r>
              <a:rPr sz="1486" b="1" err="1">
                <a:solidFill>
                  <a:srgbClr val="22346A"/>
                </a:solidFill>
                <a:latin typeface="Arial" panose="020B0604020202020204" pitchFamily="34" charset="0"/>
                <a:cs typeface="Arial" panose="020B0604020202020204" pitchFamily="34" charset="0"/>
              </a:rPr>
              <a:t>Inicialmente</a:t>
            </a:r>
            <a:r>
              <a:rPr sz="1486" b="1">
                <a:solidFill>
                  <a:srgbClr val="22346A"/>
                </a:solidFill>
                <a:latin typeface="Arial" panose="020B0604020202020204" pitchFamily="34" charset="0"/>
                <a:cs typeface="Arial" panose="020B0604020202020204" pitchFamily="34" charset="0"/>
              </a:rPr>
              <a:t> </a:t>
            </a:r>
            <a:r>
              <a:rPr sz="1486" err="1">
                <a:solidFill>
                  <a:srgbClr val="22346A"/>
                </a:solidFill>
                <a:latin typeface="Arial" panose="020B0604020202020204" pitchFamily="34" charset="0"/>
                <a:cs typeface="Arial" panose="020B0604020202020204" pitchFamily="34" charset="0"/>
              </a:rPr>
              <a:t>el</a:t>
            </a:r>
            <a:r>
              <a:rPr sz="1486">
                <a:solidFill>
                  <a:srgbClr val="22346A"/>
                </a:solidFill>
                <a:latin typeface="Arial" panose="020B0604020202020204" pitchFamily="34" charset="0"/>
                <a:cs typeface="Arial" panose="020B0604020202020204" pitchFamily="34" charset="0"/>
              </a:rPr>
              <a:t> </a:t>
            </a:r>
            <a:br>
              <a:rPr lang="es-ES" sz="1486">
                <a:solidFill>
                  <a:srgbClr val="22346A"/>
                </a:solidFill>
                <a:latin typeface="Arial" panose="020B0604020202020204" pitchFamily="34" charset="0"/>
                <a:cs typeface="Arial" panose="020B0604020202020204" pitchFamily="34" charset="0"/>
              </a:rPr>
            </a:br>
            <a:r>
              <a:rPr sz="1486" b="1">
                <a:solidFill>
                  <a:srgbClr val="22346A"/>
                </a:solidFill>
                <a:latin typeface="Arial" panose="020B0604020202020204" pitchFamily="34" charset="0"/>
                <a:cs typeface="Arial" panose="020B0604020202020204" pitchFamily="34" charset="0"/>
              </a:rPr>
              <a:t>48% </a:t>
            </a:r>
            <a:r>
              <a:rPr sz="1486">
                <a:solidFill>
                  <a:srgbClr val="22346A"/>
                </a:solidFill>
                <a:latin typeface="Arial" panose="020B0604020202020204" pitchFamily="34" charset="0"/>
                <a:cs typeface="Arial" panose="020B0604020202020204" pitchFamily="34" charset="0"/>
              </a:rPr>
              <a:t>de </a:t>
            </a:r>
            <a:r>
              <a:rPr sz="1486" err="1">
                <a:solidFill>
                  <a:srgbClr val="22346A"/>
                </a:solidFill>
                <a:latin typeface="Arial" panose="020B0604020202020204" pitchFamily="34" charset="0"/>
                <a:cs typeface="Arial" panose="020B0604020202020204" pitchFamily="34" charset="0"/>
              </a:rPr>
              <a:t>los</a:t>
            </a:r>
            <a:r>
              <a:rPr sz="1486">
                <a:solidFill>
                  <a:srgbClr val="22346A"/>
                </a:solidFill>
                <a:latin typeface="Arial" panose="020B0604020202020204" pitchFamily="34" charset="0"/>
                <a:cs typeface="Arial" panose="020B0604020202020204" pitchFamily="34" charset="0"/>
              </a:rPr>
              <a:t> </a:t>
            </a:r>
            <a:r>
              <a:rPr sz="1486" err="1">
                <a:solidFill>
                  <a:srgbClr val="22346A"/>
                </a:solidFill>
                <a:latin typeface="Arial" panose="020B0604020202020204" pitchFamily="34" charset="0"/>
                <a:cs typeface="Arial" panose="020B0604020202020204" pitchFamily="34" charset="0"/>
              </a:rPr>
              <a:t>pacientes</a:t>
            </a:r>
            <a:r>
              <a:rPr sz="1486">
                <a:solidFill>
                  <a:srgbClr val="22346A"/>
                </a:solidFill>
                <a:latin typeface="Arial" panose="020B0604020202020204" pitchFamily="34" charset="0"/>
                <a:cs typeface="Arial" panose="020B0604020202020204" pitchFamily="34" charset="0"/>
              </a:rPr>
              <a:t> </a:t>
            </a:r>
            <a:r>
              <a:rPr sz="1486" err="1">
                <a:solidFill>
                  <a:srgbClr val="22346A"/>
                </a:solidFill>
                <a:latin typeface="Arial" panose="020B0604020202020204" pitchFamily="34" charset="0"/>
                <a:cs typeface="Arial" panose="020B0604020202020204" pitchFamily="34" charset="0"/>
              </a:rPr>
              <a:t>usaba</a:t>
            </a:r>
            <a:r>
              <a:rPr sz="1486">
                <a:solidFill>
                  <a:srgbClr val="22346A"/>
                </a:solidFill>
                <a:latin typeface="Arial" panose="020B0604020202020204" pitchFamily="34" charset="0"/>
                <a:cs typeface="Arial" panose="020B0604020202020204" pitchFamily="34" charset="0"/>
              </a:rPr>
              <a:t> TCS</a:t>
            </a:r>
            <a:r>
              <a:rPr lang="es-ES" sz="1400" baseline="30000">
                <a:solidFill>
                  <a:srgbClr val="22346A"/>
                </a:solidFill>
                <a:latin typeface="Arial" panose="020B0604020202020204" pitchFamily="34" charset="0"/>
                <a:cs typeface="Arial" panose="020B0604020202020204" pitchFamily="34" charset="0"/>
              </a:rPr>
              <a:t>$#</a:t>
            </a:r>
            <a:r>
              <a:rPr sz="1319" baseline="30651">
                <a:solidFill>
                  <a:srgbClr val="22346A"/>
                </a:solidFill>
                <a:latin typeface="Arial" panose="020B0604020202020204" pitchFamily="34" charset="0"/>
                <a:cs typeface="Arial" panose="020B0604020202020204" pitchFamily="34" charset="0"/>
              </a:rPr>
              <a:t>1,2</a:t>
            </a:r>
            <a:endParaRPr sz="1319" baseline="30651">
              <a:latin typeface="Arial" panose="020B0604020202020204" pitchFamily="34" charset="0"/>
              <a:cs typeface="Arial" panose="020B0604020202020204" pitchFamily="34" charset="0"/>
            </a:endParaRPr>
          </a:p>
        </p:txBody>
      </p:sp>
      <p:sp>
        <p:nvSpPr>
          <p:cNvPr id="82" name="object 16">
            <a:extLst>
              <a:ext uri="{FF2B5EF4-FFF2-40B4-BE49-F238E27FC236}">
                <a16:creationId xmlns:a16="http://schemas.microsoft.com/office/drawing/2014/main" id="{C0573F92-6953-82DA-DF93-290E45A685B2}"/>
              </a:ext>
            </a:extLst>
          </p:cNvPr>
          <p:cNvSpPr txBox="1"/>
          <p:nvPr/>
        </p:nvSpPr>
        <p:spPr>
          <a:xfrm>
            <a:off x="8828262" y="3689008"/>
            <a:ext cx="1968065" cy="1150649"/>
          </a:xfrm>
          <a:prstGeom prst="rect">
            <a:avLst/>
          </a:prstGeom>
        </p:spPr>
        <p:txBody>
          <a:bodyPr vert="horz" wrap="square" lIns="0" tIns="7316" rIns="0" bIns="0" rtlCol="0">
            <a:spAutoFit/>
          </a:bodyPr>
          <a:lstStyle/>
          <a:p>
            <a:pPr marL="180000" marR="18483" indent="-180000">
              <a:spcBef>
                <a:spcPts val="58"/>
              </a:spcBef>
              <a:buClr>
                <a:srgbClr val="7945B8"/>
              </a:buClr>
              <a:buFont typeface="Arial" panose="020B0604020202020204" pitchFamily="34" charset="0"/>
              <a:buChar char="•"/>
              <a:tabLst>
                <a:tab pos="137083" algn="l"/>
              </a:tabLst>
            </a:pPr>
            <a:r>
              <a:rPr sz="1486">
                <a:solidFill>
                  <a:srgbClr val="22346A"/>
                </a:solidFill>
                <a:latin typeface="Arial" panose="020B0604020202020204" pitchFamily="34" charset="0"/>
                <a:cs typeface="Arial" panose="020B0604020202020204" pitchFamily="34" charset="0"/>
              </a:rPr>
              <a:t>En la </a:t>
            </a:r>
            <a:r>
              <a:rPr sz="1486" err="1">
                <a:solidFill>
                  <a:srgbClr val="22346A"/>
                </a:solidFill>
                <a:latin typeface="Arial" panose="020B0604020202020204" pitchFamily="34" charset="0"/>
                <a:cs typeface="Arial" panose="020B0604020202020204" pitchFamily="34" charset="0"/>
              </a:rPr>
              <a:t>semana</a:t>
            </a:r>
            <a:r>
              <a:rPr sz="1486">
                <a:solidFill>
                  <a:srgbClr val="22346A"/>
                </a:solidFill>
                <a:latin typeface="Arial" panose="020B0604020202020204" pitchFamily="34" charset="0"/>
                <a:cs typeface="Arial" panose="020B0604020202020204" pitchFamily="34" charset="0"/>
              </a:rPr>
              <a:t> 16 </a:t>
            </a:r>
            <a:br>
              <a:rPr lang="es-ES" sz="1486">
                <a:solidFill>
                  <a:srgbClr val="22346A"/>
                </a:solidFill>
                <a:latin typeface="Arial" panose="020B0604020202020204" pitchFamily="34" charset="0"/>
                <a:cs typeface="Arial" panose="020B0604020202020204" pitchFamily="34" charset="0"/>
              </a:rPr>
            </a:br>
            <a:r>
              <a:rPr sz="1486">
                <a:solidFill>
                  <a:srgbClr val="22346A"/>
                </a:solidFill>
                <a:latin typeface="Arial" panose="020B0604020202020204" pitchFamily="34" charset="0"/>
                <a:cs typeface="Arial" panose="020B0604020202020204" pitchFamily="34" charset="0"/>
              </a:rPr>
              <a:t>se </a:t>
            </a:r>
            <a:r>
              <a:rPr sz="1486" b="1" err="1">
                <a:solidFill>
                  <a:srgbClr val="22346A"/>
                </a:solidFill>
                <a:latin typeface="Arial" panose="020B0604020202020204" pitchFamily="34" charset="0"/>
                <a:cs typeface="Arial" panose="020B0604020202020204" pitchFamily="34" charset="0"/>
              </a:rPr>
              <a:t>redujo</a:t>
            </a:r>
            <a:r>
              <a:rPr sz="1486" b="1">
                <a:solidFill>
                  <a:srgbClr val="22346A"/>
                </a:solidFill>
                <a:latin typeface="Arial" panose="020B0604020202020204" pitchFamily="34" charset="0"/>
                <a:cs typeface="Arial" panose="020B0604020202020204" pitchFamily="34" charset="0"/>
              </a:rPr>
              <a:t> a un 26%</a:t>
            </a:r>
            <a:r>
              <a:rPr sz="1486">
                <a:solidFill>
                  <a:srgbClr val="22346A"/>
                </a:solidFill>
                <a:latin typeface="Arial" panose="020B0604020202020204" pitchFamily="34" charset="0"/>
                <a:cs typeface="Arial" panose="020B0604020202020204" pitchFamily="34" charset="0"/>
              </a:rPr>
              <a:t>, junto con </a:t>
            </a:r>
            <a:r>
              <a:rPr sz="1486" err="1">
                <a:solidFill>
                  <a:srgbClr val="22346A"/>
                </a:solidFill>
                <a:latin typeface="Arial" panose="020B0604020202020204" pitchFamily="34" charset="0"/>
                <a:cs typeface="Arial" panose="020B0604020202020204" pitchFamily="34" charset="0"/>
              </a:rPr>
              <a:t>una</a:t>
            </a:r>
            <a:r>
              <a:rPr sz="1486">
                <a:solidFill>
                  <a:srgbClr val="22346A"/>
                </a:solidFill>
                <a:latin typeface="Arial" panose="020B0604020202020204" pitchFamily="34" charset="0"/>
                <a:cs typeface="Arial" panose="020B0604020202020204" pitchFamily="34" charset="0"/>
              </a:rPr>
              <a:t> </a:t>
            </a:r>
            <a:r>
              <a:rPr sz="1486" b="1" err="1">
                <a:solidFill>
                  <a:srgbClr val="22346A"/>
                </a:solidFill>
                <a:latin typeface="Arial" panose="020B0604020202020204" pitchFamily="34" charset="0"/>
                <a:cs typeface="Arial" panose="020B0604020202020204" pitchFamily="34" charset="0"/>
              </a:rPr>
              <a:t>menor</a:t>
            </a:r>
            <a:r>
              <a:rPr sz="1486" b="1">
                <a:solidFill>
                  <a:srgbClr val="22346A"/>
                </a:solidFill>
                <a:latin typeface="Arial" panose="020B0604020202020204" pitchFamily="34" charset="0"/>
                <a:cs typeface="Arial" panose="020B0604020202020204" pitchFamily="34" charset="0"/>
              </a:rPr>
              <a:t> </a:t>
            </a:r>
            <a:r>
              <a:rPr sz="1486" b="1" err="1">
                <a:solidFill>
                  <a:srgbClr val="22346A"/>
                </a:solidFill>
                <a:latin typeface="Arial" panose="020B0604020202020204" pitchFamily="34" charset="0"/>
                <a:cs typeface="Arial" panose="020B0604020202020204" pitchFamily="34" charset="0"/>
              </a:rPr>
              <a:t>potencia</a:t>
            </a:r>
            <a:r>
              <a:rPr sz="1486" b="1">
                <a:solidFill>
                  <a:srgbClr val="22346A"/>
                </a:solidFill>
                <a:latin typeface="Arial" panose="020B0604020202020204" pitchFamily="34" charset="0"/>
                <a:cs typeface="Arial" panose="020B0604020202020204" pitchFamily="34" charset="0"/>
              </a:rPr>
              <a:t> </a:t>
            </a:r>
            <a:r>
              <a:rPr sz="1486">
                <a:solidFill>
                  <a:srgbClr val="22346A"/>
                </a:solidFill>
                <a:latin typeface="Arial" panose="020B0604020202020204" pitchFamily="34" charset="0"/>
                <a:cs typeface="Arial" panose="020B0604020202020204" pitchFamily="34" charset="0"/>
              </a:rPr>
              <a:t>de </a:t>
            </a:r>
            <a:r>
              <a:rPr sz="1486" err="1">
                <a:solidFill>
                  <a:srgbClr val="22346A"/>
                </a:solidFill>
                <a:latin typeface="Arial" panose="020B0604020202020204" pitchFamily="34" charset="0"/>
                <a:cs typeface="Arial" panose="020B0604020202020204" pitchFamily="34" charset="0"/>
              </a:rPr>
              <a:t>los</a:t>
            </a:r>
            <a:r>
              <a:rPr lang="es-ES" sz="1486">
                <a:latin typeface="Arial" panose="020B0604020202020204" pitchFamily="34" charset="0"/>
                <a:cs typeface="Arial" panose="020B0604020202020204" pitchFamily="34" charset="0"/>
              </a:rPr>
              <a:t> </a:t>
            </a:r>
            <a:r>
              <a:rPr sz="1486" b="1">
                <a:solidFill>
                  <a:srgbClr val="22346A"/>
                </a:solidFill>
                <a:latin typeface="Arial" panose="020B0604020202020204" pitchFamily="34" charset="0"/>
                <a:cs typeface="Arial" panose="020B0604020202020204" pitchFamily="34" charset="0"/>
              </a:rPr>
              <a:t>TCS </a:t>
            </a:r>
            <a:r>
              <a:rPr sz="1486" b="1" err="1">
                <a:solidFill>
                  <a:srgbClr val="22346A"/>
                </a:solidFill>
                <a:latin typeface="Arial" panose="020B0604020202020204" pitchFamily="34" charset="0"/>
                <a:cs typeface="Arial" panose="020B0604020202020204" pitchFamily="34" charset="0"/>
              </a:rPr>
              <a:t>utilizados</a:t>
            </a:r>
            <a:r>
              <a:rPr lang="es-ES" sz="1400" baseline="30000">
                <a:solidFill>
                  <a:srgbClr val="22346A"/>
                </a:solidFill>
                <a:latin typeface="Arial" panose="020B0604020202020204" pitchFamily="34" charset="0"/>
                <a:cs typeface="Arial" panose="020B0604020202020204" pitchFamily="34" charset="0"/>
              </a:rPr>
              <a:t>$#</a:t>
            </a:r>
            <a:r>
              <a:rPr sz="1319" baseline="30651">
                <a:solidFill>
                  <a:srgbClr val="22346A"/>
                </a:solidFill>
                <a:latin typeface="Arial" panose="020B0604020202020204" pitchFamily="34" charset="0"/>
                <a:cs typeface="Arial" panose="020B0604020202020204" pitchFamily="34" charset="0"/>
              </a:rPr>
              <a:t>1,2</a:t>
            </a:r>
            <a:endParaRPr sz="1319" baseline="3065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70259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D1052-F52D-F588-DA12-99B73D8CB776}"/>
            </a:ext>
          </a:extLst>
        </p:cNvPr>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64120A4C-C452-3E6B-07AF-222B0FABABA3}"/>
              </a:ext>
            </a:extLst>
          </p:cNvPr>
          <p:cNvSpPr/>
          <p:nvPr/>
        </p:nvSpPr>
        <p:spPr>
          <a:xfrm>
            <a:off x="630375" y="1537530"/>
            <a:ext cx="10954344" cy="4328880"/>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a:extLst>
              <a:ext uri="{FF2B5EF4-FFF2-40B4-BE49-F238E27FC236}">
                <a16:creationId xmlns:a16="http://schemas.microsoft.com/office/drawing/2014/main" id="{76B27852-5E9C-3026-9EF8-C95A1F9DE173}"/>
              </a:ext>
            </a:extLst>
          </p:cNvPr>
          <p:cNvSpPr txBox="1"/>
          <p:nvPr/>
        </p:nvSpPr>
        <p:spPr>
          <a:xfrm>
            <a:off x="4181124" y="1674673"/>
            <a:ext cx="3829752" cy="338554"/>
          </a:xfrm>
          <a:prstGeom prst="rect">
            <a:avLst/>
          </a:prstGeom>
          <a:noFill/>
        </p:spPr>
        <p:txBody>
          <a:bodyPr wrap="square">
            <a:spAutoFit/>
          </a:bodyPr>
          <a:lstStyle/>
          <a:p>
            <a:pPr algn="ctr"/>
            <a:r>
              <a:rPr lang="pt-BR" sz="1600" b="1">
                <a:solidFill>
                  <a:srgbClr val="7A45B8"/>
                </a:solidFill>
              </a:rPr>
              <a:t>Resultados</a:t>
            </a:r>
          </a:p>
        </p:txBody>
      </p:sp>
      <p:sp>
        <p:nvSpPr>
          <p:cNvPr id="2" name="Título 1">
            <a:extLst>
              <a:ext uri="{FF2B5EF4-FFF2-40B4-BE49-F238E27FC236}">
                <a16:creationId xmlns:a16="http://schemas.microsoft.com/office/drawing/2014/main" id="{196AEA4F-DC62-9B34-B00D-9C5640B19EC4}"/>
              </a:ext>
            </a:extLst>
          </p:cNvPr>
          <p:cNvSpPr>
            <a:spLocks noGrp="1"/>
          </p:cNvSpPr>
          <p:nvPr>
            <p:ph type="title"/>
          </p:nvPr>
        </p:nvSpPr>
        <p:spPr>
          <a:xfrm>
            <a:off x="541058" y="180535"/>
            <a:ext cx="10710038" cy="640214"/>
          </a:xfrm>
        </p:spPr>
        <p:txBody>
          <a:bodyPr/>
          <a:lstStyle/>
          <a:p>
            <a:r>
              <a:rPr lang="es-ES" err="1"/>
              <a:t>Lebrikizumab</a:t>
            </a:r>
            <a:r>
              <a:rPr lang="es-ES"/>
              <a:t> proporciona altos niveles de efectividad en pacientes con DA moderada a grave en la práctica habitual: análisis provisional del estudio no intervencionista AD-LIFE.</a:t>
            </a:r>
            <a:r>
              <a:rPr lang="es-ES" baseline="30000"/>
              <a:t>$1,2</a:t>
            </a:r>
          </a:p>
        </p:txBody>
      </p:sp>
      <p:graphicFrame>
        <p:nvGraphicFramePr>
          <p:cNvPr id="7" name="object 16">
            <a:extLst>
              <a:ext uri="{FF2B5EF4-FFF2-40B4-BE49-F238E27FC236}">
                <a16:creationId xmlns:a16="http://schemas.microsoft.com/office/drawing/2014/main" id="{EB8A9DB9-90D5-C059-4A88-8F4CB2CA25A0}"/>
              </a:ext>
            </a:extLst>
          </p:cNvPr>
          <p:cNvGraphicFramePr>
            <a:graphicFrameLocks noGrp="1"/>
          </p:cNvGraphicFramePr>
          <p:nvPr>
            <p:extLst>
              <p:ext uri="{D42A27DB-BD31-4B8C-83A1-F6EECF244321}">
                <p14:modId xmlns:p14="http://schemas.microsoft.com/office/powerpoint/2010/main" val="2379191313"/>
              </p:ext>
            </p:extLst>
          </p:nvPr>
        </p:nvGraphicFramePr>
        <p:xfrm>
          <a:off x="1219971" y="2681492"/>
          <a:ext cx="9959795" cy="2955920"/>
        </p:xfrm>
        <a:graphic>
          <a:graphicData uri="http://schemas.openxmlformats.org/drawingml/2006/table">
            <a:tbl>
              <a:tblPr firstRow="1" bandRow="1">
                <a:tableStyleId>{2D5ABB26-0587-4C30-8999-92F81FD0307C}</a:tableStyleId>
              </a:tblPr>
              <a:tblGrid>
                <a:gridCol w="4811077">
                  <a:extLst>
                    <a:ext uri="{9D8B030D-6E8A-4147-A177-3AD203B41FA5}">
                      <a16:colId xmlns:a16="http://schemas.microsoft.com/office/drawing/2014/main" val="20000"/>
                    </a:ext>
                  </a:extLst>
                </a:gridCol>
                <a:gridCol w="2416869">
                  <a:extLst>
                    <a:ext uri="{9D8B030D-6E8A-4147-A177-3AD203B41FA5}">
                      <a16:colId xmlns:a16="http://schemas.microsoft.com/office/drawing/2014/main" val="20001"/>
                    </a:ext>
                  </a:extLst>
                </a:gridCol>
                <a:gridCol w="2731849">
                  <a:extLst>
                    <a:ext uri="{9D8B030D-6E8A-4147-A177-3AD203B41FA5}">
                      <a16:colId xmlns:a16="http://schemas.microsoft.com/office/drawing/2014/main" val="20002"/>
                    </a:ext>
                  </a:extLst>
                </a:gridCol>
              </a:tblGrid>
              <a:tr h="431706">
                <a:tc>
                  <a:txBody>
                    <a:bodyPr/>
                    <a:lstStyle/>
                    <a:p>
                      <a:pPr marL="0" algn="ctr">
                        <a:lnSpc>
                          <a:spcPct val="100000"/>
                        </a:lnSpc>
                        <a:spcBef>
                          <a:spcPts val="0"/>
                        </a:spcBef>
                      </a:pPr>
                      <a:r>
                        <a:rPr sz="1300" b="1">
                          <a:solidFill>
                            <a:srgbClr val="FFFFFF"/>
                          </a:solidFill>
                          <a:latin typeface="Arial" panose="020B0604020202020204" pitchFamily="34" charset="0"/>
                          <a:cs typeface="Arial" panose="020B0604020202020204" pitchFamily="34" charset="0"/>
                        </a:rPr>
                        <a:t>Pacientes</a:t>
                      </a:r>
                      <a:r>
                        <a:rPr sz="1300" b="1" spc="30">
                          <a:solidFill>
                            <a:srgbClr val="FFFFFF"/>
                          </a:solidFill>
                          <a:latin typeface="Arial" panose="020B0604020202020204" pitchFamily="34" charset="0"/>
                          <a:cs typeface="Arial" panose="020B0604020202020204" pitchFamily="34" charset="0"/>
                        </a:rPr>
                        <a:t> </a:t>
                      </a:r>
                      <a:r>
                        <a:rPr sz="1300" b="1">
                          <a:solidFill>
                            <a:srgbClr val="FFFFFF"/>
                          </a:solidFill>
                          <a:latin typeface="Arial" panose="020B0604020202020204" pitchFamily="34" charset="0"/>
                          <a:cs typeface="Arial" panose="020B0604020202020204" pitchFamily="34" charset="0"/>
                        </a:rPr>
                        <a:t>que</a:t>
                      </a:r>
                      <a:r>
                        <a:rPr sz="1300" b="1" spc="30">
                          <a:solidFill>
                            <a:srgbClr val="FFFFFF"/>
                          </a:solidFill>
                          <a:latin typeface="Arial" panose="020B0604020202020204" pitchFamily="34" charset="0"/>
                          <a:cs typeface="Arial" panose="020B0604020202020204" pitchFamily="34" charset="0"/>
                        </a:rPr>
                        <a:t> </a:t>
                      </a:r>
                      <a:r>
                        <a:rPr sz="1300" b="1">
                          <a:solidFill>
                            <a:srgbClr val="FFFFFF"/>
                          </a:solidFill>
                          <a:latin typeface="Arial" panose="020B0604020202020204" pitchFamily="34" charset="0"/>
                          <a:cs typeface="Arial" panose="020B0604020202020204" pitchFamily="34" charset="0"/>
                        </a:rPr>
                        <a:t>presentaron</a:t>
                      </a:r>
                      <a:r>
                        <a:rPr sz="1300" b="1" spc="30">
                          <a:solidFill>
                            <a:srgbClr val="FFFFFF"/>
                          </a:solidFill>
                          <a:latin typeface="Arial" panose="020B0604020202020204" pitchFamily="34" charset="0"/>
                          <a:cs typeface="Arial" panose="020B0604020202020204" pitchFamily="34" charset="0"/>
                        </a:rPr>
                        <a:t> </a:t>
                      </a:r>
                      <a:r>
                        <a:rPr sz="1300" b="1">
                          <a:solidFill>
                            <a:srgbClr val="FFFFFF"/>
                          </a:solidFill>
                          <a:latin typeface="Arial" panose="020B0604020202020204" pitchFamily="34" charset="0"/>
                          <a:cs typeface="Arial" panose="020B0604020202020204" pitchFamily="34" charset="0"/>
                        </a:rPr>
                        <a:t>reacciones</a:t>
                      </a:r>
                      <a:r>
                        <a:rPr sz="1300" b="1" spc="30">
                          <a:solidFill>
                            <a:srgbClr val="FFFFFF"/>
                          </a:solidFill>
                          <a:latin typeface="Arial" panose="020B0604020202020204" pitchFamily="34" charset="0"/>
                          <a:cs typeface="Arial" panose="020B0604020202020204" pitchFamily="34" charset="0"/>
                        </a:rPr>
                        <a:t> </a:t>
                      </a:r>
                      <a:r>
                        <a:rPr sz="1300" b="1">
                          <a:solidFill>
                            <a:srgbClr val="FFFFFF"/>
                          </a:solidFill>
                          <a:latin typeface="Arial" panose="020B0604020202020204" pitchFamily="34" charset="0"/>
                          <a:cs typeface="Arial" panose="020B0604020202020204" pitchFamily="34" charset="0"/>
                        </a:rPr>
                        <a:t>adversas</a:t>
                      </a:r>
                      <a:r>
                        <a:rPr sz="1300" b="1" baseline="31400">
                          <a:solidFill>
                            <a:srgbClr val="FFFFFF"/>
                          </a:solidFill>
                          <a:latin typeface="Arial" panose="020B0604020202020204" pitchFamily="34" charset="0"/>
                          <a:cs typeface="Arial" panose="020B0604020202020204" pitchFamily="34" charset="0"/>
                        </a:rPr>
                        <a:t>a</a:t>
                      </a:r>
                      <a:r>
                        <a:rPr sz="1300" b="1">
                          <a:solidFill>
                            <a:srgbClr val="FFFFFF"/>
                          </a:solidFill>
                          <a:latin typeface="Arial" panose="020B0604020202020204" pitchFamily="34" charset="0"/>
                          <a:cs typeface="Arial" panose="020B0604020202020204" pitchFamily="34" charset="0"/>
                        </a:rPr>
                        <a:t>,</a:t>
                      </a:r>
                      <a:r>
                        <a:rPr sz="1300" b="1" spc="25">
                          <a:solidFill>
                            <a:srgbClr val="FFFFFF"/>
                          </a:solidFill>
                          <a:latin typeface="Arial" panose="020B0604020202020204" pitchFamily="34" charset="0"/>
                          <a:cs typeface="Arial" panose="020B0604020202020204" pitchFamily="34" charset="0"/>
                        </a:rPr>
                        <a:t> </a:t>
                      </a:r>
                      <a:r>
                        <a:rPr sz="1300" b="1">
                          <a:solidFill>
                            <a:srgbClr val="FFFFFF"/>
                          </a:solidFill>
                          <a:latin typeface="Arial" panose="020B0604020202020204" pitchFamily="34" charset="0"/>
                          <a:cs typeface="Arial" panose="020B0604020202020204" pitchFamily="34" charset="0"/>
                        </a:rPr>
                        <a:t>n</a:t>
                      </a:r>
                      <a:r>
                        <a:rPr sz="1300" b="1" spc="30">
                          <a:solidFill>
                            <a:srgbClr val="FFFFFF"/>
                          </a:solidFill>
                          <a:latin typeface="Arial" panose="020B0604020202020204" pitchFamily="34" charset="0"/>
                          <a:cs typeface="Arial" panose="020B0604020202020204" pitchFamily="34" charset="0"/>
                        </a:rPr>
                        <a:t> </a:t>
                      </a:r>
                      <a:r>
                        <a:rPr sz="1300" b="1" spc="-25">
                          <a:solidFill>
                            <a:srgbClr val="FFFFFF"/>
                          </a:solidFill>
                          <a:latin typeface="Arial" panose="020B0604020202020204" pitchFamily="34" charset="0"/>
                          <a:cs typeface="Arial" panose="020B0604020202020204" pitchFamily="34" charset="0"/>
                        </a:rPr>
                        <a:t>(%)</a:t>
                      </a:r>
                      <a:endParaRPr sz="1300">
                        <a:latin typeface="Arial" panose="020B0604020202020204" pitchFamily="34" charset="0"/>
                        <a:cs typeface="Arial" panose="020B0604020202020204" pitchFamily="34" charset="0"/>
                      </a:endParaRPr>
                    </a:p>
                  </a:txBody>
                  <a:tcPr marL="45720" marR="45720" anchor="ctr">
                    <a:solidFill>
                      <a:srgbClr val="22346A"/>
                    </a:solidFill>
                  </a:tcPr>
                </a:tc>
                <a:tc>
                  <a:txBody>
                    <a:bodyPr/>
                    <a:lstStyle/>
                    <a:p>
                      <a:pPr marL="266700" marR="276225" indent="0" algn="ctr">
                        <a:lnSpc>
                          <a:spcPct val="100000"/>
                        </a:lnSpc>
                        <a:spcBef>
                          <a:spcPts val="0"/>
                        </a:spcBef>
                        <a:tabLst/>
                      </a:pPr>
                      <a:r>
                        <a:rPr sz="1300" b="1">
                          <a:solidFill>
                            <a:srgbClr val="FFFFFF"/>
                          </a:solidFill>
                          <a:latin typeface="Arial" panose="020B0604020202020204" pitchFamily="34" charset="0"/>
                          <a:cs typeface="Arial" panose="020B0604020202020204" pitchFamily="34" charset="0"/>
                        </a:rPr>
                        <a:t>LEB</a:t>
                      </a:r>
                      <a:r>
                        <a:rPr sz="1300" b="1" spc="40">
                          <a:solidFill>
                            <a:srgbClr val="FFFFFF"/>
                          </a:solidFill>
                          <a:latin typeface="Arial" panose="020B0604020202020204" pitchFamily="34" charset="0"/>
                          <a:cs typeface="Arial" panose="020B0604020202020204" pitchFamily="34" charset="0"/>
                        </a:rPr>
                        <a:t> </a:t>
                      </a:r>
                      <a:r>
                        <a:rPr sz="1300" b="1">
                          <a:solidFill>
                            <a:srgbClr val="FFFFFF"/>
                          </a:solidFill>
                          <a:latin typeface="Arial" panose="020B0604020202020204" pitchFamily="34" charset="0"/>
                          <a:cs typeface="Arial" panose="020B0604020202020204" pitchFamily="34" charset="0"/>
                        </a:rPr>
                        <a:t>250</a:t>
                      </a:r>
                      <a:r>
                        <a:rPr sz="1300" b="1" spc="40">
                          <a:solidFill>
                            <a:srgbClr val="FFFFFF"/>
                          </a:solidFill>
                          <a:latin typeface="Arial" panose="020B0604020202020204" pitchFamily="34" charset="0"/>
                          <a:cs typeface="Arial" panose="020B0604020202020204" pitchFamily="34" charset="0"/>
                        </a:rPr>
                        <a:t> </a:t>
                      </a:r>
                      <a:r>
                        <a:rPr sz="1300" b="1">
                          <a:solidFill>
                            <a:srgbClr val="FFFFFF"/>
                          </a:solidFill>
                          <a:latin typeface="Arial" panose="020B0604020202020204" pitchFamily="34" charset="0"/>
                          <a:cs typeface="Arial" panose="020B0604020202020204" pitchFamily="34" charset="0"/>
                        </a:rPr>
                        <a:t>mg</a:t>
                      </a:r>
                      <a:r>
                        <a:rPr sz="1300" b="1" spc="40">
                          <a:solidFill>
                            <a:srgbClr val="FFFFFF"/>
                          </a:solidFill>
                          <a:latin typeface="Arial" panose="020B0604020202020204" pitchFamily="34" charset="0"/>
                          <a:cs typeface="Arial" panose="020B0604020202020204" pitchFamily="34" charset="0"/>
                        </a:rPr>
                        <a:t> </a:t>
                      </a:r>
                      <a:r>
                        <a:rPr sz="1300" b="1" spc="-25">
                          <a:solidFill>
                            <a:srgbClr val="FFFFFF"/>
                          </a:solidFill>
                          <a:latin typeface="Arial" panose="020B0604020202020204" pitchFamily="34" charset="0"/>
                          <a:cs typeface="Arial" panose="020B0604020202020204" pitchFamily="34" charset="0"/>
                        </a:rPr>
                        <a:t>C2S </a:t>
                      </a:r>
                      <a:r>
                        <a:rPr sz="1300" b="1" spc="-10">
                          <a:solidFill>
                            <a:srgbClr val="FFFFFF"/>
                          </a:solidFill>
                          <a:latin typeface="Arial" panose="020B0604020202020204" pitchFamily="34" charset="0"/>
                          <a:cs typeface="Arial" panose="020B0604020202020204" pitchFamily="34" charset="0"/>
                        </a:rPr>
                        <a:t>(N=100)</a:t>
                      </a:r>
                      <a:endParaRPr sz="1300">
                        <a:latin typeface="Arial" panose="020B0604020202020204" pitchFamily="34" charset="0"/>
                        <a:cs typeface="Arial" panose="020B0604020202020204" pitchFamily="34" charset="0"/>
                      </a:endParaRPr>
                    </a:p>
                  </a:txBody>
                  <a:tcPr marL="45720" marR="45720" anchor="ctr">
                    <a:solidFill>
                      <a:srgbClr val="22346A"/>
                    </a:solidFill>
                  </a:tcPr>
                </a:tc>
                <a:tc>
                  <a:txBody>
                    <a:bodyPr/>
                    <a:lstStyle/>
                    <a:p>
                      <a:pPr marL="0" marR="959485" indent="0" algn="ctr" defTabSz="950400">
                        <a:lnSpc>
                          <a:spcPct val="100000"/>
                        </a:lnSpc>
                        <a:spcBef>
                          <a:spcPts val="0"/>
                        </a:spcBef>
                        <a:tabLst>
                          <a:tab pos="0" algn="l"/>
                          <a:tab pos="2660400" algn="l"/>
                        </a:tabLst>
                      </a:pPr>
                      <a:endParaRPr sz="1300">
                        <a:latin typeface="Arial" panose="020B0604020202020204" pitchFamily="34" charset="0"/>
                        <a:cs typeface="Arial" panose="020B0604020202020204" pitchFamily="34" charset="0"/>
                      </a:endParaRPr>
                    </a:p>
                  </a:txBody>
                  <a:tcPr marL="45720" marR="45720" anchor="ctr">
                    <a:solidFill>
                      <a:srgbClr val="22346A"/>
                    </a:solidFill>
                  </a:tcPr>
                </a:tc>
                <a:extLst>
                  <a:ext uri="{0D108BD9-81ED-4DB2-BD59-A6C34878D82A}">
                    <a16:rowId xmlns:a16="http://schemas.microsoft.com/office/drawing/2014/main" val="10000"/>
                  </a:ext>
                </a:extLst>
              </a:tr>
              <a:tr h="273188">
                <a:tc>
                  <a:txBody>
                    <a:bodyPr/>
                    <a:lstStyle/>
                    <a:p>
                      <a:pPr marL="0">
                        <a:lnSpc>
                          <a:spcPct val="100000"/>
                        </a:lnSpc>
                        <a:spcBef>
                          <a:spcPts val="869"/>
                        </a:spcBef>
                      </a:pPr>
                      <a:r>
                        <a:rPr sz="1300" spc="-10">
                          <a:solidFill>
                            <a:srgbClr val="22346A"/>
                          </a:solidFill>
                          <a:latin typeface="Arial" panose="020B0604020202020204" pitchFamily="34" charset="0"/>
                          <a:cs typeface="Arial" panose="020B0604020202020204" pitchFamily="34" charset="0"/>
                        </a:rPr>
                        <a:t>Conjuntivitis</a:t>
                      </a:r>
                      <a:endParaRPr sz="1300">
                        <a:latin typeface="Arial" panose="020B0604020202020204" pitchFamily="34" charset="0"/>
                        <a:cs typeface="Arial" panose="020B0604020202020204" pitchFamily="34" charset="0"/>
                      </a:endParaRPr>
                    </a:p>
                  </a:txBody>
                  <a:tcPr marL="0" marR="0" marT="110489" marB="0" anchor="ctr">
                    <a:lnB w="6350">
                      <a:solidFill>
                        <a:srgbClr val="22346A"/>
                      </a:solidFill>
                      <a:prstDash val="solid"/>
                    </a:lnB>
                  </a:tcPr>
                </a:tc>
                <a:tc>
                  <a:txBody>
                    <a:bodyPr/>
                    <a:lstStyle/>
                    <a:p>
                      <a:pPr marL="0" algn="ctr">
                        <a:lnSpc>
                          <a:spcPct val="100000"/>
                        </a:lnSpc>
                        <a:spcBef>
                          <a:spcPts val="869"/>
                        </a:spcBef>
                      </a:pPr>
                      <a:r>
                        <a:rPr sz="1300">
                          <a:solidFill>
                            <a:srgbClr val="22346A"/>
                          </a:solidFill>
                          <a:latin typeface="Arial" panose="020B0604020202020204" pitchFamily="34" charset="0"/>
                          <a:cs typeface="Arial" panose="020B0604020202020204" pitchFamily="34" charset="0"/>
                        </a:rPr>
                        <a:t>7</a:t>
                      </a:r>
                      <a:r>
                        <a:rPr sz="1300" spc="-10">
                          <a:solidFill>
                            <a:srgbClr val="22346A"/>
                          </a:solidFill>
                          <a:latin typeface="Arial" panose="020B0604020202020204" pitchFamily="34" charset="0"/>
                          <a:cs typeface="Arial" panose="020B0604020202020204" pitchFamily="34" charset="0"/>
                        </a:rPr>
                        <a:t> (7,0)</a:t>
                      </a:r>
                      <a:endParaRPr sz="1300">
                        <a:latin typeface="Arial" panose="020B0604020202020204" pitchFamily="34" charset="0"/>
                        <a:cs typeface="Arial" panose="020B0604020202020204" pitchFamily="34" charset="0"/>
                      </a:endParaRPr>
                    </a:p>
                  </a:txBody>
                  <a:tcPr marL="0" marR="0" marT="110489" marB="0" anchor="ctr">
                    <a:lnB w="6350">
                      <a:solidFill>
                        <a:srgbClr val="22346A"/>
                      </a:solidFill>
                      <a:prstDash val="solid"/>
                    </a:lnB>
                    <a:solidFill>
                      <a:srgbClr val="7945B8">
                        <a:alpha val="8000"/>
                      </a:srgbClr>
                    </a:solidFill>
                  </a:tcPr>
                </a:tc>
                <a:tc>
                  <a:txBody>
                    <a:bodyPr/>
                    <a:lstStyle/>
                    <a:p>
                      <a:pPr marL="0" marR="19685" algn="ctr">
                        <a:lnSpc>
                          <a:spcPct val="100000"/>
                        </a:lnSpc>
                        <a:spcBef>
                          <a:spcPts val="869"/>
                        </a:spcBef>
                      </a:pPr>
                      <a:r>
                        <a:rPr sz="1300">
                          <a:solidFill>
                            <a:srgbClr val="22346A"/>
                          </a:solidFill>
                          <a:latin typeface="Arial" panose="020B0604020202020204" pitchFamily="34" charset="0"/>
                          <a:cs typeface="Arial" panose="020B0604020202020204" pitchFamily="34" charset="0"/>
                        </a:rPr>
                        <a:t>Común</a:t>
                      </a:r>
                      <a:r>
                        <a:rPr sz="1300" spc="35">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a:t>
                      </a:r>
                      <a:r>
                        <a:rPr sz="1300" spc="-10">
                          <a:solidFill>
                            <a:srgbClr val="22346A"/>
                          </a:solidFill>
                          <a:latin typeface="Symbol" pitchFamily="2" charset="2"/>
                          <a:cs typeface="Arial" panose="020B0604020202020204" pitchFamily="34" charset="0"/>
                        </a:rPr>
                        <a:t></a:t>
                      </a:r>
                      <a:r>
                        <a:rPr sz="1300" spc="-10">
                          <a:solidFill>
                            <a:srgbClr val="22346A"/>
                          </a:solidFill>
                          <a:latin typeface="Arial" panose="020B0604020202020204" pitchFamily="34" charset="0"/>
                          <a:cs typeface="Arial" panose="020B0604020202020204" pitchFamily="34" charset="0"/>
                        </a:rPr>
                        <a:t>1/100</a:t>
                      </a:r>
                      <a:r>
                        <a:rPr sz="1300" spc="4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a:t>
                      </a:r>
                      <a:r>
                        <a:rPr sz="1300" spc="45">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&lt;</a:t>
                      </a:r>
                      <a:r>
                        <a:rPr sz="1300" spc="45">
                          <a:solidFill>
                            <a:srgbClr val="22346A"/>
                          </a:solidFill>
                          <a:latin typeface="Arial" panose="020B0604020202020204" pitchFamily="34" charset="0"/>
                          <a:cs typeface="Arial" panose="020B0604020202020204" pitchFamily="34" charset="0"/>
                        </a:rPr>
                        <a:t> </a:t>
                      </a:r>
                      <a:r>
                        <a:rPr sz="1300" spc="-20">
                          <a:solidFill>
                            <a:srgbClr val="22346A"/>
                          </a:solidFill>
                          <a:latin typeface="Arial" panose="020B0604020202020204" pitchFamily="34" charset="0"/>
                          <a:cs typeface="Arial" panose="020B0604020202020204" pitchFamily="34" charset="0"/>
                        </a:rPr>
                        <a:t>1/10)</a:t>
                      </a:r>
                      <a:endParaRPr sz="1300">
                        <a:latin typeface="Arial" panose="020B0604020202020204" pitchFamily="34" charset="0"/>
                        <a:cs typeface="Arial" panose="020B0604020202020204" pitchFamily="34" charset="0"/>
                      </a:endParaRPr>
                    </a:p>
                  </a:txBody>
                  <a:tcPr marL="0" marR="0" marT="110489" marB="0" anchor="ctr">
                    <a:lnB w="6350">
                      <a:solidFill>
                        <a:srgbClr val="22346A"/>
                      </a:solidFill>
                      <a:prstDash val="solid"/>
                    </a:lnB>
                    <a:solidFill>
                      <a:srgbClr val="7945B8">
                        <a:alpha val="8000"/>
                      </a:srgbClr>
                    </a:solidFill>
                  </a:tcPr>
                </a:tc>
                <a:extLst>
                  <a:ext uri="{0D108BD9-81ED-4DB2-BD59-A6C34878D82A}">
                    <a16:rowId xmlns:a16="http://schemas.microsoft.com/office/drawing/2014/main" val="10001"/>
                  </a:ext>
                </a:extLst>
              </a:tr>
              <a:tr h="273188">
                <a:tc>
                  <a:txBody>
                    <a:bodyPr/>
                    <a:lstStyle/>
                    <a:p>
                      <a:pPr marL="0">
                        <a:lnSpc>
                          <a:spcPct val="100000"/>
                        </a:lnSpc>
                        <a:spcBef>
                          <a:spcPts val="869"/>
                        </a:spcBef>
                      </a:pPr>
                      <a:r>
                        <a:rPr sz="1300">
                          <a:solidFill>
                            <a:srgbClr val="22346A"/>
                          </a:solidFill>
                          <a:latin typeface="Arial" panose="020B0604020202020204" pitchFamily="34" charset="0"/>
                          <a:cs typeface="Arial" panose="020B0604020202020204" pitchFamily="34" charset="0"/>
                        </a:rPr>
                        <a:t>Herpes</a:t>
                      </a:r>
                      <a:r>
                        <a:rPr sz="1300" spc="55">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zoster</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tcPr>
                </a:tc>
                <a:tc>
                  <a:txBody>
                    <a:bodyPr/>
                    <a:lstStyle/>
                    <a:p>
                      <a:pPr marL="0" algn="ctr">
                        <a:lnSpc>
                          <a:spcPct val="100000"/>
                        </a:lnSpc>
                        <a:spcBef>
                          <a:spcPts val="869"/>
                        </a:spcBef>
                      </a:pPr>
                      <a:r>
                        <a:rPr sz="1300" spc="-50">
                          <a:solidFill>
                            <a:srgbClr val="22346A"/>
                          </a:solidFill>
                          <a:latin typeface="Arial" panose="020B0604020202020204" pitchFamily="34" charset="0"/>
                          <a:cs typeface="Arial" panose="020B0604020202020204" pitchFamily="34" charset="0"/>
                        </a:rPr>
                        <a:t>0</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solidFill>
                      <a:srgbClr val="7945B8">
                        <a:alpha val="8000"/>
                      </a:srgbClr>
                    </a:solidFill>
                  </a:tcPr>
                </a:tc>
                <a:tc>
                  <a:txBody>
                    <a:bodyPr/>
                    <a:lstStyle/>
                    <a:p>
                      <a:pPr marL="0" marR="16510" algn="ctr">
                        <a:lnSpc>
                          <a:spcPct val="100000"/>
                        </a:lnSpc>
                        <a:spcBef>
                          <a:spcPts val="869"/>
                        </a:spcBef>
                      </a:pPr>
                      <a:r>
                        <a:rPr sz="1300">
                          <a:solidFill>
                            <a:srgbClr val="22346A"/>
                          </a:solidFill>
                          <a:latin typeface="Arial" panose="020B0604020202020204" pitchFamily="34" charset="0"/>
                          <a:cs typeface="Arial" panose="020B0604020202020204" pitchFamily="34" charset="0"/>
                        </a:rPr>
                        <a:t>Raro</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t>
                      </a:r>
                      <a:r>
                        <a:rPr sz="1300">
                          <a:solidFill>
                            <a:srgbClr val="22346A"/>
                          </a:solidFill>
                          <a:latin typeface="Symbol" pitchFamily="2" charset="2"/>
                          <a:cs typeface="Arial" panose="020B0604020202020204" pitchFamily="34" charset="0"/>
                        </a:rPr>
                        <a:t></a:t>
                      </a:r>
                      <a:r>
                        <a:rPr sz="1300">
                          <a:solidFill>
                            <a:srgbClr val="22346A"/>
                          </a:solidFill>
                          <a:latin typeface="Arial" panose="020B0604020202020204" pitchFamily="34" charset="0"/>
                          <a:cs typeface="Arial" panose="020B0604020202020204" pitchFamily="34" charset="0"/>
                        </a:rPr>
                        <a:t>1/1000</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&lt;</a:t>
                      </a:r>
                      <a:r>
                        <a:rPr sz="1300" spc="10">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1/100)</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solidFill>
                      <a:srgbClr val="7945B8">
                        <a:alpha val="8000"/>
                      </a:srgbClr>
                    </a:solidFill>
                  </a:tcPr>
                </a:tc>
                <a:extLst>
                  <a:ext uri="{0D108BD9-81ED-4DB2-BD59-A6C34878D82A}">
                    <a16:rowId xmlns:a16="http://schemas.microsoft.com/office/drawing/2014/main" val="10002"/>
                  </a:ext>
                </a:extLst>
              </a:tr>
              <a:tr h="273188">
                <a:tc>
                  <a:txBody>
                    <a:bodyPr/>
                    <a:lstStyle/>
                    <a:p>
                      <a:pPr marL="0">
                        <a:lnSpc>
                          <a:spcPct val="100000"/>
                        </a:lnSpc>
                        <a:spcBef>
                          <a:spcPts val="869"/>
                        </a:spcBef>
                      </a:pPr>
                      <a:r>
                        <a:rPr sz="1300" spc="-10">
                          <a:solidFill>
                            <a:srgbClr val="22346A"/>
                          </a:solidFill>
                          <a:latin typeface="Arial" panose="020B0604020202020204" pitchFamily="34" charset="0"/>
                          <a:cs typeface="Arial" panose="020B0604020202020204" pitchFamily="34" charset="0"/>
                        </a:rPr>
                        <a:t>Eosinofilia</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tcPr>
                </a:tc>
                <a:tc>
                  <a:txBody>
                    <a:bodyPr/>
                    <a:lstStyle/>
                    <a:p>
                      <a:pPr marL="0" algn="ctr">
                        <a:lnSpc>
                          <a:spcPct val="100000"/>
                        </a:lnSpc>
                        <a:spcBef>
                          <a:spcPts val="869"/>
                        </a:spcBef>
                      </a:pPr>
                      <a:r>
                        <a:rPr sz="1300" spc="-50">
                          <a:solidFill>
                            <a:srgbClr val="22346A"/>
                          </a:solidFill>
                          <a:latin typeface="Arial" panose="020B0604020202020204" pitchFamily="34" charset="0"/>
                          <a:cs typeface="Arial" panose="020B0604020202020204" pitchFamily="34" charset="0"/>
                        </a:rPr>
                        <a:t>0</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solidFill>
                      <a:srgbClr val="7945B8">
                        <a:alpha val="8000"/>
                      </a:srgbClr>
                    </a:solidFill>
                  </a:tcPr>
                </a:tc>
                <a:tc>
                  <a:txBody>
                    <a:bodyPr/>
                    <a:lstStyle/>
                    <a:p>
                      <a:pPr marL="0" marR="16510" algn="ctr">
                        <a:lnSpc>
                          <a:spcPct val="100000"/>
                        </a:lnSpc>
                        <a:spcBef>
                          <a:spcPts val="869"/>
                        </a:spcBef>
                      </a:pPr>
                      <a:r>
                        <a:rPr sz="1300">
                          <a:solidFill>
                            <a:srgbClr val="22346A"/>
                          </a:solidFill>
                          <a:latin typeface="Arial" panose="020B0604020202020204" pitchFamily="34" charset="0"/>
                          <a:cs typeface="Arial" panose="020B0604020202020204" pitchFamily="34" charset="0"/>
                        </a:rPr>
                        <a:t>Raro</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t>
                      </a:r>
                      <a:r>
                        <a:rPr sz="1300">
                          <a:solidFill>
                            <a:srgbClr val="22346A"/>
                          </a:solidFill>
                          <a:latin typeface="Symbol" pitchFamily="2" charset="2"/>
                          <a:cs typeface="Arial" panose="020B0604020202020204" pitchFamily="34" charset="0"/>
                        </a:rPr>
                        <a:t></a:t>
                      </a:r>
                      <a:r>
                        <a:rPr sz="1300">
                          <a:solidFill>
                            <a:srgbClr val="22346A"/>
                          </a:solidFill>
                          <a:latin typeface="Arial" panose="020B0604020202020204" pitchFamily="34" charset="0"/>
                          <a:cs typeface="Arial" panose="020B0604020202020204" pitchFamily="34" charset="0"/>
                        </a:rPr>
                        <a:t>1/1000</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&lt;</a:t>
                      </a:r>
                      <a:r>
                        <a:rPr sz="1300" spc="10">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1/100)</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solidFill>
                      <a:srgbClr val="7945B8">
                        <a:alpha val="8000"/>
                      </a:srgbClr>
                    </a:solidFill>
                  </a:tcPr>
                </a:tc>
                <a:extLst>
                  <a:ext uri="{0D108BD9-81ED-4DB2-BD59-A6C34878D82A}">
                    <a16:rowId xmlns:a16="http://schemas.microsoft.com/office/drawing/2014/main" val="10003"/>
                  </a:ext>
                </a:extLst>
              </a:tr>
              <a:tr h="273188">
                <a:tc>
                  <a:txBody>
                    <a:bodyPr/>
                    <a:lstStyle/>
                    <a:p>
                      <a:pPr marL="0">
                        <a:lnSpc>
                          <a:spcPct val="100000"/>
                        </a:lnSpc>
                        <a:spcBef>
                          <a:spcPts val="869"/>
                        </a:spcBef>
                      </a:pPr>
                      <a:r>
                        <a:rPr sz="1300">
                          <a:solidFill>
                            <a:srgbClr val="22346A"/>
                          </a:solidFill>
                          <a:latin typeface="Arial" panose="020B0604020202020204" pitchFamily="34" charset="0"/>
                          <a:cs typeface="Arial" panose="020B0604020202020204" pitchFamily="34" charset="0"/>
                        </a:rPr>
                        <a:t>Conjuntivitis</a:t>
                      </a:r>
                      <a:r>
                        <a:rPr sz="1300" spc="95">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alérgica</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tcPr>
                </a:tc>
                <a:tc>
                  <a:txBody>
                    <a:bodyPr/>
                    <a:lstStyle/>
                    <a:p>
                      <a:pPr marL="0" algn="ctr">
                        <a:lnSpc>
                          <a:spcPct val="100000"/>
                        </a:lnSpc>
                        <a:spcBef>
                          <a:spcPts val="869"/>
                        </a:spcBef>
                      </a:pPr>
                      <a:r>
                        <a:rPr sz="1300" spc="-50">
                          <a:solidFill>
                            <a:srgbClr val="22346A"/>
                          </a:solidFill>
                          <a:latin typeface="Arial" panose="020B0604020202020204" pitchFamily="34" charset="0"/>
                          <a:cs typeface="Arial" panose="020B0604020202020204" pitchFamily="34" charset="0"/>
                        </a:rPr>
                        <a:t>0</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solidFill>
                      <a:srgbClr val="7945B8">
                        <a:alpha val="8000"/>
                      </a:srgbClr>
                    </a:solidFill>
                  </a:tcPr>
                </a:tc>
                <a:tc>
                  <a:txBody>
                    <a:bodyPr/>
                    <a:lstStyle/>
                    <a:p>
                      <a:pPr marL="0" marR="19685" algn="ctr">
                        <a:lnSpc>
                          <a:spcPct val="100000"/>
                        </a:lnSpc>
                        <a:spcBef>
                          <a:spcPts val="869"/>
                        </a:spcBef>
                      </a:pPr>
                      <a:r>
                        <a:rPr sz="1300">
                          <a:solidFill>
                            <a:srgbClr val="22346A"/>
                          </a:solidFill>
                          <a:latin typeface="Arial" panose="020B0604020202020204" pitchFamily="34" charset="0"/>
                          <a:cs typeface="Arial" panose="020B0604020202020204" pitchFamily="34" charset="0"/>
                        </a:rPr>
                        <a:t>Común</a:t>
                      </a:r>
                      <a:r>
                        <a:rPr sz="1300" spc="35">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a:t>
                      </a:r>
                      <a:r>
                        <a:rPr sz="1300" spc="-10">
                          <a:solidFill>
                            <a:srgbClr val="22346A"/>
                          </a:solidFill>
                          <a:latin typeface="Symbol" pitchFamily="2" charset="2"/>
                          <a:cs typeface="Arial" panose="020B0604020202020204" pitchFamily="34" charset="0"/>
                        </a:rPr>
                        <a:t></a:t>
                      </a:r>
                      <a:r>
                        <a:rPr sz="1300" spc="-10">
                          <a:solidFill>
                            <a:srgbClr val="22346A"/>
                          </a:solidFill>
                          <a:latin typeface="Arial" panose="020B0604020202020204" pitchFamily="34" charset="0"/>
                          <a:cs typeface="Arial" panose="020B0604020202020204" pitchFamily="34" charset="0"/>
                        </a:rPr>
                        <a:t>1/100</a:t>
                      </a:r>
                      <a:r>
                        <a:rPr sz="1300" spc="4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a:t>
                      </a:r>
                      <a:r>
                        <a:rPr sz="1300" spc="45">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&lt;</a:t>
                      </a:r>
                      <a:r>
                        <a:rPr sz="1300" spc="45">
                          <a:solidFill>
                            <a:srgbClr val="22346A"/>
                          </a:solidFill>
                          <a:latin typeface="Arial" panose="020B0604020202020204" pitchFamily="34" charset="0"/>
                          <a:cs typeface="Arial" panose="020B0604020202020204" pitchFamily="34" charset="0"/>
                        </a:rPr>
                        <a:t> </a:t>
                      </a:r>
                      <a:r>
                        <a:rPr sz="1300" spc="-20">
                          <a:solidFill>
                            <a:srgbClr val="22346A"/>
                          </a:solidFill>
                          <a:latin typeface="Arial" panose="020B0604020202020204" pitchFamily="34" charset="0"/>
                          <a:cs typeface="Arial" panose="020B0604020202020204" pitchFamily="34" charset="0"/>
                        </a:rPr>
                        <a:t>1/10)</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solidFill>
                      <a:srgbClr val="7945B8">
                        <a:alpha val="8000"/>
                      </a:srgbClr>
                    </a:solidFill>
                  </a:tcPr>
                </a:tc>
                <a:extLst>
                  <a:ext uri="{0D108BD9-81ED-4DB2-BD59-A6C34878D82A}">
                    <a16:rowId xmlns:a16="http://schemas.microsoft.com/office/drawing/2014/main" val="10004"/>
                  </a:ext>
                </a:extLst>
              </a:tr>
              <a:tr h="273189">
                <a:tc>
                  <a:txBody>
                    <a:bodyPr/>
                    <a:lstStyle/>
                    <a:p>
                      <a:pPr marL="0">
                        <a:lnSpc>
                          <a:spcPct val="100000"/>
                        </a:lnSpc>
                        <a:spcBef>
                          <a:spcPts val="870"/>
                        </a:spcBef>
                      </a:pPr>
                      <a:r>
                        <a:rPr sz="1300">
                          <a:solidFill>
                            <a:srgbClr val="22346A"/>
                          </a:solidFill>
                          <a:latin typeface="Arial" panose="020B0604020202020204" pitchFamily="34" charset="0"/>
                          <a:cs typeface="Arial" panose="020B0604020202020204" pitchFamily="34" charset="0"/>
                        </a:rPr>
                        <a:t>Ojo</a:t>
                      </a:r>
                      <a:r>
                        <a:rPr sz="1300" spc="30">
                          <a:solidFill>
                            <a:srgbClr val="22346A"/>
                          </a:solidFill>
                          <a:latin typeface="Arial" panose="020B0604020202020204" pitchFamily="34" charset="0"/>
                          <a:cs typeface="Arial" panose="020B0604020202020204" pitchFamily="34" charset="0"/>
                        </a:rPr>
                        <a:t> </a:t>
                      </a:r>
                      <a:r>
                        <a:rPr sz="1300" spc="-20">
                          <a:solidFill>
                            <a:srgbClr val="22346A"/>
                          </a:solidFill>
                          <a:latin typeface="Arial" panose="020B0604020202020204" pitchFamily="34" charset="0"/>
                          <a:cs typeface="Arial" panose="020B0604020202020204" pitchFamily="34" charset="0"/>
                        </a:rPr>
                        <a:t>seco</a:t>
                      </a:r>
                      <a:endParaRPr sz="1300">
                        <a:latin typeface="Arial" panose="020B0604020202020204" pitchFamily="34" charset="0"/>
                        <a:cs typeface="Arial" panose="020B0604020202020204" pitchFamily="34" charset="0"/>
                      </a:endParaRPr>
                    </a:p>
                  </a:txBody>
                  <a:tcPr marL="0" marR="0" marT="110490" marB="0" anchor="ctr">
                    <a:lnT w="6350">
                      <a:solidFill>
                        <a:srgbClr val="22346A"/>
                      </a:solidFill>
                      <a:prstDash val="solid"/>
                    </a:lnT>
                    <a:lnB w="6350">
                      <a:solidFill>
                        <a:srgbClr val="22346A"/>
                      </a:solidFill>
                      <a:prstDash val="solid"/>
                    </a:lnB>
                  </a:tcPr>
                </a:tc>
                <a:tc>
                  <a:txBody>
                    <a:bodyPr/>
                    <a:lstStyle/>
                    <a:p>
                      <a:pPr marL="0" algn="ctr">
                        <a:lnSpc>
                          <a:spcPct val="100000"/>
                        </a:lnSpc>
                        <a:spcBef>
                          <a:spcPts val="870"/>
                        </a:spcBef>
                      </a:pPr>
                      <a:r>
                        <a:rPr sz="1300">
                          <a:solidFill>
                            <a:srgbClr val="22346A"/>
                          </a:solidFill>
                          <a:latin typeface="Arial" panose="020B0604020202020204" pitchFamily="34" charset="0"/>
                          <a:cs typeface="Arial" panose="020B0604020202020204" pitchFamily="34" charset="0"/>
                        </a:rPr>
                        <a:t>1</a:t>
                      </a:r>
                      <a:r>
                        <a:rPr sz="1300" spc="-5">
                          <a:solidFill>
                            <a:srgbClr val="22346A"/>
                          </a:solidFill>
                          <a:latin typeface="Arial" panose="020B0604020202020204" pitchFamily="34" charset="0"/>
                          <a:cs typeface="Arial" panose="020B0604020202020204" pitchFamily="34" charset="0"/>
                        </a:rPr>
                        <a:t> </a:t>
                      </a:r>
                      <a:r>
                        <a:rPr sz="1300" spc="-20">
                          <a:solidFill>
                            <a:srgbClr val="22346A"/>
                          </a:solidFill>
                          <a:latin typeface="Arial" panose="020B0604020202020204" pitchFamily="34" charset="0"/>
                          <a:cs typeface="Arial" panose="020B0604020202020204" pitchFamily="34" charset="0"/>
                        </a:rPr>
                        <a:t>(1,0)</a:t>
                      </a:r>
                      <a:endParaRPr sz="1300">
                        <a:latin typeface="Arial" panose="020B0604020202020204" pitchFamily="34" charset="0"/>
                        <a:cs typeface="Arial" panose="020B0604020202020204" pitchFamily="34" charset="0"/>
                      </a:endParaRPr>
                    </a:p>
                  </a:txBody>
                  <a:tcPr marL="0" marR="0" marT="110490" marB="0" anchor="ctr">
                    <a:lnT w="6350">
                      <a:solidFill>
                        <a:srgbClr val="22346A"/>
                      </a:solidFill>
                      <a:prstDash val="solid"/>
                    </a:lnT>
                    <a:lnB w="6350">
                      <a:solidFill>
                        <a:srgbClr val="22346A"/>
                      </a:solidFill>
                      <a:prstDash val="solid"/>
                    </a:lnB>
                    <a:solidFill>
                      <a:srgbClr val="7945B8">
                        <a:alpha val="8000"/>
                      </a:srgbClr>
                    </a:solidFill>
                  </a:tcPr>
                </a:tc>
                <a:tc>
                  <a:txBody>
                    <a:bodyPr/>
                    <a:lstStyle/>
                    <a:p>
                      <a:pPr marL="0" marR="19685" algn="ctr">
                        <a:lnSpc>
                          <a:spcPct val="100000"/>
                        </a:lnSpc>
                        <a:spcBef>
                          <a:spcPts val="870"/>
                        </a:spcBef>
                      </a:pPr>
                      <a:r>
                        <a:rPr sz="1300">
                          <a:solidFill>
                            <a:srgbClr val="22346A"/>
                          </a:solidFill>
                          <a:latin typeface="Arial" panose="020B0604020202020204" pitchFamily="34" charset="0"/>
                          <a:cs typeface="Arial" panose="020B0604020202020204" pitchFamily="34" charset="0"/>
                        </a:rPr>
                        <a:t>Común</a:t>
                      </a:r>
                      <a:r>
                        <a:rPr sz="1300" spc="35">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a:t>
                      </a:r>
                      <a:r>
                        <a:rPr sz="1300" spc="-10">
                          <a:solidFill>
                            <a:srgbClr val="22346A"/>
                          </a:solidFill>
                          <a:latin typeface="Symbol" pitchFamily="2" charset="2"/>
                          <a:cs typeface="Arial" panose="020B0604020202020204" pitchFamily="34" charset="0"/>
                        </a:rPr>
                        <a:t></a:t>
                      </a:r>
                      <a:r>
                        <a:rPr sz="1300" spc="-10">
                          <a:solidFill>
                            <a:srgbClr val="22346A"/>
                          </a:solidFill>
                          <a:latin typeface="Arial" panose="020B0604020202020204" pitchFamily="34" charset="0"/>
                          <a:cs typeface="Arial" panose="020B0604020202020204" pitchFamily="34" charset="0"/>
                        </a:rPr>
                        <a:t>1/100</a:t>
                      </a:r>
                      <a:r>
                        <a:rPr sz="1300" spc="4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a:t>
                      </a:r>
                      <a:r>
                        <a:rPr sz="1300" spc="45">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&lt;</a:t>
                      </a:r>
                      <a:r>
                        <a:rPr sz="1300" spc="45">
                          <a:solidFill>
                            <a:srgbClr val="22346A"/>
                          </a:solidFill>
                          <a:latin typeface="Arial" panose="020B0604020202020204" pitchFamily="34" charset="0"/>
                          <a:cs typeface="Arial" panose="020B0604020202020204" pitchFamily="34" charset="0"/>
                        </a:rPr>
                        <a:t> </a:t>
                      </a:r>
                      <a:r>
                        <a:rPr sz="1300" spc="-20">
                          <a:solidFill>
                            <a:srgbClr val="22346A"/>
                          </a:solidFill>
                          <a:latin typeface="Arial" panose="020B0604020202020204" pitchFamily="34" charset="0"/>
                          <a:cs typeface="Arial" panose="020B0604020202020204" pitchFamily="34" charset="0"/>
                        </a:rPr>
                        <a:t>1/10)</a:t>
                      </a:r>
                      <a:endParaRPr sz="1300">
                        <a:latin typeface="Arial" panose="020B0604020202020204" pitchFamily="34" charset="0"/>
                        <a:cs typeface="Arial" panose="020B0604020202020204" pitchFamily="34" charset="0"/>
                      </a:endParaRPr>
                    </a:p>
                  </a:txBody>
                  <a:tcPr marL="0" marR="0" marT="110490" marB="0" anchor="ctr">
                    <a:lnT w="6350">
                      <a:solidFill>
                        <a:srgbClr val="22346A"/>
                      </a:solidFill>
                      <a:prstDash val="solid"/>
                    </a:lnT>
                    <a:lnB w="6350">
                      <a:solidFill>
                        <a:srgbClr val="22346A"/>
                      </a:solidFill>
                      <a:prstDash val="solid"/>
                    </a:lnB>
                    <a:solidFill>
                      <a:srgbClr val="7945B8">
                        <a:alpha val="8000"/>
                      </a:srgbClr>
                    </a:solidFill>
                  </a:tcPr>
                </a:tc>
                <a:extLst>
                  <a:ext uri="{0D108BD9-81ED-4DB2-BD59-A6C34878D82A}">
                    <a16:rowId xmlns:a16="http://schemas.microsoft.com/office/drawing/2014/main" val="10005"/>
                  </a:ext>
                </a:extLst>
              </a:tr>
              <a:tr h="273189">
                <a:tc>
                  <a:txBody>
                    <a:bodyPr/>
                    <a:lstStyle/>
                    <a:p>
                      <a:pPr marL="0">
                        <a:lnSpc>
                          <a:spcPct val="100000"/>
                        </a:lnSpc>
                        <a:spcBef>
                          <a:spcPts val="870"/>
                        </a:spcBef>
                      </a:pPr>
                      <a:r>
                        <a:rPr sz="1300" spc="-10">
                          <a:solidFill>
                            <a:srgbClr val="22346A"/>
                          </a:solidFill>
                          <a:latin typeface="Arial" panose="020B0604020202020204" pitchFamily="34" charset="0"/>
                          <a:cs typeface="Arial" panose="020B0604020202020204" pitchFamily="34" charset="0"/>
                        </a:rPr>
                        <a:t>Queratitis</a:t>
                      </a:r>
                      <a:endParaRPr sz="1300">
                        <a:latin typeface="Arial" panose="020B0604020202020204" pitchFamily="34" charset="0"/>
                        <a:cs typeface="Arial" panose="020B0604020202020204" pitchFamily="34" charset="0"/>
                      </a:endParaRPr>
                    </a:p>
                  </a:txBody>
                  <a:tcPr marL="0" marR="0" marT="110490" marB="0" anchor="ctr">
                    <a:lnT w="6350">
                      <a:solidFill>
                        <a:srgbClr val="22346A"/>
                      </a:solidFill>
                      <a:prstDash val="solid"/>
                    </a:lnT>
                    <a:lnB w="6350">
                      <a:solidFill>
                        <a:srgbClr val="22346A"/>
                      </a:solidFill>
                      <a:prstDash val="solid"/>
                    </a:lnB>
                  </a:tcPr>
                </a:tc>
                <a:tc>
                  <a:txBody>
                    <a:bodyPr/>
                    <a:lstStyle/>
                    <a:p>
                      <a:pPr marL="0" algn="ctr">
                        <a:lnSpc>
                          <a:spcPct val="100000"/>
                        </a:lnSpc>
                        <a:spcBef>
                          <a:spcPts val="870"/>
                        </a:spcBef>
                      </a:pPr>
                      <a:r>
                        <a:rPr sz="1300" spc="-50">
                          <a:solidFill>
                            <a:srgbClr val="22346A"/>
                          </a:solidFill>
                          <a:latin typeface="Arial" panose="020B0604020202020204" pitchFamily="34" charset="0"/>
                          <a:cs typeface="Arial" panose="020B0604020202020204" pitchFamily="34" charset="0"/>
                        </a:rPr>
                        <a:t>0</a:t>
                      </a:r>
                      <a:endParaRPr sz="1300">
                        <a:latin typeface="Arial" panose="020B0604020202020204" pitchFamily="34" charset="0"/>
                        <a:cs typeface="Arial" panose="020B0604020202020204" pitchFamily="34" charset="0"/>
                      </a:endParaRPr>
                    </a:p>
                  </a:txBody>
                  <a:tcPr marL="0" marR="0" marT="110490" marB="0" anchor="ctr">
                    <a:lnT w="6350">
                      <a:solidFill>
                        <a:srgbClr val="22346A"/>
                      </a:solidFill>
                      <a:prstDash val="solid"/>
                    </a:lnT>
                    <a:lnB w="6350">
                      <a:solidFill>
                        <a:srgbClr val="22346A"/>
                      </a:solidFill>
                      <a:prstDash val="solid"/>
                    </a:lnB>
                    <a:solidFill>
                      <a:srgbClr val="7945B8">
                        <a:alpha val="8000"/>
                      </a:srgbClr>
                    </a:solidFill>
                  </a:tcPr>
                </a:tc>
                <a:tc>
                  <a:txBody>
                    <a:bodyPr/>
                    <a:lstStyle/>
                    <a:p>
                      <a:pPr marL="0" marR="16510" algn="ctr">
                        <a:lnSpc>
                          <a:spcPct val="100000"/>
                        </a:lnSpc>
                        <a:spcBef>
                          <a:spcPts val="870"/>
                        </a:spcBef>
                      </a:pPr>
                      <a:r>
                        <a:rPr sz="1300">
                          <a:solidFill>
                            <a:srgbClr val="22346A"/>
                          </a:solidFill>
                          <a:latin typeface="Arial" panose="020B0604020202020204" pitchFamily="34" charset="0"/>
                          <a:cs typeface="Arial" panose="020B0604020202020204" pitchFamily="34" charset="0"/>
                        </a:rPr>
                        <a:t>Raro</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t>
                      </a:r>
                      <a:r>
                        <a:rPr sz="1300">
                          <a:solidFill>
                            <a:srgbClr val="22346A"/>
                          </a:solidFill>
                          <a:latin typeface="Symbol" pitchFamily="2" charset="2"/>
                          <a:cs typeface="Arial" panose="020B0604020202020204" pitchFamily="34" charset="0"/>
                        </a:rPr>
                        <a:t></a:t>
                      </a:r>
                      <a:r>
                        <a:rPr sz="1300">
                          <a:solidFill>
                            <a:srgbClr val="22346A"/>
                          </a:solidFill>
                          <a:latin typeface="Arial" panose="020B0604020202020204" pitchFamily="34" charset="0"/>
                          <a:cs typeface="Arial" panose="020B0604020202020204" pitchFamily="34" charset="0"/>
                        </a:rPr>
                        <a:t>1/1000</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&lt;</a:t>
                      </a:r>
                      <a:r>
                        <a:rPr sz="1300" spc="10">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1/100)</a:t>
                      </a:r>
                      <a:endParaRPr sz="1300">
                        <a:latin typeface="Arial" panose="020B0604020202020204" pitchFamily="34" charset="0"/>
                        <a:cs typeface="Arial" panose="020B0604020202020204" pitchFamily="34" charset="0"/>
                      </a:endParaRPr>
                    </a:p>
                  </a:txBody>
                  <a:tcPr marL="0" marR="0" marT="110490" marB="0" anchor="ctr">
                    <a:lnT w="6350">
                      <a:solidFill>
                        <a:srgbClr val="22346A"/>
                      </a:solidFill>
                      <a:prstDash val="solid"/>
                    </a:lnT>
                    <a:lnB w="6350">
                      <a:solidFill>
                        <a:srgbClr val="22346A"/>
                      </a:solidFill>
                      <a:prstDash val="solid"/>
                    </a:lnB>
                    <a:solidFill>
                      <a:srgbClr val="7945B8">
                        <a:alpha val="8000"/>
                      </a:srgbClr>
                    </a:solidFill>
                  </a:tcPr>
                </a:tc>
                <a:extLst>
                  <a:ext uri="{0D108BD9-81ED-4DB2-BD59-A6C34878D82A}">
                    <a16:rowId xmlns:a16="http://schemas.microsoft.com/office/drawing/2014/main" val="10006"/>
                  </a:ext>
                </a:extLst>
              </a:tr>
              <a:tr h="272627">
                <a:tc>
                  <a:txBody>
                    <a:bodyPr/>
                    <a:lstStyle/>
                    <a:p>
                      <a:pPr marL="0">
                        <a:lnSpc>
                          <a:spcPct val="100000"/>
                        </a:lnSpc>
                        <a:spcBef>
                          <a:spcPts val="865"/>
                        </a:spcBef>
                      </a:pPr>
                      <a:r>
                        <a:rPr sz="1300" spc="-10">
                          <a:solidFill>
                            <a:srgbClr val="22346A"/>
                          </a:solidFill>
                          <a:latin typeface="Arial" panose="020B0604020202020204" pitchFamily="34" charset="0"/>
                          <a:cs typeface="Arial" panose="020B0604020202020204" pitchFamily="34" charset="0"/>
                        </a:rPr>
                        <a:t>Blefaritis</a:t>
                      </a:r>
                      <a:endParaRPr sz="1300">
                        <a:latin typeface="Arial" panose="020B0604020202020204" pitchFamily="34" charset="0"/>
                        <a:cs typeface="Arial" panose="020B0604020202020204" pitchFamily="34" charset="0"/>
                      </a:endParaRPr>
                    </a:p>
                  </a:txBody>
                  <a:tcPr marL="0" marR="0" marT="109855" marB="0" anchor="ctr">
                    <a:lnT w="6350">
                      <a:solidFill>
                        <a:srgbClr val="22346A"/>
                      </a:solidFill>
                      <a:prstDash val="solid"/>
                    </a:lnT>
                    <a:lnB w="6350">
                      <a:solidFill>
                        <a:srgbClr val="22346A"/>
                      </a:solidFill>
                      <a:prstDash val="solid"/>
                    </a:lnB>
                  </a:tcPr>
                </a:tc>
                <a:tc>
                  <a:txBody>
                    <a:bodyPr/>
                    <a:lstStyle/>
                    <a:p>
                      <a:pPr marL="0" algn="ctr">
                        <a:lnSpc>
                          <a:spcPct val="100000"/>
                        </a:lnSpc>
                        <a:spcBef>
                          <a:spcPts val="865"/>
                        </a:spcBef>
                      </a:pPr>
                      <a:r>
                        <a:rPr sz="1300" spc="-50">
                          <a:solidFill>
                            <a:srgbClr val="22346A"/>
                          </a:solidFill>
                          <a:latin typeface="Arial" panose="020B0604020202020204" pitchFamily="34" charset="0"/>
                          <a:cs typeface="Arial" panose="020B0604020202020204" pitchFamily="34" charset="0"/>
                        </a:rPr>
                        <a:t>0</a:t>
                      </a:r>
                      <a:endParaRPr sz="1300">
                        <a:latin typeface="Arial" panose="020B0604020202020204" pitchFamily="34" charset="0"/>
                        <a:cs typeface="Arial" panose="020B0604020202020204" pitchFamily="34" charset="0"/>
                      </a:endParaRPr>
                    </a:p>
                  </a:txBody>
                  <a:tcPr marL="0" marR="0" marT="109855" marB="0" anchor="ctr">
                    <a:lnT w="6350">
                      <a:solidFill>
                        <a:srgbClr val="22346A"/>
                      </a:solidFill>
                      <a:prstDash val="solid"/>
                    </a:lnT>
                    <a:lnB w="6350">
                      <a:solidFill>
                        <a:srgbClr val="22346A"/>
                      </a:solidFill>
                      <a:prstDash val="solid"/>
                    </a:lnB>
                    <a:solidFill>
                      <a:srgbClr val="7945B8">
                        <a:alpha val="8000"/>
                      </a:srgbClr>
                    </a:solidFill>
                  </a:tcPr>
                </a:tc>
                <a:tc>
                  <a:txBody>
                    <a:bodyPr/>
                    <a:lstStyle/>
                    <a:p>
                      <a:pPr marL="0" marR="16510" algn="ctr">
                        <a:lnSpc>
                          <a:spcPct val="100000"/>
                        </a:lnSpc>
                        <a:spcBef>
                          <a:spcPts val="865"/>
                        </a:spcBef>
                      </a:pPr>
                      <a:r>
                        <a:rPr sz="1300">
                          <a:solidFill>
                            <a:srgbClr val="22346A"/>
                          </a:solidFill>
                          <a:latin typeface="Arial" panose="020B0604020202020204" pitchFamily="34" charset="0"/>
                          <a:cs typeface="Arial" panose="020B0604020202020204" pitchFamily="34" charset="0"/>
                        </a:rPr>
                        <a:t>Raro</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t>
                      </a:r>
                      <a:r>
                        <a:rPr sz="1300">
                          <a:solidFill>
                            <a:srgbClr val="22346A"/>
                          </a:solidFill>
                          <a:latin typeface="Symbol" pitchFamily="2" charset="2"/>
                          <a:cs typeface="Arial" panose="020B0604020202020204" pitchFamily="34" charset="0"/>
                        </a:rPr>
                        <a:t></a:t>
                      </a:r>
                      <a:r>
                        <a:rPr sz="1300">
                          <a:solidFill>
                            <a:srgbClr val="22346A"/>
                          </a:solidFill>
                          <a:latin typeface="Arial" panose="020B0604020202020204" pitchFamily="34" charset="0"/>
                          <a:cs typeface="Arial" panose="020B0604020202020204" pitchFamily="34" charset="0"/>
                        </a:rPr>
                        <a:t>1/1000</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a:t>
                      </a:r>
                      <a:r>
                        <a:rPr sz="1300" spc="1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&lt;</a:t>
                      </a:r>
                      <a:r>
                        <a:rPr sz="1300" spc="10">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1/100)</a:t>
                      </a:r>
                      <a:endParaRPr sz="1300">
                        <a:latin typeface="Arial" panose="020B0604020202020204" pitchFamily="34" charset="0"/>
                        <a:cs typeface="Arial" panose="020B0604020202020204" pitchFamily="34" charset="0"/>
                      </a:endParaRPr>
                    </a:p>
                  </a:txBody>
                  <a:tcPr marL="0" marR="0" marT="109855" marB="0" anchor="ctr">
                    <a:lnT w="6350">
                      <a:solidFill>
                        <a:srgbClr val="22346A"/>
                      </a:solidFill>
                      <a:prstDash val="solid"/>
                    </a:lnT>
                    <a:lnB w="6350">
                      <a:solidFill>
                        <a:srgbClr val="22346A"/>
                      </a:solidFill>
                      <a:prstDash val="solid"/>
                    </a:lnB>
                    <a:solidFill>
                      <a:srgbClr val="7945B8">
                        <a:alpha val="8000"/>
                      </a:srgbClr>
                    </a:solidFill>
                  </a:tcPr>
                </a:tc>
                <a:extLst>
                  <a:ext uri="{0D108BD9-81ED-4DB2-BD59-A6C34878D82A}">
                    <a16:rowId xmlns:a16="http://schemas.microsoft.com/office/drawing/2014/main" val="10007"/>
                  </a:ext>
                </a:extLst>
              </a:tr>
              <a:tr h="273188">
                <a:tc>
                  <a:txBody>
                    <a:bodyPr/>
                    <a:lstStyle/>
                    <a:p>
                      <a:pPr marL="0">
                        <a:lnSpc>
                          <a:spcPct val="100000"/>
                        </a:lnSpc>
                        <a:spcBef>
                          <a:spcPts val="865"/>
                        </a:spcBef>
                      </a:pPr>
                      <a:r>
                        <a:rPr sz="1300">
                          <a:solidFill>
                            <a:srgbClr val="22346A"/>
                          </a:solidFill>
                          <a:latin typeface="Arial" panose="020B0604020202020204" pitchFamily="34" charset="0"/>
                          <a:cs typeface="Arial" panose="020B0604020202020204" pitchFamily="34" charset="0"/>
                        </a:rPr>
                        <a:t>Reacción</a:t>
                      </a:r>
                      <a:r>
                        <a:rPr sz="1300" spc="3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en</a:t>
                      </a:r>
                      <a:r>
                        <a:rPr sz="1300" spc="35">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el</a:t>
                      </a:r>
                      <a:r>
                        <a:rPr sz="1300" spc="35">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lugar</a:t>
                      </a:r>
                      <a:r>
                        <a:rPr sz="1300" spc="-25">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de</a:t>
                      </a:r>
                      <a:r>
                        <a:rPr sz="1300" spc="35">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la</a:t>
                      </a:r>
                      <a:r>
                        <a:rPr sz="1300" spc="30">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inyección</a:t>
                      </a:r>
                      <a:r>
                        <a:rPr sz="1300" spc="-15" baseline="31400">
                          <a:solidFill>
                            <a:srgbClr val="22346A"/>
                          </a:solidFill>
                          <a:latin typeface="Arial" panose="020B0604020202020204" pitchFamily="34" charset="0"/>
                          <a:cs typeface="Arial" panose="020B0604020202020204" pitchFamily="34" charset="0"/>
                        </a:rPr>
                        <a:t>b</a:t>
                      </a:r>
                      <a:endParaRPr sz="1300" baseline="31400">
                        <a:latin typeface="Arial" panose="020B0604020202020204" pitchFamily="34" charset="0"/>
                        <a:cs typeface="Arial" panose="020B0604020202020204" pitchFamily="34" charset="0"/>
                      </a:endParaRPr>
                    </a:p>
                  </a:txBody>
                  <a:tcPr marL="0" marR="0" marT="109855" marB="0" anchor="ctr">
                    <a:lnT w="6350">
                      <a:solidFill>
                        <a:srgbClr val="22346A"/>
                      </a:solidFill>
                      <a:prstDash val="solid"/>
                    </a:lnT>
                    <a:lnB w="6350">
                      <a:solidFill>
                        <a:srgbClr val="22346A"/>
                      </a:solidFill>
                      <a:prstDash val="solid"/>
                    </a:lnB>
                  </a:tcPr>
                </a:tc>
                <a:tc>
                  <a:txBody>
                    <a:bodyPr/>
                    <a:lstStyle/>
                    <a:p>
                      <a:pPr marL="0" algn="ctr">
                        <a:lnSpc>
                          <a:spcPct val="100000"/>
                        </a:lnSpc>
                        <a:spcBef>
                          <a:spcPts val="869"/>
                        </a:spcBef>
                      </a:pPr>
                      <a:r>
                        <a:rPr sz="1300">
                          <a:solidFill>
                            <a:srgbClr val="22346A"/>
                          </a:solidFill>
                          <a:latin typeface="Arial" panose="020B0604020202020204" pitchFamily="34" charset="0"/>
                          <a:cs typeface="Arial" panose="020B0604020202020204" pitchFamily="34" charset="0"/>
                        </a:rPr>
                        <a:t>5</a:t>
                      </a:r>
                      <a:r>
                        <a:rPr sz="1300" spc="5">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(5,0)</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solidFill>
                      <a:srgbClr val="7945B8">
                        <a:alpha val="8000"/>
                      </a:srgbClr>
                    </a:solidFill>
                  </a:tcPr>
                </a:tc>
                <a:tc>
                  <a:txBody>
                    <a:bodyPr/>
                    <a:lstStyle/>
                    <a:p>
                      <a:pPr marL="0" marR="20320" algn="ctr">
                        <a:lnSpc>
                          <a:spcPct val="100000"/>
                        </a:lnSpc>
                        <a:spcBef>
                          <a:spcPts val="869"/>
                        </a:spcBef>
                      </a:pPr>
                      <a:r>
                        <a:rPr sz="1300">
                          <a:solidFill>
                            <a:srgbClr val="22346A"/>
                          </a:solidFill>
                          <a:latin typeface="Arial" panose="020B0604020202020204" pitchFamily="34" charset="0"/>
                          <a:cs typeface="Arial" panose="020B0604020202020204" pitchFamily="34" charset="0"/>
                        </a:rPr>
                        <a:t>Común</a:t>
                      </a:r>
                      <a:r>
                        <a:rPr sz="1300" spc="35">
                          <a:solidFill>
                            <a:srgbClr val="22346A"/>
                          </a:solidFill>
                          <a:latin typeface="Arial" panose="020B0604020202020204" pitchFamily="34" charset="0"/>
                          <a:cs typeface="Arial" panose="020B0604020202020204" pitchFamily="34" charset="0"/>
                        </a:rPr>
                        <a:t> </a:t>
                      </a:r>
                      <a:r>
                        <a:rPr sz="1300" spc="-10">
                          <a:solidFill>
                            <a:srgbClr val="22346A"/>
                          </a:solidFill>
                          <a:latin typeface="Arial" panose="020B0604020202020204" pitchFamily="34" charset="0"/>
                          <a:cs typeface="Arial" panose="020B0604020202020204" pitchFamily="34" charset="0"/>
                        </a:rPr>
                        <a:t>(</a:t>
                      </a:r>
                      <a:r>
                        <a:rPr sz="1300" spc="-10">
                          <a:solidFill>
                            <a:srgbClr val="22346A"/>
                          </a:solidFill>
                          <a:latin typeface="Symbol" pitchFamily="2" charset="2"/>
                          <a:cs typeface="Arial" panose="020B0604020202020204" pitchFamily="34" charset="0"/>
                        </a:rPr>
                        <a:t></a:t>
                      </a:r>
                      <a:r>
                        <a:rPr sz="1300" spc="-10">
                          <a:solidFill>
                            <a:srgbClr val="22346A"/>
                          </a:solidFill>
                          <a:latin typeface="Arial" panose="020B0604020202020204" pitchFamily="34" charset="0"/>
                          <a:cs typeface="Arial" panose="020B0604020202020204" pitchFamily="34" charset="0"/>
                        </a:rPr>
                        <a:t>1/100</a:t>
                      </a:r>
                      <a:r>
                        <a:rPr sz="1300" spc="40">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a</a:t>
                      </a:r>
                      <a:r>
                        <a:rPr sz="1300" spc="45">
                          <a:solidFill>
                            <a:srgbClr val="22346A"/>
                          </a:solidFill>
                          <a:latin typeface="Arial" panose="020B0604020202020204" pitchFamily="34" charset="0"/>
                          <a:cs typeface="Arial" panose="020B0604020202020204" pitchFamily="34" charset="0"/>
                        </a:rPr>
                        <a:t> </a:t>
                      </a:r>
                      <a:r>
                        <a:rPr sz="1300">
                          <a:solidFill>
                            <a:srgbClr val="22346A"/>
                          </a:solidFill>
                          <a:latin typeface="Arial" panose="020B0604020202020204" pitchFamily="34" charset="0"/>
                          <a:cs typeface="Arial" panose="020B0604020202020204" pitchFamily="34" charset="0"/>
                        </a:rPr>
                        <a:t>&lt;</a:t>
                      </a:r>
                      <a:r>
                        <a:rPr sz="1300" spc="45">
                          <a:solidFill>
                            <a:srgbClr val="22346A"/>
                          </a:solidFill>
                          <a:latin typeface="Arial" panose="020B0604020202020204" pitchFamily="34" charset="0"/>
                          <a:cs typeface="Arial" panose="020B0604020202020204" pitchFamily="34" charset="0"/>
                        </a:rPr>
                        <a:t> </a:t>
                      </a:r>
                      <a:r>
                        <a:rPr sz="1300" spc="-20">
                          <a:solidFill>
                            <a:srgbClr val="22346A"/>
                          </a:solidFill>
                          <a:latin typeface="Arial" panose="020B0604020202020204" pitchFamily="34" charset="0"/>
                          <a:cs typeface="Arial" panose="020B0604020202020204" pitchFamily="34" charset="0"/>
                        </a:rPr>
                        <a:t>1/10)</a:t>
                      </a:r>
                      <a:endParaRPr sz="1300">
                        <a:latin typeface="Arial" panose="020B0604020202020204" pitchFamily="34" charset="0"/>
                        <a:cs typeface="Arial" panose="020B0604020202020204" pitchFamily="34" charset="0"/>
                      </a:endParaRPr>
                    </a:p>
                  </a:txBody>
                  <a:tcPr marL="0" marR="0" marT="110489" marB="0" anchor="ctr">
                    <a:lnT w="6350">
                      <a:solidFill>
                        <a:srgbClr val="22346A"/>
                      </a:solidFill>
                      <a:prstDash val="solid"/>
                    </a:lnT>
                    <a:lnB w="6350">
                      <a:solidFill>
                        <a:srgbClr val="22346A"/>
                      </a:solidFill>
                      <a:prstDash val="solid"/>
                    </a:lnB>
                    <a:solidFill>
                      <a:srgbClr val="7945B8">
                        <a:alpha val="8000"/>
                      </a:srgbClr>
                    </a:solidFill>
                  </a:tcPr>
                </a:tc>
                <a:extLst>
                  <a:ext uri="{0D108BD9-81ED-4DB2-BD59-A6C34878D82A}">
                    <a16:rowId xmlns:a16="http://schemas.microsoft.com/office/drawing/2014/main" val="10008"/>
                  </a:ext>
                </a:extLst>
              </a:tr>
            </a:tbl>
          </a:graphicData>
        </a:graphic>
      </p:graphicFrame>
      <p:sp>
        <p:nvSpPr>
          <p:cNvPr id="8" name="CuadroTexto 7">
            <a:extLst>
              <a:ext uri="{FF2B5EF4-FFF2-40B4-BE49-F238E27FC236}">
                <a16:creationId xmlns:a16="http://schemas.microsoft.com/office/drawing/2014/main" id="{8A4265FC-7DC5-AE45-B3EE-68A975BD0B3C}"/>
              </a:ext>
            </a:extLst>
          </p:cNvPr>
          <p:cNvSpPr txBox="1"/>
          <p:nvPr/>
        </p:nvSpPr>
        <p:spPr>
          <a:xfrm>
            <a:off x="1758469" y="6029311"/>
            <a:ext cx="8219249" cy="477054"/>
          </a:xfrm>
          <a:prstGeom prst="rect">
            <a:avLst/>
          </a:prstGeom>
          <a:noFill/>
        </p:spPr>
        <p:txBody>
          <a:bodyPr wrap="square" rtlCol="0">
            <a:spAutoFit/>
          </a:bodyPr>
          <a:lstStyle/>
          <a:p>
            <a:r>
              <a:rPr lang="es-ES" sz="500" baseline="30000">
                <a:solidFill>
                  <a:srgbClr val="646464"/>
                </a:solidFill>
              </a:rPr>
              <a:t>$</a:t>
            </a:r>
            <a:r>
              <a:rPr lang="es-ES" sz="50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500" baseline="30000">
                <a:solidFill>
                  <a:srgbClr val="646464"/>
                </a:solidFill>
              </a:rPr>
              <a:t>1,2</a:t>
            </a:r>
            <a:endParaRPr lang="es-ES" sz="500" b="1">
              <a:solidFill>
                <a:srgbClr val="646464"/>
              </a:solidFill>
            </a:endParaRPr>
          </a:p>
          <a:p>
            <a:r>
              <a:rPr lang="es-ES" sz="500" b="1">
                <a:solidFill>
                  <a:srgbClr val="646464"/>
                </a:solidFill>
              </a:rPr>
              <a:t>DA</a:t>
            </a:r>
            <a:r>
              <a:rPr lang="es-ES" sz="500">
                <a:solidFill>
                  <a:srgbClr val="646464"/>
                </a:solidFill>
              </a:rPr>
              <a:t>: dermatitis atópica; </a:t>
            </a:r>
            <a:r>
              <a:rPr lang="es-ES" sz="500" b="1">
                <a:solidFill>
                  <a:srgbClr val="646464"/>
                </a:solidFill>
              </a:rPr>
              <a:t>LEB</a:t>
            </a:r>
            <a:r>
              <a:rPr lang="es-ES" sz="500">
                <a:solidFill>
                  <a:srgbClr val="646464"/>
                </a:solidFill>
              </a:rPr>
              <a:t>: lebrikizumab; </a:t>
            </a:r>
            <a:r>
              <a:rPr lang="es-ES" sz="500" b="1">
                <a:solidFill>
                  <a:srgbClr val="646464"/>
                </a:solidFill>
              </a:rPr>
              <a:t>FT</a:t>
            </a:r>
            <a:r>
              <a:rPr lang="es-ES" sz="500">
                <a:solidFill>
                  <a:srgbClr val="646464"/>
                </a:solidFill>
              </a:rPr>
              <a:t>: ficha técnica; </a:t>
            </a:r>
            <a:r>
              <a:rPr lang="es-ES" sz="500" b="1">
                <a:solidFill>
                  <a:srgbClr val="646464"/>
                </a:solidFill>
              </a:rPr>
              <a:t>C2S: </a:t>
            </a:r>
            <a:r>
              <a:rPr lang="es-ES" sz="500">
                <a:solidFill>
                  <a:srgbClr val="646464"/>
                </a:solidFill>
              </a:rPr>
              <a:t>cada 2 semanas </a:t>
            </a:r>
          </a:p>
          <a:p>
            <a:r>
              <a:rPr lang="es-ES" sz="500" b="1">
                <a:solidFill>
                  <a:srgbClr val="646464"/>
                </a:solidFill>
              </a:rPr>
              <a:t>1. </a:t>
            </a:r>
            <a:r>
              <a:rPr lang="es-ES" sz="500">
                <a:solidFill>
                  <a:srgbClr val="646464"/>
                </a:solidFill>
              </a:rPr>
              <a:t>Lauffer F., </a:t>
            </a:r>
            <a:r>
              <a:rPr lang="es-ES" sz="500" i="1">
                <a:solidFill>
                  <a:srgbClr val="646464"/>
                </a:solidFill>
              </a:rPr>
              <a:t>et al</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provides</a:t>
            </a:r>
            <a:r>
              <a:rPr lang="es-ES" sz="500">
                <a:solidFill>
                  <a:srgbClr val="646464"/>
                </a:solidFill>
              </a:rPr>
              <a:t> </a:t>
            </a:r>
            <a:r>
              <a:rPr lang="es-ES" sz="500" err="1">
                <a:solidFill>
                  <a:srgbClr val="646464"/>
                </a:solidFill>
              </a:rPr>
              <a:t>high</a:t>
            </a:r>
            <a:r>
              <a:rPr lang="es-ES" sz="500">
                <a:solidFill>
                  <a:srgbClr val="646464"/>
                </a:solidFill>
              </a:rPr>
              <a:t> </a:t>
            </a:r>
            <a:r>
              <a:rPr lang="es-ES" sz="500" err="1">
                <a:solidFill>
                  <a:srgbClr val="646464"/>
                </a:solidFill>
              </a:rPr>
              <a:t>levels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effectiveness</a:t>
            </a:r>
            <a:r>
              <a:rPr lang="es-ES" sz="500">
                <a:solidFill>
                  <a:srgbClr val="646464"/>
                </a:solidFill>
              </a:rPr>
              <a:t> in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t>
            </a:r>
            <a:r>
              <a:rPr lang="es-ES" sz="500" err="1">
                <a:solidFill>
                  <a:srgbClr val="646464"/>
                </a:solidFill>
              </a:rPr>
              <a:t>routine</a:t>
            </a:r>
            <a:r>
              <a:rPr lang="es-ES" sz="500">
                <a:solidFill>
                  <a:srgbClr val="646464"/>
                </a:solidFill>
              </a:rPr>
              <a:t> </a:t>
            </a:r>
            <a:r>
              <a:rPr lang="es-ES" sz="500" err="1">
                <a:solidFill>
                  <a:srgbClr val="646464"/>
                </a:solidFill>
              </a:rPr>
              <a:t>practice</a:t>
            </a:r>
            <a:r>
              <a:rPr lang="es-ES" sz="500">
                <a:solidFill>
                  <a:srgbClr val="646464"/>
                </a:solidFill>
              </a:rPr>
              <a:t>: </a:t>
            </a:r>
            <a:r>
              <a:rPr lang="es-ES" sz="500" err="1">
                <a:solidFill>
                  <a:srgbClr val="646464"/>
                </a:solidFill>
              </a:rPr>
              <a:t>interim</a:t>
            </a:r>
            <a:r>
              <a:rPr lang="es-ES" sz="500">
                <a:solidFill>
                  <a:srgbClr val="646464"/>
                </a:solidFill>
              </a:rPr>
              <a:t> </a:t>
            </a:r>
            <a:r>
              <a:rPr lang="es-ES" sz="500" err="1">
                <a:solidFill>
                  <a:srgbClr val="646464"/>
                </a:solidFill>
              </a:rPr>
              <a:t>analysis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non-</a:t>
            </a:r>
            <a:r>
              <a:rPr lang="es-ES" sz="500" err="1">
                <a:solidFill>
                  <a:srgbClr val="646464"/>
                </a:solidFill>
              </a:rPr>
              <a:t>interventional</a:t>
            </a:r>
            <a:r>
              <a:rPr lang="es-ES" sz="500">
                <a:solidFill>
                  <a:srgbClr val="646464"/>
                </a:solidFill>
              </a:rPr>
              <a:t> </a:t>
            </a:r>
            <a:r>
              <a:rPr lang="es-ES" sz="500" err="1">
                <a:solidFill>
                  <a:srgbClr val="646464"/>
                </a:solidFill>
              </a:rPr>
              <a:t>study</a:t>
            </a:r>
            <a:r>
              <a:rPr lang="es-ES" sz="500">
                <a:solidFill>
                  <a:srgbClr val="646464"/>
                </a:solidFill>
              </a:rPr>
              <a:t> AD-LIFE. 33rd </a:t>
            </a:r>
            <a:r>
              <a:rPr lang="es-ES" sz="500" err="1">
                <a:solidFill>
                  <a:srgbClr val="646464"/>
                </a:solidFill>
              </a:rPr>
              <a:t>Congress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2025; Paris, France; 17–20 </a:t>
            </a:r>
            <a:r>
              <a:rPr lang="es-ES" sz="500" err="1">
                <a:solidFill>
                  <a:srgbClr val="646464"/>
                </a:solidFill>
              </a:rPr>
              <a:t>September</a:t>
            </a:r>
            <a:r>
              <a:rPr lang="es-ES" sz="500">
                <a:solidFill>
                  <a:srgbClr val="646464"/>
                </a:solidFill>
              </a:rPr>
              <a:t> 2025. P-2936; </a:t>
            </a:r>
            <a:r>
              <a:rPr lang="es-ES" sz="500" b="1">
                <a:solidFill>
                  <a:srgbClr val="646464"/>
                </a:solidFill>
              </a:rPr>
              <a:t>2</a:t>
            </a:r>
            <a:r>
              <a:rPr lang="es-ES" sz="500">
                <a:solidFill>
                  <a:srgbClr val="646464"/>
                </a:solidFill>
              </a:rPr>
              <a:t>. </a:t>
            </a:r>
            <a:r>
              <a:rPr lang="es-ES" sz="500" err="1">
                <a:solidFill>
                  <a:srgbClr val="646464"/>
                </a:solidFill>
              </a:rPr>
              <a:t>Lauffler</a:t>
            </a:r>
            <a:r>
              <a:rPr lang="es-ES" sz="500">
                <a:solidFill>
                  <a:srgbClr val="646464"/>
                </a:solidFill>
              </a:rPr>
              <a:t> F., </a:t>
            </a:r>
            <a:r>
              <a:rPr lang="es-ES" sz="500" i="1">
                <a:solidFill>
                  <a:srgbClr val="646464"/>
                </a:solidFill>
              </a:rPr>
              <a:t>et al</a:t>
            </a:r>
            <a:r>
              <a:rPr lang="es-ES" sz="500">
                <a:solidFill>
                  <a:srgbClr val="646464"/>
                </a:solidFill>
              </a:rPr>
              <a:t>. </a:t>
            </a:r>
            <a:r>
              <a:rPr lang="es-ES" sz="500" err="1">
                <a:solidFill>
                  <a:srgbClr val="646464"/>
                </a:solidFill>
              </a:rPr>
              <a:t>Patient</a:t>
            </a:r>
            <a:r>
              <a:rPr lang="es-ES" sz="500">
                <a:solidFill>
                  <a:srgbClr val="646464"/>
                </a:solidFill>
              </a:rPr>
              <a:t> </a:t>
            </a:r>
            <a:r>
              <a:rPr lang="es-ES" sz="500" err="1">
                <a:solidFill>
                  <a:srgbClr val="646464"/>
                </a:solidFill>
              </a:rPr>
              <a:t>reported</a:t>
            </a:r>
            <a:r>
              <a:rPr lang="es-ES" sz="500">
                <a:solidFill>
                  <a:srgbClr val="646464"/>
                </a:solidFill>
              </a:rPr>
              <a:t> </a:t>
            </a:r>
            <a:r>
              <a:rPr lang="es-ES" sz="500" err="1">
                <a:solidFill>
                  <a:srgbClr val="646464"/>
                </a:solidFill>
              </a:rPr>
              <a:t>outcomes</a:t>
            </a:r>
            <a:r>
              <a:rPr lang="es-ES" sz="500">
                <a:solidFill>
                  <a:srgbClr val="646464"/>
                </a:solidFill>
              </a:rPr>
              <a:t> in </a:t>
            </a:r>
            <a:r>
              <a:rPr lang="es-ES" sz="500" err="1">
                <a:solidFill>
                  <a:srgbClr val="646464"/>
                </a:solidFill>
              </a:rPr>
              <a:t>lebrikizumab</a:t>
            </a:r>
            <a:r>
              <a:rPr lang="es-ES" sz="500">
                <a:solidFill>
                  <a:srgbClr val="646464"/>
                </a:solidFill>
              </a:rPr>
              <a:t> </a:t>
            </a:r>
            <a:r>
              <a:rPr lang="es-ES" sz="500" err="1">
                <a:solidFill>
                  <a:srgbClr val="646464"/>
                </a:solidFill>
              </a:rPr>
              <a:t>treated</a:t>
            </a:r>
            <a:r>
              <a:rPr lang="es-ES" sz="500">
                <a:solidFill>
                  <a:srgbClr val="646464"/>
                </a:solidFill>
              </a:rPr>
              <a:t>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 real-</a:t>
            </a:r>
            <a:r>
              <a:rPr lang="es-ES" sz="500" err="1">
                <a:solidFill>
                  <a:srgbClr val="646464"/>
                </a:solidFill>
              </a:rPr>
              <a:t>world</a:t>
            </a:r>
            <a:r>
              <a:rPr lang="es-ES" sz="500">
                <a:solidFill>
                  <a:srgbClr val="646464"/>
                </a:solidFill>
              </a:rPr>
              <a:t> </a:t>
            </a:r>
            <a:r>
              <a:rPr lang="es-ES" sz="500" err="1">
                <a:solidFill>
                  <a:srgbClr val="646464"/>
                </a:solidFill>
              </a:rPr>
              <a:t>setting</a:t>
            </a:r>
            <a:r>
              <a:rPr lang="es-ES" sz="500">
                <a:solidFill>
                  <a:srgbClr val="646464"/>
                </a:solidFill>
              </a:rPr>
              <a:t>: </a:t>
            </a:r>
            <a:r>
              <a:rPr lang="es-ES" sz="500" err="1">
                <a:solidFill>
                  <a:srgbClr val="646464"/>
                </a:solidFill>
              </a:rPr>
              <a:t>interim</a:t>
            </a:r>
            <a:r>
              <a:rPr lang="es-ES" sz="500">
                <a:solidFill>
                  <a:srgbClr val="646464"/>
                </a:solidFill>
              </a:rPr>
              <a:t> </a:t>
            </a:r>
            <a:r>
              <a:rPr lang="es-ES" sz="500" err="1">
                <a:solidFill>
                  <a:srgbClr val="646464"/>
                </a:solidFill>
              </a:rPr>
              <a:t>analysis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non-</a:t>
            </a:r>
            <a:r>
              <a:rPr lang="es-ES" sz="500" err="1">
                <a:solidFill>
                  <a:srgbClr val="646464"/>
                </a:solidFill>
              </a:rPr>
              <a:t>interventional</a:t>
            </a:r>
            <a:r>
              <a:rPr lang="es-ES" sz="500">
                <a:solidFill>
                  <a:srgbClr val="646464"/>
                </a:solidFill>
              </a:rPr>
              <a:t> </a:t>
            </a:r>
            <a:r>
              <a:rPr lang="es-ES" sz="500" err="1">
                <a:solidFill>
                  <a:srgbClr val="646464"/>
                </a:solidFill>
              </a:rPr>
              <a:t>study</a:t>
            </a:r>
            <a:r>
              <a:rPr lang="es-ES" sz="500">
                <a:solidFill>
                  <a:srgbClr val="646464"/>
                </a:solidFill>
              </a:rPr>
              <a:t> AD-LIFE. 33rd </a:t>
            </a:r>
            <a:r>
              <a:rPr lang="es-ES" sz="500" err="1">
                <a:solidFill>
                  <a:srgbClr val="646464"/>
                </a:solidFill>
              </a:rPr>
              <a:t>Congress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2025; París, Francia; 17–20 septiembre 2025. P-3457.</a:t>
            </a:r>
          </a:p>
        </p:txBody>
      </p:sp>
      <p:sp>
        <p:nvSpPr>
          <p:cNvPr id="14" name="Rectángulo redondeado 13">
            <a:extLst>
              <a:ext uri="{FF2B5EF4-FFF2-40B4-BE49-F238E27FC236}">
                <a16:creationId xmlns:a16="http://schemas.microsoft.com/office/drawing/2014/main" id="{9D78CB87-05C7-1E10-96F7-1218AFC4D583}"/>
              </a:ext>
            </a:extLst>
          </p:cNvPr>
          <p:cNvSpPr/>
          <p:nvPr/>
        </p:nvSpPr>
        <p:spPr>
          <a:xfrm>
            <a:off x="1219971" y="2109912"/>
            <a:ext cx="9959795" cy="475416"/>
          </a:xfrm>
          <a:prstGeom prst="roundRect">
            <a:avLst>
              <a:gd name="adj" fmla="val 3646"/>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object 2" descr="$PPTXTitle">
            <a:extLst>
              <a:ext uri="{FF2B5EF4-FFF2-40B4-BE49-F238E27FC236}">
                <a16:creationId xmlns:a16="http://schemas.microsoft.com/office/drawing/2014/main" id="{6B86A474-37E4-4CE3-0187-17191220F25F}"/>
              </a:ext>
            </a:extLst>
          </p:cNvPr>
          <p:cNvSpPr txBox="1">
            <a:spLocks/>
          </p:cNvSpPr>
          <p:nvPr/>
        </p:nvSpPr>
        <p:spPr>
          <a:xfrm>
            <a:off x="2766727" y="2227518"/>
            <a:ext cx="6681640" cy="240204"/>
          </a:xfrm>
          <a:prstGeom prst="rect">
            <a:avLst/>
          </a:prstGeom>
        </p:spPr>
        <p:txBody>
          <a:bodyPr vert="horz" wrap="square" lIns="0" tIns="6931" rIns="0" bIns="0" rtlCol="0" anchor="ctr">
            <a:sp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23104" marR="18483" algn="ctr">
              <a:lnSpc>
                <a:spcPct val="100800"/>
              </a:lnSpc>
              <a:spcBef>
                <a:spcPts val="55"/>
              </a:spcBef>
            </a:pPr>
            <a:r>
              <a:rPr lang="es-ES" sz="1600">
                <a:solidFill>
                  <a:srgbClr val="003867"/>
                </a:solidFill>
                <a:ea typeface="+mn-ea"/>
              </a:rPr>
              <a:t>No se observaron nuevas señales de seguridad </a:t>
            </a:r>
            <a:r>
              <a:rPr lang="es-ES" sz="1600" baseline="30000">
                <a:solidFill>
                  <a:srgbClr val="003867"/>
                </a:solidFill>
                <a:ea typeface="+mn-ea"/>
              </a:rPr>
              <a:t>1,2</a:t>
            </a:r>
          </a:p>
        </p:txBody>
      </p:sp>
      <p:sp>
        <p:nvSpPr>
          <p:cNvPr id="16" name="CuadroTexto 15">
            <a:extLst>
              <a:ext uri="{FF2B5EF4-FFF2-40B4-BE49-F238E27FC236}">
                <a16:creationId xmlns:a16="http://schemas.microsoft.com/office/drawing/2014/main" id="{B34E3060-7C83-ACB5-950A-ACE6DA2478D2}"/>
              </a:ext>
            </a:extLst>
          </p:cNvPr>
          <p:cNvSpPr txBox="1"/>
          <p:nvPr/>
        </p:nvSpPr>
        <p:spPr>
          <a:xfrm>
            <a:off x="8862726" y="2802058"/>
            <a:ext cx="2827244" cy="292388"/>
          </a:xfrm>
          <a:prstGeom prst="rect">
            <a:avLst/>
          </a:prstGeom>
          <a:noFill/>
        </p:spPr>
        <p:txBody>
          <a:bodyPr wrap="square">
            <a:spAutoFit/>
          </a:bodyPr>
          <a:lstStyle/>
          <a:p>
            <a:pPr marL="0" marR="959485" lvl="0" indent="0" algn="ctr" defTabSz="950400" rtl="0" eaLnBrk="1" fontAlgn="auto" latinLnBrk="0" hangingPunct="1">
              <a:lnSpc>
                <a:spcPct val="100000"/>
              </a:lnSpc>
              <a:spcBef>
                <a:spcPts val="0"/>
              </a:spcBef>
              <a:spcAft>
                <a:spcPts val="0"/>
              </a:spcAft>
              <a:buClrTx/>
              <a:buSzTx/>
              <a:buFontTx/>
              <a:buNone/>
              <a:tabLst>
                <a:tab pos="0" algn="l"/>
                <a:tab pos="2660400" algn="l"/>
              </a:tabLst>
              <a:defRPr/>
            </a:pPr>
            <a:r>
              <a:rPr kumimoji="0" lang="es-ES" sz="1300" b="1" i="0" u="none" strike="noStrike" kern="1200" cap="none" spc="-1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Frecuencia </a:t>
            </a:r>
            <a:r>
              <a:rPr kumimoji="0" lang="es-ES" sz="13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en </a:t>
            </a:r>
            <a:r>
              <a:rPr kumimoji="0" lang="es-ES" sz="1300" b="1" i="0" u="none" strike="noStrike" kern="1200" cap="none" spc="-25"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FT</a:t>
            </a:r>
            <a:endParaRPr kumimoji="0" lang="es-E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37422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946B2-981A-FB76-F99F-FC00B1E6A173}"/>
            </a:ext>
          </a:extLst>
        </p:cNvPr>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C2215DC3-1E72-DE6B-6FB3-CDECE9FFE385}"/>
              </a:ext>
            </a:extLst>
          </p:cNvPr>
          <p:cNvSpPr/>
          <p:nvPr/>
        </p:nvSpPr>
        <p:spPr>
          <a:xfrm>
            <a:off x="630375" y="1537530"/>
            <a:ext cx="10954344" cy="4328880"/>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52E930F1-5E78-DA8E-56B7-8F4534C2E05F}"/>
              </a:ext>
            </a:extLst>
          </p:cNvPr>
          <p:cNvSpPr txBox="1"/>
          <p:nvPr/>
        </p:nvSpPr>
        <p:spPr>
          <a:xfrm>
            <a:off x="4181124" y="1674673"/>
            <a:ext cx="3829752" cy="338554"/>
          </a:xfrm>
          <a:prstGeom prst="rect">
            <a:avLst/>
          </a:prstGeom>
          <a:noFill/>
        </p:spPr>
        <p:txBody>
          <a:bodyPr wrap="square">
            <a:spAutoFit/>
          </a:bodyPr>
          <a:lstStyle/>
          <a:p>
            <a:pPr algn="ctr"/>
            <a:r>
              <a:rPr lang="pt-BR" sz="1600" b="1">
                <a:solidFill>
                  <a:srgbClr val="7A45B8"/>
                </a:solidFill>
              </a:rPr>
              <a:t>Conclusiones</a:t>
            </a:r>
            <a:r>
              <a:rPr lang="pt-BR" sz="1600" b="1" baseline="30000">
                <a:solidFill>
                  <a:srgbClr val="7A45B8"/>
                </a:solidFill>
              </a:rPr>
              <a:t>1,2</a:t>
            </a:r>
          </a:p>
        </p:txBody>
      </p:sp>
      <p:sp>
        <p:nvSpPr>
          <p:cNvPr id="2" name="Título 1">
            <a:extLst>
              <a:ext uri="{FF2B5EF4-FFF2-40B4-BE49-F238E27FC236}">
                <a16:creationId xmlns:a16="http://schemas.microsoft.com/office/drawing/2014/main" id="{DB68724E-A1EF-26F8-5D08-B1393DC564B8}"/>
              </a:ext>
            </a:extLst>
          </p:cNvPr>
          <p:cNvSpPr>
            <a:spLocks noGrp="1"/>
          </p:cNvSpPr>
          <p:nvPr>
            <p:ph type="title"/>
          </p:nvPr>
        </p:nvSpPr>
        <p:spPr>
          <a:xfrm>
            <a:off x="541058" y="180535"/>
            <a:ext cx="10710038" cy="640214"/>
          </a:xfrm>
        </p:spPr>
        <p:txBody>
          <a:bodyPr/>
          <a:lstStyle/>
          <a:p>
            <a:r>
              <a:rPr lang="es-ES" err="1"/>
              <a:t>Lebrikizumab</a:t>
            </a:r>
            <a:r>
              <a:rPr lang="es-ES"/>
              <a:t> proporciona altos niveles de efectividad en pacientes con DA moderada a grave en la práctica habitual: análisis provisional del estudio no intervencionista AD-LIFE.</a:t>
            </a:r>
            <a:r>
              <a:rPr lang="es-ES" baseline="30000"/>
              <a:t>$1,2</a:t>
            </a:r>
          </a:p>
        </p:txBody>
      </p:sp>
      <p:sp>
        <p:nvSpPr>
          <p:cNvPr id="19" name="object 2">
            <a:extLst>
              <a:ext uri="{FF2B5EF4-FFF2-40B4-BE49-F238E27FC236}">
                <a16:creationId xmlns:a16="http://schemas.microsoft.com/office/drawing/2014/main" id="{F65A9069-D935-7F38-8E8D-A3B605AD7F2F}"/>
              </a:ext>
            </a:extLst>
          </p:cNvPr>
          <p:cNvSpPr/>
          <p:nvPr/>
        </p:nvSpPr>
        <p:spPr>
          <a:xfrm>
            <a:off x="1924690" y="2262021"/>
            <a:ext cx="8677738" cy="584786"/>
          </a:xfrm>
          <a:custGeom>
            <a:avLst/>
            <a:gdLst/>
            <a:ahLst/>
            <a:cxnLst/>
            <a:rect l="l" t="t" r="r" b="b"/>
            <a:pathLst>
              <a:path w="12628244" h="1382395">
                <a:moveTo>
                  <a:pt x="12427118" y="0"/>
                </a:moveTo>
                <a:lnTo>
                  <a:pt x="200768" y="0"/>
                </a:lnTo>
                <a:lnTo>
                  <a:pt x="154735" y="5302"/>
                </a:lnTo>
                <a:lnTo>
                  <a:pt x="112478" y="20405"/>
                </a:lnTo>
                <a:lnTo>
                  <a:pt x="75200" y="44105"/>
                </a:lnTo>
                <a:lnTo>
                  <a:pt x="44108" y="75195"/>
                </a:lnTo>
                <a:lnTo>
                  <a:pt x="20407" y="112473"/>
                </a:lnTo>
                <a:lnTo>
                  <a:pt x="5302" y="154732"/>
                </a:lnTo>
                <a:lnTo>
                  <a:pt x="0" y="200768"/>
                </a:lnTo>
                <a:lnTo>
                  <a:pt x="0" y="1181388"/>
                </a:lnTo>
                <a:lnTo>
                  <a:pt x="5302" y="1227424"/>
                </a:lnTo>
                <a:lnTo>
                  <a:pt x="20407" y="1269683"/>
                </a:lnTo>
                <a:lnTo>
                  <a:pt x="44108" y="1306960"/>
                </a:lnTo>
                <a:lnTo>
                  <a:pt x="75200" y="1338051"/>
                </a:lnTo>
                <a:lnTo>
                  <a:pt x="112478" y="1361751"/>
                </a:lnTo>
                <a:lnTo>
                  <a:pt x="154735" y="1376854"/>
                </a:lnTo>
                <a:lnTo>
                  <a:pt x="200768" y="1382156"/>
                </a:lnTo>
                <a:lnTo>
                  <a:pt x="12427118" y="1382156"/>
                </a:lnTo>
                <a:lnTo>
                  <a:pt x="12473155" y="1376854"/>
                </a:lnTo>
                <a:lnTo>
                  <a:pt x="12515414" y="1361751"/>
                </a:lnTo>
                <a:lnTo>
                  <a:pt x="12552691" y="1338051"/>
                </a:lnTo>
                <a:lnTo>
                  <a:pt x="12583782" y="1306960"/>
                </a:lnTo>
                <a:lnTo>
                  <a:pt x="12607482" y="1269683"/>
                </a:lnTo>
                <a:lnTo>
                  <a:pt x="12622585" y="1227424"/>
                </a:lnTo>
                <a:lnTo>
                  <a:pt x="12627887" y="1181388"/>
                </a:lnTo>
                <a:lnTo>
                  <a:pt x="12627887" y="200768"/>
                </a:lnTo>
                <a:lnTo>
                  <a:pt x="12622585" y="154732"/>
                </a:lnTo>
                <a:lnTo>
                  <a:pt x="12607482" y="112473"/>
                </a:lnTo>
                <a:lnTo>
                  <a:pt x="12583782" y="75195"/>
                </a:lnTo>
                <a:lnTo>
                  <a:pt x="12552691" y="44105"/>
                </a:lnTo>
                <a:lnTo>
                  <a:pt x="12515414" y="20405"/>
                </a:lnTo>
                <a:lnTo>
                  <a:pt x="12473155" y="5302"/>
                </a:lnTo>
                <a:lnTo>
                  <a:pt x="12427118" y="0"/>
                </a:lnTo>
                <a:close/>
              </a:path>
            </a:pathLst>
          </a:custGeom>
          <a:solidFill>
            <a:srgbClr val="F1F1F2"/>
          </a:solidFill>
        </p:spPr>
        <p:txBody>
          <a:bodyPr wrap="square" lIns="0" tIns="0" rIns="0" bIns="0" rtlCol="0"/>
          <a:lstStyle/>
          <a:p>
            <a:endParaRPr sz="1092"/>
          </a:p>
        </p:txBody>
      </p:sp>
      <p:sp>
        <p:nvSpPr>
          <p:cNvPr id="21" name="object 3">
            <a:extLst>
              <a:ext uri="{FF2B5EF4-FFF2-40B4-BE49-F238E27FC236}">
                <a16:creationId xmlns:a16="http://schemas.microsoft.com/office/drawing/2014/main" id="{3D7F86BD-8967-B804-1369-D878BB47A1C6}"/>
              </a:ext>
            </a:extLst>
          </p:cNvPr>
          <p:cNvSpPr/>
          <p:nvPr/>
        </p:nvSpPr>
        <p:spPr>
          <a:xfrm>
            <a:off x="1924691" y="4734160"/>
            <a:ext cx="8677737" cy="838286"/>
          </a:xfrm>
          <a:custGeom>
            <a:avLst/>
            <a:gdLst/>
            <a:ahLst/>
            <a:cxnLst/>
            <a:rect l="l" t="t" r="r" b="b"/>
            <a:pathLst>
              <a:path w="12628244" h="1382395">
                <a:moveTo>
                  <a:pt x="12427118" y="0"/>
                </a:moveTo>
                <a:lnTo>
                  <a:pt x="200768" y="0"/>
                </a:lnTo>
                <a:lnTo>
                  <a:pt x="154735" y="5302"/>
                </a:lnTo>
                <a:lnTo>
                  <a:pt x="112478" y="20405"/>
                </a:lnTo>
                <a:lnTo>
                  <a:pt x="75200" y="44105"/>
                </a:lnTo>
                <a:lnTo>
                  <a:pt x="44108" y="75195"/>
                </a:lnTo>
                <a:lnTo>
                  <a:pt x="20407" y="112473"/>
                </a:lnTo>
                <a:lnTo>
                  <a:pt x="5302" y="154732"/>
                </a:lnTo>
                <a:lnTo>
                  <a:pt x="0" y="200768"/>
                </a:lnTo>
                <a:lnTo>
                  <a:pt x="0" y="1181388"/>
                </a:lnTo>
                <a:lnTo>
                  <a:pt x="5302" y="1227424"/>
                </a:lnTo>
                <a:lnTo>
                  <a:pt x="20407" y="1269683"/>
                </a:lnTo>
                <a:lnTo>
                  <a:pt x="44108" y="1306960"/>
                </a:lnTo>
                <a:lnTo>
                  <a:pt x="75200" y="1338051"/>
                </a:lnTo>
                <a:lnTo>
                  <a:pt x="112478" y="1361751"/>
                </a:lnTo>
                <a:lnTo>
                  <a:pt x="154735" y="1376854"/>
                </a:lnTo>
                <a:lnTo>
                  <a:pt x="200768" y="1382156"/>
                </a:lnTo>
                <a:lnTo>
                  <a:pt x="12427118" y="1382156"/>
                </a:lnTo>
                <a:lnTo>
                  <a:pt x="12473155" y="1376854"/>
                </a:lnTo>
                <a:lnTo>
                  <a:pt x="12515414" y="1361751"/>
                </a:lnTo>
                <a:lnTo>
                  <a:pt x="12552691" y="1338051"/>
                </a:lnTo>
                <a:lnTo>
                  <a:pt x="12583782" y="1306960"/>
                </a:lnTo>
                <a:lnTo>
                  <a:pt x="12607482" y="1269683"/>
                </a:lnTo>
                <a:lnTo>
                  <a:pt x="12622585" y="1227424"/>
                </a:lnTo>
                <a:lnTo>
                  <a:pt x="12627887" y="1181388"/>
                </a:lnTo>
                <a:lnTo>
                  <a:pt x="12627887" y="200768"/>
                </a:lnTo>
                <a:lnTo>
                  <a:pt x="12622585" y="154732"/>
                </a:lnTo>
                <a:lnTo>
                  <a:pt x="12607482" y="112473"/>
                </a:lnTo>
                <a:lnTo>
                  <a:pt x="12583782" y="75195"/>
                </a:lnTo>
                <a:lnTo>
                  <a:pt x="12552691" y="44105"/>
                </a:lnTo>
                <a:lnTo>
                  <a:pt x="12515414" y="20405"/>
                </a:lnTo>
                <a:lnTo>
                  <a:pt x="12473155" y="5302"/>
                </a:lnTo>
                <a:lnTo>
                  <a:pt x="12427118" y="0"/>
                </a:lnTo>
                <a:close/>
              </a:path>
            </a:pathLst>
          </a:custGeom>
          <a:solidFill>
            <a:srgbClr val="F1F1F2"/>
          </a:solidFill>
        </p:spPr>
        <p:txBody>
          <a:bodyPr wrap="square" lIns="0" tIns="0" rIns="0" bIns="0" rtlCol="0"/>
          <a:lstStyle/>
          <a:p>
            <a:endParaRPr sz="1092">
              <a:latin typeface="Arial" panose="020B0604020202020204" pitchFamily="34" charset="0"/>
              <a:cs typeface="Arial" panose="020B0604020202020204" pitchFamily="34" charset="0"/>
            </a:endParaRPr>
          </a:p>
        </p:txBody>
      </p:sp>
      <p:grpSp>
        <p:nvGrpSpPr>
          <p:cNvPr id="22" name="object 13">
            <a:extLst>
              <a:ext uri="{FF2B5EF4-FFF2-40B4-BE49-F238E27FC236}">
                <a16:creationId xmlns:a16="http://schemas.microsoft.com/office/drawing/2014/main" id="{84326BA2-6447-22C7-B319-A8B567544E11}"/>
              </a:ext>
            </a:extLst>
          </p:cNvPr>
          <p:cNvGrpSpPr/>
          <p:nvPr/>
        </p:nvGrpSpPr>
        <p:grpSpPr>
          <a:xfrm>
            <a:off x="2101978" y="4333205"/>
            <a:ext cx="254830" cy="247982"/>
            <a:chOff x="4030467" y="6952667"/>
            <a:chExt cx="370840" cy="408940"/>
          </a:xfrm>
        </p:grpSpPr>
        <p:sp>
          <p:nvSpPr>
            <p:cNvPr id="23" name="object 14">
              <a:extLst>
                <a:ext uri="{FF2B5EF4-FFF2-40B4-BE49-F238E27FC236}">
                  <a16:creationId xmlns:a16="http://schemas.microsoft.com/office/drawing/2014/main" id="{DD199D29-DD18-54FB-31BC-0F8B35C6C972}"/>
                </a:ext>
              </a:extLst>
            </p:cNvPr>
            <p:cNvSpPr/>
            <p:nvPr/>
          </p:nvSpPr>
          <p:spPr>
            <a:xfrm>
              <a:off x="4030459" y="6952671"/>
              <a:ext cx="370840" cy="408940"/>
            </a:xfrm>
            <a:custGeom>
              <a:avLst/>
              <a:gdLst/>
              <a:ahLst/>
              <a:cxnLst/>
              <a:rect l="l" t="t" r="r" b="b"/>
              <a:pathLst>
                <a:path w="370839" h="408940">
                  <a:moveTo>
                    <a:pt x="199212" y="191338"/>
                  </a:moveTo>
                  <a:lnTo>
                    <a:pt x="193116" y="185242"/>
                  </a:lnTo>
                  <a:lnTo>
                    <a:pt x="185597" y="185242"/>
                  </a:lnTo>
                  <a:lnTo>
                    <a:pt x="178079" y="185242"/>
                  </a:lnTo>
                  <a:lnTo>
                    <a:pt x="171983" y="191338"/>
                  </a:lnTo>
                  <a:lnTo>
                    <a:pt x="171983" y="204292"/>
                  </a:lnTo>
                  <a:lnTo>
                    <a:pt x="175183" y="208978"/>
                  </a:lnTo>
                  <a:lnTo>
                    <a:pt x="179781" y="211150"/>
                  </a:lnTo>
                  <a:lnTo>
                    <a:pt x="179781" y="230911"/>
                  </a:lnTo>
                  <a:lnTo>
                    <a:pt x="182384" y="233514"/>
                  </a:lnTo>
                  <a:lnTo>
                    <a:pt x="188810" y="233514"/>
                  </a:lnTo>
                  <a:lnTo>
                    <a:pt x="191414" y="230911"/>
                  </a:lnTo>
                  <a:lnTo>
                    <a:pt x="191414" y="211150"/>
                  </a:lnTo>
                  <a:lnTo>
                    <a:pt x="196011" y="208978"/>
                  </a:lnTo>
                  <a:lnTo>
                    <a:pt x="199212" y="204292"/>
                  </a:lnTo>
                  <a:lnTo>
                    <a:pt x="199212" y="191338"/>
                  </a:lnTo>
                  <a:close/>
                </a:path>
                <a:path w="370839" h="408940">
                  <a:moveTo>
                    <a:pt x="342188" y="98120"/>
                  </a:moveTo>
                  <a:lnTo>
                    <a:pt x="337654" y="91427"/>
                  </a:lnTo>
                  <a:lnTo>
                    <a:pt x="330644" y="88658"/>
                  </a:lnTo>
                  <a:lnTo>
                    <a:pt x="330568" y="102920"/>
                  </a:lnTo>
                  <a:lnTo>
                    <a:pt x="330568" y="141122"/>
                  </a:lnTo>
                  <a:lnTo>
                    <a:pt x="328168" y="174117"/>
                  </a:lnTo>
                  <a:lnTo>
                    <a:pt x="309372" y="237769"/>
                  </a:lnTo>
                  <a:lnTo>
                    <a:pt x="272605" y="295567"/>
                  </a:lnTo>
                  <a:lnTo>
                    <a:pt x="220256" y="343103"/>
                  </a:lnTo>
                  <a:lnTo>
                    <a:pt x="186550" y="363372"/>
                  </a:lnTo>
                  <a:lnTo>
                    <a:pt x="184200" y="363372"/>
                  </a:lnTo>
                  <a:lnTo>
                    <a:pt x="150507" y="343103"/>
                  </a:lnTo>
                  <a:lnTo>
                    <a:pt x="98145" y="295567"/>
                  </a:lnTo>
                  <a:lnTo>
                    <a:pt x="61379" y="237769"/>
                  </a:lnTo>
                  <a:lnTo>
                    <a:pt x="42570" y="174117"/>
                  </a:lnTo>
                  <a:lnTo>
                    <a:pt x="40170" y="141122"/>
                  </a:lnTo>
                  <a:lnTo>
                    <a:pt x="40170" y="102920"/>
                  </a:lnTo>
                  <a:lnTo>
                    <a:pt x="41821" y="100469"/>
                  </a:lnTo>
                  <a:lnTo>
                    <a:pt x="44386" y="99453"/>
                  </a:lnTo>
                  <a:lnTo>
                    <a:pt x="64071" y="89535"/>
                  </a:lnTo>
                  <a:lnTo>
                    <a:pt x="81241" y="76466"/>
                  </a:lnTo>
                  <a:lnTo>
                    <a:pt x="95516" y="60604"/>
                  </a:lnTo>
                  <a:lnTo>
                    <a:pt x="106514" y="42303"/>
                  </a:lnTo>
                  <a:lnTo>
                    <a:pt x="107607" y="40017"/>
                  </a:lnTo>
                  <a:lnTo>
                    <a:pt x="109969" y="38544"/>
                  </a:lnTo>
                  <a:lnTo>
                    <a:pt x="260769" y="38544"/>
                  </a:lnTo>
                  <a:lnTo>
                    <a:pt x="263144" y="40017"/>
                  </a:lnTo>
                  <a:lnTo>
                    <a:pt x="264223" y="42303"/>
                  </a:lnTo>
                  <a:lnTo>
                    <a:pt x="275234" y="60604"/>
                  </a:lnTo>
                  <a:lnTo>
                    <a:pt x="289509" y="76466"/>
                  </a:lnTo>
                  <a:lnTo>
                    <a:pt x="306679" y="89535"/>
                  </a:lnTo>
                  <a:lnTo>
                    <a:pt x="326377" y="99453"/>
                  </a:lnTo>
                  <a:lnTo>
                    <a:pt x="328930" y="100469"/>
                  </a:lnTo>
                  <a:lnTo>
                    <a:pt x="330568" y="102920"/>
                  </a:lnTo>
                  <a:lnTo>
                    <a:pt x="330568" y="88620"/>
                  </a:lnTo>
                  <a:lnTo>
                    <a:pt x="312902" y="79717"/>
                  </a:lnTo>
                  <a:lnTo>
                    <a:pt x="297446" y="67970"/>
                  </a:lnTo>
                  <a:lnTo>
                    <a:pt x="284607" y="53733"/>
                  </a:lnTo>
                  <a:lnTo>
                    <a:pt x="275463" y="38544"/>
                  </a:lnTo>
                  <a:lnTo>
                    <a:pt x="274726" y="37312"/>
                  </a:lnTo>
                  <a:lnTo>
                    <a:pt x="271729" y="31000"/>
                  </a:lnTo>
                  <a:lnTo>
                    <a:pt x="265239" y="26911"/>
                  </a:lnTo>
                  <a:lnTo>
                    <a:pt x="105511" y="26911"/>
                  </a:lnTo>
                  <a:lnTo>
                    <a:pt x="99021" y="31000"/>
                  </a:lnTo>
                  <a:lnTo>
                    <a:pt x="96024" y="37312"/>
                  </a:lnTo>
                  <a:lnTo>
                    <a:pt x="86144" y="53733"/>
                  </a:lnTo>
                  <a:lnTo>
                    <a:pt x="73304" y="67970"/>
                  </a:lnTo>
                  <a:lnTo>
                    <a:pt x="57848" y="79717"/>
                  </a:lnTo>
                  <a:lnTo>
                    <a:pt x="40093" y="88658"/>
                  </a:lnTo>
                  <a:lnTo>
                    <a:pt x="33083" y="91427"/>
                  </a:lnTo>
                  <a:lnTo>
                    <a:pt x="28549" y="98120"/>
                  </a:lnTo>
                  <a:lnTo>
                    <a:pt x="28549" y="141122"/>
                  </a:lnTo>
                  <a:lnTo>
                    <a:pt x="30949" y="174117"/>
                  </a:lnTo>
                  <a:lnTo>
                    <a:pt x="31064" y="175755"/>
                  </a:lnTo>
                  <a:lnTo>
                    <a:pt x="50787" y="242544"/>
                  </a:lnTo>
                  <a:lnTo>
                    <a:pt x="89230" y="303009"/>
                  </a:lnTo>
                  <a:lnTo>
                    <a:pt x="143802" y="352590"/>
                  </a:lnTo>
                  <a:lnTo>
                    <a:pt x="179514" y="374027"/>
                  </a:lnTo>
                  <a:lnTo>
                    <a:pt x="182435" y="374726"/>
                  </a:lnTo>
                  <a:lnTo>
                    <a:pt x="188302" y="374726"/>
                  </a:lnTo>
                  <a:lnTo>
                    <a:pt x="226949" y="352590"/>
                  </a:lnTo>
                  <a:lnTo>
                    <a:pt x="281520" y="303009"/>
                  </a:lnTo>
                  <a:lnTo>
                    <a:pt x="319963" y="242544"/>
                  </a:lnTo>
                  <a:lnTo>
                    <a:pt x="339674" y="175755"/>
                  </a:lnTo>
                  <a:lnTo>
                    <a:pt x="342188" y="141122"/>
                  </a:lnTo>
                  <a:lnTo>
                    <a:pt x="342188" y="98120"/>
                  </a:lnTo>
                  <a:close/>
                </a:path>
                <a:path w="370839" h="408940">
                  <a:moveTo>
                    <a:pt x="364883" y="200088"/>
                  </a:moveTo>
                  <a:lnTo>
                    <a:pt x="362915" y="196989"/>
                  </a:lnTo>
                  <a:lnTo>
                    <a:pt x="359778" y="196278"/>
                  </a:lnTo>
                  <a:lnTo>
                    <a:pt x="356654" y="195554"/>
                  </a:lnTo>
                  <a:lnTo>
                    <a:pt x="353542" y="197523"/>
                  </a:lnTo>
                  <a:lnTo>
                    <a:pt x="352831" y="200660"/>
                  </a:lnTo>
                  <a:lnTo>
                    <a:pt x="337985" y="246253"/>
                  </a:lnTo>
                  <a:lnTo>
                    <a:pt x="315099" y="288518"/>
                  </a:lnTo>
                  <a:lnTo>
                    <a:pt x="284861" y="326618"/>
                  </a:lnTo>
                  <a:lnTo>
                    <a:pt x="247916" y="359714"/>
                  </a:lnTo>
                  <a:lnTo>
                    <a:pt x="204927" y="386981"/>
                  </a:lnTo>
                  <a:lnTo>
                    <a:pt x="186067" y="396900"/>
                  </a:lnTo>
                  <a:lnTo>
                    <a:pt x="184696" y="396900"/>
                  </a:lnTo>
                  <a:lnTo>
                    <a:pt x="122783" y="359676"/>
                  </a:lnTo>
                  <a:lnTo>
                    <a:pt x="85801" y="326517"/>
                  </a:lnTo>
                  <a:lnTo>
                    <a:pt x="55537" y="288353"/>
                  </a:lnTo>
                  <a:lnTo>
                    <a:pt x="32664" y="246011"/>
                  </a:lnTo>
                  <a:lnTo>
                    <a:pt x="17843" y="200329"/>
                  </a:lnTo>
                  <a:lnTo>
                    <a:pt x="17145" y="197205"/>
                  </a:lnTo>
                  <a:lnTo>
                    <a:pt x="14033" y="195237"/>
                  </a:lnTo>
                  <a:lnTo>
                    <a:pt x="7772" y="196646"/>
                  </a:lnTo>
                  <a:lnTo>
                    <a:pt x="5803" y="199758"/>
                  </a:lnTo>
                  <a:lnTo>
                    <a:pt x="6502" y="202895"/>
                  </a:lnTo>
                  <a:lnTo>
                    <a:pt x="21945" y="250494"/>
                  </a:lnTo>
                  <a:lnTo>
                    <a:pt x="45732" y="294614"/>
                  </a:lnTo>
                  <a:lnTo>
                    <a:pt x="77203" y="334365"/>
                  </a:lnTo>
                  <a:lnTo>
                    <a:pt x="115658" y="368871"/>
                  </a:lnTo>
                  <a:lnTo>
                    <a:pt x="160413" y="397256"/>
                  </a:lnTo>
                  <a:lnTo>
                    <a:pt x="182892" y="408368"/>
                  </a:lnTo>
                  <a:lnTo>
                    <a:pt x="187858" y="408368"/>
                  </a:lnTo>
                  <a:lnTo>
                    <a:pt x="255028" y="368909"/>
                  </a:lnTo>
                  <a:lnTo>
                    <a:pt x="293433" y="334467"/>
                  </a:lnTo>
                  <a:lnTo>
                    <a:pt x="324891" y="294779"/>
                  </a:lnTo>
                  <a:lnTo>
                    <a:pt x="348703" y="250748"/>
                  </a:lnTo>
                  <a:lnTo>
                    <a:pt x="364172" y="203225"/>
                  </a:lnTo>
                  <a:lnTo>
                    <a:pt x="364883" y="200088"/>
                  </a:lnTo>
                  <a:close/>
                </a:path>
                <a:path w="370839" h="408940">
                  <a:moveTo>
                    <a:pt x="370751" y="73977"/>
                  </a:moveTo>
                  <a:lnTo>
                    <a:pt x="364820" y="67335"/>
                  </a:lnTo>
                  <a:lnTo>
                    <a:pt x="356958" y="66497"/>
                  </a:lnTo>
                  <a:lnTo>
                    <a:pt x="335140" y="60769"/>
                  </a:lnTo>
                  <a:lnTo>
                    <a:pt x="317106" y="49250"/>
                  </a:lnTo>
                  <a:lnTo>
                    <a:pt x="304165" y="33121"/>
                  </a:lnTo>
                  <a:lnTo>
                    <a:pt x="297611" y="13525"/>
                  </a:lnTo>
                  <a:lnTo>
                    <a:pt x="296532" y="5816"/>
                  </a:lnTo>
                  <a:lnTo>
                    <a:pt x="289915" y="0"/>
                  </a:lnTo>
                  <a:lnTo>
                    <a:pt x="80848" y="0"/>
                  </a:lnTo>
                  <a:lnTo>
                    <a:pt x="74218" y="5816"/>
                  </a:lnTo>
                  <a:lnTo>
                    <a:pt x="73126" y="13525"/>
                  </a:lnTo>
                  <a:lnTo>
                    <a:pt x="66573" y="33121"/>
                  </a:lnTo>
                  <a:lnTo>
                    <a:pt x="53632" y="49250"/>
                  </a:lnTo>
                  <a:lnTo>
                    <a:pt x="35610" y="60769"/>
                  </a:lnTo>
                  <a:lnTo>
                    <a:pt x="13792" y="66497"/>
                  </a:lnTo>
                  <a:lnTo>
                    <a:pt x="5930" y="67335"/>
                  </a:lnTo>
                  <a:lnTo>
                    <a:pt x="0" y="73977"/>
                  </a:lnTo>
                  <a:lnTo>
                    <a:pt x="88" y="151180"/>
                  </a:lnTo>
                  <a:lnTo>
                    <a:pt x="787" y="164820"/>
                  </a:lnTo>
                  <a:lnTo>
                    <a:pt x="1714" y="174599"/>
                  </a:lnTo>
                  <a:lnTo>
                    <a:pt x="4229" y="176834"/>
                  </a:lnTo>
                  <a:lnTo>
                    <a:pt x="7772" y="176796"/>
                  </a:lnTo>
                  <a:lnTo>
                    <a:pt x="10960" y="176466"/>
                  </a:lnTo>
                  <a:lnTo>
                    <a:pt x="13284" y="173621"/>
                  </a:lnTo>
                  <a:lnTo>
                    <a:pt x="12382" y="163931"/>
                  </a:lnTo>
                  <a:lnTo>
                    <a:pt x="11709" y="150876"/>
                  </a:lnTo>
                  <a:lnTo>
                    <a:pt x="11620" y="79971"/>
                  </a:lnTo>
                  <a:lnTo>
                    <a:pt x="13106" y="78257"/>
                  </a:lnTo>
                  <a:lnTo>
                    <a:pt x="15011" y="78066"/>
                  </a:lnTo>
                  <a:lnTo>
                    <a:pt x="40576" y="71285"/>
                  </a:lnTo>
                  <a:lnTo>
                    <a:pt x="61722" y="57619"/>
                  </a:lnTo>
                  <a:lnTo>
                    <a:pt x="76923" y="38442"/>
                  </a:lnTo>
                  <a:lnTo>
                    <a:pt x="84645" y="15138"/>
                  </a:lnTo>
                  <a:lnTo>
                    <a:pt x="84937" y="13106"/>
                  </a:lnTo>
                  <a:lnTo>
                    <a:pt x="86575" y="11620"/>
                  </a:lnTo>
                  <a:lnTo>
                    <a:pt x="284175" y="11620"/>
                  </a:lnTo>
                  <a:lnTo>
                    <a:pt x="285813" y="13106"/>
                  </a:lnTo>
                  <a:lnTo>
                    <a:pt x="286092" y="15138"/>
                  </a:lnTo>
                  <a:lnTo>
                    <a:pt x="293827" y="38442"/>
                  </a:lnTo>
                  <a:lnTo>
                    <a:pt x="309029" y="57619"/>
                  </a:lnTo>
                  <a:lnTo>
                    <a:pt x="330174" y="71285"/>
                  </a:lnTo>
                  <a:lnTo>
                    <a:pt x="355727" y="78066"/>
                  </a:lnTo>
                  <a:lnTo>
                    <a:pt x="357632" y="78257"/>
                  </a:lnTo>
                  <a:lnTo>
                    <a:pt x="359117" y="79971"/>
                  </a:lnTo>
                  <a:lnTo>
                    <a:pt x="359041" y="150812"/>
                  </a:lnTo>
                  <a:lnTo>
                    <a:pt x="358381" y="163728"/>
                  </a:lnTo>
                  <a:lnTo>
                    <a:pt x="357492" y="173342"/>
                  </a:lnTo>
                  <a:lnTo>
                    <a:pt x="359816" y="176199"/>
                  </a:lnTo>
                  <a:lnTo>
                    <a:pt x="366204" y="176860"/>
                  </a:lnTo>
                  <a:lnTo>
                    <a:pt x="369062" y="174523"/>
                  </a:lnTo>
                  <a:lnTo>
                    <a:pt x="369976" y="164617"/>
                  </a:lnTo>
                  <a:lnTo>
                    <a:pt x="370662" y="151104"/>
                  </a:lnTo>
                  <a:lnTo>
                    <a:pt x="370751" y="73977"/>
                  </a:lnTo>
                  <a:close/>
                </a:path>
              </a:pathLst>
            </a:custGeom>
            <a:solidFill>
              <a:srgbClr val="22346A"/>
            </a:solidFill>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25" name="object 15">
              <a:extLst>
                <a:ext uri="{FF2B5EF4-FFF2-40B4-BE49-F238E27FC236}">
                  <a16:creationId xmlns:a16="http://schemas.microsoft.com/office/drawing/2014/main" id="{684A570E-2CB9-CB91-73C7-DB445BD52D21}"/>
                </a:ext>
              </a:extLst>
            </p:cNvPr>
            <p:cNvPicPr/>
            <p:nvPr/>
          </p:nvPicPr>
          <p:blipFill>
            <a:blip r:embed="rId2" cstate="print"/>
            <a:stretch>
              <a:fillRect/>
            </a:stretch>
          </p:blipFill>
          <p:spPr>
            <a:xfrm>
              <a:off x="4131238" y="7013189"/>
              <a:ext cx="169649" cy="204705"/>
            </a:xfrm>
            <a:prstGeom prst="rect">
              <a:avLst/>
            </a:prstGeom>
          </p:spPr>
        </p:pic>
      </p:grpSp>
      <p:grpSp>
        <p:nvGrpSpPr>
          <p:cNvPr id="26" name="object 16">
            <a:extLst>
              <a:ext uri="{FF2B5EF4-FFF2-40B4-BE49-F238E27FC236}">
                <a16:creationId xmlns:a16="http://schemas.microsoft.com/office/drawing/2014/main" id="{530C6306-9DF3-FF69-BD27-DACD0CC0CB56}"/>
              </a:ext>
            </a:extLst>
          </p:cNvPr>
          <p:cNvGrpSpPr/>
          <p:nvPr/>
        </p:nvGrpSpPr>
        <p:grpSpPr>
          <a:xfrm>
            <a:off x="2096125" y="3015800"/>
            <a:ext cx="287993" cy="254143"/>
            <a:chOff x="4020815" y="4780168"/>
            <a:chExt cx="419100" cy="419100"/>
          </a:xfrm>
        </p:grpSpPr>
        <p:sp>
          <p:nvSpPr>
            <p:cNvPr id="30" name="object 17">
              <a:extLst>
                <a:ext uri="{FF2B5EF4-FFF2-40B4-BE49-F238E27FC236}">
                  <a16:creationId xmlns:a16="http://schemas.microsoft.com/office/drawing/2014/main" id="{82EE13B1-3C4F-072E-1FDC-3FF6B3A677B3}"/>
                </a:ext>
              </a:extLst>
            </p:cNvPr>
            <p:cNvSpPr/>
            <p:nvPr/>
          </p:nvSpPr>
          <p:spPr>
            <a:xfrm>
              <a:off x="4086982" y="4899115"/>
              <a:ext cx="274320" cy="273050"/>
            </a:xfrm>
            <a:custGeom>
              <a:avLst/>
              <a:gdLst/>
              <a:ahLst/>
              <a:cxnLst/>
              <a:rect l="l" t="t" r="r" b="b"/>
              <a:pathLst>
                <a:path w="274320" h="273050">
                  <a:moveTo>
                    <a:pt x="39182" y="272724"/>
                  </a:moveTo>
                  <a:lnTo>
                    <a:pt x="39182" y="235050"/>
                  </a:lnTo>
                  <a:lnTo>
                    <a:pt x="0" y="235050"/>
                  </a:lnTo>
                  <a:lnTo>
                    <a:pt x="0" y="272724"/>
                  </a:lnTo>
                </a:path>
                <a:path w="274320" h="273050">
                  <a:moveTo>
                    <a:pt x="117546" y="272724"/>
                  </a:moveTo>
                  <a:lnTo>
                    <a:pt x="117546" y="156707"/>
                  </a:lnTo>
                  <a:lnTo>
                    <a:pt x="77903" y="156707"/>
                  </a:lnTo>
                  <a:lnTo>
                    <a:pt x="77903" y="272724"/>
                  </a:lnTo>
                </a:path>
                <a:path w="274320" h="273050">
                  <a:moveTo>
                    <a:pt x="195910" y="272724"/>
                  </a:moveTo>
                  <a:lnTo>
                    <a:pt x="195910" y="78353"/>
                  </a:lnTo>
                  <a:lnTo>
                    <a:pt x="156728" y="78353"/>
                  </a:lnTo>
                  <a:lnTo>
                    <a:pt x="156728" y="272724"/>
                  </a:lnTo>
                </a:path>
                <a:path w="274320" h="273050">
                  <a:moveTo>
                    <a:pt x="274274" y="271907"/>
                  </a:moveTo>
                  <a:lnTo>
                    <a:pt x="274274" y="0"/>
                  </a:lnTo>
                  <a:lnTo>
                    <a:pt x="235092" y="0"/>
                  </a:lnTo>
                  <a:lnTo>
                    <a:pt x="235092" y="272724"/>
                  </a:lnTo>
                </a:path>
              </a:pathLst>
            </a:custGeom>
            <a:ln w="10470">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32" name="object 18">
              <a:extLst>
                <a:ext uri="{FF2B5EF4-FFF2-40B4-BE49-F238E27FC236}">
                  <a16:creationId xmlns:a16="http://schemas.microsoft.com/office/drawing/2014/main" id="{13843B95-BD2B-85E7-1CE5-B3375047524A}"/>
                </a:ext>
              </a:extLst>
            </p:cNvPr>
            <p:cNvSpPr/>
            <p:nvPr/>
          </p:nvSpPr>
          <p:spPr>
            <a:xfrm>
              <a:off x="4026051" y="4785404"/>
              <a:ext cx="408940" cy="408940"/>
            </a:xfrm>
            <a:custGeom>
              <a:avLst/>
              <a:gdLst/>
              <a:ahLst/>
              <a:cxnLst/>
              <a:rect l="l" t="t" r="r" b="b"/>
              <a:pathLst>
                <a:path w="408939" h="408939">
                  <a:moveTo>
                    <a:pt x="18920" y="0"/>
                  </a:moveTo>
                  <a:lnTo>
                    <a:pt x="26285" y="1486"/>
                  </a:lnTo>
                  <a:lnTo>
                    <a:pt x="32300" y="5541"/>
                  </a:lnTo>
                  <a:lnTo>
                    <a:pt x="36354" y="11555"/>
                  </a:lnTo>
                  <a:lnTo>
                    <a:pt x="37841" y="18920"/>
                  </a:lnTo>
                  <a:lnTo>
                    <a:pt x="36354" y="26279"/>
                  </a:lnTo>
                  <a:lnTo>
                    <a:pt x="32300" y="32290"/>
                  </a:lnTo>
                  <a:lnTo>
                    <a:pt x="26285" y="36344"/>
                  </a:lnTo>
                  <a:lnTo>
                    <a:pt x="18920" y="37831"/>
                  </a:lnTo>
                  <a:lnTo>
                    <a:pt x="11555" y="36344"/>
                  </a:lnTo>
                  <a:lnTo>
                    <a:pt x="5541" y="32290"/>
                  </a:lnTo>
                  <a:lnTo>
                    <a:pt x="1486" y="26279"/>
                  </a:lnTo>
                  <a:lnTo>
                    <a:pt x="0" y="18920"/>
                  </a:lnTo>
                  <a:lnTo>
                    <a:pt x="1486" y="11555"/>
                  </a:lnTo>
                  <a:lnTo>
                    <a:pt x="5541" y="5541"/>
                  </a:lnTo>
                  <a:lnTo>
                    <a:pt x="11555" y="1486"/>
                  </a:lnTo>
                  <a:lnTo>
                    <a:pt x="18920" y="0"/>
                  </a:lnTo>
                  <a:close/>
                </a:path>
                <a:path w="408939" h="408939">
                  <a:moveTo>
                    <a:pt x="389454" y="370533"/>
                  </a:moveTo>
                  <a:lnTo>
                    <a:pt x="396817" y="372019"/>
                  </a:lnTo>
                  <a:lnTo>
                    <a:pt x="402828" y="376073"/>
                  </a:lnTo>
                  <a:lnTo>
                    <a:pt x="406879" y="382084"/>
                  </a:lnTo>
                  <a:lnTo>
                    <a:pt x="408364" y="389443"/>
                  </a:lnTo>
                  <a:lnTo>
                    <a:pt x="406879" y="396808"/>
                  </a:lnTo>
                  <a:lnTo>
                    <a:pt x="402828" y="402822"/>
                  </a:lnTo>
                  <a:lnTo>
                    <a:pt x="396817" y="406877"/>
                  </a:lnTo>
                  <a:lnTo>
                    <a:pt x="389454" y="408364"/>
                  </a:lnTo>
                  <a:lnTo>
                    <a:pt x="382089" y="406877"/>
                  </a:lnTo>
                  <a:lnTo>
                    <a:pt x="376074" y="402822"/>
                  </a:lnTo>
                  <a:lnTo>
                    <a:pt x="372020" y="396808"/>
                  </a:lnTo>
                  <a:lnTo>
                    <a:pt x="370533" y="389443"/>
                  </a:lnTo>
                  <a:lnTo>
                    <a:pt x="372020" y="382084"/>
                  </a:lnTo>
                  <a:lnTo>
                    <a:pt x="376074" y="376073"/>
                  </a:lnTo>
                  <a:lnTo>
                    <a:pt x="382089" y="372019"/>
                  </a:lnTo>
                  <a:lnTo>
                    <a:pt x="389454" y="370533"/>
                  </a:lnTo>
                  <a:close/>
                </a:path>
                <a:path w="408939" h="408939">
                  <a:moveTo>
                    <a:pt x="18920" y="38668"/>
                  </a:moveTo>
                  <a:lnTo>
                    <a:pt x="18920" y="408364"/>
                  </a:lnTo>
                </a:path>
                <a:path w="408939" h="408939">
                  <a:moveTo>
                    <a:pt x="330597" y="57872"/>
                  </a:moveTo>
                  <a:lnTo>
                    <a:pt x="336722" y="12921"/>
                  </a:lnTo>
                  <a:lnTo>
                    <a:pt x="291771" y="19036"/>
                  </a:lnTo>
                </a:path>
                <a:path w="408939" h="408939">
                  <a:moveTo>
                    <a:pt x="52919" y="296713"/>
                  </a:moveTo>
                  <a:lnTo>
                    <a:pt x="334377" y="15266"/>
                  </a:lnTo>
                </a:path>
                <a:path w="408939" h="408939">
                  <a:moveTo>
                    <a:pt x="369695" y="389443"/>
                  </a:moveTo>
                  <a:lnTo>
                    <a:pt x="0" y="389443"/>
                  </a:lnTo>
                </a:path>
                <a:path w="408939" h="408939">
                  <a:moveTo>
                    <a:pt x="18083" y="336450"/>
                  </a:moveTo>
                  <a:lnTo>
                    <a:pt x="5402" y="336450"/>
                  </a:lnTo>
                </a:path>
                <a:path w="408939" h="408939">
                  <a:moveTo>
                    <a:pt x="18083" y="283457"/>
                  </a:moveTo>
                  <a:lnTo>
                    <a:pt x="5402" y="283457"/>
                  </a:lnTo>
                </a:path>
                <a:path w="408939" h="408939">
                  <a:moveTo>
                    <a:pt x="18083" y="230464"/>
                  </a:moveTo>
                  <a:lnTo>
                    <a:pt x="5402" y="230464"/>
                  </a:lnTo>
                </a:path>
                <a:path w="408939" h="408939">
                  <a:moveTo>
                    <a:pt x="18083" y="124467"/>
                  </a:moveTo>
                  <a:lnTo>
                    <a:pt x="5402" y="124467"/>
                  </a:lnTo>
                </a:path>
                <a:path w="408939" h="408939">
                  <a:moveTo>
                    <a:pt x="18083" y="177471"/>
                  </a:moveTo>
                  <a:lnTo>
                    <a:pt x="5402" y="177471"/>
                  </a:lnTo>
                </a:path>
                <a:path w="408939" h="408939">
                  <a:moveTo>
                    <a:pt x="5402" y="71474"/>
                  </a:moveTo>
                  <a:lnTo>
                    <a:pt x="18083" y="71474"/>
                  </a:lnTo>
                </a:path>
                <a:path w="408939" h="408939">
                  <a:moveTo>
                    <a:pt x="71914" y="402972"/>
                  </a:moveTo>
                  <a:lnTo>
                    <a:pt x="71914" y="390291"/>
                  </a:lnTo>
                </a:path>
                <a:path w="408939" h="408939">
                  <a:moveTo>
                    <a:pt x="124907" y="402972"/>
                  </a:moveTo>
                  <a:lnTo>
                    <a:pt x="124907" y="390291"/>
                  </a:lnTo>
                </a:path>
                <a:path w="408939" h="408939">
                  <a:moveTo>
                    <a:pt x="177910" y="402972"/>
                  </a:moveTo>
                  <a:lnTo>
                    <a:pt x="177910" y="390291"/>
                  </a:lnTo>
                </a:path>
                <a:path w="408939" h="408939">
                  <a:moveTo>
                    <a:pt x="283897" y="402972"/>
                  </a:moveTo>
                  <a:lnTo>
                    <a:pt x="283897" y="390291"/>
                  </a:lnTo>
                </a:path>
                <a:path w="408939" h="408939">
                  <a:moveTo>
                    <a:pt x="230903" y="402972"/>
                  </a:moveTo>
                  <a:lnTo>
                    <a:pt x="230903" y="390291"/>
                  </a:lnTo>
                </a:path>
                <a:path w="408939" h="408939">
                  <a:moveTo>
                    <a:pt x="336890" y="390291"/>
                  </a:moveTo>
                  <a:lnTo>
                    <a:pt x="336890" y="402972"/>
                  </a:lnTo>
                </a:path>
              </a:pathLst>
            </a:custGeom>
            <a:ln w="10470">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grpSp>
        <p:nvGrpSpPr>
          <p:cNvPr id="36" name="object 19">
            <a:extLst>
              <a:ext uri="{FF2B5EF4-FFF2-40B4-BE49-F238E27FC236}">
                <a16:creationId xmlns:a16="http://schemas.microsoft.com/office/drawing/2014/main" id="{4D0DA8C9-72C9-B502-BAD7-A9E7B7785405}"/>
              </a:ext>
            </a:extLst>
          </p:cNvPr>
          <p:cNvGrpSpPr/>
          <p:nvPr/>
        </p:nvGrpSpPr>
        <p:grpSpPr>
          <a:xfrm>
            <a:off x="2096130" y="3469668"/>
            <a:ext cx="287993" cy="254143"/>
            <a:chOff x="4020822" y="5528630"/>
            <a:chExt cx="419100" cy="419100"/>
          </a:xfrm>
        </p:grpSpPr>
        <p:sp>
          <p:nvSpPr>
            <p:cNvPr id="38" name="object 20">
              <a:extLst>
                <a:ext uri="{FF2B5EF4-FFF2-40B4-BE49-F238E27FC236}">
                  <a16:creationId xmlns:a16="http://schemas.microsoft.com/office/drawing/2014/main" id="{40BBE367-2642-7AFA-763D-48F08E92092B}"/>
                </a:ext>
              </a:extLst>
            </p:cNvPr>
            <p:cNvSpPr/>
            <p:nvPr/>
          </p:nvSpPr>
          <p:spPr>
            <a:xfrm>
              <a:off x="4026057" y="5533866"/>
              <a:ext cx="408940" cy="408940"/>
            </a:xfrm>
            <a:custGeom>
              <a:avLst/>
              <a:gdLst/>
              <a:ahLst/>
              <a:cxnLst/>
              <a:rect l="l" t="t" r="r" b="b"/>
              <a:pathLst>
                <a:path w="408939" h="408939">
                  <a:moveTo>
                    <a:pt x="41925" y="328147"/>
                  </a:moveTo>
                  <a:lnTo>
                    <a:pt x="73715" y="361252"/>
                  </a:lnTo>
                  <a:lnTo>
                    <a:pt x="112240" y="386541"/>
                  </a:lnTo>
                  <a:lnTo>
                    <a:pt x="156171" y="402687"/>
                  </a:lnTo>
                  <a:lnTo>
                    <a:pt x="204182" y="408364"/>
                  </a:lnTo>
                  <a:lnTo>
                    <a:pt x="250997" y="402971"/>
                  </a:lnTo>
                  <a:lnTo>
                    <a:pt x="293973" y="387610"/>
                  </a:lnTo>
                  <a:lnTo>
                    <a:pt x="331885" y="363506"/>
                  </a:lnTo>
                  <a:lnTo>
                    <a:pt x="363506" y="331885"/>
                  </a:lnTo>
                  <a:lnTo>
                    <a:pt x="387610" y="293973"/>
                  </a:lnTo>
                  <a:lnTo>
                    <a:pt x="402971" y="250997"/>
                  </a:lnTo>
                  <a:lnTo>
                    <a:pt x="408364" y="204182"/>
                  </a:lnTo>
                  <a:lnTo>
                    <a:pt x="407064" y="181025"/>
                  </a:lnTo>
                  <a:lnTo>
                    <a:pt x="403261" y="158626"/>
                  </a:lnTo>
                  <a:lnTo>
                    <a:pt x="397095" y="137126"/>
                  </a:lnTo>
                  <a:lnTo>
                    <a:pt x="388710" y="116666"/>
                  </a:lnTo>
                </a:path>
                <a:path w="408939" h="408939">
                  <a:moveTo>
                    <a:pt x="364606" y="77861"/>
                  </a:moveTo>
                  <a:lnTo>
                    <a:pt x="332917" y="45689"/>
                  </a:lnTo>
                  <a:lnTo>
                    <a:pt x="294776" y="21147"/>
                  </a:lnTo>
                  <a:lnTo>
                    <a:pt x="251444" y="5497"/>
                  </a:lnTo>
                  <a:lnTo>
                    <a:pt x="204182" y="0"/>
                  </a:lnTo>
                  <a:lnTo>
                    <a:pt x="157363" y="5392"/>
                  </a:lnTo>
                  <a:lnTo>
                    <a:pt x="114386" y="20752"/>
                  </a:lnTo>
                  <a:lnTo>
                    <a:pt x="76474" y="44855"/>
                  </a:lnTo>
                  <a:lnTo>
                    <a:pt x="44855" y="76474"/>
                  </a:lnTo>
                  <a:lnTo>
                    <a:pt x="20752" y="114386"/>
                  </a:lnTo>
                  <a:lnTo>
                    <a:pt x="5392" y="157363"/>
                  </a:lnTo>
                  <a:lnTo>
                    <a:pt x="0" y="204182"/>
                  </a:lnTo>
                  <a:lnTo>
                    <a:pt x="1297" y="227337"/>
                  </a:lnTo>
                  <a:lnTo>
                    <a:pt x="5098" y="249733"/>
                  </a:lnTo>
                  <a:lnTo>
                    <a:pt x="11259" y="271229"/>
                  </a:lnTo>
                  <a:lnTo>
                    <a:pt x="19643" y="291687"/>
                  </a:lnTo>
                </a:path>
                <a:path w="408939" h="408939">
                  <a:moveTo>
                    <a:pt x="43747" y="371904"/>
                  </a:moveTo>
                  <a:lnTo>
                    <a:pt x="36459" y="320859"/>
                  </a:lnTo>
                  <a:lnTo>
                    <a:pt x="80217" y="335434"/>
                  </a:lnTo>
                </a:path>
              </a:pathLst>
            </a:custGeom>
            <a:ln w="10470">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pic>
          <p:nvPicPr>
            <p:cNvPr id="39" name="object 21">
              <a:extLst>
                <a:ext uri="{FF2B5EF4-FFF2-40B4-BE49-F238E27FC236}">
                  <a16:creationId xmlns:a16="http://schemas.microsoft.com/office/drawing/2014/main" id="{35599C88-0189-8805-097E-963DC6395693}"/>
                </a:ext>
              </a:extLst>
            </p:cNvPr>
            <p:cNvPicPr/>
            <p:nvPr/>
          </p:nvPicPr>
          <p:blipFill>
            <a:blip r:embed="rId3" cstate="print"/>
            <a:stretch>
              <a:fillRect/>
            </a:stretch>
          </p:blipFill>
          <p:spPr>
            <a:xfrm>
              <a:off x="4099856" y="5565090"/>
              <a:ext cx="303341" cy="263813"/>
            </a:xfrm>
            <a:prstGeom prst="rect">
              <a:avLst/>
            </a:prstGeom>
          </p:spPr>
        </p:pic>
      </p:grpSp>
      <p:sp>
        <p:nvSpPr>
          <p:cNvPr id="40" name="object 22">
            <a:extLst>
              <a:ext uri="{FF2B5EF4-FFF2-40B4-BE49-F238E27FC236}">
                <a16:creationId xmlns:a16="http://schemas.microsoft.com/office/drawing/2014/main" id="{56BB4C0A-2ABE-BA87-9836-80408BE9B3D5}"/>
              </a:ext>
            </a:extLst>
          </p:cNvPr>
          <p:cNvSpPr txBox="1"/>
          <p:nvPr/>
        </p:nvSpPr>
        <p:spPr>
          <a:xfrm>
            <a:off x="1924690" y="2082497"/>
            <a:ext cx="8342619" cy="3410576"/>
          </a:xfrm>
          <a:prstGeom prst="rect">
            <a:avLst/>
          </a:prstGeom>
        </p:spPr>
        <p:txBody>
          <a:bodyPr vert="horz" wrap="square" lIns="0" tIns="44667" rIns="0" bIns="0" rtlCol="0">
            <a:spAutoFit/>
          </a:bodyPr>
          <a:lstStyle/>
          <a:p>
            <a:pPr>
              <a:spcBef>
                <a:spcPts val="24"/>
              </a:spcBef>
            </a:pPr>
            <a:endParaRPr sz="1486">
              <a:latin typeface="Arial" panose="020B0604020202020204" pitchFamily="34" charset="0"/>
              <a:cs typeface="Arial" panose="020B0604020202020204" pitchFamily="34" charset="0"/>
            </a:endParaRPr>
          </a:p>
          <a:p>
            <a:pPr marL="239125" marR="452450">
              <a:lnSpc>
                <a:spcPct val="101200"/>
              </a:lnSpc>
            </a:pPr>
            <a:r>
              <a:rPr sz="1334" err="1">
                <a:solidFill>
                  <a:srgbClr val="22346A"/>
                </a:solidFill>
                <a:latin typeface="Arial" panose="020B0604020202020204" pitchFamily="34" charset="0"/>
                <a:cs typeface="Arial" panose="020B0604020202020204" pitchFamily="34" charset="0"/>
              </a:rPr>
              <a:t>Estos</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resultados</a:t>
            </a:r>
            <a:r>
              <a:rPr sz="1334">
                <a:solidFill>
                  <a:srgbClr val="22346A"/>
                </a:solidFill>
                <a:latin typeface="Arial" panose="020B0604020202020204" pitchFamily="34" charset="0"/>
                <a:cs typeface="Arial" panose="020B0604020202020204" pitchFamily="34" charset="0"/>
              </a:rPr>
              <a:t> (</a:t>
            </a:r>
            <a:r>
              <a:rPr sz="1334" b="1">
                <a:solidFill>
                  <a:srgbClr val="22346A"/>
                </a:solidFill>
                <a:latin typeface="Arial" panose="020B0604020202020204" pitchFamily="34" charset="0"/>
                <a:cs typeface="Arial" panose="020B0604020202020204" pitchFamily="34" charset="0"/>
              </a:rPr>
              <a:t>n=100</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muestran</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que</a:t>
            </a:r>
            <a:r>
              <a:rPr sz="1334">
                <a:solidFill>
                  <a:srgbClr val="22346A"/>
                </a:solidFill>
                <a:latin typeface="Arial" panose="020B0604020202020204" pitchFamily="34" charset="0"/>
                <a:cs typeface="Arial" panose="020B0604020202020204" pitchFamily="34" charset="0"/>
              </a:rPr>
              <a:t> Lebrikizumab </a:t>
            </a:r>
            <a:r>
              <a:rPr sz="1334" err="1">
                <a:solidFill>
                  <a:srgbClr val="22346A"/>
                </a:solidFill>
                <a:latin typeface="Arial" panose="020B0604020202020204" pitchFamily="34" charset="0"/>
                <a:cs typeface="Arial" panose="020B0604020202020204" pitchFamily="34" charset="0"/>
              </a:rPr>
              <a:t>ofrece</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una</a:t>
            </a:r>
            <a:r>
              <a:rPr sz="1334">
                <a:solidFill>
                  <a:srgbClr val="22346A"/>
                </a:solidFill>
                <a:latin typeface="Arial" panose="020B0604020202020204" pitchFamily="34" charset="0"/>
                <a:cs typeface="Arial" panose="020B0604020202020204" pitchFamily="34" charset="0"/>
              </a:rPr>
              <a:t> </a:t>
            </a:r>
            <a:r>
              <a:rPr sz="1334" b="1" err="1">
                <a:solidFill>
                  <a:srgbClr val="22346A"/>
                </a:solidFill>
                <a:latin typeface="Arial" panose="020B0604020202020204" pitchFamily="34" charset="0"/>
                <a:cs typeface="Arial" panose="020B0604020202020204" pitchFamily="34" charset="0"/>
              </a:rPr>
              <a:t>alta</a:t>
            </a:r>
            <a:r>
              <a:rPr sz="1334" b="1">
                <a:solidFill>
                  <a:srgbClr val="22346A"/>
                </a:solidFill>
                <a:latin typeface="Arial" panose="020B0604020202020204" pitchFamily="34" charset="0"/>
                <a:cs typeface="Arial" panose="020B0604020202020204" pitchFamily="34" charset="0"/>
              </a:rPr>
              <a:t> </a:t>
            </a:r>
            <a:r>
              <a:rPr lang="es-ES" sz="1334" b="1">
                <a:solidFill>
                  <a:srgbClr val="22346A"/>
                </a:solidFill>
                <a:latin typeface="Arial" panose="020B0604020202020204" pitchFamily="34" charset="0"/>
                <a:cs typeface="Arial" panose="020B0604020202020204" pitchFamily="34" charset="0"/>
              </a:rPr>
              <a:t>efectividad</a:t>
            </a:r>
            <a:r>
              <a:rPr sz="1334">
                <a:solidFill>
                  <a:srgbClr val="22346A"/>
                </a:solidFill>
                <a:latin typeface="Arial" panose="020B0604020202020204" pitchFamily="34" charset="0"/>
                <a:cs typeface="Arial" panose="020B0604020202020204" pitchFamily="34" charset="0"/>
              </a:rPr>
              <a:t>, con </a:t>
            </a:r>
            <a:r>
              <a:rPr sz="1334" err="1">
                <a:solidFill>
                  <a:srgbClr val="22346A"/>
                </a:solidFill>
                <a:latin typeface="Arial" panose="020B0604020202020204" pitchFamily="34" charset="0"/>
                <a:cs typeface="Arial" panose="020B0604020202020204" pitchFamily="34" charset="0"/>
              </a:rPr>
              <a:t>mejoras</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relevantes</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en</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los</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signos</a:t>
            </a:r>
            <a:r>
              <a:rPr sz="1334">
                <a:solidFill>
                  <a:srgbClr val="22346A"/>
                </a:solidFill>
                <a:latin typeface="Arial" panose="020B0604020202020204" pitchFamily="34" charset="0"/>
                <a:cs typeface="Arial" panose="020B0604020202020204" pitchFamily="34" charset="0"/>
              </a:rPr>
              <a:t> y </a:t>
            </a:r>
            <a:r>
              <a:rPr sz="1334" err="1">
                <a:solidFill>
                  <a:srgbClr val="22346A"/>
                </a:solidFill>
                <a:latin typeface="Arial" panose="020B0604020202020204" pitchFamily="34" charset="0"/>
                <a:cs typeface="Arial" panose="020B0604020202020204" pitchFamily="34" charset="0"/>
              </a:rPr>
              <a:t>síntomas</a:t>
            </a:r>
            <a:r>
              <a:rPr sz="1334">
                <a:solidFill>
                  <a:srgbClr val="22346A"/>
                </a:solidFill>
                <a:latin typeface="Arial" panose="020B0604020202020204" pitchFamily="34" charset="0"/>
                <a:cs typeface="Arial" panose="020B0604020202020204" pitchFamily="34" charset="0"/>
              </a:rPr>
              <a:t> y PRO </a:t>
            </a:r>
            <a:r>
              <a:rPr sz="1334" err="1">
                <a:solidFill>
                  <a:srgbClr val="22346A"/>
                </a:solidFill>
                <a:latin typeface="Arial" panose="020B0604020202020204" pitchFamily="34" charset="0"/>
                <a:cs typeface="Arial" panose="020B0604020202020204" pitchFamily="34" charset="0"/>
              </a:rPr>
              <a:t>en</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pacientes</a:t>
            </a:r>
            <a:r>
              <a:rPr sz="1334">
                <a:solidFill>
                  <a:srgbClr val="22346A"/>
                </a:solidFill>
                <a:latin typeface="Arial" panose="020B0604020202020204" pitchFamily="34" charset="0"/>
                <a:cs typeface="Arial" panose="020B0604020202020204" pitchFamily="34" charset="0"/>
              </a:rPr>
              <a:t> con DA y </a:t>
            </a:r>
            <a:r>
              <a:rPr sz="1334" b="1">
                <a:solidFill>
                  <a:srgbClr val="22346A"/>
                </a:solidFill>
                <a:latin typeface="Arial" panose="020B0604020202020204" pitchFamily="34" charset="0"/>
                <a:cs typeface="Arial" panose="020B0604020202020204" pitchFamily="34" charset="0"/>
              </a:rPr>
              <a:t>un </a:t>
            </a:r>
            <a:r>
              <a:rPr sz="1334" b="1" err="1">
                <a:solidFill>
                  <a:srgbClr val="22346A"/>
                </a:solidFill>
                <a:latin typeface="Arial" panose="020B0604020202020204" pitchFamily="34" charset="0"/>
                <a:cs typeface="Arial" panose="020B0604020202020204" pitchFamily="34" charset="0"/>
              </a:rPr>
              <a:t>perfil</a:t>
            </a:r>
            <a:r>
              <a:rPr sz="1334" b="1">
                <a:solidFill>
                  <a:srgbClr val="22346A"/>
                </a:solidFill>
                <a:latin typeface="Arial" panose="020B0604020202020204" pitchFamily="34" charset="0"/>
                <a:cs typeface="Arial" panose="020B0604020202020204" pitchFamily="34" charset="0"/>
              </a:rPr>
              <a:t> de </a:t>
            </a:r>
            <a:r>
              <a:rPr sz="1334" b="1" err="1">
                <a:solidFill>
                  <a:srgbClr val="22346A"/>
                </a:solidFill>
                <a:latin typeface="Arial" panose="020B0604020202020204" pitchFamily="34" charset="0"/>
                <a:cs typeface="Arial" panose="020B0604020202020204" pitchFamily="34" charset="0"/>
              </a:rPr>
              <a:t>seguridad</a:t>
            </a:r>
            <a:r>
              <a:rPr sz="1334" b="1">
                <a:solidFill>
                  <a:srgbClr val="22346A"/>
                </a:solidFill>
                <a:latin typeface="Arial" panose="020B0604020202020204" pitchFamily="34" charset="0"/>
                <a:cs typeface="Arial" panose="020B0604020202020204" pitchFamily="34" charset="0"/>
              </a:rPr>
              <a:t> favorable</a:t>
            </a:r>
            <a:r>
              <a:rPr sz="1334">
                <a:solidFill>
                  <a:srgbClr val="22346A"/>
                </a:solidFill>
                <a:latin typeface="Arial" panose="020B0604020202020204" pitchFamily="34" charset="0"/>
                <a:cs typeface="Arial" panose="020B0604020202020204" pitchFamily="34" charset="0"/>
              </a:rPr>
              <a:t>.</a:t>
            </a:r>
            <a:endParaRPr sz="1334">
              <a:latin typeface="Arial" panose="020B0604020202020204" pitchFamily="34" charset="0"/>
              <a:cs typeface="Arial" panose="020B0604020202020204" pitchFamily="34" charset="0"/>
            </a:endParaRPr>
          </a:p>
          <a:p>
            <a:pPr marL="683489" marR="41587">
              <a:lnSpc>
                <a:spcPct val="101499"/>
              </a:lnSpc>
              <a:spcBef>
                <a:spcPts val="1637"/>
              </a:spcBef>
            </a:pPr>
            <a:r>
              <a:rPr sz="1182">
                <a:solidFill>
                  <a:srgbClr val="22346A"/>
                </a:solidFill>
                <a:latin typeface="Arial" panose="020B0604020202020204" pitchFamily="34" charset="0"/>
                <a:cs typeface="Arial" panose="020B0604020202020204" pitchFamily="34" charset="0"/>
              </a:rPr>
              <a:t>En la </a:t>
            </a:r>
            <a:r>
              <a:rPr sz="1182" err="1">
                <a:solidFill>
                  <a:srgbClr val="22346A"/>
                </a:solidFill>
                <a:latin typeface="Arial" panose="020B0604020202020204" pitchFamily="34" charset="0"/>
                <a:cs typeface="Arial" panose="020B0604020202020204" pitchFamily="34" charset="0"/>
              </a:rPr>
              <a:t>semana</a:t>
            </a:r>
            <a:r>
              <a:rPr sz="1182">
                <a:solidFill>
                  <a:srgbClr val="22346A"/>
                </a:solidFill>
                <a:latin typeface="Arial" panose="020B0604020202020204" pitchFamily="34" charset="0"/>
                <a:cs typeface="Arial" panose="020B0604020202020204" pitchFamily="34" charset="0"/>
              </a:rPr>
              <a:t> 16, </a:t>
            </a:r>
            <a:r>
              <a:rPr sz="1182" b="1" err="1">
                <a:solidFill>
                  <a:srgbClr val="22346A"/>
                </a:solidFill>
                <a:latin typeface="Arial" panose="020B0604020202020204" pitchFamily="34" charset="0"/>
                <a:cs typeface="Arial" panose="020B0604020202020204" pitchFamily="34" charset="0"/>
              </a:rPr>
              <a:t>más</a:t>
            </a:r>
            <a:r>
              <a:rPr sz="1182" b="1">
                <a:solidFill>
                  <a:srgbClr val="22346A"/>
                </a:solidFill>
                <a:latin typeface="Arial" panose="020B0604020202020204" pitchFamily="34" charset="0"/>
                <a:cs typeface="Arial" panose="020B0604020202020204" pitchFamily="34" charset="0"/>
              </a:rPr>
              <a:t> del 60% de </a:t>
            </a:r>
            <a:r>
              <a:rPr sz="1182" b="1" err="1">
                <a:solidFill>
                  <a:srgbClr val="22346A"/>
                </a:solidFill>
                <a:latin typeface="Arial" panose="020B0604020202020204" pitchFamily="34" charset="0"/>
                <a:cs typeface="Arial" panose="020B0604020202020204" pitchFamily="34" charset="0"/>
              </a:rPr>
              <a:t>los</a:t>
            </a:r>
            <a:r>
              <a:rPr sz="1182" b="1">
                <a:solidFill>
                  <a:srgbClr val="22346A"/>
                </a:solidFill>
                <a:latin typeface="Arial" panose="020B0604020202020204" pitchFamily="34" charset="0"/>
                <a:cs typeface="Arial" panose="020B0604020202020204" pitchFamily="34" charset="0"/>
              </a:rPr>
              <a:t> </a:t>
            </a:r>
            <a:r>
              <a:rPr sz="1182" b="1" err="1">
                <a:solidFill>
                  <a:srgbClr val="22346A"/>
                </a:solidFill>
                <a:latin typeface="Arial" panose="020B0604020202020204" pitchFamily="34" charset="0"/>
                <a:cs typeface="Arial" panose="020B0604020202020204" pitchFamily="34" charset="0"/>
              </a:rPr>
              <a:t>pacientes</a:t>
            </a:r>
            <a:r>
              <a:rPr sz="1182" b="1">
                <a:solidFill>
                  <a:srgbClr val="22346A"/>
                </a:solidFill>
                <a:latin typeface="Arial" panose="020B0604020202020204" pitchFamily="34" charset="0"/>
                <a:cs typeface="Arial" panose="020B0604020202020204" pitchFamily="34" charset="0"/>
              </a:rPr>
              <a:t> </a:t>
            </a:r>
            <a:r>
              <a:rPr sz="1182" b="1" err="1">
                <a:solidFill>
                  <a:srgbClr val="22346A"/>
                </a:solidFill>
                <a:latin typeface="Arial" panose="020B0604020202020204" pitchFamily="34" charset="0"/>
                <a:cs typeface="Arial" panose="020B0604020202020204" pitchFamily="34" charset="0"/>
              </a:rPr>
              <a:t>alcanzaron</a:t>
            </a:r>
            <a:r>
              <a:rPr sz="1182" b="1">
                <a:solidFill>
                  <a:srgbClr val="22346A"/>
                </a:solidFill>
                <a:latin typeface="Arial" panose="020B0604020202020204" pitchFamily="34" charset="0"/>
                <a:cs typeface="Arial" panose="020B0604020202020204" pitchFamily="34" charset="0"/>
              </a:rPr>
              <a:t> EASI-75 y </a:t>
            </a:r>
            <a:r>
              <a:rPr sz="1182" b="1" err="1">
                <a:solidFill>
                  <a:srgbClr val="22346A"/>
                </a:solidFill>
                <a:latin typeface="Arial" panose="020B0604020202020204" pitchFamily="34" charset="0"/>
                <a:cs typeface="Arial" panose="020B0604020202020204" pitchFamily="34" charset="0"/>
              </a:rPr>
              <a:t>una</a:t>
            </a:r>
            <a:r>
              <a:rPr sz="1182" b="1">
                <a:solidFill>
                  <a:srgbClr val="22346A"/>
                </a:solidFill>
                <a:latin typeface="Arial" panose="020B0604020202020204" pitchFamily="34" charset="0"/>
                <a:cs typeface="Arial" panose="020B0604020202020204" pitchFamily="34" charset="0"/>
              </a:rPr>
              <a:t> </a:t>
            </a:r>
            <a:r>
              <a:rPr sz="1182" b="1" err="1">
                <a:solidFill>
                  <a:srgbClr val="22346A"/>
                </a:solidFill>
                <a:latin typeface="Arial" panose="020B0604020202020204" pitchFamily="34" charset="0"/>
                <a:cs typeface="Arial" panose="020B0604020202020204" pitchFamily="34" charset="0"/>
              </a:rPr>
              <a:t>mejora</a:t>
            </a:r>
            <a:r>
              <a:rPr sz="1182" b="1">
                <a:solidFill>
                  <a:srgbClr val="22346A"/>
                </a:solidFill>
                <a:latin typeface="Arial" panose="020B0604020202020204" pitchFamily="34" charset="0"/>
                <a:cs typeface="Arial" panose="020B0604020202020204" pitchFamily="34" charset="0"/>
              </a:rPr>
              <a:t> de 4 puntos </a:t>
            </a:r>
            <a:r>
              <a:rPr sz="1182" err="1">
                <a:solidFill>
                  <a:srgbClr val="22346A"/>
                </a:solidFill>
                <a:latin typeface="Arial" panose="020B0604020202020204" pitchFamily="34" charset="0"/>
                <a:cs typeface="Arial" panose="020B0604020202020204" pitchFamily="34" charset="0"/>
              </a:rPr>
              <a:t>en</a:t>
            </a:r>
            <a:r>
              <a:rPr sz="1182">
                <a:solidFill>
                  <a:srgbClr val="22346A"/>
                </a:solidFill>
                <a:latin typeface="Arial" panose="020B0604020202020204" pitchFamily="34" charset="0"/>
                <a:cs typeface="Arial" panose="020B0604020202020204" pitchFamily="34" charset="0"/>
              </a:rPr>
              <a:t> </a:t>
            </a:r>
            <a:r>
              <a:rPr sz="1182" err="1">
                <a:solidFill>
                  <a:srgbClr val="22346A"/>
                </a:solidFill>
                <a:latin typeface="Arial" panose="020B0604020202020204" pitchFamily="34" charset="0"/>
                <a:cs typeface="Arial" panose="020B0604020202020204" pitchFamily="34" charset="0"/>
              </a:rPr>
              <a:t>el</a:t>
            </a:r>
            <a:r>
              <a:rPr sz="1182">
                <a:solidFill>
                  <a:srgbClr val="22346A"/>
                </a:solidFill>
                <a:latin typeface="Arial" panose="020B0604020202020204" pitchFamily="34" charset="0"/>
                <a:cs typeface="Arial" panose="020B0604020202020204" pitchFamily="34" charset="0"/>
              </a:rPr>
              <a:t> </a:t>
            </a:r>
            <a:r>
              <a:rPr sz="1182" err="1">
                <a:solidFill>
                  <a:srgbClr val="22346A"/>
                </a:solidFill>
                <a:latin typeface="Arial" panose="020B0604020202020204" pitchFamily="34" charset="0"/>
                <a:cs typeface="Arial" panose="020B0604020202020204" pitchFamily="34" charset="0"/>
              </a:rPr>
              <a:t>prurito</a:t>
            </a:r>
            <a:r>
              <a:rPr sz="1182">
                <a:solidFill>
                  <a:srgbClr val="22346A"/>
                </a:solidFill>
                <a:latin typeface="Arial" panose="020B0604020202020204" pitchFamily="34" charset="0"/>
                <a:cs typeface="Arial" panose="020B0604020202020204" pitchFamily="34" charset="0"/>
              </a:rPr>
              <a:t> </a:t>
            </a:r>
            <a:r>
              <a:rPr sz="1182" err="1">
                <a:solidFill>
                  <a:srgbClr val="22346A"/>
                </a:solidFill>
                <a:latin typeface="Arial" panose="020B0604020202020204" pitchFamily="34" charset="0"/>
                <a:cs typeface="Arial" panose="020B0604020202020204" pitchFamily="34" charset="0"/>
              </a:rPr>
              <a:t>máximo</a:t>
            </a:r>
            <a:r>
              <a:rPr sz="1182">
                <a:solidFill>
                  <a:srgbClr val="22346A"/>
                </a:solidFill>
                <a:latin typeface="Arial" panose="020B0604020202020204" pitchFamily="34" charset="0"/>
                <a:cs typeface="Arial" panose="020B0604020202020204" pitchFamily="34" charset="0"/>
              </a:rPr>
              <a:t>, </a:t>
            </a:r>
            <a:r>
              <a:rPr sz="1182" err="1">
                <a:solidFill>
                  <a:srgbClr val="22346A"/>
                </a:solidFill>
                <a:latin typeface="Arial" panose="020B0604020202020204" pitchFamily="34" charset="0"/>
                <a:cs typeface="Arial" panose="020B0604020202020204" pitchFamily="34" charset="0"/>
              </a:rPr>
              <a:t>respectivamente</a:t>
            </a:r>
            <a:r>
              <a:rPr sz="1182">
                <a:solidFill>
                  <a:srgbClr val="22346A"/>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a:p>
            <a:pPr marL="683489">
              <a:spcBef>
                <a:spcPts val="1328"/>
              </a:spcBef>
            </a:pPr>
            <a:r>
              <a:rPr sz="1182">
                <a:solidFill>
                  <a:srgbClr val="22346A"/>
                </a:solidFill>
                <a:latin typeface="Arial" panose="020B0604020202020204" pitchFamily="34" charset="0"/>
                <a:cs typeface="Arial" panose="020B0604020202020204" pitchFamily="34" charset="0"/>
              </a:rPr>
              <a:t>Se </a:t>
            </a:r>
            <a:r>
              <a:rPr sz="1182" err="1">
                <a:solidFill>
                  <a:srgbClr val="22346A"/>
                </a:solidFill>
                <a:latin typeface="Arial" panose="020B0604020202020204" pitchFamily="34" charset="0"/>
                <a:cs typeface="Arial" panose="020B0604020202020204" pitchFamily="34" charset="0"/>
              </a:rPr>
              <a:t>observaron</a:t>
            </a:r>
            <a:r>
              <a:rPr sz="1182">
                <a:solidFill>
                  <a:srgbClr val="22346A"/>
                </a:solidFill>
                <a:latin typeface="Arial" panose="020B0604020202020204" pitchFamily="34" charset="0"/>
                <a:cs typeface="Arial" panose="020B0604020202020204" pitchFamily="34" charset="0"/>
              </a:rPr>
              <a:t> </a:t>
            </a:r>
            <a:r>
              <a:rPr sz="1182" b="1" err="1">
                <a:solidFill>
                  <a:srgbClr val="22346A"/>
                </a:solidFill>
                <a:latin typeface="Arial" panose="020B0604020202020204" pitchFamily="34" charset="0"/>
                <a:cs typeface="Arial" panose="020B0604020202020204" pitchFamily="34" charset="0"/>
              </a:rPr>
              <a:t>mejoras</a:t>
            </a:r>
            <a:r>
              <a:rPr sz="1182" b="1">
                <a:solidFill>
                  <a:srgbClr val="22346A"/>
                </a:solidFill>
                <a:latin typeface="Arial" panose="020B0604020202020204" pitchFamily="34" charset="0"/>
                <a:cs typeface="Arial" panose="020B0604020202020204" pitchFamily="34" charset="0"/>
              </a:rPr>
              <a:t> </a:t>
            </a:r>
            <a:r>
              <a:rPr sz="1182" b="1" err="1">
                <a:solidFill>
                  <a:srgbClr val="22346A"/>
                </a:solidFill>
                <a:latin typeface="Arial" panose="020B0604020202020204" pitchFamily="34" charset="0"/>
                <a:cs typeface="Arial" panose="020B0604020202020204" pitchFamily="34" charset="0"/>
              </a:rPr>
              <a:t>clínicamente</a:t>
            </a:r>
            <a:r>
              <a:rPr sz="1182" b="1">
                <a:solidFill>
                  <a:srgbClr val="22346A"/>
                </a:solidFill>
                <a:latin typeface="Arial" panose="020B0604020202020204" pitchFamily="34" charset="0"/>
                <a:cs typeface="Arial" panose="020B0604020202020204" pitchFamily="34" charset="0"/>
              </a:rPr>
              <a:t> </a:t>
            </a:r>
            <a:r>
              <a:rPr sz="1182" b="1" err="1">
                <a:solidFill>
                  <a:srgbClr val="22346A"/>
                </a:solidFill>
                <a:latin typeface="Arial" panose="020B0604020202020204" pitchFamily="34" charset="0"/>
                <a:cs typeface="Arial" panose="020B0604020202020204" pitchFamily="34" charset="0"/>
              </a:rPr>
              <a:t>relevantes</a:t>
            </a:r>
            <a:r>
              <a:rPr sz="1182" b="1">
                <a:solidFill>
                  <a:srgbClr val="22346A"/>
                </a:solidFill>
                <a:latin typeface="Arial" panose="020B0604020202020204" pitchFamily="34" charset="0"/>
                <a:cs typeface="Arial" panose="020B0604020202020204" pitchFamily="34" charset="0"/>
              </a:rPr>
              <a:t> </a:t>
            </a:r>
            <a:r>
              <a:rPr sz="1182" err="1">
                <a:solidFill>
                  <a:srgbClr val="22346A"/>
                </a:solidFill>
                <a:latin typeface="Arial" panose="020B0604020202020204" pitchFamily="34" charset="0"/>
                <a:cs typeface="Arial" panose="020B0604020202020204" pitchFamily="34" charset="0"/>
              </a:rPr>
              <a:t>durante</a:t>
            </a:r>
            <a:r>
              <a:rPr sz="1182">
                <a:solidFill>
                  <a:srgbClr val="22346A"/>
                </a:solidFill>
                <a:latin typeface="Arial" panose="020B0604020202020204" pitchFamily="34" charset="0"/>
                <a:cs typeface="Arial" panose="020B0604020202020204" pitchFamily="34" charset="0"/>
              </a:rPr>
              <a:t> las </a:t>
            </a:r>
            <a:r>
              <a:rPr sz="1182" err="1">
                <a:solidFill>
                  <a:srgbClr val="22346A"/>
                </a:solidFill>
                <a:latin typeface="Arial" panose="020B0604020202020204" pitchFamily="34" charset="0"/>
                <a:cs typeface="Arial" panose="020B0604020202020204" pitchFamily="34" charset="0"/>
              </a:rPr>
              <a:t>primeras</a:t>
            </a:r>
            <a:r>
              <a:rPr sz="1182">
                <a:solidFill>
                  <a:srgbClr val="22346A"/>
                </a:solidFill>
                <a:latin typeface="Arial" panose="020B0604020202020204" pitchFamily="34" charset="0"/>
                <a:cs typeface="Arial" panose="020B0604020202020204" pitchFamily="34" charset="0"/>
              </a:rPr>
              <a:t> 4 </a:t>
            </a:r>
            <a:r>
              <a:rPr sz="1182" err="1">
                <a:solidFill>
                  <a:srgbClr val="22346A"/>
                </a:solidFill>
                <a:latin typeface="Arial" panose="020B0604020202020204" pitchFamily="34" charset="0"/>
                <a:cs typeface="Arial" panose="020B0604020202020204" pitchFamily="34" charset="0"/>
              </a:rPr>
              <a:t>semanas</a:t>
            </a:r>
            <a:r>
              <a:rPr sz="1182">
                <a:solidFill>
                  <a:srgbClr val="22346A"/>
                </a:solidFill>
                <a:latin typeface="Arial" panose="020B0604020202020204" pitchFamily="34" charset="0"/>
                <a:cs typeface="Arial" panose="020B0604020202020204" pitchFamily="34" charset="0"/>
              </a:rPr>
              <a:t> de </a:t>
            </a:r>
            <a:r>
              <a:rPr sz="1182" err="1">
                <a:solidFill>
                  <a:srgbClr val="22346A"/>
                </a:solidFill>
                <a:latin typeface="Arial" panose="020B0604020202020204" pitchFamily="34" charset="0"/>
                <a:cs typeface="Arial" panose="020B0604020202020204" pitchFamily="34" charset="0"/>
              </a:rPr>
              <a:t>tratamiento</a:t>
            </a:r>
            <a:r>
              <a:rPr sz="1182">
                <a:solidFill>
                  <a:srgbClr val="22346A"/>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a:p>
            <a:pPr>
              <a:spcBef>
                <a:spcPts val="515"/>
              </a:spcBef>
            </a:pPr>
            <a:endParaRPr sz="1182">
              <a:latin typeface="Arial" panose="020B0604020202020204" pitchFamily="34" charset="0"/>
              <a:cs typeface="Arial" panose="020B0604020202020204" pitchFamily="34" charset="0"/>
            </a:endParaRPr>
          </a:p>
          <a:p>
            <a:pPr marL="683489"/>
            <a:r>
              <a:rPr sz="1182">
                <a:solidFill>
                  <a:srgbClr val="22346A"/>
                </a:solidFill>
                <a:latin typeface="Arial" panose="020B0604020202020204" pitchFamily="34" charset="0"/>
                <a:cs typeface="Arial" panose="020B0604020202020204" pitchFamily="34" charset="0"/>
              </a:rPr>
              <a:t>El </a:t>
            </a:r>
            <a:r>
              <a:rPr sz="1182" b="1" err="1">
                <a:solidFill>
                  <a:srgbClr val="22346A"/>
                </a:solidFill>
                <a:latin typeface="Arial" panose="020B0604020202020204" pitchFamily="34" charset="0"/>
                <a:cs typeface="Arial" panose="020B0604020202020204" pitchFamily="34" charset="0"/>
              </a:rPr>
              <a:t>uso</a:t>
            </a:r>
            <a:r>
              <a:rPr sz="1182" b="1">
                <a:solidFill>
                  <a:srgbClr val="22346A"/>
                </a:solidFill>
                <a:latin typeface="Arial" panose="020B0604020202020204" pitchFamily="34" charset="0"/>
                <a:cs typeface="Arial" panose="020B0604020202020204" pitchFamily="34" charset="0"/>
              </a:rPr>
              <a:t> </a:t>
            </a:r>
            <a:r>
              <a:rPr sz="1182" b="1" err="1">
                <a:solidFill>
                  <a:srgbClr val="22346A"/>
                </a:solidFill>
                <a:latin typeface="Arial" panose="020B0604020202020204" pitchFamily="34" charset="0"/>
                <a:cs typeface="Arial" panose="020B0604020202020204" pitchFamily="34" charset="0"/>
              </a:rPr>
              <a:t>concomitante</a:t>
            </a:r>
            <a:r>
              <a:rPr sz="1182" b="1">
                <a:solidFill>
                  <a:srgbClr val="22346A"/>
                </a:solidFill>
                <a:latin typeface="Arial" panose="020B0604020202020204" pitchFamily="34" charset="0"/>
                <a:cs typeface="Arial" panose="020B0604020202020204" pitchFamily="34" charset="0"/>
              </a:rPr>
              <a:t> de TCS</a:t>
            </a:r>
            <a:r>
              <a:rPr sz="1182">
                <a:solidFill>
                  <a:srgbClr val="22346A"/>
                </a:solidFill>
                <a:latin typeface="Arial" panose="020B0604020202020204" pitchFamily="34" charset="0"/>
                <a:cs typeface="Arial" panose="020B0604020202020204" pitchFamily="34" charset="0"/>
              </a:rPr>
              <a:t>, </a:t>
            </a:r>
            <a:r>
              <a:rPr sz="1182" err="1">
                <a:solidFill>
                  <a:srgbClr val="22346A"/>
                </a:solidFill>
                <a:latin typeface="Arial" panose="020B0604020202020204" pitchFamily="34" charset="0"/>
                <a:cs typeface="Arial" panose="020B0604020202020204" pitchFamily="34" charset="0"/>
              </a:rPr>
              <a:t>así</a:t>
            </a:r>
            <a:r>
              <a:rPr sz="1182">
                <a:solidFill>
                  <a:srgbClr val="22346A"/>
                </a:solidFill>
                <a:latin typeface="Arial" panose="020B0604020202020204" pitchFamily="34" charset="0"/>
                <a:cs typeface="Arial" panose="020B0604020202020204" pitchFamily="34" charset="0"/>
              </a:rPr>
              <a:t> </a:t>
            </a:r>
            <a:r>
              <a:rPr sz="1182" err="1">
                <a:solidFill>
                  <a:srgbClr val="22346A"/>
                </a:solidFill>
                <a:latin typeface="Arial" panose="020B0604020202020204" pitchFamily="34" charset="0"/>
                <a:cs typeface="Arial" panose="020B0604020202020204" pitchFamily="34" charset="0"/>
              </a:rPr>
              <a:t>como</a:t>
            </a:r>
            <a:r>
              <a:rPr sz="1182">
                <a:solidFill>
                  <a:srgbClr val="22346A"/>
                </a:solidFill>
                <a:latin typeface="Arial" panose="020B0604020202020204" pitchFamily="34" charset="0"/>
                <a:cs typeface="Arial" panose="020B0604020202020204" pitchFamily="34" charset="0"/>
              </a:rPr>
              <a:t> </a:t>
            </a:r>
            <a:r>
              <a:rPr sz="1182" err="1">
                <a:solidFill>
                  <a:srgbClr val="22346A"/>
                </a:solidFill>
                <a:latin typeface="Arial" panose="020B0604020202020204" pitchFamily="34" charset="0"/>
                <a:cs typeface="Arial" panose="020B0604020202020204" pitchFamily="34" charset="0"/>
              </a:rPr>
              <a:t>su</a:t>
            </a:r>
            <a:r>
              <a:rPr sz="1182">
                <a:solidFill>
                  <a:srgbClr val="22346A"/>
                </a:solidFill>
                <a:latin typeface="Arial" panose="020B0604020202020204" pitchFamily="34" charset="0"/>
                <a:cs typeface="Arial" panose="020B0604020202020204" pitchFamily="34" charset="0"/>
              </a:rPr>
              <a:t> </a:t>
            </a:r>
            <a:r>
              <a:rPr sz="1182" err="1">
                <a:solidFill>
                  <a:srgbClr val="22346A"/>
                </a:solidFill>
                <a:latin typeface="Arial" panose="020B0604020202020204" pitchFamily="34" charset="0"/>
                <a:cs typeface="Arial" panose="020B0604020202020204" pitchFamily="34" charset="0"/>
              </a:rPr>
              <a:t>potencia</a:t>
            </a:r>
            <a:r>
              <a:rPr sz="1182">
                <a:solidFill>
                  <a:srgbClr val="22346A"/>
                </a:solidFill>
                <a:latin typeface="Arial" panose="020B0604020202020204" pitchFamily="34" charset="0"/>
                <a:cs typeface="Arial" panose="020B0604020202020204" pitchFamily="34" charset="0"/>
              </a:rPr>
              <a:t>, </a:t>
            </a:r>
            <a:r>
              <a:rPr sz="1182" b="1" err="1">
                <a:solidFill>
                  <a:srgbClr val="22346A"/>
                </a:solidFill>
                <a:latin typeface="Arial" panose="020B0604020202020204" pitchFamily="34" charset="0"/>
                <a:cs typeface="Arial" panose="020B0604020202020204" pitchFamily="34" charset="0"/>
              </a:rPr>
              <a:t>disminuyó</a:t>
            </a:r>
            <a:r>
              <a:rPr sz="1182" b="1">
                <a:solidFill>
                  <a:srgbClr val="22346A"/>
                </a:solidFill>
                <a:latin typeface="Arial" panose="020B0604020202020204" pitchFamily="34" charset="0"/>
                <a:cs typeface="Arial" panose="020B0604020202020204" pitchFamily="34" charset="0"/>
              </a:rPr>
              <a:t> </a:t>
            </a:r>
            <a:r>
              <a:rPr sz="1182" err="1">
                <a:solidFill>
                  <a:srgbClr val="22346A"/>
                </a:solidFill>
                <a:latin typeface="Arial" panose="020B0604020202020204" pitchFamily="34" charset="0"/>
                <a:cs typeface="Arial" panose="020B0604020202020204" pitchFamily="34" charset="0"/>
              </a:rPr>
              <a:t>desde</a:t>
            </a:r>
            <a:r>
              <a:rPr sz="1182">
                <a:solidFill>
                  <a:srgbClr val="22346A"/>
                </a:solidFill>
                <a:latin typeface="Arial" panose="020B0604020202020204" pitchFamily="34" charset="0"/>
                <a:cs typeface="Arial" panose="020B0604020202020204" pitchFamily="34" charset="0"/>
              </a:rPr>
              <a:t> </a:t>
            </a:r>
            <a:r>
              <a:rPr sz="1182" err="1">
                <a:solidFill>
                  <a:srgbClr val="22346A"/>
                </a:solidFill>
                <a:latin typeface="Arial" panose="020B0604020202020204" pitchFamily="34" charset="0"/>
                <a:cs typeface="Arial" panose="020B0604020202020204" pitchFamily="34" charset="0"/>
              </a:rPr>
              <a:t>el</a:t>
            </a:r>
            <a:r>
              <a:rPr sz="1182">
                <a:solidFill>
                  <a:srgbClr val="22346A"/>
                </a:solidFill>
                <a:latin typeface="Arial" panose="020B0604020202020204" pitchFamily="34" charset="0"/>
                <a:cs typeface="Arial" panose="020B0604020202020204" pitchFamily="34" charset="0"/>
              </a:rPr>
              <a:t> </a:t>
            </a:r>
            <a:r>
              <a:rPr sz="1182" err="1">
                <a:solidFill>
                  <a:srgbClr val="22346A"/>
                </a:solidFill>
                <a:latin typeface="Arial" panose="020B0604020202020204" pitchFamily="34" charset="0"/>
                <a:cs typeface="Arial" panose="020B0604020202020204" pitchFamily="34" charset="0"/>
              </a:rPr>
              <a:t>inicio</a:t>
            </a:r>
            <a:r>
              <a:rPr sz="1182">
                <a:solidFill>
                  <a:srgbClr val="22346A"/>
                </a:solidFill>
                <a:latin typeface="Arial" panose="020B0604020202020204" pitchFamily="34" charset="0"/>
                <a:cs typeface="Arial" panose="020B0604020202020204" pitchFamily="34" charset="0"/>
              </a:rPr>
              <a:t> hasta la </a:t>
            </a:r>
            <a:r>
              <a:rPr sz="1182" err="1">
                <a:solidFill>
                  <a:srgbClr val="22346A"/>
                </a:solidFill>
                <a:latin typeface="Arial" panose="020B0604020202020204" pitchFamily="34" charset="0"/>
                <a:cs typeface="Arial" panose="020B0604020202020204" pitchFamily="34" charset="0"/>
              </a:rPr>
              <a:t>semana</a:t>
            </a:r>
            <a:r>
              <a:rPr sz="1182">
                <a:solidFill>
                  <a:srgbClr val="22346A"/>
                </a:solidFill>
                <a:latin typeface="Arial" panose="020B0604020202020204" pitchFamily="34" charset="0"/>
                <a:cs typeface="Arial" panose="020B0604020202020204" pitchFamily="34" charset="0"/>
              </a:rPr>
              <a:t> 16.</a:t>
            </a:r>
            <a:endParaRPr sz="1182">
              <a:latin typeface="Arial" panose="020B0604020202020204" pitchFamily="34" charset="0"/>
              <a:cs typeface="Arial" panose="020B0604020202020204" pitchFamily="34" charset="0"/>
            </a:endParaRPr>
          </a:p>
          <a:p>
            <a:pPr>
              <a:spcBef>
                <a:spcPts val="382"/>
              </a:spcBef>
            </a:pPr>
            <a:endParaRPr sz="1182">
              <a:latin typeface="Arial" panose="020B0604020202020204" pitchFamily="34" charset="0"/>
              <a:cs typeface="Arial" panose="020B0604020202020204" pitchFamily="34" charset="0"/>
            </a:endParaRPr>
          </a:p>
          <a:p>
            <a:pPr marL="683489"/>
            <a:r>
              <a:rPr sz="1182" b="1">
                <a:solidFill>
                  <a:srgbClr val="22346A"/>
                </a:solidFill>
                <a:latin typeface="Arial" panose="020B0604020202020204" pitchFamily="34" charset="0"/>
                <a:cs typeface="Arial" panose="020B0604020202020204" pitchFamily="34" charset="0"/>
              </a:rPr>
              <a:t>No </a:t>
            </a:r>
            <a:r>
              <a:rPr sz="1182">
                <a:solidFill>
                  <a:srgbClr val="22346A"/>
                </a:solidFill>
                <a:latin typeface="Arial" panose="020B0604020202020204" pitchFamily="34" charset="0"/>
                <a:cs typeface="Arial" panose="020B0604020202020204" pitchFamily="34" charset="0"/>
              </a:rPr>
              <a:t>se </a:t>
            </a:r>
            <a:r>
              <a:rPr sz="1182" err="1">
                <a:solidFill>
                  <a:srgbClr val="22346A"/>
                </a:solidFill>
                <a:latin typeface="Arial" panose="020B0604020202020204" pitchFamily="34" charset="0"/>
                <a:cs typeface="Arial" panose="020B0604020202020204" pitchFamily="34" charset="0"/>
              </a:rPr>
              <a:t>observaron</a:t>
            </a:r>
            <a:r>
              <a:rPr sz="1182">
                <a:solidFill>
                  <a:srgbClr val="22346A"/>
                </a:solidFill>
                <a:latin typeface="Arial" panose="020B0604020202020204" pitchFamily="34" charset="0"/>
                <a:cs typeface="Arial" panose="020B0604020202020204" pitchFamily="34" charset="0"/>
              </a:rPr>
              <a:t> </a:t>
            </a:r>
            <a:r>
              <a:rPr sz="1182" b="1" err="1">
                <a:solidFill>
                  <a:srgbClr val="22346A"/>
                </a:solidFill>
                <a:latin typeface="Arial" panose="020B0604020202020204" pitchFamily="34" charset="0"/>
                <a:cs typeface="Arial" panose="020B0604020202020204" pitchFamily="34" charset="0"/>
              </a:rPr>
              <a:t>nuevas</a:t>
            </a:r>
            <a:r>
              <a:rPr sz="1182" b="1">
                <a:solidFill>
                  <a:srgbClr val="22346A"/>
                </a:solidFill>
                <a:latin typeface="Arial" panose="020B0604020202020204" pitchFamily="34" charset="0"/>
                <a:cs typeface="Arial" panose="020B0604020202020204" pitchFamily="34" charset="0"/>
              </a:rPr>
              <a:t> </a:t>
            </a:r>
            <a:r>
              <a:rPr sz="1182" b="1" err="1">
                <a:solidFill>
                  <a:srgbClr val="22346A"/>
                </a:solidFill>
                <a:latin typeface="Arial" panose="020B0604020202020204" pitchFamily="34" charset="0"/>
                <a:cs typeface="Arial" panose="020B0604020202020204" pitchFamily="34" charset="0"/>
              </a:rPr>
              <a:t>señales</a:t>
            </a:r>
            <a:r>
              <a:rPr sz="1182" b="1">
                <a:solidFill>
                  <a:srgbClr val="22346A"/>
                </a:solidFill>
                <a:latin typeface="Arial" panose="020B0604020202020204" pitchFamily="34" charset="0"/>
                <a:cs typeface="Arial" panose="020B0604020202020204" pitchFamily="34" charset="0"/>
              </a:rPr>
              <a:t> de </a:t>
            </a:r>
            <a:r>
              <a:rPr sz="1182" b="1" err="1">
                <a:solidFill>
                  <a:srgbClr val="22346A"/>
                </a:solidFill>
                <a:latin typeface="Arial" panose="020B0604020202020204" pitchFamily="34" charset="0"/>
                <a:cs typeface="Arial" panose="020B0604020202020204" pitchFamily="34" charset="0"/>
              </a:rPr>
              <a:t>seguridad</a:t>
            </a:r>
            <a:r>
              <a:rPr sz="1182">
                <a:solidFill>
                  <a:srgbClr val="22346A"/>
                </a:solidFill>
                <a:latin typeface="Arial" panose="020B0604020202020204" pitchFamily="34" charset="0"/>
                <a:cs typeface="Arial" panose="020B0604020202020204" pitchFamily="34" charset="0"/>
              </a:rPr>
              <a:t>.</a:t>
            </a:r>
            <a:endParaRPr sz="1182">
              <a:latin typeface="Arial" panose="020B0604020202020204" pitchFamily="34" charset="0"/>
              <a:cs typeface="Arial" panose="020B0604020202020204" pitchFamily="34" charset="0"/>
            </a:endParaRPr>
          </a:p>
          <a:p>
            <a:pPr>
              <a:spcBef>
                <a:spcPts val="1252"/>
              </a:spcBef>
            </a:pPr>
            <a:endParaRPr sz="1182">
              <a:latin typeface="Arial" panose="020B0604020202020204" pitchFamily="34" charset="0"/>
              <a:cs typeface="Arial" panose="020B0604020202020204" pitchFamily="34" charset="0"/>
            </a:endParaRPr>
          </a:p>
          <a:p>
            <a:pPr marL="239125" marR="66616">
              <a:lnSpc>
                <a:spcPct val="101200"/>
              </a:lnSpc>
            </a:pPr>
            <a:r>
              <a:rPr sz="1334">
                <a:solidFill>
                  <a:srgbClr val="22346A"/>
                </a:solidFill>
                <a:latin typeface="Arial" panose="020B0604020202020204" pitchFamily="34" charset="0"/>
                <a:cs typeface="Arial" panose="020B0604020202020204" pitchFamily="34" charset="0"/>
              </a:rPr>
              <a:t>Los </a:t>
            </a:r>
            <a:r>
              <a:rPr sz="1334" err="1">
                <a:solidFill>
                  <a:srgbClr val="22346A"/>
                </a:solidFill>
                <a:latin typeface="Arial" panose="020B0604020202020204" pitchFamily="34" charset="0"/>
                <a:cs typeface="Arial" panose="020B0604020202020204" pitchFamily="34" charset="0"/>
              </a:rPr>
              <a:t>datos</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sugieren</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que</a:t>
            </a:r>
            <a:r>
              <a:rPr sz="1334">
                <a:solidFill>
                  <a:srgbClr val="22346A"/>
                </a:solidFill>
                <a:latin typeface="Arial" panose="020B0604020202020204" pitchFamily="34" charset="0"/>
                <a:cs typeface="Arial" panose="020B0604020202020204" pitchFamily="34" charset="0"/>
              </a:rPr>
              <a:t> la </a:t>
            </a:r>
            <a:r>
              <a:rPr sz="1334" b="1" err="1">
                <a:solidFill>
                  <a:srgbClr val="22346A"/>
                </a:solidFill>
                <a:latin typeface="Arial" panose="020B0604020202020204" pitchFamily="34" charset="0"/>
                <a:cs typeface="Arial" panose="020B0604020202020204" pitchFamily="34" charset="0"/>
              </a:rPr>
              <a:t>eficacia</a:t>
            </a:r>
            <a:r>
              <a:rPr sz="1334" b="1">
                <a:solidFill>
                  <a:srgbClr val="22346A"/>
                </a:solidFill>
                <a:latin typeface="Arial" panose="020B0604020202020204" pitchFamily="34" charset="0"/>
                <a:cs typeface="Arial" panose="020B0604020202020204" pitchFamily="34" charset="0"/>
              </a:rPr>
              <a:t> </a:t>
            </a:r>
            <a:r>
              <a:rPr sz="1334" b="1" err="1">
                <a:solidFill>
                  <a:srgbClr val="22346A"/>
                </a:solidFill>
                <a:latin typeface="Arial" panose="020B0604020202020204" pitchFamily="34" charset="0"/>
                <a:cs typeface="Arial" panose="020B0604020202020204" pitchFamily="34" charset="0"/>
              </a:rPr>
              <a:t>observada</a:t>
            </a:r>
            <a:r>
              <a:rPr sz="1334" b="1">
                <a:solidFill>
                  <a:srgbClr val="22346A"/>
                </a:solidFill>
                <a:latin typeface="Arial" panose="020B0604020202020204" pitchFamily="34" charset="0"/>
                <a:cs typeface="Arial" panose="020B0604020202020204" pitchFamily="34" charset="0"/>
              </a:rPr>
              <a:t> </a:t>
            </a:r>
            <a:r>
              <a:rPr sz="1334" b="1" err="1">
                <a:solidFill>
                  <a:srgbClr val="22346A"/>
                </a:solidFill>
                <a:latin typeface="Arial" panose="020B0604020202020204" pitchFamily="34" charset="0"/>
                <a:cs typeface="Arial" panose="020B0604020202020204" pitchFamily="34" charset="0"/>
              </a:rPr>
              <a:t>en</a:t>
            </a:r>
            <a:r>
              <a:rPr sz="1334" b="1">
                <a:solidFill>
                  <a:srgbClr val="22346A"/>
                </a:solidFill>
                <a:latin typeface="Arial" panose="020B0604020202020204" pitchFamily="34" charset="0"/>
                <a:cs typeface="Arial" panose="020B0604020202020204" pitchFamily="34" charset="0"/>
              </a:rPr>
              <a:t> </a:t>
            </a:r>
            <a:r>
              <a:rPr sz="1334" b="1" err="1">
                <a:solidFill>
                  <a:srgbClr val="22346A"/>
                </a:solidFill>
                <a:latin typeface="Arial" panose="020B0604020202020204" pitchFamily="34" charset="0"/>
                <a:cs typeface="Arial" panose="020B0604020202020204" pitchFamily="34" charset="0"/>
              </a:rPr>
              <a:t>los</a:t>
            </a:r>
            <a:r>
              <a:rPr sz="1334" b="1">
                <a:solidFill>
                  <a:srgbClr val="22346A"/>
                </a:solidFill>
                <a:latin typeface="Arial" panose="020B0604020202020204" pitchFamily="34" charset="0"/>
                <a:cs typeface="Arial" panose="020B0604020202020204" pitchFamily="34" charset="0"/>
              </a:rPr>
              <a:t> </a:t>
            </a:r>
            <a:r>
              <a:rPr sz="1334" b="1" err="1">
                <a:solidFill>
                  <a:srgbClr val="22346A"/>
                </a:solidFill>
                <a:latin typeface="Arial" panose="020B0604020202020204" pitchFamily="34" charset="0"/>
                <a:cs typeface="Arial" panose="020B0604020202020204" pitchFamily="34" charset="0"/>
              </a:rPr>
              <a:t>ensayos</a:t>
            </a:r>
            <a:r>
              <a:rPr sz="1334" b="1">
                <a:solidFill>
                  <a:srgbClr val="22346A"/>
                </a:solidFill>
                <a:latin typeface="Arial" panose="020B0604020202020204" pitchFamily="34" charset="0"/>
                <a:cs typeface="Arial" panose="020B0604020202020204" pitchFamily="34" charset="0"/>
              </a:rPr>
              <a:t> </a:t>
            </a:r>
            <a:r>
              <a:rPr sz="1334" b="1" err="1">
                <a:solidFill>
                  <a:srgbClr val="22346A"/>
                </a:solidFill>
                <a:latin typeface="Arial" panose="020B0604020202020204" pitchFamily="34" charset="0"/>
                <a:cs typeface="Arial" panose="020B0604020202020204" pitchFamily="34" charset="0"/>
              </a:rPr>
              <a:t>clínicos</a:t>
            </a:r>
            <a:r>
              <a:rPr sz="1334" b="1">
                <a:solidFill>
                  <a:srgbClr val="22346A"/>
                </a:solidFill>
                <a:latin typeface="Arial" panose="020B0604020202020204" pitchFamily="34" charset="0"/>
                <a:cs typeface="Arial" panose="020B0604020202020204" pitchFamily="34" charset="0"/>
              </a:rPr>
              <a:t> </a:t>
            </a:r>
            <a:r>
              <a:rPr sz="1334" b="1" err="1">
                <a:solidFill>
                  <a:srgbClr val="22346A"/>
                </a:solidFill>
                <a:latin typeface="Arial" panose="020B0604020202020204" pitchFamily="34" charset="0"/>
                <a:cs typeface="Arial" panose="020B0604020202020204" pitchFamily="34" charset="0"/>
              </a:rPr>
              <a:t>aleatorizados</a:t>
            </a:r>
            <a:r>
              <a:rPr sz="1334" b="1">
                <a:solidFill>
                  <a:srgbClr val="22346A"/>
                </a:solidFill>
                <a:latin typeface="Arial" panose="020B0604020202020204" pitchFamily="34" charset="0"/>
                <a:cs typeface="Arial" panose="020B0604020202020204" pitchFamily="34" charset="0"/>
              </a:rPr>
              <a:t> se traduce </a:t>
            </a:r>
            <a:r>
              <a:rPr sz="1334" b="1" err="1">
                <a:solidFill>
                  <a:srgbClr val="22346A"/>
                </a:solidFill>
                <a:latin typeface="Arial" panose="020B0604020202020204" pitchFamily="34" charset="0"/>
                <a:cs typeface="Arial" panose="020B0604020202020204" pitchFamily="34" charset="0"/>
              </a:rPr>
              <a:t>adecuadamente</a:t>
            </a:r>
            <a:r>
              <a:rPr sz="1334" b="1">
                <a:solidFill>
                  <a:srgbClr val="22346A"/>
                </a:solidFill>
                <a:latin typeface="Arial" panose="020B0604020202020204" pitchFamily="34" charset="0"/>
                <a:cs typeface="Arial" panose="020B0604020202020204" pitchFamily="34" charset="0"/>
              </a:rPr>
              <a:t> al </a:t>
            </a:r>
            <a:r>
              <a:rPr sz="1334" b="1" err="1">
                <a:solidFill>
                  <a:srgbClr val="22346A"/>
                </a:solidFill>
                <a:latin typeface="Arial" panose="020B0604020202020204" pitchFamily="34" charset="0"/>
                <a:cs typeface="Arial" panose="020B0604020202020204" pitchFamily="34" charset="0"/>
              </a:rPr>
              <a:t>mundo</a:t>
            </a:r>
            <a:r>
              <a:rPr sz="1334" b="1">
                <a:solidFill>
                  <a:srgbClr val="22346A"/>
                </a:solidFill>
                <a:latin typeface="Arial" panose="020B0604020202020204" pitchFamily="34" charset="0"/>
                <a:cs typeface="Arial" panose="020B0604020202020204" pitchFamily="34" charset="0"/>
              </a:rPr>
              <a:t> real</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incluso</a:t>
            </a:r>
            <a:r>
              <a:rPr sz="1334">
                <a:solidFill>
                  <a:srgbClr val="22346A"/>
                </a:solidFill>
                <a:latin typeface="Arial" panose="020B0604020202020204" pitchFamily="34" charset="0"/>
                <a:cs typeface="Arial" panose="020B0604020202020204" pitchFamily="34" charset="0"/>
              </a:rPr>
              <a:t> con </a:t>
            </a:r>
            <a:r>
              <a:rPr sz="1334" err="1">
                <a:solidFill>
                  <a:srgbClr val="22346A"/>
                </a:solidFill>
                <a:latin typeface="Arial" panose="020B0604020202020204" pitchFamily="34" charset="0"/>
                <a:cs typeface="Arial" panose="020B0604020202020204" pitchFamily="34" charset="0"/>
              </a:rPr>
              <a:t>una</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proporción</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significativa</a:t>
            </a:r>
            <a:r>
              <a:rPr sz="1334">
                <a:solidFill>
                  <a:srgbClr val="22346A"/>
                </a:solidFill>
                <a:latin typeface="Arial" panose="020B0604020202020204" pitchFamily="34" charset="0"/>
                <a:cs typeface="Arial" panose="020B0604020202020204" pitchFamily="34" charset="0"/>
              </a:rPr>
              <a:t> de </a:t>
            </a:r>
            <a:r>
              <a:rPr sz="1334" err="1">
                <a:solidFill>
                  <a:srgbClr val="22346A"/>
                </a:solidFill>
                <a:latin typeface="Arial" panose="020B0604020202020204" pitchFamily="34" charset="0"/>
                <a:cs typeface="Arial" panose="020B0604020202020204" pitchFamily="34" charset="0"/>
              </a:rPr>
              <a:t>pacientes</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pretratados</a:t>
            </a:r>
            <a:r>
              <a:rPr sz="1334">
                <a:solidFill>
                  <a:srgbClr val="22346A"/>
                </a:solidFill>
                <a:latin typeface="Arial" panose="020B0604020202020204" pitchFamily="34" charset="0"/>
                <a:cs typeface="Arial" panose="020B0604020202020204" pitchFamily="34" charset="0"/>
              </a:rPr>
              <a:t> con </a:t>
            </a:r>
            <a:r>
              <a:rPr sz="1334" err="1">
                <a:solidFill>
                  <a:srgbClr val="22346A"/>
                </a:solidFill>
                <a:latin typeface="Arial" panose="020B0604020202020204" pitchFamily="34" charset="0"/>
                <a:cs typeface="Arial" panose="020B0604020202020204" pitchFamily="34" charset="0"/>
              </a:rPr>
              <a:t>terapias</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sistémicas</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avanzadas</a:t>
            </a:r>
            <a:r>
              <a:rPr sz="1334">
                <a:solidFill>
                  <a:srgbClr val="22346A"/>
                </a:solidFill>
                <a:latin typeface="Arial" panose="020B0604020202020204" pitchFamily="34" charset="0"/>
                <a:cs typeface="Arial" panose="020B0604020202020204" pitchFamily="34" charset="0"/>
              </a:rPr>
              <a:t> y </a:t>
            </a:r>
            <a:r>
              <a:rPr sz="1334" err="1">
                <a:solidFill>
                  <a:srgbClr val="22346A"/>
                </a:solidFill>
                <a:latin typeface="Arial" panose="020B0604020202020204" pitchFamily="34" charset="0"/>
                <a:cs typeface="Arial" panose="020B0604020202020204" pitchFamily="34" charset="0"/>
              </a:rPr>
              <a:t>que</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presentan</a:t>
            </a:r>
            <a:r>
              <a:rPr sz="1334">
                <a:solidFill>
                  <a:srgbClr val="22346A"/>
                </a:solidFill>
                <a:latin typeface="Arial" panose="020B0604020202020204" pitchFamily="34" charset="0"/>
                <a:cs typeface="Arial" panose="020B0604020202020204" pitchFamily="34" charset="0"/>
              </a:rPr>
              <a:t> </a:t>
            </a:r>
            <a:r>
              <a:rPr sz="1334" err="1">
                <a:solidFill>
                  <a:srgbClr val="22346A"/>
                </a:solidFill>
                <a:latin typeface="Arial" panose="020B0604020202020204" pitchFamily="34" charset="0"/>
                <a:cs typeface="Arial" panose="020B0604020202020204" pitchFamily="34" charset="0"/>
              </a:rPr>
              <a:t>comorbilidades</a:t>
            </a:r>
            <a:r>
              <a:rPr sz="1334">
                <a:solidFill>
                  <a:srgbClr val="22346A"/>
                </a:solidFill>
                <a:latin typeface="Arial" panose="020B0604020202020204" pitchFamily="34" charset="0"/>
                <a:cs typeface="Arial" panose="020B0604020202020204" pitchFamily="34" charset="0"/>
              </a:rPr>
              <a:t>.</a:t>
            </a:r>
            <a:endParaRPr sz="1334">
              <a:latin typeface="Arial" panose="020B0604020202020204" pitchFamily="34" charset="0"/>
              <a:cs typeface="Arial" panose="020B0604020202020204" pitchFamily="34" charset="0"/>
            </a:endParaRPr>
          </a:p>
        </p:txBody>
      </p:sp>
      <p:sp>
        <p:nvSpPr>
          <p:cNvPr id="41" name="object 23">
            <a:extLst>
              <a:ext uri="{FF2B5EF4-FFF2-40B4-BE49-F238E27FC236}">
                <a16:creationId xmlns:a16="http://schemas.microsoft.com/office/drawing/2014/main" id="{0BE8BCB4-1A8D-109B-E897-373306D0FCF3}"/>
              </a:ext>
            </a:extLst>
          </p:cNvPr>
          <p:cNvSpPr/>
          <p:nvPr/>
        </p:nvSpPr>
        <p:spPr>
          <a:xfrm>
            <a:off x="2086605" y="3891912"/>
            <a:ext cx="281011" cy="247982"/>
          </a:xfrm>
          <a:custGeom>
            <a:avLst/>
            <a:gdLst/>
            <a:ahLst/>
            <a:cxnLst/>
            <a:rect l="l" t="t" r="r" b="b"/>
            <a:pathLst>
              <a:path w="408939" h="408940">
                <a:moveTo>
                  <a:pt x="377213" y="408364"/>
                </a:moveTo>
                <a:lnTo>
                  <a:pt x="377213" y="311466"/>
                </a:lnTo>
                <a:lnTo>
                  <a:pt x="342607" y="276860"/>
                </a:lnTo>
                <a:lnTo>
                  <a:pt x="308001" y="311466"/>
                </a:lnTo>
                <a:lnTo>
                  <a:pt x="308001" y="408364"/>
                </a:lnTo>
              </a:path>
              <a:path w="408939" h="408940">
                <a:moveTo>
                  <a:pt x="238788" y="408364"/>
                </a:moveTo>
                <a:lnTo>
                  <a:pt x="238788" y="242254"/>
                </a:lnTo>
                <a:lnTo>
                  <a:pt x="204182" y="207648"/>
                </a:lnTo>
                <a:lnTo>
                  <a:pt x="169565" y="242254"/>
                </a:lnTo>
                <a:lnTo>
                  <a:pt x="169565" y="408364"/>
                </a:lnTo>
              </a:path>
              <a:path w="408939" h="408940">
                <a:moveTo>
                  <a:pt x="100352" y="408364"/>
                </a:moveTo>
                <a:lnTo>
                  <a:pt x="100352" y="173031"/>
                </a:lnTo>
                <a:lnTo>
                  <a:pt x="65746" y="138425"/>
                </a:lnTo>
                <a:lnTo>
                  <a:pt x="31140" y="173031"/>
                </a:lnTo>
                <a:lnTo>
                  <a:pt x="31140" y="408364"/>
                </a:lnTo>
              </a:path>
              <a:path w="408939" h="408940">
                <a:moveTo>
                  <a:pt x="408364" y="408364"/>
                </a:moveTo>
                <a:lnTo>
                  <a:pt x="0" y="408364"/>
                </a:lnTo>
              </a:path>
              <a:path w="408939" h="408940">
                <a:moveTo>
                  <a:pt x="308001" y="207648"/>
                </a:moveTo>
                <a:lnTo>
                  <a:pt x="377213" y="207648"/>
                </a:lnTo>
                <a:lnTo>
                  <a:pt x="377213" y="138425"/>
                </a:lnTo>
              </a:path>
              <a:path w="408939" h="408940">
                <a:moveTo>
                  <a:pt x="31140" y="0"/>
                </a:moveTo>
                <a:lnTo>
                  <a:pt x="80506" y="14363"/>
                </a:lnTo>
                <a:lnTo>
                  <a:pt x="128484" y="32252"/>
                </a:lnTo>
                <a:lnTo>
                  <a:pt x="174895" y="53559"/>
                </a:lnTo>
                <a:lnTo>
                  <a:pt x="219561" y="78179"/>
                </a:lnTo>
                <a:lnTo>
                  <a:pt x="262304" y="106004"/>
                </a:lnTo>
                <a:lnTo>
                  <a:pt x="302946" y="136929"/>
                </a:lnTo>
                <a:lnTo>
                  <a:pt x="341308" y="170845"/>
                </a:lnTo>
                <a:lnTo>
                  <a:pt x="377213" y="207648"/>
                </a:lnTo>
              </a:path>
            </a:pathLst>
          </a:custGeom>
          <a:ln w="10470">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77A569F3-0D91-C310-CE0A-95DA108D90FD}"/>
              </a:ext>
            </a:extLst>
          </p:cNvPr>
          <p:cNvSpPr txBox="1"/>
          <p:nvPr/>
        </p:nvSpPr>
        <p:spPr>
          <a:xfrm>
            <a:off x="1758469" y="6025098"/>
            <a:ext cx="8166420" cy="477054"/>
          </a:xfrm>
          <a:prstGeom prst="rect">
            <a:avLst/>
          </a:prstGeom>
          <a:noFill/>
        </p:spPr>
        <p:txBody>
          <a:bodyPr wrap="square" rtlCol="0">
            <a:spAutoFit/>
          </a:bodyPr>
          <a:lstStyle/>
          <a:p>
            <a:r>
              <a:rPr lang="es-ES" sz="500" baseline="30000">
                <a:solidFill>
                  <a:srgbClr val="646464"/>
                </a:solidFill>
              </a:rPr>
              <a:t>$</a:t>
            </a:r>
            <a:r>
              <a:rPr lang="es-ES" sz="500">
                <a:solidFill>
                  <a:srgbClr val="646464"/>
                </a:solidFill>
              </a:rPr>
              <a:t>Este análisis provisional incluyó a pacientes que completaron 16 semanas de tratamiento Los pacientes debían haber acudido a una visita documentada en la semana 16 o haber confirmado la finalización anticipada del estudio en las primeras 16 semanas del mismo.</a:t>
            </a:r>
            <a:r>
              <a:rPr lang="es-ES" sz="500" baseline="30000">
                <a:solidFill>
                  <a:srgbClr val="646464"/>
                </a:solidFill>
              </a:rPr>
              <a:t>1,2</a:t>
            </a:r>
            <a:endParaRPr lang="es-ES" sz="500" b="1">
              <a:solidFill>
                <a:srgbClr val="646464"/>
              </a:solidFill>
            </a:endParaRPr>
          </a:p>
          <a:p>
            <a:r>
              <a:rPr lang="es-ES" sz="500" b="1">
                <a:solidFill>
                  <a:srgbClr val="646464"/>
                </a:solidFill>
              </a:rPr>
              <a:t>DA</a:t>
            </a:r>
            <a:r>
              <a:rPr lang="es-ES" sz="500">
                <a:solidFill>
                  <a:srgbClr val="646464"/>
                </a:solidFill>
              </a:rPr>
              <a:t>: dermatitis atópica; </a:t>
            </a:r>
            <a:r>
              <a:rPr lang="es-ES" sz="500" b="1">
                <a:solidFill>
                  <a:srgbClr val="646464"/>
                </a:solidFill>
              </a:rPr>
              <a:t>EASI-75</a:t>
            </a:r>
            <a:r>
              <a:rPr lang="es-ES" sz="500">
                <a:solidFill>
                  <a:srgbClr val="646464"/>
                </a:solidFill>
              </a:rPr>
              <a:t>: reducción del 75 % en el EASI respecto al valor basa; </a:t>
            </a:r>
            <a:r>
              <a:rPr lang="es-ES" sz="500" b="1">
                <a:solidFill>
                  <a:srgbClr val="646464"/>
                </a:solidFill>
              </a:rPr>
              <a:t>PRO</a:t>
            </a:r>
            <a:r>
              <a:rPr lang="es-ES" sz="500">
                <a:solidFill>
                  <a:srgbClr val="646464"/>
                </a:solidFill>
              </a:rPr>
              <a:t>: resultados comunicados por el paciente; </a:t>
            </a:r>
            <a:r>
              <a:rPr lang="es-ES" sz="500" b="1">
                <a:solidFill>
                  <a:srgbClr val="646464"/>
                </a:solidFill>
              </a:rPr>
              <a:t>TCS</a:t>
            </a:r>
            <a:r>
              <a:rPr lang="es-ES" sz="500">
                <a:solidFill>
                  <a:srgbClr val="646464"/>
                </a:solidFill>
              </a:rPr>
              <a:t>: corticosteroides tópicos.</a:t>
            </a:r>
          </a:p>
          <a:p>
            <a:r>
              <a:rPr lang="es-ES" sz="500" b="1">
                <a:solidFill>
                  <a:srgbClr val="646464"/>
                </a:solidFill>
              </a:rPr>
              <a:t>1. </a:t>
            </a:r>
            <a:r>
              <a:rPr lang="es-ES" sz="500">
                <a:solidFill>
                  <a:srgbClr val="646464"/>
                </a:solidFill>
              </a:rPr>
              <a:t>Lauffer F., </a:t>
            </a:r>
            <a:r>
              <a:rPr lang="es-ES" sz="500" i="1">
                <a:solidFill>
                  <a:srgbClr val="646464"/>
                </a:solidFill>
              </a:rPr>
              <a:t>et al</a:t>
            </a:r>
            <a:r>
              <a:rPr lang="es-ES" sz="500">
                <a:solidFill>
                  <a:srgbClr val="646464"/>
                </a:solidFill>
              </a:rPr>
              <a:t>. </a:t>
            </a:r>
            <a:r>
              <a:rPr lang="es-ES" sz="500" err="1">
                <a:solidFill>
                  <a:srgbClr val="646464"/>
                </a:solidFill>
              </a:rPr>
              <a:t>Lebrikizumab</a:t>
            </a:r>
            <a:r>
              <a:rPr lang="es-ES" sz="500">
                <a:solidFill>
                  <a:srgbClr val="646464"/>
                </a:solidFill>
              </a:rPr>
              <a:t> </a:t>
            </a:r>
            <a:r>
              <a:rPr lang="es-ES" sz="500" err="1">
                <a:solidFill>
                  <a:srgbClr val="646464"/>
                </a:solidFill>
              </a:rPr>
              <a:t>provides</a:t>
            </a:r>
            <a:r>
              <a:rPr lang="es-ES" sz="500">
                <a:solidFill>
                  <a:srgbClr val="646464"/>
                </a:solidFill>
              </a:rPr>
              <a:t> </a:t>
            </a:r>
            <a:r>
              <a:rPr lang="es-ES" sz="500" err="1">
                <a:solidFill>
                  <a:srgbClr val="646464"/>
                </a:solidFill>
              </a:rPr>
              <a:t>high</a:t>
            </a:r>
            <a:r>
              <a:rPr lang="es-ES" sz="500">
                <a:solidFill>
                  <a:srgbClr val="646464"/>
                </a:solidFill>
              </a:rPr>
              <a:t> </a:t>
            </a:r>
            <a:r>
              <a:rPr lang="es-ES" sz="500" err="1">
                <a:solidFill>
                  <a:srgbClr val="646464"/>
                </a:solidFill>
              </a:rPr>
              <a:t>levels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effectiveness</a:t>
            </a:r>
            <a:r>
              <a:rPr lang="es-ES" sz="500">
                <a:solidFill>
                  <a:srgbClr val="646464"/>
                </a:solidFill>
              </a:rPr>
              <a:t> in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t>
            </a:r>
            <a:r>
              <a:rPr lang="es-ES" sz="500" err="1">
                <a:solidFill>
                  <a:srgbClr val="646464"/>
                </a:solidFill>
              </a:rPr>
              <a:t>routine</a:t>
            </a:r>
            <a:r>
              <a:rPr lang="es-ES" sz="500">
                <a:solidFill>
                  <a:srgbClr val="646464"/>
                </a:solidFill>
              </a:rPr>
              <a:t> </a:t>
            </a:r>
            <a:r>
              <a:rPr lang="es-ES" sz="500" err="1">
                <a:solidFill>
                  <a:srgbClr val="646464"/>
                </a:solidFill>
              </a:rPr>
              <a:t>practice</a:t>
            </a:r>
            <a:r>
              <a:rPr lang="es-ES" sz="500">
                <a:solidFill>
                  <a:srgbClr val="646464"/>
                </a:solidFill>
              </a:rPr>
              <a:t>: </a:t>
            </a:r>
            <a:r>
              <a:rPr lang="es-ES" sz="500" err="1">
                <a:solidFill>
                  <a:srgbClr val="646464"/>
                </a:solidFill>
              </a:rPr>
              <a:t>interim</a:t>
            </a:r>
            <a:r>
              <a:rPr lang="es-ES" sz="500">
                <a:solidFill>
                  <a:srgbClr val="646464"/>
                </a:solidFill>
              </a:rPr>
              <a:t> </a:t>
            </a:r>
            <a:r>
              <a:rPr lang="es-ES" sz="500" err="1">
                <a:solidFill>
                  <a:srgbClr val="646464"/>
                </a:solidFill>
              </a:rPr>
              <a:t>analysis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non-</a:t>
            </a:r>
            <a:r>
              <a:rPr lang="es-ES" sz="500" err="1">
                <a:solidFill>
                  <a:srgbClr val="646464"/>
                </a:solidFill>
              </a:rPr>
              <a:t>interventional</a:t>
            </a:r>
            <a:r>
              <a:rPr lang="es-ES" sz="500">
                <a:solidFill>
                  <a:srgbClr val="646464"/>
                </a:solidFill>
              </a:rPr>
              <a:t> </a:t>
            </a:r>
            <a:r>
              <a:rPr lang="es-ES" sz="500" err="1">
                <a:solidFill>
                  <a:srgbClr val="646464"/>
                </a:solidFill>
              </a:rPr>
              <a:t>study</a:t>
            </a:r>
            <a:r>
              <a:rPr lang="es-ES" sz="500">
                <a:solidFill>
                  <a:srgbClr val="646464"/>
                </a:solidFill>
              </a:rPr>
              <a:t> AD-LIFE. 33rd </a:t>
            </a:r>
            <a:r>
              <a:rPr lang="es-ES" sz="500" err="1">
                <a:solidFill>
                  <a:srgbClr val="646464"/>
                </a:solidFill>
              </a:rPr>
              <a:t>Congress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2025; Paris, France; 17–20 </a:t>
            </a:r>
            <a:r>
              <a:rPr lang="es-ES" sz="500" err="1">
                <a:solidFill>
                  <a:srgbClr val="646464"/>
                </a:solidFill>
              </a:rPr>
              <a:t>September</a:t>
            </a:r>
            <a:r>
              <a:rPr lang="es-ES" sz="500">
                <a:solidFill>
                  <a:srgbClr val="646464"/>
                </a:solidFill>
              </a:rPr>
              <a:t> 2025. P-2936; </a:t>
            </a:r>
            <a:r>
              <a:rPr lang="es-ES" sz="500" b="1">
                <a:solidFill>
                  <a:srgbClr val="646464"/>
                </a:solidFill>
              </a:rPr>
              <a:t>2</a:t>
            </a:r>
            <a:r>
              <a:rPr lang="es-ES" sz="500">
                <a:solidFill>
                  <a:srgbClr val="646464"/>
                </a:solidFill>
              </a:rPr>
              <a:t>. </a:t>
            </a:r>
            <a:r>
              <a:rPr lang="es-ES" sz="500" err="1">
                <a:solidFill>
                  <a:srgbClr val="646464"/>
                </a:solidFill>
              </a:rPr>
              <a:t>Lauffler</a:t>
            </a:r>
            <a:r>
              <a:rPr lang="es-ES" sz="500">
                <a:solidFill>
                  <a:srgbClr val="646464"/>
                </a:solidFill>
              </a:rPr>
              <a:t> F., </a:t>
            </a:r>
            <a:r>
              <a:rPr lang="es-ES" sz="500" i="1">
                <a:solidFill>
                  <a:srgbClr val="646464"/>
                </a:solidFill>
              </a:rPr>
              <a:t>et al</a:t>
            </a:r>
            <a:r>
              <a:rPr lang="es-ES" sz="500">
                <a:solidFill>
                  <a:srgbClr val="646464"/>
                </a:solidFill>
              </a:rPr>
              <a:t>. </a:t>
            </a:r>
            <a:r>
              <a:rPr lang="es-ES" sz="500" err="1">
                <a:solidFill>
                  <a:srgbClr val="646464"/>
                </a:solidFill>
              </a:rPr>
              <a:t>Patient</a:t>
            </a:r>
            <a:r>
              <a:rPr lang="es-ES" sz="500">
                <a:solidFill>
                  <a:srgbClr val="646464"/>
                </a:solidFill>
              </a:rPr>
              <a:t> </a:t>
            </a:r>
            <a:r>
              <a:rPr lang="es-ES" sz="500" err="1">
                <a:solidFill>
                  <a:srgbClr val="646464"/>
                </a:solidFill>
              </a:rPr>
              <a:t>reported</a:t>
            </a:r>
            <a:r>
              <a:rPr lang="es-ES" sz="500">
                <a:solidFill>
                  <a:srgbClr val="646464"/>
                </a:solidFill>
              </a:rPr>
              <a:t> </a:t>
            </a:r>
            <a:r>
              <a:rPr lang="es-ES" sz="500" err="1">
                <a:solidFill>
                  <a:srgbClr val="646464"/>
                </a:solidFill>
              </a:rPr>
              <a:t>outcomes</a:t>
            </a:r>
            <a:r>
              <a:rPr lang="es-ES" sz="500">
                <a:solidFill>
                  <a:srgbClr val="646464"/>
                </a:solidFill>
              </a:rPr>
              <a:t> in </a:t>
            </a:r>
            <a:r>
              <a:rPr lang="es-ES" sz="500" err="1">
                <a:solidFill>
                  <a:srgbClr val="646464"/>
                </a:solidFill>
              </a:rPr>
              <a:t>lebrikizumab</a:t>
            </a:r>
            <a:r>
              <a:rPr lang="es-ES" sz="500">
                <a:solidFill>
                  <a:srgbClr val="646464"/>
                </a:solidFill>
              </a:rPr>
              <a:t> </a:t>
            </a:r>
            <a:r>
              <a:rPr lang="es-ES" sz="500" err="1">
                <a:solidFill>
                  <a:srgbClr val="646464"/>
                </a:solidFill>
              </a:rPr>
              <a:t>treated</a:t>
            </a:r>
            <a:r>
              <a:rPr lang="es-ES" sz="500">
                <a:solidFill>
                  <a:srgbClr val="646464"/>
                </a:solidFill>
              </a:rPr>
              <a:t> </a:t>
            </a:r>
            <a:r>
              <a:rPr lang="es-ES" sz="500" err="1">
                <a:solidFill>
                  <a:srgbClr val="646464"/>
                </a:solidFill>
              </a:rPr>
              <a:t>patients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moderate</a:t>
            </a:r>
            <a:r>
              <a:rPr lang="es-ES" sz="500">
                <a:solidFill>
                  <a:srgbClr val="646464"/>
                </a:solidFill>
              </a:rPr>
              <a:t>-</a:t>
            </a:r>
            <a:r>
              <a:rPr lang="es-ES" sz="500" err="1">
                <a:solidFill>
                  <a:srgbClr val="646464"/>
                </a:solidFill>
              </a:rPr>
              <a:t>to</a:t>
            </a:r>
            <a:r>
              <a:rPr lang="es-ES" sz="500">
                <a:solidFill>
                  <a:srgbClr val="646464"/>
                </a:solidFill>
              </a:rPr>
              <a:t>-severe </a:t>
            </a:r>
            <a:r>
              <a:rPr lang="es-ES" sz="500" err="1">
                <a:solidFill>
                  <a:srgbClr val="646464"/>
                </a:solidFill>
              </a:rPr>
              <a:t>atopic</a:t>
            </a:r>
            <a:r>
              <a:rPr lang="es-ES" sz="500">
                <a:solidFill>
                  <a:srgbClr val="646464"/>
                </a:solidFill>
              </a:rPr>
              <a:t> dermatitis in a real-</a:t>
            </a:r>
            <a:r>
              <a:rPr lang="es-ES" sz="500" err="1">
                <a:solidFill>
                  <a:srgbClr val="646464"/>
                </a:solidFill>
              </a:rPr>
              <a:t>world</a:t>
            </a:r>
            <a:r>
              <a:rPr lang="es-ES" sz="500">
                <a:solidFill>
                  <a:srgbClr val="646464"/>
                </a:solidFill>
              </a:rPr>
              <a:t> </a:t>
            </a:r>
            <a:r>
              <a:rPr lang="es-ES" sz="500" err="1">
                <a:solidFill>
                  <a:srgbClr val="646464"/>
                </a:solidFill>
              </a:rPr>
              <a:t>setting</a:t>
            </a:r>
            <a:r>
              <a:rPr lang="es-ES" sz="500">
                <a:solidFill>
                  <a:srgbClr val="646464"/>
                </a:solidFill>
              </a:rPr>
              <a:t>: </a:t>
            </a:r>
            <a:r>
              <a:rPr lang="es-ES" sz="500" err="1">
                <a:solidFill>
                  <a:srgbClr val="646464"/>
                </a:solidFill>
              </a:rPr>
              <a:t>interim</a:t>
            </a:r>
            <a:r>
              <a:rPr lang="es-ES" sz="500">
                <a:solidFill>
                  <a:srgbClr val="646464"/>
                </a:solidFill>
              </a:rPr>
              <a:t> </a:t>
            </a:r>
            <a:r>
              <a:rPr lang="es-ES" sz="500" err="1">
                <a:solidFill>
                  <a:srgbClr val="646464"/>
                </a:solidFill>
              </a:rPr>
              <a:t>analysis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non-</a:t>
            </a:r>
            <a:r>
              <a:rPr lang="es-ES" sz="500" err="1">
                <a:solidFill>
                  <a:srgbClr val="646464"/>
                </a:solidFill>
              </a:rPr>
              <a:t>interventional</a:t>
            </a:r>
            <a:r>
              <a:rPr lang="es-ES" sz="500">
                <a:solidFill>
                  <a:srgbClr val="646464"/>
                </a:solidFill>
              </a:rPr>
              <a:t> </a:t>
            </a:r>
            <a:r>
              <a:rPr lang="es-ES" sz="500" err="1">
                <a:solidFill>
                  <a:srgbClr val="646464"/>
                </a:solidFill>
              </a:rPr>
              <a:t>study</a:t>
            </a:r>
            <a:r>
              <a:rPr lang="es-ES" sz="500">
                <a:solidFill>
                  <a:srgbClr val="646464"/>
                </a:solidFill>
              </a:rPr>
              <a:t> AD-LIFE. 33rd </a:t>
            </a:r>
            <a:r>
              <a:rPr lang="es-ES" sz="500" err="1">
                <a:solidFill>
                  <a:srgbClr val="646464"/>
                </a:solidFill>
              </a:rPr>
              <a:t>Congress</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European</a:t>
            </a:r>
            <a:r>
              <a:rPr lang="es-ES" sz="500">
                <a:solidFill>
                  <a:srgbClr val="646464"/>
                </a:solidFill>
              </a:rPr>
              <a:t> </a:t>
            </a:r>
            <a:r>
              <a:rPr lang="es-ES" sz="500" err="1">
                <a:solidFill>
                  <a:srgbClr val="646464"/>
                </a:solidFill>
              </a:rPr>
              <a:t>Academy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Dermatology</a:t>
            </a:r>
            <a:r>
              <a:rPr lang="es-ES" sz="500">
                <a:solidFill>
                  <a:srgbClr val="646464"/>
                </a:solidFill>
              </a:rPr>
              <a:t> and </a:t>
            </a:r>
            <a:r>
              <a:rPr lang="es-ES" sz="500" err="1">
                <a:solidFill>
                  <a:srgbClr val="646464"/>
                </a:solidFill>
              </a:rPr>
              <a:t>Venereology</a:t>
            </a:r>
            <a:r>
              <a:rPr lang="es-ES" sz="500">
                <a:solidFill>
                  <a:srgbClr val="646464"/>
                </a:solidFill>
              </a:rPr>
              <a:t> (EADV); 2025; París, Francia; 17–20 septiembre 2025. P-3457.</a:t>
            </a:r>
          </a:p>
        </p:txBody>
      </p:sp>
    </p:spTree>
    <p:extLst>
      <p:ext uri="{BB962C8B-B14F-4D97-AF65-F5344CB8AC3E}">
        <p14:creationId xmlns:p14="http://schemas.microsoft.com/office/powerpoint/2010/main" val="9041663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5D754-4763-F0B2-BA38-DF97A3F49DAA}"/>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F073F9BB-8773-B651-FDB3-55E8910557ED}"/>
              </a:ext>
            </a:extLst>
          </p:cNvPr>
          <p:cNvSpPr>
            <a:spLocks noGrp="1"/>
          </p:cNvSpPr>
          <p:nvPr>
            <p:ph type="title"/>
          </p:nvPr>
        </p:nvSpPr>
        <p:spPr/>
        <p:txBody>
          <a:bodyPr/>
          <a:lstStyle/>
          <a:p>
            <a:r>
              <a:rPr lang="es-ES"/>
              <a:t>Diferencias a corto-medio plazo en la respuesta a Lebrikizumab en pacientes naïve vs. Pacientes con fallo o cambio de terapias avanzadas previas</a:t>
            </a:r>
            <a:br>
              <a:rPr lang="es-ES"/>
            </a:br>
            <a:br>
              <a:rPr lang="es-ES"/>
            </a:br>
            <a:r>
              <a:rPr lang="es-ES" sz="1800" b="0"/>
              <a:t>Marcos, C. </a:t>
            </a:r>
            <a:r>
              <a:rPr lang="es-ES" sz="1800" b="0" i="1"/>
              <a:t>et al</a:t>
            </a:r>
            <a:r>
              <a:rPr lang="es-ES" sz="1800" b="0"/>
              <a:t>. 2025. C. de Madrid </a:t>
            </a:r>
            <a:endParaRPr lang="es-ES"/>
          </a:p>
        </p:txBody>
      </p:sp>
    </p:spTree>
    <p:extLst>
      <p:ext uri="{BB962C8B-B14F-4D97-AF65-F5344CB8AC3E}">
        <p14:creationId xmlns:p14="http://schemas.microsoft.com/office/powerpoint/2010/main" val="1122023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91645-96A5-AC83-7137-F2061C99E382}"/>
            </a:ext>
          </a:extLst>
        </p:cNvPr>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6A3DF34E-973B-0F73-9699-A7E1C75C105A}"/>
              </a:ext>
            </a:extLst>
          </p:cNvPr>
          <p:cNvSpPr/>
          <p:nvPr/>
        </p:nvSpPr>
        <p:spPr>
          <a:xfrm>
            <a:off x="630375" y="1537530"/>
            <a:ext cx="10954344" cy="4328880"/>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557672D9-35A8-A24F-C47E-ED8B517A0FA5}"/>
              </a:ext>
            </a:extLst>
          </p:cNvPr>
          <p:cNvSpPr txBox="1"/>
          <p:nvPr/>
        </p:nvSpPr>
        <p:spPr>
          <a:xfrm>
            <a:off x="3345621" y="1674673"/>
            <a:ext cx="5500758" cy="338554"/>
          </a:xfrm>
          <a:prstGeom prst="rect">
            <a:avLst/>
          </a:prstGeom>
          <a:noFill/>
        </p:spPr>
        <p:txBody>
          <a:bodyPr wrap="square">
            <a:spAutoFit/>
          </a:bodyPr>
          <a:lstStyle/>
          <a:p>
            <a:pPr algn="ctr"/>
            <a:r>
              <a:rPr lang="pt-BR" sz="1600" b="1">
                <a:solidFill>
                  <a:srgbClr val="7A45B8"/>
                </a:solidFill>
              </a:rPr>
              <a:t>Características </a:t>
            </a:r>
            <a:r>
              <a:rPr lang="pt-BR" sz="1600" b="1" err="1">
                <a:solidFill>
                  <a:srgbClr val="7A45B8"/>
                </a:solidFill>
              </a:rPr>
              <a:t>basales</a:t>
            </a:r>
            <a:r>
              <a:rPr lang="pt-BR" sz="1600" b="1">
                <a:solidFill>
                  <a:srgbClr val="7A45B8"/>
                </a:solidFill>
              </a:rPr>
              <a:t> de </a:t>
            </a:r>
            <a:r>
              <a:rPr lang="pt-BR" sz="1600" b="1" err="1">
                <a:solidFill>
                  <a:srgbClr val="7A45B8"/>
                </a:solidFill>
              </a:rPr>
              <a:t>los</a:t>
            </a:r>
            <a:r>
              <a:rPr lang="pt-BR" sz="1600" b="1">
                <a:solidFill>
                  <a:srgbClr val="7A45B8"/>
                </a:solidFill>
              </a:rPr>
              <a:t> pacientes</a:t>
            </a:r>
          </a:p>
        </p:txBody>
      </p:sp>
      <p:sp>
        <p:nvSpPr>
          <p:cNvPr id="3" name="Título 2">
            <a:extLst>
              <a:ext uri="{FF2B5EF4-FFF2-40B4-BE49-F238E27FC236}">
                <a16:creationId xmlns:a16="http://schemas.microsoft.com/office/drawing/2014/main" id="{C774B9EE-192A-B45F-84CE-61EC10989A65}"/>
              </a:ext>
            </a:extLst>
          </p:cNvPr>
          <p:cNvSpPr>
            <a:spLocks noGrp="1"/>
          </p:cNvSpPr>
          <p:nvPr>
            <p:ph type="title"/>
          </p:nvPr>
        </p:nvSpPr>
        <p:spPr/>
        <p:txBody>
          <a:bodyPr/>
          <a:lstStyle/>
          <a:p>
            <a:r>
              <a:rPr lang="es-ES"/>
              <a:t>Diferencias a corto-medio plazo en la respuesta a Lebrikizumab en pacientes naïve vs. Pacientes con fallo o cambio de terapias avanzadas previas.</a:t>
            </a:r>
            <a:r>
              <a:rPr lang="es-ES" baseline="30000"/>
              <a:t>#1</a:t>
            </a:r>
          </a:p>
        </p:txBody>
      </p:sp>
      <p:graphicFrame>
        <p:nvGraphicFramePr>
          <p:cNvPr id="4" name="object 14">
            <a:extLst>
              <a:ext uri="{FF2B5EF4-FFF2-40B4-BE49-F238E27FC236}">
                <a16:creationId xmlns:a16="http://schemas.microsoft.com/office/drawing/2014/main" id="{0A4846D2-BAC7-A097-DF1A-13D89341A90D}"/>
              </a:ext>
            </a:extLst>
          </p:cNvPr>
          <p:cNvGraphicFramePr>
            <a:graphicFrameLocks noGrp="1"/>
          </p:cNvGraphicFramePr>
          <p:nvPr>
            <p:extLst>
              <p:ext uri="{D42A27DB-BD31-4B8C-83A1-F6EECF244321}">
                <p14:modId xmlns:p14="http://schemas.microsoft.com/office/powerpoint/2010/main" val="2114363530"/>
              </p:ext>
            </p:extLst>
          </p:nvPr>
        </p:nvGraphicFramePr>
        <p:xfrm>
          <a:off x="4302502" y="2150619"/>
          <a:ext cx="3437759" cy="3587801"/>
        </p:xfrm>
        <a:graphic>
          <a:graphicData uri="http://schemas.openxmlformats.org/drawingml/2006/table">
            <a:tbl>
              <a:tblPr firstRow="1" bandRow="1">
                <a:tableStyleId>{2D5ABB26-0587-4C30-8999-92F81FD0307C}</a:tableStyleId>
              </a:tblPr>
              <a:tblGrid>
                <a:gridCol w="1528813">
                  <a:extLst>
                    <a:ext uri="{9D8B030D-6E8A-4147-A177-3AD203B41FA5}">
                      <a16:colId xmlns:a16="http://schemas.microsoft.com/office/drawing/2014/main" val="20000"/>
                    </a:ext>
                  </a:extLst>
                </a:gridCol>
                <a:gridCol w="575274">
                  <a:extLst>
                    <a:ext uri="{9D8B030D-6E8A-4147-A177-3AD203B41FA5}">
                      <a16:colId xmlns:a16="http://schemas.microsoft.com/office/drawing/2014/main" val="20001"/>
                    </a:ext>
                  </a:extLst>
                </a:gridCol>
                <a:gridCol w="713879">
                  <a:extLst>
                    <a:ext uri="{9D8B030D-6E8A-4147-A177-3AD203B41FA5}">
                      <a16:colId xmlns:a16="http://schemas.microsoft.com/office/drawing/2014/main" val="20002"/>
                    </a:ext>
                  </a:extLst>
                </a:gridCol>
                <a:gridCol w="591500">
                  <a:extLst>
                    <a:ext uri="{9D8B030D-6E8A-4147-A177-3AD203B41FA5}">
                      <a16:colId xmlns:a16="http://schemas.microsoft.com/office/drawing/2014/main" val="20003"/>
                    </a:ext>
                  </a:extLst>
                </a:gridCol>
                <a:gridCol w="28293">
                  <a:extLst>
                    <a:ext uri="{9D8B030D-6E8A-4147-A177-3AD203B41FA5}">
                      <a16:colId xmlns:a16="http://schemas.microsoft.com/office/drawing/2014/main" val="20004"/>
                    </a:ext>
                  </a:extLst>
                </a:gridCol>
              </a:tblGrid>
              <a:tr h="221088">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B w="6350">
                      <a:solidFill>
                        <a:srgbClr val="22346A"/>
                      </a:solidFill>
                      <a:prstDash val="solid"/>
                    </a:lnB>
                  </a:tcPr>
                </a:tc>
                <a:tc>
                  <a:txBody>
                    <a:bodyPr/>
                    <a:lstStyle/>
                    <a:p>
                      <a:pPr marL="70485" algn="ctr">
                        <a:lnSpc>
                          <a:spcPct val="100000"/>
                        </a:lnSpc>
                        <a:spcBef>
                          <a:spcPts val="525"/>
                        </a:spcBef>
                      </a:pPr>
                      <a:r>
                        <a:rPr sz="1050" b="1" spc="-10">
                          <a:solidFill>
                            <a:srgbClr val="FFFFFF"/>
                          </a:solidFill>
                          <a:latin typeface="Arial" panose="020B0604020202020204" pitchFamily="34" charset="0"/>
                          <a:cs typeface="Arial" panose="020B0604020202020204" pitchFamily="34" charset="0"/>
                        </a:rPr>
                        <a:t>NAÏVE</a:t>
                      </a:r>
                      <a:endParaRPr sz="1050">
                        <a:latin typeface="Arial" panose="020B0604020202020204" pitchFamily="34" charset="0"/>
                        <a:cs typeface="Arial" panose="020B0604020202020204" pitchFamily="34" charset="0"/>
                      </a:endParaRPr>
                    </a:p>
                  </a:txBody>
                  <a:tcPr marL="0" marR="0" marT="66675" marB="0">
                    <a:solidFill>
                      <a:srgbClr val="22346A"/>
                    </a:solidFill>
                  </a:tcPr>
                </a:tc>
                <a:tc>
                  <a:txBody>
                    <a:bodyPr/>
                    <a:lstStyle/>
                    <a:p>
                      <a:pPr marL="22225" algn="ctr">
                        <a:lnSpc>
                          <a:spcPct val="100000"/>
                        </a:lnSpc>
                        <a:spcBef>
                          <a:spcPts val="525"/>
                        </a:spcBef>
                      </a:pPr>
                      <a:r>
                        <a:rPr sz="1050" b="1">
                          <a:solidFill>
                            <a:srgbClr val="FFFFFF"/>
                          </a:solidFill>
                          <a:latin typeface="Arial" panose="020B0604020202020204" pitchFamily="34" charset="0"/>
                          <a:cs typeface="Arial" panose="020B0604020202020204" pitchFamily="34" charset="0"/>
                        </a:rPr>
                        <a:t>NO</a:t>
                      </a:r>
                      <a:r>
                        <a:rPr sz="1050" b="1" spc="-5">
                          <a:solidFill>
                            <a:srgbClr val="FFFFFF"/>
                          </a:solidFill>
                          <a:latin typeface="Arial" panose="020B0604020202020204" pitchFamily="34" charset="0"/>
                          <a:cs typeface="Arial" panose="020B0604020202020204" pitchFamily="34" charset="0"/>
                        </a:rPr>
                        <a:t> </a:t>
                      </a:r>
                      <a:r>
                        <a:rPr sz="1050" b="1" spc="-20">
                          <a:solidFill>
                            <a:srgbClr val="FFFFFF"/>
                          </a:solidFill>
                          <a:latin typeface="Arial" panose="020B0604020202020204" pitchFamily="34" charset="0"/>
                          <a:cs typeface="Arial" panose="020B0604020202020204" pitchFamily="34" charset="0"/>
                        </a:rPr>
                        <a:t>NAÏVE</a:t>
                      </a:r>
                      <a:endParaRPr sz="1050">
                        <a:latin typeface="Arial" panose="020B0604020202020204" pitchFamily="34" charset="0"/>
                        <a:cs typeface="Arial" panose="020B0604020202020204" pitchFamily="34" charset="0"/>
                      </a:endParaRPr>
                    </a:p>
                  </a:txBody>
                  <a:tcPr marL="0" marR="0" marT="66675" marB="0">
                    <a:solidFill>
                      <a:srgbClr val="22346A"/>
                    </a:solidFill>
                  </a:tcPr>
                </a:tc>
                <a:tc>
                  <a:txBody>
                    <a:bodyPr/>
                    <a:lstStyle/>
                    <a:p>
                      <a:pPr marL="99060">
                        <a:lnSpc>
                          <a:spcPct val="100000"/>
                        </a:lnSpc>
                        <a:spcBef>
                          <a:spcPts val="525"/>
                        </a:spcBef>
                      </a:pPr>
                      <a:r>
                        <a:rPr sz="1050" b="1" spc="-10">
                          <a:solidFill>
                            <a:srgbClr val="FFFFFF"/>
                          </a:solidFill>
                          <a:latin typeface="Arial" panose="020B0604020202020204" pitchFamily="34" charset="0"/>
                          <a:cs typeface="Arial" panose="020B0604020202020204" pitchFamily="34" charset="0"/>
                        </a:rPr>
                        <a:t>Valor</a:t>
                      </a:r>
                      <a:r>
                        <a:rPr sz="1050" b="1" spc="-45">
                          <a:solidFill>
                            <a:srgbClr val="FFFFFF"/>
                          </a:solidFill>
                          <a:latin typeface="Arial" panose="020B0604020202020204" pitchFamily="34" charset="0"/>
                          <a:cs typeface="Arial" panose="020B0604020202020204" pitchFamily="34" charset="0"/>
                        </a:rPr>
                        <a:t> </a:t>
                      </a:r>
                      <a:r>
                        <a:rPr sz="1050" b="1" spc="-50">
                          <a:solidFill>
                            <a:srgbClr val="FFFFFF"/>
                          </a:solidFill>
                          <a:latin typeface="Arial" panose="020B0604020202020204" pitchFamily="34" charset="0"/>
                          <a:cs typeface="Arial" panose="020B0604020202020204" pitchFamily="34" charset="0"/>
                        </a:rPr>
                        <a:t>p</a:t>
                      </a:r>
                      <a:endParaRPr sz="1050">
                        <a:latin typeface="Arial" panose="020B0604020202020204" pitchFamily="34" charset="0"/>
                        <a:cs typeface="Arial" panose="020B0604020202020204" pitchFamily="34" charset="0"/>
                      </a:endParaRPr>
                    </a:p>
                  </a:txBody>
                  <a:tcPr marL="0" marR="0" marT="66675" marB="0">
                    <a:solidFill>
                      <a:srgbClr val="22346A"/>
                    </a:solidFill>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R>
                      <a:noFill/>
                    </a:lnR>
                  </a:tcPr>
                </a:tc>
                <a:extLst>
                  <a:ext uri="{0D108BD9-81ED-4DB2-BD59-A6C34878D82A}">
                    <a16:rowId xmlns:a16="http://schemas.microsoft.com/office/drawing/2014/main" val="10000"/>
                  </a:ext>
                </a:extLst>
              </a:tr>
              <a:tr h="221088">
                <a:tc>
                  <a:txBody>
                    <a:bodyPr/>
                    <a:lstStyle/>
                    <a:p>
                      <a:pPr marL="31115">
                        <a:lnSpc>
                          <a:spcPct val="100000"/>
                        </a:lnSpc>
                        <a:spcBef>
                          <a:spcPts val="525"/>
                        </a:spcBef>
                      </a:pPr>
                      <a:r>
                        <a:rPr sz="1050">
                          <a:solidFill>
                            <a:srgbClr val="22346A"/>
                          </a:solidFill>
                          <a:latin typeface="Arial" panose="020B0604020202020204" pitchFamily="34" charset="0"/>
                          <a:cs typeface="Arial" panose="020B0604020202020204" pitchFamily="34" charset="0"/>
                        </a:rPr>
                        <a:t>Nº</a:t>
                      </a:r>
                      <a:r>
                        <a:rPr sz="1050" spc="15">
                          <a:solidFill>
                            <a:srgbClr val="22346A"/>
                          </a:solidFill>
                          <a:latin typeface="Arial" panose="020B0604020202020204" pitchFamily="34" charset="0"/>
                          <a:cs typeface="Arial" panose="020B0604020202020204" pitchFamily="34" charset="0"/>
                        </a:rPr>
                        <a:t> </a:t>
                      </a:r>
                      <a:r>
                        <a:rPr sz="1050">
                          <a:solidFill>
                            <a:srgbClr val="22346A"/>
                          </a:solidFill>
                          <a:latin typeface="Arial" panose="020B0604020202020204" pitchFamily="34" charset="0"/>
                          <a:cs typeface="Arial" panose="020B0604020202020204" pitchFamily="34" charset="0"/>
                        </a:rPr>
                        <a:t>pacientes</a:t>
                      </a:r>
                      <a:r>
                        <a:rPr sz="1050" spc="15">
                          <a:solidFill>
                            <a:srgbClr val="22346A"/>
                          </a:solidFill>
                          <a:latin typeface="Arial" panose="020B0604020202020204" pitchFamily="34" charset="0"/>
                          <a:cs typeface="Arial" panose="020B0604020202020204" pitchFamily="34" charset="0"/>
                        </a:rPr>
                        <a:t> </a:t>
                      </a:r>
                      <a:r>
                        <a:rPr sz="1050" spc="-25">
                          <a:solidFill>
                            <a:srgbClr val="22346A"/>
                          </a:solidFill>
                          <a:latin typeface="Arial" panose="020B0604020202020204" pitchFamily="34" charset="0"/>
                          <a:cs typeface="Arial" panose="020B0604020202020204" pitchFamily="34" charset="0"/>
                        </a:rPr>
                        <a:t>(n)</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69215" algn="ctr">
                        <a:lnSpc>
                          <a:spcPct val="100000"/>
                        </a:lnSpc>
                        <a:spcBef>
                          <a:spcPts val="525"/>
                        </a:spcBef>
                      </a:pPr>
                      <a:r>
                        <a:rPr sz="1050" spc="-25">
                          <a:solidFill>
                            <a:srgbClr val="22346A"/>
                          </a:solidFill>
                          <a:latin typeface="Arial" panose="020B0604020202020204" pitchFamily="34" charset="0"/>
                          <a:cs typeface="Arial" panose="020B0604020202020204" pitchFamily="34" charset="0"/>
                        </a:rPr>
                        <a:t>70</a:t>
                      </a:r>
                      <a:endParaRPr sz="1050">
                        <a:latin typeface="Arial" panose="020B0604020202020204" pitchFamily="34" charset="0"/>
                        <a:cs typeface="Arial" panose="020B0604020202020204" pitchFamily="34" charset="0"/>
                      </a:endParaRPr>
                    </a:p>
                  </a:txBody>
                  <a:tcPr marL="0" marR="0" marT="66675" marB="0">
                    <a:lnB w="6350">
                      <a:solidFill>
                        <a:srgbClr val="22346A"/>
                      </a:solidFill>
                      <a:prstDash val="solid"/>
                    </a:lnB>
                  </a:tcPr>
                </a:tc>
                <a:tc>
                  <a:txBody>
                    <a:bodyPr/>
                    <a:lstStyle/>
                    <a:p>
                      <a:pPr marL="22225" algn="ctr">
                        <a:lnSpc>
                          <a:spcPct val="100000"/>
                        </a:lnSpc>
                        <a:spcBef>
                          <a:spcPts val="525"/>
                        </a:spcBef>
                      </a:pPr>
                      <a:r>
                        <a:rPr sz="1050" spc="-25">
                          <a:solidFill>
                            <a:srgbClr val="22346A"/>
                          </a:solidFill>
                          <a:latin typeface="Arial" panose="020B0604020202020204" pitchFamily="34" charset="0"/>
                          <a:cs typeface="Arial" panose="020B0604020202020204" pitchFamily="34" charset="0"/>
                        </a:rPr>
                        <a:t>77</a:t>
                      </a:r>
                      <a:endParaRPr sz="1050">
                        <a:latin typeface="Arial" panose="020B0604020202020204" pitchFamily="34" charset="0"/>
                        <a:cs typeface="Arial" panose="020B0604020202020204" pitchFamily="34" charset="0"/>
                      </a:endParaRPr>
                    </a:p>
                  </a:txBody>
                  <a:tcPr marL="0" marR="0" marT="66675" marB="0">
                    <a:lnB w="6350">
                      <a:solidFill>
                        <a:srgbClr val="22346A"/>
                      </a:solidFill>
                      <a:prstDash val="solid"/>
                    </a:lnB>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B w="6350">
                      <a:solidFill>
                        <a:srgbClr val="22346A"/>
                      </a:solidFill>
                      <a:prstDash val="solid"/>
                    </a:lnB>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1"/>
                  </a:ext>
                </a:extLst>
              </a:tr>
              <a:tr h="221088">
                <a:tc>
                  <a:txBody>
                    <a:bodyPr/>
                    <a:lstStyle/>
                    <a:p>
                      <a:pPr marL="31115">
                        <a:lnSpc>
                          <a:spcPct val="100000"/>
                        </a:lnSpc>
                        <a:spcBef>
                          <a:spcPts val="525"/>
                        </a:spcBef>
                      </a:pPr>
                      <a:r>
                        <a:rPr sz="1050">
                          <a:solidFill>
                            <a:srgbClr val="22346A"/>
                          </a:solidFill>
                          <a:latin typeface="Arial" panose="020B0604020202020204" pitchFamily="34" charset="0"/>
                          <a:cs typeface="Arial" panose="020B0604020202020204" pitchFamily="34" charset="0"/>
                        </a:rPr>
                        <a:t>Hombre</a:t>
                      </a:r>
                      <a:r>
                        <a:rPr sz="1050" spc="-35">
                          <a:solidFill>
                            <a:srgbClr val="22346A"/>
                          </a:solidFill>
                          <a:latin typeface="Arial" panose="020B0604020202020204" pitchFamily="34" charset="0"/>
                          <a:cs typeface="Arial" panose="020B0604020202020204" pitchFamily="34" charset="0"/>
                        </a:rPr>
                        <a:t> </a:t>
                      </a:r>
                      <a:r>
                        <a:rPr sz="1050">
                          <a:solidFill>
                            <a:srgbClr val="22346A"/>
                          </a:solidFill>
                          <a:latin typeface="Arial" panose="020B0604020202020204" pitchFamily="34" charset="0"/>
                          <a:cs typeface="Arial" panose="020B0604020202020204" pitchFamily="34" charset="0"/>
                        </a:rPr>
                        <a:t>/</a:t>
                      </a:r>
                      <a:r>
                        <a:rPr sz="1050" spc="-35">
                          <a:solidFill>
                            <a:srgbClr val="22346A"/>
                          </a:solidFill>
                          <a:latin typeface="Arial" panose="020B0604020202020204" pitchFamily="34" charset="0"/>
                          <a:cs typeface="Arial" panose="020B0604020202020204" pitchFamily="34" charset="0"/>
                        </a:rPr>
                        <a:t> </a:t>
                      </a:r>
                      <a:r>
                        <a:rPr sz="1050">
                          <a:solidFill>
                            <a:srgbClr val="22346A"/>
                          </a:solidFill>
                          <a:latin typeface="Arial" panose="020B0604020202020204" pitchFamily="34" charset="0"/>
                          <a:cs typeface="Arial" panose="020B0604020202020204" pitchFamily="34" charset="0"/>
                        </a:rPr>
                        <a:t>Mujer</a:t>
                      </a:r>
                      <a:r>
                        <a:rPr sz="1050" spc="-20">
                          <a:solidFill>
                            <a:srgbClr val="22346A"/>
                          </a:solidFill>
                          <a:latin typeface="Arial" panose="020B0604020202020204" pitchFamily="34" charset="0"/>
                          <a:cs typeface="Arial" panose="020B0604020202020204" pitchFamily="34" charset="0"/>
                        </a:rPr>
                        <a:t> </a:t>
                      </a:r>
                      <a:r>
                        <a:rPr sz="1050" spc="-25">
                          <a:solidFill>
                            <a:srgbClr val="22346A"/>
                          </a:solidFill>
                          <a:latin typeface="Arial" panose="020B0604020202020204" pitchFamily="34" charset="0"/>
                          <a:cs typeface="Arial" panose="020B0604020202020204" pitchFamily="34" charset="0"/>
                        </a:rPr>
                        <a:t>(%)</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69850" algn="ctr">
                        <a:lnSpc>
                          <a:spcPct val="100000"/>
                        </a:lnSpc>
                        <a:spcBef>
                          <a:spcPts val="525"/>
                        </a:spcBef>
                      </a:pPr>
                      <a:r>
                        <a:rPr sz="1050">
                          <a:solidFill>
                            <a:srgbClr val="22346A"/>
                          </a:solidFill>
                          <a:latin typeface="Arial" panose="020B0604020202020204" pitchFamily="34" charset="0"/>
                          <a:cs typeface="Arial" panose="020B0604020202020204" pitchFamily="34" charset="0"/>
                        </a:rPr>
                        <a:t>56</a:t>
                      </a:r>
                      <a:r>
                        <a:rPr sz="1050" spc="-40">
                          <a:solidFill>
                            <a:srgbClr val="22346A"/>
                          </a:solidFill>
                          <a:latin typeface="Arial" panose="020B0604020202020204" pitchFamily="34" charset="0"/>
                          <a:cs typeface="Arial" panose="020B0604020202020204" pitchFamily="34" charset="0"/>
                        </a:rPr>
                        <a:t> </a:t>
                      </a:r>
                      <a:r>
                        <a:rPr sz="1050">
                          <a:solidFill>
                            <a:srgbClr val="22346A"/>
                          </a:solidFill>
                          <a:latin typeface="Arial" panose="020B0604020202020204" pitchFamily="34" charset="0"/>
                          <a:cs typeface="Arial" panose="020B0604020202020204" pitchFamily="34" charset="0"/>
                        </a:rPr>
                        <a:t>/</a:t>
                      </a:r>
                      <a:r>
                        <a:rPr sz="1050" spc="-40">
                          <a:solidFill>
                            <a:srgbClr val="22346A"/>
                          </a:solidFill>
                          <a:latin typeface="Arial" panose="020B0604020202020204" pitchFamily="34" charset="0"/>
                          <a:cs typeface="Arial" panose="020B0604020202020204" pitchFamily="34" charset="0"/>
                        </a:rPr>
                        <a:t> </a:t>
                      </a:r>
                      <a:r>
                        <a:rPr sz="1050" spc="-25">
                          <a:solidFill>
                            <a:srgbClr val="22346A"/>
                          </a:solidFill>
                          <a:latin typeface="Arial" panose="020B0604020202020204" pitchFamily="34" charset="0"/>
                          <a:cs typeface="Arial" panose="020B0604020202020204" pitchFamily="34" charset="0"/>
                        </a:rPr>
                        <a:t>44</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21590" algn="ctr">
                        <a:lnSpc>
                          <a:spcPct val="100000"/>
                        </a:lnSpc>
                        <a:spcBef>
                          <a:spcPts val="525"/>
                        </a:spcBef>
                      </a:pPr>
                      <a:r>
                        <a:rPr sz="1050">
                          <a:solidFill>
                            <a:srgbClr val="22346A"/>
                          </a:solidFill>
                          <a:latin typeface="Arial" panose="020B0604020202020204" pitchFamily="34" charset="0"/>
                          <a:cs typeface="Arial" panose="020B0604020202020204" pitchFamily="34" charset="0"/>
                        </a:rPr>
                        <a:t>60</a:t>
                      </a:r>
                      <a:r>
                        <a:rPr sz="1050" spc="-40">
                          <a:solidFill>
                            <a:srgbClr val="22346A"/>
                          </a:solidFill>
                          <a:latin typeface="Arial" panose="020B0604020202020204" pitchFamily="34" charset="0"/>
                          <a:cs typeface="Arial" panose="020B0604020202020204" pitchFamily="34" charset="0"/>
                        </a:rPr>
                        <a:t> </a:t>
                      </a:r>
                      <a:r>
                        <a:rPr sz="1050">
                          <a:solidFill>
                            <a:srgbClr val="22346A"/>
                          </a:solidFill>
                          <a:latin typeface="Arial" panose="020B0604020202020204" pitchFamily="34" charset="0"/>
                          <a:cs typeface="Arial" panose="020B0604020202020204" pitchFamily="34" charset="0"/>
                        </a:rPr>
                        <a:t>/</a:t>
                      </a:r>
                      <a:r>
                        <a:rPr sz="1050" spc="-40">
                          <a:solidFill>
                            <a:srgbClr val="22346A"/>
                          </a:solidFill>
                          <a:latin typeface="Arial" panose="020B0604020202020204" pitchFamily="34" charset="0"/>
                          <a:cs typeface="Arial" panose="020B0604020202020204" pitchFamily="34" charset="0"/>
                        </a:rPr>
                        <a:t> </a:t>
                      </a:r>
                      <a:r>
                        <a:rPr sz="1050" spc="-25">
                          <a:solidFill>
                            <a:srgbClr val="22346A"/>
                          </a:solidFill>
                          <a:latin typeface="Arial" panose="020B0604020202020204" pitchFamily="34" charset="0"/>
                          <a:cs typeface="Arial" panose="020B0604020202020204" pitchFamily="34" charset="0"/>
                        </a:rPr>
                        <a:t>40</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81915">
                        <a:lnSpc>
                          <a:spcPct val="100000"/>
                        </a:lnSpc>
                        <a:spcBef>
                          <a:spcPts val="525"/>
                        </a:spcBef>
                      </a:pPr>
                      <a:r>
                        <a:rPr sz="1050">
                          <a:solidFill>
                            <a:srgbClr val="22346A"/>
                          </a:solidFill>
                          <a:latin typeface="Arial" panose="020B0604020202020204" pitchFamily="34" charset="0"/>
                          <a:cs typeface="Arial" panose="020B0604020202020204" pitchFamily="34" charset="0"/>
                        </a:rPr>
                        <a:t>p =</a:t>
                      </a:r>
                      <a:r>
                        <a:rPr sz="1050" spc="5">
                          <a:solidFill>
                            <a:srgbClr val="22346A"/>
                          </a:solidFill>
                          <a:latin typeface="Arial" panose="020B0604020202020204" pitchFamily="34" charset="0"/>
                          <a:cs typeface="Arial" panose="020B0604020202020204" pitchFamily="34" charset="0"/>
                        </a:rPr>
                        <a:t> </a:t>
                      </a:r>
                      <a:r>
                        <a:rPr sz="1050" spc="-20">
                          <a:solidFill>
                            <a:srgbClr val="22346A"/>
                          </a:solidFill>
                          <a:latin typeface="Arial" panose="020B0604020202020204" pitchFamily="34" charset="0"/>
                          <a:cs typeface="Arial" panose="020B0604020202020204" pitchFamily="34" charset="0"/>
                        </a:rPr>
                        <a:t>0,62</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2"/>
                  </a:ext>
                </a:extLst>
              </a:tr>
              <a:tr h="207335">
                <a:tc>
                  <a:txBody>
                    <a:bodyPr/>
                    <a:lstStyle/>
                    <a:p>
                      <a:pPr marL="31115">
                        <a:lnSpc>
                          <a:spcPct val="100000"/>
                        </a:lnSpc>
                        <a:spcBef>
                          <a:spcPts val="525"/>
                        </a:spcBef>
                      </a:pPr>
                      <a:r>
                        <a:rPr sz="1050">
                          <a:solidFill>
                            <a:srgbClr val="22346A"/>
                          </a:solidFill>
                          <a:latin typeface="Arial" panose="020B0604020202020204" pitchFamily="34" charset="0"/>
                          <a:cs typeface="Arial" panose="020B0604020202020204" pitchFamily="34" charset="0"/>
                        </a:rPr>
                        <a:t>Edad</a:t>
                      </a:r>
                      <a:r>
                        <a:rPr sz="1050" spc="5">
                          <a:solidFill>
                            <a:srgbClr val="22346A"/>
                          </a:solidFill>
                          <a:latin typeface="Arial" panose="020B0604020202020204" pitchFamily="34" charset="0"/>
                          <a:cs typeface="Arial" panose="020B0604020202020204" pitchFamily="34" charset="0"/>
                        </a:rPr>
                        <a:t> </a:t>
                      </a:r>
                      <a:r>
                        <a:rPr sz="1050">
                          <a:solidFill>
                            <a:srgbClr val="22346A"/>
                          </a:solidFill>
                          <a:latin typeface="Arial" panose="020B0604020202020204" pitchFamily="34" charset="0"/>
                          <a:cs typeface="Arial" panose="020B0604020202020204" pitchFamily="34" charset="0"/>
                        </a:rPr>
                        <a:t>(media,</a:t>
                      </a:r>
                      <a:r>
                        <a:rPr sz="1050" spc="-25">
                          <a:solidFill>
                            <a:srgbClr val="22346A"/>
                          </a:solidFill>
                          <a:latin typeface="Arial" panose="020B0604020202020204" pitchFamily="34" charset="0"/>
                          <a:cs typeface="Arial" panose="020B0604020202020204" pitchFamily="34" charset="0"/>
                        </a:rPr>
                        <a:t> </a:t>
                      </a:r>
                      <a:r>
                        <a:rPr sz="1050" spc="-20">
                          <a:solidFill>
                            <a:srgbClr val="22346A"/>
                          </a:solidFill>
                          <a:latin typeface="Arial" panose="020B0604020202020204" pitchFamily="34" charset="0"/>
                          <a:cs typeface="Arial" panose="020B0604020202020204" pitchFamily="34" charset="0"/>
                        </a:rPr>
                        <a:t>años)</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70485" algn="ctr">
                        <a:lnSpc>
                          <a:spcPct val="100000"/>
                        </a:lnSpc>
                        <a:spcBef>
                          <a:spcPts val="525"/>
                        </a:spcBef>
                      </a:pPr>
                      <a:r>
                        <a:rPr sz="1050" spc="-20">
                          <a:solidFill>
                            <a:srgbClr val="22346A"/>
                          </a:solidFill>
                          <a:latin typeface="Arial" panose="020B0604020202020204" pitchFamily="34" charset="0"/>
                          <a:cs typeface="Arial" panose="020B0604020202020204" pitchFamily="34" charset="0"/>
                        </a:rPr>
                        <a:t>40,5</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20320" algn="ctr">
                        <a:lnSpc>
                          <a:spcPct val="100000"/>
                        </a:lnSpc>
                        <a:spcBef>
                          <a:spcPts val="525"/>
                        </a:spcBef>
                      </a:pPr>
                      <a:r>
                        <a:rPr sz="1050" spc="-25">
                          <a:solidFill>
                            <a:srgbClr val="22346A"/>
                          </a:solidFill>
                          <a:latin typeface="Arial" panose="020B0604020202020204" pitchFamily="34" charset="0"/>
                          <a:cs typeface="Arial" panose="020B0604020202020204" pitchFamily="34" charset="0"/>
                        </a:rPr>
                        <a:t>37</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81915">
                        <a:lnSpc>
                          <a:spcPct val="100000"/>
                        </a:lnSpc>
                        <a:spcBef>
                          <a:spcPts val="525"/>
                        </a:spcBef>
                      </a:pPr>
                      <a:r>
                        <a:rPr sz="1050">
                          <a:solidFill>
                            <a:srgbClr val="22346A"/>
                          </a:solidFill>
                          <a:latin typeface="Arial" panose="020B0604020202020204" pitchFamily="34" charset="0"/>
                          <a:cs typeface="Arial" panose="020B0604020202020204" pitchFamily="34" charset="0"/>
                        </a:rPr>
                        <a:t>p =</a:t>
                      </a:r>
                      <a:r>
                        <a:rPr sz="1050" spc="5">
                          <a:solidFill>
                            <a:srgbClr val="22346A"/>
                          </a:solidFill>
                          <a:latin typeface="Arial" panose="020B0604020202020204" pitchFamily="34" charset="0"/>
                          <a:cs typeface="Arial" panose="020B0604020202020204" pitchFamily="34" charset="0"/>
                        </a:rPr>
                        <a:t> </a:t>
                      </a:r>
                      <a:r>
                        <a:rPr sz="1050" spc="-20">
                          <a:solidFill>
                            <a:srgbClr val="22346A"/>
                          </a:solidFill>
                          <a:latin typeface="Arial" panose="020B0604020202020204" pitchFamily="34" charset="0"/>
                          <a:cs typeface="Arial" panose="020B0604020202020204" pitchFamily="34" charset="0"/>
                        </a:rPr>
                        <a:t>0,42</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3"/>
                  </a:ext>
                </a:extLst>
              </a:tr>
              <a:tr h="0">
                <a:tc gridSpan="2">
                  <a:txBody>
                    <a:bodyPr/>
                    <a:lstStyle/>
                    <a:p>
                      <a:pPr marL="31115">
                        <a:lnSpc>
                          <a:spcPct val="100000"/>
                        </a:lnSpc>
                        <a:spcBef>
                          <a:spcPts val="525"/>
                        </a:spcBef>
                      </a:pPr>
                      <a:r>
                        <a:rPr sz="1050" b="1">
                          <a:solidFill>
                            <a:srgbClr val="22346A"/>
                          </a:solidFill>
                          <a:latin typeface="Arial" panose="020B0604020202020204" pitchFamily="34" charset="0"/>
                          <a:cs typeface="Arial" panose="020B0604020202020204" pitchFamily="34" charset="0"/>
                        </a:rPr>
                        <a:t>COMORBILIDADES</a:t>
                      </a:r>
                      <a:r>
                        <a:rPr sz="1050" b="1" spc="-25">
                          <a:solidFill>
                            <a:srgbClr val="22346A"/>
                          </a:solidFill>
                          <a:latin typeface="Arial" panose="020B0604020202020204" pitchFamily="34" charset="0"/>
                          <a:cs typeface="Arial" panose="020B0604020202020204" pitchFamily="34" charset="0"/>
                        </a:rPr>
                        <a:t> </a:t>
                      </a:r>
                      <a:r>
                        <a:rPr sz="1050" b="1" spc="-10">
                          <a:solidFill>
                            <a:srgbClr val="22346A"/>
                          </a:solidFill>
                          <a:latin typeface="Arial" panose="020B0604020202020204" pitchFamily="34" charset="0"/>
                          <a:cs typeface="Arial" panose="020B0604020202020204" pitchFamily="34" charset="0"/>
                        </a:rPr>
                        <a:t>ATÓPICAS</a:t>
                      </a:r>
                      <a:r>
                        <a:rPr sz="1050" b="1" spc="10">
                          <a:solidFill>
                            <a:srgbClr val="22346A"/>
                          </a:solidFill>
                          <a:latin typeface="Arial" panose="020B0604020202020204" pitchFamily="34" charset="0"/>
                          <a:cs typeface="Arial" panose="020B0604020202020204" pitchFamily="34" charset="0"/>
                        </a:rPr>
                        <a:t> </a:t>
                      </a:r>
                      <a:r>
                        <a:rPr sz="1050" b="1" spc="-25">
                          <a:solidFill>
                            <a:srgbClr val="22346A"/>
                          </a:solidFill>
                          <a:latin typeface="Arial" panose="020B0604020202020204" pitchFamily="34" charset="0"/>
                          <a:cs typeface="Arial" panose="020B0604020202020204" pitchFamily="34" charset="0"/>
                        </a:rPr>
                        <a:t>(%)</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solidFill>
                      <a:srgbClr val="F1F1F2"/>
                    </a:solidFill>
                  </a:tcPr>
                </a:tc>
                <a:tc hMerge="1">
                  <a:txBody>
                    <a:bodyPr/>
                    <a:lstStyle/>
                    <a:p>
                      <a:endParaRPr/>
                    </a:p>
                  </a:txBody>
                  <a:tcPr marL="0" marR="0" marT="0" marB="0"/>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6350">
                      <a:solidFill>
                        <a:srgbClr val="22346A"/>
                      </a:solidFill>
                      <a:prstDash val="solid"/>
                    </a:lnT>
                    <a:lnB w="6350">
                      <a:solidFill>
                        <a:srgbClr val="22346A"/>
                      </a:solidFill>
                      <a:prstDash val="solid"/>
                    </a:lnB>
                    <a:solidFill>
                      <a:srgbClr val="F1F1F2"/>
                    </a:solidFill>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6350">
                      <a:solidFill>
                        <a:srgbClr val="22346A"/>
                      </a:solidFill>
                      <a:prstDash val="solid"/>
                    </a:lnT>
                    <a:lnB w="6350">
                      <a:solidFill>
                        <a:srgbClr val="22346A"/>
                      </a:solidFill>
                      <a:prstDash val="solid"/>
                    </a:lnB>
                    <a:solidFill>
                      <a:srgbClr val="F1F1F2"/>
                    </a:solidFill>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extLst>
                  <a:ext uri="{0D108BD9-81ED-4DB2-BD59-A6C34878D82A}">
                    <a16:rowId xmlns:a16="http://schemas.microsoft.com/office/drawing/2014/main" val="10004"/>
                  </a:ext>
                </a:extLst>
              </a:tr>
              <a:tr h="221088">
                <a:tc>
                  <a:txBody>
                    <a:bodyPr/>
                    <a:lstStyle/>
                    <a:p>
                      <a:pPr marL="31115">
                        <a:lnSpc>
                          <a:spcPct val="100000"/>
                        </a:lnSpc>
                        <a:spcBef>
                          <a:spcPts val="525"/>
                        </a:spcBef>
                      </a:pPr>
                      <a:r>
                        <a:rPr sz="1050">
                          <a:solidFill>
                            <a:srgbClr val="22346A"/>
                          </a:solidFill>
                          <a:latin typeface="Arial" panose="020B0604020202020204" pitchFamily="34" charset="0"/>
                          <a:cs typeface="Arial" panose="020B0604020202020204" pitchFamily="34" charset="0"/>
                        </a:rPr>
                        <a:t>Rinitis</a:t>
                      </a:r>
                      <a:r>
                        <a:rPr sz="1050" spc="25">
                          <a:solidFill>
                            <a:srgbClr val="22346A"/>
                          </a:solidFill>
                          <a:latin typeface="Arial" panose="020B0604020202020204" pitchFamily="34" charset="0"/>
                          <a:cs typeface="Arial" panose="020B0604020202020204" pitchFamily="34" charset="0"/>
                        </a:rPr>
                        <a:t> </a:t>
                      </a:r>
                      <a:r>
                        <a:rPr sz="1050" spc="-25">
                          <a:solidFill>
                            <a:srgbClr val="22346A"/>
                          </a:solidFill>
                          <a:latin typeface="Arial" panose="020B0604020202020204" pitchFamily="34" charset="0"/>
                          <a:cs typeface="Arial" panose="020B0604020202020204" pitchFamily="34" charset="0"/>
                        </a:rPr>
                        <a:t>(%)</a:t>
                      </a:r>
                      <a:endParaRPr sz="105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a:solidFill>
                        <a:srgbClr val="22346A"/>
                      </a:solidFill>
                      <a:prstDash val="solid"/>
                    </a:lnB>
                  </a:tcPr>
                </a:tc>
                <a:tc>
                  <a:txBody>
                    <a:bodyPr/>
                    <a:lstStyle/>
                    <a:p>
                      <a:pPr marL="70485" algn="ctr">
                        <a:lnSpc>
                          <a:spcPct val="100000"/>
                        </a:lnSpc>
                        <a:spcBef>
                          <a:spcPts val="525"/>
                        </a:spcBef>
                      </a:pPr>
                      <a:r>
                        <a:rPr sz="1050" spc="-25">
                          <a:solidFill>
                            <a:srgbClr val="22346A"/>
                          </a:solidFill>
                          <a:latin typeface="Arial" panose="020B0604020202020204" pitchFamily="34" charset="0"/>
                          <a:cs typeface="Arial" panose="020B0604020202020204" pitchFamily="34" charset="0"/>
                        </a:rPr>
                        <a:t>35</a:t>
                      </a:r>
                      <a:endParaRPr sz="1050">
                        <a:latin typeface="Arial" panose="020B0604020202020204" pitchFamily="34" charset="0"/>
                        <a:cs typeface="Arial" panose="020B0604020202020204" pitchFamily="34" charset="0"/>
                      </a:endParaRPr>
                    </a:p>
                  </a:txBody>
                  <a:tcPr marL="0" marR="0" marT="66675" marB="0">
                    <a:lnT w="6350" cap="flat" cmpd="sng" algn="ctr">
                      <a:solidFill>
                        <a:srgbClr val="003867"/>
                      </a:solidFill>
                      <a:prstDash val="solid"/>
                      <a:round/>
                      <a:headEnd type="none" w="med" len="med"/>
                      <a:tailEnd type="none" w="med" len="med"/>
                    </a:lnT>
                    <a:lnB w="6350">
                      <a:solidFill>
                        <a:srgbClr val="22346A"/>
                      </a:solidFill>
                      <a:prstDash val="solid"/>
                    </a:lnB>
                  </a:tcPr>
                </a:tc>
                <a:tc>
                  <a:txBody>
                    <a:bodyPr/>
                    <a:lstStyle/>
                    <a:p>
                      <a:pPr marL="22225" algn="ctr">
                        <a:lnSpc>
                          <a:spcPct val="100000"/>
                        </a:lnSpc>
                        <a:spcBef>
                          <a:spcPts val="525"/>
                        </a:spcBef>
                      </a:pPr>
                      <a:r>
                        <a:rPr sz="1050" spc="-25">
                          <a:solidFill>
                            <a:srgbClr val="22346A"/>
                          </a:solidFill>
                          <a:latin typeface="Arial" panose="020B0604020202020204" pitchFamily="34" charset="0"/>
                          <a:cs typeface="Arial" panose="020B0604020202020204" pitchFamily="34" charset="0"/>
                        </a:rPr>
                        <a:t>50</a:t>
                      </a:r>
                      <a:endParaRPr sz="105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a:solidFill>
                        <a:srgbClr val="22346A"/>
                      </a:solidFill>
                      <a:prstDash val="solid"/>
                    </a:lnB>
                  </a:tcPr>
                </a:tc>
                <a:tc gridSpan="2">
                  <a:txBody>
                    <a:bodyPr/>
                    <a:lstStyle/>
                    <a:p>
                      <a:pPr marL="85725">
                        <a:lnSpc>
                          <a:spcPct val="100000"/>
                        </a:lnSpc>
                        <a:spcBef>
                          <a:spcPts val="525"/>
                        </a:spcBef>
                      </a:pPr>
                      <a:r>
                        <a:rPr sz="1050">
                          <a:solidFill>
                            <a:srgbClr val="22346A"/>
                          </a:solidFill>
                          <a:latin typeface="Arial" panose="020B0604020202020204" pitchFamily="34" charset="0"/>
                          <a:cs typeface="Arial" panose="020B0604020202020204" pitchFamily="34" charset="0"/>
                        </a:rPr>
                        <a:t>p =</a:t>
                      </a:r>
                      <a:r>
                        <a:rPr sz="1050" spc="5">
                          <a:solidFill>
                            <a:srgbClr val="22346A"/>
                          </a:solidFill>
                          <a:latin typeface="Arial" panose="020B0604020202020204" pitchFamily="34" charset="0"/>
                          <a:cs typeface="Arial" panose="020B0604020202020204" pitchFamily="34" charset="0"/>
                        </a:rPr>
                        <a:t> </a:t>
                      </a:r>
                      <a:r>
                        <a:rPr sz="1050" spc="-20">
                          <a:solidFill>
                            <a:srgbClr val="22346A"/>
                          </a:solidFill>
                          <a:latin typeface="Arial" panose="020B0604020202020204" pitchFamily="34" charset="0"/>
                          <a:cs typeface="Arial" panose="020B0604020202020204" pitchFamily="34" charset="0"/>
                        </a:rPr>
                        <a:t>0,07</a:t>
                      </a:r>
                      <a:endParaRPr sz="105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9525" cap="flat" cmpd="sng" algn="ctr">
                      <a:solidFill>
                        <a:srgbClr val="003867"/>
                      </a:solidFill>
                      <a:prstDash val="solid"/>
                      <a:round/>
                      <a:headEnd type="none" w="med" len="med"/>
                      <a:tailEnd type="none" w="med" len="med"/>
                    </a:lnB>
                  </a:tcPr>
                </a:tc>
                <a:tc hMerge="1">
                  <a:txBody>
                    <a:bodyPr/>
                    <a:lstStyle/>
                    <a:p>
                      <a:endParaRPr lang="es-ES"/>
                    </a:p>
                  </a:txBody>
                  <a:tcPr marL="0" marR="0" marT="0" marB="0"/>
                </a:tc>
                <a:extLst>
                  <a:ext uri="{0D108BD9-81ED-4DB2-BD59-A6C34878D82A}">
                    <a16:rowId xmlns:a16="http://schemas.microsoft.com/office/drawing/2014/main" val="10005"/>
                  </a:ext>
                </a:extLst>
              </a:tr>
              <a:tr h="221088">
                <a:tc>
                  <a:txBody>
                    <a:bodyPr/>
                    <a:lstStyle/>
                    <a:p>
                      <a:pPr marL="31115">
                        <a:lnSpc>
                          <a:spcPct val="100000"/>
                        </a:lnSpc>
                        <a:spcBef>
                          <a:spcPts val="525"/>
                        </a:spcBef>
                      </a:pPr>
                      <a:r>
                        <a:rPr sz="1050">
                          <a:solidFill>
                            <a:srgbClr val="22346A"/>
                          </a:solidFill>
                          <a:latin typeface="Arial" panose="020B0604020202020204" pitchFamily="34" charset="0"/>
                          <a:cs typeface="Arial" panose="020B0604020202020204" pitchFamily="34" charset="0"/>
                        </a:rPr>
                        <a:t>Asma</a:t>
                      </a:r>
                      <a:r>
                        <a:rPr sz="1050" spc="25">
                          <a:solidFill>
                            <a:srgbClr val="22346A"/>
                          </a:solidFill>
                          <a:latin typeface="Arial" panose="020B0604020202020204" pitchFamily="34" charset="0"/>
                          <a:cs typeface="Arial" panose="020B0604020202020204" pitchFamily="34" charset="0"/>
                        </a:rPr>
                        <a:t> </a:t>
                      </a:r>
                      <a:r>
                        <a:rPr sz="1050" spc="-25">
                          <a:solidFill>
                            <a:srgbClr val="22346A"/>
                          </a:solidFill>
                          <a:latin typeface="Arial" panose="020B0604020202020204" pitchFamily="34" charset="0"/>
                          <a:cs typeface="Arial" panose="020B0604020202020204" pitchFamily="34" charset="0"/>
                        </a:rPr>
                        <a:t>(%)</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70485" algn="ctr">
                        <a:lnSpc>
                          <a:spcPct val="100000"/>
                        </a:lnSpc>
                        <a:spcBef>
                          <a:spcPts val="525"/>
                        </a:spcBef>
                      </a:pPr>
                      <a:r>
                        <a:rPr sz="1050" spc="-25">
                          <a:solidFill>
                            <a:srgbClr val="22346A"/>
                          </a:solidFill>
                          <a:latin typeface="Arial" panose="020B0604020202020204" pitchFamily="34" charset="0"/>
                          <a:cs typeface="Arial" panose="020B0604020202020204" pitchFamily="34" charset="0"/>
                        </a:rPr>
                        <a:t>40</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22225" algn="ctr">
                        <a:lnSpc>
                          <a:spcPct val="100000"/>
                        </a:lnSpc>
                        <a:spcBef>
                          <a:spcPts val="525"/>
                        </a:spcBef>
                      </a:pPr>
                      <a:r>
                        <a:rPr sz="1050" spc="-25">
                          <a:solidFill>
                            <a:srgbClr val="22346A"/>
                          </a:solidFill>
                          <a:latin typeface="Arial" panose="020B0604020202020204" pitchFamily="34" charset="0"/>
                          <a:cs typeface="Arial" panose="020B0604020202020204" pitchFamily="34" charset="0"/>
                        </a:rPr>
                        <a:t>53</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gridSpan="2">
                  <a:txBody>
                    <a:bodyPr/>
                    <a:lstStyle/>
                    <a:p>
                      <a:pPr marL="147320">
                        <a:lnSpc>
                          <a:spcPct val="100000"/>
                        </a:lnSpc>
                        <a:spcBef>
                          <a:spcPts val="525"/>
                        </a:spcBef>
                      </a:pPr>
                      <a:r>
                        <a:rPr sz="1050">
                          <a:solidFill>
                            <a:srgbClr val="22346A"/>
                          </a:solidFill>
                          <a:latin typeface="Arial" panose="020B0604020202020204" pitchFamily="34" charset="0"/>
                          <a:cs typeface="Arial" panose="020B0604020202020204" pitchFamily="34" charset="0"/>
                        </a:rPr>
                        <a:t>p =</a:t>
                      </a:r>
                      <a:r>
                        <a:rPr sz="1050" spc="5">
                          <a:solidFill>
                            <a:srgbClr val="22346A"/>
                          </a:solidFill>
                          <a:latin typeface="Arial" panose="020B0604020202020204" pitchFamily="34" charset="0"/>
                          <a:cs typeface="Arial" panose="020B0604020202020204" pitchFamily="34" charset="0"/>
                        </a:rPr>
                        <a:t> </a:t>
                      </a:r>
                      <a:r>
                        <a:rPr sz="1050" spc="-25">
                          <a:solidFill>
                            <a:srgbClr val="22346A"/>
                          </a:solidFill>
                          <a:latin typeface="Arial" panose="020B0604020202020204" pitchFamily="34" charset="0"/>
                          <a:cs typeface="Arial" panose="020B0604020202020204" pitchFamily="34" charset="0"/>
                        </a:rPr>
                        <a:t>0,1</a:t>
                      </a:r>
                      <a:endParaRPr sz="1050">
                        <a:latin typeface="Arial" panose="020B0604020202020204" pitchFamily="34" charset="0"/>
                        <a:cs typeface="Arial" panose="020B0604020202020204" pitchFamily="34" charset="0"/>
                      </a:endParaRPr>
                    </a:p>
                  </a:txBody>
                  <a:tcPr marL="0" marR="0" marT="66675" marB="0">
                    <a:lnT w="9525"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hMerge="1">
                  <a:txBody>
                    <a:bodyPr/>
                    <a:lstStyle/>
                    <a:p>
                      <a:endParaRPr lang="es-ES"/>
                    </a:p>
                  </a:txBody>
                  <a:tcPr marL="0" marR="0" marT="0" marB="0"/>
                </a:tc>
                <a:extLst>
                  <a:ext uri="{0D108BD9-81ED-4DB2-BD59-A6C34878D82A}">
                    <a16:rowId xmlns:a16="http://schemas.microsoft.com/office/drawing/2014/main" val="10006"/>
                  </a:ext>
                </a:extLst>
              </a:tr>
              <a:tr h="221088">
                <a:tc>
                  <a:txBody>
                    <a:bodyPr/>
                    <a:lstStyle/>
                    <a:p>
                      <a:pPr marL="31115">
                        <a:lnSpc>
                          <a:spcPct val="100000"/>
                        </a:lnSpc>
                        <a:spcBef>
                          <a:spcPts val="525"/>
                        </a:spcBef>
                      </a:pPr>
                      <a:r>
                        <a:rPr sz="1050">
                          <a:solidFill>
                            <a:srgbClr val="22346A"/>
                          </a:solidFill>
                          <a:latin typeface="Arial" panose="020B0604020202020204" pitchFamily="34" charset="0"/>
                          <a:cs typeface="Arial" panose="020B0604020202020204" pitchFamily="34" charset="0"/>
                        </a:rPr>
                        <a:t>Conjuntivitis</a:t>
                      </a:r>
                      <a:r>
                        <a:rPr sz="1050" spc="55">
                          <a:solidFill>
                            <a:srgbClr val="22346A"/>
                          </a:solidFill>
                          <a:latin typeface="Arial" panose="020B0604020202020204" pitchFamily="34" charset="0"/>
                          <a:cs typeface="Arial" panose="020B0604020202020204" pitchFamily="34" charset="0"/>
                        </a:rPr>
                        <a:t> </a:t>
                      </a:r>
                      <a:r>
                        <a:rPr sz="1050" spc="-25">
                          <a:solidFill>
                            <a:srgbClr val="22346A"/>
                          </a:solidFill>
                          <a:latin typeface="Arial" panose="020B0604020202020204" pitchFamily="34" charset="0"/>
                          <a:cs typeface="Arial" panose="020B0604020202020204" pitchFamily="34" charset="0"/>
                        </a:rPr>
                        <a:t>(%)</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70485" algn="ctr">
                        <a:lnSpc>
                          <a:spcPct val="100000"/>
                        </a:lnSpc>
                        <a:spcBef>
                          <a:spcPts val="525"/>
                        </a:spcBef>
                      </a:pPr>
                      <a:r>
                        <a:rPr sz="1050" spc="-25">
                          <a:solidFill>
                            <a:srgbClr val="22346A"/>
                          </a:solidFill>
                          <a:latin typeface="Arial" panose="020B0604020202020204" pitchFamily="34" charset="0"/>
                          <a:cs typeface="Arial" panose="020B0604020202020204" pitchFamily="34" charset="0"/>
                        </a:rPr>
                        <a:t>35</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22225" algn="ctr">
                        <a:lnSpc>
                          <a:spcPct val="100000"/>
                        </a:lnSpc>
                        <a:spcBef>
                          <a:spcPts val="525"/>
                        </a:spcBef>
                      </a:pPr>
                      <a:r>
                        <a:rPr sz="1050" spc="-25">
                          <a:solidFill>
                            <a:srgbClr val="22346A"/>
                          </a:solidFill>
                          <a:latin typeface="Arial" panose="020B0604020202020204" pitchFamily="34" charset="0"/>
                          <a:cs typeface="Arial" panose="020B0604020202020204" pitchFamily="34" charset="0"/>
                        </a:rPr>
                        <a:t>34</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gridSpan="2">
                  <a:txBody>
                    <a:bodyPr/>
                    <a:lstStyle/>
                    <a:p>
                      <a:pPr marL="79375">
                        <a:lnSpc>
                          <a:spcPct val="100000"/>
                        </a:lnSpc>
                        <a:spcBef>
                          <a:spcPts val="525"/>
                        </a:spcBef>
                      </a:pPr>
                      <a:r>
                        <a:rPr sz="1050">
                          <a:solidFill>
                            <a:srgbClr val="22346A"/>
                          </a:solidFill>
                          <a:latin typeface="Arial" panose="020B0604020202020204" pitchFamily="34" charset="0"/>
                          <a:cs typeface="Arial" panose="020B0604020202020204" pitchFamily="34" charset="0"/>
                        </a:rPr>
                        <a:t>p =</a:t>
                      </a:r>
                      <a:r>
                        <a:rPr sz="1050" spc="5">
                          <a:solidFill>
                            <a:srgbClr val="22346A"/>
                          </a:solidFill>
                          <a:latin typeface="Arial" panose="020B0604020202020204" pitchFamily="34" charset="0"/>
                          <a:cs typeface="Arial" panose="020B0604020202020204" pitchFamily="34" charset="0"/>
                        </a:rPr>
                        <a:t> </a:t>
                      </a:r>
                      <a:r>
                        <a:rPr sz="1050" spc="-20">
                          <a:solidFill>
                            <a:srgbClr val="22346A"/>
                          </a:solidFill>
                          <a:latin typeface="Arial" panose="020B0604020202020204" pitchFamily="34" charset="0"/>
                          <a:cs typeface="Arial" panose="020B0604020202020204" pitchFamily="34" charset="0"/>
                        </a:rPr>
                        <a:t>0,28</a:t>
                      </a:r>
                      <a:endParaRPr sz="1050">
                        <a:latin typeface="Arial" panose="020B0604020202020204" pitchFamily="34" charset="0"/>
                        <a:cs typeface="Arial" panose="020B0604020202020204" pitchFamily="34" charset="0"/>
                      </a:endParaRPr>
                    </a:p>
                  </a:txBody>
                  <a:tcPr marL="0" marR="0" marT="66675" marB="0">
                    <a:lnT w="6350" cap="flat" cmpd="sng" algn="ctr">
                      <a:solidFill>
                        <a:srgbClr val="003867"/>
                      </a:solidFill>
                      <a:prstDash val="solid"/>
                      <a:round/>
                      <a:headEnd type="none" w="med" len="med"/>
                      <a:tailEnd type="none" w="med" len="med"/>
                    </a:lnT>
                    <a:lnB w="9525" cap="flat" cmpd="sng" algn="ctr">
                      <a:solidFill>
                        <a:srgbClr val="003867"/>
                      </a:solidFill>
                      <a:prstDash val="solid"/>
                      <a:round/>
                      <a:headEnd type="none" w="med" len="med"/>
                      <a:tailEnd type="none" w="med" len="med"/>
                    </a:lnB>
                  </a:tcPr>
                </a:tc>
                <a:tc hMerge="1">
                  <a:txBody>
                    <a:bodyPr/>
                    <a:lstStyle/>
                    <a:p>
                      <a:endParaRPr lang="es-ES"/>
                    </a:p>
                  </a:txBody>
                  <a:tcPr marL="0" marR="0" marT="0" marB="0"/>
                </a:tc>
                <a:extLst>
                  <a:ext uri="{0D108BD9-81ED-4DB2-BD59-A6C34878D82A}">
                    <a16:rowId xmlns:a16="http://schemas.microsoft.com/office/drawing/2014/main" val="10007"/>
                  </a:ext>
                </a:extLst>
              </a:tr>
              <a:tr h="221088">
                <a:tc>
                  <a:txBody>
                    <a:bodyPr/>
                    <a:lstStyle/>
                    <a:p>
                      <a:pPr marL="31115">
                        <a:lnSpc>
                          <a:spcPct val="100000"/>
                        </a:lnSpc>
                        <a:spcBef>
                          <a:spcPts val="525"/>
                        </a:spcBef>
                      </a:pPr>
                      <a:r>
                        <a:rPr sz="1050">
                          <a:solidFill>
                            <a:srgbClr val="22346A"/>
                          </a:solidFill>
                          <a:latin typeface="Arial" panose="020B0604020202020204" pitchFamily="34" charset="0"/>
                          <a:cs typeface="Arial" panose="020B0604020202020204" pitchFamily="34" charset="0"/>
                        </a:rPr>
                        <a:t>Alergia</a:t>
                      </a:r>
                      <a:r>
                        <a:rPr sz="1050" spc="10">
                          <a:solidFill>
                            <a:srgbClr val="22346A"/>
                          </a:solidFill>
                          <a:latin typeface="Arial" panose="020B0604020202020204" pitchFamily="34" charset="0"/>
                          <a:cs typeface="Arial" panose="020B0604020202020204" pitchFamily="34" charset="0"/>
                        </a:rPr>
                        <a:t> </a:t>
                      </a:r>
                      <a:r>
                        <a:rPr sz="1050">
                          <a:solidFill>
                            <a:srgbClr val="22346A"/>
                          </a:solidFill>
                          <a:latin typeface="Arial" panose="020B0604020202020204" pitchFamily="34" charset="0"/>
                          <a:cs typeface="Arial" panose="020B0604020202020204" pitchFamily="34" charset="0"/>
                        </a:rPr>
                        <a:t>de</a:t>
                      </a:r>
                      <a:r>
                        <a:rPr sz="1050" spc="15">
                          <a:solidFill>
                            <a:srgbClr val="22346A"/>
                          </a:solidFill>
                          <a:latin typeface="Arial" panose="020B0604020202020204" pitchFamily="34" charset="0"/>
                          <a:cs typeface="Arial" panose="020B0604020202020204" pitchFamily="34" charset="0"/>
                        </a:rPr>
                        <a:t> </a:t>
                      </a:r>
                      <a:r>
                        <a:rPr sz="1050">
                          <a:solidFill>
                            <a:srgbClr val="22346A"/>
                          </a:solidFill>
                          <a:latin typeface="Arial" panose="020B0604020202020204" pitchFamily="34" charset="0"/>
                          <a:cs typeface="Arial" panose="020B0604020202020204" pitchFamily="34" charset="0"/>
                        </a:rPr>
                        <a:t>contacto</a:t>
                      </a:r>
                      <a:r>
                        <a:rPr sz="1050" spc="15">
                          <a:solidFill>
                            <a:srgbClr val="22346A"/>
                          </a:solidFill>
                          <a:latin typeface="Arial" panose="020B0604020202020204" pitchFamily="34" charset="0"/>
                          <a:cs typeface="Arial" panose="020B0604020202020204" pitchFamily="34" charset="0"/>
                        </a:rPr>
                        <a:t> </a:t>
                      </a:r>
                      <a:r>
                        <a:rPr sz="1050" spc="-25">
                          <a:solidFill>
                            <a:srgbClr val="22346A"/>
                          </a:solidFill>
                          <a:latin typeface="Arial" panose="020B0604020202020204" pitchFamily="34" charset="0"/>
                          <a:cs typeface="Arial" panose="020B0604020202020204" pitchFamily="34" charset="0"/>
                        </a:rPr>
                        <a:t>(%)</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70485" algn="ctr">
                        <a:lnSpc>
                          <a:spcPct val="100000"/>
                        </a:lnSpc>
                        <a:spcBef>
                          <a:spcPts val="525"/>
                        </a:spcBef>
                      </a:pPr>
                      <a:r>
                        <a:rPr sz="1050" spc="-25">
                          <a:solidFill>
                            <a:srgbClr val="22346A"/>
                          </a:solidFill>
                          <a:latin typeface="Arial" panose="020B0604020202020204" pitchFamily="34" charset="0"/>
                          <a:cs typeface="Arial" panose="020B0604020202020204" pitchFamily="34" charset="0"/>
                        </a:rPr>
                        <a:t>10</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22225" algn="ctr">
                        <a:lnSpc>
                          <a:spcPct val="100000"/>
                        </a:lnSpc>
                        <a:spcBef>
                          <a:spcPts val="525"/>
                        </a:spcBef>
                      </a:pPr>
                      <a:r>
                        <a:rPr sz="1050" spc="-25">
                          <a:solidFill>
                            <a:srgbClr val="22346A"/>
                          </a:solidFill>
                          <a:latin typeface="Arial" panose="020B0604020202020204" pitchFamily="34" charset="0"/>
                          <a:cs typeface="Arial" panose="020B0604020202020204" pitchFamily="34" charset="0"/>
                        </a:rPr>
                        <a:t>17</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gridSpan="2">
                  <a:txBody>
                    <a:bodyPr/>
                    <a:lstStyle/>
                    <a:p>
                      <a:pPr marL="79375">
                        <a:lnSpc>
                          <a:spcPct val="100000"/>
                        </a:lnSpc>
                        <a:spcBef>
                          <a:spcPts val="525"/>
                        </a:spcBef>
                      </a:pPr>
                      <a:r>
                        <a:rPr sz="1050">
                          <a:solidFill>
                            <a:srgbClr val="22346A"/>
                          </a:solidFill>
                          <a:latin typeface="Arial" panose="020B0604020202020204" pitchFamily="34" charset="0"/>
                          <a:cs typeface="Arial" panose="020B0604020202020204" pitchFamily="34" charset="0"/>
                        </a:rPr>
                        <a:t>p =</a:t>
                      </a:r>
                      <a:r>
                        <a:rPr sz="1050" spc="5">
                          <a:solidFill>
                            <a:srgbClr val="22346A"/>
                          </a:solidFill>
                          <a:latin typeface="Arial" panose="020B0604020202020204" pitchFamily="34" charset="0"/>
                          <a:cs typeface="Arial" panose="020B0604020202020204" pitchFamily="34" charset="0"/>
                        </a:rPr>
                        <a:t> </a:t>
                      </a:r>
                      <a:r>
                        <a:rPr sz="1050" spc="-20">
                          <a:solidFill>
                            <a:srgbClr val="22346A"/>
                          </a:solidFill>
                          <a:latin typeface="Arial" panose="020B0604020202020204" pitchFamily="34" charset="0"/>
                          <a:cs typeface="Arial" panose="020B0604020202020204" pitchFamily="34" charset="0"/>
                        </a:rPr>
                        <a:t>0,28</a:t>
                      </a:r>
                      <a:endParaRPr sz="1050">
                        <a:latin typeface="Arial" panose="020B0604020202020204" pitchFamily="34" charset="0"/>
                        <a:cs typeface="Arial" panose="020B0604020202020204" pitchFamily="34" charset="0"/>
                      </a:endParaRPr>
                    </a:p>
                  </a:txBody>
                  <a:tcPr marL="0" marR="0" marT="66675" marB="0">
                    <a:lnT w="9525"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hMerge="1">
                  <a:txBody>
                    <a:bodyPr/>
                    <a:lstStyle/>
                    <a:p>
                      <a:endParaRPr lang="es-ES"/>
                    </a:p>
                  </a:txBody>
                  <a:tcPr marL="0" marR="0" marT="0" marB="0"/>
                </a:tc>
                <a:extLst>
                  <a:ext uri="{0D108BD9-81ED-4DB2-BD59-A6C34878D82A}">
                    <a16:rowId xmlns:a16="http://schemas.microsoft.com/office/drawing/2014/main" val="10008"/>
                  </a:ext>
                </a:extLst>
              </a:tr>
              <a:tr h="221088">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6350">
                      <a:solidFill>
                        <a:srgbClr val="22346A"/>
                      </a:solidFill>
                      <a:prstDash val="solid"/>
                    </a:lnT>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6350">
                      <a:solidFill>
                        <a:srgbClr val="22346A"/>
                      </a:solidFill>
                      <a:prstDash val="solid"/>
                    </a:lnT>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6350">
                      <a:solidFill>
                        <a:srgbClr val="22346A"/>
                      </a:solidFill>
                      <a:prstDash val="solid"/>
                    </a:lnT>
                  </a:tcPr>
                </a:tc>
                <a:tc gridSpan="2">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6350" cap="flat" cmpd="sng" algn="ctr">
                      <a:solidFill>
                        <a:srgbClr val="003867"/>
                      </a:solidFill>
                      <a:prstDash val="solid"/>
                      <a:round/>
                      <a:headEnd type="none" w="med" len="med"/>
                      <a:tailEnd type="none" w="med" len="med"/>
                    </a:lnT>
                  </a:tcPr>
                </a:tc>
                <a:tc hMerge="1">
                  <a:txBody>
                    <a:bodyPr/>
                    <a:lstStyle/>
                    <a:p>
                      <a:endParaRPr/>
                    </a:p>
                  </a:txBody>
                  <a:tcPr marL="0" marR="0" marT="0" marB="0"/>
                </a:tc>
                <a:extLst>
                  <a:ext uri="{0D108BD9-81ED-4DB2-BD59-A6C34878D82A}">
                    <a16:rowId xmlns:a16="http://schemas.microsoft.com/office/drawing/2014/main" val="10009"/>
                  </a:ext>
                </a:extLst>
              </a:tr>
              <a:tr h="221088">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gridSpan="2">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hMerge="1">
                  <a:txBody>
                    <a:bodyPr/>
                    <a:lstStyle/>
                    <a:p>
                      <a:endParaRPr/>
                    </a:p>
                  </a:txBody>
                  <a:tcPr marL="0" marR="0" marT="0" marB="0"/>
                </a:tc>
                <a:extLst>
                  <a:ext uri="{0D108BD9-81ED-4DB2-BD59-A6C34878D82A}">
                    <a16:rowId xmlns:a16="http://schemas.microsoft.com/office/drawing/2014/main" val="10010"/>
                  </a:ext>
                </a:extLst>
              </a:tr>
              <a:tr h="221088">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gridSpan="2">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hMerge="1">
                  <a:txBody>
                    <a:bodyPr/>
                    <a:lstStyle/>
                    <a:p>
                      <a:endParaRPr/>
                    </a:p>
                  </a:txBody>
                  <a:tcPr marL="0" marR="0" marT="0" marB="0"/>
                </a:tc>
                <a:extLst>
                  <a:ext uri="{0D108BD9-81ED-4DB2-BD59-A6C34878D82A}">
                    <a16:rowId xmlns:a16="http://schemas.microsoft.com/office/drawing/2014/main" val="10011"/>
                  </a:ext>
                </a:extLst>
              </a:tr>
              <a:tr h="221088">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gridSpan="2">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hMerge="1">
                  <a:txBody>
                    <a:bodyPr/>
                    <a:lstStyle/>
                    <a:p>
                      <a:endParaRPr/>
                    </a:p>
                  </a:txBody>
                  <a:tcPr marL="0" marR="0" marT="0" marB="0"/>
                </a:tc>
                <a:extLst>
                  <a:ext uri="{0D108BD9-81ED-4DB2-BD59-A6C34878D82A}">
                    <a16:rowId xmlns:a16="http://schemas.microsoft.com/office/drawing/2014/main" val="10012"/>
                  </a:ext>
                </a:extLst>
              </a:tr>
              <a:tr h="470764">
                <a:tc>
                  <a:txBody>
                    <a:bodyPr/>
                    <a:lstStyle/>
                    <a:p>
                      <a:pPr>
                        <a:lnSpc>
                          <a:spcPct val="100000"/>
                        </a:lnSpc>
                      </a:pPr>
                      <a:endParaRPr sz="800">
                        <a:latin typeface="Arial" panose="020B0604020202020204" pitchFamily="34" charset="0"/>
                        <a:cs typeface="Arial" panose="020B0604020202020204" pitchFamily="34" charset="0"/>
                      </a:endParaRPr>
                    </a:p>
                    <a:p>
                      <a:pPr>
                        <a:lnSpc>
                          <a:spcPct val="100000"/>
                        </a:lnSpc>
                      </a:pPr>
                      <a:endParaRPr sz="800">
                        <a:latin typeface="Arial" panose="020B0604020202020204" pitchFamily="34" charset="0"/>
                        <a:cs typeface="Arial" panose="020B0604020202020204" pitchFamily="34" charset="0"/>
                      </a:endParaRPr>
                    </a:p>
                    <a:p>
                      <a:pPr>
                        <a:lnSpc>
                          <a:spcPct val="100000"/>
                        </a:lnSpc>
                        <a:spcBef>
                          <a:spcPts val="30"/>
                        </a:spcBef>
                      </a:pPr>
                      <a:endParaRPr sz="800">
                        <a:latin typeface="Arial" panose="020B0604020202020204" pitchFamily="34" charset="0"/>
                        <a:cs typeface="Arial" panose="020B0604020202020204" pitchFamily="34" charset="0"/>
                      </a:endParaRPr>
                    </a:p>
                    <a:p>
                      <a:pPr marL="10160">
                        <a:lnSpc>
                          <a:spcPts val="1190"/>
                        </a:lnSpc>
                      </a:pPr>
                      <a:r>
                        <a:rPr sz="800">
                          <a:solidFill>
                            <a:srgbClr val="646464"/>
                          </a:solidFill>
                          <a:latin typeface="Arial" panose="020B0604020202020204" pitchFamily="34" charset="0"/>
                          <a:cs typeface="Arial" panose="020B0604020202020204" pitchFamily="34" charset="0"/>
                        </a:rPr>
                        <a:t>Marcos</a:t>
                      </a:r>
                      <a:r>
                        <a:rPr sz="800" spc="10">
                          <a:solidFill>
                            <a:srgbClr val="646464"/>
                          </a:solidFill>
                          <a:latin typeface="Arial" panose="020B0604020202020204" pitchFamily="34" charset="0"/>
                          <a:cs typeface="Arial" panose="020B0604020202020204" pitchFamily="34" charset="0"/>
                        </a:rPr>
                        <a:t> </a:t>
                      </a:r>
                      <a:r>
                        <a:rPr sz="800">
                          <a:solidFill>
                            <a:srgbClr val="646464"/>
                          </a:solidFill>
                          <a:latin typeface="Arial" panose="020B0604020202020204" pitchFamily="34" charset="0"/>
                          <a:cs typeface="Arial" panose="020B0604020202020204" pitchFamily="34" charset="0"/>
                        </a:rPr>
                        <a:t>C,</a:t>
                      </a:r>
                      <a:r>
                        <a:rPr sz="800" spc="-20">
                          <a:solidFill>
                            <a:srgbClr val="646464"/>
                          </a:solidFill>
                          <a:latin typeface="Arial" panose="020B0604020202020204" pitchFamily="34" charset="0"/>
                          <a:cs typeface="Arial" panose="020B0604020202020204" pitchFamily="34" charset="0"/>
                        </a:rPr>
                        <a:t> </a:t>
                      </a:r>
                      <a:r>
                        <a:rPr sz="800" i="1">
                          <a:solidFill>
                            <a:srgbClr val="646464"/>
                          </a:solidFill>
                          <a:latin typeface="Arial" panose="020B0604020202020204" pitchFamily="34" charset="0"/>
                          <a:cs typeface="Arial" panose="020B0604020202020204" pitchFamily="34" charset="0"/>
                        </a:rPr>
                        <a:t>et</a:t>
                      </a:r>
                      <a:r>
                        <a:rPr sz="800" i="1" spc="10">
                          <a:solidFill>
                            <a:srgbClr val="646464"/>
                          </a:solidFill>
                          <a:latin typeface="Arial" panose="020B0604020202020204" pitchFamily="34" charset="0"/>
                          <a:cs typeface="Arial" panose="020B0604020202020204" pitchFamily="34" charset="0"/>
                        </a:rPr>
                        <a:t> </a:t>
                      </a:r>
                      <a:r>
                        <a:rPr sz="800" i="1">
                          <a:solidFill>
                            <a:srgbClr val="646464"/>
                          </a:solidFill>
                          <a:latin typeface="Arial" panose="020B0604020202020204" pitchFamily="34" charset="0"/>
                          <a:cs typeface="Arial" panose="020B0604020202020204" pitchFamily="34" charset="0"/>
                        </a:rPr>
                        <a:t>al.</a:t>
                      </a:r>
                      <a:r>
                        <a:rPr sz="800" i="1" spc="-20">
                          <a:solidFill>
                            <a:srgbClr val="646464"/>
                          </a:solidFill>
                          <a:latin typeface="Arial" panose="020B0604020202020204" pitchFamily="34" charset="0"/>
                          <a:cs typeface="Arial" panose="020B0604020202020204" pitchFamily="34" charset="0"/>
                        </a:rPr>
                        <a:t> </a:t>
                      </a:r>
                      <a:r>
                        <a:rPr sz="800" spc="-20">
                          <a:solidFill>
                            <a:srgbClr val="646464"/>
                          </a:solidFill>
                          <a:latin typeface="Arial" panose="020B0604020202020204" pitchFamily="34" charset="0"/>
                          <a:cs typeface="Arial" panose="020B0604020202020204" pitchFamily="34" charset="0"/>
                        </a:rPr>
                        <a:t>2025</a:t>
                      </a:r>
                      <a:r>
                        <a:rPr sz="600" spc="-30" baseline="32407">
                          <a:solidFill>
                            <a:srgbClr val="646464"/>
                          </a:solidFill>
                          <a:latin typeface="Arial" panose="020B0604020202020204" pitchFamily="34" charset="0"/>
                          <a:cs typeface="Arial" panose="020B0604020202020204" pitchFamily="34" charset="0"/>
                        </a:rPr>
                        <a:t>1</a:t>
                      </a:r>
                      <a:endParaRPr sz="600" baseline="32407">
                        <a:solidFill>
                          <a:srgbClr val="646464"/>
                        </a:solidFill>
                        <a:latin typeface="Arial" panose="020B0604020202020204" pitchFamily="34" charset="0"/>
                        <a:cs typeface="Arial" panose="020B0604020202020204" pitchFamily="34" charset="0"/>
                      </a:endParaRPr>
                    </a:p>
                  </a:txBody>
                  <a:tcPr marL="0" marR="0" marT="0" marB="0"/>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gridSpan="2">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tc>
                <a:tc hMerge="1">
                  <a:txBody>
                    <a:bodyPr/>
                    <a:lstStyle/>
                    <a:p>
                      <a:endParaRPr/>
                    </a:p>
                  </a:txBody>
                  <a:tcPr marL="0" marR="0" marT="0" marB="0"/>
                </a:tc>
                <a:extLst>
                  <a:ext uri="{0D108BD9-81ED-4DB2-BD59-A6C34878D82A}">
                    <a16:rowId xmlns:a16="http://schemas.microsoft.com/office/drawing/2014/main" val="10013"/>
                  </a:ext>
                </a:extLst>
              </a:tr>
            </a:tbl>
          </a:graphicData>
        </a:graphic>
      </p:graphicFrame>
      <p:graphicFrame>
        <p:nvGraphicFramePr>
          <p:cNvPr id="28" name="object 4">
            <a:extLst>
              <a:ext uri="{FF2B5EF4-FFF2-40B4-BE49-F238E27FC236}">
                <a16:creationId xmlns:a16="http://schemas.microsoft.com/office/drawing/2014/main" id="{64296866-4A35-8713-F27B-13EAC4B286A4}"/>
              </a:ext>
            </a:extLst>
          </p:cNvPr>
          <p:cNvGraphicFramePr>
            <a:graphicFrameLocks noGrp="1"/>
          </p:cNvGraphicFramePr>
          <p:nvPr>
            <p:extLst>
              <p:ext uri="{D42A27DB-BD31-4B8C-83A1-F6EECF244321}">
                <p14:modId xmlns:p14="http://schemas.microsoft.com/office/powerpoint/2010/main" val="1606295245"/>
              </p:ext>
            </p:extLst>
          </p:nvPr>
        </p:nvGraphicFramePr>
        <p:xfrm>
          <a:off x="4302502" y="4402235"/>
          <a:ext cx="3450744" cy="1130400"/>
        </p:xfrm>
        <a:graphic>
          <a:graphicData uri="http://schemas.openxmlformats.org/drawingml/2006/table">
            <a:tbl>
              <a:tblPr firstRow="1" bandRow="1">
                <a:tableStyleId>{2D5ABB26-0587-4C30-8999-92F81FD0307C}</a:tableStyleId>
              </a:tblPr>
              <a:tblGrid>
                <a:gridCol w="2929512">
                  <a:extLst>
                    <a:ext uri="{9D8B030D-6E8A-4147-A177-3AD203B41FA5}">
                      <a16:colId xmlns:a16="http://schemas.microsoft.com/office/drawing/2014/main" val="20000"/>
                    </a:ext>
                  </a:extLst>
                </a:gridCol>
                <a:gridCol w="521232">
                  <a:extLst>
                    <a:ext uri="{9D8B030D-6E8A-4147-A177-3AD203B41FA5}">
                      <a16:colId xmlns:a16="http://schemas.microsoft.com/office/drawing/2014/main" val="20001"/>
                    </a:ext>
                  </a:extLst>
                </a:gridCol>
              </a:tblGrid>
              <a:tr h="0">
                <a:tc>
                  <a:txBody>
                    <a:bodyPr/>
                    <a:lstStyle/>
                    <a:p>
                      <a:pPr marL="104139">
                        <a:lnSpc>
                          <a:spcPct val="100000"/>
                        </a:lnSpc>
                        <a:spcBef>
                          <a:spcPts val="0"/>
                        </a:spcBef>
                      </a:pPr>
                      <a:r>
                        <a:rPr sz="900" b="1" spc="-20">
                          <a:solidFill>
                            <a:srgbClr val="22346A"/>
                          </a:solidFill>
                          <a:latin typeface="Arial" panose="020B0604020202020204" pitchFamily="34" charset="0"/>
                          <a:cs typeface="Arial" panose="020B0604020202020204" pitchFamily="34" charset="0"/>
                        </a:rPr>
                        <a:t>Terapias</a:t>
                      </a:r>
                      <a:r>
                        <a:rPr sz="900" b="1" spc="-45">
                          <a:solidFill>
                            <a:srgbClr val="22346A"/>
                          </a:solidFill>
                          <a:latin typeface="Arial" panose="020B0604020202020204" pitchFamily="34" charset="0"/>
                          <a:cs typeface="Arial" panose="020B0604020202020204" pitchFamily="34" charset="0"/>
                        </a:rPr>
                        <a:t> </a:t>
                      </a:r>
                      <a:r>
                        <a:rPr sz="900" b="1">
                          <a:solidFill>
                            <a:srgbClr val="22346A"/>
                          </a:solidFill>
                          <a:latin typeface="Arial" panose="020B0604020202020204" pitchFamily="34" charset="0"/>
                          <a:cs typeface="Arial" panose="020B0604020202020204" pitchFamily="34" charset="0"/>
                        </a:rPr>
                        <a:t>avanzadas</a:t>
                      </a:r>
                      <a:r>
                        <a:rPr sz="900" b="1" spc="-40">
                          <a:solidFill>
                            <a:srgbClr val="22346A"/>
                          </a:solidFill>
                          <a:latin typeface="Arial" panose="020B0604020202020204" pitchFamily="34" charset="0"/>
                          <a:cs typeface="Arial" panose="020B0604020202020204" pitchFamily="34" charset="0"/>
                        </a:rPr>
                        <a:t> </a:t>
                      </a:r>
                      <a:r>
                        <a:rPr sz="900" b="1">
                          <a:solidFill>
                            <a:srgbClr val="22346A"/>
                          </a:solidFill>
                          <a:latin typeface="Arial" panose="020B0604020202020204" pitchFamily="34" charset="0"/>
                          <a:cs typeface="Arial" panose="020B0604020202020204" pitchFamily="34" charset="0"/>
                        </a:rPr>
                        <a:t>previas</a:t>
                      </a:r>
                      <a:r>
                        <a:rPr sz="900" b="1" spc="-40">
                          <a:solidFill>
                            <a:srgbClr val="22346A"/>
                          </a:solidFill>
                          <a:latin typeface="Arial" panose="020B0604020202020204" pitchFamily="34" charset="0"/>
                          <a:cs typeface="Arial" panose="020B0604020202020204" pitchFamily="34" charset="0"/>
                        </a:rPr>
                        <a:t> </a:t>
                      </a:r>
                      <a:r>
                        <a:rPr sz="900" b="1">
                          <a:solidFill>
                            <a:srgbClr val="22346A"/>
                          </a:solidFill>
                          <a:latin typeface="Arial" panose="020B0604020202020204" pitchFamily="34" charset="0"/>
                          <a:cs typeface="Arial" panose="020B0604020202020204" pitchFamily="34" charset="0"/>
                        </a:rPr>
                        <a:t>recibidas</a:t>
                      </a:r>
                      <a:r>
                        <a:rPr sz="900" b="1" spc="-40">
                          <a:solidFill>
                            <a:srgbClr val="22346A"/>
                          </a:solidFill>
                          <a:latin typeface="Arial" panose="020B0604020202020204" pitchFamily="34" charset="0"/>
                          <a:cs typeface="Arial" panose="020B0604020202020204" pitchFamily="34" charset="0"/>
                        </a:rPr>
                        <a:t> </a:t>
                      </a:r>
                      <a:r>
                        <a:rPr sz="900" b="1">
                          <a:solidFill>
                            <a:srgbClr val="22346A"/>
                          </a:solidFill>
                          <a:latin typeface="Arial" panose="020B0604020202020204" pitchFamily="34" charset="0"/>
                          <a:cs typeface="Arial" panose="020B0604020202020204" pitchFamily="34" charset="0"/>
                        </a:rPr>
                        <a:t>por</a:t>
                      </a:r>
                      <a:r>
                        <a:rPr sz="900" b="1" spc="-95">
                          <a:solidFill>
                            <a:srgbClr val="22346A"/>
                          </a:solidFill>
                          <a:latin typeface="Arial" panose="020B0604020202020204" pitchFamily="34" charset="0"/>
                          <a:cs typeface="Arial" panose="020B0604020202020204" pitchFamily="34" charset="0"/>
                        </a:rPr>
                        <a:t> </a:t>
                      </a:r>
                      <a:r>
                        <a:rPr sz="900" b="1">
                          <a:solidFill>
                            <a:srgbClr val="22346A"/>
                          </a:solidFill>
                          <a:latin typeface="Arial" panose="020B0604020202020204" pitchFamily="34" charset="0"/>
                          <a:cs typeface="Arial" panose="020B0604020202020204" pitchFamily="34" charset="0"/>
                        </a:rPr>
                        <a:t>no</a:t>
                      </a:r>
                      <a:r>
                        <a:rPr sz="900" b="1" spc="-45">
                          <a:solidFill>
                            <a:srgbClr val="22346A"/>
                          </a:solidFill>
                          <a:latin typeface="Arial" panose="020B0604020202020204" pitchFamily="34" charset="0"/>
                          <a:cs typeface="Arial" panose="020B0604020202020204" pitchFamily="34" charset="0"/>
                        </a:rPr>
                        <a:t> </a:t>
                      </a:r>
                      <a:r>
                        <a:rPr sz="900" b="1" spc="-10">
                          <a:solidFill>
                            <a:srgbClr val="22346A"/>
                          </a:solidFill>
                          <a:latin typeface="Arial" panose="020B0604020202020204" pitchFamily="34" charset="0"/>
                          <a:cs typeface="Arial" panose="020B0604020202020204" pitchFamily="34" charset="0"/>
                        </a:rPr>
                        <a:t>naïve</a:t>
                      </a:r>
                      <a:endParaRPr sz="900">
                        <a:latin typeface="Arial" panose="020B0604020202020204" pitchFamily="34" charset="0"/>
                        <a:cs typeface="Arial" panose="020B0604020202020204" pitchFamily="34" charset="0"/>
                      </a:endParaRPr>
                    </a:p>
                  </a:txBody>
                  <a:tcPr marL="0" marR="0" marT="36000" marB="0" anchor="ctr">
                    <a:lnB w="6350">
                      <a:solidFill>
                        <a:srgbClr val="22346A"/>
                      </a:solidFill>
                      <a:prstDash val="solid"/>
                    </a:lnB>
                  </a:tcPr>
                </a:tc>
                <a:tc>
                  <a:txBody>
                    <a:bodyPr/>
                    <a:lstStyle/>
                    <a:p>
                      <a:pPr marL="168275" algn="ctr">
                        <a:lnSpc>
                          <a:spcPct val="100000"/>
                        </a:lnSpc>
                        <a:spcBef>
                          <a:spcPts val="0"/>
                        </a:spcBef>
                      </a:pPr>
                      <a:r>
                        <a:rPr sz="1000" b="1" spc="-50">
                          <a:solidFill>
                            <a:srgbClr val="22346A"/>
                          </a:solidFill>
                          <a:latin typeface="Arial" panose="020B0604020202020204" pitchFamily="34" charset="0"/>
                          <a:cs typeface="Arial" panose="020B0604020202020204" pitchFamily="34" charset="0"/>
                        </a:rPr>
                        <a:t>%</a:t>
                      </a:r>
                      <a:endParaRPr sz="1000">
                        <a:latin typeface="Arial" panose="020B0604020202020204" pitchFamily="34" charset="0"/>
                        <a:cs typeface="Arial" panose="020B0604020202020204" pitchFamily="34" charset="0"/>
                      </a:endParaRPr>
                    </a:p>
                  </a:txBody>
                  <a:tcPr marL="0" marR="0" marT="36000" marB="0" anchor="ctr">
                    <a:lnB w="6350">
                      <a:solidFill>
                        <a:srgbClr val="22346A"/>
                      </a:solidFill>
                      <a:prstDash val="solid"/>
                    </a:lnB>
                  </a:tcPr>
                </a:tc>
                <a:extLst>
                  <a:ext uri="{0D108BD9-81ED-4DB2-BD59-A6C34878D82A}">
                    <a16:rowId xmlns:a16="http://schemas.microsoft.com/office/drawing/2014/main" val="10000"/>
                  </a:ext>
                </a:extLst>
              </a:tr>
              <a:tr h="99097">
                <a:tc>
                  <a:txBody>
                    <a:bodyPr/>
                    <a:lstStyle/>
                    <a:p>
                      <a:pPr marL="104139">
                        <a:lnSpc>
                          <a:spcPct val="100000"/>
                        </a:lnSpc>
                        <a:spcBef>
                          <a:spcPts val="0"/>
                        </a:spcBef>
                      </a:pPr>
                      <a:r>
                        <a:rPr sz="1000" spc="-10">
                          <a:solidFill>
                            <a:srgbClr val="22346A"/>
                          </a:solidFill>
                          <a:latin typeface="Arial" panose="020B0604020202020204" pitchFamily="34" charset="0"/>
                          <a:cs typeface="Arial" panose="020B0604020202020204" pitchFamily="34" charset="0"/>
                        </a:rPr>
                        <a:t>Dupilumab</a:t>
                      </a:r>
                      <a:endParaRPr sz="100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tc>
                  <a:txBody>
                    <a:bodyPr/>
                    <a:lstStyle/>
                    <a:p>
                      <a:pPr marL="168275" algn="ctr">
                        <a:lnSpc>
                          <a:spcPct val="100000"/>
                        </a:lnSpc>
                        <a:spcBef>
                          <a:spcPts val="0"/>
                        </a:spcBef>
                      </a:pPr>
                      <a:r>
                        <a:rPr sz="1000" spc="-10">
                          <a:solidFill>
                            <a:srgbClr val="22346A"/>
                          </a:solidFill>
                          <a:latin typeface="Arial" panose="020B0604020202020204" pitchFamily="34" charset="0"/>
                          <a:cs typeface="Arial" panose="020B0604020202020204" pitchFamily="34" charset="0"/>
                        </a:rPr>
                        <a:t>66,23</a:t>
                      </a:r>
                      <a:endParaRPr sz="100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1"/>
                  </a:ext>
                </a:extLst>
              </a:tr>
              <a:tr h="99097">
                <a:tc>
                  <a:txBody>
                    <a:bodyPr/>
                    <a:lstStyle/>
                    <a:p>
                      <a:pPr marL="104139">
                        <a:lnSpc>
                          <a:spcPct val="100000"/>
                        </a:lnSpc>
                        <a:spcBef>
                          <a:spcPts val="0"/>
                        </a:spcBef>
                      </a:pPr>
                      <a:r>
                        <a:rPr sz="1000" spc="-10">
                          <a:solidFill>
                            <a:srgbClr val="22346A"/>
                          </a:solidFill>
                          <a:latin typeface="Arial" panose="020B0604020202020204" pitchFamily="34" charset="0"/>
                          <a:cs typeface="Arial" panose="020B0604020202020204" pitchFamily="34" charset="0"/>
                        </a:rPr>
                        <a:t>Tralokinumab</a:t>
                      </a:r>
                      <a:endParaRPr sz="100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tc>
                  <a:txBody>
                    <a:bodyPr/>
                    <a:lstStyle/>
                    <a:p>
                      <a:pPr marL="168275" algn="ctr">
                        <a:lnSpc>
                          <a:spcPct val="100000"/>
                        </a:lnSpc>
                        <a:spcBef>
                          <a:spcPts val="0"/>
                        </a:spcBef>
                      </a:pPr>
                      <a:r>
                        <a:rPr sz="1000" spc="-10">
                          <a:solidFill>
                            <a:srgbClr val="22346A"/>
                          </a:solidFill>
                          <a:latin typeface="Arial" panose="020B0604020202020204" pitchFamily="34" charset="0"/>
                          <a:cs typeface="Arial" panose="020B0604020202020204" pitchFamily="34" charset="0"/>
                        </a:rPr>
                        <a:t>37,66</a:t>
                      </a:r>
                      <a:endParaRPr sz="100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2"/>
                  </a:ext>
                </a:extLst>
              </a:tr>
              <a:tr h="99097">
                <a:tc>
                  <a:txBody>
                    <a:bodyPr/>
                    <a:lstStyle/>
                    <a:p>
                      <a:pPr marL="104139">
                        <a:lnSpc>
                          <a:spcPct val="100000"/>
                        </a:lnSpc>
                        <a:spcBef>
                          <a:spcPts val="0"/>
                        </a:spcBef>
                      </a:pPr>
                      <a:r>
                        <a:rPr sz="1000" spc="-10">
                          <a:solidFill>
                            <a:srgbClr val="22346A"/>
                          </a:solidFill>
                          <a:latin typeface="Arial" panose="020B0604020202020204" pitchFamily="34" charset="0"/>
                          <a:cs typeface="Arial" panose="020B0604020202020204" pitchFamily="34" charset="0"/>
                        </a:rPr>
                        <a:t>Upadacitinib</a:t>
                      </a:r>
                      <a:endParaRPr sz="100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tc>
                  <a:txBody>
                    <a:bodyPr/>
                    <a:lstStyle/>
                    <a:p>
                      <a:pPr marL="168910" algn="ctr">
                        <a:lnSpc>
                          <a:spcPct val="100000"/>
                        </a:lnSpc>
                        <a:spcBef>
                          <a:spcPts val="0"/>
                        </a:spcBef>
                      </a:pPr>
                      <a:r>
                        <a:rPr sz="1000" spc="-10">
                          <a:solidFill>
                            <a:srgbClr val="22346A"/>
                          </a:solidFill>
                          <a:latin typeface="Arial" panose="020B0604020202020204" pitchFamily="34" charset="0"/>
                          <a:cs typeface="Arial" panose="020B0604020202020204" pitchFamily="34" charset="0"/>
                        </a:rPr>
                        <a:t>55,84</a:t>
                      </a:r>
                      <a:endParaRPr sz="100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3"/>
                  </a:ext>
                </a:extLst>
              </a:tr>
              <a:tr h="99097">
                <a:tc>
                  <a:txBody>
                    <a:bodyPr/>
                    <a:lstStyle/>
                    <a:p>
                      <a:pPr marL="104139">
                        <a:lnSpc>
                          <a:spcPct val="100000"/>
                        </a:lnSpc>
                        <a:spcBef>
                          <a:spcPts val="0"/>
                        </a:spcBef>
                      </a:pPr>
                      <a:r>
                        <a:rPr sz="1000" spc="-10">
                          <a:solidFill>
                            <a:srgbClr val="22346A"/>
                          </a:solidFill>
                          <a:latin typeface="Arial" panose="020B0604020202020204" pitchFamily="34" charset="0"/>
                          <a:cs typeface="Arial" panose="020B0604020202020204" pitchFamily="34" charset="0"/>
                        </a:rPr>
                        <a:t>Baricitinib</a:t>
                      </a:r>
                      <a:endParaRPr sz="100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tc>
                  <a:txBody>
                    <a:bodyPr/>
                    <a:lstStyle/>
                    <a:p>
                      <a:pPr marL="168275" algn="ctr">
                        <a:lnSpc>
                          <a:spcPct val="100000"/>
                        </a:lnSpc>
                        <a:spcBef>
                          <a:spcPts val="0"/>
                        </a:spcBef>
                      </a:pPr>
                      <a:r>
                        <a:rPr sz="1000" spc="-10">
                          <a:solidFill>
                            <a:srgbClr val="22346A"/>
                          </a:solidFill>
                          <a:latin typeface="Arial" panose="020B0604020202020204" pitchFamily="34" charset="0"/>
                          <a:cs typeface="Arial" panose="020B0604020202020204" pitchFamily="34" charset="0"/>
                        </a:rPr>
                        <a:t>16,88</a:t>
                      </a:r>
                      <a:endParaRPr sz="100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4"/>
                  </a:ext>
                </a:extLst>
              </a:tr>
              <a:tr h="99097">
                <a:tc>
                  <a:txBody>
                    <a:bodyPr/>
                    <a:lstStyle/>
                    <a:p>
                      <a:pPr marL="104139">
                        <a:lnSpc>
                          <a:spcPct val="100000"/>
                        </a:lnSpc>
                        <a:spcBef>
                          <a:spcPts val="0"/>
                        </a:spcBef>
                      </a:pPr>
                      <a:r>
                        <a:rPr sz="1000" spc="-10">
                          <a:solidFill>
                            <a:srgbClr val="22346A"/>
                          </a:solidFill>
                          <a:latin typeface="Arial" panose="020B0604020202020204" pitchFamily="34" charset="0"/>
                          <a:cs typeface="Arial" panose="020B0604020202020204" pitchFamily="34" charset="0"/>
                        </a:rPr>
                        <a:t>Abrocitinib</a:t>
                      </a:r>
                      <a:endParaRPr sz="100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tc>
                  <a:txBody>
                    <a:bodyPr/>
                    <a:lstStyle/>
                    <a:p>
                      <a:pPr marL="168910" algn="ctr">
                        <a:lnSpc>
                          <a:spcPct val="100000"/>
                        </a:lnSpc>
                        <a:spcBef>
                          <a:spcPts val="0"/>
                        </a:spcBef>
                      </a:pPr>
                      <a:r>
                        <a:rPr sz="1000" spc="-10">
                          <a:solidFill>
                            <a:srgbClr val="22346A"/>
                          </a:solidFill>
                          <a:latin typeface="Arial" panose="020B0604020202020204" pitchFamily="34" charset="0"/>
                          <a:cs typeface="Arial" panose="020B0604020202020204" pitchFamily="34" charset="0"/>
                        </a:rPr>
                        <a:t>20,78</a:t>
                      </a:r>
                      <a:endParaRPr sz="1000">
                        <a:latin typeface="Arial" panose="020B0604020202020204" pitchFamily="34" charset="0"/>
                        <a:cs typeface="Arial" panose="020B0604020202020204" pitchFamily="34" charset="0"/>
                      </a:endParaRPr>
                    </a:p>
                  </a:txBody>
                  <a:tcPr marL="0" marR="0" marT="3600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5"/>
                  </a:ext>
                </a:extLst>
              </a:tr>
            </a:tbl>
          </a:graphicData>
        </a:graphic>
      </p:graphicFrame>
      <p:sp>
        <p:nvSpPr>
          <p:cNvPr id="5" name="CuadroTexto 4">
            <a:extLst>
              <a:ext uri="{FF2B5EF4-FFF2-40B4-BE49-F238E27FC236}">
                <a16:creationId xmlns:a16="http://schemas.microsoft.com/office/drawing/2014/main" id="{B4BD4822-B6FC-88C2-1DE1-720D368D742E}"/>
              </a:ext>
            </a:extLst>
          </p:cNvPr>
          <p:cNvSpPr txBox="1"/>
          <p:nvPr/>
        </p:nvSpPr>
        <p:spPr>
          <a:xfrm>
            <a:off x="1760015" y="6084872"/>
            <a:ext cx="8441260" cy="323165"/>
          </a:xfrm>
          <a:prstGeom prst="rect">
            <a:avLst/>
          </a:prstGeom>
          <a:noFill/>
        </p:spPr>
        <p:txBody>
          <a:bodyPr wrap="square" rtlCol="0">
            <a:spAutoFit/>
          </a:bodyPr>
          <a:lstStyle/>
          <a:p>
            <a:r>
              <a:rPr lang="es-ES" sz="500" baseline="30000">
                <a:solidFill>
                  <a:srgbClr val="646464"/>
                </a:solidFill>
              </a:rPr>
              <a:t>#</a:t>
            </a:r>
            <a:r>
              <a:rPr lang="es-ES" sz="500">
                <a:solidFill>
                  <a:srgbClr val="646464"/>
                </a:solidFill>
              </a:rPr>
              <a:t>En pacientes adolescentes y adultos (&gt;12años) con DA moderada-severa.</a:t>
            </a:r>
            <a:r>
              <a:rPr lang="es-ES" sz="500" baseline="30000">
                <a:solidFill>
                  <a:srgbClr val="646464"/>
                </a:solidFill>
              </a:rPr>
              <a:t>1</a:t>
            </a:r>
          </a:p>
          <a:p>
            <a:r>
              <a:rPr lang="es-ES" sz="500" b="1">
                <a:solidFill>
                  <a:srgbClr val="646464"/>
                </a:solidFill>
              </a:rPr>
              <a:t>BSA</a:t>
            </a:r>
            <a:r>
              <a:rPr lang="es-ES" sz="500">
                <a:solidFill>
                  <a:srgbClr val="646464"/>
                </a:solidFill>
              </a:rPr>
              <a:t>: superficie corporal afectada; </a:t>
            </a:r>
            <a:r>
              <a:rPr lang="es-ES" sz="500" b="1">
                <a:solidFill>
                  <a:srgbClr val="646464"/>
                </a:solidFill>
              </a:rPr>
              <a:t>DA</a:t>
            </a:r>
            <a:r>
              <a:rPr lang="es-ES" sz="500">
                <a:solidFill>
                  <a:srgbClr val="646464"/>
                </a:solidFill>
              </a:rPr>
              <a:t>: dermatitis atópica; </a:t>
            </a:r>
            <a:r>
              <a:rPr lang="es-ES" sz="500" b="1">
                <a:solidFill>
                  <a:srgbClr val="646464"/>
                </a:solidFill>
              </a:rPr>
              <a:t>EASI</a:t>
            </a:r>
            <a:r>
              <a:rPr lang="es-ES" sz="500">
                <a:solidFill>
                  <a:srgbClr val="646464"/>
                </a:solidFill>
              </a:rPr>
              <a:t>: índice de área y severidad del eccema; </a:t>
            </a:r>
            <a:r>
              <a:rPr lang="es-ES" sz="500" b="1">
                <a:solidFill>
                  <a:srgbClr val="646464"/>
                </a:solidFill>
              </a:rPr>
              <a:t>IGA</a:t>
            </a:r>
            <a:r>
              <a:rPr lang="es-ES" sz="500">
                <a:solidFill>
                  <a:srgbClr val="646464"/>
                </a:solidFill>
              </a:rPr>
              <a:t>: valoración global del investigador; </a:t>
            </a:r>
            <a:r>
              <a:rPr lang="es-ES" sz="500" b="1">
                <a:solidFill>
                  <a:srgbClr val="646464"/>
                </a:solidFill>
              </a:rPr>
              <a:t>NRS</a:t>
            </a:r>
            <a:r>
              <a:rPr lang="es-ES" sz="500">
                <a:solidFill>
                  <a:srgbClr val="646464"/>
                </a:solidFill>
              </a:rPr>
              <a:t>: escala numérica de prurito.</a:t>
            </a:r>
          </a:p>
          <a:p>
            <a:r>
              <a:rPr lang="es-ES" sz="500" b="1">
                <a:solidFill>
                  <a:srgbClr val="646464"/>
                </a:solidFill>
              </a:rPr>
              <a:t>1. </a:t>
            </a:r>
            <a:r>
              <a:rPr lang="es-ES" sz="500">
                <a:solidFill>
                  <a:srgbClr val="646464"/>
                </a:solidFill>
              </a:rPr>
              <a:t>Marcos C, </a:t>
            </a:r>
            <a:r>
              <a:rPr lang="es-ES" sz="500" i="1">
                <a:solidFill>
                  <a:srgbClr val="646464"/>
                </a:solidFill>
              </a:rPr>
              <a:t>et al</a:t>
            </a:r>
            <a:r>
              <a:rPr lang="es-ES" sz="500">
                <a:solidFill>
                  <a:srgbClr val="646464"/>
                </a:solidFill>
              </a:rPr>
              <a:t>. Diferencias a corto-medio plazo en la respuesta a </a:t>
            </a:r>
            <a:r>
              <a:rPr lang="es-ES" sz="500" err="1">
                <a:solidFill>
                  <a:srgbClr val="646464"/>
                </a:solidFill>
              </a:rPr>
              <a:t>lebrikizumab</a:t>
            </a:r>
            <a:r>
              <a:rPr lang="es-ES" sz="500">
                <a:solidFill>
                  <a:srgbClr val="646464"/>
                </a:solidFill>
              </a:rPr>
              <a:t> en pacientes </a:t>
            </a:r>
            <a:r>
              <a:rPr lang="es-ES" sz="500" err="1">
                <a:solidFill>
                  <a:srgbClr val="646464"/>
                </a:solidFill>
              </a:rPr>
              <a:t>naïve</a:t>
            </a:r>
            <a:r>
              <a:rPr lang="es-ES" sz="500">
                <a:solidFill>
                  <a:srgbClr val="646464"/>
                </a:solidFill>
              </a:rPr>
              <a:t> vs. pacientes con fallo o cambio de terapias avanzadas previas. Póster presentado en la 70 Reunión GEIDAC; 2–4 octubre 2025; Madrid, España. PO‑44.</a:t>
            </a:r>
          </a:p>
        </p:txBody>
      </p:sp>
      <p:graphicFrame>
        <p:nvGraphicFramePr>
          <p:cNvPr id="11" name="Tabla 10">
            <a:extLst>
              <a:ext uri="{FF2B5EF4-FFF2-40B4-BE49-F238E27FC236}">
                <a16:creationId xmlns:a16="http://schemas.microsoft.com/office/drawing/2014/main" id="{A0210001-F77D-442F-DFC4-CAE8AE4BDE08}"/>
              </a:ext>
            </a:extLst>
          </p:cNvPr>
          <p:cNvGraphicFramePr>
            <a:graphicFrameLocks noGrp="1"/>
          </p:cNvGraphicFramePr>
          <p:nvPr>
            <p:extLst>
              <p:ext uri="{D42A27DB-BD31-4B8C-83A1-F6EECF244321}">
                <p14:modId xmlns:p14="http://schemas.microsoft.com/office/powerpoint/2010/main" val="3442552678"/>
              </p:ext>
            </p:extLst>
          </p:nvPr>
        </p:nvGraphicFramePr>
        <p:xfrm>
          <a:off x="7848240" y="2192711"/>
          <a:ext cx="3437760" cy="3417799"/>
        </p:xfrm>
        <a:graphic>
          <a:graphicData uri="http://schemas.openxmlformats.org/drawingml/2006/table">
            <a:tbl>
              <a:tblPr firstRow="1" bandRow="1">
                <a:tableStyleId>{2D5ABB26-0587-4C30-8999-92F81FD0307C}</a:tableStyleId>
              </a:tblPr>
              <a:tblGrid>
                <a:gridCol w="1704880">
                  <a:extLst>
                    <a:ext uri="{9D8B030D-6E8A-4147-A177-3AD203B41FA5}">
                      <a16:colId xmlns:a16="http://schemas.microsoft.com/office/drawing/2014/main" val="3887822189"/>
                    </a:ext>
                  </a:extLst>
                </a:gridCol>
                <a:gridCol w="485249">
                  <a:extLst>
                    <a:ext uri="{9D8B030D-6E8A-4147-A177-3AD203B41FA5}">
                      <a16:colId xmlns:a16="http://schemas.microsoft.com/office/drawing/2014/main" val="108341839"/>
                    </a:ext>
                  </a:extLst>
                </a:gridCol>
                <a:gridCol w="688962">
                  <a:extLst>
                    <a:ext uri="{9D8B030D-6E8A-4147-A177-3AD203B41FA5}">
                      <a16:colId xmlns:a16="http://schemas.microsoft.com/office/drawing/2014/main" val="3424493747"/>
                    </a:ext>
                  </a:extLst>
                </a:gridCol>
                <a:gridCol w="558669">
                  <a:extLst>
                    <a:ext uri="{9D8B030D-6E8A-4147-A177-3AD203B41FA5}">
                      <a16:colId xmlns:a16="http://schemas.microsoft.com/office/drawing/2014/main" val="3954141926"/>
                    </a:ext>
                  </a:extLst>
                </a:gridCol>
              </a:tblGrid>
              <a:tr h="221088">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L>
                      <a:noFill/>
                    </a:lnL>
                    <a:lnR>
                      <a:noFill/>
                    </a:lnR>
                    <a:lnT>
                      <a:noFill/>
                    </a:lnT>
                    <a:lnB w="19050" cap="flat" cmpd="sng" algn="ctr">
                      <a:solidFill>
                        <a:srgbClr val="003867"/>
                      </a:solidFill>
                      <a:prstDash val="solid"/>
                      <a:round/>
                      <a:headEnd type="none" w="med" len="med"/>
                      <a:tailEnd type="none" w="med" len="med"/>
                    </a:lnB>
                    <a:lnTlToBr w="12700" cmpd="sng">
                      <a:noFill/>
                      <a:prstDash val="solid"/>
                    </a:lnTlToBr>
                    <a:lnBlToTr w="12700" cmpd="sng">
                      <a:noFill/>
                      <a:prstDash val="solid"/>
                    </a:lnBlToTr>
                  </a:tcPr>
                </a:tc>
                <a:tc>
                  <a:txBody>
                    <a:bodyPr/>
                    <a:lstStyle/>
                    <a:p>
                      <a:pPr marL="70485" algn="ctr">
                        <a:lnSpc>
                          <a:spcPct val="100000"/>
                        </a:lnSpc>
                        <a:spcBef>
                          <a:spcPts val="525"/>
                        </a:spcBef>
                      </a:pPr>
                      <a:r>
                        <a:rPr sz="1050" b="1" spc="-10">
                          <a:solidFill>
                            <a:srgbClr val="FFFFFF"/>
                          </a:solidFill>
                          <a:latin typeface="Arial" panose="020B0604020202020204" pitchFamily="34" charset="0"/>
                          <a:cs typeface="Arial" panose="020B0604020202020204" pitchFamily="34" charset="0"/>
                        </a:rPr>
                        <a:t>NAÏVE</a:t>
                      </a:r>
                      <a:endParaRPr sz="1050">
                        <a:latin typeface="Arial" panose="020B0604020202020204" pitchFamily="34" charset="0"/>
                        <a:cs typeface="Arial" panose="020B0604020202020204" pitchFamily="34" charset="0"/>
                      </a:endParaRPr>
                    </a:p>
                  </a:txBody>
                  <a:tcPr marL="0" marR="0" marT="66675" marB="0">
                    <a:lnL>
                      <a:noFill/>
                    </a:lnL>
                    <a:lnB w="12700" cap="flat" cmpd="sng" algn="ctr">
                      <a:solidFill>
                        <a:srgbClr val="003867"/>
                      </a:solidFill>
                      <a:prstDash val="solid"/>
                      <a:round/>
                      <a:headEnd type="none" w="med" len="med"/>
                      <a:tailEnd type="none" w="med" len="med"/>
                    </a:lnB>
                    <a:solidFill>
                      <a:srgbClr val="003867"/>
                    </a:solidFill>
                  </a:tcPr>
                </a:tc>
                <a:tc>
                  <a:txBody>
                    <a:bodyPr/>
                    <a:lstStyle/>
                    <a:p>
                      <a:pPr marL="22225" algn="ctr">
                        <a:lnSpc>
                          <a:spcPct val="100000"/>
                        </a:lnSpc>
                        <a:spcBef>
                          <a:spcPts val="525"/>
                        </a:spcBef>
                      </a:pPr>
                      <a:r>
                        <a:rPr sz="1050" b="1">
                          <a:solidFill>
                            <a:srgbClr val="FFFFFF"/>
                          </a:solidFill>
                          <a:latin typeface="Arial" panose="020B0604020202020204" pitchFamily="34" charset="0"/>
                          <a:cs typeface="Arial" panose="020B0604020202020204" pitchFamily="34" charset="0"/>
                        </a:rPr>
                        <a:t>NO</a:t>
                      </a:r>
                      <a:r>
                        <a:rPr sz="1050" b="1" spc="-5">
                          <a:solidFill>
                            <a:srgbClr val="FFFFFF"/>
                          </a:solidFill>
                          <a:latin typeface="Arial" panose="020B0604020202020204" pitchFamily="34" charset="0"/>
                          <a:cs typeface="Arial" panose="020B0604020202020204" pitchFamily="34" charset="0"/>
                        </a:rPr>
                        <a:t> </a:t>
                      </a:r>
                      <a:r>
                        <a:rPr sz="1050" b="1" spc="-20">
                          <a:solidFill>
                            <a:srgbClr val="FFFFFF"/>
                          </a:solidFill>
                          <a:latin typeface="Arial" panose="020B0604020202020204" pitchFamily="34" charset="0"/>
                          <a:cs typeface="Arial" panose="020B0604020202020204" pitchFamily="34" charset="0"/>
                        </a:rPr>
                        <a:t>NAÏVE</a:t>
                      </a:r>
                      <a:endParaRPr sz="1050">
                        <a:latin typeface="Arial" panose="020B0604020202020204" pitchFamily="34" charset="0"/>
                        <a:cs typeface="Arial" panose="020B0604020202020204" pitchFamily="34" charset="0"/>
                      </a:endParaRPr>
                    </a:p>
                  </a:txBody>
                  <a:tcPr marL="0" marR="0" marT="66675" marB="0">
                    <a:lnR>
                      <a:noFill/>
                    </a:lnR>
                    <a:lnT>
                      <a:noFill/>
                    </a:lnT>
                    <a:lnB w="19050" cap="flat" cmpd="sng" algn="ctr">
                      <a:solidFill>
                        <a:srgbClr val="003867"/>
                      </a:solidFill>
                      <a:prstDash val="solid"/>
                      <a:round/>
                      <a:headEnd type="none" w="med" len="med"/>
                      <a:tailEnd type="none" w="med" len="med"/>
                    </a:lnB>
                    <a:lnTlToBr w="12700" cmpd="sng">
                      <a:noFill/>
                      <a:prstDash val="solid"/>
                    </a:lnTlToBr>
                    <a:lnBlToTr w="12700" cmpd="sng">
                      <a:noFill/>
                      <a:prstDash val="solid"/>
                    </a:lnBlToTr>
                    <a:solidFill>
                      <a:srgbClr val="22346A"/>
                    </a:solidFill>
                  </a:tcPr>
                </a:tc>
                <a:tc>
                  <a:txBody>
                    <a:bodyPr/>
                    <a:lstStyle/>
                    <a:p>
                      <a:pPr marL="99060">
                        <a:lnSpc>
                          <a:spcPct val="100000"/>
                        </a:lnSpc>
                        <a:spcBef>
                          <a:spcPts val="525"/>
                        </a:spcBef>
                      </a:pPr>
                      <a:r>
                        <a:rPr sz="1050" b="1" spc="-10">
                          <a:solidFill>
                            <a:srgbClr val="FFFFFF"/>
                          </a:solidFill>
                          <a:latin typeface="Arial" panose="020B0604020202020204" pitchFamily="34" charset="0"/>
                          <a:cs typeface="Arial" panose="020B0604020202020204" pitchFamily="34" charset="0"/>
                        </a:rPr>
                        <a:t>Valor</a:t>
                      </a:r>
                      <a:r>
                        <a:rPr sz="1050" b="1" spc="-45">
                          <a:solidFill>
                            <a:srgbClr val="FFFFFF"/>
                          </a:solidFill>
                          <a:latin typeface="Arial" panose="020B0604020202020204" pitchFamily="34" charset="0"/>
                          <a:cs typeface="Arial" panose="020B0604020202020204" pitchFamily="34" charset="0"/>
                        </a:rPr>
                        <a:t> </a:t>
                      </a:r>
                      <a:r>
                        <a:rPr sz="1050" b="1" spc="-50">
                          <a:solidFill>
                            <a:srgbClr val="FFFFFF"/>
                          </a:solidFill>
                          <a:latin typeface="Arial" panose="020B0604020202020204" pitchFamily="34" charset="0"/>
                          <a:cs typeface="Arial" panose="020B0604020202020204" pitchFamily="34" charset="0"/>
                        </a:rPr>
                        <a:t>p</a:t>
                      </a:r>
                      <a:endParaRPr sz="1050">
                        <a:latin typeface="Arial" panose="020B0604020202020204" pitchFamily="34" charset="0"/>
                        <a:cs typeface="Arial" panose="020B0604020202020204" pitchFamily="34" charset="0"/>
                      </a:endParaRPr>
                    </a:p>
                  </a:txBody>
                  <a:tcPr marL="0" marR="0" marT="66675" marB="0">
                    <a:lnL>
                      <a:noFill/>
                    </a:lnL>
                    <a:lnR>
                      <a:noFill/>
                    </a:lnR>
                    <a:lnT>
                      <a:noFill/>
                    </a:lnT>
                    <a:lnB w="19050" cap="flat" cmpd="sng" algn="ctr">
                      <a:solidFill>
                        <a:srgbClr val="003867"/>
                      </a:solidFill>
                      <a:prstDash val="solid"/>
                      <a:round/>
                      <a:headEnd type="none" w="med" len="med"/>
                      <a:tailEnd type="none" w="med" len="med"/>
                    </a:lnB>
                    <a:lnTlToBr w="12700" cmpd="sng">
                      <a:noFill/>
                      <a:prstDash val="solid"/>
                    </a:lnTlToBr>
                    <a:lnBlToTr w="12700" cmpd="sng">
                      <a:noFill/>
                      <a:prstDash val="solid"/>
                    </a:lnBlToTr>
                    <a:solidFill>
                      <a:srgbClr val="22346A"/>
                    </a:solidFill>
                  </a:tcPr>
                </a:tc>
                <a:extLst>
                  <a:ext uri="{0D108BD9-81ED-4DB2-BD59-A6C34878D82A}">
                    <a16:rowId xmlns:a16="http://schemas.microsoft.com/office/drawing/2014/main" val="1220373988"/>
                  </a:ext>
                </a:extLst>
              </a:tr>
              <a:tr h="221088">
                <a:tc gridSpan="2">
                  <a:txBody>
                    <a:bodyPr/>
                    <a:lstStyle/>
                    <a:p>
                      <a:pPr marL="31115">
                        <a:lnSpc>
                          <a:spcPct val="100000"/>
                        </a:lnSpc>
                        <a:spcBef>
                          <a:spcPts val="525"/>
                        </a:spcBef>
                      </a:pPr>
                      <a:r>
                        <a:rPr sz="1050" b="1" spc="-10">
                          <a:solidFill>
                            <a:srgbClr val="22346A"/>
                          </a:solidFill>
                          <a:latin typeface="Arial" panose="020B0604020202020204" pitchFamily="34" charset="0"/>
                          <a:cs typeface="Arial" panose="020B0604020202020204" pitchFamily="34" charset="0"/>
                        </a:rPr>
                        <a:t>TRATAMIENTOS</a:t>
                      </a:r>
                      <a:r>
                        <a:rPr sz="1050" b="1">
                          <a:solidFill>
                            <a:srgbClr val="22346A"/>
                          </a:solidFill>
                          <a:latin typeface="Arial" panose="020B0604020202020204" pitchFamily="34" charset="0"/>
                          <a:cs typeface="Arial" panose="020B0604020202020204" pitchFamily="34" charset="0"/>
                        </a:rPr>
                        <a:t> PREVIOS </a:t>
                      </a:r>
                      <a:r>
                        <a:rPr sz="1050" b="1" spc="-25">
                          <a:solidFill>
                            <a:srgbClr val="22346A"/>
                          </a:solidFill>
                          <a:latin typeface="Arial" panose="020B0604020202020204" pitchFamily="34" charset="0"/>
                          <a:cs typeface="Arial" panose="020B0604020202020204" pitchFamily="34" charset="0"/>
                        </a:rPr>
                        <a:t>(%)</a:t>
                      </a:r>
                      <a:endParaRPr sz="1050">
                        <a:latin typeface="Arial" panose="020B0604020202020204" pitchFamily="34" charset="0"/>
                        <a:cs typeface="Arial" panose="020B0604020202020204" pitchFamily="34" charset="0"/>
                      </a:endParaRPr>
                    </a:p>
                  </a:txBody>
                  <a:tcPr marL="0" marR="0" marT="66675" marB="0">
                    <a:lnT w="190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solidFill>
                      <a:srgbClr val="F1F1F2"/>
                    </a:solidFill>
                  </a:tcPr>
                </a:tc>
                <a:tc hMerge="1">
                  <a:txBody>
                    <a:bodyPr/>
                    <a:lstStyle/>
                    <a:p>
                      <a:endParaRPr/>
                    </a:p>
                  </a:txBody>
                  <a:tcPr marL="0" marR="0" marT="0" marB="0"/>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19050" cap="flat" cmpd="sng" algn="ctr">
                      <a:solidFill>
                        <a:srgbClr val="003867"/>
                      </a:solidFill>
                      <a:prstDash val="solid"/>
                      <a:round/>
                      <a:headEnd type="none" w="med" len="med"/>
                      <a:tailEnd type="none" w="med" len="med"/>
                    </a:lnT>
                    <a:lnB w="6350">
                      <a:solidFill>
                        <a:srgbClr val="22346A"/>
                      </a:solidFill>
                      <a:prstDash val="solid"/>
                    </a:lnB>
                    <a:solidFill>
                      <a:srgbClr val="F1F1F2"/>
                    </a:solidFill>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19050" cap="flat" cmpd="sng" algn="ctr">
                      <a:solidFill>
                        <a:srgbClr val="003867"/>
                      </a:solidFill>
                      <a:prstDash val="solid"/>
                      <a:round/>
                      <a:headEnd type="none" w="med" len="med"/>
                      <a:tailEnd type="none" w="med" len="med"/>
                    </a:lnT>
                    <a:lnB w="6350">
                      <a:solidFill>
                        <a:srgbClr val="22346A"/>
                      </a:solidFill>
                      <a:prstDash val="solid"/>
                    </a:lnB>
                    <a:solidFill>
                      <a:srgbClr val="F1F1F2"/>
                    </a:solidFill>
                  </a:tcPr>
                </a:tc>
                <a:extLst>
                  <a:ext uri="{0D108BD9-81ED-4DB2-BD59-A6C34878D82A}">
                    <a16:rowId xmlns:a16="http://schemas.microsoft.com/office/drawing/2014/main" val="4506029"/>
                  </a:ext>
                </a:extLst>
              </a:tr>
              <a:tr h="221088">
                <a:tc>
                  <a:txBody>
                    <a:bodyPr/>
                    <a:lstStyle/>
                    <a:p>
                      <a:pPr marL="31115">
                        <a:lnSpc>
                          <a:spcPct val="100000"/>
                        </a:lnSpc>
                        <a:spcBef>
                          <a:spcPts val="525"/>
                        </a:spcBef>
                        <a:tabLst>
                          <a:tab pos="2383790" algn="l"/>
                        </a:tabLst>
                      </a:pPr>
                      <a:r>
                        <a:rPr sz="1050">
                          <a:solidFill>
                            <a:srgbClr val="22346A"/>
                          </a:solidFill>
                          <a:latin typeface="Arial" panose="020B0604020202020204" pitchFamily="34" charset="0"/>
                          <a:cs typeface="Arial" panose="020B0604020202020204" pitchFamily="34" charset="0"/>
                        </a:rPr>
                        <a:t>Corticoides</a:t>
                      </a:r>
                      <a:r>
                        <a:rPr sz="1050" spc="40">
                          <a:solidFill>
                            <a:srgbClr val="22346A"/>
                          </a:solidFill>
                          <a:latin typeface="Arial" panose="020B0604020202020204" pitchFamily="34" charset="0"/>
                          <a:cs typeface="Arial" panose="020B0604020202020204" pitchFamily="34" charset="0"/>
                        </a:rPr>
                        <a:t> </a:t>
                      </a:r>
                      <a:r>
                        <a:rPr sz="1050" err="1">
                          <a:solidFill>
                            <a:srgbClr val="22346A"/>
                          </a:solidFill>
                          <a:latin typeface="Arial" panose="020B0604020202020204" pitchFamily="34" charset="0"/>
                          <a:cs typeface="Arial" panose="020B0604020202020204" pitchFamily="34" charset="0"/>
                        </a:rPr>
                        <a:t>sistémicos</a:t>
                      </a:r>
                      <a:r>
                        <a:rPr sz="1050" spc="45">
                          <a:solidFill>
                            <a:srgbClr val="22346A"/>
                          </a:solidFill>
                          <a:latin typeface="Arial" panose="020B0604020202020204" pitchFamily="34" charset="0"/>
                          <a:cs typeface="Arial" panose="020B0604020202020204" pitchFamily="34" charset="0"/>
                        </a:rPr>
                        <a:t> </a:t>
                      </a:r>
                      <a:r>
                        <a:rPr sz="1050" spc="-25">
                          <a:solidFill>
                            <a:srgbClr val="22346A"/>
                          </a:solidFill>
                          <a:latin typeface="Arial" panose="020B0604020202020204" pitchFamily="34" charset="0"/>
                          <a:cs typeface="Arial" panose="020B0604020202020204" pitchFamily="34" charset="0"/>
                        </a:rPr>
                        <a:t>(%)</a:t>
                      </a:r>
                      <a:endParaRPr sz="1050">
                        <a:latin typeface="Arial" panose="020B0604020202020204" pitchFamily="34" charset="0"/>
                        <a:cs typeface="Arial" panose="020B0604020202020204" pitchFamily="34" charset="0"/>
                      </a:endParaRPr>
                    </a:p>
                  </a:txBody>
                  <a:tcPr marL="0" marR="0" marT="66675" marB="0">
                    <a:lnT w="6350" cap="flat" cmpd="sng" algn="ctr">
                      <a:solidFill>
                        <a:srgbClr val="003867"/>
                      </a:solidFill>
                      <a:prstDash val="solid"/>
                      <a:round/>
                      <a:headEnd type="none" w="med" len="med"/>
                      <a:tailEnd type="none" w="med" len="med"/>
                    </a:lnT>
                    <a:lnB w="6350">
                      <a:solidFill>
                        <a:srgbClr val="22346A"/>
                      </a:solidFill>
                      <a:prstDash val="solid"/>
                    </a:lnB>
                  </a:tcPr>
                </a:tc>
                <a:tc>
                  <a:txBody>
                    <a:bodyPr/>
                    <a:lstStyle/>
                    <a:p>
                      <a:pPr algn="ctr"/>
                      <a:r>
                        <a:rPr lang="es-ES" sz="1050" spc="-20">
                          <a:solidFill>
                            <a:srgbClr val="22346A"/>
                          </a:solidFill>
                          <a:latin typeface="Arial" panose="020B0604020202020204" pitchFamily="34" charset="0"/>
                          <a:cs typeface="Arial" panose="020B0604020202020204" pitchFamily="34" charset="0"/>
                        </a:rPr>
                        <a:t>97,14</a:t>
                      </a:r>
                      <a:endParaRPr/>
                    </a:p>
                  </a:txBody>
                  <a:tcPr marL="0" marR="0" marT="66675" marB="0">
                    <a:lnT w="6350" cap="flat" cmpd="sng" algn="ctr">
                      <a:solidFill>
                        <a:srgbClr val="003867"/>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3495" algn="ctr">
                        <a:lnSpc>
                          <a:spcPct val="100000"/>
                        </a:lnSpc>
                        <a:spcBef>
                          <a:spcPts val="525"/>
                        </a:spcBef>
                      </a:pPr>
                      <a:r>
                        <a:rPr sz="1050" spc="-25">
                          <a:solidFill>
                            <a:srgbClr val="22346A"/>
                          </a:solidFill>
                          <a:latin typeface="Arial" panose="020B0604020202020204" pitchFamily="34" charset="0"/>
                          <a:cs typeface="Arial" panose="020B0604020202020204" pitchFamily="34" charset="0"/>
                        </a:rPr>
                        <a:t>100</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6350">
                      <a:solidFill>
                        <a:srgbClr val="22346A"/>
                      </a:solidFill>
                      <a:prstDash val="solid"/>
                    </a:lnT>
                    <a:lnB w="6350">
                      <a:solidFill>
                        <a:srgbClr val="22346A"/>
                      </a:solidFill>
                      <a:prstDash val="solid"/>
                    </a:lnB>
                  </a:tcPr>
                </a:tc>
                <a:extLst>
                  <a:ext uri="{0D108BD9-81ED-4DB2-BD59-A6C34878D82A}">
                    <a16:rowId xmlns:a16="http://schemas.microsoft.com/office/drawing/2014/main" val="3365150103"/>
                  </a:ext>
                </a:extLst>
              </a:tr>
              <a:tr h="207335">
                <a:tc>
                  <a:txBody>
                    <a:bodyPr/>
                    <a:lstStyle/>
                    <a:p>
                      <a:pPr marL="31115">
                        <a:lnSpc>
                          <a:spcPct val="100000"/>
                        </a:lnSpc>
                        <a:spcBef>
                          <a:spcPts val="525"/>
                        </a:spcBef>
                        <a:tabLst>
                          <a:tab pos="2446655" algn="l"/>
                        </a:tabLst>
                      </a:pPr>
                      <a:r>
                        <a:rPr sz="1050" spc="-10" err="1">
                          <a:solidFill>
                            <a:srgbClr val="22346A"/>
                          </a:solidFill>
                          <a:latin typeface="Arial" panose="020B0604020202020204" pitchFamily="34" charset="0"/>
                          <a:cs typeface="Arial" panose="020B0604020202020204" pitchFamily="34" charset="0"/>
                        </a:rPr>
                        <a:t>Ciclosporina</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algn="ctr"/>
                      <a:r>
                        <a:rPr lang="es-ES" sz="1050" spc="-25">
                          <a:solidFill>
                            <a:srgbClr val="22346A"/>
                          </a:solidFill>
                          <a:latin typeface="Arial" panose="020B0604020202020204" pitchFamily="34" charset="0"/>
                          <a:cs typeface="Arial" panose="020B0604020202020204" pitchFamily="34" charset="0"/>
                        </a:rPr>
                        <a:t>80</a:t>
                      </a:r>
                      <a:endParaRPr/>
                    </a:p>
                  </a:txBody>
                  <a:tcPr marL="0" marR="0" marT="66675"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3495" algn="ctr">
                        <a:lnSpc>
                          <a:spcPct val="100000"/>
                        </a:lnSpc>
                        <a:spcBef>
                          <a:spcPts val="525"/>
                        </a:spcBef>
                      </a:pPr>
                      <a:r>
                        <a:rPr sz="1050" spc="-10">
                          <a:solidFill>
                            <a:srgbClr val="22346A"/>
                          </a:solidFill>
                          <a:latin typeface="Arial" panose="020B0604020202020204" pitchFamily="34" charset="0"/>
                          <a:cs typeface="Arial" panose="020B0604020202020204" pitchFamily="34" charset="0"/>
                        </a:rPr>
                        <a:t>88,33</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R="40005" algn="ctr">
                        <a:lnSpc>
                          <a:spcPct val="100000"/>
                        </a:lnSpc>
                        <a:spcBef>
                          <a:spcPts val="525"/>
                        </a:spcBef>
                      </a:pPr>
                      <a:r>
                        <a:rPr sz="1050">
                          <a:solidFill>
                            <a:srgbClr val="22346A"/>
                          </a:solidFill>
                          <a:latin typeface="Arial" panose="020B0604020202020204" pitchFamily="34" charset="0"/>
                          <a:cs typeface="Arial" panose="020B0604020202020204" pitchFamily="34" charset="0"/>
                        </a:rPr>
                        <a:t>p =</a:t>
                      </a:r>
                      <a:r>
                        <a:rPr sz="1050" spc="5">
                          <a:solidFill>
                            <a:srgbClr val="22346A"/>
                          </a:solidFill>
                          <a:latin typeface="Arial" panose="020B0604020202020204" pitchFamily="34" charset="0"/>
                          <a:cs typeface="Arial" panose="020B0604020202020204" pitchFamily="34" charset="0"/>
                        </a:rPr>
                        <a:t> </a:t>
                      </a:r>
                      <a:r>
                        <a:rPr sz="1050" spc="-20">
                          <a:solidFill>
                            <a:srgbClr val="22346A"/>
                          </a:solidFill>
                          <a:latin typeface="Arial" panose="020B0604020202020204" pitchFamily="34" charset="0"/>
                          <a:cs typeface="Arial" panose="020B0604020202020204" pitchFamily="34" charset="0"/>
                        </a:rPr>
                        <a:t>0,17</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extLst>
                  <a:ext uri="{0D108BD9-81ED-4DB2-BD59-A6C34878D82A}">
                    <a16:rowId xmlns:a16="http://schemas.microsoft.com/office/drawing/2014/main" val="1080198037"/>
                  </a:ext>
                </a:extLst>
              </a:tr>
              <a:tr h="0">
                <a:tc>
                  <a:txBody>
                    <a:bodyPr/>
                    <a:lstStyle/>
                    <a:p>
                      <a:pPr marL="31115">
                        <a:lnSpc>
                          <a:spcPct val="100000"/>
                        </a:lnSpc>
                        <a:spcBef>
                          <a:spcPts val="525"/>
                        </a:spcBef>
                        <a:tabLst>
                          <a:tab pos="2403475" algn="l"/>
                        </a:tabLst>
                      </a:pPr>
                      <a:r>
                        <a:rPr sz="1050" spc="-10" err="1">
                          <a:solidFill>
                            <a:srgbClr val="22346A"/>
                          </a:solidFill>
                          <a:latin typeface="Arial" panose="020B0604020202020204" pitchFamily="34" charset="0"/>
                          <a:cs typeface="Arial" panose="020B0604020202020204" pitchFamily="34" charset="0"/>
                        </a:rPr>
                        <a:t>Metotrexato</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algn="ctr"/>
                      <a:r>
                        <a:rPr lang="es-ES" sz="1050" spc="-20">
                          <a:solidFill>
                            <a:srgbClr val="22346A"/>
                          </a:solidFill>
                          <a:latin typeface="Arial" panose="020B0604020202020204" pitchFamily="34" charset="0"/>
                          <a:cs typeface="Arial" panose="020B0604020202020204" pitchFamily="34" charset="0"/>
                        </a:rPr>
                        <a:t>17,14</a:t>
                      </a:r>
                      <a:endParaRPr sz="1050"/>
                    </a:p>
                  </a:txBody>
                  <a:tcPr marL="0" marR="0" marT="66675"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2860" algn="ctr">
                        <a:lnSpc>
                          <a:spcPct val="100000"/>
                        </a:lnSpc>
                        <a:spcBef>
                          <a:spcPts val="525"/>
                        </a:spcBef>
                      </a:pPr>
                      <a:r>
                        <a:rPr sz="1050" spc="-10">
                          <a:solidFill>
                            <a:srgbClr val="22346A"/>
                          </a:solidFill>
                          <a:latin typeface="Arial" panose="020B0604020202020204" pitchFamily="34" charset="0"/>
                          <a:cs typeface="Arial" panose="020B0604020202020204" pitchFamily="34" charset="0"/>
                        </a:rPr>
                        <a:t>36,36</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6350">
                      <a:solidFill>
                        <a:srgbClr val="22346A"/>
                      </a:solidFill>
                      <a:prstDash val="solid"/>
                    </a:lnT>
                    <a:lnB w="6350">
                      <a:solidFill>
                        <a:srgbClr val="22346A"/>
                      </a:solidFill>
                      <a:prstDash val="solid"/>
                    </a:lnB>
                  </a:tcPr>
                </a:tc>
                <a:extLst>
                  <a:ext uri="{0D108BD9-81ED-4DB2-BD59-A6C34878D82A}">
                    <a16:rowId xmlns:a16="http://schemas.microsoft.com/office/drawing/2014/main" val="2259434839"/>
                  </a:ext>
                </a:extLst>
              </a:tr>
              <a:tr h="221088">
                <a:tc>
                  <a:txBody>
                    <a:bodyPr/>
                    <a:lstStyle/>
                    <a:p>
                      <a:pPr marL="30480">
                        <a:lnSpc>
                          <a:spcPct val="100000"/>
                        </a:lnSpc>
                        <a:spcBef>
                          <a:spcPts val="525"/>
                        </a:spcBef>
                      </a:pPr>
                      <a:r>
                        <a:rPr sz="1050">
                          <a:solidFill>
                            <a:srgbClr val="22346A"/>
                          </a:solidFill>
                          <a:latin typeface="Arial" panose="020B0604020202020204" pitchFamily="34" charset="0"/>
                          <a:cs typeface="Arial" panose="020B0604020202020204" pitchFamily="34" charset="0"/>
                        </a:rPr>
                        <a:t>Azatioprina</a:t>
                      </a:r>
                      <a:r>
                        <a:rPr sz="1050" spc="50">
                          <a:solidFill>
                            <a:srgbClr val="22346A"/>
                          </a:solidFill>
                          <a:latin typeface="Arial" panose="020B0604020202020204" pitchFamily="34" charset="0"/>
                          <a:cs typeface="Arial" panose="020B0604020202020204" pitchFamily="34" charset="0"/>
                        </a:rPr>
                        <a:t> </a:t>
                      </a:r>
                      <a:r>
                        <a:rPr sz="1050" spc="-25">
                          <a:solidFill>
                            <a:srgbClr val="22346A"/>
                          </a:solidFill>
                          <a:latin typeface="Arial" panose="020B0604020202020204" pitchFamily="34" charset="0"/>
                          <a:cs typeface="Arial" panose="020B0604020202020204" pitchFamily="34" charset="0"/>
                        </a:rPr>
                        <a:t>(%)</a:t>
                      </a:r>
                      <a:endParaRPr sz="105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a:solidFill>
                        <a:srgbClr val="22346A"/>
                      </a:solidFill>
                      <a:prstDash val="solid"/>
                    </a:lnB>
                  </a:tcPr>
                </a:tc>
                <a:tc>
                  <a:txBody>
                    <a:bodyPr/>
                    <a:lstStyle/>
                    <a:p>
                      <a:pPr marL="10160" algn="ctr">
                        <a:lnSpc>
                          <a:spcPct val="100000"/>
                        </a:lnSpc>
                        <a:spcBef>
                          <a:spcPts val="525"/>
                        </a:spcBef>
                      </a:pPr>
                      <a:r>
                        <a:rPr sz="1050" spc="-20">
                          <a:solidFill>
                            <a:srgbClr val="22346A"/>
                          </a:solidFill>
                          <a:latin typeface="Arial" panose="020B0604020202020204" pitchFamily="34" charset="0"/>
                          <a:cs typeface="Arial" panose="020B0604020202020204" pitchFamily="34" charset="0"/>
                        </a:rPr>
                        <a:t>7,14</a:t>
                      </a:r>
                      <a:endParaRPr sz="105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2860" algn="ctr">
                        <a:lnSpc>
                          <a:spcPct val="100000"/>
                        </a:lnSpc>
                        <a:spcBef>
                          <a:spcPts val="525"/>
                        </a:spcBef>
                      </a:pPr>
                      <a:r>
                        <a:rPr sz="1050" spc="-20">
                          <a:solidFill>
                            <a:srgbClr val="22346A"/>
                          </a:solidFill>
                          <a:latin typeface="Arial" panose="020B0604020202020204" pitchFamily="34" charset="0"/>
                          <a:cs typeface="Arial" panose="020B0604020202020204" pitchFamily="34" charset="0"/>
                        </a:rPr>
                        <a:t>10,39</a:t>
                      </a:r>
                      <a:endParaRPr sz="105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a:solidFill>
                        <a:srgbClr val="22346A"/>
                      </a:solidFill>
                      <a:prstDash val="solid"/>
                    </a:lnB>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6350" cap="flat" cmpd="sng" algn="ctr">
                      <a:solidFill>
                        <a:srgbClr val="22346A"/>
                      </a:solidFill>
                      <a:prstDash val="solid"/>
                      <a:round/>
                      <a:headEnd type="none" w="med" len="med"/>
                      <a:tailEnd type="none" w="med" len="med"/>
                    </a:lnT>
                    <a:lnB w="6350">
                      <a:solidFill>
                        <a:srgbClr val="22346A"/>
                      </a:solidFill>
                      <a:prstDash val="solid"/>
                    </a:lnB>
                  </a:tcPr>
                </a:tc>
                <a:extLst>
                  <a:ext uri="{0D108BD9-81ED-4DB2-BD59-A6C34878D82A}">
                    <a16:rowId xmlns:a16="http://schemas.microsoft.com/office/drawing/2014/main" val="3572237927"/>
                  </a:ext>
                </a:extLst>
              </a:tr>
              <a:tr h="221088">
                <a:tc>
                  <a:txBody>
                    <a:bodyPr/>
                    <a:lstStyle/>
                    <a:p>
                      <a:pPr marL="30480">
                        <a:lnSpc>
                          <a:spcPct val="100000"/>
                        </a:lnSpc>
                        <a:spcBef>
                          <a:spcPts val="525"/>
                        </a:spcBef>
                      </a:pPr>
                      <a:r>
                        <a:rPr sz="1050">
                          <a:solidFill>
                            <a:srgbClr val="22346A"/>
                          </a:solidFill>
                          <a:latin typeface="Arial" panose="020B0604020202020204" pitchFamily="34" charset="0"/>
                          <a:cs typeface="Arial" panose="020B0604020202020204" pitchFamily="34" charset="0"/>
                        </a:rPr>
                        <a:t>Micofenolato</a:t>
                      </a:r>
                      <a:r>
                        <a:rPr sz="1050" spc="-5">
                          <a:solidFill>
                            <a:srgbClr val="22346A"/>
                          </a:solidFill>
                          <a:latin typeface="Arial" panose="020B0604020202020204" pitchFamily="34" charset="0"/>
                          <a:cs typeface="Arial" panose="020B0604020202020204" pitchFamily="34" charset="0"/>
                        </a:rPr>
                        <a:t> </a:t>
                      </a:r>
                      <a:r>
                        <a:rPr sz="1050">
                          <a:solidFill>
                            <a:srgbClr val="22346A"/>
                          </a:solidFill>
                          <a:latin typeface="Arial" panose="020B0604020202020204" pitchFamily="34" charset="0"/>
                          <a:cs typeface="Arial" panose="020B0604020202020204" pitchFamily="34" charset="0"/>
                        </a:rPr>
                        <a:t>de </a:t>
                      </a:r>
                      <a:r>
                        <a:rPr sz="1050" spc="-10">
                          <a:solidFill>
                            <a:srgbClr val="22346A"/>
                          </a:solidFill>
                          <a:latin typeface="Arial" panose="020B0604020202020204" pitchFamily="34" charset="0"/>
                          <a:cs typeface="Arial" panose="020B0604020202020204" pitchFamily="34" charset="0"/>
                        </a:rPr>
                        <a:t>mofetilo</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10160" algn="ctr">
                        <a:lnSpc>
                          <a:spcPct val="100000"/>
                        </a:lnSpc>
                        <a:spcBef>
                          <a:spcPts val="525"/>
                        </a:spcBef>
                      </a:pPr>
                      <a:r>
                        <a:rPr sz="1050" spc="-20">
                          <a:solidFill>
                            <a:srgbClr val="22346A"/>
                          </a:solidFill>
                          <a:latin typeface="Arial" panose="020B0604020202020204" pitchFamily="34" charset="0"/>
                          <a:cs typeface="Arial" panose="020B0604020202020204" pitchFamily="34" charset="0"/>
                        </a:rPr>
                        <a:t>2,86</a:t>
                      </a:r>
                      <a:endParaRPr sz="105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3495" algn="ctr">
                        <a:lnSpc>
                          <a:spcPct val="100000"/>
                        </a:lnSpc>
                        <a:spcBef>
                          <a:spcPts val="525"/>
                        </a:spcBef>
                      </a:pPr>
                      <a:r>
                        <a:rPr sz="1050" spc="-20">
                          <a:solidFill>
                            <a:srgbClr val="22346A"/>
                          </a:solidFill>
                          <a:latin typeface="Arial" panose="020B0604020202020204" pitchFamily="34" charset="0"/>
                          <a:cs typeface="Arial" panose="020B0604020202020204" pitchFamily="34" charset="0"/>
                        </a:rPr>
                        <a:t>1,29</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6350">
                      <a:solidFill>
                        <a:srgbClr val="22346A"/>
                      </a:solidFill>
                      <a:prstDash val="solid"/>
                    </a:lnT>
                    <a:lnB w="6350">
                      <a:solidFill>
                        <a:srgbClr val="22346A"/>
                      </a:solidFill>
                      <a:prstDash val="solid"/>
                    </a:lnB>
                  </a:tcPr>
                </a:tc>
                <a:extLst>
                  <a:ext uri="{0D108BD9-81ED-4DB2-BD59-A6C34878D82A}">
                    <a16:rowId xmlns:a16="http://schemas.microsoft.com/office/drawing/2014/main" val="324515547"/>
                  </a:ext>
                </a:extLst>
              </a:tr>
              <a:tr h="221088">
                <a:tc>
                  <a:txBody>
                    <a:bodyPr/>
                    <a:lstStyle/>
                    <a:p>
                      <a:pPr marL="31115">
                        <a:lnSpc>
                          <a:spcPct val="100000"/>
                        </a:lnSpc>
                        <a:spcBef>
                          <a:spcPts val="525"/>
                        </a:spcBef>
                      </a:pPr>
                      <a:r>
                        <a:rPr sz="1050" spc="-10">
                          <a:solidFill>
                            <a:srgbClr val="22346A"/>
                          </a:solidFill>
                          <a:latin typeface="Arial" panose="020B0604020202020204" pitchFamily="34" charset="0"/>
                          <a:cs typeface="Arial" panose="020B0604020202020204" pitchFamily="34" charset="0"/>
                        </a:rPr>
                        <a:t>Fototerapia</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10160" algn="ctr">
                        <a:lnSpc>
                          <a:spcPct val="100000"/>
                        </a:lnSpc>
                        <a:spcBef>
                          <a:spcPts val="525"/>
                        </a:spcBef>
                      </a:pPr>
                      <a:r>
                        <a:rPr sz="1050" spc="-25">
                          <a:solidFill>
                            <a:srgbClr val="22346A"/>
                          </a:solidFill>
                          <a:latin typeface="Arial" panose="020B0604020202020204" pitchFamily="34" charset="0"/>
                          <a:cs typeface="Arial" panose="020B0604020202020204" pitchFamily="34" charset="0"/>
                        </a:rPr>
                        <a:t>30</a:t>
                      </a:r>
                      <a:endParaRPr sz="105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2860" algn="ctr">
                        <a:lnSpc>
                          <a:spcPct val="100000"/>
                        </a:lnSpc>
                        <a:spcBef>
                          <a:spcPts val="525"/>
                        </a:spcBef>
                      </a:pPr>
                      <a:r>
                        <a:rPr sz="1050" spc="-20">
                          <a:solidFill>
                            <a:srgbClr val="22346A"/>
                          </a:solidFill>
                          <a:latin typeface="Arial" panose="020B0604020202020204" pitchFamily="34" charset="0"/>
                          <a:cs typeface="Arial" panose="020B0604020202020204" pitchFamily="34" charset="0"/>
                        </a:rPr>
                        <a:t>37,66</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6350">
                      <a:solidFill>
                        <a:srgbClr val="22346A"/>
                      </a:solidFill>
                      <a:prstDash val="solid"/>
                    </a:lnT>
                    <a:lnB w="6350">
                      <a:solidFill>
                        <a:srgbClr val="22346A"/>
                      </a:solidFill>
                      <a:prstDash val="solid"/>
                    </a:lnB>
                  </a:tcPr>
                </a:tc>
                <a:extLst>
                  <a:ext uri="{0D108BD9-81ED-4DB2-BD59-A6C34878D82A}">
                    <a16:rowId xmlns:a16="http://schemas.microsoft.com/office/drawing/2014/main" val="4186558169"/>
                  </a:ext>
                </a:extLst>
              </a:tr>
              <a:tr h="221088">
                <a:tc>
                  <a:txBody>
                    <a:bodyPr/>
                    <a:lstStyle/>
                    <a:p>
                      <a:pPr marL="30480">
                        <a:lnSpc>
                          <a:spcPct val="100000"/>
                        </a:lnSpc>
                        <a:spcBef>
                          <a:spcPts val="525"/>
                        </a:spcBef>
                      </a:pPr>
                      <a:r>
                        <a:rPr sz="1050" b="1" spc="-10">
                          <a:solidFill>
                            <a:srgbClr val="22346A"/>
                          </a:solidFill>
                          <a:latin typeface="Arial" panose="020B0604020202020204" pitchFamily="34" charset="0"/>
                          <a:cs typeface="Arial" panose="020B0604020202020204" pitchFamily="34" charset="0"/>
                        </a:rPr>
                        <a:t>EVALUACIÓN</a:t>
                      </a:r>
                      <a:r>
                        <a:rPr sz="1050" b="1" spc="-50">
                          <a:solidFill>
                            <a:srgbClr val="22346A"/>
                          </a:solidFill>
                          <a:latin typeface="Arial" panose="020B0604020202020204" pitchFamily="34" charset="0"/>
                          <a:cs typeface="Arial" panose="020B0604020202020204" pitchFamily="34" charset="0"/>
                        </a:rPr>
                        <a:t> </a:t>
                      </a:r>
                      <a:r>
                        <a:rPr sz="1050" b="1" spc="-20">
                          <a:solidFill>
                            <a:srgbClr val="22346A"/>
                          </a:solidFill>
                          <a:latin typeface="Arial" panose="020B0604020202020204" pitchFamily="34" charset="0"/>
                          <a:cs typeface="Arial" panose="020B0604020202020204" pitchFamily="34" charset="0"/>
                        </a:rPr>
                        <a:t>BASAL</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solidFill>
                      <a:srgbClr val="F1F1F2"/>
                    </a:solidFill>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solidFill>
                      <a:srgbClr val="F1F1F2"/>
                    </a:solidFill>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6350">
                      <a:solidFill>
                        <a:srgbClr val="22346A"/>
                      </a:solidFill>
                      <a:prstDash val="solid"/>
                    </a:lnT>
                    <a:lnB w="6350">
                      <a:solidFill>
                        <a:srgbClr val="22346A"/>
                      </a:solidFill>
                      <a:prstDash val="solid"/>
                    </a:lnB>
                    <a:solidFill>
                      <a:srgbClr val="F1F1F2"/>
                    </a:solidFill>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6350">
                      <a:solidFill>
                        <a:srgbClr val="22346A"/>
                      </a:solidFill>
                      <a:prstDash val="solid"/>
                    </a:lnT>
                    <a:lnB w="6350">
                      <a:solidFill>
                        <a:srgbClr val="22346A"/>
                      </a:solidFill>
                      <a:prstDash val="solid"/>
                    </a:lnB>
                    <a:solidFill>
                      <a:srgbClr val="F1F1F2"/>
                    </a:solidFill>
                  </a:tcPr>
                </a:tc>
                <a:extLst>
                  <a:ext uri="{0D108BD9-81ED-4DB2-BD59-A6C34878D82A}">
                    <a16:rowId xmlns:a16="http://schemas.microsoft.com/office/drawing/2014/main" val="2889230304"/>
                  </a:ext>
                </a:extLst>
              </a:tr>
              <a:tr h="221088">
                <a:tc>
                  <a:txBody>
                    <a:bodyPr/>
                    <a:lstStyle/>
                    <a:p>
                      <a:pPr marL="30480">
                        <a:lnSpc>
                          <a:spcPct val="100000"/>
                        </a:lnSpc>
                        <a:spcBef>
                          <a:spcPts val="525"/>
                        </a:spcBef>
                      </a:pPr>
                      <a:r>
                        <a:rPr sz="1050">
                          <a:solidFill>
                            <a:srgbClr val="22346A"/>
                          </a:solidFill>
                          <a:latin typeface="Arial" panose="020B0604020202020204" pitchFamily="34" charset="0"/>
                          <a:cs typeface="Arial" panose="020B0604020202020204" pitchFamily="34" charset="0"/>
                        </a:rPr>
                        <a:t>EASI</a:t>
                      </a:r>
                      <a:r>
                        <a:rPr sz="1050" spc="10">
                          <a:solidFill>
                            <a:srgbClr val="22346A"/>
                          </a:solidFill>
                          <a:latin typeface="Arial" panose="020B0604020202020204" pitchFamily="34" charset="0"/>
                          <a:cs typeface="Arial" panose="020B0604020202020204" pitchFamily="34" charset="0"/>
                        </a:rPr>
                        <a:t> </a:t>
                      </a:r>
                      <a:r>
                        <a:rPr sz="1050" spc="-10">
                          <a:solidFill>
                            <a:srgbClr val="22346A"/>
                          </a:solidFill>
                          <a:latin typeface="Arial" panose="020B0604020202020204" pitchFamily="34" charset="0"/>
                          <a:cs typeface="Arial" panose="020B0604020202020204" pitchFamily="34" charset="0"/>
                        </a:rPr>
                        <a:t>medio</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10160" algn="ctr">
                        <a:lnSpc>
                          <a:spcPct val="100000"/>
                        </a:lnSpc>
                        <a:spcBef>
                          <a:spcPts val="525"/>
                        </a:spcBef>
                      </a:pPr>
                      <a:r>
                        <a:rPr sz="1050" spc="-20">
                          <a:solidFill>
                            <a:srgbClr val="22346A"/>
                          </a:solidFill>
                          <a:latin typeface="Arial" panose="020B0604020202020204" pitchFamily="34" charset="0"/>
                          <a:cs typeface="Arial" panose="020B0604020202020204" pitchFamily="34" charset="0"/>
                        </a:rPr>
                        <a:t>22,4</a:t>
                      </a:r>
                      <a:endParaRPr sz="105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2860" algn="ctr">
                        <a:lnSpc>
                          <a:spcPct val="100000"/>
                        </a:lnSpc>
                        <a:spcBef>
                          <a:spcPts val="525"/>
                        </a:spcBef>
                      </a:pPr>
                      <a:r>
                        <a:rPr sz="1050" spc="-20">
                          <a:solidFill>
                            <a:srgbClr val="22346A"/>
                          </a:solidFill>
                          <a:latin typeface="Arial" panose="020B0604020202020204" pitchFamily="34" charset="0"/>
                          <a:cs typeface="Arial" panose="020B0604020202020204" pitchFamily="34" charset="0"/>
                        </a:rPr>
                        <a:t>19,3</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R="40640" algn="ctr">
                        <a:lnSpc>
                          <a:spcPct val="100000"/>
                        </a:lnSpc>
                        <a:spcBef>
                          <a:spcPts val="525"/>
                        </a:spcBef>
                      </a:pPr>
                      <a:r>
                        <a:rPr sz="1050">
                          <a:solidFill>
                            <a:srgbClr val="22346A"/>
                          </a:solidFill>
                          <a:latin typeface="Arial" panose="020B0604020202020204" pitchFamily="34" charset="0"/>
                          <a:cs typeface="Arial" panose="020B0604020202020204" pitchFamily="34" charset="0"/>
                        </a:rPr>
                        <a:t>p =</a:t>
                      </a:r>
                      <a:r>
                        <a:rPr sz="1050" spc="5">
                          <a:solidFill>
                            <a:srgbClr val="22346A"/>
                          </a:solidFill>
                          <a:latin typeface="Arial" panose="020B0604020202020204" pitchFamily="34" charset="0"/>
                          <a:cs typeface="Arial" panose="020B0604020202020204" pitchFamily="34" charset="0"/>
                        </a:rPr>
                        <a:t> </a:t>
                      </a:r>
                      <a:r>
                        <a:rPr sz="1050" spc="-20">
                          <a:solidFill>
                            <a:srgbClr val="22346A"/>
                          </a:solidFill>
                          <a:latin typeface="Arial" panose="020B0604020202020204" pitchFamily="34" charset="0"/>
                          <a:cs typeface="Arial" panose="020B0604020202020204" pitchFamily="34" charset="0"/>
                        </a:rPr>
                        <a:t>0,13</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extLst>
                  <a:ext uri="{0D108BD9-81ED-4DB2-BD59-A6C34878D82A}">
                    <a16:rowId xmlns:a16="http://schemas.microsoft.com/office/drawing/2014/main" val="2975216869"/>
                  </a:ext>
                </a:extLst>
              </a:tr>
              <a:tr h="221088">
                <a:tc>
                  <a:txBody>
                    <a:bodyPr/>
                    <a:lstStyle/>
                    <a:p>
                      <a:pPr marL="30480">
                        <a:lnSpc>
                          <a:spcPct val="100000"/>
                        </a:lnSpc>
                        <a:spcBef>
                          <a:spcPts val="525"/>
                        </a:spcBef>
                      </a:pPr>
                      <a:r>
                        <a:rPr sz="1050">
                          <a:solidFill>
                            <a:srgbClr val="22346A"/>
                          </a:solidFill>
                          <a:latin typeface="Arial" panose="020B0604020202020204" pitchFamily="34" charset="0"/>
                          <a:cs typeface="Arial" panose="020B0604020202020204" pitchFamily="34" charset="0"/>
                        </a:rPr>
                        <a:t>NRS</a:t>
                      </a:r>
                      <a:r>
                        <a:rPr sz="1050" spc="15">
                          <a:solidFill>
                            <a:srgbClr val="22346A"/>
                          </a:solidFill>
                          <a:latin typeface="Arial" panose="020B0604020202020204" pitchFamily="34" charset="0"/>
                          <a:cs typeface="Arial" panose="020B0604020202020204" pitchFamily="34" charset="0"/>
                        </a:rPr>
                        <a:t> </a:t>
                      </a:r>
                      <a:r>
                        <a:rPr sz="1050">
                          <a:solidFill>
                            <a:srgbClr val="22346A"/>
                          </a:solidFill>
                          <a:latin typeface="Arial" panose="020B0604020202020204" pitchFamily="34" charset="0"/>
                          <a:cs typeface="Arial" panose="020B0604020202020204" pitchFamily="34" charset="0"/>
                        </a:rPr>
                        <a:t>p</a:t>
                      </a:r>
                      <a:r>
                        <a:rPr sz="1050" spc="15">
                          <a:solidFill>
                            <a:srgbClr val="22346A"/>
                          </a:solidFill>
                          <a:latin typeface="Arial" panose="020B0604020202020204" pitchFamily="34" charset="0"/>
                          <a:cs typeface="Arial" panose="020B0604020202020204" pitchFamily="34" charset="0"/>
                        </a:rPr>
                        <a:t> </a:t>
                      </a:r>
                      <a:r>
                        <a:rPr sz="1050" spc="-10">
                          <a:solidFill>
                            <a:srgbClr val="22346A"/>
                          </a:solidFill>
                          <a:latin typeface="Arial" panose="020B0604020202020204" pitchFamily="34" charset="0"/>
                          <a:cs typeface="Arial" panose="020B0604020202020204" pitchFamily="34" charset="0"/>
                        </a:rPr>
                        <a:t>medio</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10160" algn="ctr">
                        <a:lnSpc>
                          <a:spcPct val="100000"/>
                        </a:lnSpc>
                        <a:spcBef>
                          <a:spcPts val="525"/>
                        </a:spcBef>
                      </a:pPr>
                      <a:r>
                        <a:rPr sz="1050" spc="-25">
                          <a:solidFill>
                            <a:srgbClr val="22346A"/>
                          </a:solidFill>
                          <a:latin typeface="Arial" panose="020B0604020202020204" pitchFamily="34" charset="0"/>
                          <a:cs typeface="Arial" panose="020B0604020202020204" pitchFamily="34" charset="0"/>
                        </a:rPr>
                        <a:t>7,9</a:t>
                      </a:r>
                      <a:endParaRPr sz="105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2860" algn="ctr">
                        <a:lnSpc>
                          <a:spcPct val="100000"/>
                        </a:lnSpc>
                        <a:spcBef>
                          <a:spcPts val="525"/>
                        </a:spcBef>
                      </a:pPr>
                      <a:r>
                        <a:rPr sz="1050" spc="-20">
                          <a:solidFill>
                            <a:srgbClr val="22346A"/>
                          </a:solidFill>
                          <a:latin typeface="Arial" panose="020B0604020202020204" pitchFamily="34" charset="0"/>
                          <a:cs typeface="Arial" panose="020B0604020202020204" pitchFamily="34" charset="0"/>
                        </a:rPr>
                        <a:t>7,07</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R="40640" algn="ctr">
                        <a:lnSpc>
                          <a:spcPct val="100000"/>
                        </a:lnSpc>
                        <a:spcBef>
                          <a:spcPts val="525"/>
                        </a:spcBef>
                      </a:pPr>
                      <a:r>
                        <a:rPr sz="1050">
                          <a:solidFill>
                            <a:srgbClr val="22346A"/>
                          </a:solidFill>
                          <a:latin typeface="Arial" panose="020B0604020202020204" pitchFamily="34" charset="0"/>
                          <a:cs typeface="Arial" panose="020B0604020202020204" pitchFamily="34" charset="0"/>
                        </a:rPr>
                        <a:t>p =</a:t>
                      </a:r>
                      <a:r>
                        <a:rPr sz="1050" spc="5">
                          <a:solidFill>
                            <a:srgbClr val="22346A"/>
                          </a:solidFill>
                          <a:latin typeface="Arial" panose="020B0604020202020204" pitchFamily="34" charset="0"/>
                          <a:cs typeface="Arial" panose="020B0604020202020204" pitchFamily="34" charset="0"/>
                        </a:rPr>
                        <a:t> </a:t>
                      </a:r>
                      <a:r>
                        <a:rPr sz="1050" spc="-20">
                          <a:solidFill>
                            <a:srgbClr val="22346A"/>
                          </a:solidFill>
                          <a:latin typeface="Arial" panose="020B0604020202020204" pitchFamily="34" charset="0"/>
                          <a:cs typeface="Arial" panose="020B0604020202020204" pitchFamily="34" charset="0"/>
                        </a:rPr>
                        <a:t>0,03</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extLst>
                  <a:ext uri="{0D108BD9-81ED-4DB2-BD59-A6C34878D82A}">
                    <a16:rowId xmlns:a16="http://schemas.microsoft.com/office/drawing/2014/main" val="2713526822"/>
                  </a:ext>
                </a:extLst>
              </a:tr>
              <a:tr h="221088">
                <a:tc>
                  <a:txBody>
                    <a:bodyPr/>
                    <a:lstStyle/>
                    <a:p>
                      <a:pPr marL="30480">
                        <a:lnSpc>
                          <a:spcPct val="100000"/>
                        </a:lnSpc>
                        <a:spcBef>
                          <a:spcPts val="525"/>
                        </a:spcBef>
                      </a:pPr>
                      <a:r>
                        <a:rPr sz="1050" spc="-25">
                          <a:solidFill>
                            <a:srgbClr val="22346A"/>
                          </a:solidFill>
                          <a:latin typeface="Arial" panose="020B0604020202020204" pitchFamily="34" charset="0"/>
                          <a:cs typeface="Arial" panose="020B0604020202020204" pitchFamily="34" charset="0"/>
                        </a:rPr>
                        <a:t>IGA</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10160" algn="ctr">
                        <a:lnSpc>
                          <a:spcPct val="100000"/>
                        </a:lnSpc>
                        <a:spcBef>
                          <a:spcPts val="525"/>
                        </a:spcBef>
                      </a:pPr>
                      <a:r>
                        <a:rPr sz="1050" spc="-20">
                          <a:solidFill>
                            <a:srgbClr val="22346A"/>
                          </a:solidFill>
                          <a:latin typeface="Arial" panose="020B0604020202020204" pitchFamily="34" charset="0"/>
                          <a:cs typeface="Arial" panose="020B0604020202020204" pitchFamily="34" charset="0"/>
                        </a:rPr>
                        <a:t>3,19</a:t>
                      </a:r>
                      <a:endParaRPr sz="105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2860" algn="ctr">
                        <a:lnSpc>
                          <a:spcPct val="100000"/>
                        </a:lnSpc>
                        <a:spcBef>
                          <a:spcPts val="525"/>
                        </a:spcBef>
                      </a:pPr>
                      <a:r>
                        <a:rPr sz="1050" spc="-20">
                          <a:solidFill>
                            <a:srgbClr val="22346A"/>
                          </a:solidFill>
                          <a:latin typeface="Arial" panose="020B0604020202020204" pitchFamily="34" charset="0"/>
                          <a:cs typeface="Arial" panose="020B0604020202020204" pitchFamily="34" charset="0"/>
                        </a:rPr>
                        <a:t>2,96</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R="40640" algn="ctr">
                        <a:lnSpc>
                          <a:spcPct val="100000"/>
                        </a:lnSpc>
                        <a:spcBef>
                          <a:spcPts val="525"/>
                        </a:spcBef>
                      </a:pPr>
                      <a:r>
                        <a:rPr sz="1050">
                          <a:solidFill>
                            <a:srgbClr val="22346A"/>
                          </a:solidFill>
                          <a:latin typeface="Arial" panose="020B0604020202020204" pitchFamily="34" charset="0"/>
                          <a:cs typeface="Arial" panose="020B0604020202020204" pitchFamily="34" charset="0"/>
                        </a:rPr>
                        <a:t>p =</a:t>
                      </a:r>
                      <a:r>
                        <a:rPr sz="1050" spc="5">
                          <a:solidFill>
                            <a:srgbClr val="22346A"/>
                          </a:solidFill>
                          <a:latin typeface="Arial" panose="020B0604020202020204" pitchFamily="34" charset="0"/>
                          <a:cs typeface="Arial" panose="020B0604020202020204" pitchFamily="34" charset="0"/>
                        </a:rPr>
                        <a:t> </a:t>
                      </a:r>
                      <a:r>
                        <a:rPr sz="1050" spc="-20">
                          <a:solidFill>
                            <a:srgbClr val="22346A"/>
                          </a:solidFill>
                          <a:latin typeface="Arial" panose="020B0604020202020204" pitchFamily="34" charset="0"/>
                          <a:cs typeface="Arial" panose="020B0604020202020204" pitchFamily="34" charset="0"/>
                        </a:rPr>
                        <a:t>0,19</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extLst>
                  <a:ext uri="{0D108BD9-81ED-4DB2-BD59-A6C34878D82A}">
                    <a16:rowId xmlns:a16="http://schemas.microsoft.com/office/drawing/2014/main" val="1419480531"/>
                  </a:ext>
                </a:extLst>
              </a:tr>
              <a:tr h="221088">
                <a:tc>
                  <a:txBody>
                    <a:bodyPr/>
                    <a:lstStyle/>
                    <a:p>
                      <a:pPr marL="30480">
                        <a:lnSpc>
                          <a:spcPct val="100000"/>
                        </a:lnSpc>
                        <a:spcBef>
                          <a:spcPts val="525"/>
                        </a:spcBef>
                      </a:pPr>
                      <a:r>
                        <a:rPr sz="1050" spc="-25">
                          <a:solidFill>
                            <a:srgbClr val="22346A"/>
                          </a:solidFill>
                          <a:latin typeface="Arial" panose="020B0604020202020204" pitchFamily="34" charset="0"/>
                          <a:cs typeface="Arial" panose="020B0604020202020204" pitchFamily="34" charset="0"/>
                        </a:rPr>
                        <a:t>BSA</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L="10160" algn="ctr">
                        <a:lnSpc>
                          <a:spcPct val="100000"/>
                        </a:lnSpc>
                        <a:spcBef>
                          <a:spcPts val="525"/>
                        </a:spcBef>
                      </a:pPr>
                      <a:r>
                        <a:rPr sz="1050" spc="-25">
                          <a:solidFill>
                            <a:srgbClr val="22346A"/>
                          </a:solidFill>
                          <a:latin typeface="Arial" panose="020B0604020202020204" pitchFamily="34" charset="0"/>
                          <a:cs typeface="Arial" panose="020B0604020202020204" pitchFamily="34" charset="0"/>
                        </a:rPr>
                        <a:t>38</a:t>
                      </a:r>
                      <a:endParaRPr sz="1050">
                        <a:latin typeface="Arial" panose="020B0604020202020204" pitchFamily="34" charset="0"/>
                        <a:cs typeface="Arial" panose="020B0604020202020204" pitchFamily="34" charset="0"/>
                      </a:endParaRPr>
                    </a:p>
                  </a:txBody>
                  <a:tcPr marL="0" marR="0" marT="66675" marB="0">
                    <a:lnT w="6350" cap="flat" cmpd="sng" algn="ctr">
                      <a:solidFill>
                        <a:srgbClr val="22346A"/>
                      </a:solidFill>
                      <a:prstDash val="solid"/>
                      <a:round/>
                      <a:headEnd type="none" w="med" len="med"/>
                      <a:tailEnd type="none" w="med" len="med"/>
                    </a:lnT>
                    <a:lnB w="6350" cap="flat" cmpd="sng" algn="ctr">
                      <a:solidFill>
                        <a:srgbClr val="22346A"/>
                      </a:solidFill>
                      <a:prstDash val="solid"/>
                      <a:round/>
                      <a:headEnd type="none" w="med" len="med"/>
                      <a:tailEnd type="none" w="med" len="med"/>
                    </a:lnB>
                  </a:tcPr>
                </a:tc>
                <a:tc>
                  <a:txBody>
                    <a:bodyPr/>
                    <a:lstStyle/>
                    <a:p>
                      <a:pPr marL="22860" algn="ctr">
                        <a:lnSpc>
                          <a:spcPct val="100000"/>
                        </a:lnSpc>
                        <a:spcBef>
                          <a:spcPts val="525"/>
                        </a:spcBef>
                      </a:pPr>
                      <a:r>
                        <a:rPr sz="1050" spc="-20">
                          <a:solidFill>
                            <a:srgbClr val="22346A"/>
                          </a:solidFill>
                          <a:latin typeface="Arial" panose="020B0604020202020204" pitchFamily="34" charset="0"/>
                          <a:cs typeface="Arial" panose="020B0604020202020204" pitchFamily="34" charset="0"/>
                        </a:rPr>
                        <a:t>37,8</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tc>
                  <a:txBody>
                    <a:bodyPr/>
                    <a:lstStyle/>
                    <a:p>
                      <a:pPr marR="40640" algn="ctr">
                        <a:lnSpc>
                          <a:spcPct val="100000"/>
                        </a:lnSpc>
                        <a:spcBef>
                          <a:spcPts val="525"/>
                        </a:spcBef>
                      </a:pPr>
                      <a:r>
                        <a:rPr sz="1050">
                          <a:solidFill>
                            <a:srgbClr val="22346A"/>
                          </a:solidFill>
                          <a:latin typeface="Arial" panose="020B0604020202020204" pitchFamily="34" charset="0"/>
                          <a:cs typeface="Arial" panose="020B0604020202020204" pitchFamily="34" charset="0"/>
                        </a:rPr>
                        <a:t>p =</a:t>
                      </a:r>
                      <a:r>
                        <a:rPr sz="1050" spc="5">
                          <a:solidFill>
                            <a:srgbClr val="22346A"/>
                          </a:solidFill>
                          <a:latin typeface="Arial" panose="020B0604020202020204" pitchFamily="34" charset="0"/>
                          <a:cs typeface="Arial" panose="020B0604020202020204" pitchFamily="34" charset="0"/>
                        </a:rPr>
                        <a:t> </a:t>
                      </a:r>
                      <a:r>
                        <a:rPr sz="1050" spc="-20">
                          <a:solidFill>
                            <a:srgbClr val="22346A"/>
                          </a:solidFill>
                          <a:latin typeface="Arial" panose="020B0604020202020204" pitchFamily="34" charset="0"/>
                          <a:cs typeface="Arial" panose="020B0604020202020204" pitchFamily="34" charset="0"/>
                        </a:rPr>
                        <a:t>0,28</a:t>
                      </a:r>
                      <a:endParaRPr sz="1050">
                        <a:latin typeface="Arial" panose="020B0604020202020204" pitchFamily="34" charset="0"/>
                        <a:cs typeface="Arial" panose="020B0604020202020204" pitchFamily="34" charset="0"/>
                      </a:endParaRPr>
                    </a:p>
                  </a:txBody>
                  <a:tcPr marL="0" marR="0" marT="66675" marB="0">
                    <a:lnT w="6350">
                      <a:solidFill>
                        <a:srgbClr val="22346A"/>
                      </a:solidFill>
                      <a:prstDash val="solid"/>
                    </a:lnT>
                    <a:lnB w="6350">
                      <a:solidFill>
                        <a:srgbClr val="22346A"/>
                      </a:solidFill>
                      <a:prstDash val="solid"/>
                    </a:lnB>
                  </a:tcPr>
                </a:tc>
                <a:extLst>
                  <a:ext uri="{0D108BD9-81ED-4DB2-BD59-A6C34878D82A}">
                    <a16:rowId xmlns:a16="http://schemas.microsoft.com/office/drawing/2014/main" val="79613317"/>
                  </a:ext>
                </a:extLst>
              </a:tr>
              <a:tr h="470764">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6350">
                      <a:solidFill>
                        <a:srgbClr val="22346A"/>
                      </a:solidFill>
                      <a:prstDash val="solid"/>
                    </a:lnT>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6350" cap="flat" cmpd="sng" algn="ctr">
                      <a:solidFill>
                        <a:srgbClr val="22346A"/>
                      </a:solidFill>
                      <a:prstDash val="solid"/>
                      <a:round/>
                      <a:headEnd type="none" w="med" len="med"/>
                      <a:tailEnd type="none" w="med" len="med"/>
                    </a:lnT>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6350">
                      <a:solidFill>
                        <a:srgbClr val="22346A"/>
                      </a:solidFill>
                      <a:prstDash val="solid"/>
                    </a:lnT>
                  </a:tcPr>
                </a:tc>
                <a:tc>
                  <a:txBody>
                    <a:bodyPr/>
                    <a:lstStyle/>
                    <a:p>
                      <a:pPr>
                        <a:lnSpc>
                          <a:spcPct val="100000"/>
                        </a:lnSpc>
                      </a:pPr>
                      <a:endParaRPr sz="1200">
                        <a:latin typeface="Arial" panose="020B0604020202020204" pitchFamily="34" charset="0"/>
                        <a:cs typeface="Arial" panose="020B0604020202020204" pitchFamily="34" charset="0"/>
                      </a:endParaRPr>
                    </a:p>
                  </a:txBody>
                  <a:tcPr marL="0" marR="0" marT="0" marB="0">
                    <a:lnT w="6350">
                      <a:solidFill>
                        <a:srgbClr val="22346A"/>
                      </a:solidFill>
                      <a:prstDash val="solid"/>
                    </a:lnT>
                  </a:tcPr>
                </a:tc>
                <a:extLst>
                  <a:ext uri="{0D108BD9-81ED-4DB2-BD59-A6C34878D82A}">
                    <a16:rowId xmlns:a16="http://schemas.microsoft.com/office/drawing/2014/main" val="3701658296"/>
                  </a:ext>
                </a:extLst>
              </a:tr>
            </a:tbl>
          </a:graphicData>
        </a:graphic>
      </p:graphicFrame>
      <p:sp>
        <p:nvSpPr>
          <p:cNvPr id="12" name="Rectángulo redondeado 11">
            <a:extLst>
              <a:ext uri="{FF2B5EF4-FFF2-40B4-BE49-F238E27FC236}">
                <a16:creationId xmlns:a16="http://schemas.microsoft.com/office/drawing/2014/main" id="{686A53E6-229A-E37C-5856-F4DBB9CCD520}"/>
              </a:ext>
            </a:extLst>
          </p:cNvPr>
          <p:cNvSpPr/>
          <p:nvPr/>
        </p:nvSpPr>
        <p:spPr>
          <a:xfrm>
            <a:off x="847726" y="2123358"/>
            <a:ext cx="3247498" cy="1963719"/>
          </a:xfrm>
          <a:prstGeom prst="roundRect">
            <a:avLst>
              <a:gd name="adj" fmla="val 3646"/>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redondeado 14">
            <a:extLst>
              <a:ext uri="{FF2B5EF4-FFF2-40B4-BE49-F238E27FC236}">
                <a16:creationId xmlns:a16="http://schemas.microsoft.com/office/drawing/2014/main" id="{22F47EB9-BD96-E300-DDDE-63813C3788FC}"/>
              </a:ext>
            </a:extLst>
          </p:cNvPr>
          <p:cNvSpPr/>
          <p:nvPr/>
        </p:nvSpPr>
        <p:spPr>
          <a:xfrm>
            <a:off x="839666" y="4215068"/>
            <a:ext cx="3247498" cy="1523351"/>
          </a:xfrm>
          <a:prstGeom prst="roundRect">
            <a:avLst>
              <a:gd name="adj" fmla="val 3646"/>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9" name="Grupo 28">
            <a:extLst>
              <a:ext uri="{FF2B5EF4-FFF2-40B4-BE49-F238E27FC236}">
                <a16:creationId xmlns:a16="http://schemas.microsoft.com/office/drawing/2014/main" id="{D4067711-C1D0-E3B3-498D-D56B9419D70D}"/>
              </a:ext>
            </a:extLst>
          </p:cNvPr>
          <p:cNvGrpSpPr/>
          <p:nvPr/>
        </p:nvGrpSpPr>
        <p:grpSpPr>
          <a:xfrm>
            <a:off x="1764394" y="3350931"/>
            <a:ext cx="1414162" cy="576131"/>
            <a:chOff x="179258" y="2703513"/>
            <a:chExt cx="3147174" cy="1282162"/>
          </a:xfrm>
        </p:grpSpPr>
        <p:pic>
          <p:nvPicPr>
            <p:cNvPr id="33" name="Gráfico 32">
              <a:extLst>
                <a:ext uri="{FF2B5EF4-FFF2-40B4-BE49-F238E27FC236}">
                  <a16:creationId xmlns:a16="http://schemas.microsoft.com/office/drawing/2014/main" id="{25CBE52B-0B1A-C039-952F-9104D0DA9A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258" y="2734615"/>
              <a:ext cx="611038" cy="611038"/>
            </a:xfrm>
            <a:prstGeom prst="rect">
              <a:avLst/>
            </a:prstGeom>
          </p:spPr>
        </p:pic>
        <p:pic>
          <p:nvPicPr>
            <p:cNvPr id="34" name="Gráfico 33">
              <a:extLst>
                <a:ext uri="{FF2B5EF4-FFF2-40B4-BE49-F238E27FC236}">
                  <a16:creationId xmlns:a16="http://schemas.microsoft.com/office/drawing/2014/main" id="{D9FA9D88-D261-78FB-E197-40E7344E53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4540" y="3374637"/>
              <a:ext cx="611038" cy="611038"/>
            </a:xfrm>
            <a:prstGeom prst="rect">
              <a:avLst/>
            </a:prstGeom>
          </p:spPr>
        </p:pic>
        <p:pic>
          <p:nvPicPr>
            <p:cNvPr id="35" name="Gráfico 34">
              <a:extLst>
                <a:ext uri="{FF2B5EF4-FFF2-40B4-BE49-F238E27FC236}">
                  <a16:creationId xmlns:a16="http://schemas.microsoft.com/office/drawing/2014/main" id="{83CB55FC-4730-D467-9EA5-DD2FBB32D4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0896" y="3365307"/>
              <a:ext cx="611038" cy="611038"/>
            </a:xfrm>
            <a:prstGeom prst="rect">
              <a:avLst/>
            </a:prstGeom>
          </p:spPr>
        </p:pic>
        <p:pic>
          <p:nvPicPr>
            <p:cNvPr id="36" name="Gráfico 35">
              <a:extLst>
                <a:ext uri="{FF2B5EF4-FFF2-40B4-BE49-F238E27FC236}">
                  <a16:creationId xmlns:a16="http://schemas.microsoft.com/office/drawing/2014/main" id="{84056173-9C56-4BFC-D50D-B18DBDF984D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780" y="2734615"/>
              <a:ext cx="611038" cy="611038"/>
            </a:xfrm>
            <a:prstGeom prst="rect">
              <a:avLst/>
            </a:prstGeom>
          </p:spPr>
        </p:pic>
        <p:pic>
          <p:nvPicPr>
            <p:cNvPr id="37" name="Gráfico 36">
              <a:extLst>
                <a:ext uri="{FF2B5EF4-FFF2-40B4-BE49-F238E27FC236}">
                  <a16:creationId xmlns:a16="http://schemas.microsoft.com/office/drawing/2014/main" id="{9830013A-E4A7-3AE3-4FE3-DA63355A2B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2440" y="2734615"/>
              <a:ext cx="611038" cy="611038"/>
            </a:xfrm>
            <a:prstGeom prst="rect">
              <a:avLst/>
            </a:prstGeom>
          </p:spPr>
        </p:pic>
        <p:pic>
          <p:nvPicPr>
            <p:cNvPr id="38" name="Gráfico 37">
              <a:extLst>
                <a:ext uri="{FF2B5EF4-FFF2-40B4-BE49-F238E27FC236}">
                  <a16:creationId xmlns:a16="http://schemas.microsoft.com/office/drawing/2014/main" id="{8BAB0D34-FEC5-9A8E-966D-A1E09DB7DF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4146" y="2734615"/>
              <a:ext cx="611038" cy="611038"/>
            </a:xfrm>
            <a:prstGeom prst="rect">
              <a:avLst/>
            </a:prstGeom>
          </p:spPr>
        </p:pic>
        <p:pic>
          <p:nvPicPr>
            <p:cNvPr id="39" name="Gráfico 38">
              <a:extLst>
                <a:ext uri="{FF2B5EF4-FFF2-40B4-BE49-F238E27FC236}">
                  <a16:creationId xmlns:a16="http://schemas.microsoft.com/office/drawing/2014/main" id="{5E571EAC-E4ED-9F17-9DA2-8DC82A76D5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109" y="2728395"/>
              <a:ext cx="611038" cy="611038"/>
            </a:xfrm>
            <a:prstGeom prst="rect">
              <a:avLst/>
            </a:prstGeom>
          </p:spPr>
        </p:pic>
        <p:pic>
          <p:nvPicPr>
            <p:cNvPr id="40" name="Gráfico 39">
              <a:extLst>
                <a:ext uri="{FF2B5EF4-FFF2-40B4-BE49-F238E27FC236}">
                  <a16:creationId xmlns:a16="http://schemas.microsoft.com/office/drawing/2014/main" id="{019FA180-A260-9C25-7350-ACC1418FBA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5394" y="2703513"/>
              <a:ext cx="611038" cy="611038"/>
            </a:xfrm>
            <a:prstGeom prst="rect">
              <a:avLst/>
            </a:prstGeom>
          </p:spPr>
        </p:pic>
      </p:grpSp>
      <p:sp>
        <p:nvSpPr>
          <p:cNvPr id="41" name="CuadroTexto 40">
            <a:extLst>
              <a:ext uri="{FF2B5EF4-FFF2-40B4-BE49-F238E27FC236}">
                <a16:creationId xmlns:a16="http://schemas.microsoft.com/office/drawing/2014/main" id="{38CCBAE2-E74D-97C0-D41F-BCF81B3378E1}"/>
              </a:ext>
            </a:extLst>
          </p:cNvPr>
          <p:cNvSpPr txBox="1"/>
          <p:nvPr/>
        </p:nvSpPr>
        <p:spPr>
          <a:xfrm>
            <a:off x="1183865" y="2174465"/>
            <a:ext cx="2558297" cy="938719"/>
          </a:xfrm>
          <a:prstGeom prst="rect">
            <a:avLst/>
          </a:prstGeom>
          <a:noFill/>
        </p:spPr>
        <p:txBody>
          <a:bodyPr wrap="square">
            <a:spAutoFit/>
          </a:bodyPr>
          <a:lstStyle/>
          <a:p>
            <a:pPr algn="ctr"/>
            <a:r>
              <a:rPr lang="es-ES" sz="1100">
                <a:solidFill>
                  <a:srgbClr val="22346A"/>
                </a:solidFill>
                <a:latin typeface="Arial" panose="020B0604020202020204" pitchFamily="34" charset="0"/>
                <a:cs typeface="Arial" panose="020B0604020202020204" pitchFamily="34" charset="0"/>
              </a:rPr>
              <a:t>Estudio observacional y multicéntrico comparando entre pacientes </a:t>
            </a:r>
            <a:r>
              <a:rPr lang="es-ES" sz="1100" err="1">
                <a:solidFill>
                  <a:srgbClr val="22346A"/>
                </a:solidFill>
                <a:latin typeface="Arial" panose="020B0604020202020204" pitchFamily="34" charset="0"/>
                <a:cs typeface="Arial" panose="020B0604020202020204" pitchFamily="34" charset="0"/>
              </a:rPr>
              <a:t>naïve</a:t>
            </a:r>
            <a:r>
              <a:rPr lang="es-ES" sz="1100">
                <a:solidFill>
                  <a:srgbClr val="22346A"/>
                </a:solidFill>
                <a:latin typeface="Arial" panose="020B0604020202020204" pitchFamily="34" charset="0"/>
                <a:cs typeface="Arial" panose="020B0604020202020204" pitchFamily="34" charset="0"/>
              </a:rPr>
              <a:t> (n=70) vs. Pacientes con fallo o cambio de terapias avanzadas previas por cualquier motivo (n=77).</a:t>
            </a:r>
            <a:r>
              <a:rPr lang="es-ES" sz="1100" i="0" u="none" strike="noStrike" baseline="30000">
                <a:solidFill>
                  <a:srgbClr val="22346A"/>
                </a:solidFill>
                <a:latin typeface="Arial" panose="020B0604020202020204" pitchFamily="34" charset="0"/>
                <a:cs typeface="Arial" panose="020B0604020202020204" pitchFamily="34" charset="0"/>
              </a:rPr>
              <a:t>1</a:t>
            </a:r>
          </a:p>
        </p:txBody>
      </p:sp>
      <p:grpSp>
        <p:nvGrpSpPr>
          <p:cNvPr id="46" name="Grupo 45">
            <a:extLst>
              <a:ext uri="{FF2B5EF4-FFF2-40B4-BE49-F238E27FC236}">
                <a16:creationId xmlns:a16="http://schemas.microsoft.com/office/drawing/2014/main" id="{60D419CE-9DED-7570-C5D9-BEA9C456E4A3}"/>
              </a:ext>
            </a:extLst>
          </p:cNvPr>
          <p:cNvGrpSpPr/>
          <p:nvPr/>
        </p:nvGrpSpPr>
        <p:grpSpPr>
          <a:xfrm>
            <a:off x="1556488" y="4549205"/>
            <a:ext cx="1854590" cy="876080"/>
            <a:chOff x="1846932" y="4104951"/>
            <a:chExt cx="2524519" cy="1192545"/>
          </a:xfrm>
        </p:grpSpPr>
        <p:sp>
          <p:nvSpPr>
            <p:cNvPr id="42" name="object 23">
              <a:extLst>
                <a:ext uri="{FF2B5EF4-FFF2-40B4-BE49-F238E27FC236}">
                  <a16:creationId xmlns:a16="http://schemas.microsoft.com/office/drawing/2014/main" id="{2FC090F9-2C7A-AAAB-CFA4-9F5B553BB8AE}"/>
                </a:ext>
              </a:extLst>
            </p:cNvPr>
            <p:cNvSpPr txBox="1"/>
            <p:nvPr/>
          </p:nvSpPr>
          <p:spPr>
            <a:xfrm>
              <a:off x="3317963" y="4296728"/>
              <a:ext cx="1053488" cy="766821"/>
            </a:xfrm>
            <a:prstGeom prst="rect">
              <a:avLst/>
            </a:prstGeom>
          </p:spPr>
          <p:txBody>
            <a:bodyPr vert="horz" wrap="square" lIns="0" tIns="9242" rIns="0" bIns="0" rtlCol="0">
              <a:spAutoFit/>
            </a:bodyPr>
            <a:lstStyle/>
            <a:p>
              <a:pPr marL="23104" algn="ctr">
                <a:spcBef>
                  <a:spcPts val="73"/>
                </a:spcBef>
              </a:pPr>
              <a:r>
                <a:rPr sz="1200" b="1">
                  <a:solidFill>
                    <a:srgbClr val="22346A"/>
                  </a:solidFill>
                  <a:latin typeface="Arial" panose="020B0604020202020204" pitchFamily="34" charset="0"/>
                  <a:cs typeface="Arial" panose="020B0604020202020204" pitchFamily="34" charset="0"/>
                </a:rPr>
                <a:t>70</a:t>
              </a:r>
              <a:r>
                <a:rPr sz="1200" b="1" spc="6">
                  <a:solidFill>
                    <a:srgbClr val="22346A"/>
                  </a:solidFill>
                  <a:latin typeface="Arial" panose="020B0604020202020204" pitchFamily="34" charset="0"/>
                  <a:cs typeface="Arial" panose="020B0604020202020204" pitchFamily="34" charset="0"/>
                </a:rPr>
                <a:t> </a:t>
              </a:r>
              <a:br>
                <a:rPr lang="es-ES" sz="1200" b="1" spc="6">
                  <a:solidFill>
                    <a:srgbClr val="22346A"/>
                  </a:solidFill>
                  <a:latin typeface="Arial" panose="020B0604020202020204" pitchFamily="34" charset="0"/>
                  <a:cs typeface="Arial" panose="020B0604020202020204" pitchFamily="34" charset="0"/>
                </a:rPr>
              </a:br>
              <a:r>
                <a:rPr sz="1200" b="1" err="1">
                  <a:solidFill>
                    <a:srgbClr val="22346A"/>
                  </a:solidFill>
                  <a:latin typeface="Arial" panose="020B0604020202020204" pitchFamily="34" charset="0"/>
                  <a:cs typeface="Arial" panose="020B0604020202020204" pitchFamily="34" charset="0"/>
                </a:rPr>
                <a:t>pacientes</a:t>
              </a:r>
              <a:r>
                <a:rPr sz="1200" b="1" spc="12">
                  <a:solidFill>
                    <a:srgbClr val="22346A"/>
                  </a:solidFill>
                  <a:latin typeface="Arial" panose="020B0604020202020204" pitchFamily="34" charset="0"/>
                  <a:cs typeface="Arial" panose="020B0604020202020204" pitchFamily="34" charset="0"/>
                </a:rPr>
                <a:t> </a:t>
              </a:r>
              <a:br>
                <a:rPr lang="es-ES" sz="1200" b="1" spc="12">
                  <a:solidFill>
                    <a:srgbClr val="22346A"/>
                  </a:solidFill>
                  <a:latin typeface="Arial" panose="020B0604020202020204" pitchFamily="34" charset="0"/>
                  <a:cs typeface="Arial" panose="020B0604020202020204" pitchFamily="34" charset="0"/>
                </a:rPr>
              </a:br>
              <a:r>
                <a:rPr sz="1200" b="1" spc="-6">
                  <a:solidFill>
                    <a:srgbClr val="22346A"/>
                  </a:solidFill>
                  <a:latin typeface="Arial" panose="020B0604020202020204" pitchFamily="34" charset="0"/>
                  <a:cs typeface="Arial" panose="020B0604020202020204" pitchFamily="34" charset="0"/>
                </a:rPr>
                <a:t>naïve</a:t>
              </a:r>
              <a:r>
                <a:rPr sz="1100" b="1" spc="-9" baseline="30651">
                  <a:solidFill>
                    <a:srgbClr val="22346A"/>
                  </a:solidFill>
                  <a:latin typeface="Arial" panose="020B0604020202020204" pitchFamily="34" charset="0"/>
                  <a:cs typeface="Arial" panose="020B0604020202020204" pitchFamily="34" charset="0"/>
                </a:rPr>
                <a:t>1</a:t>
              </a:r>
              <a:endParaRPr sz="1100" baseline="30651">
                <a:latin typeface="Arial" panose="020B0604020202020204" pitchFamily="34" charset="0"/>
                <a:cs typeface="Arial" panose="020B0604020202020204" pitchFamily="34" charset="0"/>
              </a:endParaRPr>
            </a:p>
          </p:txBody>
        </p:sp>
        <p:sp>
          <p:nvSpPr>
            <p:cNvPr id="43" name="object 24">
              <a:extLst>
                <a:ext uri="{FF2B5EF4-FFF2-40B4-BE49-F238E27FC236}">
                  <a16:creationId xmlns:a16="http://schemas.microsoft.com/office/drawing/2014/main" id="{21BE489D-7CBB-1D2D-ACF6-D114E4337035}"/>
                </a:ext>
              </a:extLst>
            </p:cNvPr>
            <p:cNvSpPr/>
            <p:nvPr/>
          </p:nvSpPr>
          <p:spPr>
            <a:xfrm>
              <a:off x="1880674" y="4104951"/>
              <a:ext cx="1200246" cy="1192545"/>
            </a:xfrm>
            <a:custGeom>
              <a:avLst/>
              <a:gdLst/>
              <a:ahLst/>
              <a:cxnLst/>
              <a:rect l="l" t="t" r="r" b="b"/>
              <a:pathLst>
                <a:path w="1979294" h="1966595">
                  <a:moveTo>
                    <a:pt x="989561" y="0"/>
                  </a:moveTo>
                  <a:lnTo>
                    <a:pt x="941616" y="1133"/>
                  </a:lnTo>
                  <a:lnTo>
                    <a:pt x="894260" y="4500"/>
                  </a:lnTo>
                  <a:lnTo>
                    <a:pt x="847545" y="10048"/>
                  </a:lnTo>
                  <a:lnTo>
                    <a:pt x="801522" y="17727"/>
                  </a:lnTo>
                  <a:lnTo>
                    <a:pt x="756244" y="27484"/>
                  </a:lnTo>
                  <a:lnTo>
                    <a:pt x="711761" y="39268"/>
                  </a:lnTo>
                  <a:lnTo>
                    <a:pt x="668127" y="53028"/>
                  </a:lnTo>
                  <a:lnTo>
                    <a:pt x="625393" y="68712"/>
                  </a:lnTo>
                  <a:lnTo>
                    <a:pt x="583611" y="86268"/>
                  </a:lnTo>
                  <a:lnTo>
                    <a:pt x="542832" y="105646"/>
                  </a:lnTo>
                  <a:lnTo>
                    <a:pt x="503109" y="126793"/>
                  </a:lnTo>
                  <a:lnTo>
                    <a:pt x="464493" y="149658"/>
                  </a:lnTo>
                  <a:lnTo>
                    <a:pt x="427036" y="174190"/>
                  </a:lnTo>
                  <a:lnTo>
                    <a:pt x="390790" y="200337"/>
                  </a:lnTo>
                  <a:lnTo>
                    <a:pt x="355807" y="228047"/>
                  </a:lnTo>
                  <a:lnTo>
                    <a:pt x="322138" y="257270"/>
                  </a:lnTo>
                  <a:lnTo>
                    <a:pt x="289836" y="287953"/>
                  </a:lnTo>
                  <a:lnTo>
                    <a:pt x="258952" y="320045"/>
                  </a:lnTo>
                  <a:lnTo>
                    <a:pt x="229539" y="353495"/>
                  </a:lnTo>
                  <a:lnTo>
                    <a:pt x="201647" y="388251"/>
                  </a:lnTo>
                  <a:lnTo>
                    <a:pt x="175329" y="424261"/>
                  </a:lnTo>
                  <a:lnTo>
                    <a:pt x="150637" y="461475"/>
                  </a:lnTo>
                  <a:lnTo>
                    <a:pt x="127622" y="499840"/>
                  </a:lnTo>
                  <a:lnTo>
                    <a:pt x="106337" y="539305"/>
                  </a:lnTo>
                  <a:lnTo>
                    <a:pt x="86832" y="579819"/>
                  </a:lnTo>
                  <a:lnTo>
                    <a:pt x="69161" y="621330"/>
                  </a:lnTo>
                  <a:lnTo>
                    <a:pt x="53375" y="663786"/>
                  </a:lnTo>
                  <a:lnTo>
                    <a:pt x="39525" y="707137"/>
                  </a:lnTo>
                  <a:lnTo>
                    <a:pt x="27664" y="751330"/>
                  </a:lnTo>
                  <a:lnTo>
                    <a:pt x="17843" y="796314"/>
                  </a:lnTo>
                  <a:lnTo>
                    <a:pt x="10114" y="842038"/>
                  </a:lnTo>
                  <a:lnTo>
                    <a:pt x="4529" y="888450"/>
                  </a:lnTo>
                  <a:lnTo>
                    <a:pt x="1141" y="935498"/>
                  </a:lnTo>
                  <a:lnTo>
                    <a:pt x="0" y="983132"/>
                  </a:lnTo>
                  <a:lnTo>
                    <a:pt x="1141" y="1030765"/>
                  </a:lnTo>
                  <a:lnTo>
                    <a:pt x="4529" y="1077814"/>
                  </a:lnTo>
                  <a:lnTo>
                    <a:pt x="10114" y="1124226"/>
                  </a:lnTo>
                  <a:lnTo>
                    <a:pt x="17843" y="1169950"/>
                  </a:lnTo>
                  <a:lnTo>
                    <a:pt x="27664" y="1214934"/>
                  </a:lnTo>
                  <a:lnTo>
                    <a:pt x="39525" y="1259127"/>
                  </a:lnTo>
                  <a:lnTo>
                    <a:pt x="53375" y="1302477"/>
                  </a:lnTo>
                  <a:lnTo>
                    <a:pt x="69161" y="1344934"/>
                  </a:lnTo>
                  <a:lnTo>
                    <a:pt x="86832" y="1386445"/>
                  </a:lnTo>
                  <a:lnTo>
                    <a:pt x="106337" y="1426959"/>
                  </a:lnTo>
                  <a:lnTo>
                    <a:pt x="127622" y="1466424"/>
                  </a:lnTo>
                  <a:lnTo>
                    <a:pt x="150637" y="1504789"/>
                  </a:lnTo>
                  <a:lnTo>
                    <a:pt x="175329" y="1542003"/>
                  </a:lnTo>
                  <a:lnTo>
                    <a:pt x="201647" y="1578013"/>
                  </a:lnTo>
                  <a:lnTo>
                    <a:pt x="229539" y="1612769"/>
                  </a:lnTo>
                  <a:lnTo>
                    <a:pt x="258952" y="1646219"/>
                  </a:lnTo>
                  <a:lnTo>
                    <a:pt x="289836" y="1678311"/>
                  </a:lnTo>
                  <a:lnTo>
                    <a:pt x="322138" y="1708994"/>
                  </a:lnTo>
                  <a:lnTo>
                    <a:pt x="355807" y="1738217"/>
                  </a:lnTo>
                  <a:lnTo>
                    <a:pt x="390790" y="1765927"/>
                  </a:lnTo>
                  <a:lnTo>
                    <a:pt x="427036" y="1792074"/>
                  </a:lnTo>
                  <a:lnTo>
                    <a:pt x="464493" y="1816606"/>
                  </a:lnTo>
                  <a:lnTo>
                    <a:pt x="503109" y="1839471"/>
                  </a:lnTo>
                  <a:lnTo>
                    <a:pt x="542832" y="1860618"/>
                  </a:lnTo>
                  <a:lnTo>
                    <a:pt x="583611" y="1879996"/>
                  </a:lnTo>
                  <a:lnTo>
                    <a:pt x="625393" y="1897552"/>
                  </a:lnTo>
                  <a:lnTo>
                    <a:pt x="668127" y="1913236"/>
                  </a:lnTo>
                  <a:lnTo>
                    <a:pt x="711761" y="1926996"/>
                  </a:lnTo>
                  <a:lnTo>
                    <a:pt x="756244" y="1938780"/>
                  </a:lnTo>
                  <a:lnTo>
                    <a:pt x="801522" y="1948537"/>
                  </a:lnTo>
                  <a:lnTo>
                    <a:pt x="847545" y="1956215"/>
                  </a:lnTo>
                  <a:lnTo>
                    <a:pt x="894260" y="1961764"/>
                  </a:lnTo>
                  <a:lnTo>
                    <a:pt x="941616" y="1965131"/>
                  </a:lnTo>
                  <a:lnTo>
                    <a:pt x="989561" y="1966264"/>
                  </a:lnTo>
                  <a:lnTo>
                    <a:pt x="1037506" y="1965131"/>
                  </a:lnTo>
                  <a:lnTo>
                    <a:pt x="1084862" y="1961764"/>
                  </a:lnTo>
                  <a:lnTo>
                    <a:pt x="1131577" y="1956215"/>
                  </a:lnTo>
                  <a:lnTo>
                    <a:pt x="1177600" y="1948537"/>
                  </a:lnTo>
                  <a:lnTo>
                    <a:pt x="1222878" y="1938780"/>
                  </a:lnTo>
                  <a:lnTo>
                    <a:pt x="1267361" y="1926996"/>
                  </a:lnTo>
                  <a:lnTo>
                    <a:pt x="1310995" y="1913236"/>
                  </a:lnTo>
                  <a:lnTo>
                    <a:pt x="1353729" y="1897552"/>
                  </a:lnTo>
                  <a:lnTo>
                    <a:pt x="1395511" y="1879996"/>
                  </a:lnTo>
                  <a:lnTo>
                    <a:pt x="1436290" y="1860618"/>
                  </a:lnTo>
                  <a:lnTo>
                    <a:pt x="1476013" y="1839471"/>
                  </a:lnTo>
                  <a:lnTo>
                    <a:pt x="1514629" y="1816606"/>
                  </a:lnTo>
                  <a:lnTo>
                    <a:pt x="1552086" y="1792074"/>
                  </a:lnTo>
                  <a:lnTo>
                    <a:pt x="1588332" y="1765927"/>
                  </a:lnTo>
                  <a:lnTo>
                    <a:pt x="1623315" y="1738217"/>
                  </a:lnTo>
                  <a:lnTo>
                    <a:pt x="1656984" y="1708994"/>
                  </a:lnTo>
                  <a:lnTo>
                    <a:pt x="1689286" y="1678311"/>
                  </a:lnTo>
                  <a:lnTo>
                    <a:pt x="1720170" y="1646219"/>
                  </a:lnTo>
                  <a:lnTo>
                    <a:pt x="1749583" y="1612769"/>
                  </a:lnTo>
                  <a:lnTo>
                    <a:pt x="1777475" y="1578013"/>
                  </a:lnTo>
                  <a:lnTo>
                    <a:pt x="1803793" y="1542003"/>
                  </a:lnTo>
                  <a:lnTo>
                    <a:pt x="1828485" y="1504789"/>
                  </a:lnTo>
                  <a:lnTo>
                    <a:pt x="1851500" y="1466424"/>
                  </a:lnTo>
                  <a:lnTo>
                    <a:pt x="1872785" y="1426959"/>
                  </a:lnTo>
                  <a:lnTo>
                    <a:pt x="1892290" y="1386445"/>
                  </a:lnTo>
                  <a:lnTo>
                    <a:pt x="1909961" y="1344934"/>
                  </a:lnTo>
                  <a:lnTo>
                    <a:pt x="1925747" y="1302477"/>
                  </a:lnTo>
                  <a:lnTo>
                    <a:pt x="1939597" y="1259127"/>
                  </a:lnTo>
                  <a:lnTo>
                    <a:pt x="1951458" y="1214934"/>
                  </a:lnTo>
                  <a:lnTo>
                    <a:pt x="1961279" y="1169950"/>
                  </a:lnTo>
                  <a:lnTo>
                    <a:pt x="1969008" y="1124226"/>
                  </a:lnTo>
                  <a:lnTo>
                    <a:pt x="1974593" y="1077814"/>
                  </a:lnTo>
                  <a:lnTo>
                    <a:pt x="1977981" y="1030765"/>
                  </a:lnTo>
                  <a:lnTo>
                    <a:pt x="1979122" y="983132"/>
                  </a:lnTo>
                  <a:lnTo>
                    <a:pt x="1977981" y="935498"/>
                  </a:lnTo>
                  <a:lnTo>
                    <a:pt x="1974593" y="888450"/>
                  </a:lnTo>
                  <a:lnTo>
                    <a:pt x="1969008" y="842038"/>
                  </a:lnTo>
                  <a:lnTo>
                    <a:pt x="1961279" y="796314"/>
                  </a:lnTo>
                  <a:lnTo>
                    <a:pt x="1951458" y="751330"/>
                  </a:lnTo>
                  <a:lnTo>
                    <a:pt x="1939597" y="707137"/>
                  </a:lnTo>
                  <a:lnTo>
                    <a:pt x="1925747" y="663786"/>
                  </a:lnTo>
                  <a:lnTo>
                    <a:pt x="1909961" y="621330"/>
                  </a:lnTo>
                  <a:lnTo>
                    <a:pt x="1892290" y="579819"/>
                  </a:lnTo>
                  <a:lnTo>
                    <a:pt x="1872785" y="539305"/>
                  </a:lnTo>
                  <a:lnTo>
                    <a:pt x="1851500" y="499840"/>
                  </a:lnTo>
                  <a:lnTo>
                    <a:pt x="1828485" y="461475"/>
                  </a:lnTo>
                  <a:lnTo>
                    <a:pt x="1803793" y="424261"/>
                  </a:lnTo>
                  <a:lnTo>
                    <a:pt x="1777475" y="388251"/>
                  </a:lnTo>
                  <a:lnTo>
                    <a:pt x="1749583" y="353495"/>
                  </a:lnTo>
                  <a:lnTo>
                    <a:pt x="1720170" y="320045"/>
                  </a:lnTo>
                  <a:lnTo>
                    <a:pt x="1689286" y="287953"/>
                  </a:lnTo>
                  <a:lnTo>
                    <a:pt x="1656984" y="257270"/>
                  </a:lnTo>
                  <a:lnTo>
                    <a:pt x="1623315" y="228047"/>
                  </a:lnTo>
                  <a:lnTo>
                    <a:pt x="1588332" y="200337"/>
                  </a:lnTo>
                  <a:lnTo>
                    <a:pt x="1552086" y="174190"/>
                  </a:lnTo>
                  <a:lnTo>
                    <a:pt x="1514629" y="149658"/>
                  </a:lnTo>
                  <a:lnTo>
                    <a:pt x="1476013" y="126793"/>
                  </a:lnTo>
                  <a:lnTo>
                    <a:pt x="1436290" y="105646"/>
                  </a:lnTo>
                  <a:lnTo>
                    <a:pt x="1395511" y="86268"/>
                  </a:lnTo>
                  <a:lnTo>
                    <a:pt x="1353729" y="68712"/>
                  </a:lnTo>
                  <a:lnTo>
                    <a:pt x="1310995" y="53028"/>
                  </a:lnTo>
                  <a:lnTo>
                    <a:pt x="1267361" y="39268"/>
                  </a:lnTo>
                  <a:lnTo>
                    <a:pt x="1222878" y="27484"/>
                  </a:lnTo>
                  <a:lnTo>
                    <a:pt x="1177600" y="17727"/>
                  </a:lnTo>
                  <a:lnTo>
                    <a:pt x="1131577" y="10048"/>
                  </a:lnTo>
                  <a:lnTo>
                    <a:pt x="1084862" y="4500"/>
                  </a:lnTo>
                  <a:lnTo>
                    <a:pt x="1037506" y="1133"/>
                  </a:lnTo>
                  <a:lnTo>
                    <a:pt x="989561" y="0"/>
                  </a:lnTo>
                  <a:close/>
                </a:path>
              </a:pathLst>
            </a:custGeom>
            <a:solidFill>
              <a:srgbClr val="FFFFFF"/>
            </a:solidFill>
          </p:spPr>
          <p:txBody>
            <a:bodyPr wrap="square" lIns="0" tIns="0" rIns="0" bIns="0" rtlCol="0"/>
            <a:lstStyle/>
            <a:p>
              <a:pPr algn="ctr"/>
              <a:endParaRPr sz="1000">
                <a:latin typeface="Arial" panose="020B0604020202020204" pitchFamily="34" charset="0"/>
                <a:cs typeface="Arial" panose="020B0604020202020204" pitchFamily="34" charset="0"/>
              </a:endParaRPr>
            </a:p>
          </p:txBody>
        </p:sp>
        <p:sp>
          <p:nvSpPr>
            <p:cNvPr id="44" name="object 25">
              <a:extLst>
                <a:ext uri="{FF2B5EF4-FFF2-40B4-BE49-F238E27FC236}">
                  <a16:creationId xmlns:a16="http://schemas.microsoft.com/office/drawing/2014/main" id="{7C4F232C-C152-A9BC-9718-1B8C7CA4EE96}"/>
                </a:ext>
              </a:extLst>
            </p:cNvPr>
            <p:cNvSpPr txBox="1"/>
            <p:nvPr/>
          </p:nvSpPr>
          <p:spPr>
            <a:xfrm>
              <a:off x="1846932" y="4440360"/>
              <a:ext cx="1206722" cy="500807"/>
            </a:xfrm>
            <a:prstGeom prst="rect">
              <a:avLst/>
            </a:prstGeom>
          </p:spPr>
          <p:txBody>
            <a:bodyPr vert="horz" wrap="square" lIns="0" tIns="10782" rIns="0" bIns="0" rtlCol="0">
              <a:spAutoFit/>
            </a:bodyPr>
            <a:lstStyle/>
            <a:p>
              <a:pPr algn="ctr">
                <a:lnSpc>
                  <a:spcPct val="80000"/>
                </a:lnSpc>
              </a:pPr>
              <a:r>
                <a:rPr b="1" spc="-15">
                  <a:solidFill>
                    <a:srgbClr val="22346A"/>
                  </a:solidFill>
                  <a:latin typeface="Arial" panose="020B0604020202020204" pitchFamily="34" charset="0"/>
                  <a:cs typeface="Arial" panose="020B0604020202020204" pitchFamily="34" charset="0"/>
                </a:rPr>
                <a:t>147</a:t>
              </a:r>
              <a:endParaRPr>
                <a:latin typeface="Arial" panose="020B0604020202020204" pitchFamily="34" charset="0"/>
                <a:cs typeface="Arial" panose="020B0604020202020204" pitchFamily="34" charset="0"/>
              </a:endParaRPr>
            </a:p>
            <a:p>
              <a:pPr algn="ctr">
                <a:lnSpc>
                  <a:spcPct val="80000"/>
                </a:lnSpc>
              </a:pPr>
              <a:r>
                <a:rPr sz="1100" b="1" spc="-6">
                  <a:solidFill>
                    <a:srgbClr val="22346A"/>
                  </a:solidFill>
                  <a:latin typeface="Arial" panose="020B0604020202020204" pitchFamily="34" charset="0"/>
                  <a:cs typeface="Arial" panose="020B0604020202020204" pitchFamily="34" charset="0"/>
                </a:rPr>
                <a:t>pacientes</a:t>
              </a:r>
              <a:endParaRPr sz="1100">
                <a:latin typeface="Arial" panose="020B0604020202020204" pitchFamily="34" charset="0"/>
                <a:cs typeface="Arial" panose="020B0604020202020204" pitchFamily="34" charset="0"/>
              </a:endParaRPr>
            </a:p>
          </p:txBody>
        </p:sp>
        <p:sp>
          <p:nvSpPr>
            <p:cNvPr id="45" name="object 26">
              <a:extLst>
                <a:ext uri="{FF2B5EF4-FFF2-40B4-BE49-F238E27FC236}">
                  <a16:creationId xmlns:a16="http://schemas.microsoft.com/office/drawing/2014/main" id="{590D7FB4-61C0-24CA-4814-0071EF4F8DE3}"/>
                </a:ext>
              </a:extLst>
            </p:cNvPr>
            <p:cNvSpPr/>
            <p:nvPr/>
          </p:nvSpPr>
          <p:spPr>
            <a:xfrm>
              <a:off x="2480746" y="4119137"/>
              <a:ext cx="571821" cy="1143256"/>
            </a:xfrm>
            <a:custGeom>
              <a:avLst/>
              <a:gdLst/>
              <a:ahLst/>
              <a:cxnLst/>
              <a:rect l="l" t="t" r="r" b="b"/>
              <a:pathLst>
                <a:path w="942975" h="1885315">
                  <a:moveTo>
                    <a:pt x="0" y="1884759"/>
                  </a:moveTo>
                  <a:lnTo>
                    <a:pt x="48495" y="1883533"/>
                  </a:lnTo>
                  <a:lnTo>
                    <a:pt x="96353" y="1879894"/>
                  </a:lnTo>
                  <a:lnTo>
                    <a:pt x="143516" y="1873901"/>
                  </a:lnTo>
                  <a:lnTo>
                    <a:pt x="189923" y="1865613"/>
                  </a:lnTo>
                  <a:lnTo>
                    <a:pt x="235516" y="1855090"/>
                  </a:lnTo>
                  <a:lnTo>
                    <a:pt x="280236" y="1842392"/>
                  </a:lnTo>
                  <a:lnTo>
                    <a:pt x="324023" y="1827576"/>
                  </a:lnTo>
                  <a:lnTo>
                    <a:pt x="366818" y="1810703"/>
                  </a:lnTo>
                  <a:lnTo>
                    <a:pt x="408562" y="1791831"/>
                  </a:lnTo>
                  <a:lnTo>
                    <a:pt x="449195" y="1771020"/>
                  </a:lnTo>
                  <a:lnTo>
                    <a:pt x="488659" y="1748328"/>
                  </a:lnTo>
                  <a:lnTo>
                    <a:pt x="526895" y="1723816"/>
                  </a:lnTo>
                  <a:lnTo>
                    <a:pt x="563842" y="1697543"/>
                  </a:lnTo>
                  <a:lnTo>
                    <a:pt x="599442" y="1669566"/>
                  </a:lnTo>
                  <a:lnTo>
                    <a:pt x="633636" y="1639947"/>
                  </a:lnTo>
                  <a:lnTo>
                    <a:pt x="666364" y="1608744"/>
                  </a:lnTo>
                  <a:lnTo>
                    <a:pt x="697567" y="1576016"/>
                  </a:lnTo>
                  <a:lnTo>
                    <a:pt x="727187" y="1541822"/>
                  </a:lnTo>
                  <a:lnTo>
                    <a:pt x="755163" y="1506222"/>
                  </a:lnTo>
                  <a:lnTo>
                    <a:pt x="781437" y="1469274"/>
                  </a:lnTo>
                  <a:lnTo>
                    <a:pt x="805949" y="1431039"/>
                  </a:lnTo>
                  <a:lnTo>
                    <a:pt x="828640" y="1391575"/>
                  </a:lnTo>
                  <a:lnTo>
                    <a:pt x="849451" y="1350941"/>
                  </a:lnTo>
                  <a:lnTo>
                    <a:pt x="868323" y="1309198"/>
                  </a:lnTo>
                  <a:lnTo>
                    <a:pt x="885196" y="1266402"/>
                  </a:lnTo>
                  <a:lnTo>
                    <a:pt x="900012" y="1222616"/>
                  </a:lnTo>
                  <a:lnTo>
                    <a:pt x="912711" y="1177896"/>
                  </a:lnTo>
                  <a:lnTo>
                    <a:pt x="923234" y="1132303"/>
                  </a:lnTo>
                  <a:lnTo>
                    <a:pt x="931521" y="1085895"/>
                  </a:lnTo>
                  <a:lnTo>
                    <a:pt x="937514" y="1038733"/>
                  </a:lnTo>
                  <a:lnTo>
                    <a:pt x="941153" y="990874"/>
                  </a:lnTo>
                  <a:lnTo>
                    <a:pt x="942379" y="942379"/>
                  </a:lnTo>
                  <a:lnTo>
                    <a:pt x="941153" y="893884"/>
                  </a:lnTo>
                  <a:lnTo>
                    <a:pt x="937514" y="846026"/>
                  </a:lnTo>
                  <a:lnTo>
                    <a:pt x="931521" y="798863"/>
                  </a:lnTo>
                  <a:lnTo>
                    <a:pt x="923234" y="752456"/>
                  </a:lnTo>
                  <a:lnTo>
                    <a:pt x="912711" y="706863"/>
                  </a:lnTo>
                  <a:lnTo>
                    <a:pt x="900012" y="662143"/>
                  </a:lnTo>
                  <a:lnTo>
                    <a:pt x="885196" y="618356"/>
                  </a:lnTo>
                  <a:lnTo>
                    <a:pt x="868323" y="575561"/>
                  </a:lnTo>
                  <a:lnTo>
                    <a:pt x="849451" y="533817"/>
                  </a:lnTo>
                  <a:lnTo>
                    <a:pt x="828640" y="493183"/>
                  </a:lnTo>
                  <a:lnTo>
                    <a:pt x="805949" y="453719"/>
                  </a:lnTo>
                  <a:lnTo>
                    <a:pt x="781437" y="415484"/>
                  </a:lnTo>
                  <a:lnTo>
                    <a:pt x="755163" y="378537"/>
                  </a:lnTo>
                  <a:lnTo>
                    <a:pt x="727187" y="342937"/>
                  </a:lnTo>
                  <a:lnTo>
                    <a:pt x="697567" y="308743"/>
                  </a:lnTo>
                  <a:lnTo>
                    <a:pt x="666364" y="276015"/>
                  </a:lnTo>
                  <a:lnTo>
                    <a:pt x="633636" y="244811"/>
                  </a:lnTo>
                  <a:lnTo>
                    <a:pt x="599442" y="215192"/>
                  </a:lnTo>
                  <a:lnTo>
                    <a:pt x="563842" y="187216"/>
                  </a:lnTo>
                  <a:lnTo>
                    <a:pt x="526895" y="160942"/>
                  </a:lnTo>
                  <a:lnTo>
                    <a:pt x="488659" y="136430"/>
                  </a:lnTo>
                  <a:lnTo>
                    <a:pt x="449195" y="113739"/>
                  </a:lnTo>
                  <a:lnTo>
                    <a:pt x="408562" y="92928"/>
                  </a:lnTo>
                  <a:lnTo>
                    <a:pt x="366818" y="74056"/>
                  </a:lnTo>
                  <a:lnTo>
                    <a:pt x="324023" y="57182"/>
                  </a:lnTo>
                  <a:lnTo>
                    <a:pt x="280236" y="42367"/>
                  </a:lnTo>
                  <a:lnTo>
                    <a:pt x="235516" y="29668"/>
                  </a:lnTo>
                  <a:lnTo>
                    <a:pt x="189923" y="19145"/>
                  </a:lnTo>
                  <a:lnTo>
                    <a:pt x="143516" y="10858"/>
                  </a:lnTo>
                  <a:lnTo>
                    <a:pt x="96353" y="4865"/>
                  </a:lnTo>
                  <a:lnTo>
                    <a:pt x="48495" y="1226"/>
                  </a:lnTo>
                  <a:lnTo>
                    <a:pt x="0" y="0"/>
                  </a:lnTo>
                </a:path>
              </a:pathLst>
            </a:custGeom>
            <a:ln w="120650">
              <a:gradFill>
                <a:gsLst>
                  <a:gs pos="0">
                    <a:srgbClr val="7945B8"/>
                  </a:gs>
                  <a:gs pos="100000">
                    <a:schemeClr val="accent2">
                      <a:lumMod val="40000"/>
                      <a:lumOff val="60000"/>
                    </a:schemeClr>
                  </a:gs>
                </a:gsLst>
                <a:lin ang="5400000" scaled="1"/>
              </a:gradFill>
            </a:ln>
          </p:spPr>
          <p:txBody>
            <a:bodyPr wrap="square" lIns="0" tIns="0" rIns="0" bIns="0" rtlCol="0"/>
            <a:lstStyle/>
            <a:p>
              <a:pPr algn="ctr"/>
              <a:endParaRPr sz="1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3661569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ECED6-CE75-AF86-E13E-202E904F6ADB}"/>
            </a:ext>
          </a:extLst>
        </p:cNvPr>
        <p:cNvGrpSpPr/>
        <p:nvPr/>
      </p:nvGrpSpPr>
      <p:grpSpPr>
        <a:xfrm>
          <a:off x="0" y="0"/>
          <a:ext cx="0" cy="0"/>
          <a:chOff x="0" y="0"/>
          <a:chExt cx="0" cy="0"/>
        </a:xfrm>
      </p:grpSpPr>
      <p:sp>
        <p:nvSpPr>
          <p:cNvPr id="36" name="Rectángulo redondeado 35">
            <a:extLst>
              <a:ext uri="{FF2B5EF4-FFF2-40B4-BE49-F238E27FC236}">
                <a16:creationId xmlns:a16="http://schemas.microsoft.com/office/drawing/2014/main" id="{C46B6227-D1CC-FB0A-9402-D0D899A594C0}"/>
              </a:ext>
            </a:extLst>
          </p:cNvPr>
          <p:cNvSpPr/>
          <p:nvPr/>
        </p:nvSpPr>
        <p:spPr>
          <a:xfrm>
            <a:off x="630375" y="1537530"/>
            <a:ext cx="10954344" cy="4144813"/>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CuadroTexto 36">
            <a:extLst>
              <a:ext uri="{FF2B5EF4-FFF2-40B4-BE49-F238E27FC236}">
                <a16:creationId xmlns:a16="http://schemas.microsoft.com/office/drawing/2014/main" id="{72378A90-2A24-4C31-B6E4-61FD7804B5FE}"/>
              </a:ext>
            </a:extLst>
          </p:cNvPr>
          <p:cNvSpPr txBox="1"/>
          <p:nvPr/>
        </p:nvSpPr>
        <p:spPr>
          <a:xfrm>
            <a:off x="3345621" y="1674673"/>
            <a:ext cx="5500758" cy="338554"/>
          </a:xfrm>
          <a:prstGeom prst="rect">
            <a:avLst/>
          </a:prstGeom>
          <a:noFill/>
        </p:spPr>
        <p:txBody>
          <a:bodyPr wrap="square">
            <a:spAutoFit/>
          </a:bodyPr>
          <a:lstStyle/>
          <a:p>
            <a:pPr algn="ctr"/>
            <a:r>
              <a:rPr lang="pt-BR" sz="1600" b="1">
                <a:solidFill>
                  <a:srgbClr val="7A45B8"/>
                </a:solidFill>
              </a:rPr>
              <a:t>Resultados</a:t>
            </a:r>
          </a:p>
        </p:txBody>
      </p:sp>
      <p:sp>
        <p:nvSpPr>
          <p:cNvPr id="2" name="Título 1">
            <a:extLst>
              <a:ext uri="{FF2B5EF4-FFF2-40B4-BE49-F238E27FC236}">
                <a16:creationId xmlns:a16="http://schemas.microsoft.com/office/drawing/2014/main" id="{BD500353-2474-B9F0-5D6A-500A2DA27DF8}"/>
              </a:ext>
            </a:extLst>
          </p:cNvPr>
          <p:cNvSpPr>
            <a:spLocks noGrp="1"/>
          </p:cNvSpPr>
          <p:nvPr>
            <p:ph type="title"/>
          </p:nvPr>
        </p:nvSpPr>
        <p:spPr/>
        <p:txBody>
          <a:bodyPr/>
          <a:lstStyle/>
          <a:p>
            <a:r>
              <a:rPr lang="es-ES"/>
              <a:t>Diferencias a corto-medio plazo en la respuesta a Lebrikizumab en pacientes naïve vs. Pacientes con fallo o cambio de terapias avanzadas previas.</a:t>
            </a:r>
            <a:r>
              <a:rPr lang="es-ES" baseline="30000"/>
              <a:t>#1</a:t>
            </a:r>
          </a:p>
        </p:txBody>
      </p:sp>
      <p:sp>
        <p:nvSpPr>
          <p:cNvPr id="4" name="object 11">
            <a:extLst>
              <a:ext uri="{FF2B5EF4-FFF2-40B4-BE49-F238E27FC236}">
                <a16:creationId xmlns:a16="http://schemas.microsoft.com/office/drawing/2014/main" id="{D610D80E-2A36-4C12-55F2-33AC06227818}"/>
              </a:ext>
            </a:extLst>
          </p:cNvPr>
          <p:cNvSpPr txBox="1"/>
          <p:nvPr/>
        </p:nvSpPr>
        <p:spPr>
          <a:xfrm>
            <a:off x="1291385" y="5229539"/>
            <a:ext cx="5049049" cy="220138"/>
          </a:xfrm>
          <a:prstGeom prst="rect">
            <a:avLst/>
          </a:prstGeom>
        </p:spPr>
        <p:txBody>
          <a:bodyPr vert="horz" wrap="square" lIns="0" tIns="7316" rIns="0" bIns="0" rtlCol="0">
            <a:spAutoFit/>
          </a:bodyPr>
          <a:lstStyle/>
          <a:p>
            <a:pPr marL="7701" marR="3081">
              <a:lnSpc>
                <a:spcPct val="102099"/>
              </a:lnSpc>
              <a:spcBef>
                <a:spcPts val="58"/>
              </a:spcBef>
            </a:pPr>
            <a:r>
              <a:rPr sz="700">
                <a:solidFill>
                  <a:schemeClr val="accent1"/>
                </a:solidFill>
                <a:latin typeface="Arial" panose="020B0604020202020204" pitchFamily="34" charset="0"/>
                <a:cs typeface="Arial" panose="020B0604020202020204" pitchFamily="34" charset="0"/>
              </a:rPr>
              <a:t>Figura1. Datos de eficacia en semana 16 pacientes naïve vs no naïve. en cuanto a porcentaje de pacientes que alcanzan IGA 0/1, mejoría de NRS prurito </a:t>
            </a:r>
            <a:r>
              <a:rPr sz="700">
                <a:solidFill>
                  <a:schemeClr val="accent1"/>
                </a:solidFill>
                <a:latin typeface="Symbol" pitchFamily="2" charset="2"/>
                <a:cs typeface="Arial" panose="020B0604020202020204" pitchFamily="34" charset="0"/>
              </a:rPr>
              <a:t></a:t>
            </a:r>
            <a:r>
              <a:rPr sz="700">
                <a:solidFill>
                  <a:schemeClr val="accent1"/>
                </a:solidFill>
                <a:latin typeface="Arial" panose="020B0604020202020204" pitchFamily="34" charset="0"/>
                <a:cs typeface="Arial" panose="020B0604020202020204" pitchFamily="34" charset="0"/>
              </a:rPr>
              <a:t>4 puntos, EASI75 y EASI90 en la semana 16 de tratamiento.</a:t>
            </a:r>
          </a:p>
        </p:txBody>
      </p:sp>
      <p:sp>
        <p:nvSpPr>
          <p:cNvPr id="7" name="object 12">
            <a:extLst>
              <a:ext uri="{FF2B5EF4-FFF2-40B4-BE49-F238E27FC236}">
                <a16:creationId xmlns:a16="http://schemas.microsoft.com/office/drawing/2014/main" id="{618864E5-E9A5-CE42-4698-F9753D12F130}"/>
              </a:ext>
            </a:extLst>
          </p:cNvPr>
          <p:cNvSpPr/>
          <p:nvPr/>
        </p:nvSpPr>
        <p:spPr>
          <a:xfrm>
            <a:off x="1510131" y="2527957"/>
            <a:ext cx="5855089" cy="0"/>
          </a:xfrm>
          <a:custGeom>
            <a:avLst/>
            <a:gdLst/>
            <a:ahLst/>
            <a:cxnLst/>
            <a:rect l="l" t="t" r="r" b="b"/>
            <a:pathLst>
              <a:path w="7564755">
                <a:moveTo>
                  <a:pt x="0" y="0"/>
                </a:moveTo>
                <a:lnTo>
                  <a:pt x="7564680" y="0"/>
                </a:lnTo>
              </a:path>
            </a:pathLst>
          </a:custGeom>
          <a:ln w="9486">
            <a:solidFill>
              <a:srgbClr val="D9D9D9"/>
            </a:solidFill>
          </a:ln>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8" name="object 13">
            <a:extLst>
              <a:ext uri="{FF2B5EF4-FFF2-40B4-BE49-F238E27FC236}">
                <a16:creationId xmlns:a16="http://schemas.microsoft.com/office/drawing/2014/main" id="{131A286B-667E-5FAE-1D73-A6655101D00A}"/>
              </a:ext>
            </a:extLst>
          </p:cNvPr>
          <p:cNvSpPr/>
          <p:nvPr/>
        </p:nvSpPr>
        <p:spPr>
          <a:xfrm>
            <a:off x="1510131" y="2800112"/>
            <a:ext cx="5855089" cy="0"/>
          </a:xfrm>
          <a:custGeom>
            <a:avLst/>
            <a:gdLst/>
            <a:ahLst/>
            <a:cxnLst/>
            <a:rect l="l" t="t" r="r" b="b"/>
            <a:pathLst>
              <a:path w="7564755">
                <a:moveTo>
                  <a:pt x="0" y="0"/>
                </a:moveTo>
                <a:lnTo>
                  <a:pt x="7564680" y="0"/>
                </a:lnTo>
              </a:path>
            </a:pathLst>
          </a:custGeom>
          <a:ln w="9486">
            <a:solidFill>
              <a:srgbClr val="D9D9D9"/>
            </a:solidFill>
          </a:ln>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10" name="object 15">
            <a:extLst>
              <a:ext uri="{FF2B5EF4-FFF2-40B4-BE49-F238E27FC236}">
                <a16:creationId xmlns:a16="http://schemas.microsoft.com/office/drawing/2014/main" id="{41FE5406-A804-F3B0-6A17-9E2F06AA4494}"/>
              </a:ext>
            </a:extLst>
          </p:cNvPr>
          <p:cNvSpPr/>
          <p:nvPr/>
        </p:nvSpPr>
        <p:spPr>
          <a:xfrm>
            <a:off x="1510131" y="3071983"/>
            <a:ext cx="5855089" cy="273758"/>
          </a:xfrm>
          <a:custGeom>
            <a:avLst/>
            <a:gdLst/>
            <a:ahLst/>
            <a:cxnLst/>
            <a:rect l="l" t="t" r="r" b="b"/>
            <a:pathLst>
              <a:path w="7564755" h="353695">
                <a:moveTo>
                  <a:pt x="0" y="0"/>
                </a:moveTo>
                <a:lnTo>
                  <a:pt x="7564680" y="0"/>
                </a:lnTo>
              </a:path>
              <a:path w="7564755" h="353695">
                <a:moveTo>
                  <a:pt x="0" y="353675"/>
                </a:moveTo>
                <a:lnTo>
                  <a:pt x="7564680" y="353675"/>
                </a:lnTo>
              </a:path>
            </a:pathLst>
          </a:custGeom>
          <a:ln w="9486">
            <a:solidFill>
              <a:srgbClr val="D9D9D9"/>
            </a:solidFill>
          </a:ln>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12" name="object 16">
            <a:extLst>
              <a:ext uri="{FF2B5EF4-FFF2-40B4-BE49-F238E27FC236}">
                <a16:creationId xmlns:a16="http://schemas.microsoft.com/office/drawing/2014/main" id="{D5CD240C-A6BD-6E54-1829-6F1F6E36C471}"/>
              </a:ext>
            </a:extLst>
          </p:cNvPr>
          <p:cNvSpPr/>
          <p:nvPr/>
        </p:nvSpPr>
        <p:spPr>
          <a:xfrm>
            <a:off x="1510131" y="3617597"/>
            <a:ext cx="5855089" cy="1089628"/>
          </a:xfrm>
          <a:custGeom>
            <a:avLst/>
            <a:gdLst/>
            <a:ahLst/>
            <a:cxnLst/>
            <a:rect l="l" t="t" r="r" b="b"/>
            <a:pathLst>
              <a:path w="7564755" h="1407795">
                <a:moveTo>
                  <a:pt x="0" y="0"/>
                </a:moveTo>
                <a:lnTo>
                  <a:pt x="464330" y="0"/>
                </a:lnTo>
              </a:path>
              <a:path w="7564755" h="1407795">
                <a:moveTo>
                  <a:pt x="2778657" y="0"/>
                </a:moveTo>
                <a:lnTo>
                  <a:pt x="6138555" y="0"/>
                </a:lnTo>
              </a:path>
              <a:path w="7564755" h="1407795">
                <a:moveTo>
                  <a:pt x="888872" y="0"/>
                </a:moveTo>
                <a:lnTo>
                  <a:pt x="2356544" y="0"/>
                </a:lnTo>
              </a:path>
              <a:path w="7564755" h="1407795">
                <a:moveTo>
                  <a:pt x="7099227" y="351256"/>
                </a:moveTo>
                <a:lnTo>
                  <a:pt x="7564680" y="351256"/>
                </a:lnTo>
              </a:path>
              <a:path w="7564755" h="1407795">
                <a:moveTo>
                  <a:pt x="888872" y="351256"/>
                </a:moveTo>
                <a:lnTo>
                  <a:pt x="1002879" y="351256"/>
                </a:lnTo>
              </a:path>
              <a:path w="7564755" h="1407795">
                <a:moveTo>
                  <a:pt x="1427421" y="351256"/>
                </a:moveTo>
                <a:lnTo>
                  <a:pt x="2356544" y="351256"/>
                </a:lnTo>
              </a:path>
              <a:path w="7564755" h="1407795">
                <a:moveTo>
                  <a:pt x="2778657" y="351256"/>
                </a:moveTo>
                <a:lnTo>
                  <a:pt x="6138555" y="351256"/>
                </a:lnTo>
              </a:path>
              <a:path w="7564755" h="1407795">
                <a:moveTo>
                  <a:pt x="0" y="351256"/>
                </a:moveTo>
                <a:lnTo>
                  <a:pt x="464330" y="351256"/>
                </a:lnTo>
              </a:path>
              <a:path w="7564755" h="1407795">
                <a:moveTo>
                  <a:pt x="6560668" y="351256"/>
                </a:moveTo>
                <a:lnTo>
                  <a:pt x="6677114" y="351256"/>
                </a:lnTo>
              </a:path>
              <a:path w="7564755" h="1407795">
                <a:moveTo>
                  <a:pt x="3317206" y="702512"/>
                </a:moveTo>
                <a:lnTo>
                  <a:pt x="4246340" y="702512"/>
                </a:lnTo>
              </a:path>
              <a:path w="7564755" h="1407795">
                <a:moveTo>
                  <a:pt x="0" y="702512"/>
                </a:moveTo>
                <a:lnTo>
                  <a:pt x="464330" y="702512"/>
                </a:lnTo>
              </a:path>
              <a:path w="7564755" h="1407795">
                <a:moveTo>
                  <a:pt x="7099227" y="702512"/>
                </a:moveTo>
                <a:lnTo>
                  <a:pt x="7564680" y="702512"/>
                </a:lnTo>
              </a:path>
              <a:path w="7564755" h="1407795">
                <a:moveTo>
                  <a:pt x="1427421" y="702512"/>
                </a:moveTo>
                <a:lnTo>
                  <a:pt x="2356544" y="702512"/>
                </a:lnTo>
              </a:path>
              <a:path w="7564755" h="1407795">
                <a:moveTo>
                  <a:pt x="2778657" y="702512"/>
                </a:moveTo>
                <a:lnTo>
                  <a:pt x="2895104" y="702512"/>
                </a:lnTo>
              </a:path>
              <a:path w="7564755" h="1407795">
                <a:moveTo>
                  <a:pt x="4670882" y="702512"/>
                </a:moveTo>
                <a:lnTo>
                  <a:pt x="6138555" y="702512"/>
                </a:lnTo>
              </a:path>
              <a:path w="7564755" h="1407795">
                <a:moveTo>
                  <a:pt x="888872" y="702512"/>
                </a:moveTo>
                <a:lnTo>
                  <a:pt x="1002879" y="702512"/>
                </a:lnTo>
              </a:path>
              <a:path w="7564755" h="1407795">
                <a:moveTo>
                  <a:pt x="6560668" y="702512"/>
                </a:moveTo>
                <a:lnTo>
                  <a:pt x="6677114" y="702512"/>
                </a:lnTo>
              </a:path>
              <a:path w="7564755" h="1407795">
                <a:moveTo>
                  <a:pt x="888872" y="1056187"/>
                </a:moveTo>
                <a:lnTo>
                  <a:pt x="1002879" y="1056187"/>
                </a:lnTo>
              </a:path>
              <a:path w="7564755" h="1407795">
                <a:moveTo>
                  <a:pt x="1427421" y="1056187"/>
                </a:moveTo>
                <a:lnTo>
                  <a:pt x="2356544" y="1056187"/>
                </a:lnTo>
              </a:path>
              <a:path w="7564755" h="1407795">
                <a:moveTo>
                  <a:pt x="4670882" y="1056187"/>
                </a:moveTo>
                <a:lnTo>
                  <a:pt x="6138555" y="1056187"/>
                </a:lnTo>
              </a:path>
              <a:path w="7564755" h="1407795">
                <a:moveTo>
                  <a:pt x="0" y="1056187"/>
                </a:moveTo>
                <a:lnTo>
                  <a:pt x="464330" y="1056187"/>
                </a:lnTo>
              </a:path>
              <a:path w="7564755" h="1407795">
                <a:moveTo>
                  <a:pt x="3317206" y="1056187"/>
                </a:moveTo>
                <a:lnTo>
                  <a:pt x="4246340" y="1056187"/>
                </a:lnTo>
              </a:path>
              <a:path w="7564755" h="1407795">
                <a:moveTo>
                  <a:pt x="6560668" y="1056187"/>
                </a:moveTo>
                <a:lnTo>
                  <a:pt x="6677114" y="1056187"/>
                </a:lnTo>
              </a:path>
              <a:path w="7564755" h="1407795">
                <a:moveTo>
                  <a:pt x="2778657" y="1056187"/>
                </a:moveTo>
                <a:lnTo>
                  <a:pt x="2895104" y="1056187"/>
                </a:lnTo>
              </a:path>
              <a:path w="7564755" h="1407795">
                <a:moveTo>
                  <a:pt x="7099227" y="1056187"/>
                </a:moveTo>
                <a:lnTo>
                  <a:pt x="7564680" y="1056187"/>
                </a:lnTo>
              </a:path>
              <a:path w="7564755" h="1407795">
                <a:moveTo>
                  <a:pt x="4670882" y="1407444"/>
                </a:moveTo>
                <a:lnTo>
                  <a:pt x="4784889" y="1407444"/>
                </a:lnTo>
              </a:path>
              <a:path w="7564755" h="1407795">
                <a:moveTo>
                  <a:pt x="3317206" y="1407444"/>
                </a:moveTo>
                <a:lnTo>
                  <a:pt x="4246340" y="1407444"/>
                </a:lnTo>
              </a:path>
              <a:path w="7564755" h="1407795">
                <a:moveTo>
                  <a:pt x="888872" y="1407444"/>
                </a:moveTo>
                <a:lnTo>
                  <a:pt x="1002879" y="1407444"/>
                </a:lnTo>
              </a:path>
              <a:path w="7564755" h="1407795">
                <a:moveTo>
                  <a:pt x="1427421" y="1407444"/>
                </a:moveTo>
                <a:lnTo>
                  <a:pt x="2356544" y="1407444"/>
                </a:lnTo>
              </a:path>
              <a:path w="7564755" h="1407795">
                <a:moveTo>
                  <a:pt x="2778657" y="1407444"/>
                </a:moveTo>
                <a:lnTo>
                  <a:pt x="2895104" y="1407444"/>
                </a:lnTo>
              </a:path>
              <a:path w="7564755" h="1407795">
                <a:moveTo>
                  <a:pt x="0" y="1407444"/>
                </a:moveTo>
                <a:lnTo>
                  <a:pt x="464330" y="1407444"/>
                </a:lnTo>
              </a:path>
              <a:path w="7564755" h="1407795">
                <a:moveTo>
                  <a:pt x="6560668" y="1407444"/>
                </a:moveTo>
                <a:lnTo>
                  <a:pt x="6677114" y="1407444"/>
                </a:lnTo>
              </a:path>
              <a:path w="7564755" h="1407795">
                <a:moveTo>
                  <a:pt x="5209431" y="1407444"/>
                </a:moveTo>
                <a:lnTo>
                  <a:pt x="6138555" y="1407444"/>
                </a:lnTo>
              </a:path>
              <a:path w="7564755" h="1407795">
                <a:moveTo>
                  <a:pt x="7099227" y="1407444"/>
                </a:moveTo>
                <a:lnTo>
                  <a:pt x="7564680" y="1407444"/>
                </a:lnTo>
              </a:path>
            </a:pathLst>
          </a:custGeom>
          <a:ln w="9486">
            <a:solidFill>
              <a:srgbClr val="D9D9D9"/>
            </a:solidFill>
          </a:ln>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13" name="object 17">
            <a:extLst>
              <a:ext uri="{FF2B5EF4-FFF2-40B4-BE49-F238E27FC236}">
                <a16:creationId xmlns:a16="http://schemas.microsoft.com/office/drawing/2014/main" id="{B6FF4B8B-935C-645B-D324-51D6033EACB9}"/>
              </a:ext>
            </a:extLst>
          </p:cNvPr>
          <p:cNvSpPr/>
          <p:nvPr/>
        </p:nvSpPr>
        <p:spPr>
          <a:xfrm>
            <a:off x="1869512" y="3371627"/>
            <a:ext cx="4718770" cy="1609621"/>
          </a:xfrm>
          <a:custGeom>
            <a:avLst/>
            <a:gdLst/>
            <a:ahLst/>
            <a:cxnLst/>
            <a:rect l="l" t="t" r="r" b="b"/>
            <a:pathLst>
              <a:path w="6096634" h="2079625">
                <a:moveTo>
                  <a:pt x="424548" y="70358"/>
                </a:moveTo>
                <a:lnTo>
                  <a:pt x="0" y="70358"/>
                </a:lnTo>
                <a:lnTo>
                  <a:pt x="0" y="2079574"/>
                </a:lnTo>
                <a:lnTo>
                  <a:pt x="424548" y="2079574"/>
                </a:lnTo>
                <a:lnTo>
                  <a:pt x="424548" y="70358"/>
                </a:lnTo>
                <a:close/>
              </a:path>
              <a:path w="6096634" h="2079625">
                <a:moveTo>
                  <a:pt x="2314333" y="140703"/>
                </a:moveTo>
                <a:lnTo>
                  <a:pt x="1892223" y="140703"/>
                </a:lnTo>
                <a:lnTo>
                  <a:pt x="1892223" y="2079574"/>
                </a:lnTo>
                <a:lnTo>
                  <a:pt x="2314333" y="2079574"/>
                </a:lnTo>
                <a:lnTo>
                  <a:pt x="2314333" y="140703"/>
                </a:lnTo>
                <a:close/>
              </a:path>
              <a:path w="6096634" h="2079625">
                <a:moveTo>
                  <a:pt x="4206557" y="776300"/>
                </a:moveTo>
                <a:lnTo>
                  <a:pt x="3782022" y="776300"/>
                </a:lnTo>
                <a:lnTo>
                  <a:pt x="3782022" y="2079574"/>
                </a:lnTo>
                <a:lnTo>
                  <a:pt x="4206557" y="2079574"/>
                </a:lnTo>
                <a:lnTo>
                  <a:pt x="4206557" y="776300"/>
                </a:lnTo>
                <a:close/>
              </a:path>
              <a:path w="6096634" h="2079625">
                <a:moveTo>
                  <a:pt x="6096343" y="0"/>
                </a:moveTo>
                <a:lnTo>
                  <a:pt x="5674233" y="0"/>
                </a:lnTo>
                <a:lnTo>
                  <a:pt x="5674233" y="2079574"/>
                </a:lnTo>
                <a:lnTo>
                  <a:pt x="6096343" y="2079574"/>
                </a:lnTo>
                <a:lnTo>
                  <a:pt x="6096343" y="0"/>
                </a:lnTo>
                <a:close/>
              </a:path>
            </a:pathLst>
          </a:custGeom>
          <a:solidFill>
            <a:srgbClr val="B1049D"/>
          </a:solidFill>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14" name="object 18">
            <a:extLst>
              <a:ext uri="{FF2B5EF4-FFF2-40B4-BE49-F238E27FC236}">
                <a16:creationId xmlns:a16="http://schemas.microsoft.com/office/drawing/2014/main" id="{BBA75B80-6B49-26FA-7C5C-36E4F5F842A7}"/>
              </a:ext>
            </a:extLst>
          </p:cNvPr>
          <p:cNvSpPr/>
          <p:nvPr/>
        </p:nvSpPr>
        <p:spPr>
          <a:xfrm>
            <a:off x="2286352" y="3809129"/>
            <a:ext cx="4718770" cy="1172198"/>
          </a:xfrm>
          <a:custGeom>
            <a:avLst/>
            <a:gdLst/>
            <a:ahLst/>
            <a:cxnLst/>
            <a:rect l="l" t="t" r="r" b="b"/>
            <a:pathLst>
              <a:path w="6096634" h="1514475">
                <a:moveTo>
                  <a:pt x="424535" y="0"/>
                </a:moveTo>
                <a:lnTo>
                  <a:pt x="0" y="0"/>
                </a:lnTo>
                <a:lnTo>
                  <a:pt x="0" y="1514322"/>
                </a:lnTo>
                <a:lnTo>
                  <a:pt x="424535" y="1514322"/>
                </a:lnTo>
                <a:lnTo>
                  <a:pt x="424535" y="0"/>
                </a:lnTo>
                <a:close/>
              </a:path>
              <a:path w="6096634" h="1514475">
                <a:moveTo>
                  <a:pt x="2314321" y="211048"/>
                </a:moveTo>
                <a:lnTo>
                  <a:pt x="1892223" y="211048"/>
                </a:lnTo>
                <a:lnTo>
                  <a:pt x="1892223" y="1514322"/>
                </a:lnTo>
                <a:lnTo>
                  <a:pt x="2314321" y="1514322"/>
                </a:lnTo>
                <a:lnTo>
                  <a:pt x="2314321" y="211048"/>
                </a:lnTo>
                <a:close/>
              </a:path>
              <a:path w="6096634" h="1514475">
                <a:moveTo>
                  <a:pt x="4206544" y="810247"/>
                </a:moveTo>
                <a:lnTo>
                  <a:pt x="3782009" y="810247"/>
                </a:lnTo>
                <a:lnTo>
                  <a:pt x="3782009" y="1514322"/>
                </a:lnTo>
                <a:lnTo>
                  <a:pt x="4206544" y="1514322"/>
                </a:lnTo>
                <a:lnTo>
                  <a:pt x="4206544" y="810247"/>
                </a:lnTo>
                <a:close/>
              </a:path>
              <a:path w="6096634" h="1514475">
                <a:moveTo>
                  <a:pt x="6096343" y="70358"/>
                </a:moveTo>
                <a:lnTo>
                  <a:pt x="5674233" y="70358"/>
                </a:lnTo>
                <a:lnTo>
                  <a:pt x="5674233" y="1514335"/>
                </a:lnTo>
                <a:lnTo>
                  <a:pt x="6096343" y="1514335"/>
                </a:lnTo>
                <a:lnTo>
                  <a:pt x="6096343" y="70358"/>
                </a:lnTo>
                <a:close/>
              </a:path>
            </a:pathLst>
          </a:custGeom>
          <a:solidFill>
            <a:srgbClr val="A6A6A6"/>
          </a:solidFill>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15" name="object 19">
            <a:extLst>
              <a:ext uri="{FF2B5EF4-FFF2-40B4-BE49-F238E27FC236}">
                <a16:creationId xmlns:a16="http://schemas.microsoft.com/office/drawing/2014/main" id="{8BAE9C34-7439-912B-965E-8B0AB754AAF6}"/>
              </a:ext>
            </a:extLst>
          </p:cNvPr>
          <p:cNvSpPr/>
          <p:nvPr/>
        </p:nvSpPr>
        <p:spPr>
          <a:xfrm>
            <a:off x="2016703" y="2858386"/>
            <a:ext cx="4425352" cy="1518204"/>
          </a:xfrm>
          <a:custGeom>
            <a:avLst/>
            <a:gdLst/>
            <a:ahLst/>
            <a:cxnLst/>
            <a:rect l="l" t="t" r="r" b="b"/>
            <a:pathLst>
              <a:path w="5717540" h="1961515">
                <a:moveTo>
                  <a:pt x="0" y="175115"/>
                </a:moveTo>
                <a:lnTo>
                  <a:pt x="43674" y="175115"/>
                </a:lnTo>
              </a:path>
              <a:path w="5717540" h="1961515">
                <a:moveTo>
                  <a:pt x="0" y="1330912"/>
                </a:moveTo>
                <a:lnTo>
                  <a:pt x="43674" y="1330912"/>
                </a:lnTo>
              </a:path>
              <a:path w="5717540" h="1961515">
                <a:moveTo>
                  <a:pt x="20899" y="734972"/>
                </a:moveTo>
                <a:lnTo>
                  <a:pt x="20899" y="175115"/>
                </a:lnTo>
              </a:path>
              <a:path w="5717540" h="1961515">
                <a:moveTo>
                  <a:pt x="20899" y="734972"/>
                </a:moveTo>
                <a:lnTo>
                  <a:pt x="20899" y="1330912"/>
                </a:lnTo>
              </a:path>
              <a:path w="5717540" h="1961515">
                <a:moveTo>
                  <a:pt x="1891178" y="245165"/>
                </a:moveTo>
                <a:lnTo>
                  <a:pt x="1934841" y="245165"/>
                </a:lnTo>
              </a:path>
              <a:path w="5717540" h="1961515">
                <a:moveTo>
                  <a:pt x="1891178" y="1400962"/>
                </a:moveTo>
                <a:lnTo>
                  <a:pt x="1934841" y="1400962"/>
                </a:lnTo>
              </a:path>
              <a:path w="5717540" h="1961515">
                <a:moveTo>
                  <a:pt x="1913114" y="804896"/>
                </a:moveTo>
                <a:lnTo>
                  <a:pt x="1913114" y="245165"/>
                </a:lnTo>
              </a:path>
              <a:path w="5717540" h="1961515">
                <a:moveTo>
                  <a:pt x="1913114" y="804896"/>
                </a:moveTo>
                <a:lnTo>
                  <a:pt x="1913114" y="1400962"/>
                </a:lnTo>
              </a:path>
              <a:path w="5717540" h="1961515">
                <a:moveTo>
                  <a:pt x="3782335" y="840581"/>
                </a:moveTo>
                <a:lnTo>
                  <a:pt x="3826009" y="840581"/>
                </a:lnTo>
              </a:path>
              <a:path w="5717540" h="1961515">
                <a:moveTo>
                  <a:pt x="3782335" y="1961353"/>
                </a:moveTo>
                <a:lnTo>
                  <a:pt x="3826009" y="1961353"/>
                </a:lnTo>
              </a:path>
              <a:path w="5717540" h="1961515">
                <a:moveTo>
                  <a:pt x="3805329" y="1436595"/>
                </a:moveTo>
                <a:lnTo>
                  <a:pt x="3805329" y="840581"/>
                </a:lnTo>
              </a:path>
              <a:path w="5717540" h="1961515">
                <a:moveTo>
                  <a:pt x="3805329" y="1436595"/>
                </a:moveTo>
                <a:lnTo>
                  <a:pt x="3805329" y="1961353"/>
                </a:lnTo>
              </a:path>
              <a:path w="5717540" h="1961515">
                <a:moveTo>
                  <a:pt x="5673513" y="0"/>
                </a:moveTo>
                <a:lnTo>
                  <a:pt x="5717176" y="0"/>
                </a:lnTo>
              </a:path>
              <a:path w="5717540" h="1961515">
                <a:moveTo>
                  <a:pt x="5673513" y="1365947"/>
                </a:moveTo>
                <a:lnTo>
                  <a:pt x="5717176" y="1365947"/>
                </a:lnTo>
              </a:path>
              <a:path w="5717540" h="1961515">
                <a:moveTo>
                  <a:pt x="5695125" y="665058"/>
                </a:moveTo>
                <a:lnTo>
                  <a:pt x="5695125" y="0"/>
                </a:lnTo>
              </a:path>
              <a:path w="5717540" h="1961515">
                <a:moveTo>
                  <a:pt x="5695125" y="665058"/>
                </a:moveTo>
                <a:lnTo>
                  <a:pt x="5695125" y="1365947"/>
                </a:lnTo>
              </a:path>
            </a:pathLst>
          </a:custGeom>
          <a:ln w="10470">
            <a:solidFill>
              <a:srgbClr val="595959"/>
            </a:solidFill>
          </a:ln>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16" name="object 20">
            <a:extLst>
              <a:ext uri="{FF2B5EF4-FFF2-40B4-BE49-F238E27FC236}">
                <a16:creationId xmlns:a16="http://schemas.microsoft.com/office/drawing/2014/main" id="{F2F6688F-A201-BC9D-A728-4B1E892BB0DB}"/>
              </a:ext>
            </a:extLst>
          </p:cNvPr>
          <p:cNvSpPr/>
          <p:nvPr/>
        </p:nvSpPr>
        <p:spPr>
          <a:xfrm>
            <a:off x="2433513" y="3673532"/>
            <a:ext cx="4425352" cy="897456"/>
          </a:xfrm>
          <a:custGeom>
            <a:avLst/>
            <a:gdLst/>
            <a:ahLst/>
            <a:cxnLst/>
            <a:rect l="l" t="t" r="r" b="b"/>
            <a:pathLst>
              <a:path w="5717540" h="1159509">
                <a:moveTo>
                  <a:pt x="0" y="0"/>
                </a:moveTo>
                <a:lnTo>
                  <a:pt x="43674" y="0"/>
                </a:lnTo>
              </a:path>
              <a:path w="5717540" h="1159509">
                <a:moveTo>
                  <a:pt x="0" y="351183"/>
                </a:moveTo>
                <a:lnTo>
                  <a:pt x="43674" y="351183"/>
                </a:lnTo>
              </a:path>
              <a:path w="5717540" h="1159509">
                <a:moveTo>
                  <a:pt x="20931" y="176581"/>
                </a:moveTo>
                <a:lnTo>
                  <a:pt x="20931" y="0"/>
                </a:lnTo>
              </a:path>
              <a:path w="5717540" h="1159509">
                <a:moveTo>
                  <a:pt x="20931" y="176581"/>
                </a:moveTo>
                <a:lnTo>
                  <a:pt x="20931" y="351183"/>
                </a:lnTo>
              </a:path>
              <a:path w="5717540" h="1159509">
                <a:moveTo>
                  <a:pt x="1891178" y="210705"/>
                </a:moveTo>
                <a:lnTo>
                  <a:pt x="1934841" y="210705"/>
                </a:lnTo>
              </a:path>
              <a:path w="5717540" h="1159509">
                <a:moveTo>
                  <a:pt x="1891178" y="561888"/>
                </a:moveTo>
                <a:lnTo>
                  <a:pt x="1934841" y="561888"/>
                </a:lnTo>
              </a:path>
              <a:path w="5717540" h="1159509">
                <a:moveTo>
                  <a:pt x="1913156" y="386909"/>
                </a:moveTo>
                <a:lnTo>
                  <a:pt x="1913156" y="210705"/>
                </a:lnTo>
              </a:path>
              <a:path w="5717540" h="1159509">
                <a:moveTo>
                  <a:pt x="1913156" y="386909"/>
                </a:moveTo>
                <a:lnTo>
                  <a:pt x="1913156" y="561888"/>
                </a:lnTo>
              </a:path>
              <a:path w="5717540" h="1159509">
                <a:moveTo>
                  <a:pt x="3782335" y="807713"/>
                </a:moveTo>
                <a:lnTo>
                  <a:pt x="3826009" y="807713"/>
                </a:lnTo>
              </a:path>
              <a:path w="5717540" h="1159509">
                <a:moveTo>
                  <a:pt x="3782335" y="1158886"/>
                </a:moveTo>
                <a:lnTo>
                  <a:pt x="3826009" y="1158886"/>
                </a:lnTo>
              </a:path>
              <a:path w="5717540" h="1159509">
                <a:moveTo>
                  <a:pt x="3805360" y="984032"/>
                </a:moveTo>
                <a:lnTo>
                  <a:pt x="3805360" y="807713"/>
                </a:lnTo>
              </a:path>
              <a:path w="5717540" h="1159509">
                <a:moveTo>
                  <a:pt x="3805360" y="984032"/>
                </a:moveTo>
                <a:lnTo>
                  <a:pt x="3805360" y="1158886"/>
                </a:lnTo>
              </a:path>
              <a:path w="5717540" h="1159509">
                <a:moveTo>
                  <a:pt x="5673513" y="70238"/>
                </a:moveTo>
                <a:lnTo>
                  <a:pt x="5717176" y="70238"/>
                </a:lnTo>
              </a:path>
              <a:path w="5717540" h="1159509">
                <a:moveTo>
                  <a:pt x="5673513" y="421421"/>
                </a:moveTo>
                <a:lnTo>
                  <a:pt x="5717176" y="421421"/>
                </a:lnTo>
              </a:path>
              <a:path w="5717540" h="1159509">
                <a:moveTo>
                  <a:pt x="5695156" y="246694"/>
                </a:moveTo>
                <a:lnTo>
                  <a:pt x="5695156" y="70238"/>
                </a:lnTo>
              </a:path>
              <a:path w="5717540" h="1159509">
                <a:moveTo>
                  <a:pt x="5695156" y="246694"/>
                </a:moveTo>
                <a:lnTo>
                  <a:pt x="5695156" y="421421"/>
                </a:lnTo>
              </a:path>
            </a:pathLst>
          </a:custGeom>
          <a:ln w="10470">
            <a:solidFill>
              <a:srgbClr val="595959"/>
            </a:solidFill>
          </a:ln>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17" name="object 21">
            <a:extLst>
              <a:ext uri="{FF2B5EF4-FFF2-40B4-BE49-F238E27FC236}">
                <a16:creationId xmlns:a16="http://schemas.microsoft.com/office/drawing/2014/main" id="{2A98B696-406A-8CC7-3AF8-C6DB44C6A32A}"/>
              </a:ext>
            </a:extLst>
          </p:cNvPr>
          <p:cNvSpPr/>
          <p:nvPr/>
        </p:nvSpPr>
        <p:spPr>
          <a:xfrm>
            <a:off x="1510131" y="4980107"/>
            <a:ext cx="5855089" cy="0"/>
          </a:xfrm>
          <a:custGeom>
            <a:avLst/>
            <a:gdLst/>
            <a:ahLst/>
            <a:cxnLst/>
            <a:rect l="l" t="t" r="r" b="b"/>
            <a:pathLst>
              <a:path w="7564755">
                <a:moveTo>
                  <a:pt x="0" y="0"/>
                </a:moveTo>
                <a:lnTo>
                  <a:pt x="7564680" y="0"/>
                </a:lnTo>
              </a:path>
            </a:pathLst>
          </a:custGeom>
          <a:ln w="9486">
            <a:solidFill>
              <a:srgbClr val="D9D9D9"/>
            </a:solidFill>
          </a:ln>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18" name="object 22">
            <a:extLst>
              <a:ext uri="{FF2B5EF4-FFF2-40B4-BE49-F238E27FC236}">
                <a16:creationId xmlns:a16="http://schemas.microsoft.com/office/drawing/2014/main" id="{87A79BBE-A75F-4EC4-1B77-B8EBC9064069}"/>
              </a:ext>
            </a:extLst>
          </p:cNvPr>
          <p:cNvSpPr txBox="1"/>
          <p:nvPr/>
        </p:nvSpPr>
        <p:spPr>
          <a:xfrm>
            <a:off x="1278322" y="2448546"/>
            <a:ext cx="182833" cy="2597007"/>
          </a:xfrm>
          <a:prstGeom prst="rect">
            <a:avLst/>
          </a:prstGeom>
        </p:spPr>
        <p:txBody>
          <a:bodyPr vert="horz" wrap="square" lIns="0" tIns="7316" rIns="0" bIns="0" rtlCol="0">
            <a:spAutoFit/>
          </a:bodyPr>
          <a:lstStyle/>
          <a:p>
            <a:pPr marR="3081" algn="r">
              <a:lnSpc>
                <a:spcPct val="130000"/>
              </a:lnSpc>
              <a:spcBef>
                <a:spcPts val="58"/>
              </a:spcBef>
            </a:pPr>
            <a:r>
              <a:rPr sz="900">
                <a:solidFill>
                  <a:schemeClr val="accent1"/>
                </a:solidFill>
                <a:latin typeface="Arial" panose="020B0604020202020204" pitchFamily="34" charset="0"/>
                <a:cs typeface="Arial" panose="020B0604020202020204" pitchFamily="34" charset="0"/>
              </a:rPr>
              <a:t>90</a:t>
            </a:r>
          </a:p>
          <a:p>
            <a:pPr marR="3081" algn="r">
              <a:lnSpc>
                <a:spcPct val="130000"/>
              </a:lnSpc>
              <a:spcBef>
                <a:spcPts val="670"/>
              </a:spcBef>
            </a:pPr>
            <a:r>
              <a:rPr sz="900">
                <a:solidFill>
                  <a:schemeClr val="accent1"/>
                </a:solidFill>
                <a:latin typeface="Arial" panose="020B0604020202020204" pitchFamily="34" charset="0"/>
                <a:cs typeface="Arial" panose="020B0604020202020204" pitchFamily="34" charset="0"/>
              </a:rPr>
              <a:t>80</a:t>
            </a:r>
          </a:p>
          <a:p>
            <a:pPr marR="3466" algn="r">
              <a:lnSpc>
                <a:spcPct val="130000"/>
              </a:lnSpc>
              <a:spcBef>
                <a:spcPts val="673"/>
              </a:spcBef>
            </a:pPr>
            <a:r>
              <a:rPr sz="900">
                <a:solidFill>
                  <a:schemeClr val="accent1"/>
                </a:solidFill>
                <a:latin typeface="Arial" panose="020B0604020202020204" pitchFamily="34" charset="0"/>
                <a:cs typeface="Arial" panose="020B0604020202020204" pitchFamily="34" charset="0"/>
              </a:rPr>
              <a:t>70</a:t>
            </a:r>
          </a:p>
          <a:p>
            <a:pPr marR="3081" algn="r">
              <a:lnSpc>
                <a:spcPct val="130000"/>
              </a:lnSpc>
              <a:spcBef>
                <a:spcPts val="670"/>
              </a:spcBef>
            </a:pPr>
            <a:r>
              <a:rPr sz="900">
                <a:solidFill>
                  <a:schemeClr val="accent1"/>
                </a:solidFill>
                <a:latin typeface="Arial" panose="020B0604020202020204" pitchFamily="34" charset="0"/>
                <a:cs typeface="Arial" panose="020B0604020202020204" pitchFamily="34" charset="0"/>
              </a:rPr>
              <a:t>60</a:t>
            </a:r>
          </a:p>
          <a:p>
            <a:pPr marR="3081" algn="r">
              <a:lnSpc>
                <a:spcPct val="130000"/>
              </a:lnSpc>
              <a:spcBef>
                <a:spcPts val="673"/>
              </a:spcBef>
            </a:pPr>
            <a:r>
              <a:rPr sz="900">
                <a:solidFill>
                  <a:schemeClr val="accent1"/>
                </a:solidFill>
                <a:latin typeface="Arial" panose="020B0604020202020204" pitchFamily="34" charset="0"/>
                <a:cs typeface="Arial" panose="020B0604020202020204" pitchFamily="34" charset="0"/>
              </a:rPr>
              <a:t>50</a:t>
            </a:r>
          </a:p>
          <a:p>
            <a:pPr marR="3081" algn="r">
              <a:lnSpc>
                <a:spcPct val="130000"/>
              </a:lnSpc>
              <a:spcBef>
                <a:spcPts val="670"/>
              </a:spcBef>
            </a:pPr>
            <a:r>
              <a:rPr sz="900">
                <a:solidFill>
                  <a:schemeClr val="accent1"/>
                </a:solidFill>
                <a:latin typeface="Arial" panose="020B0604020202020204" pitchFamily="34" charset="0"/>
                <a:cs typeface="Arial" panose="020B0604020202020204" pitchFamily="34" charset="0"/>
              </a:rPr>
              <a:t>40</a:t>
            </a:r>
          </a:p>
          <a:p>
            <a:pPr marR="3081" algn="r">
              <a:lnSpc>
                <a:spcPct val="130000"/>
              </a:lnSpc>
              <a:spcBef>
                <a:spcPts val="673"/>
              </a:spcBef>
            </a:pPr>
            <a:r>
              <a:rPr sz="900">
                <a:solidFill>
                  <a:schemeClr val="accent1"/>
                </a:solidFill>
                <a:latin typeface="Arial" panose="020B0604020202020204" pitchFamily="34" charset="0"/>
                <a:cs typeface="Arial" panose="020B0604020202020204" pitchFamily="34" charset="0"/>
              </a:rPr>
              <a:t>30</a:t>
            </a:r>
          </a:p>
          <a:p>
            <a:pPr marR="3081" algn="r">
              <a:lnSpc>
                <a:spcPct val="130000"/>
              </a:lnSpc>
              <a:spcBef>
                <a:spcPts val="670"/>
              </a:spcBef>
            </a:pPr>
            <a:r>
              <a:rPr sz="900">
                <a:solidFill>
                  <a:schemeClr val="accent1"/>
                </a:solidFill>
                <a:latin typeface="Arial" panose="020B0604020202020204" pitchFamily="34" charset="0"/>
                <a:cs typeface="Arial" panose="020B0604020202020204" pitchFamily="34" charset="0"/>
              </a:rPr>
              <a:t>20</a:t>
            </a:r>
          </a:p>
          <a:p>
            <a:pPr marR="3081" algn="r">
              <a:lnSpc>
                <a:spcPct val="130000"/>
              </a:lnSpc>
              <a:spcBef>
                <a:spcPts val="673"/>
              </a:spcBef>
            </a:pPr>
            <a:r>
              <a:rPr sz="900">
                <a:solidFill>
                  <a:schemeClr val="accent1"/>
                </a:solidFill>
                <a:latin typeface="Arial" panose="020B0604020202020204" pitchFamily="34" charset="0"/>
                <a:cs typeface="Arial" panose="020B0604020202020204" pitchFamily="34" charset="0"/>
              </a:rPr>
              <a:t>10</a:t>
            </a:r>
          </a:p>
          <a:p>
            <a:pPr marR="3081" algn="r">
              <a:lnSpc>
                <a:spcPct val="130000"/>
              </a:lnSpc>
              <a:spcBef>
                <a:spcPts val="670"/>
              </a:spcBef>
            </a:pPr>
            <a:r>
              <a:rPr sz="900">
                <a:solidFill>
                  <a:schemeClr val="accent1"/>
                </a:solidFill>
                <a:latin typeface="Arial" panose="020B0604020202020204" pitchFamily="34" charset="0"/>
                <a:cs typeface="Arial" panose="020B0604020202020204" pitchFamily="34" charset="0"/>
              </a:rPr>
              <a:t>0</a:t>
            </a:r>
          </a:p>
        </p:txBody>
      </p:sp>
      <p:sp>
        <p:nvSpPr>
          <p:cNvPr id="19" name="object 23">
            <a:extLst>
              <a:ext uri="{FF2B5EF4-FFF2-40B4-BE49-F238E27FC236}">
                <a16:creationId xmlns:a16="http://schemas.microsoft.com/office/drawing/2014/main" id="{BE960869-2E99-7D7A-A6C5-2121B8750E32}"/>
              </a:ext>
            </a:extLst>
          </p:cNvPr>
          <p:cNvSpPr txBox="1"/>
          <p:nvPr/>
        </p:nvSpPr>
        <p:spPr>
          <a:xfrm>
            <a:off x="2010477" y="5010695"/>
            <a:ext cx="3423210" cy="145887"/>
          </a:xfrm>
          <a:prstGeom prst="rect">
            <a:avLst/>
          </a:prstGeom>
        </p:spPr>
        <p:txBody>
          <a:bodyPr vert="horz" wrap="square" lIns="0" tIns="7316" rIns="0" bIns="0" rtlCol="0">
            <a:spAutoFit/>
          </a:bodyPr>
          <a:lstStyle/>
          <a:p>
            <a:pPr marL="7701">
              <a:spcBef>
                <a:spcPts val="58"/>
              </a:spcBef>
              <a:tabLst>
                <a:tab pos="1147876" algn="l"/>
                <a:tab pos="2279579" algn="l"/>
              </a:tabLst>
            </a:pPr>
            <a:r>
              <a:rPr sz="900">
                <a:solidFill>
                  <a:schemeClr val="accent1"/>
                </a:solidFill>
                <a:latin typeface="Arial" panose="020B0604020202020204" pitchFamily="34" charset="0"/>
                <a:cs typeface="Arial" panose="020B0604020202020204" pitchFamily="34" charset="0"/>
              </a:rPr>
              <a:t>IGA 0/1	</a:t>
            </a:r>
            <a:r>
              <a:rPr lang="es-ES" sz="900">
                <a:solidFill>
                  <a:schemeClr val="accent1"/>
                </a:solidFill>
                <a:latin typeface="Arial" panose="020B0604020202020204" pitchFamily="34" charset="0"/>
                <a:cs typeface="Arial" panose="020B0604020202020204" pitchFamily="34" charset="0"/>
              </a:rPr>
              <a:t>            </a:t>
            </a:r>
            <a:r>
              <a:rPr sz="900">
                <a:solidFill>
                  <a:schemeClr val="accent1"/>
                </a:solidFill>
                <a:latin typeface="Arial" panose="020B0604020202020204" pitchFamily="34" charset="0"/>
                <a:cs typeface="Arial" panose="020B0604020202020204" pitchFamily="34" charset="0"/>
              </a:rPr>
              <a:t>EASI-75	</a:t>
            </a:r>
            <a:r>
              <a:rPr lang="es-ES" sz="900">
                <a:solidFill>
                  <a:schemeClr val="accent1"/>
                </a:solidFill>
                <a:latin typeface="Arial" panose="020B0604020202020204" pitchFamily="34" charset="0"/>
                <a:cs typeface="Arial" panose="020B0604020202020204" pitchFamily="34" charset="0"/>
              </a:rPr>
              <a:t>                      </a:t>
            </a:r>
            <a:r>
              <a:rPr sz="900">
                <a:solidFill>
                  <a:schemeClr val="accent1"/>
                </a:solidFill>
                <a:latin typeface="Arial" panose="020B0604020202020204" pitchFamily="34" charset="0"/>
                <a:cs typeface="Arial" panose="020B0604020202020204" pitchFamily="34" charset="0"/>
              </a:rPr>
              <a:t>EASI-90</a:t>
            </a:r>
          </a:p>
        </p:txBody>
      </p:sp>
      <p:sp>
        <p:nvSpPr>
          <p:cNvPr id="20" name="object 24">
            <a:extLst>
              <a:ext uri="{FF2B5EF4-FFF2-40B4-BE49-F238E27FC236}">
                <a16:creationId xmlns:a16="http://schemas.microsoft.com/office/drawing/2014/main" id="{DF9BCD93-2A33-B476-8C0D-BA3E80DF0255}"/>
              </a:ext>
            </a:extLst>
          </p:cNvPr>
          <p:cNvSpPr txBox="1"/>
          <p:nvPr/>
        </p:nvSpPr>
        <p:spPr>
          <a:xfrm>
            <a:off x="1676563" y="2176496"/>
            <a:ext cx="374022" cy="145887"/>
          </a:xfrm>
          <a:prstGeom prst="rect">
            <a:avLst/>
          </a:prstGeom>
        </p:spPr>
        <p:txBody>
          <a:bodyPr vert="horz" wrap="square" lIns="0" tIns="7316" rIns="0" bIns="0" rtlCol="0">
            <a:spAutoFit/>
          </a:bodyPr>
          <a:lstStyle/>
          <a:p>
            <a:pPr marL="7701">
              <a:spcBef>
                <a:spcPts val="58"/>
              </a:spcBef>
            </a:pPr>
            <a:r>
              <a:rPr sz="900">
                <a:solidFill>
                  <a:schemeClr val="accent1"/>
                </a:solidFill>
                <a:latin typeface="Arial" panose="020B0604020202020204" pitchFamily="34" charset="0"/>
                <a:cs typeface="Arial" panose="020B0604020202020204" pitchFamily="34" charset="0"/>
              </a:rPr>
              <a:t>Naïve</a:t>
            </a:r>
          </a:p>
        </p:txBody>
      </p:sp>
      <p:sp>
        <p:nvSpPr>
          <p:cNvPr id="21" name="object 25">
            <a:extLst>
              <a:ext uri="{FF2B5EF4-FFF2-40B4-BE49-F238E27FC236}">
                <a16:creationId xmlns:a16="http://schemas.microsoft.com/office/drawing/2014/main" id="{83329390-EB42-CE07-AA93-842179A7DE89}"/>
              </a:ext>
            </a:extLst>
          </p:cNvPr>
          <p:cNvSpPr txBox="1"/>
          <p:nvPr/>
        </p:nvSpPr>
        <p:spPr>
          <a:xfrm>
            <a:off x="2361935" y="2176496"/>
            <a:ext cx="573074" cy="145887"/>
          </a:xfrm>
          <a:prstGeom prst="rect">
            <a:avLst/>
          </a:prstGeom>
        </p:spPr>
        <p:txBody>
          <a:bodyPr vert="horz" wrap="square" lIns="0" tIns="7316" rIns="0" bIns="0" rtlCol="0">
            <a:spAutoFit/>
          </a:bodyPr>
          <a:lstStyle/>
          <a:p>
            <a:pPr marL="7701">
              <a:spcBef>
                <a:spcPts val="58"/>
              </a:spcBef>
            </a:pPr>
            <a:r>
              <a:rPr sz="900">
                <a:solidFill>
                  <a:schemeClr val="accent1"/>
                </a:solidFill>
                <a:latin typeface="Arial" panose="020B0604020202020204" pitchFamily="34" charset="0"/>
                <a:cs typeface="Arial" panose="020B0604020202020204" pitchFamily="34" charset="0"/>
              </a:rPr>
              <a:t>No naïve</a:t>
            </a:r>
          </a:p>
        </p:txBody>
      </p:sp>
      <p:sp>
        <p:nvSpPr>
          <p:cNvPr id="22" name="object 26">
            <a:extLst>
              <a:ext uri="{FF2B5EF4-FFF2-40B4-BE49-F238E27FC236}">
                <a16:creationId xmlns:a16="http://schemas.microsoft.com/office/drawing/2014/main" id="{3B993FF0-9B60-439D-0EE8-253C1620824F}"/>
              </a:ext>
            </a:extLst>
          </p:cNvPr>
          <p:cNvSpPr txBox="1"/>
          <p:nvPr/>
        </p:nvSpPr>
        <p:spPr>
          <a:xfrm>
            <a:off x="1763152" y="2632479"/>
            <a:ext cx="529332" cy="238220"/>
          </a:xfrm>
          <a:prstGeom prst="rect">
            <a:avLst/>
          </a:prstGeom>
        </p:spPr>
        <p:txBody>
          <a:bodyPr vert="horz" wrap="square" lIns="0" tIns="7316" rIns="0" bIns="0" rtlCol="0">
            <a:spAutoFit/>
          </a:bodyPr>
          <a:lstStyle/>
          <a:p>
            <a:pPr marL="1925" algn="ctr">
              <a:lnSpc>
                <a:spcPts val="870"/>
              </a:lnSpc>
              <a:spcBef>
                <a:spcPts val="58"/>
              </a:spcBef>
            </a:pPr>
            <a:r>
              <a:rPr sz="800">
                <a:solidFill>
                  <a:schemeClr val="accent1"/>
                </a:solidFill>
                <a:latin typeface="Arial" panose="020B0604020202020204" pitchFamily="34" charset="0"/>
                <a:cs typeface="Arial" panose="020B0604020202020204" pitchFamily="34" charset="0"/>
              </a:rPr>
              <a:t>57%</a:t>
            </a:r>
          </a:p>
          <a:p>
            <a:pPr algn="ctr">
              <a:lnSpc>
                <a:spcPts val="870"/>
              </a:lnSpc>
            </a:pPr>
            <a:r>
              <a:rPr sz="800">
                <a:solidFill>
                  <a:schemeClr val="accent1"/>
                </a:solidFill>
                <a:latin typeface="Arial" panose="020B0604020202020204" pitchFamily="34" charset="0"/>
                <a:cs typeface="Arial" panose="020B0604020202020204" pitchFamily="34" charset="0"/>
              </a:rPr>
              <a:t>IC 40-73%</a:t>
            </a:r>
          </a:p>
        </p:txBody>
      </p:sp>
      <p:sp>
        <p:nvSpPr>
          <p:cNvPr id="23" name="object 27">
            <a:extLst>
              <a:ext uri="{FF2B5EF4-FFF2-40B4-BE49-F238E27FC236}">
                <a16:creationId xmlns:a16="http://schemas.microsoft.com/office/drawing/2014/main" id="{079FBAA3-5003-279C-63C0-BCDC907D9753}"/>
              </a:ext>
            </a:extLst>
          </p:cNvPr>
          <p:cNvSpPr txBox="1"/>
          <p:nvPr/>
        </p:nvSpPr>
        <p:spPr>
          <a:xfrm>
            <a:off x="3379844" y="2652100"/>
            <a:ext cx="232966" cy="130498"/>
          </a:xfrm>
          <a:prstGeom prst="rect">
            <a:avLst/>
          </a:prstGeom>
        </p:spPr>
        <p:txBody>
          <a:bodyPr vert="horz" wrap="square" lIns="0" tIns="7316" rIns="0" bIns="0" rtlCol="0">
            <a:spAutoFit/>
          </a:bodyPr>
          <a:lstStyle/>
          <a:p>
            <a:pPr marL="7701">
              <a:spcBef>
                <a:spcPts val="58"/>
              </a:spcBef>
            </a:pPr>
            <a:r>
              <a:rPr sz="800">
                <a:solidFill>
                  <a:schemeClr val="accent1"/>
                </a:solidFill>
                <a:latin typeface="Arial" panose="020B0604020202020204" pitchFamily="34" charset="0"/>
                <a:cs typeface="Arial" panose="020B0604020202020204" pitchFamily="34" charset="0"/>
              </a:rPr>
              <a:t>55%</a:t>
            </a:r>
          </a:p>
        </p:txBody>
      </p:sp>
      <p:sp>
        <p:nvSpPr>
          <p:cNvPr id="24" name="object 28">
            <a:extLst>
              <a:ext uri="{FF2B5EF4-FFF2-40B4-BE49-F238E27FC236}">
                <a16:creationId xmlns:a16="http://schemas.microsoft.com/office/drawing/2014/main" id="{2F5B3236-2918-33B4-5086-B39CB1556A2F}"/>
              </a:ext>
            </a:extLst>
          </p:cNvPr>
          <p:cNvSpPr txBox="1"/>
          <p:nvPr/>
        </p:nvSpPr>
        <p:spPr>
          <a:xfrm>
            <a:off x="3247315" y="2793091"/>
            <a:ext cx="497876" cy="130498"/>
          </a:xfrm>
          <a:prstGeom prst="rect">
            <a:avLst/>
          </a:prstGeom>
        </p:spPr>
        <p:txBody>
          <a:bodyPr vert="horz" wrap="square" lIns="0" tIns="7316" rIns="0" bIns="0" rtlCol="0">
            <a:spAutoFit/>
          </a:bodyPr>
          <a:lstStyle/>
          <a:p>
            <a:pPr marL="7701">
              <a:spcBef>
                <a:spcPts val="58"/>
              </a:spcBef>
            </a:pPr>
            <a:r>
              <a:rPr sz="800">
                <a:solidFill>
                  <a:schemeClr val="accent1"/>
                </a:solidFill>
                <a:latin typeface="Arial" panose="020B0604020202020204" pitchFamily="34" charset="0"/>
                <a:cs typeface="Arial" panose="020B0604020202020204" pitchFamily="34" charset="0"/>
              </a:rPr>
              <a:t>IC 38-71%</a:t>
            </a:r>
          </a:p>
        </p:txBody>
      </p:sp>
      <p:sp>
        <p:nvSpPr>
          <p:cNvPr id="25" name="object 29">
            <a:extLst>
              <a:ext uri="{FF2B5EF4-FFF2-40B4-BE49-F238E27FC236}">
                <a16:creationId xmlns:a16="http://schemas.microsoft.com/office/drawing/2014/main" id="{9CCC261D-7C12-D6DB-C65D-92CD8EA139EC}"/>
              </a:ext>
            </a:extLst>
          </p:cNvPr>
          <p:cNvSpPr txBox="1"/>
          <p:nvPr/>
        </p:nvSpPr>
        <p:spPr>
          <a:xfrm>
            <a:off x="4689179" y="3171063"/>
            <a:ext cx="532281" cy="238220"/>
          </a:xfrm>
          <a:prstGeom prst="rect">
            <a:avLst/>
          </a:prstGeom>
        </p:spPr>
        <p:txBody>
          <a:bodyPr vert="horz" wrap="square" lIns="0" tIns="7316" rIns="0" bIns="0" rtlCol="0">
            <a:spAutoFit/>
          </a:bodyPr>
          <a:lstStyle/>
          <a:p>
            <a:pPr marL="1925" algn="ctr">
              <a:lnSpc>
                <a:spcPts val="870"/>
              </a:lnSpc>
              <a:spcBef>
                <a:spcPts val="58"/>
              </a:spcBef>
            </a:pPr>
            <a:r>
              <a:rPr sz="800">
                <a:solidFill>
                  <a:schemeClr val="accent1"/>
                </a:solidFill>
                <a:latin typeface="Arial" panose="020B0604020202020204" pitchFamily="34" charset="0"/>
                <a:cs typeface="Arial" panose="020B0604020202020204" pitchFamily="34" charset="0"/>
              </a:rPr>
              <a:t>37%</a:t>
            </a:r>
          </a:p>
          <a:p>
            <a:pPr algn="ctr">
              <a:lnSpc>
                <a:spcPts val="870"/>
              </a:lnSpc>
            </a:pPr>
            <a:r>
              <a:rPr sz="800">
                <a:solidFill>
                  <a:schemeClr val="accent1"/>
                </a:solidFill>
                <a:latin typeface="Arial" panose="020B0604020202020204" pitchFamily="34" charset="0"/>
                <a:cs typeface="Arial" panose="020B0604020202020204" pitchFamily="34" charset="0"/>
              </a:rPr>
              <a:t>IC 22-54%</a:t>
            </a:r>
          </a:p>
        </p:txBody>
      </p:sp>
      <p:sp>
        <p:nvSpPr>
          <p:cNvPr id="26" name="object 30">
            <a:extLst>
              <a:ext uri="{FF2B5EF4-FFF2-40B4-BE49-F238E27FC236}">
                <a16:creationId xmlns:a16="http://schemas.microsoft.com/office/drawing/2014/main" id="{BC42554D-8E29-9830-78CA-8C37D1400F54}"/>
              </a:ext>
            </a:extLst>
          </p:cNvPr>
          <p:cNvSpPr txBox="1"/>
          <p:nvPr/>
        </p:nvSpPr>
        <p:spPr>
          <a:xfrm>
            <a:off x="6161826" y="2495483"/>
            <a:ext cx="524417" cy="238220"/>
          </a:xfrm>
          <a:prstGeom prst="rect">
            <a:avLst/>
          </a:prstGeom>
        </p:spPr>
        <p:txBody>
          <a:bodyPr vert="horz" wrap="square" lIns="0" tIns="7316" rIns="0" bIns="0" rtlCol="0">
            <a:spAutoFit/>
          </a:bodyPr>
          <a:lstStyle/>
          <a:p>
            <a:pPr algn="ctr">
              <a:lnSpc>
                <a:spcPts val="870"/>
              </a:lnSpc>
              <a:spcBef>
                <a:spcPts val="58"/>
              </a:spcBef>
            </a:pPr>
            <a:r>
              <a:rPr sz="800">
                <a:solidFill>
                  <a:schemeClr val="accent1"/>
                </a:solidFill>
                <a:latin typeface="Arial" panose="020B0604020202020204" pitchFamily="34" charset="0"/>
                <a:cs typeface="Arial" panose="020B0604020202020204" pitchFamily="34" charset="0"/>
              </a:rPr>
              <a:t>59%</a:t>
            </a:r>
          </a:p>
          <a:p>
            <a:pPr algn="ctr">
              <a:lnSpc>
                <a:spcPts val="870"/>
              </a:lnSpc>
            </a:pPr>
            <a:r>
              <a:rPr sz="800">
                <a:solidFill>
                  <a:schemeClr val="accent1"/>
                </a:solidFill>
                <a:latin typeface="Arial" panose="020B0604020202020204" pitchFamily="34" charset="0"/>
                <a:cs typeface="Arial" panose="020B0604020202020204" pitchFamily="34" charset="0"/>
              </a:rPr>
              <a:t>IC 39-78%</a:t>
            </a:r>
          </a:p>
        </p:txBody>
      </p:sp>
      <p:sp>
        <p:nvSpPr>
          <p:cNvPr id="27" name="object 31">
            <a:extLst>
              <a:ext uri="{FF2B5EF4-FFF2-40B4-BE49-F238E27FC236}">
                <a16:creationId xmlns:a16="http://schemas.microsoft.com/office/drawing/2014/main" id="{C9A5642C-E859-FC07-AF47-6B14EC8AB882}"/>
              </a:ext>
            </a:extLst>
          </p:cNvPr>
          <p:cNvSpPr txBox="1"/>
          <p:nvPr/>
        </p:nvSpPr>
        <p:spPr>
          <a:xfrm>
            <a:off x="2332872" y="3308176"/>
            <a:ext cx="231981" cy="130498"/>
          </a:xfrm>
          <a:prstGeom prst="rect">
            <a:avLst/>
          </a:prstGeom>
        </p:spPr>
        <p:txBody>
          <a:bodyPr vert="horz" wrap="square" lIns="0" tIns="7316" rIns="0" bIns="0" rtlCol="0">
            <a:spAutoFit/>
          </a:bodyPr>
          <a:lstStyle/>
          <a:p>
            <a:pPr marL="7701">
              <a:spcBef>
                <a:spcPts val="58"/>
              </a:spcBef>
            </a:pPr>
            <a:r>
              <a:rPr sz="800">
                <a:solidFill>
                  <a:schemeClr val="accent1"/>
                </a:solidFill>
                <a:latin typeface="Arial" panose="020B0604020202020204" pitchFamily="34" charset="0"/>
                <a:cs typeface="Arial" panose="020B0604020202020204" pitchFamily="34" charset="0"/>
              </a:rPr>
              <a:t>43%</a:t>
            </a:r>
          </a:p>
        </p:txBody>
      </p:sp>
      <p:sp>
        <p:nvSpPr>
          <p:cNvPr id="28" name="object 32">
            <a:extLst>
              <a:ext uri="{FF2B5EF4-FFF2-40B4-BE49-F238E27FC236}">
                <a16:creationId xmlns:a16="http://schemas.microsoft.com/office/drawing/2014/main" id="{352D451E-0D67-6B0D-C201-D4A13FFCDE91}"/>
              </a:ext>
            </a:extLst>
          </p:cNvPr>
          <p:cNvSpPr txBox="1"/>
          <p:nvPr/>
        </p:nvSpPr>
        <p:spPr>
          <a:xfrm>
            <a:off x="2194700" y="3449167"/>
            <a:ext cx="508198" cy="130498"/>
          </a:xfrm>
          <a:prstGeom prst="rect">
            <a:avLst/>
          </a:prstGeom>
        </p:spPr>
        <p:txBody>
          <a:bodyPr vert="horz" wrap="square" lIns="0" tIns="7316" rIns="0" bIns="0" rtlCol="0">
            <a:spAutoFit/>
          </a:bodyPr>
          <a:lstStyle/>
          <a:p>
            <a:pPr marL="7701">
              <a:spcBef>
                <a:spcPts val="58"/>
              </a:spcBef>
            </a:pPr>
            <a:r>
              <a:rPr sz="800">
                <a:solidFill>
                  <a:schemeClr val="accent1"/>
                </a:solidFill>
                <a:latin typeface="Arial" panose="020B0604020202020204" pitchFamily="34" charset="0"/>
                <a:cs typeface="Arial" panose="020B0604020202020204" pitchFamily="34" charset="0"/>
              </a:rPr>
              <a:t>IC 26-61%</a:t>
            </a:r>
          </a:p>
        </p:txBody>
      </p:sp>
      <p:sp>
        <p:nvSpPr>
          <p:cNvPr id="29" name="object 33">
            <a:extLst>
              <a:ext uri="{FF2B5EF4-FFF2-40B4-BE49-F238E27FC236}">
                <a16:creationId xmlns:a16="http://schemas.microsoft.com/office/drawing/2014/main" id="{51A5BE6E-17FB-6928-FB0B-ABB473AF8651}"/>
              </a:ext>
            </a:extLst>
          </p:cNvPr>
          <p:cNvSpPr txBox="1"/>
          <p:nvPr/>
        </p:nvSpPr>
        <p:spPr>
          <a:xfrm>
            <a:off x="3817151" y="3455041"/>
            <a:ext cx="223135" cy="130498"/>
          </a:xfrm>
          <a:prstGeom prst="rect">
            <a:avLst/>
          </a:prstGeom>
        </p:spPr>
        <p:txBody>
          <a:bodyPr vert="horz" wrap="square" lIns="0" tIns="7316" rIns="0" bIns="0" rtlCol="0">
            <a:spAutoFit/>
          </a:bodyPr>
          <a:lstStyle/>
          <a:p>
            <a:pPr marL="7701">
              <a:spcBef>
                <a:spcPts val="58"/>
              </a:spcBef>
            </a:pPr>
            <a:r>
              <a:rPr sz="800">
                <a:solidFill>
                  <a:schemeClr val="accent1"/>
                </a:solidFill>
                <a:latin typeface="Arial" panose="020B0604020202020204" pitchFamily="34" charset="0"/>
                <a:cs typeface="Arial" panose="020B0604020202020204" pitchFamily="34" charset="0"/>
              </a:rPr>
              <a:t>37%</a:t>
            </a:r>
          </a:p>
        </p:txBody>
      </p:sp>
      <p:sp>
        <p:nvSpPr>
          <p:cNvPr id="30" name="object 34">
            <a:extLst>
              <a:ext uri="{FF2B5EF4-FFF2-40B4-BE49-F238E27FC236}">
                <a16:creationId xmlns:a16="http://schemas.microsoft.com/office/drawing/2014/main" id="{83273412-3BD2-D654-9CF3-E2545A8BB9A5}"/>
              </a:ext>
            </a:extLst>
          </p:cNvPr>
          <p:cNvSpPr txBox="1"/>
          <p:nvPr/>
        </p:nvSpPr>
        <p:spPr>
          <a:xfrm>
            <a:off x="3661591" y="3596032"/>
            <a:ext cx="531790" cy="130498"/>
          </a:xfrm>
          <a:prstGeom prst="rect">
            <a:avLst/>
          </a:prstGeom>
        </p:spPr>
        <p:txBody>
          <a:bodyPr vert="horz" wrap="square" lIns="0" tIns="7316" rIns="0" bIns="0" rtlCol="0">
            <a:spAutoFit/>
          </a:bodyPr>
          <a:lstStyle/>
          <a:p>
            <a:pPr marL="7701">
              <a:spcBef>
                <a:spcPts val="58"/>
              </a:spcBef>
            </a:pPr>
            <a:r>
              <a:rPr sz="800">
                <a:solidFill>
                  <a:schemeClr val="accent1"/>
                </a:solidFill>
                <a:latin typeface="Arial" panose="020B0604020202020204" pitchFamily="34" charset="0"/>
                <a:cs typeface="Arial" panose="020B0604020202020204" pitchFamily="34" charset="0"/>
              </a:rPr>
              <a:t>IC 22-55%</a:t>
            </a:r>
          </a:p>
        </p:txBody>
      </p:sp>
      <p:sp>
        <p:nvSpPr>
          <p:cNvPr id="31" name="object 35">
            <a:extLst>
              <a:ext uri="{FF2B5EF4-FFF2-40B4-BE49-F238E27FC236}">
                <a16:creationId xmlns:a16="http://schemas.microsoft.com/office/drawing/2014/main" id="{BF2A9F99-6790-8CC6-C76C-ED453578526D}"/>
              </a:ext>
            </a:extLst>
          </p:cNvPr>
          <p:cNvSpPr txBox="1"/>
          <p:nvPr/>
        </p:nvSpPr>
        <p:spPr>
          <a:xfrm>
            <a:off x="5121669" y="3983757"/>
            <a:ext cx="548991" cy="238220"/>
          </a:xfrm>
          <a:prstGeom prst="rect">
            <a:avLst/>
          </a:prstGeom>
        </p:spPr>
        <p:txBody>
          <a:bodyPr vert="horz" wrap="square" lIns="0" tIns="7316" rIns="0" bIns="0" rtlCol="0">
            <a:spAutoFit/>
          </a:bodyPr>
          <a:lstStyle/>
          <a:p>
            <a:pPr algn="ctr">
              <a:lnSpc>
                <a:spcPts val="870"/>
              </a:lnSpc>
              <a:spcBef>
                <a:spcPts val="58"/>
              </a:spcBef>
            </a:pPr>
            <a:r>
              <a:rPr sz="800">
                <a:solidFill>
                  <a:schemeClr val="accent1"/>
                </a:solidFill>
                <a:latin typeface="Arial" panose="020B0604020202020204" pitchFamily="34" charset="0"/>
                <a:cs typeface="Arial" panose="020B0604020202020204" pitchFamily="34" charset="0"/>
              </a:rPr>
              <a:t>20%</a:t>
            </a:r>
          </a:p>
          <a:p>
            <a:pPr algn="ctr">
              <a:lnSpc>
                <a:spcPts val="870"/>
              </a:lnSpc>
            </a:pPr>
            <a:r>
              <a:rPr sz="800">
                <a:solidFill>
                  <a:schemeClr val="accent1"/>
                </a:solidFill>
                <a:latin typeface="Arial" panose="020B0604020202020204" pitchFamily="34" charset="0"/>
                <a:cs typeface="Arial" panose="020B0604020202020204" pitchFamily="34" charset="0"/>
              </a:rPr>
              <a:t>IC 8,4-37%</a:t>
            </a:r>
          </a:p>
        </p:txBody>
      </p:sp>
      <p:sp>
        <p:nvSpPr>
          <p:cNvPr id="32" name="object 36">
            <a:extLst>
              <a:ext uri="{FF2B5EF4-FFF2-40B4-BE49-F238E27FC236}">
                <a16:creationId xmlns:a16="http://schemas.microsoft.com/office/drawing/2014/main" id="{B8B975CA-7F72-42E8-D96C-84FBA84E88A4}"/>
              </a:ext>
            </a:extLst>
          </p:cNvPr>
          <p:cNvSpPr txBox="1"/>
          <p:nvPr/>
        </p:nvSpPr>
        <p:spPr>
          <a:xfrm>
            <a:off x="6578231" y="3337550"/>
            <a:ext cx="797192" cy="238220"/>
          </a:xfrm>
          <a:prstGeom prst="rect">
            <a:avLst/>
          </a:prstGeom>
        </p:spPr>
        <p:txBody>
          <a:bodyPr vert="horz" wrap="square" lIns="0" tIns="7316" rIns="0" bIns="0" rtlCol="0">
            <a:spAutoFit/>
          </a:bodyPr>
          <a:lstStyle/>
          <a:p>
            <a:pPr marL="143628">
              <a:lnSpc>
                <a:spcPts val="870"/>
              </a:lnSpc>
              <a:spcBef>
                <a:spcPts val="58"/>
              </a:spcBef>
            </a:pPr>
            <a:r>
              <a:rPr sz="800">
                <a:solidFill>
                  <a:schemeClr val="accent1"/>
                </a:solidFill>
                <a:latin typeface="Arial" panose="020B0604020202020204" pitchFamily="34" charset="0"/>
                <a:cs typeface="Arial" panose="020B0604020202020204" pitchFamily="34" charset="0"/>
              </a:rPr>
              <a:t>41%</a:t>
            </a:r>
          </a:p>
          <a:p>
            <a:pPr marL="7701">
              <a:lnSpc>
                <a:spcPts val="870"/>
              </a:lnSpc>
              <a:tabLst>
                <a:tab pos="616487" algn="l"/>
              </a:tabLst>
            </a:pPr>
            <a:r>
              <a:rPr sz="800" u="sng">
                <a:solidFill>
                  <a:schemeClr val="accent1"/>
                </a:solidFill>
                <a:uFill>
                  <a:solidFill>
                    <a:srgbClr val="D9D9D9"/>
                  </a:solidFill>
                </a:uFill>
                <a:latin typeface="Arial" panose="020B0604020202020204" pitchFamily="34" charset="0"/>
                <a:cs typeface="Arial" panose="020B0604020202020204" pitchFamily="34" charset="0"/>
              </a:rPr>
              <a:t> IC 24-59%	</a:t>
            </a:r>
            <a:endParaRPr sz="800">
              <a:solidFill>
                <a:schemeClr val="accent1"/>
              </a:solidFill>
              <a:latin typeface="Arial" panose="020B0604020202020204" pitchFamily="34" charset="0"/>
              <a:cs typeface="Arial" panose="020B0604020202020204" pitchFamily="34" charset="0"/>
            </a:endParaRPr>
          </a:p>
        </p:txBody>
      </p:sp>
      <p:sp>
        <p:nvSpPr>
          <p:cNvPr id="33" name="object 37">
            <a:extLst>
              <a:ext uri="{FF2B5EF4-FFF2-40B4-BE49-F238E27FC236}">
                <a16:creationId xmlns:a16="http://schemas.microsoft.com/office/drawing/2014/main" id="{8B93C437-529C-0138-D4D9-932C58070376}"/>
              </a:ext>
            </a:extLst>
          </p:cNvPr>
          <p:cNvSpPr txBox="1"/>
          <p:nvPr/>
        </p:nvSpPr>
        <p:spPr>
          <a:xfrm>
            <a:off x="6373693" y="5010523"/>
            <a:ext cx="514096" cy="145887"/>
          </a:xfrm>
          <a:prstGeom prst="rect">
            <a:avLst/>
          </a:prstGeom>
        </p:spPr>
        <p:txBody>
          <a:bodyPr vert="horz" wrap="square" lIns="0" tIns="7316" rIns="0" bIns="0" rtlCol="0">
            <a:spAutoFit/>
          </a:bodyPr>
          <a:lstStyle/>
          <a:p>
            <a:pPr marL="7701">
              <a:spcBef>
                <a:spcPts val="58"/>
              </a:spcBef>
            </a:pPr>
            <a:r>
              <a:rPr sz="900">
                <a:solidFill>
                  <a:schemeClr val="accent1"/>
                </a:solidFill>
                <a:latin typeface="Arial" panose="020B0604020202020204" pitchFamily="34" charset="0"/>
                <a:cs typeface="Arial" panose="020B0604020202020204" pitchFamily="34" charset="0"/>
              </a:rPr>
              <a:t>NRSp</a:t>
            </a:r>
            <a:r>
              <a:rPr sz="900">
                <a:solidFill>
                  <a:schemeClr val="accent1"/>
                </a:solidFill>
                <a:latin typeface="Symbol" pitchFamily="2" charset="2"/>
                <a:cs typeface="Arial" panose="020B0604020202020204" pitchFamily="34" charset="0"/>
              </a:rPr>
              <a:t></a:t>
            </a:r>
            <a:r>
              <a:rPr sz="900">
                <a:solidFill>
                  <a:schemeClr val="accent1"/>
                </a:solidFill>
                <a:latin typeface="Arial" panose="020B0604020202020204" pitchFamily="34" charset="0"/>
                <a:cs typeface="Arial" panose="020B0604020202020204" pitchFamily="34" charset="0"/>
              </a:rPr>
              <a:t>4</a:t>
            </a:r>
          </a:p>
        </p:txBody>
      </p:sp>
      <p:sp>
        <p:nvSpPr>
          <p:cNvPr id="34" name="object 38">
            <a:extLst>
              <a:ext uri="{FF2B5EF4-FFF2-40B4-BE49-F238E27FC236}">
                <a16:creationId xmlns:a16="http://schemas.microsoft.com/office/drawing/2014/main" id="{E63FCD83-E8E7-F409-AEE3-C95E615B52B4}"/>
              </a:ext>
            </a:extLst>
          </p:cNvPr>
          <p:cNvSpPr/>
          <p:nvPr/>
        </p:nvSpPr>
        <p:spPr>
          <a:xfrm>
            <a:off x="1529710" y="2221450"/>
            <a:ext cx="74706" cy="74706"/>
          </a:xfrm>
          <a:custGeom>
            <a:avLst/>
            <a:gdLst/>
            <a:ahLst/>
            <a:cxnLst/>
            <a:rect l="l" t="t" r="r" b="b"/>
            <a:pathLst>
              <a:path w="96520" h="96520">
                <a:moveTo>
                  <a:pt x="95944" y="0"/>
                </a:moveTo>
                <a:lnTo>
                  <a:pt x="0" y="0"/>
                </a:lnTo>
                <a:lnTo>
                  <a:pt x="0" y="95944"/>
                </a:lnTo>
                <a:lnTo>
                  <a:pt x="95944" y="95944"/>
                </a:lnTo>
                <a:lnTo>
                  <a:pt x="95944" y="0"/>
                </a:lnTo>
                <a:close/>
              </a:path>
            </a:pathLst>
          </a:custGeom>
          <a:solidFill>
            <a:srgbClr val="B1049D"/>
          </a:solidFill>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35" name="object 39">
            <a:extLst>
              <a:ext uri="{FF2B5EF4-FFF2-40B4-BE49-F238E27FC236}">
                <a16:creationId xmlns:a16="http://schemas.microsoft.com/office/drawing/2014/main" id="{780EF941-6C8B-9E1D-C71A-96DA7D87D413}"/>
              </a:ext>
            </a:extLst>
          </p:cNvPr>
          <p:cNvSpPr/>
          <p:nvPr/>
        </p:nvSpPr>
        <p:spPr>
          <a:xfrm>
            <a:off x="2244454" y="2221450"/>
            <a:ext cx="74706" cy="74706"/>
          </a:xfrm>
          <a:custGeom>
            <a:avLst/>
            <a:gdLst/>
            <a:ahLst/>
            <a:cxnLst/>
            <a:rect l="l" t="t" r="r" b="b"/>
            <a:pathLst>
              <a:path w="96520" h="96520">
                <a:moveTo>
                  <a:pt x="95944" y="0"/>
                </a:moveTo>
                <a:lnTo>
                  <a:pt x="0" y="0"/>
                </a:lnTo>
                <a:lnTo>
                  <a:pt x="0" y="95944"/>
                </a:lnTo>
                <a:lnTo>
                  <a:pt x="95944" y="95944"/>
                </a:lnTo>
                <a:lnTo>
                  <a:pt x="95944" y="0"/>
                </a:lnTo>
                <a:close/>
              </a:path>
            </a:pathLst>
          </a:custGeom>
          <a:solidFill>
            <a:srgbClr val="A6A6A6"/>
          </a:solidFill>
        </p:spPr>
        <p:txBody>
          <a:bodyPr wrap="square" lIns="0" tIns="0" rIns="0" bIns="0" rtlCol="0"/>
          <a:lstStyle/>
          <a:p>
            <a:endParaRPr sz="1100">
              <a:solidFill>
                <a:schemeClr val="accent1"/>
              </a:solidFill>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40D0FBF7-57C6-809A-E1E4-1D7110A1E69F}"/>
              </a:ext>
            </a:extLst>
          </p:cNvPr>
          <p:cNvSpPr txBox="1"/>
          <p:nvPr/>
        </p:nvSpPr>
        <p:spPr>
          <a:xfrm>
            <a:off x="1760016" y="6029644"/>
            <a:ext cx="8102442" cy="477054"/>
          </a:xfrm>
          <a:prstGeom prst="rect">
            <a:avLst/>
          </a:prstGeom>
          <a:noFill/>
        </p:spPr>
        <p:txBody>
          <a:bodyPr wrap="square" rtlCol="0">
            <a:spAutoFit/>
          </a:bodyPr>
          <a:lstStyle/>
          <a:p>
            <a:r>
              <a:rPr lang="es-ES" sz="500" baseline="30000">
                <a:solidFill>
                  <a:srgbClr val="646464"/>
                </a:solidFill>
              </a:rPr>
              <a:t>#</a:t>
            </a:r>
            <a:r>
              <a:rPr lang="es-ES" sz="500">
                <a:solidFill>
                  <a:srgbClr val="646464"/>
                </a:solidFill>
              </a:rPr>
              <a:t>En pacientes adolescentes y adultos (&gt;12años) con DA moderada-severa.</a:t>
            </a:r>
            <a:r>
              <a:rPr lang="es-ES" sz="500" baseline="30000">
                <a:solidFill>
                  <a:srgbClr val="646464"/>
                </a:solidFill>
              </a:rPr>
              <a:t>1</a:t>
            </a:r>
            <a:r>
              <a:rPr lang="es-ES" sz="500">
                <a:solidFill>
                  <a:srgbClr val="646464"/>
                </a:solidFill>
              </a:rPr>
              <a:t>; </a:t>
            </a:r>
            <a:r>
              <a:rPr lang="es-ES" sz="500" baseline="30000">
                <a:solidFill>
                  <a:srgbClr val="646464"/>
                </a:solidFill>
              </a:rPr>
              <a:t>$</a:t>
            </a:r>
            <a:r>
              <a:rPr lang="es-ES" sz="500">
                <a:solidFill>
                  <a:srgbClr val="646464"/>
                </a:solidFill>
              </a:rPr>
              <a:t>Se evaluaron los datos del 51% de la población inicial en semana 16. Parte de la muestra no había cumplido el seguimiento hasta semana 16 en el momento del análisis. Quizás, con un tamaño muestral mayor se podría </a:t>
            </a:r>
            <a:r>
              <a:rPr lang="es-ES" sz="500" err="1">
                <a:solidFill>
                  <a:srgbClr val="646464"/>
                </a:solidFill>
              </a:rPr>
              <a:t>habero</a:t>
            </a:r>
            <a:r>
              <a:rPr lang="es-ES" sz="500">
                <a:solidFill>
                  <a:srgbClr val="646464"/>
                </a:solidFill>
              </a:rPr>
              <a:t> </a:t>
            </a:r>
            <a:r>
              <a:rPr lang="es-ES" sz="500" err="1">
                <a:solidFill>
                  <a:srgbClr val="646464"/>
                </a:solidFill>
              </a:rPr>
              <a:t>bjetivado</a:t>
            </a:r>
            <a:r>
              <a:rPr lang="es-ES" sz="500">
                <a:solidFill>
                  <a:srgbClr val="646464"/>
                </a:solidFill>
              </a:rPr>
              <a:t> diferencias estadísticamente significativas.</a:t>
            </a:r>
            <a:r>
              <a:rPr lang="es-ES" sz="500" baseline="30000">
                <a:solidFill>
                  <a:srgbClr val="646464"/>
                </a:solidFill>
              </a:rPr>
              <a:t>1</a:t>
            </a:r>
          </a:p>
          <a:p>
            <a:r>
              <a:rPr lang="es-ES" sz="500" b="1">
                <a:solidFill>
                  <a:srgbClr val="646464"/>
                </a:solidFill>
              </a:rPr>
              <a:t>DA</a:t>
            </a:r>
            <a:r>
              <a:rPr lang="es-ES" sz="500">
                <a:solidFill>
                  <a:srgbClr val="646464"/>
                </a:solidFill>
              </a:rPr>
              <a:t>: dermatitis atópica; </a:t>
            </a:r>
            <a:r>
              <a:rPr lang="es-ES" sz="500" b="1">
                <a:solidFill>
                  <a:srgbClr val="646464"/>
                </a:solidFill>
              </a:rPr>
              <a:t>EASI-75</a:t>
            </a:r>
            <a:r>
              <a:rPr lang="es-ES" sz="500">
                <a:solidFill>
                  <a:srgbClr val="646464"/>
                </a:solidFill>
              </a:rPr>
              <a:t>: mejora igual o superior al 75 % en el índice de área y severidad del eccema; </a:t>
            </a:r>
            <a:r>
              <a:rPr lang="es-ES" sz="500" b="1">
                <a:solidFill>
                  <a:srgbClr val="646464"/>
                </a:solidFill>
              </a:rPr>
              <a:t>EASI-90</a:t>
            </a:r>
            <a:r>
              <a:rPr lang="es-ES" sz="500">
                <a:solidFill>
                  <a:srgbClr val="646464"/>
                </a:solidFill>
              </a:rPr>
              <a:t>: mejora igual o superior al 90 % en el índice de área y severidad del eccema; </a:t>
            </a:r>
            <a:r>
              <a:rPr lang="es-ES" sz="500" b="1">
                <a:solidFill>
                  <a:srgbClr val="646464"/>
                </a:solidFill>
              </a:rPr>
              <a:t>IGA</a:t>
            </a:r>
            <a:r>
              <a:rPr lang="es-ES" sz="500">
                <a:solidFill>
                  <a:srgbClr val="646464"/>
                </a:solidFill>
              </a:rPr>
              <a:t> </a:t>
            </a:r>
            <a:r>
              <a:rPr lang="es-ES" sz="500" b="1">
                <a:solidFill>
                  <a:srgbClr val="646464"/>
                </a:solidFill>
              </a:rPr>
              <a:t>0/1</a:t>
            </a:r>
            <a:r>
              <a:rPr lang="es-ES" sz="500">
                <a:solidFill>
                  <a:srgbClr val="646464"/>
                </a:solidFill>
              </a:rPr>
              <a:t>: valoración global del investigador; </a:t>
            </a:r>
            <a:r>
              <a:rPr lang="es-ES" sz="500" b="1">
                <a:solidFill>
                  <a:srgbClr val="646464"/>
                </a:solidFill>
              </a:rPr>
              <a:t>NRS</a:t>
            </a:r>
            <a:r>
              <a:rPr lang="es-ES" sz="500">
                <a:solidFill>
                  <a:srgbClr val="646464"/>
                </a:solidFill>
              </a:rPr>
              <a:t> p ≤ 4: reducción de 4 puntos o más en la escala numérica de prurito.</a:t>
            </a:r>
          </a:p>
          <a:p>
            <a:r>
              <a:rPr lang="es-ES" sz="500" b="1">
                <a:solidFill>
                  <a:srgbClr val="646464"/>
                </a:solidFill>
              </a:rPr>
              <a:t>1. </a:t>
            </a:r>
            <a:r>
              <a:rPr lang="es-ES" sz="500">
                <a:solidFill>
                  <a:srgbClr val="646464"/>
                </a:solidFill>
              </a:rPr>
              <a:t>Marcos C, </a:t>
            </a:r>
            <a:r>
              <a:rPr lang="es-ES" sz="500" i="1">
                <a:solidFill>
                  <a:srgbClr val="646464"/>
                </a:solidFill>
              </a:rPr>
              <a:t>et al</a:t>
            </a:r>
            <a:r>
              <a:rPr lang="es-ES" sz="500">
                <a:solidFill>
                  <a:srgbClr val="646464"/>
                </a:solidFill>
              </a:rPr>
              <a:t>. Diferencias a corto-medio plazo en la respuesta a </a:t>
            </a:r>
            <a:r>
              <a:rPr lang="es-ES" sz="500" err="1">
                <a:solidFill>
                  <a:srgbClr val="646464"/>
                </a:solidFill>
              </a:rPr>
              <a:t>lebrikizumab</a:t>
            </a:r>
            <a:r>
              <a:rPr lang="es-ES" sz="500">
                <a:solidFill>
                  <a:srgbClr val="646464"/>
                </a:solidFill>
              </a:rPr>
              <a:t> en pacientes </a:t>
            </a:r>
            <a:r>
              <a:rPr lang="es-ES" sz="500" err="1">
                <a:solidFill>
                  <a:srgbClr val="646464"/>
                </a:solidFill>
              </a:rPr>
              <a:t>naïve</a:t>
            </a:r>
            <a:r>
              <a:rPr lang="es-ES" sz="500">
                <a:solidFill>
                  <a:srgbClr val="646464"/>
                </a:solidFill>
              </a:rPr>
              <a:t> vs. pacientes con fallo o cambio de terapias avanzadas previas. Póster presentado en la 70 Reunión GEIDAC; 2–4 octubre 2025; Madrid, España. PO‑44.</a:t>
            </a:r>
          </a:p>
        </p:txBody>
      </p:sp>
      <p:sp>
        <p:nvSpPr>
          <p:cNvPr id="38" name="Rectángulo redondeado 37">
            <a:extLst>
              <a:ext uri="{FF2B5EF4-FFF2-40B4-BE49-F238E27FC236}">
                <a16:creationId xmlns:a16="http://schemas.microsoft.com/office/drawing/2014/main" id="{900A42C9-F478-B7BA-D1F9-500824A1354A}"/>
              </a:ext>
            </a:extLst>
          </p:cNvPr>
          <p:cNvSpPr/>
          <p:nvPr/>
        </p:nvSpPr>
        <p:spPr>
          <a:xfrm>
            <a:off x="8114831" y="2123358"/>
            <a:ext cx="3201604" cy="3310231"/>
          </a:xfrm>
          <a:prstGeom prst="roundRect">
            <a:avLst>
              <a:gd name="adj" fmla="val 3646"/>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CuadroTexto 40">
            <a:extLst>
              <a:ext uri="{FF2B5EF4-FFF2-40B4-BE49-F238E27FC236}">
                <a16:creationId xmlns:a16="http://schemas.microsoft.com/office/drawing/2014/main" id="{F520238E-DB7E-23B1-D1E0-040528F0FB6B}"/>
              </a:ext>
            </a:extLst>
          </p:cNvPr>
          <p:cNvSpPr txBox="1"/>
          <p:nvPr/>
        </p:nvSpPr>
        <p:spPr>
          <a:xfrm>
            <a:off x="8304360" y="2978953"/>
            <a:ext cx="2768928" cy="1600438"/>
          </a:xfrm>
          <a:prstGeom prst="rect">
            <a:avLst/>
          </a:prstGeom>
          <a:noFill/>
        </p:spPr>
        <p:txBody>
          <a:bodyPr wrap="square">
            <a:spAutoFit/>
          </a:bodyPr>
          <a:lstStyle/>
          <a:p>
            <a:pPr marL="72000" lvl="0" algn="ctr">
              <a:defRPr/>
            </a:pPr>
            <a:r>
              <a:rPr lang="es-ES" sz="1400">
                <a:solidFill>
                  <a:srgbClr val="223469"/>
                </a:solidFill>
              </a:rPr>
              <a:t>El </a:t>
            </a:r>
            <a:r>
              <a:rPr lang="es-ES" sz="1400" b="1">
                <a:solidFill>
                  <a:srgbClr val="223469"/>
                </a:solidFill>
              </a:rPr>
              <a:t>grupo </a:t>
            </a:r>
            <a:r>
              <a:rPr lang="es-ES" sz="1400" b="1" err="1">
                <a:solidFill>
                  <a:srgbClr val="223469"/>
                </a:solidFill>
              </a:rPr>
              <a:t>naïve</a:t>
            </a:r>
            <a:r>
              <a:rPr lang="es-ES" sz="1400" b="1">
                <a:solidFill>
                  <a:srgbClr val="223469"/>
                </a:solidFill>
              </a:rPr>
              <a:t> mostró una mejor respuesta terapéutica </a:t>
            </a:r>
            <a:r>
              <a:rPr lang="es-ES" sz="1400">
                <a:solidFill>
                  <a:srgbClr val="223469"/>
                </a:solidFill>
              </a:rPr>
              <a:t>que el grupo no </a:t>
            </a:r>
            <a:r>
              <a:rPr lang="es-ES" sz="1400" err="1">
                <a:solidFill>
                  <a:srgbClr val="223469"/>
                </a:solidFill>
              </a:rPr>
              <a:t>naïve</a:t>
            </a:r>
            <a:r>
              <a:rPr lang="es-ES" sz="1400">
                <a:solidFill>
                  <a:srgbClr val="223469"/>
                </a:solidFill>
              </a:rPr>
              <a:t> </a:t>
            </a:r>
            <a:r>
              <a:rPr lang="es-ES" sz="1400" b="1">
                <a:solidFill>
                  <a:srgbClr val="223469"/>
                </a:solidFill>
              </a:rPr>
              <a:t>en la semana 16 de tratamiento</a:t>
            </a:r>
            <a:r>
              <a:rPr lang="es-ES" sz="1400">
                <a:solidFill>
                  <a:srgbClr val="223469"/>
                </a:solidFill>
              </a:rPr>
              <a:t>, aunque </a:t>
            </a:r>
            <a:r>
              <a:rPr lang="es-ES" sz="1400" b="1">
                <a:solidFill>
                  <a:srgbClr val="223469"/>
                </a:solidFill>
              </a:rPr>
              <a:t>no se alcanzaron diferencias estadísticamente significativas</a:t>
            </a:r>
            <a:r>
              <a:rPr lang="es-ES" sz="1400">
                <a:solidFill>
                  <a:srgbClr val="223469"/>
                </a:solidFill>
              </a:rPr>
              <a:t>.</a:t>
            </a:r>
            <a:r>
              <a:rPr lang="es-ES" sz="1400" baseline="30000">
                <a:solidFill>
                  <a:srgbClr val="223469"/>
                </a:solidFill>
              </a:rPr>
              <a:t>$1</a:t>
            </a:r>
          </a:p>
        </p:txBody>
      </p:sp>
    </p:spTree>
    <p:extLst>
      <p:ext uri="{BB962C8B-B14F-4D97-AF65-F5344CB8AC3E}">
        <p14:creationId xmlns:p14="http://schemas.microsoft.com/office/powerpoint/2010/main" val="39747585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5DA0D-8084-FE8E-97FA-0436DD8ED00D}"/>
            </a:ext>
          </a:extLst>
        </p:cNvPr>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94E099BB-F232-9D47-B1F6-B563B5D3EA33}"/>
              </a:ext>
            </a:extLst>
          </p:cNvPr>
          <p:cNvSpPr/>
          <p:nvPr/>
        </p:nvSpPr>
        <p:spPr>
          <a:xfrm>
            <a:off x="630375" y="1537530"/>
            <a:ext cx="10954344" cy="4144813"/>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28EF63F1-5EAF-F9F8-922C-69D24992A408}"/>
              </a:ext>
            </a:extLst>
          </p:cNvPr>
          <p:cNvSpPr txBox="1"/>
          <p:nvPr/>
        </p:nvSpPr>
        <p:spPr>
          <a:xfrm>
            <a:off x="3345621" y="1674673"/>
            <a:ext cx="5500758" cy="338554"/>
          </a:xfrm>
          <a:prstGeom prst="rect">
            <a:avLst/>
          </a:prstGeom>
          <a:noFill/>
        </p:spPr>
        <p:txBody>
          <a:bodyPr wrap="square">
            <a:spAutoFit/>
          </a:bodyPr>
          <a:lstStyle/>
          <a:p>
            <a:pPr algn="ctr"/>
            <a:r>
              <a:rPr lang="pt-BR" sz="1600" b="1" err="1">
                <a:solidFill>
                  <a:srgbClr val="7A45B8"/>
                </a:solidFill>
              </a:rPr>
              <a:t>Conclusiones</a:t>
            </a:r>
            <a:endParaRPr lang="pt-BR" sz="1600" b="1">
              <a:solidFill>
                <a:srgbClr val="7A45B8"/>
              </a:solidFill>
            </a:endParaRPr>
          </a:p>
        </p:txBody>
      </p:sp>
      <p:sp>
        <p:nvSpPr>
          <p:cNvPr id="2" name="Título 1">
            <a:extLst>
              <a:ext uri="{FF2B5EF4-FFF2-40B4-BE49-F238E27FC236}">
                <a16:creationId xmlns:a16="http://schemas.microsoft.com/office/drawing/2014/main" id="{36B9E48F-625B-EE6D-B9C1-BB1335ADF674}"/>
              </a:ext>
            </a:extLst>
          </p:cNvPr>
          <p:cNvSpPr>
            <a:spLocks noGrp="1"/>
          </p:cNvSpPr>
          <p:nvPr>
            <p:ph type="title"/>
          </p:nvPr>
        </p:nvSpPr>
        <p:spPr/>
        <p:txBody>
          <a:bodyPr/>
          <a:lstStyle/>
          <a:p>
            <a:r>
              <a:rPr lang="es-ES"/>
              <a:t>Diferencias a corto-medio plazo en la respuesta a </a:t>
            </a:r>
            <a:r>
              <a:rPr lang="es-ES" err="1"/>
              <a:t>Lebrikizumab</a:t>
            </a:r>
            <a:r>
              <a:rPr lang="es-ES"/>
              <a:t> en pacientes </a:t>
            </a:r>
            <a:r>
              <a:rPr lang="es-ES" err="1"/>
              <a:t>naïve</a:t>
            </a:r>
            <a:r>
              <a:rPr lang="es-ES"/>
              <a:t> vs. Pacientes con fallo o cambio de terapias avanzadas previas.</a:t>
            </a:r>
            <a:r>
              <a:rPr lang="es-ES" baseline="30000"/>
              <a:t>#1</a:t>
            </a:r>
          </a:p>
        </p:txBody>
      </p:sp>
      <p:sp>
        <p:nvSpPr>
          <p:cNvPr id="8" name="Rectángulo redondeado 7">
            <a:extLst>
              <a:ext uri="{FF2B5EF4-FFF2-40B4-BE49-F238E27FC236}">
                <a16:creationId xmlns:a16="http://schemas.microsoft.com/office/drawing/2014/main" id="{CAFD8D7F-8AAB-14BD-486B-6CB081796B3F}"/>
              </a:ext>
            </a:extLst>
          </p:cNvPr>
          <p:cNvSpPr/>
          <p:nvPr/>
        </p:nvSpPr>
        <p:spPr>
          <a:xfrm>
            <a:off x="7833120" y="2835812"/>
            <a:ext cx="3058400" cy="2484658"/>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Elipse 11">
            <a:extLst>
              <a:ext uri="{FF2B5EF4-FFF2-40B4-BE49-F238E27FC236}">
                <a16:creationId xmlns:a16="http://schemas.microsoft.com/office/drawing/2014/main" id="{89A3252E-8839-712C-6D42-59BDCDF24BE6}"/>
              </a:ext>
            </a:extLst>
          </p:cNvPr>
          <p:cNvSpPr/>
          <p:nvPr/>
        </p:nvSpPr>
        <p:spPr>
          <a:xfrm>
            <a:off x="8863217" y="2316644"/>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object 13">
            <a:extLst>
              <a:ext uri="{FF2B5EF4-FFF2-40B4-BE49-F238E27FC236}">
                <a16:creationId xmlns:a16="http://schemas.microsoft.com/office/drawing/2014/main" id="{899CC3C2-8C4C-70AE-8EAC-B7897956BA61}"/>
              </a:ext>
            </a:extLst>
          </p:cNvPr>
          <p:cNvSpPr txBox="1"/>
          <p:nvPr/>
        </p:nvSpPr>
        <p:spPr>
          <a:xfrm>
            <a:off x="8073800" y="3407168"/>
            <a:ext cx="2624680" cy="1299660"/>
          </a:xfrm>
          <a:prstGeom prst="rect">
            <a:avLst/>
          </a:prstGeom>
        </p:spPr>
        <p:txBody>
          <a:bodyPr vert="horz" wrap="square" lIns="0" tIns="6931" rIns="0" bIns="0" rtlCol="0" anchor="t">
            <a:spAutoFit/>
          </a:bodyPr>
          <a:lstStyle/>
          <a:p>
            <a:pPr algn="ctr"/>
            <a:r>
              <a:rPr lang="es-ES" sz="1400">
                <a:solidFill>
                  <a:schemeClr val="accent1"/>
                </a:solidFill>
                <a:latin typeface="Arial"/>
                <a:cs typeface="Arial"/>
              </a:rPr>
              <a:t>Estos hallazgos respaldan el </a:t>
            </a:r>
            <a:br>
              <a:rPr lang="es-ES" sz="1400">
                <a:latin typeface="Arial" panose="020B0604020202020204" pitchFamily="34" charset="0"/>
                <a:cs typeface="Arial" panose="020B0604020202020204" pitchFamily="34" charset="0"/>
              </a:rPr>
            </a:br>
            <a:r>
              <a:rPr lang="es-ES" sz="1400">
                <a:solidFill>
                  <a:schemeClr val="accent1"/>
                </a:solidFill>
                <a:latin typeface="Arial"/>
                <a:cs typeface="Arial"/>
              </a:rPr>
              <a:t>uso de lebrikizumab como una </a:t>
            </a:r>
            <a:r>
              <a:rPr lang="es-ES" sz="1400" b="1">
                <a:solidFill>
                  <a:schemeClr val="accent1"/>
                </a:solidFill>
                <a:latin typeface="Arial"/>
                <a:cs typeface="Arial"/>
              </a:rPr>
              <a:t>alternativa terapéutica eficaz </a:t>
            </a:r>
            <a:br>
              <a:rPr lang="es-ES" sz="1400" b="1">
                <a:latin typeface="Arial" panose="020B0604020202020204" pitchFamily="34" charset="0"/>
                <a:cs typeface="Arial" panose="020B0604020202020204" pitchFamily="34" charset="0"/>
              </a:rPr>
            </a:br>
            <a:r>
              <a:rPr lang="es-ES" sz="1400" b="1">
                <a:solidFill>
                  <a:schemeClr val="accent1"/>
                </a:solidFill>
                <a:latin typeface="Arial"/>
                <a:cs typeface="Arial"/>
              </a:rPr>
              <a:t>y segura </a:t>
            </a:r>
            <a:r>
              <a:rPr lang="es-ES" sz="1400">
                <a:solidFill>
                  <a:schemeClr val="accent1"/>
                </a:solidFill>
                <a:latin typeface="Arial"/>
                <a:cs typeface="Arial"/>
              </a:rPr>
              <a:t>en los pacientes con dermatitis atópica moderada-grave</a:t>
            </a:r>
            <a:r>
              <a:rPr lang="es-ES" sz="1400" baseline="30000">
                <a:solidFill>
                  <a:schemeClr val="accent1"/>
                </a:solidFill>
                <a:latin typeface="Arial"/>
                <a:cs typeface="Arial"/>
              </a:rPr>
              <a:t>1</a:t>
            </a:r>
            <a:endParaRPr lang="es-ES" sz="1400">
              <a:solidFill>
                <a:schemeClr val="accent1"/>
              </a:solidFill>
              <a:latin typeface="Arial" panose="020B0604020202020204" pitchFamily="34" charset="0"/>
              <a:cs typeface="Arial" panose="020B0604020202020204" pitchFamily="34" charset="0"/>
            </a:endParaRPr>
          </a:p>
        </p:txBody>
      </p:sp>
      <p:pic>
        <p:nvPicPr>
          <p:cNvPr id="24" name="Imagen 23">
            <a:extLst>
              <a:ext uri="{FF2B5EF4-FFF2-40B4-BE49-F238E27FC236}">
                <a16:creationId xmlns:a16="http://schemas.microsoft.com/office/drawing/2014/main" id="{D7FFA7CE-7324-8D96-571B-57DAEEC23391}"/>
              </a:ext>
            </a:extLst>
          </p:cNvPr>
          <p:cNvPicPr>
            <a:picLocks noChangeAspect="1"/>
          </p:cNvPicPr>
          <p:nvPr/>
        </p:nvPicPr>
        <p:blipFill>
          <a:blip r:embed="rId2"/>
          <a:stretch>
            <a:fillRect/>
          </a:stretch>
        </p:blipFill>
        <p:spPr>
          <a:xfrm>
            <a:off x="9170240" y="2531497"/>
            <a:ext cx="431800" cy="508000"/>
          </a:xfrm>
          <a:prstGeom prst="rect">
            <a:avLst/>
          </a:prstGeom>
        </p:spPr>
      </p:pic>
      <p:sp>
        <p:nvSpPr>
          <p:cNvPr id="27" name="Rectángulo redondeado 26">
            <a:extLst>
              <a:ext uri="{FF2B5EF4-FFF2-40B4-BE49-F238E27FC236}">
                <a16:creationId xmlns:a16="http://schemas.microsoft.com/office/drawing/2014/main" id="{AA9926AE-6309-B90E-6DF2-9EF692A80EB3}"/>
              </a:ext>
            </a:extLst>
          </p:cNvPr>
          <p:cNvSpPr/>
          <p:nvPr/>
        </p:nvSpPr>
        <p:spPr>
          <a:xfrm>
            <a:off x="4621209" y="2835812"/>
            <a:ext cx="3058400" cy="2484658"/>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Elipse 27">
            <a:extLst>
              <a:ext uri="{FF2B5EF4-FFF2-40B4-BE49-F238E27FC236}">
                <a16:creationId xmlns:a16="http://schemas.microsoft.com/office/drawing/2014/main" id="{2E04D198-8C12-CE0C-7220-4BD71B059277}"/>
              </a:ext>
            </a:extLst>
          </p:cNvPr>
          <p:cNvSpPr/>
          <p:nvPr/>
        </p:nvSpPr>
        <p:spPr>
          <a:xfrm>
            <a:off x="5651306" y="2316644"/>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bject 13">
            <a:extLst>
              <a:ext uri="{FF2B5EF4-FFF2-40B4-BE49-F238E27FC236}">
                <a16:creationId xmlns:a16="http://schemas.microsoft.com/office/drawing/2014/main" id="{42C13BF1-C891-E7EE-6DAA-E5A1DEFB951B}"/>
              </a:ext>
            </a:extLst>
          </p:cNvPr>
          <p:cNvSpPr txBox="1"/>
          <p:nvPr/>
        </p:nvSpPr>
        <p:spPr>
          <a:xfrm>
            <a:off x="4802852" y="3407168"/>
            <a:ext cx="2695113" cy="1730547"/>
          </a:xfrm>
          <a:prstGeom prst="rect">
            <a:avLst/>
          </a:prstGeom>
        </p:spPr>
        <p:txBody>
          <a:bodyPr vert="horz" wrap="square" lIns="0" tIns="6931" rIns="0" bIns="0" rtlCol="0">
            <a:spAutoFit/>
          </a:bodyPr>
          <a:lstStyle/>
          <a:p>
            <a:pPr algn="ctr"/>
            <a:r>
              <a:rPr lang="es-ES" sz="1400">
                <a:solidFill>
                  <a:schemeClr val="accent1"/>
                </a:solidFill>
                <a:latin typeface="Arial" panose="020B0604020202020204" pitchFamily="34" charset="0"/>
                <a:cs typeface="Arial" panose="020B0604020202020204" pitchFamily="34" charset="0"/>
              </a:rPr>
              <a:t>En la semana 16, el 21% de los pacientes del grupo </a:t>
            </a:r>
            <a:r>
              <a:rPr lang="es-ES" sz="1400" err="1">
                <a:solidFill>
                  <a:schemeClr val="accent1"/>
                </a:solidFill>
                <a:latin typeface="Arial" panose="020B0604020202020204" pitchFamily="34" charset="0"/>
                <a:cs typeface="Arial" panose="020B0604020202020204" pitchFamily="34" charset="0"/>
              </a:rPr>
              <a:t>naïve</a:t>
            </a:r>
            <a:r>
              <a:rPr lang="es-ES" sz="1400">
                <a:solidFill>
                  <a:schemeClr val="accent1"/>
                </a:solidFill>
                <a:latin typeface="Arial" panose="020B0604020202020204" pitchFamily="34" charset="0"/>
                <a:cs typeface="Arial" panose="020B0604020202020204" pitchFamily="34" charset="0"/>
              </a:rPr>
              <a:t> y el 29% de los no </a:t>
            </a:r>
            <a:r>
              <a:rPr lang="es-ES" sz="1400" err="1">
                <a:solidFill>
                  <a:schemeClr val="accent1"/>
                </a:solidFill>
                <a:latin typeface="Arial" panose="020B0604020202020204" pitchFamily="34" charset="0"/>
                <a:cs typeface="Arial" panose="020B0604020202020204" pitchFamily="34" charset="0"/>
              </a:rPr>
              <a:t>naïve</a:t>
            </a:r>
            <a:r>
              <a:rPr lang="es-ES" sz="1400">
                <a:solidFill>
                  <a:schemeClr val="accent1"/>
                </a:solidFill>
                <a:latin typeface="Arial" panose="020B0604020202020204" pitchFamily="34" charset="0"/>
                <a:cs typeface="Arial" panose="020B0604020202020204" pitchFamily="34" charset="0"/>
              </a:rPr>
              <a:t> presentaron algún efecto adverso, </a:t>
            </a:r>
            <a:r>
              <a:rPr lang="es-ES" sz="1400" b="1">
                <a:solidFill>
                  <a:schemeClr val="accent1"/>
                </a:solidFill>
                <a:latin typeface="Arial" panose="020B0604020202020204" pitchFamily="34" charset="0"/>
                <a:cs typeface="Arial" panose="020B0604020202020204" pitchFamily="34" charset="0"/>
              </a:rPr>
              <a:t>ninguno de ellos graves</a:t>
            </a:r>
            <a:r>
              <a:rPr lang="es-ES" sz="1400">
                <a:solidFill>
                  <a:schemeClr val="accent1"/>
                </a:solidFill>
                <a:latin typeface="Arial" panose="020B0604020202020204" pitchFamily="34" charset="0"/>
                <a:cs typeface="Arial" panose="020B0604020202020204" pitchFamily="34" charset="0"/>
              </a:rPr>
              <a:t>. </a:t>
            </a:r>
            <a:r>
              <a:rPr lang="es-ES" sz="1400" b="1">
                <a:solidFill>
                  <a:schemeClr val="accent1"/>
                </a:solidFill>
                <a:latin typeface="Arial" panose="020B0604020202020204" pitchFamily="34" charset="0"/>
                <a:cs typeface="Arial" panose="020B0604020202020204" pitchFamily="34" charset="0"/>
              </a:rPr>
              <a:t>La tasa de suspensión de </a:t>
            </a:r>
            <a:r>
              <a:rPr lang="es-ES" sz="1400" b="1" err="1">
                <a:solidFill>
                  <a:schemeClr val="accent1"/>
                </a:solidFill>
                <a:latin typeface="Arial" panose="020B0604020202020204" pitchFamily="34" charset="0"/>
                <a:cs typeface="Arial" panose="020B0604020202020204" pitchFamily="34" charset="0"/>
              </a:rPr>
              <a:t>tramaniento</a:t>
            </a:r>
            <a:r>
              <a:rPr lang="es-ES" sz="1400" b="1">
                <a:solidFill>
                  <a:schemeClr val="accent1"/>
                </a:solidFill>
                <a:latin typeface="Arial" panose="020B0604020202020204" pitchFamily="34" charset="0"/>
                <a:cs typeface="Arial" panose="020B0604020202020204" pitchFamily="34" charset="0"/>
              </a:rPr>
              <a:t> fue similar en ambos grupos </a:t>
            </a:r>
            <a:r>
              <a:rPr lang="es-ES" sz="1400">
                <a:solidFill>
                  <a:schemeClr val="accent1"/>
                </a:solidFill>
                <a:latin typeface="Arial" panose="020B0604020202020204" pitchFamily="34" charset="0"/>
                <a:cs typeface="Arial" panose="020B0604020202020204" pitchFamily="34" charset="0"/>
              </a:rPr>
              <a:t>(21% en </a:t>
            </a:r>
            <a:r>
              <a:rPr lang="es-ES" sz="1400" err="1">
                <a:solidFill>
                  <a:schemeClr val="accent1"/>
                </a:solidFill>
                <a:latin typeface="Arial" panose="020B0604020202020204" pitchFamily="34" charset="0"/>
                <a:cs typeface="Arial" panose="020B0604020202020204" pitchFamily="34" charset="0"/>
              </a:rPr>
              <a:t>naïve</a:t>
            </a:r>
            <a:r>
              <a:rPr lang="es-ES" sz="1400">
                <a:solidFill>
                  <a:schemeClr val="accent1"/>
                </a:solidFill>
                <a:latin typeface="Arial" panose="020B0604020202020204" pitchFamily="34" charset="0"/>
                <a:cs typeface="Arial" panose="020B0604020202020204" pitchFamily="34" charset="0"/>
              </a:rPr>
              <a:t> vs. 24% en no </a:t>
            </a:r>
            <a:r>
              <a:rPr lang="es-ES" sz="1400" err="1">
                <a:solidFill>
                  <a:schemeClr val="accent1"/>
                </a:solidFill>
                <a:latin typeface="Arial" panose="020B0604020202020204" pitchFamily="34" charset="0"/>
                <a:cs typeface="Arial" panose="020B0604020202020204" pitchFamily="34" charset="0"/>
              </a:rPr>
              <a:t>naïve</a:t>
            </a:r>
            <a:r>
              <a:rPr lang="es-ES" sz="1400">
                <a:solidFill>
                  <a:schemeClr val="accent1"/>
                </a:solidFill>
                <a:latin typeface="Arial" panose="020B0604020202020204" pitchFamily="34" charset="0"/>
                <a:cs typeface="Arial" panose="020B0604020202020204" pitchFamily="34" charset="0"/>
              </a:rPr>
              <a:t>).</a:t>
            </a:r>
            <a:r>
              <a:rPr lang="es-ES" sz="1400" baseline="30000">
                <a:solidFill>
                  <a:schemeClr val="accent1"/>
                </a:solidFill>
                <a:latin typeface="Arial" panose="020B0604020202020204" pitchFamily="34" charset="0"/>
                <a:cs typeface="Arial" panose="020B0604020202020204" pitchFamily="34" charset="0"/>
              </a:rPr>
              <a:t>1</a:t>
            </a:r>
            <a:endParaRPr lang="es-ES" sz="1400">
              <a:solidFill>
                <a:schemeClr val="accent1"/>
              </a:solidFill>
              <a:latin typeface="Arial" panose="020B0604020202020204" pitchFamily="34" charset="0"/>
              <a:cs typeface="Arial" panose="020B0604020202020204" pitchFamily="34" charset="0"/>
            </a:endParaRPr>
          </a:p>
        </p:txBody>
      </p:sp>
      <p:pic>
        <p:nvPicPr>
          <p:cNvPr id="31" name="Imagen 30">
            <a:extLst>
              <a:ext uri="{FF2B5EF4-FFF2-40B4-BE49-F238E27FC236}">
                <a16:creationId xmlns:a16="http://schemas.microsoft.com/office/drawing/2014/main" id="{92C46F83-4286-2254-53F2-977EA34FAE5E}"/>
              </a:ext>
            </a:extLst>
          </p:cNvPr>
          <p:cNvPicPr>
            <a:picLocks noChangeAspect="1"/>
          </p:cNvPicPr>
          <p:nvPr/>
        </p:nvPicPr>
        <p:blipFill>
          <a:blip r:embed="rId3"/>
          <a:stretch>
            <a:fillRect/>
          </a:stretch>
        </p:blipFill>
        <p:spPr>
          <a:xfrm>
            <a:off x="5932929" y="2586699"/>
            <a:ext cx="482600" cy="520700"/>
          </a:xfrm>
          <a:prstGeom prst="rect">
            <a:avLst/>
          </a:prstGeom>
        </p:spPr>
      </p:pic>
      <p:sp>
        <p:nvSpPr>
          <p:cNvPr id="33" name="Rectángulo redondeado 32">
            <a:extLst>
              <a:ext uri="{FF2B5EF4-FFF2-40B4-BE49-F238E27FC236}">
                <a16:creationId xmlns:a16="http://schemas.microsoft.com/office/drawing/2014/main" id="{9446CBF5-0084-4CAC-3EB3-A801FE368320}"/>
              </a:ext>
            </a:extLst>
          </p:cNvPr>
          <p:cNvSpPr/>
          <p:nvPr/>
        </p:nvSpPr>
        <p:spPr>
          <a:xfrm>
            <a:off x="1409298" y="2835812"/>
            <a:ext cx="3058400" cy="2484658"/>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Elipse 33">
            <a:extLst>
              <a:ext uri="{FF2B5EF4-FFF2-40B4-BE49-F238E27FC236}">
                <a16:creationId xmlns:a16="http://schemas.microsoft.com/office/drawing/2014/main" id="{D09F7610-427D-E839-1C5E-67C61DB4EC96}"/>
              </a:ext>
            </a:extLst>
          </p:cNvPr>
          <p:cNvSpPr/>
          <p:nvPr/>
        </p:nvSpPr>
        <p:spPr>
          <a:xfrm>
            <a:off x="2439395" y="2316644"/>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object 13">
            <a:extLst>
              <a:ext uri="{FF2B5EF4-FFF2-40B4-BE49-F238E27FC236}">
                <a16:creationId xmlns:a16="http://schemas.microsoft.com/office/drawing/2014/main" id="{346A191C-DDC6-9304-FE6B-DD7FB89F6008}"/>
              </a:ext>
            </a:extLst>
          </p:cNvPr>
          <p:cNvSpPr txBox="1"/>
          <p:nvPr/>
        </p:nvSpPr>
        <p:spPr>
          <a:xfrm>
            <a:off x="1626158" y="3354980"/>
            <a:ext cx="2624680" cy="1792103"/>
          </a:xfrm>
          <a:prstGeom prst="rect">
            <a:avLst/>
          </a:prstGeom>
        </p:spPr>
        <p:txBody>
          <a:bodyPr vert="horz" wrap="square" lIns="0" tIns="6931" rIns="0" bIns="0" rtlCol="0">
            <a:spAutoFit/>
          </a:bodyPr>
          <a:lstStyle/>
          <a:p>
            <a:pPr algn="ctr"/>
            <a:r>
              <a:rPr lang="es-ES" sz="1400">
                <a:solidFill>
                  <a:schemeClr val="accent1"/>
                </a:solidFill>
                <a:latin typeface="Arial" panose="020B0604020202020204" pitchFamily="34" charset="0"/>
                <a:cs typeface="Arial" panose="020B0604020202020204" pitchFamily="34" charset="0"/>
              </a:rPr>
              <a:t>La</a:t>
            </a:r>
            <a:r>
              <a:rPr lang="es-ES"/>
              <a:t> </a:t>
            </a:r>
            <a:r>
              <a:rPr lang="es-ES" sz="1400">
                <a:solidFill>
                  <a:schemeClr val="accent1"/>
                </a:solidFill>
                <a:latin typeface="Arial" panose="020B0604020202020204" pitchFamily="34" charset="0"/>
                <a:cs typeface="Arial" panose="020B0604020202020204" pitchFamily="34" charset="0"/>
              </a:rPr>
              <a:t>respuesta al tratamiento fue </a:t>
            </a:r>
            <a:r>
              <a:rPr lang="es-ES" sz="1400" b="1">
                <a:solidFill>
                  <a:schemeClr val="accent1"/>
                </a:solidFill>
                <a:latin typeface="Arial" panose="020B0604020202020204" pitchFamily="34" charset="0"/>
                <a:cs typeface="Arial" panose="020B0604020202020204" pitchFamily="34" charset="0"/>
              </a:rPr>
              <a:t>particularmente favorable en pacientes </a:t>
            </a:r>
            <a:r>
              <a:rPr lang="es-ES" sz="1400" b="1" err="1">
                <a:solidFill>
                  <a:schemeClr val="accent1"/>
                </a:solidFill>
                <a:latin typeface="Arial" panose="020B0604020202020204" pitchFamily="34" charset="0"/>
                <a:cs typeface="Arial" panose="020B0604020202020204" pitchFamily="34" charset="0"/>
              </a:rPr>
              <a:t>naïve</a:t>
            </a:r>
            <a:r>
              <a:rPr lang="es-ES" sz="1400" b="1">
                <a:solidFill>
                  <a:schemeClr val="accent1"/>
                </a:solidFill>
                <a:latin typeface="Arial" panose="020B0604020202020204" pitchFamily="34" charset="0"/>
                <a:cs typeface="Arial" panose="020B0604020202020204" pitchFamily="34" charset="0"/>
              </a:rPr>
              <a:t> </a:t>
            </a:r>
            <a:r>
              <a:rPr lang="es-ES" sz="1400">
                <a:solidFill>
                  <a:schemeClr val="accent1"/>
                </a:solidFill>
                <a:latin typeface="Arial" panose="020B0604020202020204" pitchFamily="34" charset="0"/>
                <a:cs typeface="Arial" panose="020B0604020202020204" pitchFamily="34" charset="0"/>
              </a:rPr>
              <a:t>con respecto a pacientes tratados previamente con otras terapias avanzadas, si bien </a:t>
            </a:r>
            <a:r>
              <a:rPr lang="es-ES" sz="1400" b="1">
                <a:solidFill>
                  <a:schemeClr val="accent1"/>
                </a:solidFill>
                <a:latin typeface="Arial" panose="020B0604020202020204" pitchFamily="34" charset="0"/>
                <a:cs typeface="Arial" panose="020B0604020202020204" pitchFamily="34" charset="0"/>
              </a:rPr>
              <a:t>no se encontraron diferencias estadísticamente significativas</a:t>
            </a:r>
            <a:r>
              <a:rPr lang="es-ES" sz="1400">
                <a:solidFill>
                  <a:schemeClr val="accent1"/>
                </a:solidFill>
                <a:latin typeface="Arial" panose="020B0604020202020204" pitchFamily="34" charset="0"/>
                <a:cs typeface="Arial" panose="020B0604020202020204" pitchFamily="34" charset="0"/>
              </a:rPr>
              <a:t>.</a:t>
            </a:r>
            <a:r>
              <a:rPr lang="es-ES" sz="1400" baseline="30000">
                <a:solidFill>
                  <a:schemeClr val="accent1"/>
                </a:solidFill>
                <a:latin typeface="Arial" panose="020B0604020202020204" pitchFamily="34" charset="0"/>
                <a:cs typeface="Arial" panose="020B0604020202020204" pitchFamily="34" charset="0"/>
              </a:rPr>
              <a:t>1</a:t>
            </a:r>
          </a:p>
        </p:txBody>
      </p:sp>
      <p:pic>
        <p:nvPicPr>
          <p:cNvPr id="37" name="Imagen 36">
            <a:extLst>
              <a:ext uri="{FF2B5EF4-FFF2-40B4-BE49-F238E27FC236}">
                <a16:creationId xmlns:a16="http://schemas.microsoft.com/office/drawing/2014/main" id="{9650FB60-68A0-C284-4B7D-C5D37CD1ED6C}"/>
              </a:ext>
            </a:extLst>
          </p:cNvPr>
          <p:cNvPicPr>
            <a:picLocks noChangeAspect="1"/>
          </p:cNvPicPr>
          <p:nvPr/>
        </p:nvPicPr>
        <p:blipFill>
          <a:blip r:embed="rId4"/>
          <a:stretch>
            <a:fillRect/>
          </a:stretch>
        </p:blipFill>
        <p:spPr>
          <a:xfrm>
            <a:off x="2697198" y="2600862"/>
            <a:ext cx="482600" cy="469900"/>
          </a:xfrm>
          <a:prstGeom prst="rect">
            <a:avLst/>
          </a:prstGeom>
        </p:spPr>
      </p:pic>
      <p:sp>
        <p:nvSpPr>
          <p:cNvPr id="3" name="CuadroTexto 2">
            <a:extLst>
              <a:ext uri="{FF2B5EF4-FFF2-40B4-BE49-F238E27FC236}">
                <a16:creationId xmlns:a16="http://schemas.microsoft.com/office/drawing/2014/main" id="{3A866A6D-E83C-0900-D26A-AB8FA7DE3D22}"/>
              </a:ext>
            </a:extLst>
          </p:cNvPr>
          <p:cNvSpPr txBox="1"/>
          <p:nvPr/>
        </p:nvSpPr>
        <p:spPr>
          <a:xfrm>
            <a:off x="1760016" y="6091668"/>
            <a:ext cx="8324510" cy="323165"/>
          </a:xfrm>
          <a:prstGeom prst="rect">
            <a:avLst/>
          </a:prstGeom>
          <a:noFill/>
        </p:spPr>
        <p:txBody>
          <a:bodyPr wrap="square" rtlCol="0">
            <a:spAutoFit/>
          </a:bodyPr>
          <a:lstStyle/>
          <a:p>
            <a:r>
              <a:rPr lang="es-ES" sz="500" baseline="30000">
                <a:solidFill>
                  <a:srgbClr val="646464"/>
                </a:solidFill>
              </a:rPr>
              <a:t>#</a:t>
            </a:r>
            <a:r>
              <a:rPr lang="es-ES" sz="500">
                <a:solidFill>
                  <a:srgbClr val="646464"/>
                </a:solidFill>
              </a:rPr>
              <a:t>En pacientes adolescentes y adultos (&gt;12años) con DA moderada-severa.</a:t>
            </a:r>
            <a:r>
              <a:rPr lang="es-ES" sz="500" baseline="30000">
                <a:solidFill>
                  <a:srgbClr val="646464"/>
                </a:solidFill>
              </a:rPr>
              <a:t>1</a:t>
            </a:r>
            <a:endParaRPr lang="es-ES" sz="500" b="1">
              <a:solidFill>
                <a:srgbClr val="646464"/>
              </a:solidFill>
            </a:endParaRPr>
          </a:p>
          <a:p>
            <a:r>
              <a:rPr lang="es-ES" sz="500" b="1">
                <a:solidFill>
                  <a:srgbClr val="646464"/>
                </a:solidFill>
              </a:rPr>
              <a:t>DA: </a:t>
            </a:r>
            <a:r>
              <a:rPr lang="es-ES" sz="500">
                <a:solidFill>
                  <a:srgbClr val="646464"/>
                </a:solidFill>
              </a:rPr>
              <a:t>dermatitis atópica.</a:t>
            </a:r>
          </a:p>
          <a:p>
            <a:r>
              <a:rPr lang="es-ES" sz="500" b="1">
                <a:solidFill>
                  <a:srgbClr val="646464"/>
                </a:solidFill>
              </a:rPr>
              <a:t>1. </a:t>
            </a:r>
            <a:r>
              <a:rPr lang="es-ES" sz="500">
                <a:solidFill>
                  <a:srgbClr val="646464"/>
                </a:solidFill>
              </a:rPr>
              <a:t>Marcos C, </a:t>
            </a:r>
            <a:r>
              <a:rPr lang="es-ES" sz="500" i="1">
                <a:solidFill>
                  <a:srgbClr val="646464"/>
                </a:solidFill>
              </a:rPr>
              <a:t>et al</a:t>
            </a:r>
            <a:r>
              <a:rPr lang="es-ES" sz="500">
                <a:solidFill>
                  <a:srgbClr val="646464"/>
                </a:solidFill>
              </a:rPr>
              <a:t>. Diferencias a corto-medio plazo en la respuesta a </a:t>
            </a:r>
            <a:r>
              <a:rPr lang="es-ES" sz="500" err="1">
                <a:solidFill>
                  <a:srgbClr val="646464"/>
                </a:solidFill>
              </a:rPr>
              <a:t>lebrikizumab</a:t>
            </a:r>
            <a:r>
              <a:rPr lang="es-ES" sz="500">
                <a:solidFill>
                  <a:srgbClr val="646464"/>
                </a:solidFill>
              </a:rPr>
              <a:t> en pacientes </a:t>
            </a:r>
            <a:r>
              <a:rPr lang="es-ES" sz="500" err="1">
                <a:solidFill>
                  <a:srgbClr val="646464"/>
                </a:solidFill>
              </a:rPr>
              <a:t>naïve</a:t>
            </a:r>
            <a:r>
              <a:rPr lang="es-ES" sz="500">
                <a:solidFill>
                  <a:srgbClr val="646464"/>
                </a:solidFill>
              </a:rPr>
              <a:t> vs. pacientes con fallo o cambio de terapias avanzadas previas. Póster presentado en la 70 Reunión GEIDAC; 2–4 octubre 2025; Madrid, España. PO‑44.</a:t>
            </a:r>
          </a:p>
        </p:txBody>
      </p:sp>
    </p:spTree>
    <p:extLst>
      <p:ext uri="{BB962C8B-B14F-4D97-AF65-F5344CB8AC3E}">
        <p14:creationId xmlns:p14="http://schemas.microsoft.com/office/powerpoint/2010/main" val="1687157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66866-AAAE-B14A-EB08-8F081BAFCC5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0B06AEF-790B-D1F5-1AD2-37355EFB2A59}"/>
              </a:ext>
            </a:extLst>
          </p:cNvPr>
          <p:cNvSpPr>
            <a:spLocks noGrp="1"/>
          </p:cNvSpPr>
          <p:nvPr>
            <p:ph type="title"/>
          </p:nvPr>
        </p:nvSpPr>
        <p:spPr/>
        <p:txBody>
          <a:bodyPr>
            <a:noAutofit/>
          </a:bodyPr>
          <a:lstStyle/>
          <a:p>
            <a:r>
              <a:rPr lang="es-ES" sz="4800">
                <a:solidFill>
                  <a:srgbClr val="003867"/>
                </a:solidFill>
              </a:rPr>
              <a:t>DA en cara y cuello</a:t>
            </a:r>
            <a:br>
              <a:rPr lang="es-ES"/>
            </a:br>
            <a:r>
              <a:rPr lang="es-ES"/>
              <a:t>¿Por qué es tan importante?</a:t>
            </a:r>
          </a:p>
        </p:txBody>
      </p:sp>
    </p:spTree>
    <p:extLst>
      <p:ext uri="{BB962C8B-B14F-4D97-AF65-F5344CB8AC3E}">
        <p14:creationId xmlns:p14="http://schemas.microsoft.com/office/powerpoint/2010/main" val="26418816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45E2B-74B7-5183-6A10-CAE173287641}"/>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ACAE8DF9-9E25-F01F-EDBF-F972FA4DC336}"/>
              </a:ext>
            </a:extLst>
          </p:cNvPr>
          <p:cNvSpPr>
            <a:spLocks noGrp="1"/>
          </p:cNvSpPr>
          <p:nvPr>
            <p:ph type="title"/>
          </p:nvPr>
        </p:nvSpPr>
        <p:spPr/>
        <p:txBody>
          <a:bodyPr/>
          <a:lstStyle/>
          <a:p>
            <a:r>
              <a:rPr lang="es-ES"/>
              <a:t>Serie de casos con </a:t>
            </a:r>
            <a:r>
              <a:rPr lang="es-ES" err="1"/>
              <a:t>Lebrikizumab</a:t>
            </a:r>
            <a:r>
              <a:rPr lang="es-ES"/>
              <a:t> en dermatitis atópica:</a:t>
            </a:r>
            <a:br>
              <a:rPr lang="es-ES"/>
            </a:br>
            <a:r>
              <a:rPr lang="es-ES"/>
              <a:t>experiencia de un hospital universitario madrileño</a:t>
            </a:r>
            <a:br>
              <a:rPr lang="es-ES"/>
            </a:br>
            <a:br>
              <a:rPr lang="es-ES"/>
            </a:br>
            <a:r>
              <a:rPr lang="es-ES" sz="1800" b="0"/>
              <a:t>Oviedo Escobar J, </a:t>
            </a:r>
            <a:r>
              <a:rPr lang="es-ES" sz="1800" b="0" i="1"/>
              <a:t>et al</a:t>
            </a:r>
            <a:r>
              <a:rPr lang="es-ES" sz="1800" b="0"/>
              <a:t>. 2025. Hospital Clínico San Carlos, Madrid</a:t>
            </a:r>
            <a:endParaRPr lang="es-ES"/>
          </a:p>
        </p:txBody>
      </p:sp>
    </p:spTree>
    <p:extLst>
      <p:ext uri="{BB962C8B-B14F-4D97-AF65-F5344CB8AC3E}">
        <p14:creationId xmlns:p14="http://schemas.microsoft.com/office/powerpoint/2010/main" val="19874297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50EC4-F297-3730-6B2F-E52480E44938}"/>
            </a:ext>
          </a:extLst>
        </p:cNvPr>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592572BB-BBC2-2781-A334-2A6DEA175EEA}"/>
              </a:ext>
            </a:extLst>
          </p:cNvPr>
          <p:cNvSpPr/>
          <p:nvPr/>
        </p:nvSpPr>
        <p:spPr>
          <a:xfrm>
            <a:off x="630375" y="1537530"/>
            <a:ext cx="10954344" cy="4144813"/>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048CFD00-2FF6-A518-5E63-D1CB514C36D6}"/>
              </a:ext>
            </a:extLst>
          </p:cNvPr>
          <p:cNvSpPr txBox="1"/>
          <p:nvPr/>
        </p:nvSpPr>
        <p:spPr>
          <a:xfrm>
            <a:off x="3345621" y="1674673"/>
            <a:ext cx="5500758" cy="338554"/>
          </a:xfrm>
          <a:prstGeom prst="rect">
            <a:avLst/>
          </a:prstGeom>
          <a:noFill/>
        </p:spPr>
        <p:txBody>
          <a:bodyPr wrap="square">
            <a:spAutoFit/>
          </a:bodyPr>
          <a:lstStyle/>
          <a:p>
            <a:pPr algn="ctr"/>
            <a:r>
              <a:rPr lang="pt-BR" sz="1600" b="1">
                <a:solidFill>
                  <a:srgbClr val="7A45B8"/>
                </a:solidFill>
              </a:rPr>
              <a:t>Características </a:t>
            </a:r>
            <a:r>
              <a:rPr lang="pt-BR" sz="1600" b="1" err="1">
                <a:solidFill>
                  <a:srgbClr val="7A45B8"/>
                </a:solidFill>
              </a:rPr>
              <a:t>basales</a:t>
            </a:r>
            <a:r>
              <a:rPr lang="pt-BR" sz="1600" b="1">
                <a:solidFill>
                  <a:srgbClr val="7A45B8"/>
                </a:solidFill>
              </a:rPr>
              <a:t> de </a:t>
            </a:r>
            <a:r>
              <a:rPr lang="pt-BR" sz="1600" b="1" err="1">
                <a:solidFill>
                  <a:srgbClr val="7A45B8"/>
                </a:solidFill>
              </a:rPr>
              <a:t>los</a:t>
            </a:r>
            <a:r>
              <a:rPr lang="pt-BR" sz="1600" b="1">
                <a:solidFill>
                  <a:srgbClr val="7A45B8"/>
                </a:solidFill>
              </a:rPr>
              <a:t> pacientes</a:t>
            </a:r>
          </a:p>
        </p:txBody>
      </p:sp>
      <p:sp>
        <p:nvSpPr>
          <p:cNvPr id="3" name="Título 2">
            <a:extLst>
              <a:ext uri="{FF2B5EF4-FFF2-40B4-BE49-F238E27FC236}">
                <a16:creationId xmlns:a16="http://schemas.microsoft.com/office/drawing/2014/main" id="{D310EFFF-EEEB-0283-4866-C1B52B51C64C}"/>
              </a:ext>
            </a:extLst>
          </p:cNvPr>
          <p:cNvSpPr>
            <a:spLocks noGrp="1"/>
          </p:cNvSpPr>
          <p:nvPr>
            <p:ph type="title"/>
          </p:nvPr>
        </p:nvSpPr>
        <p:spPr/>
        <p:txBody>
          <a:bodyPr/>
          <a:lstStyle/>
          <a:p>
            <a:r>
              <a:rPr lang="es-ES"/>
              <a:t>Serie de casos con </a:t>
            </a:r>
            <a:r>
              <a:rPr lang="es-ES" err="1"/>
              <a:t>Lebrikizumab</a:t>
            </a:r>
            <a:r>
              <a:rPr lang="es-ES"/>
              <a:t> en dermatitis atópica:</a:t>
            </a:r>
            <a:br>
              <a:rPr lang="es-ES"/>
            </a:br>
            <a:r>
              <a:rPr lang="es-ES"/>
              <a:t>experiencia de un hospital universitario madrileño.</a:t>
            </a:r>
            <a:r>
              <a:rPr lang="es-ES" baseline="30000"/>
              <a:t>1</a:t>
            </a:r>
          </a:p>
        </p:txBody>
      </p:sp>
      <p:graphicFrame>
        <p:nvGraphicFramePr>
          <p:cNvPr id="4" name="object 7">
            <a:extLst>
              <a:ext uri="{FF2B5EF4-FFF2-40B4-BE49-F238E27FC236}">
                <a16:creationId xmlns:a16="http://schemas.microsoft.com/office/drawing/2014/main" id="{352A4652-0DA8-3112-C587-561268CEA5C0}"/>
              </a:ext>
            </a:extLst>
          </p:cNvPr>
          <p:cNvGraphicFramePr>
            <a:graphicFrameLocks noGrp="1"/>
          </p:cNvGraphicFramePr>
          <p:nvPr>
            <p:extLst>
              <p:ext uri="{D42A27DB-BD31-4B8C-83A1-F6EECF244321}">
                <p14:modId xmlns:p14="http://schemas.microsoft.com/office/powerpoint/2010/main" val="4079871832"/>
              </p:ext>
            </p:extLst>
          </p:nvPr>
        </p:nvGraphicFramePr>
        <p:xfrm>
          <a:off x="4884354" y="2256977"/>
          <a:ext cx="6375829" cy="3480689"/>
        </p:xfrm>
        <a:graphic>
          <a:graphicData uri="http://schemas.openxmlformats.org/drawingml/2006/table">
            <a:tbl>
              <a:tblPr firstRow="1" bandRow="1">
                <a:tableStyleId>{2D5ABB26-0587-4C30-8999-92F81FD0307C}</a:tableStyleId>
              </a:tblPr>
              <a:tblGrid>
                <a:gridCol w="1769051">
                  <a:extLst>
                    <a:ext uri="{9D8B030D-6E8A-4147-A177-3AD203B41FA5}">
                      <a16:colId xmlns:a16="http://schemas.microsoft.com/office/drawing/2014/main" val="20000"/>
                    </a:ext>
                  </a:extLst>
                </a:gridCol>
                <a:gridCol w="891991">
                  <a:extLst>
                    <a:ext uri="{9D8B030D-6E8A-4147-A177-3AD203B41FA5}">
                      <a16:colId xmlns:a16="http://schemas.microsoft.com/office/drawing/2014/main" val="708108762"/>
                    </a:ext>
                  </a:extLst>
                </a:gridCol>
                <a:gridCol w="84743">
                  <a:extLst>
                    <a:ext uri="{9D8B030D-6E8A-4147-A177-3AD203B41FA5}">
                      <a16:colId xmlns:a16="http://schemas.microsoft.com/office/drawing/2014/main" val="2411240173"/>
                    </a:ext>
                  </a:extLst>
                </a:gridCol>
                <a:gridCol w="3048288">
                  <a:extLst>
                    <a:ext uri="{9D8B030D-6E8A-4147-A177-3AD203B41FA5}">
                      <a16:colId xmlns:a16="http://schemas.microsoft.com/office/drawing/2014/main" val="20001"/>
                    </a:ext>
                  </a:extLst>
                </a:gridCol>
                <a:gridCol w="242550">
                  <a:extLst>
                    <a:ext uri="{9D8B030D-6E8A-4147-A177-3AD203B41FA5}">
                      <a16:colId xmlns:a16="http://schemas.microsoft.com/office/drawing/2014/main" val="20002"/>
                    </a:ext>
                  </a:extLst>
                </a:gridCol>
                <a:gridCol w="339206">
                  <a:extLst>
                    <a:ext uri="{9D8B030D-6E8A-4147-A177-3AD203B41FA5}">
                      <a16:colId xmlns:a16="http://schemas.microsoft.com/office/drawing/2014/main" val="20003"/>
                    </a:ext>
                  </a:extLst>
                </a:gridCol>
              </a:tblGrid>
              <a:tr h="183648">
                <a:tc>
                  <a:txBody>
                    <a:bodyPr/>
                    <a:lstStyle/>
                    <a:p>
                      <a:pPr marL="31750" algn="ctr">
                        <a:lnSpc>
                          <a:spcPct val="100000"/>
                        </a:lnSpc>
                        <a:spcBef>
                          <a:spcPts val="0"/>
                        </a:spcBef>
                        <a:tabLst>
                          <a:tab pos="2988310" algn="l"/>
                          <a:tab pos="3748404" algn="l"/>
                        </a:tabLst>
                      </a:pPr>
                      <a:r>
                        <a:rPr lang="es-ES" sz="1000" b="1">
                          <a:solidFill>
                            <a:schemeClr val="bg1"/>
                          </a:solidFill>
                          <a:latin typeface="Arial" panose="020B0604020202020204" pitchFamily="34" charset="0"/>
                          <a:cs typeface="Arial" panose="020B0604020202020204" pitchFamily="34" charset="0"/>
                        </a:rPr>
                        <a:t>Características basales</a:t>
                      </a:r>
                      <a:endParaRPr sz="1000" b="1">
                        <a:solidFill>
                          <a:schemeClr val="bg1"/>
                        </a:solidFill>
                        <a:latin typeface="Arial" panose="020B0604020202020204" pitchFamily="34" charset="0"/>
                        <a:cs typeface="Arial" panose="020B0604020202020204" pitchFamily="34" charset="0"/>
                      </a:endParaRPr>
                    </a:p>
                  </a:txBody>
                  <a:tcPr marL="0" marR="0" marT="0" marB="0" anchor="ctr">
                    <a:solidFill>
                      <a:srgbClr val="003867"/>
                    </a:solidFill>
                  </a:tcPr>
                </a:tc>
                <a:tc>
                  <a:txBody>
                    <a:bodyPr/>
                    <a:lstStyle/>
                    <a:p>
                      <a:pPr marL="31750" algn="ctr">
                        <a:lnSpc>
                          <a:spcPct val="100000"/>
                        </a:lnSpc>
                        <a:spcBef>
                          <a:spcPts val="0"/>
                        </a:spcBef>
                        <a:tabLst>
                          <a:tab pos="2988310" algn="l"/>
                          <a:tab pos="3748404" algn="l"/>
                        </a:tabLst>
                      </a:pPr>
                      <a:r>
                        <a:rPr lang="es-ES" sz="1000" b="1">
                          <a:solidFill>
                            <a:schemeClr val="bg1"/>
                          </a:solidFill>
                          <a:latin typeface="Arial" panose="020B0604020202020204" pitchFamily="34" charset="0"/>
                          <a:cs typeface="Arial" panose="020B0604020202020204" pitchFamily="34" charset="0"/>
                        </a:rPr>
                        <a:t>Valor</a:t>
                      </a:r>
                      <a:endParaRPr sz="1000" b="1">
                        <a:solidFill>
                          <a:schemeClr val="bg1"/>
                        </a:solidFill>
                        <a:latin typeface="Arial" panose="020B0604020202020204" pitchFamily="34" charset="0"/>
                        <a:cs typeface="Arial" panose="020B0604020202020204" pitchFamily="34" charset="0"/>
                      </a:endParaRPr>
                    </a:p>
                  </a:txBody>
                  <a:tcPr marL="0" marR="0" marT="0" marB="0" anchor="ctr">
                    <a:solidFill>
                      <a:srgbClr val="003867"/>
                    </a:solidFill>
                  </a:tcPr>
                </a:tc>
                <a:tc>
                  <a:txBody>
                    <a:bodyPr/>
                    <a:lstStyle/>
                    <a:p>
                      <a:pPr marL="31750">
                        <a:lnSpc>
                          <a:spcPct val="100000"/>
                        </a:lnSpc>
                        <a:spcBef>
                          <a:spcPts val="0"/>
                        </a:spcBef>
                        <a:tabLst>
                          <a:tab pos="2988310" algn="l"/>
                          <a:tab pos="3748404" algn="l"/>
                        </a:tabLst>
                      </a:pPr>
                      <a:endParaRPr sz="1000" b="1">
                        <a:solidFill>
                          <a:schemeClr val="bg1"/>
                        </a:solidFill>
                        <a:latin typeface="Arial" panose="020B0604020202020204" pitchFamily="34" charset="0"/>
                        <a:cs typeface="Arial" panose="020B0604020202020204" pitchFamily="34" charset="0"/>
                      </a:endParaRPr>
                    </a:p>
                  </a:txBody>
                  <a:tcPr marL="0" marR="0" marT="0" marB="0" anchor="ctr">
                    <a:lnB>
                      <a:noFill/>
                    </a:lnB>
                    <a:solidFill>
                      <a:schemeClr val="bg1"/>
                    </a:solidFill>
                  </a:tcPr>
                </a:tc>
                <a:tc>
                  <a:txBody>
                    <a:bodyPr/>
                    <a:lstStyle/>
                    <a:p>
                      <a:pPr marL="52069">
                        <a:lnSpc>
                          <a:spcPct val="100000"/>
                        </a:lnSpc>
                        <a:spcBef>
                          <a:spcPts val="0"/>
                        </a:spcBef>
                      </a:pPr>
                      <a:r>
                        <a:rPr lang="es-ES" sz="1000" b="1">
                          <a:solidFill>
                            <a:schemeClr val="bg1"/>
                          </a:solidFill>
                          <a:latin typeface="Arial" panose="020B0604020202020204" pitchFamily="34" charset="0"/>
                          <a:cs typeface="Arial" panose="020B0604020202020204" pitchFamily="34" charset="0"/>
                        </a:rPr>
                        <a:t>Comorbilidades</a:t>
                      </a:r>
                      <a:endParaRPr sz="1000" b="1">
                        <a:solidFill>
                          <a:schemeClr val="bg1"/>
                        </a:solidFill>
                        <a:latin typeface="Arial" panose="020B0604020202020204" pitchFamily="34" charset="0"/>
                        <a:cs typeface="Arial" panose="020B0604020202020204" pitchFamily="34" charset="0"/>
                      </a:endParaRPr>
                    </a:p>
                  </a:txBody>
                  <a:tcPr marL="0" marR="0" marT="0" marB="0" anchor="ctr">
                    <a:lnB w="6350">
                      <a:solidFill>
                        <a:srgbClr val="22346A"/>
                      </a:solidFill>
                      <a:prstDash val="solid"/>
                    </a:lnB>
                    <a:solidFill>
                      <a:srgbClr val="003867"/>
                    </a:solidFill>
                  </a:tcPr>
                </a:tc>
                <a:tc>
                  <a:txBody>
                    <a:bodyPr/>
                    <a:lstStyle/>
                    <a:p>
                      <a:pPr marL="6350" algn="ctr">
                        <a:lnSpc>
                          <a:spcPct val="100000"/>
                        </a:lnSpc>
                        <a:spcBef>
                          <a:spcPts val="0"/>
                        </a:spcBef>
                      </a:pPr>
                      <a:r>
                        <a:rPr lang="es-ES" sz="1000" b="1">
                          <a:solidFill>
                            <a:schemeClr val="bg1"/>
                          </a:solidFill>
                          <a:latin typeface="Arial" panose="020B0604020202020204" pitchFamily="34" charset="0"/>
                          <a:cs typeface="Arial" panose="020B0604020202020204" pitchFamily="34" charset="0"/>
                        </a:rPr>
                        <a:t>n</a:t>
                      </a:r>
                      <a:endParaRPr sz="1000" b="1">
                        <a:solidFill>
                          <a:schemeClr val="bg1"/>
                        </a:solidFill>
                        <a:latin typeface="Arial" panose="020B0604020202020204" pitchFamily="34" charset="0"/>
                        <a:cs typeface="Arial" panose="020B0604020202020204" pitchFamily="34" charset="0"/>
                      </a:endParaRPr>
                    </a:p>
                  </a:txBody>
                  <a:tcPr marL="0" marR="0" marT="0" marB="0" anchor="ctr">
                    <a:lnB w="6350">
                      <a:solidFill>
                        <a:srgbClr val="22346A"/>
                      </a:solidFill>
                      <a:prstDash val="solid"/>
                    </a:lnB>
                    <a:solidFill>
                      <a:srgbClr val="003867"/>
                    </a:solidFill>
                  </a:tcPr>
                </a:tc>
                <a:tc>
                  <a:txBody>
                    <a:bodyPr/>
                    <a:lstStyle/>
                    <a:p>
                      <a:pPr marL="43815" algn="ctr">
                        <a:lnSpc>
                          <a:spcPct val="100000"/>
                        </a:lnSpc>
                        <a:spcBef>
                          <a:spcPts val="0"/>
                        </a:spcBef>
                      </a:pPr>
                      <a:r>
                        <a:rPr lang="es-ES" sz="1000" b="1">
                          <a:solidFill>
                            <a:schemeClr val="bg1"/>
                          </a:solidFill>
                          <a:latin typeface="Arial" panose="020B0604020202020204" pitchFamily="34" charset="0"/>
                          <a:cs typeface="Arial" panose="020B0604020202020204" pitchFamily="34" charset="0"/>
                        </a:rPr>
                        <a:t>%</a:t>
                      </a:r>
                      <a:endParaRPr sz="1000" b="1">
                        <a:solidFill>
                          <a:schemeClr val="bg1"/>
                        </a:solidFill>
                        <a:latin typeface="Arial" panose="020B0604020202020204" pitchFamily="34" charset="0"/>
                        <a:cs typeface="Arial" panose="020B0604020202020204" pitchFamily="34" charset="0"/>
                      </a:endParaRPr>
                    </a:p>
                  </a:txBody>
                  <a:tcPr marL="0" marR="0" marT="0" marB="0" anchor="ctr">
                    <a:lnB w="6350">
                      <a:solidFill>
                        <a:srgbClr val="22346A"/>
                      </a:solidFill>
                      <a:prstDash val="solid"/>
                    </a:lnB>
                    <a:solidFill>
                      <a:srgbClr val="003867"/>
                    </a:solidFill>
                  </a:tcPr>
                </a:tc>
                <a:extLst>
                  <a:ext uri="{0D108BD9-81ED-4DB2-BD59-A6C34878D82A}">
                    <a16:rowId xmlns:a16="http://schemas.microsoft.com/office/drawing/2014/main" val="297425995"/>
                  </a:ext>
                </a:extLst>
              </a:tr>
              <a:tr h="183648">
                <a:tc>
                  <a:txBody>
                    <a:bodyPr/>
                    <a:lstStyle/>
                    <a:p>
                      <a:pPr marL="31750">
                        <a:lnSpc>
                          <a:spcPct val="100000"/>
                        </a:lnSpc>
                        <a:spcBef>
                          <a:spcPts val="0"/>
                        </a:spcBef>
                        <a:tabLst>
                          <a:tab pos="2988310" algn="l"/>
                          <a:tab pos="3748404" algn="l"/>
                        </a:tabLst>
                      </a:pPr>
                      <a:r>
                        <a:rPr sz="1000" u="none" spc="75">
                          <a:solidFill>
                            <a:srgbClr val="22346A"/>
                          </a:solidFill>
                          <a:uFill>
                            <a:solidFill>
                              <a:srgbClr val="22346A"/>
                            </a:solidFill>
                          </a:uFill>
                          <a:latin typeface="Arial" panose="020B0604020202020204" pitchFamily="34" charset="0"/>
                          <a:cs typeface="Arial" panose="020B0604020202020204" pitchFamily="34" charset="0"/>
                        </a:rPr>
                        <a:t> </a:t>
                      </a:r>
                      <a:r>
                        <a:rPr sz="1000" u="none">
                          <a:solidFill>
                            <a:srgbClr val="22346A"/>
                          </a:solidFill>
                          <a:uFill>
                            <a:solidFill>
                              <a:srgbClr val="22346A"/>
                            </a:solidFill>
                          </a:uFill>
                          <a:latin typeface="Arial" panose="020B0604020202020204" pitchFamily="34" charset="0"/>
                          <a:cs typeface="Arial" panose="020B0604020202020204" pitchFamily="34" charset="0"/>
                        </a:rPr>
                        <a:t>Sexo </a:t>
                      </a:r>
                      <a:r>
                        <a:rPr sz="1000" u="none" err="1">
                          <a:solidFill>
                            <a:srgbClr val="22346A"/>
                          </a:solidFill>
                          <a:uFill>
                            <a:solidFill>
                              <a:srgbClr val="22346A"/>
                            </a:solidFill>
                          </a:uFill>
                          <a:latin typeface="Arial" panose="020B0604020202020204" pitchFamily="34" charset="0"/>
                          <a:cs typeface="Arial" panose="020B0604020202020204" pitchFamily="34" charset="0"/>
                        </a:rPr>
                        <a:t>femenino</a:t>
                      </a:r>
                      <a:r>
                        <a:rPr sz="1000" u="none">
                          <a:solidFill>
                            <a:srgbClr val="22346A"/>
                          </a:solidFill>
                          <a:uFill>
                            <a:solidFill>
                              <a:srgbClr val="22346A"/>
                            </a:solidFill>
                          </a:uFill>
                          <a:latin typeface="Arial" panose="020B0604020202020204" pitchFamily="34" charset="0"/>
                          <a:cs typeface="Arial" panose="020B0604020202020204" pitchFamily="34" charset="0"/>
                        </a:rPr>
                        <a:t> </a:t>
                      </a:r>
                      <a:r>
                        <a:rPr sz="1000" u="none" spc="-25">
                          <a:solidFill>
                            <a:srgbClr val="22346A"/>
                          </a:solidFill>
                          <a:uFill>
                            <a:solidFill>
                              <a:srgbClr val="22346A"/>
                            </a:solidFill>
                          </a:uFill>
                          <a:latin typeface="Arial" panose="020B0604020202020204" pitchFamily="34" charset="0"/>
                          <a:cs typeface="Arial" panose="020B0604020202020204" pitchFamily="34" charset="0"/>
                        </a:rPr>
                        <a:t>(%</a:t>
                      </a:r>
                      <a:r>
                        <a:rPr lang="es-ES" sz="1000" u="none" spc="-25">
                          <a:solidFill>
                            <a:srgbClr val="22346A"/>
                          </a:solidFill>
                          <a:uFill>
                            <a:solidFill>
                              <a:srgbClr val="22346A"/>
                            </a:solidFill>
                          </a:uFill>
                          <a:latin typeface="Arial" panose="020B0604020202020204" pitchFamily="34" charset="0"/>
                          <a:cs typeface="Arial" panose="020B0604020202020204" pitchFamily="34" charset="0"/>
                        </a:rPr>
                        <a:t>)</a:t>
                      </a:r>
                      <a:endParaRPr sz="1000" u="none">
                        <a:latin typeface="Arial" panose="020B0604020202020204" pitchFamily="34" charset="0"/>
                        <a:cs typeface="Arial" panose="020B0604020202020204" pitchFamily="34" charset="0"/>
                      </a:endParaRPr>
                    </a:p>
                  </a:txBody>
                  <a:tcPr marL="0" marR="0" marT="0" marB="0" anchor="ctr">
                    <a:lnB w="6350" cap="flat" cmpd="sng" algn="ctr">
                      <a:solidFill>
                        <a:srgbClr val="003867"/>
                      </a:solidFill>
                      <a:prstDash val="solid"/>
                      <a:round/>
                      <a:headEnd type="none" w="med" len="med"/>
                      <a:tailEnd type="none" w="med" len="med"/>
                    </a:lnB>
                  </a:tcPr>
                </a:tc>
                <a:tc>
                  <a:txBody>
                    <a:bodyPr/>
                    <a:lstStyle/>
                    <a:p>
                      <a:pPr algn="ctr">
                        <a:lnSpc>
                          <a:spcPct val="100000"/>
                        </a:lnSpc>
                        <a:spcBef>
                          <a:spcPts val="0"/>
                        </a:spcBef>
                      </a:pPr>
                      <a:r>
                        <a:rPr lang="es-ES" sz="1000" u="none" kern="1200">
                          <a:solidFill>
                            <a:srgbClr val="22346A"/>
                          </a:solidFill>
                          <a:uFill>
                            <a:solidFill>
                              <a:srgbClr val="22346A"/>
                            </a:solidFill>
                          </a:uFill>
                          <a:latin typeface="Arial" panose="020B0604020202020204" pitchFamily="34" charset="0"/>
                          <a:ea typeface="+mn-ea"/>
                          <a:cs typeface="Arial" panose="020B0604020202020204" pitchFamily="34" charset="0"/>
                        </a:rPr>
                        <a:t>73,3%</a:t>
                      </a:r>
                    </a:p>
                  </a:txBody>
                  <a:tcPr marL="0" marR="0" marT="0" marB="0" anchor="ctr">
                    <a:lnR>
                      <a:noFill/>
                    </a:lnR>
                    <a:lnB w="6350" cap="flat" cmpd="sng" algn="ctr">
                      <a:solidFill>
                        <a:srgbClr val="003867"/>
                      </a:solidFill>
                      <a:prstDash val="solid"/>
                      <a:round/>
                      <a:headEnd type="none" w="med" len="med"/>
                      <a:tailEnd type="none" w="med" len="med"/>
                    </a:lnB>
                  </a:tcPr>
                </a:tc>
                <a:tc>
                  <a:txBody>
                    <a:bodyPr/>
                    <a:lstStyle/>
                    <a:p>
                      <a:pPr>
                        <a:lnSpc>
                          <a:spcPct val="100000"/>
                        </a:lnSpc>
                        <a:spcBef>
                          <a:spcPts val="0"/>
                        </a:spcBef>
                      </a:pPr>
                      <a:endParaRPr lang="es-ES" sz="1000"/>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2069">
                        <a:lnSpc>
                          <a:spcPct val="100000"/>
                        </a:lnSpc>
                        <a:spcBef>
                          <a:spcPts val="0"/>
                        </a:spcBef>
                      </a:pPr>
                      <a:r>
                        <a:rPr sz="1000" spc="-10">
                          <a:solidFill>
                            <a:srgbClr val="22346A"/>
                          </a:solidFill>
                          <a:latin typeface="Arial" panose="020B0604020202020204" pitchFamily="34" charset="0"/>
                          <a:cs typeface="Arial" panose="020B0604020202020204" pitchFamily="34" charset="0"/>
                        </a:rPr>
                        <a:t>Dislipidemia</a:t>
                      </a:r>
                      <a:endParaRPr sz="1000">
                        <a:latin typeface="Arial" panose="020B0604020202020204" pitchFamily="34" charset="0"/>
                        <a:cs typeface="Arial" panose="020B0604020202020204" pitchFamily="34" charset="0"/>
                      </a:endParaRPr>
                    </a:p>
                  </a:txBody>
                  <a:tcPr marL="0" marR="0" marT="0" marB="0" anchor="ctr">
                    <a:lnL>
                      <a:noFill/>
                    </a:lnL>
                    <a:lnT w="6350" cap="flat" cmpd="sng" algn="ctr">
                      <a:solidFill>
                        <a:srgbClr val="22346A"/>
                      </a:solidFill>
                      <a:prstDash val="solid"/>
                      <a:round/>
                      <a:headEnd type="none" w="med" len="med"/>
                      <a:tailEnd type="none" w="med" len="me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cap="flat" cmpd="sng" algn="ctr">
                      <a:solidFill>
                        <a:srgbClr val="22346A"/>
                      </a:solidFill>
                      <a:prstDash val="solid"/>
                      <a:round/>
                      <a:headEnd type="none" w="med" len="med"/>
                      <a:tailEnd type="none" w="med" len="me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cap="flat" cmpd="sng" algn="ctr">
                      <a:solidFill>
                        <a:srgbClr val="22346A"/>
                      </a:solidFill>
                      <a:prstDash val="solid"/>
                      <a:round/>
                      <a:headEnd type="none" w="med" len="med"/>
                      <a:tailEnd type="none" w="med" len="med"/>
                    </a:lnT>
                    <a:lnB w="6350">
                      <a:solidFill>
                        <a:srgbClr val="22346A"/>
                      </a:solidFill>
                      <a:prstDash val="solid"/>
                    </a:lnB>
                  </a:tcPr>
                </a:tc>
                <a:extLst>
                  <a:ext uri="{0D108BD9-81ED-4DB2-BD59-A6C34878D82A}">
                    <a16:rowId xmlns:a16="http://schemas.microsoft.com/office/drawing/2014/main" val="10000"/>
                  </a:ext>
                </a:extLst>
              </a:tr>
              <a:tr h="183648">
                <a:tc>
                  <a:txBody>
                    <a:bodyPr/>
                    <a:lstStyle/>
                    <a:p>
                      <a:pPr marL="31750">
                        <a:lnSpc>
                          <a:spcPct val="100000"/>
                        </a:lnSpc>
                        <a:spcBef>
                          <a:spcPts val="0"/>
                        </a:spcBef>
                        <a:tabLst>
                          <a:tab pos="2881630" algn="l"/>
                          <a:tab pos="3748404" algn="l"/>
                        </a:tabLst>
                      </a:pPr>
                      <a:r>
                        <a:rPr sz="1000" u="none" spc="95">
                          <a:solidFill>
                            <a:srgbClr val="22346A"/>
                          </a:solidFill>
                          <a:uFill>
                            <a:solidFill>
                              <a:srgbClr val="22346A"/>
                            </a:solidFill>
                          </a:uFill>
                          <a:latin typeface="Arial" panose="020B0604020202020204" pitchFamily="34" charset="0"/>
                          <a:cs typeface="Arial" panose="020B0604020202020204" pitchFamily="34" charset="0"/>
                        </a:rPr>
                        <a:t> </a:t>
                      </a:r>
                      <a:r>
                        <a:rPr sz="1000" u="none">
                          <a:solidFill>
                            <a:srgbClr val="22346A"/>
                          </a:solidFill>
                          <a:uFill>
                            <a:solidFill>
                              <a:srgbClr val="22346A"/>
                            </a:solidFill>
                          </a:uFill>
                          <a:latin typeface="Arial" panose="020B0604020202020204" pitchFamily="34" charset="0"/>
                          <a:cs typeface="Arial" panose="020B0604020202020204" pitchFamily="34" charset="0"/>
                        </a:rPr>
                        <a:t>Edad</a:t>
                      </a:r>
                      <a:r>
                        <a:rPr sz="1000" u="none" spc="20">
                          <a:solidFill>
                            <a:srgbClr val="22346A"/>
                          </a:solidFill>
                          <a:uFill>
                            <a:solidFill>
                              <a:srgbClr val="22346A"/>
                            </a:solidFill>
                          </a:uFill>
                          <a:latin typeface="Arial" panose="020B0604020202020204" pitchFamily="34" charset="0"/>
                          <a:cs typeface="Arial" panose="020B0604020202020204" pitchFamily="34" charset="0"/>
                        </a:rPr>
                        <a:t> </a:t>
                      </a:r>
                      <a:r>
                        <a:rPr sz="1000" u="none">
                          <a:solidFill>
                            <a:srgbClr val="22346A"/>
                          </a:solidFill>
                          <a:uFill>
                            <a:solidFill>
                              <a:srgbClr val="22346A"/>
                            </a:solidFill>
                          </a:uFill>
                          <a:latin typeface="Arial" panose="020B0604020202020204" pitchFamily="34" charset="0"/>
                          <a:cs typeface="Arial" panose="020B0604020202020204" pitchFamily="34" charset="0"/>
                        </a:rPr>
                        <a:t>media</a:t>
                      </a:r>
                      <a:r>
                        <a:rPr sz="1000" u="none" spc="15">
                          <a:solidFill>
                            <a:srgbClr val="22346A"/>
                          </a:solidFill>
                          <a:uFill>
                            <a:solidFill>
                              <a:srgbClr val="22346A"/>
                            </a:solidFill>
                          </a:uFill>
                          <a:latin typeface="Arial" panose="020B0604020202020204" pitchFamily="34" charset="0"/>
                          <a:cs typeface="Arial" panose="020B0604020202020204" pitchFamily="34" charset="0"/>
                        </a:rPr>
                        <a:t> </a:t>
                      </a:r>
                      <a:r>
                        <a:rPr sz="1000" u="none" spc="-20">
                          <a:solidFill>
                            <a:srgbClr val="22346A"/>
                          </a:solidFill>
                          <a:uFill>
                            <a:solidFill>
                              <a:srgbClr val="22346A"/>
                            </a:solidFill>
                          </a:uFill>
                          <a:latin typeface="Arial" panose="020B0604020202020204" pitchFamily="34" charset="0"/>
                          <a:cs typeface="Arial" panose="020B0604020202020204" pitchFamily="34" charset="0"/>
                        </a:rPr>
                        <a:t>(D</a:t>
                      </a:r>
                      <a:r>
                        <a:rPr lang="es-ES" sz="1000" u="none" spc="-20">
                          <a:solidFill>
                            <a:srgbClr val="22346A"/>
                          </a:solidFill>
                          <a:uFill>
                            <a:solidFill>
                              <a:srgbClr val="22346A"/>
                            </a:solidFill>
                          </a:uFill>
                          <a:latin typeface="Arial" panose="020B0604020202020204" pitchFamily="34" charset="0"/>
                          <a:cs typeface="Arial" panose="020B0604020202020204" pitchFamily="34" charset="0"/>
                        </a:rPr>
                        <a:t>E)</a:t>
                      </a:r>
                      <a:endParaRPr sz="1000" u="none">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algn="ctr">
                        <a:lnSpc>
                          <a:spcPct val="100000"/>
                        </a:lnSpc>
                        <a:spcBef>
                          <a:spcPts val="0"/>
                        </a:spcBef>
                      </a:pPr>
                      <a:r>
                        <a:rPr lang="es-ES" sz="1000" u="none" kern="1200">
                          <a:solidFill>
                            <a:srgbClr val="22346A"/>
                          </a:solidFill>
                          <a:uFill>
                            <a:solidFill>
                              <a:srgbClr val="22346A"/>
                            </a:solidFill>
                          </a:uFill>
                          <a:latin typeface="Arial" panose="020B0604020202020204" pitchFamily="34" charset="0"/>
                          <a:ea typeface="+mn-ea"/>
                          <a:cs typeface="Arial" panose="020B0604020202020204" pitchFamily="34" charset="0"/>
                        </a:rPr>
                        <a:t>38,0 (18,1)</a:t>
                      </a:r>
                    </a:p>
                  </a:txBody>
                  <a:tcPr marL="0" marR="0" marT="0" marB="0" anchor="ctr">
                    <a:lnR>
                      <a:noFill/>
                    </a:ln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a:lnSpc>
                          <a:spcPct val="100000"/>
                        </a:lnSpc>
                        <a:spcBef>
                          <a:spcPts val="0"/>
                        </a:spcBef>
                      </a:pPr>
                      <a:endParaRPr lang="es-ES" sz="1000"/>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2069">
                        <a:lnSpc>
                          <a:spcPct val="100000"/>
                        </a:lnSpc>
                        <a:spcBef>
                          <a:spcPts val="0"/>
                        </a:spcBef>
                      </a:pPr>
                      <a:r>
                        <a:rPr sz="1000" spc="-20">
                          <a:solidFill>
                            <a:srgbClr val="22346A"/>
                          </a:solidFill>
                          <a:latin typeface="Arial" panose="020B0604020202020204" pitchFamily="34" charset="0"/>
                          <a:cs typeface="Arial" panose="020B0604020202020204" pitchFamily="34" charset="0"/>
                        </a:rPr>
                        <a:t>TDHA</a:t>
                      </a:r>
                      <a:endParaRPr sz="1000">
                        <a:latin typeface="Arial" panose="020B0604020202020204" pitchFamily="34" charset="0"/>
                        <a:cs typeface="Arial" panose="020B0604020202020204" pitchFamily="34" charset="0"/>
                      </a:endParaRPr>
                    </a:p>
                  </a:txBody>
                  <a:tcPr marL="0" marR="0" marT="0" marB="0" anchor="ctr">
                    <a:lnL>
                      <a:noFill/>
                    </a:lnL>
                    <a:lnT w="6350" cap="flat" cmpd="sng" algn="ctr">
                      <a:solidFill>
                        <a:srgbClr val="22346A"/>
                      </a:solidFill>
                      <a:prstDash val="solid"/>
                      <a:round/>
                      <a:headEnd type="none" w="med" len="med"/>
                      <a:tailEnd type="none" w="med" len="me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cap="flat" cmpd="sng" algn="ctr">
                      <a:solidFill>
                        <a:srgbClr val="22346A"/>
                      </a:solidFill>
                      <a:prstDash val="solid"/>
                      <a:round/>
                      <a:headEnd type="none" w="med" len="med"/>
                      <a:tailEnd type="none" w="med" len="me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cap="flat" cmpd="sng" algn="ctr">
                      <a:solidFill>
                        <a:srgbClr val="22346A"/>
                      </a:solidFill>
                      <a:prstDash val="solid"/>
                      <a:round/>
                      <a:headEnd type="none" w="med" len="med"/>
                      <a:tailEnd type="none" w="med" len="med"/>
                    </a:lnT>
                    <a:lnB w="6350">
                      <a:solidFill>
                        <a:srgbClr val="22346A"/>
                      </a:solidFill>
                      <a:prstDash val="solid"/>
                    </a:lnB>
                  </a:tcPr>
                </a:tc>
                <a:extLst>
                  <a:ext uri="{0D108BD9-81ED-4DB2-BD59-A6C34878D82A}">
                    <a16:rowId xmlns:a16="http://schemas.microsoft.com/office/drawing/2014/main" val="10001"/>
                  </a:ext>
                </a:extLst>
              </a:tr>
              <a:tr h="183648">
                <a:tc>
                  <a:txBody>
                    <a:bodyPr/>
                    <a:lstStyle/>
                    <a:p>
                      <a:pPr marL="31750">
                        <a:lnSpc>
                          <a:spcPct val="100000"/>
                        </a:lnSpc>
                        <a:spcBef>
                          <a:spcPts val="0"/>
                        </a:spcBef>
                        <a:tabLst>
                          <a:tab pos="2922905" algn="l"/>
                          <a:tab pos="3748404" algn="l"/>
                        </a:tabLst>
                      </a:pPr>
                      <a:r>
                        <a:rPr sz="1000" u="none" spc="100">
                          <a:solidFill>
                            <a:srgbClr val="22346A"/>
                          </a:solidFill>
                          <a:uFill>
                            <a:solidFill>
                              <a:srgbClr val="22346A"/>
                            </a:solidFill>
                          </a:uFill>
                          <a:latin typeface="Arial" panose="020B0604020202020204" pitchFamily="34" charset="0"/>
                          <a:cs typeface="Arial" panose="020B0604020202020204" pitchFamily="34" charset="0"/>
                        </a:rPr>
                        <a:t> </a:t>
                      </a:r>
                      <a:r>
                        <a:rPr sz="1000" u="none">
                          <a:solidFill>
                            <a:srgbClr val="22346A"/>
                          </a:solidFill>
                          <a:uFill>
                            <a:solidFill>
                              <a:srgbClr val="22346A"/>
                            </a:solidFill>
                          </a:uFill>
                          <a:latin typeface="Arial" panose="020B0604020202020204" pitchFamily="34" charset="0"/>
                          <a:cs typeface="Arial" panose="020B0604020202020204" pitchFamily="34" charset="0"/>
                        </a:rPr>
                        <a:t>Tiempo</a:t>
                      </a:r>
                      <a:r>
                        <a:rPr sz="1000" u="none" spc="25">
                          <a:solidFill>
                            <a:srgbClr val="22346A"/>
                          </a:solidFill>
                          <a:uFill>
                            <a:solidFill>
                              <a:srgbClr val="22346A"/>
                            </a:solidFill>
                          </a:uFill>
                          <a:latin typeface="Arial" panose="020B0604020202020204" pitchFamily="34" charset="0"/>
                          <a:cs typeface="Arial" panose="020B0604020202020204" pitchFamily="34" charset="0"/>
                        </a:rPr>
                        <a:t> </a:t>
                      </a:r>
                      <a:r>
                        <a:rPr sz="1000" u="none">
                          <a:solidFill>
                            <a:srgbClr val="22346A"/>
                          </a:solidFill>
                          <a:uFill>
                            <a:solidFill>
                              <a:srgbClr val="22346A"/>
                            </a:solidFill>
                          </a:uFill>
                          <a:latin typeface="Arial" panose="020B0604020202020204" pitchFamily="34" charset="0"/>
                          <a:cs typeface="Arial" panose="020B0604020202020204" pitchFamily="34" charset="0"/>
                        </a:rPr>
                        <a:t>evolución</a:t>
                      </a:r>
                      <a:r>
                        <a:rPr sz="1000" u="none" spc="20">
                          <a:solidFill>
                            <a:srgbClr val="22346A"/>
                          </a:solidFill>
                          <a:uFill>
                            <a:solidFill>
                              <a:srgbClr val="22346A"/>
                            </a:solidFill>
                          </a:uFill>
                          <a:latin typeface="Arial" panose="020B0604020202020204" pitchFamily="34" charset="0"/>
                          <a:cs typeface="Arial" panose="020B0604020202020204" pitchFamily="34" charset="0"/>
                        </a:rPr>
                        <a:t> </a:t>
                      </a:r>
                      <a:r>
                        <a:rPr sz="1000" u="none">
                          <a:solidFill>
                            <a:srgbClr val="22346A"/>
                          </a:solidFill>
                          <a:uFill>
                            <a:solidFill>
                              <a:srgbClr val="22346A"/>
                            </a:solidFill>
                          </a:uFill>
                          <a:latin typeface="Arial" panose="020B0604020202020204" pitchFamily="34" charset="0"/>
                          <a:cs typeface="Arial" panose="020B0604020202020204" pitchFamily="34" charset="0"/>
                        </a:rPr>
                        <a:t>media</a:t>
                      </a:r>
                      <a:r>
                        <a:rPr sz="1000" u="none" spc="20">
                          <a:solidFill>
                            <a:srgbClr val="22346A"/>
                          </a:solidFill>
                          <a:uFill>
                            <a:solidFill>
                              <a:srgbClr val="22346A"/>
                            </a:solidFill>
                          </a:uFill>
                          <a:latin typeface="Arial" panose="020B0604020202020204" pitchFamily="34" charset="0"/>
                          <a:cs typeface="Arial" panose="020B0604020202020204" pitchFamily="34" charset="0"/>
                        </a:rPr>
                        <a:t> </a:t>
                      </a:r>
                      <a:r>
                        <a:rPr sz="1000" u="none" spc="-20">
                          <a:solidFill>
                            <a:srgbClr val="22346A"/>
                          </a:solidFill>
                          <a:uFill>
                            <a:solidFill>
                              <a:srgbClr val="22346A"/>
                            </a:solidFill>
                          </a:uFill>
                          <a:latin typeface="Arial" panose="020B0604020202020204" pitchFamily="34" charset="0"/>
                          <a:cs typeface="Arial" panose="020B0604020202020204" pitchFamily="34" charset="0"/>
                        </a:rPr>
                        <a:t>(DE</a:t>
                      </a:r>
                      <a:r>
                        <a:rPr lang="es-ES" sz="1000" u="none" spc="-20">
                          <a:solidFill>
                            <a:srgbClr val="22346A"/>
                          </a:solidFill>
                          <a:uFill>
                            <a:solidFill>
                              <a:srgbClr val="22346A"/>
                            </a:solidFill>
                          </a:uFill>
                          <a:latin typeface="Arial" panose="020B0604020202020204" pitchFamily="34" charset="0"/>
                          <a:cs typeface="Arial" panose="020B0604020202020204" pitchFamily="34" charset="0"/>
                        </a:rPr>
                        <a:t>)</a:t>
                      </a:r>
                      <a:endParaRPr sz="1000" u="none">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algn="ctr">
                        <a:lnSpc>
                          <a:spcPct val="100000"/>
                        </a:lnSpc>
                        <a:spcBef>
                          <a:spcPts val="0"/>
                        </a:spcBef>
                      </a:pPr>
                      <a:r>
                        <a:rPr lang="es-ES" sz="1000" u="none" kern="1200">
                          <a:solidFill>
                            <a:srgbClr val="22346A"/>
                          </a:solidFill>
                          <a:uFill>
                            <a:solidFill>
                              <a:srgbClr val="22346A"/>
                            </a:solidFill>
                          </a:uFill>
                          <a:latin typeface="Arial" panose="020B0604020202020204" pitchFamily="34" charset="0"/>
                          <a:ea typeface="+mn-ea"/>
                          <a:cs typeface="Arial" panose="020B0604020202020204" pitchFamily="34" charset="0"/>
                        </a:rPr>
                        <a:t>19,9 (9,8)</a:t>
                      </a:r>
                    </a:p>
                  </a:txBody>
                  <a:tcPr marL="0" marR="0" marT="0" marB="0" anchor="ctr">
                    <a:lnR>
                      <a:noFill/>
                    </a:ln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a:lnSpc>
                          <a:spcPct val="100000"/>
                        </a:lnSpc>
                        <a:spcBef>
                          <a:spcPts val="0"/>
                        </a:spcBef>
                      </a:pPr>
                      <a:endParaRPr lang="es-ES" sz="1000"/>
                    </a:p>
                  </a:txBody>
                  <a:tcPr marL="0" marR="0" marT="0"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2069">
                        <a:lnSpc>
                          <a:spcPct val="100000"/>
                        </a:lnSpc>
                        <a:spcBef>
                          <a:spcPts val="0"/>
                        </a:spcBef>
                      </a:pPr>
                      <a:r>
                        <a:rPr sz="1000">
                          <a:solidFill>
                            <a:srgbClr val="22346A"/>
                          </a:solidFill>
                          <a:latin typeface="Arial" panose="020B0604020202020204" pitchFamily="34" charset="0"/>
                          <a:cs typeface="Arial" panose="020B0604020202020204" pitchFamily="34" charset="0"/>
                        </a:rPr>
                        <a:t>Gastritis</a:t>
                      </a:r>
                      <a:r>
                        <a:rPr sz="1000" spc="35">
                          <a:solidFill>
                            <a:srgbClr val="22346A"/>
                          </a:solidFill>
                          <a:latin typeface="Arial" panose="020B0604020202020204" pitchFamily="34" charset="0"/>
                          <a:cs typeface="Arial" panose="020B0604020202020204" pitchFamily="34" charset="0"/>
                        </a:rPr>
                        <a:t> </a:t>
                      </a:r>
                      <a:r>
                        <a:rPr sz="1000" spc="-10">
                          <a:solidFill>
                            <a:srgbClr val="22346A"/>
                          </a:solidFill>
                          <a:latin typeface="Arial" panose="020B0604020202020204" pitchFamily="34" charset="0"/>
                          <a:cs typeface="Arial" panose="020B0604020202020204" pitchFamily="34" charset="0"/>
                        </a:rPr>
                        <a:t>crónica</a:t>
                      </a:r>
                      <a:endParaRPr sz="1000">
                        <a:latin typeface="Arial" panose="020B0604020202020204" pitchFamily="34" charset="0"/>
                        <a:cs typeface="Arial" panose="020B0604020202020204" pitchFamily="34" charset="0"/>
                      </a:endParaRPr>
                    </a:p>
                  </a:txBody>
                  <a:tcPr marL="0" marR="0" marT="0" marB="0" anchor="ctr">
                    <a:lnL>
                      <a:noFill/>
                    </a:lnL>
                    <a:lnT w="6350">
                      <a:solidFill>
                        <a:srgbClr val="22346A"/>
                      </a:solidFill>
                      <a:prstDash val="soli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2"/>
                  </a:ext>
                </a:extLst>
              </a:tr>
              <a:tr h="183648">
                <a:tc gridSpan="3">
                  <a:txBody>
                    <a:bodyPr/>
                    <a:lstStyle/>
                    <a:p>
                      <a:pPr algn="ct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tcPr>
                </a:tc>
                <a:tc hMerge="1">
                  <a:txBody>
                    <a:bodyPr/>
                    <a:lstStyle/>
                    <a:p>
                      <a:endParaRPr lang="es-ES"/>
                    </a:p>
                  </a:txBody>
                  <a:tcPr>
                    <a:lnT w="6350" cap="flat" cmpd="sng" algn="ctr">
                      <a:solidFill>
                        <a:srgbClr val="003867"/>
                      </a:solidFill>
                      <a:prstDash val="solid"/>
                      <a:round/>
                      <a:headEnd type="none" w="med" len="med"/>
                      <a:tailEnd type="none" w="med" len="med"/>
                    </a:lnT>
                  </a:tcPr>
                </a:tc>
                <a:tc hMerge="1">
                  <a:txBody>
                    <a:bodyPr/>
                    <a:lstStyle/>
                    <a:p>
                      <a:endParaRPr lang="es-ES"/>
                    </a:p>
                  </a:txBody>
                  <a:tcPr>
                    <a:lnT w="6350" cap="flat" cmpd="sng" algn="ctr">
                      <a:solidFill>
                        <a:srgbClr val="003867"/>
                      </a:solidFill>
                      <a:prstDash val="solid"/>
                      <a:round/>
                      <a:headEnd type="none" w="med" len="med"/>
                      <a:tailEnd type="none" w="med" len="med"/>
                    </a:lnT>
                  </a:tcPr>
                </a:tc>
                <a:tc>
                  <a:txBody>
                    <a:bodyPr/>
                    <a:lstStyle/>
                    <a:p>
                      <a:pPr marL="52069">
                        <a:lnSpc>
                          <a:spcPct val="100000"/>
                        </a:lnSpc>
                        <a:spcBef>
                          <a:spcPts val="0"/>
                        </a:spcBef>
                      </a:pPr>
                      <a:r>
                        <a:rPr sz="1000" spc="-10">
                          <a:solidFill>
                            <a:srgbClr val="22346A"/>
                          </a:solidFill>
                          <a:latin typeface="Arial" panose="020B0604020202020204" pitchFamily="34" charset="0"/>
                          <a:cs typeface="Arial" panose="020B0604020202020204" pitchFamily="34" charset="0"/>
                        </a:rPr>
                        <a:t>Prediabetes</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3"/>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spc="-10">
                          <a:solidFill>
                            <a:srgbClr val="22346A"/>
                          </a:solidFill>
                          <a:latin typeface="Arial" panose="020B0604020202020204" pitchFamily="34" charset="0"/>
                          <a:cs typeface="Arial" panose="020B0604020202020204" pitchFamily="34" charset="0"/>
                        </a:rPr>
                        <a:t>Depresión</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4"/>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spc="-10">
                          <a:solidFill>
                            <a:srgbClr val="22346A"/>
                          </a:solidFill>
                          <a:latin typeface="Arial" panose="020B0604020202020204" pitchFamily="34" charset="0"/>
                          <a:cs typeface="Arial" panose="020B0604020202020204" pitchFamily="34" charset="0"/>
                        </a:rPr>
                        <a:t>Hipotiroidismo</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5"/>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spc="-10">
                          <a:solidFill>
                            <a:srgbClr val="22346A"/>
                          </a:solidFill>
                          <a:latin typeface="Arial" panose="020B0604020202020204" pitchFamily="34" charset="0"/>
                          <a:cs typeface="Arial" panose="020B0604020202020204" pitchFamily="34" charset="0"/>
                        </a:rPr>
                        <a:t>Gastritis</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6"/>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a:solidFill>
                            <a:srgbClr val="22346A"/>
                          </a:solidFill>
                          <a:latin typeface="Arial" panose="020B0604020202020204" pitchFamily="34" charset="0"/>
                          <a:cs typeface="Arial" panose="020B0604020202020204" pitchFamily="34" charset="0"/>
                        </a:rPr>
                        <a:t>Anemia</a:t>
                      </a:r>
                      <a:r>
                        <a:rPr sz="1000" spc="45">
                          <a:solidFill>
                            <a:srgbClr val="22346A"/>
                          </a:solidFill>
                          <a:latin typeface="Arial" panose="020B0604020202020204" pitchFamily="34" charset="0"/>
                          <a:cs typeface="Arial" panose="020B0604020202020204" pitchFamily="34" charset="0"/>
                        </a:rPr>
                        <a:t> </a:t>
                      </a:r>
                      <a:r>
                        <a:rPr sz="1000" spc="-10">
                          <a:solidFill>
                            <a:srgbClr val="22346A"/>
                          </a:solidFill>
                          <a:latin typeface="Arial" panose="020B0604020202020204" pitchFamily="34" charset="0"/>
                          <a:cs typeface="Arial" panose="020B0604020202020204" pitchFamily="34" charset="0"/>
                        </a:rPr>
                        <a:t>ferropénica</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7"/>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spc="-25">
                          <a:solidFill>
                            <a:srgbClr val="22346A"/>
                          </a:solidFill>
                          <a:latin typeface="Arial" panose="020B0604020202020204" pitchFamily="34" charset="0"/>
                          <a:cs typeface="Arial" panose="020B0604020202020204" pitchFamily="34" charset="0"/>
                        </a:rPr>
                        <a:t>HPB</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8"/>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kern="1200" err="1">
                          <a:solidFill>
                            <a:srgbClr val="22346A"/>
                          </a:solidFill>
                          <a:latin typeface="Arial" panose="020B0604020202020204" pitchFamily="34" charset="0"/>
                          <a:ea typeface="+mn-ea"/>
                          <a:cs typeface="Arial" panose="020B0604020202020204" pitchFamily="34" charset="0"/>
                        </a:rPr>
                        <a:t>Obstrucción</a:t>
                      </a:r>
                      <a:r>
                        <a:rPr sz="1000" kern="1200">
                          <a:solidFill>
                            <a:srgbClr val="22346A"/>
                          </a:solidFill>
                          <a:latin typeface="Arial" panose="020B0604020202020204" pitchFamily="34" charset="0"/>
                          <a:ea typeface="+mn-ea"/>
                          <a:cs typeface="Arial" panose="020B0604020202020204" pitchFamily="34" charset="0"/>
                        </a:rPr>
                        <a:t> </a:t>
                      </a:r>
                      <a:r>
                        <a:rPr sz="1000" kern="1200" err="1">
                          <a:solidFill>
                            <a:srgbClr val="22346A"/>
                          </a:solidFill>
                          <a:latin typeface="Arial" panose="020B0604020202020204" pitchFamily="34" charset="0"/>
                          <a:ea typeface="+mn-ea"/>
                          <a:cs typeface="Arial" panose="020B0604020202020204" pitchFamily="34" charset="0"/>
                        </a:rPr>
                        <a:t>carotídea</a:t>
                      </a:r>
                      <a:endParaRPr sz="1000" kern="1200">
                        <a:solidFill>
                          <a:srgbClr val="22346A"/>
                        </a:solidFill>
                        <a:latin typeface="Arial" panose="020B0604020202020204" pitchFamily="34" charset="0"/>
                        <a:ea typeface="+mn-ea"/>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350"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3815"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09"/>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kern="1200" err="1">
                          <a:solidFill>
                            <a:srgbClr val="22346A"/>
                          </a:solidFill>
                          <a:latin typeface="Arial" panose="020B0604020202020204" pitchFamily="34" charset="0"/>
                          <a:ea typeface="+mn-ea"/>
                          <a:cs typeface="Arial" panose="020B0604020202020204" pitchFamily="34" charset="0"/>
                        </a:rPr>
                        <a:t>Comorbilidad</a:t>
                      </a:r>
                      <a:r>
                        <a:rPr sz="1000" kern="1200">
                          <a:solidFill>
                            <a:srgbClr val="22346A"/>
                          </a:solidFill>
                          <a:latin typeface="Arial" panose="020B0604020202020204" pitchFamily="34" charset="0"/>
                          <a:ea typeface="+mn-ea"/>
                          <a:cs typeface="Arial" panose="020B0604020202020204" pitchFamily="34" charset="0"/>
                        </a:rPr>
                        <a:t> TH2: Asma</a:t>
                      </a:r>
                    </a:p>
                  </a:txBody>
                  <a:tcPr marL="0" marR="0" marT="0" marB="0" anchor="ctr">
                    <a:lnT w="6350">
                      <a:solidFill>
                        <a:srgbClr val="22346A"/>
                      </a:solidFill>
                      <a:prstDash val="solid"/>
                    </a:lnT>
                    <a:lnB w="6350">
                      <a:solidFill>
                        <a:srgbClr val="22346A"/>
                      </a:solidFill>
                      <a:prstDash val="solid"/>
                    </a:lnB>
                  </a:tcPr>
                </a:tc>
                <a:tc>
                  <a:txBody>
                    <a:bodyPr/>
                    <a:lstStyle/>
                    <a:p>
                      <a:pPr marL="6985"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4</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3815" algn="ctr">
                        <a:lnSpc>
                          <a:spcPct val="100000"/>
                        </a:lnSpc>
                        <a:spcBef>
                          <a:spcPts val="0"/>
                        </a:spcBef>
                      </a:pPr>
                      <a:r>
                        <a:rPr sz="1000" spc="-20">
                          <a:solidFill>
                            <a:srgbClr val="22346A"/>
                          </a:solidFill>
                          <a:latin typeface="Arial" panose="020B0604020202020204" pitchFamily="34" charset="0"/>
                          <a:cs typeface="Arial" panose="020B0604020202020204" pitchFamily="34" charset="0"/>
                        </a:rPr>
                        <a:t>26,7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10"/>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kern="1200" err="1">
                          <a:solidFill>
                            <a:srgbClr val="22346A"/>
                          </a:solidFill>
                          <a:latin typeface="Arial" panose="020B0604020202020204" pitchFamily="34" charset="0"/>
                          <a:ea typeface="+mn-ea"/>
                          <a:cs typeface="Arial" panose="020B0604020202020204" pitchFamily="34" charset="0"/>
                        </a:rPr>
                        <a:t>Comorbilidad</a:t>
                      </a:r>
                      <a:r>
                        <a:rPr sz="1000" kern="1200">
                          <a:solidFill>
                            <a:srgbClr val="22346A"/>
                          </a:solidFill>
                          <a:latin typeface="Arial" panose="020B0604020202020204" pitchFamily="34" charset="0"/>
                          <a:ea typeface="+mn-ea"/>
                          <a:cs typeface="Arial" panose="020B0604020202020204" pitchFamily="34" charset="0"/>
                        </a:rPr>
                        <a:t> TH2: </a:t>
                      </a:r>
                      <a:r>
                        <a:rPr sz="1000" kern="1200" err="1">
                          <a:solidFill>
                            <a:srgbClr val="22346A"/>
                          </a:solidFill>
                          <a:latin typeface="Arial" panose="020B0604020202020204" pitchFamily="34" charset="0"/>
                          <a:ea typeface="+mn-ea"/>
                          <a:cs typeface="Arial" panose="020B0604020202020204" pitchFamily="34" charset="0"/>
                        </a:rPr>
                        <a:t>Rinitis</a:t>
                      </a:r>
                      <a:r>
                        <a:rPr sz="1000" kern="1200">
                          <a:solidFill>
                            <a:srgbClr val="22346A"/>
                          </a:solidFill>
                          <a:latin typeface="Arial" panose="020B0604020202020204" pitchFamily="34" charset="0"/>
                          <a:ea typeface="+mn-ea"/>
                          <a:cs typeface="Arial" panose="020B0604020202020204" pitchFamily="34" charset="0"/>
                        </a:rPr>
                        <a:t> </a:t>
                      </a:r>
                      <a:r>
                        <a:rPr sz="1000" kern="1200" err="1">
                          <a:solidFill>
                            <a:srgbClr val="22346A"/>
                          </a:solidFill>
                          <a:latin typeface="Arial" panose="020B0604020202020204" pitchFamily="34" charset="0"/>
                          <a:ea typeface="+mn-ea"/>
                          <a:cs typeface="Arial" panose="020B0604020202020204" pitchFamily="34" charset="0"/>
                        </a:rPr>
                        <a:t>alérgica</a:t>
                      </a:r>
                      <a:endParaRPr sz="1000" kern="1200">
                        <a:solidFill>
                          <a:srgbClr val="22346A"/>
                        </a:solidFill>
                        <a:latin typeface="Arial" panose="020B0604020202020204" pitchFamily="34" charset="0"/>
                        <a:ea typeface="+mn-ea"/>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985"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2</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7625" algn="ctr">
                        <a:lnSpc>
                          <a:spcPct val="100000"/>
                        </a:lnSpc>
                        <a:spcBef>
                          <a:spcPts val="0"/>
                        </a:spcBef>
                      </a:pPr>
                      <a:r>
                        <a:rPr sz="1000" spc="-20">
                          <a:solidFill>
                            <a:srgbClr val="22346A"/>
                          </a:solidFill>
                          <a:latin typeface="Arial" panose="020B0604020202020204" pitchFamily="34" charset="0"/>
                          <a:cs typeface="Arial" panose="020B0604020202020204" pitchFamily="34" charset="0"/>
                        </a:rPr>
                        <a:t>13,3</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11"/>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kern="1200" err="1">
                          <a:solidFill>
                            <a:srgbClr val="22346A"/>
                          </a:solidFill>
                          <a:latin typeface="Arial" panose="020B0604020202020204" pitchFamily="34" charset="0"/>
                          <a:ea typeface="+mn-ea"/>
                          <a:cs typeface="Arial" panose="020B0604020202020204" pitchFamily="34" charset="0"/>
                        </a:rPr>
                        <a:t>Comorbilidad</a:t>
                      </a:r>
                      <a:r>
                        <a:rPr sz="1000" kern="1200">
                          <a:solidFill>
                            <a:srgbClr val="22346A"/>
                          </a:solidFill>
                          <a:latin typeface="Arial" panose="020B0604020202020204" pitchFamily="34" charset="0"/>
                          <a:ea typeface="+mn-ea"/>
                          <a:cs typeface="Arial" panose="020B0604020202020204" pitchFamily="34" charset="0"/>
                        </a:rPr>
                        <a:t> TH2: </a:t>
                      </a:r>
                      <a:r>
                        <a:rPr sz="1000" kern="1200" err="1">
                          <a:solidFill>
                            <a:srgbClr val="22346A"/>
                          </a:solidFill>
                          <a:latin typeface="Arial" panose="020B0604020202020204" pitchFamily="34" charset="0"/>
                          <a:ea typeface="+mn-ea"/>
                          <a:cs typeface="Arial" panose="020B0604020202020204" pitchFamily="34" charset="0"/>
                        </a:rPr>
                        <a:t>Conjuntivitis</a:t>
                      </a:r>
                      <a:r>
                        <a:rPr sz="1000" kern="1200">
                          <a:solidFill>
                            <a:srgbClr val="22346A"/>
                          </a:solidFill>
                          <a:latin typeface="Arial" panose="020B0604020202020204" pitchFamily="34" charset="0"/>
                          <a:ea typeface="+mn-ea"/>
                          <a:cs typeface="Arial" panose="020B0604020202020204" pitchFamily="34" charset="0"/>
                        </a:rPr>
                        <a:t> </a:t>
                      </a:r>
                      <a:r>
                        <a:rPr sz="1000" kern="1200" err="1">
                          <a:solidFill>
                            <a:srgbClr val="22346A"/>
                          </a:solidFill>
                          <a:latin typeface="Arial" panose="020B0604020202020204" pitchFamily="34" charset="0"/>
                          <a:ea typeface="+mn-ea"/>
                          <a:cs typeface="Arial" panose="020B0604020202020204" pitchFamily="34" charset="0"/>
                        </a:rPr>
                        <a:t>alérgica</a:t>
                      </a:r>
                      <a:endParaRPr sz="1000" kern="1200">
                        <a:solidFill>
                          <a:srgbClr val="22346A"/>
                        </a:solidFill>
                        <a:latin typeface="Arial" panose="020B0604020202020204" pitchFamily="34" charset="0"/>
                        <a:ea typeface="+mn-ea"/>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985"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2</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7625" algn="ctr">
                        <a:lnSpc>
                          <a:spcPct val="100000"/>
                        </a:lnSpc>
                        <a:spcBef>
                          <a:spcPts val="0"/>
                        </a:spcBef>
                      </a:pPr>
                      <a:r>
                        <a:rPr sz="1000" spc="-20">
                          <a:solidFill>
                            <a:srgbClr val="22346A"/>
                          </a:solidFill>
                          <a:latin typeface="Arial" panose="020B0604020202020204" pitchFamily="34" charset="0"/>
                          <a:cs typeface="Arial" panose="020B0604020202020204" pitchFamily="34" charset="0"/>
                        </a:rPr>
                        <a:t>13,3</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12"/>
                  </a:ext>
                </a:extLst>
              </a:tr>
              <a:tr h="175025">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kern="1200" err="1">
                          <a:solidFill>
                            <a:srgbClr val="22346A"/>
                          </a:solidFill>
                          <a:latin typeface="Arial" panose="020B0604020202020204" pitchFamily="34" charset="0"/>
                          <a:ea typeface="+mn-ea"/>
                          <a:cs typeface="Arial" panose="020B0604020202020204" pitchFamily="34" charset="0"/>
                        </a:rPr>
                        <a:t>Comorbilidad</a:t>
                      </a:r>
                      <a:r>
                        <a:rPr sz="1000" kern="1200">
                          <a:solidFill>
                            <a:srgbClr val="22346A"/>
                          </a:solidFill>
                          <a:latin typeface="Arial" panose="020B0604020202020204" pitchFamily="34" charset="0"/>
                          <a:ea typeface="+mn-ea"/>
                          <a:cs typeface="Arial" panose="020B0604020202020204" pitchFamily="34" charset="0"/>
                        </a:rPr>
                        <a:t> TH2: </a:t>
                      </a:r>
                      <a:r>
                        <a:rPr sz="1000" kern="1200" err="1">
                          <a:solidFill>
                            <a:srgbClr val="22346A"/>
                          </a:solidFill>
                          <a:latin typeface="Arial" panose="020B0604020202020204" pitchFamily="34" charset="0"/>
                          <a:ea typeface="+mn-ea"/>
                          <a:cs typeface="Arial" panose="020B0604020202020204" pitchFamily="34" charset="0"/>
                        </a:rPr>
                        <a:t>Alergia</a:t>
                      </a:r>
                      <a:r>
                        <a:rPr sz="1000" kern="1200">
                          <a:solidFill>
                            <a:srgbClr val="22346A"/>
                          </a:solidFill>
                          <a:latin typeface="Arial" panose="020B0604020202020204" pitchFamily="34" charset="0"/>
                          <a:ea typeface="+mn-ea"/>
                          <a:cs typeface="Arial" panose="020B0604020202020204" pitchFamily="34" charset="0"/>
                        </a:rPr>
                        <a:t> alimentaria (Frutos </a:t>
                      </a:r>
                      <a:r>
                        <a:rPr sz="1000" kern="1200" err="1">
                          <a:solidFill>
                            <a:srgbClr val="22346A"/>
                          </a:solidFill>
                          <a:latin typeface="Arial" panose="020B0604020202020204" pitchFamily="34" charset="0"/>
                          <a:ea typeface="+mn-ea"/>
                          <a:cs typeface="Arial" panose="020B0604020202020204" pitchFamily="34" charset="0"/>
                        </a:rPr>
                        <a:t>secos</a:t>
                      </a:r>
                      <a:r>
                        <a:rPr sz="1000" kern="1200">
                          <a:solidFill>
                            <a:srgbClr val="22346A"/>
                          </a:solidFill>
                          <a:latin typeface="Arial" panose="020B0604020202020204" pitchFamily="34" charset="0"/>
                          <a:ea typeface="+mn-ea"/>
                          <a:cs typeface="Arial" panose="020B0604020202020204" pitchFamily="34" charset="0"/>
                        </a:rPr>
                        <a:t>)</a:t>
                      </a:r>
                    </a:p>
                  </a:txBody>
                  <a:tcPr marL="0" marR="0" marT="0" marB="0" anchor="ctr">
                    <a:lnT w="6350">
                      <a:solidFill>
                        <a:srgbClr val="22346A"/>
                      </a:solidFill>
                      <a:prstDash val="solid"/>
                    </a:lnT>
                    <a:lnB w="6350">
                      <a:solidFill>
                        <a:srgbClr val="22346A"/>
                      </a:solidFill>
                      <a:prstDash val="solid"/>
                    </a:lnB>
                  </a:tcPr>
                </a:tc>
                <a:tc>
                  <a:txBody>
                    <a:bodyPr/>
                    <a:lstStyle/>
                    <a:p>
                      <a:pPr marL="6985"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4450"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13"/>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err="1">
                          <a:solidFill>
                            <a:srgbClr val="22346A"/>
                          </a:solidFill>
                          <a:latin typeface="Arial" panose="020B0604020202020204" pitchFamily="34" charset="0"/>
                          <a:cs typeface="Arial" panose="020B0604020202020204" pitchFamily="34" charset="0"/>
                        </a:rPr>
                        <a:t>Comorbilidad</a:t>
                      </a:r>
                      <a:r>
                        <a:rPr sz="1000" spc="10">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TH2:</a:t>
                      </a:r>
                      <a:r>
                        <a:rPr sz="1000" spc="55">
                          <a:solidFill>
                            <a:srgbClr val="22346A"/>
                          </a:solidFill>
                          <a:latin typeface="Arial" panose="020B0604020202020204" pitchFamily="34" charset="0"/>
                          <a:cs typeface="Arial" panose="020B0604020202020204" pitchFamily="34" charset="0"/>
                        </a:rPr>
                        <a:t> </a:t>
                      </a:r>
                      <a:r>
                        <a:rPr sz="1000" err="1">
                          <a:solidFill>
                            <a:srgbClr val="22346A"/>
                          </a:solidFill>
                          <a:latin typeface="Arial" panose="020B0604020202020204" pitchFamily="34" charset="0"/>
                          <a:cs typeface="Arial" panose="020B0604020202020204" pitchFamily="34" charset="0"/>
                        </a:rPr>
                        <a:t>Conjuntivitis</a:t>
                      </a:r>
                      <a:r>
                        <a:rPr sz="1000" spc="55">
                          <a:solidFill>
                            <a:srgbClr val="22346A"/>
                          </a:solidFill>
                          <a:latin typeface="Arial" panose="020B0604020202020204" pitchFamily="34" charset="0"/>
                          <a:cs typeface="Arial" panose="020B0604020202020204" pitchFamily="34" charset="0"/>
                        </a:rPr>
                        <a:t> </a:t>
                      </a:r>
                      <a:r>
                        <a:rPr sz="1000" spc="-10" err="1">
                          <a:solidFill>
                            <a:srgbClr val="22346A"/>
                          </a:solidFill>
                          <a:latin typeface="Arial" panose="020B0604020202020204" pitchFamily="34" charset="0"/>
                          <a:cs typeface="Arial" panose="020B0604020202020204" pitchFamily="34" charset="0"/>
                        </a:rPr>
                        <a:t>alérgica</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985"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4450"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14"/>
                  </a:ext>
                </a:extLst>
              </a:tr>
              <a:tr h="183648">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marL="52069">
                        <a:lnSpc>
                          <a:spcPct val="100000"/>
                        </a:lnSpc>
                        <a:spcBef>
                          <a:spcPts val="0"/>
                        </a:spcBef>
                      </a:pPr>
                      <a:r>
                        <a:rPr sz="1000">
                          <a:solidFill>
                            <a:srgbClr val="22346A"/>
                          </a:solidFill>
                          <a:latin typeface="Arial" panose="020B0604020202020204" pitchFamily="34" charset="0"/>
                          <a:cs typeface="Arial" panose="020B0604020202020204" pitchFamily="34" charset="0"/>
                        </a:rPr>
                        <a:t>Comorbilidad</a:t>
                      </a:r>
                      <a:r>
                        <a:rPr sz="1000" spc="-5">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TH2:</a:t>
                      </a:r>
                      <a:r>
                        <a:rPr sz="1000" spc="-5">
                          <a:solidFill>
                            <a:srgbClr val="22346A"/>
                          </a:solidFill>
                          <a:latin typeface="Arial" panose="020B0604020202020204" pitchFamily="34" charset="0"/>
                          <a:cs typeface="Arial" panose="020B0604020202020204" pitchFamily="34" charset="0"/>
                        </a:rPr>
                        <a:t> </a:t>
                      </a:r>
                      <a:r>
                        <a:rPr sz="1000">
                          <a:solidFill>
                            <a:srgbClr val="22346A"/>
                          </a:solidFill>
                          <a:latin typeface="Arial" panose="020B0604020202020204" pitchFamily="34" charset="0"/>
                          <a:cs typeface="Arial" panose="020B0604020202020204" pitchFamily="34" charset="0"/>
                        </a:rPr>
                        <a:t>Alergia</a:t>
                      </a:r>
                      <a:r>
                        <a:rPr sz="1000" spc="35">
                          <a:solidFill>
                            <a:srgbClr val="22346A"/>
                          </a:solidFill>
                          <a:latin typeface="Arial" panose="020B0604020202020204" pitchFamily="34" charset="0"/>
                          <a:cs typeface="Arial" panose="020B0604020202020204" pitchFamily="34" charset="0"/>
                        </a:rPr>
                        <a:t> </a:t>
                      </a:r>
                      <a:r>
                        <a:rPr sz="1000" spc="-10">
                          <a:solidFill>
                            <a:srgbClr val="22346A"/>
                          </a:solidFill>
                          <a:latin typeface="Arial" panose="020B0604020202020204" pitchFamily="34" charset="0"/>
                          <a:cs typeface="Arial" panose="020B0604020202020204" pitchFamily="34" charset="0"/>
                        </a:rPr>
                        <a:t>alimentaria</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6985" algn="ctr">
                        <a:lnSpc>
                          <a:spcPct val="100000"/>
                        </a:lnSpc>
                        <a:spcBef>
                          <a:spcPts val="0"/>
                        </a:spcBef>
                      </a:pPr>
                      <a:r>
                        <a:rPr sz="1000" spc="-50">
                          <a:solidFill>
                            <a:srgbClr val="22346A"/>
                          </a:solidFill>
                          <a:latin typeface="Arial" panose="020B0604020202020204" pitchFamily="34" charset="0"/>
                          <a:cs typeface="Arial" panose="020B0604020202020204" pitchFamily="34" charset="0"/>
                        </a:rPr>
                        <a:t>1</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tc>
                  <a:txBody>
                    <a:bodyPr/>
                    <a:lstStyle/>
                    <a:p>
                      <a:pPr marL="44450" algn="ctr">
                        <a:lnSpc>
                          <a:spcPct val="100000"/>
                        </a:lnSpc>
                        <a:spcBef>
                          <a:spcPts val="0"/>
                        </a:spcBef>
                      </a:pPr>
                      <a:r>
                        <a:rPr sz="1000" spc="-25">
                          <a:solidFill>
                            <a:srgbClr val="22346A"/>
                          </a:solidFill>
                          <a:latin typeface="Arial" panose="020B0604020202020204" pitchFamily="34" charset="0"/>
                          <a:cs typeface="Arial" panose="020B0604020202020204" pitchFamily="34" charset="0"/>
                        </a:rPr>
                        <a:t>6,7</a:t>
                      </a: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lnB w="6350">
                      <a:solidFill>
                        <a:srgbClr val="22346A"/>
                      </a:solidFill>
                      <a:prstDash val="solid"/>
                    </a:lnB>
                  </a:tcPr>
                </a:tc>
                <a:extLst>
                  <a:ext uri="{0D108BD9-81ED-4DB2-BD59-A6C34878D82A}">
                    <a16:rowId xmlns:a16="http://schemas.microsoft.com/office/drawing/2014/main" val="10015"/>
                  </a:ext>
                </a:extLst>
              </a:tr>
              <a:tr h="367296">
                <a:tc gridSpan="3">
                  <a:txBody>
                    <a:bodyPr/>
                    <a:lstStyle/>
                    <a:p>
                      <a:pPr>
                        <a:lnSpc>
                          <a:spcPct val="100000"/>
                        </a:lnSpc>
                        <a:spcBef>
                          <a:spcPts val="0"/>
                        </a:spcBef>
                      </a:pPr>
                      <a:endParaRPr sz="1000">
                        <a:latin typeface="Arial" panose="020B0604020202020204" pitchFamily="34" charset="0"/>
                        <a:cs typeface="Arial" panose="020B0604020202020204" pitchFamily="34" charset="0"/>
                      </a:endParaRPr>
                    </a:p>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tc>
                <a:tc hMerge="1">
                  <a:txBody>
                    <a:bodyPr/>
                    <a:lstStyle/>
                    <a:p>
                      <a:endParaRPr lang="es-ES"/>
                    </a:p>
                  </a:txBody>
                  <a:tcPr/>
                </a:tc>
                <a:tc hMerge="1">
                  <a:txBody>
                    <a:bodyPr/>
                    <a:lstStyle/>
                    <a:p>
                      <a:endParaRPr lang="es-ES"/>
                    </a:p>
                  </a:txBody>
                  <a:tcPr/>
                </a:tc>
                <a:tc>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tcPr>
                </a:tc>
                <a:tc>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tcPr>
                </a:tc>
                <a:tc>
                  <a:txBody>
                    <a:bodyPr/>
                    <a:lstStyle/>
                    <a:p>
                      <a:pPr>
                        <a:lnSpc>
                          <a:spcPct val="100000"/>
                        </a:lnSpc>
                        <a:spcBef>
                          <a:spcPts val="0"/>
                        </a:spcBef>
                      </a:pPr>
                      <a:endParaRPr sz="1000">
                        <a:latin typeface="Arial" panose="020B0604020202020204" pitchFamily="34" charset="0"/>
                        <a:cs typeface="Arial" panose="020B0604020202020204" pitchFamily="34" charset="0"/>
                      </a:endParaRPr>
                    </a:p>
                  </a:txBody>
                  <a:tcPr marL="0" marR="0" marT="0" marB="0" anchor="ctr">
                    <a:lnT w="6350">
                      <a:solidFill>
                        <a:srgbClr val="22346A"/>
                      </a:solidFill>
                      <a:prstDash val="solid"/>
                    </a:lnT>
                  </a:tcPr>
                </a:tc>
                <a:extLst>
                  <a:ext uri="{0D108BD9-81ED-4DB2-BD59-A6C34878D82A}">
                    <a16:rowId xmlns:a16="http://schemas.microsoft.com/office/drawing/2014/main" val="10016"/>
                  </a:ext>
                </a:extLst>
              </a:tr>
            </a:tbl>
          </a:graphicData>
        </a:graphic>
      </p:graphicFrame>
      <p:graphicFrame>
        <p:nvGraphicFramePr>
          <p:cNvPr id="14" name="object 3">
            <a:extLst>
              <a:ext uri="{FF2B5EF4-FFF2-40B4-BE49-F238E27FC236}">
                <a16:creationId xmlns:a16="http://schemas.microsoft.com/office/drawing/2014/main" id="{A4623B08-74CD-B272-844D-6FD1A5B23AE0}"/>
              </a:ext>
            </a:extLst>
          </p:cNvPr>
          <p:cNvGraphicFramePr>
            <a:graphicFrameLocks noGrp="1"/>
          </p:cNvGraphicFramePr>
          <p:nvPr>
            <p:extLst>
              <p:ext uri="{D42A27DB-BD31-4B8C-83A1-F6EECF244321}">
                <p14:modId xmlns:p14="http://schemas.microsoft.com/office/powerpoint/2010/main" val="4091591857"/>
              </p:ext>
            </p:extLst>
          </p:nvPr>
        </p:nvGraphicFramePr>
        <p:xfrm>
          <a:off x="4903888" y="3184040"/>
          <a:ext cx="2646443" cy="800100"/>
        </p:xfrm>
        <a:graphic>
          <a:graphicData uri="http://schemas.openxmlformats.org/drawingml/2006/table">
            <a:tbl>
              <a:tblPr firstRow="1" bandRow="1">
                <a:tableStyleId>{2D5ABB26-0587-4C30-8999-92F81FD0307C}</a:tableStyleId>
              </a:tblPr>
              <a:tblGrid>
                <a:gridCol w="1732344">
                  <a:extLst>
                    <a:ext uri="{9D8B030D-6E8A-4147-A177-3AD203B41FA5}">
                      <a16:colId xmlns:a16="http://schemas.microsoft.com/office/drawing/2014/main" val="20000"/>
                    </a:ext>
                  </a:extLst>
                </a:gridCol>
                <a:gridCol w="527727">
                  <a:extLst>
                    <a:ext uri="{9D8B030D-6E8A-4147-A177-3AD203B41FA5}">
                      <a16:colId xmlns:a16="http://schemas.microsoft.com/office/drawing/2014/main" val="20001"/>
                    </a:ext>
                  </a:extLst>
                </a:gridCol>
                <a:gridCol w="386372">
                  <a:extLst>
                    <a:ext uri="{9D8B030D-6E8A-4147-A177-3AD203B41FA5}">
                      <a16:colId xmlns:a16="http://schemas.microsoft.com/office/drawing/2014/main" val="20002"/>
                    </a:ext>
                  </a:extLst>
                </a:gridCol>
              </a:tblGrid>
              <a:tr h="152503">
                <a:tc>
                  <a:txBody>
                    <a:bodyPr/>
                    <a:lstStyle/>
                    <a:p>
                      <a:pPr marL="104139">
                        <a:lnSpc>
                          <a:spcPct val="100000"/>
                        </a:lnSpc>
                        <a:spcBef>
                          <a:spcPts val="0"/>
                        </a:spcBef>
                      </a:pPr>
                      <a:r>
                        <a:rPr sz="1050" b="1" spc="-10">
                          <a:solidFill>
                            <a:srgbClr val="22346A"/>
                          </a:solidFill>
                          <a:latin typeface="Arial" panose="020B0604020202020204" pitchFamily="34" charset="0"/>
                          <a:cs typeface="Arial" panose="020B0604020202020204" pitchFamily="34" charset="0"/>
                        </a:rPr>
                        <a:t>Tratamientos</a:t>
                      </a:r>
                      <a:r>
                        <a:rPr sz="1050" b="1" spc="-80">
                          <a:solidFill>
                            <a:srgbClr val="22346A"/>
                          </a:solidFill>
                          <a:latin typeface="Arial" panose="020B0604020202020204" pitchFamily="34" charset="0"/>
                          <a:cs typeface="Arial" panose="020B0604020202020204" pitchFamily="34" charset="0"/>
                        </a:rPr>
                        <a:t> </a:t>
                      </a:r>
                      <a:r>
                        <a:rPr sz="1050" b="1" spc="-10">
                          <a:solidFill>
                            <a:srgbClr val="22346A"/>
                          </a:solidFill>
                          <a:latin typeface="Arial" panose="020B0604020202020204" pitchFamily="34" charset="0"/>
                          <a:cs typeface="Arial" panose="020B0604020202020204" pitchFamily="34" charset="0"/>
                        </a:rPr>
                        <a:t>previos</a:t>
                      </a:r>
                      <a:endParaRPr sz="1050">
                        <a:latin typeface="Arial" panose="020B0604020202020204" pitchFamily="34" charset="0"/>
                        <a:cs typeface="Arial" panose="020B0604020202020204" pitchFamily="34" charset="0"/>
                      </a:endParaRPr>
                    </a:p>
                  </a:txBody>
                  <a:tcPr marL="0" marR="0" marT="0" marB="0" anchor="ctr">
                    <a:lnB w="6350" cap="flat" cmpd="sng" algn="ctr">
                      <a:solidFill>
                        <a:srgbClr val="003867"/>
                      </a:solidFill>
                      <a:prstDash val="solid"/>
                      <a:round/>
                      <a:headEnd type="none" w="med" len="med"/>
                      <a:tailEnd type="none" w="med" len="med"/>
                    </a:lnB>
                    <a:solidFill>
                      <a:srgbClr val="F1F1F2"/>
                    </a:solidFill>
                  </a:tcPr>
                </a:tc>
                <a:tc>
                  <a:txBody>
                    <a:bodyPr/>
                    <a:lstStyle/>
                    <a:p>
                      <a:pPr marR="272415" algn="r">
                        <a:lnSpc>
                          <a:spcPct val="100000"/>
                        </a:lnSpc>
                        <a:spcBef>
                          <a:spcPts val="0"/>
                        </a:spcBef>
                      </a:pPr>
                      <a:r>
                        <a:rPr sz="1050" b="1" spc="-50">
                          <a:solidFill>
                            <a:srgbClr val="22346A"/>
                          </a:solidFill>
                          <a:latin typeface="Arial" panose="020B0604020202020204" pitchFamily="34" charset="0"/>
                          <a:cs typeface="Arial" panose="020B0604020202020204" pitchFamily="34" charset="0"/>
                        </a:rPr>
                        <a:t>n</a:t>
                      </a:r>
                      <a:endParaRPr sz="1050">
                        <a:latin typeface="Arial" panose="020B0604020202020204" pitchFamily="34" charset="0"/>
                        <a:cs typeface="Arial" panose="020B0604020202020204" pitchFamily="34" charset="0"/>
                      </a:endParaRPr>
                    </a:p>
                  </a:txBody>
                  <a:tcPr marL="0" marR="0" marT="0" marB="0" anchor="ctr">
                    <a:lnB w="6350" cap="flat" cmpd="sng" algn="ctr">
                      <a:solidFill>
                        <a:srgbClr val="003867"/>
                      </a:solidFill>
                      <a:prstDash val="solid"/>
                      <a:round/>
                      <a:headEnd type="none" w="med" len="med"/>
                      <a:tailEnd type="none" w="med" len="med"/>
                    </a:lnB>
                    <a:solidFill>
                      <a:srgbClr val="F1F1F2"/>
                    </a:solidFill>
                  </a:tcPr>
                </a:tc>
                <a:tc>
                  <a:txBody>
                    <a:bodyPr/>
                    <a:lstStyle/>
                    <a:p>
                      <a:pPr marL="51435" algn="ctr">
                        <a:lnSpc>
                          <a:spcPct val="100000"/>
                        </a:lnSpc>
                        <a:spcBef>
                          <a:spcPts val="0"/>
                        </a:spcBef>
                      </a:pPr>
                      <a:r>
                        <a:rPr sz="1050" b="1" spc="-50">
                          <a:solidFill>
                            <a:srgbClr val="22346A"/>
                          </a:solidFill>
                          <a:latin typeface="Arial" panose="020B0604020202020204" pitchFamily="34" charset="0"/>
                          <a:cs typeface="Arial" panose="020B0604020202020204" pitchFamily="34" charset="0"/>
                        </a:rPr>
                        <a:t>%</a:t>
                      </a:r>
                      <a:endParaRPr sz="1050">
                        <a:latin typeface="Arial" panose="020B0604020202020204" pitchFamily="34" charset="0"/>
                        <a:cs typeface="Arial" panose="020B0604020202020204" pitchFamily="34" charset="0"/>
                      </a:endParaRPr>
                    </a:p>
                  </a:txBody>
                  <a:tcPr marL="0" marR="0" marT="0" marB="0" anchor="ctr">
                    <a:lnB w="6350" cap="flat" cmpd="sng" algn="ctr">
                      <a:solidFill>
                        <a:srgbClr val="003867"/>
                      </a:solidFill>
                      <a:prstDash val="solid"/>
                      <a:round/>
                      <a:headEnd type="none" w="med" len="med"/>
                      <a:tailEnd type="none" w="med" len="med"/>
                    </a:lnB>
                    <a:solidFill>
                      <a:srgbClr val="F1F1F2"/>
                    </a:solidFill>
                  </a:tcPr>
                </a:tc>
                <a:extLst>
                  <a:ext uri="{0D108BD9-81ED-4DB2-BD59-A6C34878D82A}">
                    <a16:rowId xmlns:a16="http://schemas.microsoft.com/office/drawing/2014/main" val="10000"/>
                  </a:ext>
                </a:extLst>
              </a:tr>
              <a:tr h="152503">
                <a:tc>
                  <a:txBody>
                    <a:bodyPr/>
                    <a:lstStyle/>
                    <a:p>
                      <a:pPr marL="104139">
                        <a:lnSpc>
                          <a:spcPct val="100000"/>
                        </a:lnSpc>
                        <a:spcBef>
                          <a:spcPts val="0"/>
                        </a:spcBef>
                      </a:pPr>
                      <a:r>
                        <a:rPr sz="1050" spc="-10">
                          <a:solidFill>
                            <a:srgbClr val="22346A"/>
                          </a:solidFill>
                          <a:latin typeface="Arial" panose="020B0604020202020204" pitchFamily="34" charset="0"/>
                          <a:cs typeface="Arial" panose="020B0604020202020204" pitchFamily="34" charset="0"/>
                        </a:rPr>
                        <a:t>Ciclosporina</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marR="239395" algn="r">
                        <a:lnSpc>
                          <a:spcPct val="100000"/>
                        </a:lnSpc>
                        <a:spcBef>
                          <a:spcPts val="0"/>
                        </a:spcBef>
                      </a:pPr>
                      <a:r>
                        <a:rPr sz="1050" spc="-25">
                          <a:solidFill>
                            <a:srgbClr val="22346A"/>
                          </a:solidFill>
                          <a:latin typeface="Arial" panose="020B0604020202020204" pitchFamily="34" charset="0"/>
                          <a:cs typeface="Arial" panose="020B0604020202020204" pitchFamily="34" charset="0"/>
                        </a:rPr>
                        <a:t>15</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marL="51435" algn="ctr">
                        <a:lnSpc>
                          <a:spcPct val="100000"/>
                        </a:lnSpc>
                        <a:spcBef>
                          <a:spcPts val="0"/>
                        </a:spcBef>
                      </a:pPr>
                      <a:r>
                        <a:rPr sz="1050" spc="-25">
                          <a:solidFill>
                            <a:srgbClr val="22346A"/>
                          </a:solidFill>
                          <a:latin typeface="Arial" panose="020B0604020202020204" pitchFamily="34" charset="0"/>
                          <a:cs typeface="Arial" panose="020B0604020202020204" pitchFamily="34" charset="0"/>
                        </a:rPr>
                        <a:t>100</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extLst>
                  <a:ext uri="{0D108BD9-81ED-4DB2-BD59-A6C34878D82A}">
                    <a16:rowId xmlns:a16="http://schemas.microsoft.com/office/drawing/2014/main" val="10001"/>
                  </a:ext>
                </a:extLst>
              </a:tr>
              <a:tr h="152762">
                <a:tc>
                  <a:txBody>
                    <a:bodyPr/>
                    <a:lstStyle/>
                    <a:p>
                      <a:pPr marL="104139">
                        <a:lnSpc>
                          <a:spcPct val="100000"/>
                        </a:lnSpc>
                        <a:spcBef>
                          <a:spcPts val="0"/>
                        </a:spcBef>
                      </a:pPr>
                      <a:r>
                        <a:rPr sz="1050" spc="-10">
                          <a:solidFill>
                            <a:srgbClr val="22346A"/>
                          </a:solidFill>
                          <a:latin typeface="Arial" panose="020B0604020202020204" pitchFamily="34" charset="0"/>
                          <a:cs typeface="Arial" panose="020B0604020202020204" pitchFamily="34" charset="0"/>
                        </a:rPr>
                        <a:t>Corticoide</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marR="239395" algn="r">
                        <a:lnSpc>
                          <a:spcPct val="100000"/>
                        </a:lnSpc>
                        <a:spcBef>
                          <a:spcPts val="0"/>
                        </a:spcBef>
                      </a:pPr>
                      <a:r>
                        <a:rPr sz="1050" spc="-25">
                          <a:solidFill>
                            <a:srgbClr val="22346A"/>
                          </a:solidFill>
                          <a:latin typeface="Arial" panose="020B0604020202020204" pitchFamily="34" charset="0"/>
                          <a:cs typeface="Arial" panose="020B0604020202020204" pitchFamily="34" charset="0"/>
                        </a:rPr>
                        <a:t>15</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marL="51435" algn="ctr">
                        <a:lnSpc>
                          <a:spcPct val="100000"/>
                        </a:lnSpc>
                        <a:spcBef>
                          <a:spcPts val="0"/>
                        </a:spcBef>
                      </a:pPr>
                      <a:r>
                        <a:rPr sz="1050" spc="-25">
                          <a:solidFill>
                            <a:srgbClr val="22346A"/>
                          </a:solidFill>
                          <a:latin typeface="Arial" panose="020B0604020202020204" pitchFamily="34" charset="0"/>
                          <a:cs typeface="Arial" panose="020B0604020202020204" pitchFamily="34" charset="0"/>
                        </a:rPr>
                        <a:t>100</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extLst>
                  <a:ext uri="{0D108BD9-81ED-4DB2-BD59-A6C34878D82A}">
                    <a16:rowId xmlns:a16="http://schemas.microsoft.com/office/drawing/2014/main" val="10002"/>
                  </a:ext>
                </a:extLst>
              </a:tr>
              <a:tr h="152762">
                <a:tc>
                  <a:txBody>
                    <a:bodyPr/>
                    <a:lstStyle/>
                    <a:p>
                      <a:pPr marL="104139">
                        <a:lnSpc>
                          <a:spcPct val="100000"/>
                        </a:lnSpc>
                        <a:spcBef>
                          <a:spcPts val="0"/>
                        </a:spcBef>
                      </a:pPr>
                      <a:r>
                        <a:rPr sz="1050" spc="-10">
                          <a:solidFill>
                            <a:srgbClr val="22346A"/>
                          </a:solidFill>
                          <a:latin typeface="Arial" panose="020B0604020202020204" pitchFamily="34" charset="0"/>
                          <a:cs typeface="Arial" panose="020B0604020202020204" pitchFamily="34" charset="0"/>
                        </a:rPr>
                        <a:t>Fototerapia</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marR="323215" algn="r">
                        <a:lnSpc>
                          <a:spcPct val="100000"/>
                        </a:lnSpc>
                        <a:spcBef>
                          <a:spcPts val="0"/>
                        </a:spcBef>
                      </a:pPr>
                      <a:r>
                        <a:rPr sz="1050" spc="-50">
                          <a:solidFill>
                            <a:srgbClr val="22346A"/>
                          </a:solidFill>
                          <a:latin typeface="Arial" panose="020B0604020202020204" pitchFamily="34" charset="0"/>
                          <a:cs typeface="Arial" panose="020B0604020202020204" pitchFamily="34" charset="0"/>
                        </a:rPr>
                        <a:t>1</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marL="45720" algn="ctr">
                        <a:lnSpc>
                          <a:spcPct val="100000"/>
                        </a:lnSpc>
                        <a:spcBef>
                          <a:spcPts val="0"/>
                        </a:spcBef>
                      </a:pPr>
                      <a:r>
                        <a:rPr sz="1050" spc="-25">
                          <a:solidFill>
                            <a:srgbClr val="22346A"/>
                          </a:solidFill>
                          <a:latin typeface="Arial" panose="020B0604020202020204" pitchFamily="34" charset="0"/>
                          <a:cs typeface="Arial" panose="020B0604020202020204" pitchFamily="34" charset="0"/>
                        </a:rPr>
                        <a:t>6,7</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extLst>
                  <a:ext uri="{0D108BD9-81ED-4DB2-BD59-A6C34878D82A}">
                    <a16:rowId xmlns:a16="http://schemas.microsoft.com/office/drawing/2014/main" val="10003"/>
                  </a:ext>
                </a:extLst>
              </a:tr>
              <a:tr h="152762">
                <a:tc>
                  <a:txBody>
                    <a:bodyPr/>
                    <a:lstStyle/>
                    <a:p>
                      <a:pPr marL="104139">
                        <a:lnSpc>
                          <a:spcPct val="100000"/>
                        </a:lnSpc>
                        <a:spcBef>
                          <a:spcPts val="0"/>
                        </a:spcBef>
                      </a:pPr>
                      <a:r>
                        <a:rPr sz="1050" spc="-25">
                          <a:solidFill>
                            <a:srgbClr val="22346A"/>
                          </a:solidFill>
                          <a:latin typeface="Arial" panose="020B0604020202020204" pitchFamily="34" charset="0"/>
                          <a:cs typeface="Arial" panose="020B0604020202020204" pitchFamily="34" charset="0"/>
                        </a:rPr>
                        <a:t>MTX</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marR="323215" algn="r">
                        <a:lnSpc>
                          <a:spcPct val="100000"/>
                        </a:lnSpc>
                        <a:spcBef>
                          <a:spcPts val="0"/>
                        </a:spcBef>
                      </a:pPr>
                      <a:r>
                        <a:rPr sz="1050" spc="-50">
                          <a:solidFill>
                            <a:srgbClr val="22346A"/>
                          </a:solidFill>
                          <a:latin typeface="Arial" panose="020B0604020202020204" pitchFamily="34" charset="0"/>
                          <a:cs typeface="Arial" panose="020B0604020202020204" pitchFamily="34" charset="0"/>
                        </a:rPr>
                        <a:t>1</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tc>
                  <a:txBody>
                    <a:bodyPr/>
                    <a:lstStyle/>
                    <a:p>
                      <a:pPr marL="45720" algn="ctr">
                        <a:lnSpc>
                          <a:spcPct val="100000"/>
                        </a:lnSpc>
                        <a:spcBef>
                          <a:spcPts val="0"/>
                        </a:spcBef>
                      </a:pPr>
                      <a:r>
                        <a:rPr sz="1050" spc="-25">
                          <a:solidFill>
                            <a:srgbClr val="22346A"/>
                          </a:solidFill>
                          <a:latin typeface="Arial" panose="020B0604020202020204" pitchFamily="34" charset="0"/>
                          <a:cs typeface="Arial" panose="020B0604020202020204" pitchFamily="34" charset="0"/>
                        </a:rPr>
                        <a:t>6,7</a:t>
                      </a:r>
                      <a:endParaRPr sz="1050">
                        <a:latin typeface="Arial" panose="020B0604020202020204" pitchFamily="34" charset="0"/>
                        <a:cs typeface="Arial" panose="020B0604020202020204" pitchFamily="34" charset="0"/>
                      </a:endParaRPr>
                    </a:p>
                  </a:txBody>
                  <a:tcPr marL="0" marR="0" marT="0" marB="0" anchor="ctr">
                    <a:lnT w="6350" cap="flat" cmpd="sng" algn="ctr">
                      <a:solidFill>
                        <a:srgbClr val="003867"/>
                      </a:solidFill>
                      <a:prstDash val="solid"/>
                      <a:round/>
                      <a:headEnd type="none" w="med" len="med"/>
                      <a:tailEnd type="none" w="med" len="med"/>
                    </a:lnT>
                    <a:lnB w="6350" cap="flat" cmpd="sng" algn="ctr">
                      <a:solidFill>
                        <a:srgbClr val="003867"/>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CuadroTexto 4">
            <a:extLst>
              <a:ext uri="{FF2B5EF4-FFF2-40B4-BE49-F238E27FC236}">
                <a16:creationId xmlns:a16="http://schemas.microsoft.com/office/drawing/2014/main" id="{57F8D0B6-FDB7-3181-468D-6D29AF0FA3A5}"/>
              </a:ext>
            </a:extLst>
          </p:cNvPr>
          <p:cNvSpPr txBox="1"/>
          <p:nvPr/>
        </p:nvSpPr>
        <p:spPr>
          <a:xfrm>
            <a:off x="1769609" y="6133292"/>
            <a:ext cx="8184288" cy="246221"/>
          </a:xfrm>
          <a:prstGeom prst="rect">
            <a:avLst/>
          </a:prstGeom>
          <a:noFill/>
        </p:spPr>
        <p:txBody>
          <a:bodyPr wrap="square" rtlCol="0">
            <a:spAutoFit/>
          </a:bodyPr>
          <a:lstStyle/>
          <a:p>
            <a:r>
              <a:rPr lang="es-ES" sz="500" b="1" err="1">
                <a:solidFill>
                  <a:srgbClr val="646464"/>
                </a:solidFill>
              </a:rPr>
              <a:t>CsA</a:t>
            </a:r>
            <a:r>
              <a:rPr lang="es-ES" sz="500">
                <a:solidFill>
                  <a:srgbClr val="646464"/>
                </a:solidFill>
              </a:rPr>
              <a:t>: ciclosporina A; </a:t>
            </a:r>
            <a:r>
              <a:rPr lang="es-ES" sz="500" b="1">
                <a:solidFill>
                  <a:srgbClr val="646464"/>
                </a:solidFill>
              </a:rPr>
              <a:t>DA</a:t>
            </a:r>
            <a:r>
              <a:rPr lang="es-ES" sz="500">
                <a:solidFill>
                  <a:srgbClr val="646464"/>
                </a:solidFill>
              </a:rPr>
              <a:t>: Dermatitis Atópica; </a:t>
            </a:r>
            <a:r>
              <a:rPr lang="es-ES" sz="500" b="1">
                <a:solidFill>
                  <a:srgbClr val="646464"/>
                </a:solidFill>
              </a:rPr>
              <a:t>DE</a:t>
            </a:r>
            <a:r>
              <a:rPr lang="es-ES" sz="500">
                <a:solidFill>
                  <a:srgbClr val="646464"/>
                </a:solidFill>
              </a:rPr>
              <a:t>: Desviación Estándar; </a:t>
            </a:r>
            <a:r>
              <a:rPr lang="es-ES" sz="500" b="1">
                <a:solidFill>
                  <a:srgbClr val="646464"/>
                </a:solidFill>
              </a:rPr>
              <a:t>HPB</a:t>
            </a:r>
            <a:r>
              <a:rPr lang="es-ES" sz="500">
                <a:solidFill>
                  <a:srgbClr val="646464"/>
                </a:solidFill>
              </a:rPr>
              <a:t>: Hiperplasia Prostática Benigna; </a:t>
            </a:r>
            <a:r>
              <a:rPr lang="es-ES" sz="500" b="1">
                <a:solidFill>
                  <a:srgbClr val="646464"/>
                </a:solidFill>
              </a:rPr>
              <a:t>MTX</a:t>
            </a:r>
            <a:r>
              <a:rPr lang="es-ES" sz="500">
                <a:solidFill>
                  <a:srgbClr val="646464"/>
                </a:solidFill>
              </a:rPr>
              <a:t>: Metotrexato; </a:t>
            </a:r>
            <a:r>
              <a:rPr lang="es-ES" sz="500" b="1">
                <a:solidFill>
                  <a:srgbClr val="646464"/>
                </a:solidFill>
              </a:rPr>
              <a:t>TDHA</a:t>
            </a:r>
            <a:r>
              <a:rPr lang="es-ES" sz="500">
                <a:solidFill>
                  <a:srgbClr val="646464"/>
                </a:solidFill>
              </a:rPr>
              <a:t>: Trastorno por Déficit de Atención e Hiperactividad; </a:t>
            </a:r>
            <a:r>
              <a:rPr lang="es-ES" sz="500" b="1">
                <a:solidFill>
                  <a:srgbClr val="646464"/>
                </a:solidFill>
              </a:rPr>
              <a:t>TH2</a:t>
            </a:r>
            <a:r>
              <a:rPr lang="es-ES" sz="500">
                <a:solidFill>
                  <a:srgbClr val="646464"/>
                </a:solidFill>
              </a:rPr>
              <a:t>: linfocitos T </a:t>
            </a:r>
            <a:r>
              <a:rPr lang="es-ES" sz="500" err="1">
                <a:solidFill>
                  <a:srgbClr val="646464"/>
                </a:solidFill>
              </a:rPr>
              <a:t>helper</a:t>
            </a:r>
            <a:r>
              <a:rPr lang="es-ES" sz="500">
                <a:solidFill>
                  <a:srgbClr val="646464"/>
                </a:solidFill>
              </a:rPr>
              <a:t> tipo 2.</a:t>
            </a:r>
          </a:p>
          <a:p>
            <a:r>
              <a:rPr lang="es-ES" sz="500">
                <a:solidFill>
                  <a:srgbClr val="646464"/>
                </a:solidFill>
              </a:rPr>
              <a:t>1. Oviedo J, </a:t>
            </a:r>
            <a:r>
              <a:rPr lang="es-ES" sz="500" i="1">
                <a:solidFill>
                  <a:srgbClr val="646464"/>
                </a:solidFill>
              </a:rPr>
              <a:t>et al</a:t>
            </a:r>
            <a:r>
              <a:rPr lang="es-ES" sz="500">
                <a:solidFill>
                  <a:srgbClr val="646464"/>
                </a:solidFill>
              </a:rPr>
              <a:t>. Serie de casos con </a:t>
            </a:r>
            <a:r>
              <a:rPr lang="es-ES" sz="500" err="1">
                <a:solidFill>
                  <a:srgbClr val="646464"/>
                </a:solidFill>
              </a:rPr>
              <a:t>lebrikizumab</a:t>
            </a:r>
            <a:r>
              <a:rPr lang="es-ES" sz="500">
                <a:solidFill>
                  <a:srgbClr val="646464"/>
                </a:solidFill>
              </a:rPr>
              <a:t> en dermatitis atópica: experiencia de un hospital universitario madrileño. Póster presentado en la XIX Reunión Nacional de Residentes de Dermatología y Venereología; 24-25 Octubre 2025; Barcelona, España</a:t>
            </a:r>
          </a:p>
        </p:txBody>
      </p:sp>
      <p:sp>
        <p:nvSpPr>
          <p:cNvPr id="15" name="Rectángulo redondeado 14">
            <a:extLst>
              <a:ext uri="{FF2B5EF4-FFF2-40B4-BE49-F238E27FC236}">
                <a16:creationId xmlns:a16="http://schemas.microsoft.com/office/drawing/2014/main" id="{EF0D3CF5-2596-EBFC-A1D1-67C1F6C8DE2F}"/>
              </a:ext>
            </a:extLst>
          </p:cNvPr>
          <p:cNvSpPr/>
          <p:nvPr/>
        </p:nvSpPr>
        <p:spPr>
          <a:xfrm>
            <a:off x="847725" y="2136422"/>
            <a:ext cx="3619771" cy="1662786"/>
          </a:xfrm>
          <a:prstGeom prst="roundRect">
            <a:avLst>
              <a:gd name="adj" fmla="val 3646"/>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redondeado 15">
            <a:extLst>
              <a:ext uri="{FF2B5EF4-FFF2-40B4-BE49-F238E27FC236}">
                <a16:creationId xmlns:a16="http://schemas.microsoft.com/office/drawing/2014/main" id="{0F019D5B-33AB-D8AC-F402-0D6BD7217431}"/>
              </a:ext>
            </a:extLst>
          </p:cNvPr>
          <p:cNvSpPr/>
          <p:nvPr/>
        </p:nvSpPr>
        <p:spPr>
          <a:xfrm>
            <a:off x="839666" y="3871614"/>
            <a:ext cx="3627830" cy="1587447"/>
          </a:xfrm>
          <a:prstGeom prst="roundRect">
            <a:avLst>
              <a:gd name="adj" fmla="val 3646"/>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CuadroTexto 50">
            <a:extLst>
              <a:ext uri="{FF2B5EF4-FFF2-40B4-BE49-F238E27FC236}">
                <a16:creationId xmlns:a16="http://schemas.microsoft.com/office/drawing/2014/main" id="{F281A6AF-7E08-E8F8-BC99-F8C2ACE39970}"/>
              </a:ext>
            </a:extLst>
          </p:cNvPr>
          <p:cNvSpPr txBox="1"/>
          <p:nvPr/>
        </p:nvSpPr>
        <p:spPr>
          <a:xfrm>
            <a:off x="1192327" y="2261335"/>
            <a:ext cx="2851564" cy="769441"/>
          </a:xfrm>
          <a:prstGeom prst="rect">
            <a:avLst/>
          </a:prstGeom>
          <a:noFill/>
        </p:spPr>
        <p:txBody>
          <a:bodyPr wrap="square">
            <a:spAutoFit/>
          </a:bodyPr>
          <a:lstStyle/>
          <a:p>
            <a:pPr algn="ctr"/>
            <a:r>
              <a:rPr lang="es-ES" sz="1100">
                <a:solidFill>
                  <a:srgbClr val="22346A"/>
                </a:solidFill>
                <a:latin typeface="Arial" panose="020B0604020202020204" pitchFamily="34" charset="0"/>
                <a:cs typeface="Arial" panose="020B0604020202020204" pitchFamily="34" charset="0"/>
              </a:rPr>
              <a:t>Estudio retrospectivo de </a:t>
            </a:r>
            <a:r>
              <a:rPr lang="es-ES" sz="1100" b="1">
                <a:solidFill>
                  <a:srgbClr val="22346A"/>
                </a:solidFill>
                <a:latin typeface="Arial" panose="020B0604020202020204" pitchFamily="34" charset="0"/>
                <a:cs typeface="Arial" panose="020B0604020202020204" pitchFamily="34" charset="0"/>
              </a:rPr>
              <a:t>15 pacientes </a:t>
            </a:r>
            <a:br>
              <a:rPr lang="es-ES" sz="1100">
                <a:solidFill>
                  <a:srgbClr val="22346A"/>
                </a:solidFill>
                <a:latin typeface="Arial" panose="020B0604020202020204" pitchFamily="34" charset="0"/>
                <a:cs typeface="Arial" panose="020B0604020202020204" pitchFamily="34" charset="0"/>
              </a:rPr>
            </a:br>
            <a:r>
              <a:rPr lang="es-ES" sz="1100">
                <a:solidFill>
                  <a:srgbClr val="22346A"/>
                </a:solidFill>
                <a:latin typeface="Arial" panose="020B0604020202020204" pitchFamily="34" charset="0"/>
                <a:cs typeface="Arial" panose="020B0604020202020204" pitchFamily="34" charset="0"/>
              </a:rPr>
              <a:t>con DA moderada a grave que han sido tratados con </a:t>
            </a:r>
            <a:r>
              <a:rPr lang="es-ES" sz="1100" err="1">
                <a:solidFill>
                  <a:srgbClr val="22346A"/>
                </a:solidFill>
                <a:latin typeface="Arial" panose="020B0604020202020204" pitchFamily="34" charset="0"/>
                <a:cs typeface="Arial" panose="020B0604020202020204" pitchFamily="34" charset="0"/>
              </a:rPr>
              <a:t>lebrikizumab</a:t>
            </a:r>
            <a:r>
              <a:rPr lang="es-ES" sz="1100">
                <a:solidFill>
                  <a:srgbClr val="22346A"/>
                </a:solidFill>
                <a:latin typeface="Arial" panose="020B0604020202020204" pitchFamily="34" charset="0"/>
                <a:cs typeface="Arial" panose="020B0604020202020204" pitchFamily="34" charset="0"/>
              </a:rPr>
              <a:t> en práctica clínica habitual de su hospital.</a:t>
            </a:r>
            <a:r>
              <a:rPr lang="es-ES" sz="1100" baseline="30000">
                <a:solidFill>
                  <a:srgbClr val="22346A"/>
                </a:solidFill>
                <a:latin typeface="Arial" panose="020B0604020202020204" pitchFamily="34" charset="0"/>
                <a:cs typeface="Arial" panose="020B0604020202020204" pitchFamily="34" charset="0"/>
              </a:rPr>
              <a:t>1</a:t>
            </a:r>
          </a:p>
        </p:txBody>
      </p:sp>
      <p:grpSp>
        <p:nvGrpSpPr>
          <p:cNvPr id="52" name="Grupo 51">
            <a:extLst>
              <a:ext uri="{FF2B5EF4-FFF2-40B4-BE49-F238E27FC236}">
                <a16:creationId xmlns:a16="http://schemas.microsoft.com/office/drawing/2014/main" id="{4D5EAEC2-E501-6767-02D7-7EE675DB256C}"/>
              </a:ext>
            </a:extLst>
          </p:cNvPr>
          <p:cNvGrpSpPr/>
          <p:nvPr/>
        </p:nvGrpSpPr>
        <p:grpSpPr>
          <a:xfrm>
            <a:off x="2025624" y="3078938"/>
            <a:ext cx="1414162" cy="576131"/>
            <a:chOff x="179258" y="2703513"/>
            <a:chExt cx="3147174" cy="1282162"/>
          </a:xfrm>
        </p:grpSpPr>
        <p:pic>
          <p:nvPicPr>
            <p:cNvPr id="53" name="Gráfico 52">
              <a:extLst>
                <a:ext uri="{FF2B5EF4-FFF2-40B4-BE49-F238E27FC236}">
                  <a16:creationId xmlns:a16="http://schemas.microsoft.com/office/drawing/2014/main" id="{438F48E1-A2EB-6F63-351A-3B4FA1F27E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258" y="2734615"/>
              <a:ext cx="611038" cy="611038"/>
            </a:xfrm>
            <a:prstGeom prst="rect">
              <a:avLst/>
            </a:prstGeom>
          </p:spPr>
        </p:pic>
        <p:pic>
          <p:nvPicPr>
            <p:cNvPr id="54" name="Gráfico 53">
              <a:extLst>
                <a:ext uri="{FF2B5EF4-FFF2-40B4-BE49-F238E27FC236}">
                  <a16:creationId xmlns:a16="http://schemas.microsoft.com/office/drawing/2014/main" id="{3C36CEE8-4A63-E25A-EE6A-1B62F09BEB5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4540" y="3374637"/>
              <a:ext cx="611038" cy="611038"/>
            </a:xfrm>
            <a:prstGeom prst="rect">
              <a:avLst/>
            </a:prstGeom>
          </p:spPr>
        </p:pic>
        <p:pic>
          <p:nvPicPr>
            <p:cNvPr id="55" name="Gráfico 54">
              <a:extLst>
                <a:ext uri="{FF2B5EF4-FFF2-40B4-BE49-F238E27FC236}">
                  <a16:creationId xmlns:a16="http://schemas.microsoft.com/office/drawing/2014/main" id="{3C40E17D-EF77-68FC-0778-C3DEAD7009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0896" y="3365307"/>
              <a:ext cx="611038" cy="611038"/>
            </a:xfrm>
            <a:prstGeom prst="rect">
              <a:avLst/>
            </a:prstGeom>
          </p:spPr>
        </p:pic>
        <p:pic>
          <p:nvPicPr>
            <p:cNvPr id="56" name="Gráfico 55">
              <a:extLst>
                <a:ext uri="{FF2B5EF4-FFF2-40B4-BE49-F238E27FC236}">
                  <a16:creationId xmlns:a16="http://schemas.microsoft.com/office/drawing/2014/main" id="{878FA49C-C69D-D0DE-FADC-9C078DB67E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780" y="2734615"/>
              <a:ext cx="611038" cy="611038"/>
            </a:xfrm>
            <a:prstGeom prst="rect">
              <a:avLst/>
            </a:prstGeom>
          </p:spPr>
        </p:pic>
        <p:pic>
          <p:nvPicPr>
            <p:cNvPr id="57" name="Gráfico 56">
              <a:extLst>
                <a:ext uri="{FF2B5EF4-FFF2-40B4-BE49-F238E27FC236}">
                  <a16:creationId xmlns:a16="http://schemas.microsoft.com/office/drawing/2014/main" id="{5719B6D2-FE7A-FE09-0C57-5344ADA37F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2440" y="2734615"/>
              <a:ext cx="611038" cy="611038"/>
            </a:xfrm>
            <a:prstGeom prst="rect">
              <a:avLst/>
            </a:prstGeom>
          </p:spPr>
        </p:pic>
        <p:pic>
          <p:nvPicPr>
            <p:cNvPr id="58" name="Gráfico 57">
              <a:extLst>
                <a:ext uri="{FF2B5EF4-FFF2-40B4-BE49-F238E27FC236}">
                  <a16:creationId xmlns:a16="http://schemas.microsoft.com/office/drawing/2014/main" id="{F6CC0460-F8B0-B9E9-2206-7FD70AF9BF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4146" y="2734615"/>
              <a:ext cx="611038" cy="611038"/>
            </a:xfrm>
            <a:prstGeom prst="rect">
              <a:avLst/>
            </a:prstGeom>
          </p:spPr>
        </p:pic>
        <p:pic>
          <p:nvPicPr>
            <p:cNvPr id="59" name="Gráfico 58">
              <a:extLst>
                <a:ext uri="{FF2B5EF4-FFF2-40B4-BE49-F238E27FC236}">
                  <a16:creationId xmlns:a16="http://schemas.microsoft.com/office/drawing/2014/main" id="{313D9625-D44C-10AC-5EA6-3DCD3BF860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71109" y="2728395"/>
              <a:ext cx="611038" cy="611038"/>
            </a:xfrm>
            <a:prstGeom prst="rect">
              <a:avLst/>
            </a:prstGeom>
          </p:spPr>
        </p:pic>
        <p:pic>
          <p:nvPicPr>
            <p:cNvPr id="60" name="Gráfico 59">
              <a:extLst>
                <a:ext uri="{FF2B5EF4-FFF2-40B4-BE49-F238E27FC236}">
                  <a16:creationId xmlns:a16="http://schemas.microsoft.com/office/drawing/2014/main" id="{78C7B8C4-D0A9-87E1-D459-4B994CE353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5394" y="2703513"/>
              <a:ext cx="611038" cy="611038"/>
            </a:xfrm>
            <a:prstGeom prst="rect">
              <a:avLst/>
            </a:prstGeom>
          </p:spPr>
        </p:pic>
      </p:grpSp>
      <p:sp>
        <p:nvSpPr>
          <p:cNvPr id="61" name="object 13">
            <a:extLst>
              <a:ext uri="{FF2B5EF4-FFF2-40B4-BE49-F238E27FC236}">
                <a16:creationId xmlns:a16="http://schemas.microsoft.com/office/drawing/2014/main" id="{41DAD563-1245-A9F9-9148-38EF14B4AF2D}"/>
              </a:ext>
            </a:extLst>
          </p:cNvPr>
          <p:cNvSpPr txBox="1"/>
          <p:nvPr/>
        </p:nvSpPr>
        <p:spPr>
          <a:xfrm>
            <a:off x="1046606" y="4082873"/>
            <a:ext cx="3143006" cy="1300494"/>
          </a:xfrm>
          <a:prstGeom prst="rect">
            <a:avLst/>
          </a:prstGeom>
        </p:spPr>
        <p:txBody>
          <a:bodyPr vert="horz" wrap="square" lIns="0" tIns="6931" rIns="0" bIns="0" rtlCol="0" anchor="t">
            <a:spAutoFit/>
          </a:bodyPr>
          <a:lstStyle/>
          <a:p>
            <a:pPr marL="107950" marR="287655" indent="-107950">
              <a:lnSpc>
                <a:spcPct val="101499"/>
              </a:lnSpc>
              <a:spcBef>
                <a:spcPts val="300"/>
              </a:spcBef>
              <a:buClr>
                <a:srgbClr val="7945B8"/>
              </a:buClr>
              <a:buFont typeface="Arial" panose="020B0604020202020204" pitchFamily="34" charset="0"/>
              <a:buChar char="•"/>
            </a:pPr>
            <a:r>
              <a:rPr sz="1150">
                <a:solidFill>
                  <a:srgbClr val="22346A"/>
                </a:solidFill>
                <a:latin typeface="Arial"/>
                <a:cs typeface="Arial"/>
              </a:rPr>
              <a:t>La</a:t>
            </a:r>
            <a:r>
              <a:rPr sz="1150" spc="21">
                <a:solidFill>
                  <a:srgbClr val="22346A"/>
                </a:solidFill>
                <a:latin typeface="Arial"/>
                <a:cs typeface="Arial"/>
              </a:rPr>
              <a:t> </a:t>
            </a:r>
            <a:r>
              <a:rPr sz="1150" b="1" err="1">
                <a:solidFill>
                  <a:srgbClr val="22346A"/>
                </a:solidFill>
                <a:latin typeface="Arial"/>
                <a:cs typeface="Arial"/>
              </a:rPr>
              <a:t>mitad</a:t>
            </a:r>
            <a:r>
              <a:rPr sz="1150" b="1" spc="76">
                <a:solidFill>
                  <a:srgbClr val="22346A"/>
                </a:solidFill>
                <a:latin typeface="Arial"/>
                <a:cs typeface="Arial"/>
              </a:rPr>
              <a:t> </a:t>
            </a:r>
            <a:r>
              <a:rPr sz="1150">
                <a:solidFill>
                  <a:srgbClr val="22346A"/>
                </a:solidFill>
                <a:latin typeface="Arial"/>
                <a:cs typeface="Arial"/>
              </a:rPr>
              <a:t>de</a:t>
            </a:r>
            <a:r>
              <a:rPr sz="1150" spc="24">
                <a:solidFill>
                  <a:srgbClr val="22346A"/>
                </a:solidFill>
                <a:latin typeface="Arial"/>
                <a:cs typeface="Arial"/>
              </a:rPr>
              <a:t> </a:t>
            </a:r>
            <a:r>
              <a:rPr sz="1150" spc="-15" err="1">
                <a:solidFill>
                  <a:srgbClr val="22346A"/>
                </a:solidFill>
                <a:latin typeface="Arial"/>
                <a:cs typeface="Arial"/>
              </a:rPr>
              <a:t>los</a:t>
            </a:r>
            <a:r>
              <a:rPr sz="1150" spc="-15">
                <a:solidFill>
                  <a:srgbClr val="22346A"/>
                </a:solidFill>
                <a:latin typeface="Arial"/>
                <a:cs typeface="Arial"/>
              </a:rPr>
              <a:t> </a:t>
            </a:r>
            <a:r>
              <a:rPr sz="1150" b="1" err="1">
                <a:solidFill>
                  <a:srgbClr val="22346A"/>
                </a:solidFill>
                <a:latin typeface="Arial"/>
                <a:cs typeface="Arial"/>
              </a:rPr>
              <a:t>pacientes</a:t>
            </a:r>
            <a:r>
              <a:rPr sz="1150" b="1" spc="91">
                <a:solidFill>
                  <a:srgbClr val="22346A"/>
                </a:solidFill>
                <a:latin typeface="Arial"/>
                <a:cs typeface="Arial"/>
              </a:rPr>
              <a:t> </a:t>
            </a:r>
            <a:r>
              <a:rPr sz="1150" spc="-6" err="1">
                <a:solidFill>
                  <a:srgbClr val="22346A"/>
                </a:solidFill>
                <a:latin typeface="Arial"/>
                <a:cs typeface="Arial"/>
              </a:rPr>
              <a:t>presentaban</a:t>
            </a:r>
            <a:r>
              <a:rPr sz="1150" spc="-6">
                <a:solidFill>
                  <a:srgbClr val="22346A"/>
                </a:solidFill>
                <a:latin typeface="Arial"/>
                <a:cs typeface="Arial"/>
              </a:rPr>
              <a:t> </a:t>
            </a:r>
            <a:r>
              <a:rPr sz="1150" b="1" err="1">
                <a:solidFill>
                  <a:srgbClr val="22346A"/>
                </a:solidFill>
                <a:latin typeface="Arial"/>
                <a:cs typeface="Arial"/>
              </a:rPr>
              <a:t>comorbilidades</a:t>
            </a:r>
            <a:r>
              <a:rPr sz="1150" b="1" spc="127">
                <a:solidFill>
                  <a:srgbClr val="22346A"/>
                </a:solidFill>
                <a:latin typeface="Arial"/>
                <a:cs typeface="Arial"/>
              </a:rPr>
              <a:t> </a:t>
            </a:r>
            <a:r>
              <a:rPr sz="1150" spc="-15">
                <a:solidFill>
                  <a:srgbClr val="22346A"/>
                </a:solidFill>
                <a:latin typeface="Arial"/>
                <a:cs typeface="Arial"/>
              </a:rPr>
              <a:t>de </a:t>
            </a:r>
            <a:r>
              <a:rPr sz="1150" err="1">
                <a:solidFill>
                  <a:srgbClr val="22346A"/>
                </a:solidFill>
                <a:latin typeface="Arial"/>
                <a:cs typeface="Arial"/>
              </a:rPr>
              <a:t>perfil</a:t>
            </a:r>
            <a:r>
              <a:rPr sz="1150" spc="-6">
                <a:solidFill>
                  <a:srgbClr val="22346A"/>
                </a:solidFill>
                <a:latin typeface="Arial"/>
                <a:cs typeface="Arial"/>
              </a:rPr>
              <a:t> </a:t>
            </a:r>
            <a:r>
              <a:rPr sz="1150">
                <a:solidFill>
                  <a:srgbClr val="22346A"/>
                </a:solidFill>
                <a:latin typeface="Arial"/>
                <a:cs typeface="Arial"/>
              </a:rPr>
              <a:t>TH2, </a:t>
            </a:r>
            <a:r>
              <a:rPr sz="1150" err="1">
                <a:solidFill>
                  <a:srgbClr val="22346A"/>
                </a:solidFill>
                <a:latin typeface="Arial"/>
                <a:cs typeface="Arial"/>
              </a:rPr>
              <a:t>siendo</a:t>
            </a:r>
            <a:r>
              <a:rPr sz="1150" spc="36">
                <a:solidFill>
                  <a:srgbClr val="22346A"/>
                </a:solidFill>
                <a:latin typeface="Arial"/>
                <a:cs typeface="Arial"/>
              </a:rPr>
              <a:t> </a:t>
            </a:r>
            <a:r>
              <a:rPr sz="1150" spc="-15" err="1">
                <a:solidFill>
                  <a:srgbClr val="22346A"/>
                </a:solidFill>
                <a:latin typeface="Arial"/>
                <a:cs typeface="Arial"/>
              </a:rPr>
              <a:t>el</a:t>
            </a:r>
            <a:r>
              <a:rPr sz="1150" spc="-15">
                <a:solidFill>
                  <a:srgbClr val="22346A"/>
                </a:solidFill>
                <a:latin typeface="Arial"/>
                <a:cs typeface="Arial"/>
              </a:rPr>
              <a:t> </a:t>
            </a:r>
            <a:r>
              <a:rPr sz="1150" err="1">
                <a:solidFill>
                  <a:srgbClr val="22346A"/>
                </a:solidFill>
                <a:latin typeface="Arial"/>
                <a:cs typeface="Arial"/>
              </a:rPr>
              <a:t>asma</a:t>
            </a:r>
            <a:r>
              <a:rPr sz="1150" spc="21">
                <a:solidFill>
                  <a:srgbClr val="22346A"/>
                </a:solidFill>
                <a:latin typeface="Arial"/>
                <a:cs typeface="Arial"/>
              </a:rPr>
              <a:t> </a:t>
            </a:r>
            <a:r>
              <a:rPr sz="1150">
                <a:solidFill>
                  <a:srgbClr val="22346A"/>
                </a:solidFill>
                <a:latin typeface="Arial"/>
                <a:cs typeface="Arial"/>
              </a:rPr>
              <a:t>la</a:t>
            </a:r>
            <a:r>
              <a:rPr sz="1150" spc="24">
                <a:solidFill>
                  <a:srgbClr val="22346A"/>
                </a:solidFill>
                <a:latin typeface="Arial"/>
                <a:cs typeface="Arial"/>
              </a:rPr>
              <a:t> </a:t>
            </a:r>
            <a:r>
              <a:rPr sz="1150" err="1">
                <a:solidFill>
                  <a:srgbClr val="22346A"/>
                </a:solidFill>
                <a:latin typeface="Arial"/>
                <a:cs typeface="Arial"/>
              </a:rPr>
              <a:t>más</a:t>
            </a:r>
            <a:r>
              <a:rPr sz="1150" spc="24">
                <a:solidFill>
                  <a:srgbClr val="22346A"/>
                </a:solidFill>
                <a:latin typeface="Arial"/>
                <a:cs typeface="Arial"/>
              </a:rPr>
              <a:t> </a:t>
            </a:r>
            <a:r>
              <a:rPr sz="1150" spc="-6">
                <a:solidFill>
                  <a:srgbClr val="22346A"/>
                </a:solidFill>
                <a:latin typeface="Arial"/>
                <a:cs typeface="Arial"/>
              </a:rPr>
              <a:t>frecuente.</a:t>
            </a:r>
            <a:r>
              <a:rPr sz="1000" spc="-9" baseline="31400">
                <a:solidFill>
                  <a:srgbClr val="22346A"/>
                </a:solidFill>
                <a:latin typeface="Arial"/>
                <a:cs typeface="Arial"/>
              </a:rPr>
              <a:t>1</a:t>
            </a:r>
            <a:endParaRPr lang="en-US" sz="1000">
              <a:latin typeface="Arial"/>
              <a:cs typeface="Arial"/>
            </a:endParaRPr>
          </a:p>
          <a:p>
            <a:pPr marL="107950" marR="26035" indent="-107950">
              <a:lnSpc>
                <a:spcPct val="101499"/>
              </a:lnSpc>
              <a:spcBef>
                <a:spcPts val="300"/>
              </a:spcBef>
              <a:buClr>
                <a:srgbClr val="7945B8"/>
              </a:buClr>
              <a:buFont typeface="Arial" panose="020B0604020202020204" pitchFamily="34" charset="0"/>
              <a:buChar char="•"/>
            </a:pPr>
            <a:r>
              <a:rPr sz="1150" b="1">
                <a:solidFill>
                  <a:srgbClr val="22346A"/>
                </a:solidFill>
                <a:latin typeface="Arial"/>
                <a:cs typeface="Arial"/>
              </a:rPr>
              <a:t>Todos</a:t>
            </a:r>
            <a:r>
              <a:rPr sz="1150" b="1" spc="39">
                <a:solidFill>
                  <a:srgbClr val="22346A"/>
                </a:solidFill>
                <a:latin typeface="Arial"/>
                <a:cs typeface="Arial"/>
              </a:rPr>
              <a:t> </a:t>
            </a:r>
            <a:r>
              <a:rPr sz="1150" err="1">
                <a:solidFill>
                  <a:srgbClr val="22346A"/>
                </a:solidFill>
                <a:latin typeface="Arial"/>
                <a:cs typeface="Arial"/>
              </a:rPr>
              <a:t>los</a:t>
            </a:r>
            <a:r>
              <a:rPr sz="1150" spc="-9">
                <a:solidFill>
                  <a:srgbClr val="22346A"/>
                </a:solidFill>
                <a:latin typeface="Arial"/>
                <a:cs typeface="Arial"/>
              </a:rPr>
              <a:t> </a:t>
            </a:r>
            <a:r>
              <a:rPr sz="1150" err="1">
                <a:solidFill>
                  <a:srgbClr val="22346A"/>
                </a:solidFill>
                <a:latin typeface="Arial"/>
                <a:cs typeface="Arial"/>
              </a:rPr>
              <a:t>pacientes</a:t>
            </a:r>
            <a:r>
              <a:rPr sz="1150" spc="-9">
                <a:solidFill>
                  <a:srgbClr val="22346A"/>
                </a:solidFill>
                <a:latin typeface="Arial"/>
                <a:cs typeface="Arial"/>
              </a:rPr>
              <a:t> </a:t>
            </a:r>
            <a:r>
              <a:rPr sz="1150" spc="-6" err="1">
                <a:solidFill>
                  <a:srgbClr val="22346A"/>
                </a:solidFill>
                <a:latin typeface="Arial"/>
                <a:cs typeface="Arial"/>
              </a:rPr>
              <a:t>habían</a:t>
            </a:r>
            <a:r>
              <a:rPr sz="1150" spc="-6">
                <a:solidFill>
                  <a:srgbClr val="22346A"/>
                </a:solidFill>
                <a:latin typeface="Arial"/>
                <a:cs typeface="Arial"/>
              </a:rPr>
              <a:t> </a:t>
            </a:r>
            <a:r>
              <a:rPr sz="1150" err="1">
                <a:solidFill>
                  <a:srgbClr val="22346A"/>
                </a:solidFill>
                <a:latin typeface="Arial"/>
                <a:cs typeface="Arial"/>
              </a:rPr>
              <a:t>recibido</a:t>
            </a:r>
            <a:r>
              <a:rPr sz="1150" spc="15">
                <a:solidFill>
                  <a:srgbClr val="22346A"/>
                </a:solidFill>
                <a:latin typeface="Arial"/>
                <a:cs typeface="Arial"/>
              </a:rPr>
              <a:t> </a:t>
            </a:r>
            <a:r>
              <a:rPr sz="1150" b="1" err="1">
                <a:solidFill>
                  <a:srgbClr val="22346A"/>
                </a:solidFill>
                <a:latin typeface="Arial"/>
                <a:cs typeface="Arial"/>
              </a:rPr>
              <a:t>CsA</a:t>
            </a:r>
            <a:r>
              <a:rPr sz="1150" b="1" spc="-45">
                <a:solidFill>
                  <a:srgbClr val="22346A"/>
                </a:solidFill>
                <a:latin typeface="Arial"/>
                <a:cs typeface="Arial"/>
              </a:rPr>
              <a:t> </a:t>
            </a:r>
            <a:r>
              <a:rPr sz="1150" b="1">
                <a:solidFill>
                  <a:srgbClr val="22346A"/>
                </a:solidFill>
                <a:latin typeface="Arial"/>
                <a:cs typeface="Arial"/>
              </a:rPr>
              <a:t>y</a:t>
            </a:r>
            <a:r>
              <a:rPr sz="1150" b="1" spc="-9">
                <a:solidFill>
                  <a:srgbClr val="22346A"/>
                </a:solidFill>
                <a:latin typeface="Arial"/>
                <a:cs typeface="Arial"/>
              </a:rPr>
              <a:t> </a:t>
            </a:r>
            <a:r>
              <a:rPr sz="1150" b="1" spc="-6" err="1">
                <a:solidFill>
                  <a:srgbClr val="22346A"/>
                </a:solidFill>
                <a:latin typeface="Arial"/>
                <a:cs typeface="Arial"/>
              </a:rPr>
              <a:t>corticoides</a:t>
            </a:r>
            <a:r>
              <a:rPr sz="1150" b="1" spc="-6">
                <a:solidFill>
                  <a:srgbClr val="22346A"/>
                </a:solidFill>
                <a:latin typeface="Arial"/>
                <a:cs typeface="Arial"/>
              </a:rPr>
              <a:t> </a:t>
            </a:r>
            <a:r>
              <a:rPr sz="1150" b="1" err="1">
                <a:solidFill>
                  <a:srgbClr val="22346A"/>
                </a:solidFill>
                <a:latin typeface="Arial"/>
                <a:cs typeface="Arial"/>
              </a:rPr>
              <a:t>sistémicos</a:t>
            </a:r>
            <a:r>
              <a:rPr sz="1150">
                <a:solidFill>
                  <a:srgbClr val="22346A"/>
                </a:solidFill>
                <a:latin typeface="Arial"/>
                <a:cs typeface="Arial"/>
              </a:rPr>
              <a:t>,</a:t>
            </a:r>
            <a:r>
              <a:rPr sz="1150" spc="12">
                <a:solidFill>
                  <a:srgbClr val="22346A"/>
                </a:solidFill>
                <a:latin typeface="Arial"/>
                <a:cs typeface="Arial"/>
              </a:rPr>
              <a:t> </a:t>
            </a:r>
            <a:r>
              <a:rPr sz="1150" err="1">
                <a:solidFill>
                  <a:srgbClr val="22346A"/>
                </a:solidFill>
                <a:latin typeface="Arial"/>
                <a:cs typeface="Arial"/>
              </a:rPr>
              <a:t>además</a:t>
            </a:r>
            <a:r>
              <a:rPr sz="1150" spc="45">
                <a:solidFill>
                  <a:srgbClr val="22346A"/>
                </a:solidFill>
                <a:latin typeface="Arial"/>
                <a:cs typeface="Arial"/>
              </a:rPr>
              <a:t> </a:t>
            </a:r>
            <a:r>
              <a:rPr sz="1150" spc="-15">
                <a:solidFill>
                  <a:srgbClr val="22346A"/>
                </a:solidFill>
                <a:latin typeface="Arial"/>
                <a:cs typeface="Arial"/>
              </a:rPr>
              <a:t>de </a:t>
            </a:r>
            <a:r>
              <a:rPr sz="1150" err="1">
                <a:solidFill>
                  <a:srgbClr val="22346A"/>
                </a:solidFill>
                <a:latin typeface="Arial"/>
                <a:cs typeface="Arial"/>
              </a:rPr>
              <a:t>metotrexato</a:t>
            </a:r>
            <a:r>
              <a:rPr sz="1150" spc="-42">
                <a:solidFill>
                  <a:srgbClr val="22346A"/>
                </a:solidFill>
                <a:latin typeface="Arial"/>
                <a:cs typeface="Arial"/>
              </a:rPr>
              <a:t> </a:t>
            </a:r>
            <a:r>
              <a:rPr sz="1150">
                <a:solidFill>
                  <a:srgbClr val="22346A"/>
                </a:solidFill>
                <a:latin typeface="Arial"/>
                <a:cs typeface="Arial"/>
              </a:rPr>
              <a:t>y</a:t>
            </a:r>
            <a:r>
              <a:rPr sz="1150" spc="-39">
                <a:solidFill>
                  <a:srgbClr val="22346A"/>
                </a:solidFill>
                <a:latin typeface="Arial"/>
                <a:cs typeface="Arial"/>
              </a:rPr>
              <a:t> </a:t>
            </a:r>
            <a:r>
              <a:rPr sz="1150" spc="-6" err="1">
                <a:solidFill>
                  <a:srgbClr val="22346A"/>
                </a:solidFill>
                <a:latin typeface="Arial"/>
                <a:cs typeface="Arial"/>
              </a:rPr>
              <a:t>fototerapia</a:t>
            </a:r>
            <a:r>
              <a:rPr sz="1150" spc="-6">
                <a:solidFill>
                  <a:srgbClr val="22346A"/>
                </a:solidFill>
                <a:latin typeface="Arial"/>
                <a:cs typeface="Arial"/>
              </a:rPr>
              <a:t> </a:t>
            </a:r>
            <a:r>
              <a:rPr sz="1150" err="1">
                <a:solidFill>
                  <a:srgbClr val="22346A"/>
                </a:solidFill>
                <a:latin typeface="Arial"/>
                <a:cs typeface="Arial"/>
              </a:rPr>
              <a:t>en</a:t>
            </a:r>
            <a:r>
              <a:rPr sz="1150" spc="27">
                <a:solidFill>
                  <a:srgbClr val="22346A"/>
                </a:solidFill>
                <a:latin typeface="Arial"/>
                <a:cs typeface="Arial"/>
              </a:rPr>
              <a:t> </a:t>
            </a:r>
            <a:r>
              <a:rPr sz="1150" err="1">
                <a:solidFill>
                  <a:srgbClr val="22346A"/>
                </a:solidFill>
                <a:latin typeface="Arial"/>
                <a:cs typeface="Arial"/>
              </a:rPr>
              <a:t>algunos</a:t>
            </a:r>
            <a:r>
              <a:rPr sz="1150" spc="30">
                <a:solidFill>
                  <a:srgbClr val="22346A"/>
                </a:solidFill>
                <a:latin typeface="Arial"/>
                <a:cs typeface="Arial"/>
              </a:rPr>
              <a:t> </a:t>
            </a:r>
            <a:r>
              <a:rPr sz="1150" spc="-6" err="1">
                <a:solidFill>
                  <a:srgbClr val="22346A"/>
                </a:solidFill>
                <a:latin typeface="Arial"/>
                <a:cs typeface="Arial"/>
              </a:rPr>
              <a:t>casos</a:t>
            </a:r>
            <a:r>
              <a:rPr lang="en-US" sz="1150" spc="-6">
                <a:solidFill>
                  <a:srgbClr val="22346A"/>
                </a:solidFill>
                <a:latin typeface="Arial"/>
                <a:cs typeface="Arial"/>
              </a:rPr>
              <a:t>(naïve).</a:t>
            </a:r>
            <a:r>
              <a:rPr sz="1000" spc="-9" baseline="31400">
                <a:solidFill>
                  <a:srgbClr val="22346A"/>
                </a:solidFill>
                <a:latin typeface="Arial"/>
                <a:cs typeface="Arial"/>
              </a:rPr>
              <a:t>1</a:t>
            </a:r>
            <a:endParaRPr sz="1000" baseline="31400">
              <a:latin typeface="Arial"/>
              <a:cs typeface="Arial"/>
            </a:endParaRPr>
          </a:p>
        </p:txBody>
      </p:sp>
    </p:spTree>
    <p:extLst>
      <p:ext uri="{BB962C8B-B14F-4D97-AF65-F5344CB8AC3E}">
        <p14:creationId xmlns:p14="http://schemas.microsoft.com/office/powerpoint/2010/main" val="34456580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B7EF2D-9A1E-DF14-1BC6-352F44AF6149}"/>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B2CFFF2-E4CD-29E3-6066-44BC7F6DBD3E}"/>
              </a:ext>
            </a:extLst>
          </p:cNvPr>
          <p:cNvSpPr>
            <a:spLocks noGrp="1"/>
          </p:cNvSpPr>
          <p:nvPr>
            <p:ph type="title"/>
          </p:nvPr>
        </p:nvSpPr>
        <p:spPr/>
        <p:txBody>
          <a:bodyPr/>
          <a:lstStyle/>
          <a:p>
            <a:r>
              <a:rPr lang="es-ES"/>
              <a:t>Serie de casos con </a:t>
            </a:r>
            <a:r>
              <a:rPr lang="es-ES" err="1"/>
              <a:t>Lebrikizumab</a:t>
            </a:r>
            <a:r>
              <a:rPr lang="es-ES"/>
              <a:t> en dermatitis atópica:</a:t>
            </a:r>
            <a:br>
              <a:rPr lang="es-ES"/>
            </a:br>
            <a:r>
              <a:rPr lang="es-ES"/>
              <a:t>experiencia de un hospital universitario madrileño.</a:t>
            </a:r>
            <a:r>
              <a:rPr lang="es-ES" baseline="30000"/>
              <a:t>1</a:t>
            </a:r>
          </a:p>
        </p:txBody>
      </p:sp>
      <p:sp>
        <p:nvSpPr>
          <p:cNvPr id="7" name="CuadroTexto 6">
            <a:extLst>
              <a:ext uri="{FF2B5EF4-FFF2-40B4-BE49-F238E27FC236}">
                <a16:creationId xmlns:a16="http://schemas.microsoft.com/office/drawing/2014/main" id="{5F892E27-053E-3D50-F212-1AA7FDE328C1}"/>
              </a:ext>
            </a:extLst>
          </p:cNvPr>
          <p:cNvSpPr txBox="1"/>
          <p:nvPr/>
        </p:nvSpPr>
        <p:spPr>
          <a:xfrm>
            <a:off x="1769609" y="6139169"/>
            <a:ext cx="8354105" cy="246221"/>
          </a:xfrm>
          <a:prstGeom prst="rect">
            <a:avLst/>
          </a:prstGeom>
          <a:noFill/>
        </p:spPr>
        <p:txBody>
          <a:bodyPr wrap="square" rtlCol="0">
            <a:spAutoFit/>
          </a:bodyPr>
          <a:lstStyle/>
          <a:p>
            <a:r>
              <a:rPr lang="es-ES" sz="500" b="1">
                <a:solidFill>
                  <a:srgbClr val="646464"/>
                </a:solidFill>
              </a:rPr>
              <a:t>BSA</a:t>
            </a:r>
            <a:r>
              <a:rPr lang="es-ES" sz="500">
                <a:solidFill>
                  <a:srgbClr val="646464"/>
                </a:solidFill>
              </a:rPr>
              <a:t>: superficie corporal afectada; </a:t>
            </a:r>
            <a:r>
              <a:rPr lang="es-ES" sz="500" b="1">
                <a:solidFill>
                  <a:srgbClr val="646464"/>
                </a:solidFill>
              </a:rPr>
              <a:t>DA</a:t>
            </a:r>
            <a:r>
              <a:rPr lang="es-ES" sz="500">
                <a:solidFill>
                  <a:srgbClr val="646464"/>
                </a:solidFill>
              </a:rPr>
              <a:t>: dermatitis atópica; </a:t>
            </a:r>
            <a:r>
              <a:rPr lang="es-ES" sz="500" b="1" err="1">
                <a:solidFill>
                  <a:srgbClr val="646464"/>
                </a:solidFill>
              </a:rPr>
              <a:t>EASIm</a:t>
            </a:r>
            <a:r>
              <a:rPr lang="es-ES" sz="500">
                <a:solidFill>
                  <a:srgbClr val="646464"/>
                </a:solidFill>
              </a:rPr>
              <a:t>: índice de gravedad y área de eczema medio.</a:t>
            </a:r>
          </a:p>
          <a:p>
            <a:r>
              <a:rPr lang="es-ES" sz="500">
                <a:solidFill>
                  <a:srgbClr val="646464"/>
                </a:solidFill>
              </a:rPr>
              <a:t>1. Oviedo J, </a:t>
            </a:r>
            <a:r>
              <a:rPr lang="es-ES" sz="500" i="1">
                <a:solidFill>
                  <a:srgbClr val="646464"/>
                </a:solidFill>
              </a:rPr>
              <a:t>et al</a:t>
            </a:r>
            <a:r>
              <a:rPr lang="es-ES" sz="500">
                <a:solidFill>
                  <a:srgbClr val="646464"/>
                </a:solidFill>
              </a:rPr>
              <a:t>. Serie de casos con </a:t>
            </a:r>
            <a:r>
              <a:rPr lang="es-ES" sz="500" err="1">
                <a:solidFill>
                  <a:srgbClr val="646464"/>
                </a:solidFill>
              </a:rPr>
              <a:t>lebrikizumab</a:t>
            </a:r>
            <a:r>
              <a:rPr lang="es-ES" sz="500">
                <a:solidFill>
                  <a:srgbClr val="646464"/>
                </a:solidFill>
              </a:rPr>
              <a:t> en dermatitis atópica: experiencia de un hospital universitario madrileño. Póster presentado en la XIX Reunión Nacional de Residentes de Dermatología y Venereología; 24-25 Octubre 2025; Barcelona, España</a:t>
            </a:r>
          </a:p>
        </p:txBody>
      </p:sp>
      <p:sp>
        <p:nvSpPr>
          <p:cNvPr id="8" name="Rectángulo redondeado 7">
            <a:extLst>
              <a:ext uri="{FF2B5EF4-FFF2-40B4-BE49-F238E27FC236}">
                <a16:creationId xmlns:a16="http://schemas.microsoft.com/office/drawing/2014/main" id="{3A30D5B3-0A58-9AAD-482E-BE92A523F437}"/>
              </a:ext>
            </a:extLst>
          </p:cNvPr>
          <p:cNvSpPr/>
          <p:nvPr/>
        </p:nvSpPr>
        <p:spPr>
          <a:xfrm>
            <a:off x="630375" y="1537530"/>
            <a:ext cx="10954344" cy="4328880"/>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45ABED33-40B3-16CB-81E3-727E4C46C57E}"/>
              </a:ext>
            </a:extLst>
          </p:cNvPr>
          <p:cNvSpPr txBox="1"/>
          <p:nvPr/>
        </p:nvSpPr>
        <p:spPr>
          <a:xfrm>
            <a:off x="3345621" y="1674673"/>
            <a:ext cx="5500758" cy="338554"/>
          </a:xfrm>
          <a:prstGeom prst="rect">
            <a:avLst/>
          </a:prstGeom>
          <a:noFill/>
        </p:spPr>
        <p:txBody>
          <a:bodyPr wrap="square">
            <a:spAutoFit/>
          </a:bodyPr>
          <a:lstStyle/>
          <a:p>
            <a:pPr algn="ctr"/>
            <a:r>
              <a:rPr lang="pt-BR" sz="1600" b="1">
                <a:solidFill>
                  <a:srgbClr val="7A45B8"/>
                </a:solidFill>
              </a:rPr>
              <a:t>Resultados</a:t>
            </a:r>
          </a:p>
        </p:txBody>
      </p:sp>
      <p:sp>
        <p:nvSpPr>
          <p:cNvPr id="112" name="object 2" descr="$PPTXTitle">
            <a:extLst>
              <a:ext uri="{FF2B5EF4-FFF2-40B4-BE49-F238E27FC236}">
                <a16:creationId xmlns:a16="http://schemas.microsoft.com/office/drawing/2014/main" id="{60976F8B-E62A-E50D-6536-073AE29DE2ED}"/>
              </a:ext>
            </a:extLst>
          </p:cNvPr>
          <p:cNvSpPr txBox="1">
            <a:spLocks/>
          </p:cNvSpPr>
          <p:nvPr/>
        </p:nvSpPr>
        <p:spPr>
          <a:xfrm>
            <a:off x="1428868" y="2511456"/>
            <a:ext cx="1506870" cy="1114546"/>
          </a:xfrm>
          <a:prstGeom prst="rect">
            <a:avLst/>
          </a:prstGeom>
        </p:spPr>
        <p:txBody>
          <a:bodyPr vert="horz" wrap="square" lIns="0" tIns="6931" rIns="0" bIns="0" rtlCol="0" anchor="ctr">
            <a:spAutoFit/>
          </a:bodyPr>
          <a:lstStyle>
            <a:lvl1pPr algn="l" defTabSz="914400" rtl="0" eaLnBrk="1" latinLnBrk="0" hangingPunct="1">
              <a:lnSpc>
                <a:spcPct val="100000"/>
              </a:lnSpc>
              <a:spcBef>
                <a:spcPct val="0"/>
              </a:spcBef>
              <a:buNone/>
              <a:defRPr sz="2200" b="1" kern="1200">
                <a:solidFill>
                  <a:schemeClr val="bg1"/>
                </a:solidFill>
                <a:latin typeface="Arial" panose="020B0604020202020204" pitchFamily="34" charset="0"/>
                <a:ea typeface="+mj-ea"/>
                <a:cs typeface="Arial" panose="020B0604020202020204" pitchFamily="34" charset="0"/>
              </a:defRPr>
            </a:lvl1pPr>
          </a:lstStyle>
          <a:p>
            <a:pPr marL="23104" marR="18483">
              <a:lnSpc>
                <a:spcPct val="100800"/>
              </a:lnSpc>
              <a:spcBef>
                <a:spcPts val="55"/>
              </a:spcBef>
            </a:pPr>
            <a:r>
              <a:rPr lang="es-ES" sz="1200">
                <a:solidFill>
                  <a:srgbClr val="7A45B8"/>
                </a:solidFill>
                <a:ea typeface="+mn-ea"/>
              </a:rPr>
              <a:t>El EASI basal medio fue elevado (22 puntos) lo </a:t>
            </a:r>
            <a:br>
              <a:rPr lang="es-ES" sz="1200">
                <a:solidFill>
                  <a:srgbClr val="7A45B8"/>
                </a:solidFill>
                <a:ea typeface="+mn-ea"/>
              </a:rPr>
            </a:br>
            <a:r>
              <a:rPr lang="es-ES" sz="1200">
                <a:solidFill>
                  <a:srgbClr val="7A45B8"/>
                </a:solidFill>
                <a:ea typeface="+mn-ea"/>
              </a:rPr>
              <a:t>que confirma la gravedad inicial </a:t>
            </a:r>
            <a:br>
              <a:rPr lang="es-ES" sz="1200">
                <a:solidFill>
                  <a:srgbClr val="7A45B8"/>
                </a:solidFill>
                <a:ea typeface="+mn-ea"/>
              </a:rPr>
            </a:br>
            <a:r>
              <a:rPr lang="es-ES" sz="1200">
                <a:solidFill>
                  <a:srgbClr val="7A45B8"/>
                </a:solidFill>
                <a:ea typeface="+mn-ea"/>
              </a:rPr>
              <a:t>de la cohorte.</a:t>
            </a:r>
            <a:r>
              <a:rPr lang="es-ES" sz="1200" baseline="30000">
                <a:solidFill>
                  <a:srgbClr val="7A45B8"/>
                </a:solidFill>
                <a:ea typeface="+mn-ea"/>
              </a:rPr>
              <a:t>1</a:t>
            </a:r>
          </a:p>
        </p:txBody>
      </p:sp>
      <p:sp>
        <p:nvSpPr>
          <p:cNvPr id="114" name="object 18">
            <a:extLst>
              <a:ext uri="{FF2B5EF4-FFF2-40B4-BE49-F238E27FC236}">
                <a16:creationId xmlns:a16="http://schemas.microsoft.com/office/drawing/2014/main" id="{AD8733FD-BB73-20B3-FF7A-03658C9E7489}"/>
              </a:ext>
            </a:extLst>
          </p:cNvPr>
          <p:cNvSpPr txBox="1"/>
          <p:nvPr/>
        </p:nvSpPr>
        <p:spPr>
          <a:xfrm>
            <a:off x="3531564" y="3648394"/>
            <a:ext cx="1864833" cy="316763"/>
          </a:xfrm>
          <a:prstGeom prst="rect">
            <a:avLst/>
          </a:prstGeom>
        </p:spPr>
        <p:txBody>
          <a:bodyPr vert="horz" wrap="square" lIns="0" tIns="6931" rIns="0" bIns="0" rtlCol="0">
            <a:spAutoFit/>
          </a:bodyPr>
          <a:lstStyle/>
          <a:p>
            <a:pPr marL="7701" marR="3081" indent="59300">
              <a:lnSpc>
                <a:spcPct val="119900"/>
              </a:lnSpc>
              <a:spcBef>
                <a:spcPts val="55"/>
              </a:spcBef>
              <a:tabLst>
                <a:tab pos="1038903" algn="l"/>
              </a:tabLst>
            </a:pPr>
            <a:r>
              <a:rPr sz="879">
                <a:solidFill>
                  <a:srgbClr val="22346A"/>
                </a:solidFill>
                <a:latin typeface="Arial" panose="020B0604020202020204" pitchFamily="34" charset="0"/>
                <a:cs typeface="Arial" panose="020B0604020202020204" pitchFamily="34" charset="0"/>
              </a:rPr>
              <a:t>EASIm</a:t>
            </a:r>
            <a:r>
              <a:rPr sz="879" spc="30">
                <a:solidFill>
                  <a:srgbClr val="22346A"/>
                </a:solidFill>
                <a:latin typeface="Arial" panose="020B0604020202020204" pitchFamily="34" charset="0"/>
                <a:cs typeface="Arial" panose="020B0604020202020204" pitchFamily="34" charset="0"/>
              </a:rPr>
              <a:t> </a:t>
            </a:r>
            <a:r>
              <a:rPr sz="879" spc="-12">
                <a:solidFill>
                  <a:srgbClr val="22346A"/>
                </a:solidFill>
                <a:latin typeface="Arial" panose="020B0604020202020204" pitchFamily="34" charset="0"/>
                <a:cs typeface="Arial" panose="020B0604020202020204" pitchFamily="34" charset="0"/>
              </a:rPr>
              <a:t>basal</a:t>
            </a:r>
            <a:r>
              <a:rPr sz="879">
                <a:solidFill>
                  <a:srgbClr val="22346A"/>
                </a:solidFill>
                <a:latin typeface="Arial" panose="020B0604020202020204" pitchFamily="34" charset="0"/>
                <a:cs typeface="Arial" panose="020B0604020202020204" pitchFamily="34" charset="0"/>
              </a:rPr>
              <a:t>	EASIm</a:t>
            </a:r>
            <a:r>
              <a:rPr sz="879" spc="30">
                <a:solidFill>
                  <a:srgbClr val="22346A"/>
                </a:solidFill>
                <a:latin typeface="Arial" panose="020B0604020202020204" pitchFamily="34" charset="0"/>
                <a:cs typeface="Arial" panose="020B0604020202020204" pitchFamily="34" charset="0"/>
              </a:rPr>
              <a:t> </a:t>
            </a:r>
            <a:r>
              <a:rPr sz="879" spc="-15">
                <a:solidFill>
                  <a:srgbClr val="22346A"/>
                </a:solidFill>
                <a:latin typeface="Arial" panose="020B0604020202020204" pitchFamily="34" charset="0"/>
                <a:cs typeface="Arial" panose="020B0604020202020204" pitchFamily="34" charset="0"/>
              </a:rPr>
              <a:t>s24 </a:t>
            </a:r>
            <a:r>
              <a:rPr sz="879">
                <a:solidFill>
                  <a:srgbClr val="22346A"/>
                </a:solidFill>
                <a:latin typeface="Arial" panose="020B0604020202020204" pitchFamily="34" charset="0"/>
                <a:cs typeface="Arial" panose="020B0604020202020204" pitchFamily="34" charset="0"/>
              </a:rPr>
              <a:t>Tiempo</a:t>
            </a:r>
            <a:r>
              <a:rPr sz="879" spc="52">
                <a:solidFill>
                  <a:srgbClr val="22346A"/>
                </a:solidFill>
                <a:latin typeface="Arial" panose="020B0604020202020204" pitchFamily="34" charset="0"/>
                <a:cs typeface="Arial" panose="020B0604020202020204" pitchFamily="34" charset="0"/>
              </a:rPr>
              <a:t> </a:t>
            </a:r>
            <a:r>
              <a:rPr sz="879">
                <a:solidFill>
                  <a:srgbClr val="22346A"/>
                </a:solidFill>
                <a:latin typeface="Arial" panose="020B0604020202020204" pitchFamily="34" charset="0"/>
                <a:cs typeface="Arial" panose="020B0604020202020204" pitchFamily="34" charset="0"/>
              </a:rPr>
              <a:t>medio</a:t>
            </a:r>
            <a:r>
              <a:rPr sz="879" spc="52">
                <a:solidFill>
                  <a:srgbClr val="22346A"/>
                </a:solidFill>
                <a:latin typeface="Arial" panose="020B0604020202020204" pitchFamily="34" charset="0"/>
                <a:cs typeface="Arial" panose="020B0604020202020204" pitchFamily="34" charset="0"/>
              </a:rPr>
              <a:t> </a:t>
            </a:r>
            <a:r>
              <a:rPr sz="879">
                <a:solidFill>
                  <a:srgbClr val="22346A"/>
                </a:solidFill>
                <a:latin typeface="Arial" panose="020B0604020202020204" pitchFamily="34" charset="0"/>
                <a:cs typeface="Arial" panose="020B0604020202020204" pitchFamily="34" charset="0"/>
              </a:rPr>
              <a:t>en</a:t>
            </a:r>
            <a:r>
              <a:rPr sz="879" spc="49">
                <a:solidFill>
                  <a:srgbClr val="22346A"/>
                </a:solidFill>
                <a:latin typeface="Arial" panose="020B0604020202020204" pitchFamily="34" charset="0"/>
                <a:cs typeface="Arial" panose="020B0604020202020204" pitchFamily="34" charset="0"/>
              </a:rPr>
              <a:t> </a:t>
            </a:r>
            <a:r>
              <a:rPr sz="879" spc="-6">
                <a:solidFill>
                  <a:srgbClr val="22346A"/>
                </a:solidFill>
                <a:latin typeface="Arial" panose="020B0604020202020204" pitchFamily="34" charset="0"/>
                <a:cs typeface="Arial" panose="020B0604020202020204" pitchFamily="34" charset="0"/>
              </a:rPr>
              <a:t>tratamiento</a:t>
            </a:r>
            <a:endParaRPr sz="879">
              <a:latin typeface="Arial" panose="020B0604020202020204" pitchFamily="34" charset="0"/>
              <a:cs typeface="Arial" panose="020B0604020202020204" pitchFamily="34" charset="0"/>
            </a:endParaRPr>
          </a:p>
        </p:txBody>
      </p:sp>
      <p:sp>
        <p:nvSpPr>
          <p:cNvPr id="115" name="object 19">
            <a:extLst>
              <a:ext uri="{FF2B5EF4-FFF2-40B4-BE49-F238E27FC236}">
                <a16:creationId xmlns:a16="http://schemas.microsoft.com/office/drawing/2014/main" id="{AF0102C7-91E4-B8E2-5682-6D9A331EAF76}"/>
              </a:ext>
            </a:extLst>
          </p:cNvPr>
          <p:cNvSpPr txBox="1"/>
          <p:nvPr/>
        </p:nvSpPr>
        <p:spPr>
          <a:xfrm>
            <a:off x="6020210" y="3679937"/>
            <a:ext cx="1931198" cy="316763"/>
          </a:xfrm>
          <a:prstGeom prst="rect">
            <a:avLst/>
          </a:prstGeom>
        </p:spPr>
        <p:txBody>
          <a:bodyPr vert="horz" wrap="square" lIns="0" tIns="6931" rIns="0" bIns="0" rtlCol="0">
            <a:spAutoFit/>
          </a:bodyPr>
          <a:lstStyle/>
          <a:p>
            <a:pPr marL="7701" marR="3081" indent="115519" algn="ctr">
              <a:lnSpc>
                <a:spcPct val="119800"/>
              </a:lnSpc>
              <a:spcBef>
                <a:spcPts val="55"/>
              </a:spcBef>
              <a:tabLst>
                <a:tab pos="1095121" algn="l"/>
              </a:tabLst>
            </a:pPr>
            <a:r>
              <a:rPr sz="879">
                <a:solidFill>
                  <a:srgbClr val="22346A"/>
                </a:solidFill>
                <a:latin typeface="Arial" panose="020B0604020202020204" pitchFamily="34" charset="0"/>
                <a:cs typeface="Arial" panose="020B0604020202020204" pitchFamily="34" charset="0"/>
              </a:rPr>
              <a:t>EASIm</a:t>
            </a:r>
            <a:r>
              <a:rPr sz="879" spc="30">
                <a:solidFill>
                  <a:srgbClr val="22346A"/>
                </a:solidFill>
                <a:latin typeface="Arial" panose="020B0604020202020204" pitchFamily="34" charset="0"/>
                <a:cs typeface="Arial" panose="020B0604020202020204" pitchFamily="34" charset="0"/>
              </a:rPr>
              <a:t> </a:t>
            </a:r>
            <a:r>
              <a:rPr sz="879" spc="-12">
                <a:solidFill>
                  <a:srgbClr val="22346A"/>
                </a:solidFill>
                <a:latin typeface="Arial" panose="020B0604020202020204" pitchFamily="34" charset="0"/>
                <a:cs typeface="Arial" panose="020B0604020202020204" pitchFamily="34" charset="0"/>
              </a:rPr>
              <a:t>basal</a:t>
            </a:r>
            <a:r>
              <a:rPr sz="879">
                <a:solidFill>
                  <a:srgbClr val="22346A"/>
                </a:solidFill>
                <a:latin typeface="Arial" panose="020B0604020202020204" pitchFamily="34" charset="0"/>
                <a:cs typeface="Arial" panose="020B0604020202020204" pitchFamily="34" charset="0"/>
              </a:rPr>
              <a:t>	EASIm</a:t>
            </a:r>
            <a:r>
              <a:rPr sz="879" spc="30">
                <a:solidFill>
                  <a:srgbClr val="22346A"/>
                </a:solidFill>
                <a:latin typeface="Arial" panose="020B0604020202020204" pitchFamily="34" charset="0"/>
                <a:cs typeface="Arial" panose="020B0604020202020204" pitchFamily="34" charset="0"/>
              </a:rPr>
              <a:t> </a:t>
            </a:r>
            <a:r>
              <a:rPr sz="879" spc="-15">
                <a:solidFill>
                  <a:srgbClr val="22346A"/>
                </a:solidFill>
                <a:latin typeface="Arial" panose="020B0604020202020204" pitchFamily="34" charset="0"/>
                <a:cs typeface="Arial" panose="020B0604020202020204" pitchFamily="34" charset="0"/>
              </a:rPr>
              <a:t>s24 </a:t>
            </a:r>
            <a:r>
              <a:rPr sz="879">
                <a:solidFill>
                  <a:srgbClr val="22346A"/>
                </a:solidFill>
                <a:latin typeface="Arial" panose="020B0604020202020204" pitchFamily="34" charset="0"/>
                <a:cs typeface="Arial" panose="020B0604020202020204" pitchFamily="34" charset="0"/>
              </a:rPr>
              <a:t>Tiempo</a:t>
            </a:r>
            <a:r>
              <a:rPr sz="879" spc="52">
                <a:solidFill>
                  <a:srgbClr val="22346A"/>
                </a:solidFill>
                <a:latin typeface="Arial" panose="020B0604020202020204" pitchFamily="34" charset="0"/>
                <a:cs typeface="Arial" panose="020B0604020202020204" pitchFamily="34" charset="0"/>
              </a:rPr>
              <a:t> </a:t>
            </a:r>
            <a:r>
              <a:rPr sz="879">
                <a:solidFill>
                  <a:srgbClr val="22346A"/>
                </a:solidFill>
                <a:latin typeface="Arial" panose="020B0604020202020204" pitchFamily="34" charset="0"/>
                <a:cs typeface="Arial" panose="020B0604020202020204" pitchFamily="34" charset="0"/>
              </a:rPr>
              <a:t>medio</a:t>
            </a:r>
            <a:r>
              <a:rPr sz="879" spc="52">
                <a:solidFill>
                  <a:srgbClr val="22346A"/>
                </a:solidFill>
                <a:latin typeface="Arial" panose="020B0604020202020204" pitchFamily="34" charset="0"/>
                <a:cs typeface="Arial" panose="020B0604020202020204" pitchFamily="34" charset="0"/>
              </a:rPr>
              <a:t> </a:t>
            </a:r>
            <a:r>
              <a:rPr sz="879">
                <a:solidFill>
                  <a:srgbClr val="22346A"/>
                </a:solidFill>
                <a:latin typeface="Arial" panose="020B0604020202020204" pitchFamily="34" charset="0"/>
                <a:cs typeface="Arial" panose="020B0604020202020204" pitchFamily="34" charset="0"/>
              </a:rPr>
              <a:t>en</a:t>
            </a:r>
            <a:r>
              <a:rPr sz="879" spc="49">
                <a:solidFill>
                  <a:srgbClr val="22346A"/>
                </a:solidFill>
                <a:latin typeface="Arial" panose="020B0604020202020204" pitchFamily="34" charset="0"/>
                <a:cs typeface="Arial" panose="020B0604020202020204" pitchFamily="34" charset="0"/>
              </a:rPr>
              <a:t> </a:t>
            </a:r>
            <a:r>
              <a:rPr sz="879" spc="-6">
                <a:solidFill>
                  <a:srgbClr val="22346A"/>
                </a:solidFill>
                <a:latin typeface="Arial" panose="020B0604020202020204" pitchFamily="34" charset="0"/>
                <a:cs typeface="Arial" panose="020B0604020202020204" pitchFamily="34" charset="0"/>
              </a:rPr>
              <a:t>tratamiento</a:t>
            </a:r>
            <a:endParaRPr sz="879">
              <a:latin typeface="Arial" panose="020B0604020202020204" pitchFamily="34" charset="0"/>
              <a:cs typeface="Arial" panose="020B0604020202020204" pitchFamily="34" charset="0"/>
            </a:endParaRPr>
          </a:p>
        </p:txBody>
      </p:sp>
      <p:grpSp>
        <p:nvGrpSpPr>
          <p:cNvPr id="116" name="object 20">
            <a:extLst>
              <a:ext uri="{FF2B5EF4-FFF2-40B4-BE49-F238E27FC236}">
                <a16:creationId xmlns:a16="http://schemas.microsoft.com/office/drawing/2014/main" id="{EDC75D20-859B-C115-352A-BFEC3CE3BD12}"/>
              </a:ext>
            </a:extLst>
          </p:cNvPr>
          <p:cNvGrpSpPr/>
          <p:nvPr/>
        </p:nvGrpSpPr>
        <p:grpSpPr>
          <a:xfrm>
            <a:off x="3352269" y="2604394"/>
            <a:ext cx="2032370" cy="1020421"/>
            <a:chOff x="4300840" y="3953116"/>
            <a:chExt cx="3351529" cy="1682750"/>
          </a:xfrm>
        </p:grpSpPr>
        <p:sp>
          <p:nvSpPr>
            <p:cNvPr id="117" name="object 21">
              <a:extLst>
                <a:ext uri="{FF2B5EF4-FFF2-40B4-BE49-F238E27FC236}">
                  <a16:creationId xmlns:a16="http://schemas.microsoft.com/office/drawing/2014/main" id="{38F85314-9B6A-64F2-3F8D-7AB41DA7AA45}"/>
                </a:ext>
              </a:extLst>
            </p:cNvPr>
            <p:cNvSpPr/>
            <p:nvPr/>
          </p:nvSpPr>
          <p:spPr>
            <a:xfrm>
              <a:off x="4300840" y="5626052"/>
              <a:ext cx="3351529" cy="0"/>
            </a:xfrm>
            <a:custGeom>
              <a:avLst/>
              <a:gdLst/>
              <a:ahLst/>
              <a:cxnLst/>
              <a:rect l="l" t="t" r="r" b="b"/>
              <a:pathLst>
                <a:path w="3351529">
                  <a:moveTo>
                    <a:pt x="0" y="0"/>
                  </a:moveTo>
                  <a:lnTo>
                    <a:pt x="3351018"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8" name="object 22">
              <a:extLst>
                <a:ext uri="{FF2B5EF4-FFF2-40B4-BE49-F238E27FC236}">
                  <a16:creationId xmlns:a16="http://schemas.microsoft.com/office/drawing/2014/main" id="{1C654B0D-A60D-CD5F-6508-E0B5090E9260}"/>
                </a:ext>
              </a:extLst>
            </p:cNvPr>
            <p:cNvSpPr/>
            <p:nvPr/>
          </p:nvSpPr>
          <p:spPr>
            <a:xfrm>
              <a:off x="4300840" y="5328928"/>
              <a:ext cx="3351529" cy="0"/>
            </a:xfrm>
            <a:custGeom>
              <a:avLst/>
              <a:gdLst/>
              <a:ahLst/>
              <a:cxnLst/>
              <a:rect l="l" t="t" r="r" b="b"/>
              <a:pathLst>
                <a:path w="3351529">
                  <a:moveTo>
                    <a:pt x="0" y="0"/>
                  </a:moveTo>
                  <a:lnTo>
                    <a:pt x="3351018"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19" name="object 23">
              <a:extLst>
                <a:ext uri="{FF2B5EF4-FFF2-40B4-BE49-F238E27FC236}">
                  <a16:creationId xmlns:a16="http://schemas.microsoft.com/office/drawing/2014/main" id="{6E9894C6-700D-174B-6780-9C2200AD0821}"/>
                </a:ext>
              </a:extLst>
            </p:cNvPr>
            <p:cNvSpPr/>
            <p:nvPr/>
          </p:nvSpPr>
          <p:spPr>
            <a:xfrm>
              <a:off x="4300840" y="5031753"/>
              <a:ext cx="3351529" cy="0"/>
            </a:xfrm>
            <a:custGeom>
              <a:avLst/>
              <a:gdLst/>
              <a:ahLst/>
              <a:cxnLst/>
              <a:rect l="l" t="t" r="r" b="b"/>
              <a:pathLst>
                <a:path w="3351529">
                  <a:moveTo>
                    <a:pt x="0" y="0"/>
                  </a:moveTo>
                  <a:lnTo>
                    <a:pt x="3351018"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0" name="object 24">
              <a:extLst>
                <a:ext uri="{FF2B5EF4-FFF2-40B4-BE49-F238E27FC236}">
                  <a16:creationId xmlns:a16="http://schemas.microsoft.com/office/drawing/2014/main" id="{94551A97-D09D-4944-3186-6B2FC3E110A5}"/>
                </a:ext>
              </a:extLst>
            </p:cNvPr>
            <p:cNvSpPr/>
            <p:nvPr/>
          </p:nvSpPr>
          <p:spPr>
            <a:xfrm>
              <a:off x="4300840" y="4735190"/>
              <a:ext cx="3351529" cy="0"/>
            </a:xfrm>
            <a:custGeom>
              <a:avLst/>
              <a:gdLst/>
              <a:ahLst/>
              <a:cxnLst/>
              <a:rect l="l" t="t" r="r" b="b"/>
              <a:pathLst>
                <a:path w="3351529">
                  <a:moveTo>
                    <a:pt x="0" y="0"/>
                  </a:moveTo>
                  <a:lnTo>
                    <a:pt x="3351018"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1" name="object 25">
              <a:extLst>
                <a:ext uri="{FF2B5EF4-FFF2-40B4-BE49-F238E27FC236}">
                  <a16:creationId xmlns:a16="http://schemas.microsoft.com/office/drawing/2014/main" id="{00B6506F-38A6-BBFF-FB57-265BA498D378}"/>
                </a:ext>
              </a:extLst>
            </p:cNvPr>
            <p:cNvSpPr/>
            <p:nvPr/>
          </p:nvSpPr>
          <p:spPr>
            <a:xfrm>
              <a:off x="4300840" y="4438014"/>
              <a:ext cx="3351529" cy="0"/>
            </a:xfrm>
            <a:custGeom>
              <a:avLst/>
              <a:gdLst/>
              <a:ahLst/>
              <a:cxnLst/>
              <a:rect l="l" t="t" r="r" b="b"/>
              <a:pathLst>
                <a:path w="3351529">
                  <a:moveTo>
                    <a:pt x="0" y="0"/>
                  </a:moveTo>
                  <a:lnTo>
                    <a:pt x="3351018"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2" name="object 26">
              <a:extLst>
                <a:ext uri="{FF2B5EF4-FFF2-40B4-BE49-F238E27FC236}">
                  <a16:creationId xmlns:a16="http://schemas.microsoft.com/office/drawing/2014/main" id="{2DDC2914-A3DB-CFF1-8ADC-BDFEBD6327AA}"/>
                </a:ext>
              </a:extLst>
            </p:cNvPr>
            <p:cNvSpPr/>
            <p:nvPr/>
          </p:nvSpPr>
          <p:spPr>
            <a:xfrm>
              <a:off x="4300840" y="4140839"/>
              <a:ext cx="3351529" cy="0"/>
            </a:xfrm>
            <a:custGeom>
              <a:avLst/>
              <a:gdLst/>
              <a:ahLst/>
              <a:cxnLst/>
              <a:rect l="l" t="t" r="r" b="b"/>
              <a:pathLst>
                <a:path w="3351529">
                  <a:moveTo>
                    <a:pt x="0" y="0"/>
                  </a:moveTo>
                  <a:lnTo>
                    <a:pt x="3351018"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3" name="object 27">
              <a:extLst>
                <a:ext uri="{FF2B5EF4-FFF2-40B4-BE49-F238E27FC236}">
                  <a16:creationId xmlns:a16="http://schemas.microsoft.com/office/drawing/2014/main" id="{87AF130D-0CF5-526D-0BA3-D91FC47F70FD}"/>
                </a:ext>
              </a:extLst>
            </p:cNvPr>
            <p:cNvSpPr/>
            <p:nvPr/>
          </p:nvSpPr>
          <p:spPr>
            <a:xfrm>
              <a:off x="5140001" y="4320258"/>
              <a:ext cx="1673225" cy="996315"/>
            </a:xfrm>
            <a:custGeom>
              <a:avLst/>
              <a:gdLst/>
              <a:ahLst/>
              <a:cxnLst/>
              <a:rect l="l" t="t" r="r" b="b"/>
              <a:pathLst>
                <a:path w="1673225" h="996314">
                  <a:moveTo>
                    <a:pt x="0" y="0"/>
                  </a:moveTo>
                  <a:lnTo>
                    <a:pt x="1672692" y="995812"/>
                  </a:lnTo>
                </a:path>
              </a:pathLst>
            </a:custGeom>
            <a:ln w="20941">
              <a:solidFill>
                <a:srgbClr val="15608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4" name="object 28">
              <a:extLst>
                <a:ext uri="{FF2B5EF4-FFF2-40B4-BE49-F238E27FC236}">
                  <a16:creationId xmlns:a16="http://schemas.microsoft.com/office/drawing/2014/main" id="{4DEBD941-EDF7-6194-D9D2-4F7A37B3D1B6}"/>
                </a:ext>
              </a:extLst>
            </p:cNvPr>
            <p:cNvSpPr/>
            <p:nvPr/>
          </p:nvSpPr>
          <p:spPr>
            <a:xfrm>
              <a:off x="5169328" y="4272218"/>
              <a:ext cx="1628775" cy="634365"/>
            </a:xfrm>
            <a:custGeom>
              <a:avLst/>
              <a:gdLst/>
              <a:ahLst/>
              <a:cxnLst/>
              <a:rect l="l" t="t" r="r" b="b"/>
              <a:pathLst>
                <a:path w="1628775" h="634364">
                  <a:moveTo>
                    <a:pt x="0" y="0"/>
                  </a:moveTo>
                  <a:lnTo>
                    <a:pt x="1628693" y="633896"/>
                  </a:lnTo>
                </a:path>
              </a:pathLst>
            </a:custGeom>
            <a:ln w="20941">
              <a:solidFill>
                <a:srgbClr val="83CBEB"/>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5" name="object 29">
              <a:extLst>
                <a:ext uri="{FF2B5EF4-FFF2-40B4-BE49-F238E27FC236}">
                  <a16:creationId xmlns:a16="http://schemas.microsoft.com/office/drawing/2014/main" id="{75DC6E11-23BB-0F59-9A75-41D8ED50EE36}"/>
                </a:ext>
              </a:extLst>
            </p:cNvPr>
            <p:cNvSpPr/>
            <p:nvPr/>
          </p:nvSpPr>
          <p:spPr>
            <a:xfrm>
              <a:off x="5140001" y="4260805"/>
              <a:ext cx="1673225" cy="651510"/>
            </a:xfrm>
            <a:custGeom>
              <a:avLst/>
              <a:gdLst/>
              <a:ahLst/>
              <a:cxnLst/>
              <a:rect l="l" t="t" r="r" b="b"/>
              <a:pathLst>
                <a:path w="1673225" h="651510">
                  <a:moveTo>
                    <a:pt x="0" y="0"/>
                  </a:moveTo>
                  <a:lnTo>
                    <a:pt x="20" y="10"/>
                  </a:lnTo>
                </a:path>
                <a:path w="1673225" h="651510">
                  <a:moveTo>
                    <a:pt x="1672682" y="651016"/>
                  </a:moveTo>
                  <a:lnTo>
                    <a:pt x="1672692" y="651027"/>
                  </a:lnTo>
                </a:path>
              </a:pathLst>
            </a:custGeom>
            <a:ln w="20941">
              <a:solidFill>
                <a:srgbClr val="83CBE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6" name="object 30">
              <a:extLst>
                <a:ext uri="{FF2B5EF4-FFF2-40B4-BE49-F238E27FC236}">
                  <a16:creationId xmlns:a16="http://schemas.microsoft.com/office/drawing/2014/main" id="{0F307DAA-6ABE-C35A-1038-54D5D12B46F8}"/>
                </a:ext>
              </a:extLst>
            </p:cNvPr>
            <p:cNvSpPr/>
            <p:nvPr/>
          </p:nvSpPr>
          <p:spPr>
            <a:xfrm>
              <a:off x="5164917" y="4339695"/>
              <a:ext cx="1635760" cy="1276350"/>
            </a:xfrm>
            <a:custGeom>
              <a:avLst/>
              <a:gdLst/>
              <a:ahLst/>
              <a:cxnLst/>
              <a:rect l="l" t="t" r="r" b="b"/>
              <a:pathLst>
                <a:path w="1635759" h="1276350">
                  <a:moveTo>
                    <a:pt x="0" y="0"/>
                  </a:moveTo>
                  <a:lnTo>
                    <a:pt x="1635300" y="1275730"/>
                  </a:lnTo>
                </a:path>
              </a:pathLst>
            </a:custGeom>
            <a:ln w="20941">
              <a:solidFill>
                <a:srgbClr val="83CBEB"/>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7" name="object 31">
              <a:extLst>
                <a:ext uri="{FF2B5EF4-FFF2-40B4-BE49-F238E27FC236}">
                  <a16:creationId xmlns:a16="http://schemas.microsoft.com/office/drawing/2014/main" id="{29E04266-CB0A-122F-4FC8-0EE38E6760B4}"/>
                </a:ext>
              </a:extLst>
            </p:cNvPr>
            <p:cNvSpPr/>
            <p:nvPr/>
          </p:nvSpPr>
          <p:spPr>
            <a:xfrm>
              <a:off x="5140001" y="4320258"/>
              <a:ext cx="1673225" cy="1304925"/>
            </a:xfrm>
            <a:custGeom>
              <a:avLst/>
              <a:gdLst/>
              <a:ahLst/>
              <a:cxnLst/>
              <a:rect l="l" t="t" r="r" b="b"/>
              <a:pathLst>
                <a:path w="1673225" h="1304925">
                  <a:moveTo>
                    <a:pt x="0" y="0"/>
                  </a:moveTo>
                  <a:lnTo>
                    <a:pt x="52" y="41"/>
                  </a:lnTo>
                </a:path>
                <a:path w="1673225" h="1304925">
                  <a:moveTo>
                    <a:pt x="1672650" y="1304871"/>
                  </a:moveTo>
                  <a:lnTo>
                    <a:pt x="1672692" y="1304913"/>
                  </a:lnTo>
                </a:path>
              </a:pathLst>
            </a:custGeom>
            <a:ln w="20941">
              <a:solidFill>
                <a:srgbClr val="83CBE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8" name="object 32">
              <a:extLst>
                <a:ext uri="{FF2B5EF4-FFF2-40B4-BE49-F238E27FC236}">
                  <a16:creationId xmlns:a16="http://schemas.microsoft.com/office/drawing/2014/main" id="{706057BB-5CAC-E8DA-9F85-208426803830}"/>
                </a:ext>
              </a:extLst>
            </p:cNvPr>
            <p:cNvSpPr/>
            <p:nvPr/>
          </p:nvSpPr>
          <p:spPr>
            <a:xfrm>
              <a:off x="5162857" y="3985479"/>
              <a:ext cx="1638935" cy="1569720"/>
            </a:xfrm>
            <a:custGeom>
              <a:avLst/>
              <a:gdLst/>
              <a:ahLst/>
              <a:cxnLst/>
              <a:rect l="l" t="t" r="r" b="b"/>
              <a:pathLst>
                <a:path w="1638934" h="1569720">
                  <a:moveTo>
                    <a:pt x="0" y="0"/>
                  </a:moveTo>
                  <a:lnTo>
                    <a:pt x="1638379" y="1569261"/>
                  </a:lnTo>
                </a:path>
              </a:pathLst>
            </a:custGeom>
            <a:ln w="20941">
              <a:solidFill>
                <a:srgbClr val="83CBEB"/>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29" name="object 33">
              <a:extLst>
                <a:ext uri="{FF2B5EF4-FFF2-40B4-BE49-F238E27FC236}">
                  <a16:creationId xmlns:a16="http://schemas.microsoft.com/office/drawing/2014/main" id="{5A424B17-81DE-0299-CCE7-11166FF4533D}"/>
                </a:ext>
              </a:extLst>
            </p:cNvPr>
            <p:cNvSpPr/>
            <p:nvPr/>
          </p:nvSpPr>
          <p:spPr>
            <a:xfrm>
              <a:off x="5140001" y="3963587"/>
              <a:ext cx="1673225" cy="1602740"/>
            </a:xfrm>
            <a:custGeom>
              <a:avLst/>
              <a:gdLst/>
              <a:ahLst/>
              <a:cxnLst/>
              <a:rect l="l" t="t" r="r" b="b"/>
              <a:pathLst>
                <a:path w="1673225" h="1602739">
                  <a:moveTo>
                    <a:pt x="0" y="0"/>
                  </a:moveTo>
                  <a:lnTo>
                    <a:pt x="52" y="52"/>
                  </a:lnTo>
                </a:path>
                <a:path w="1673225" h="1602739">
                  <a:moveTo>
                    <a:pt x="1672640" y="1602076"/>
                  </a:moveTo>
                  <a:lnTo>
                    <a:pt x="1672692" y="1602129"/>
                  </a:lnTo>
                </a:path>
              </a:pathLst>
            </a:custGeom>
            <a:ln w="20941">
              <a:solidFill>
                <a:srgbClr val="83CBE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0" name="object 34">
              <a:extLst>
                <a:ext uri="{FF2B5EF4-FFF2-40B4-BE49-F238E27FC236}">
                  <a16:creationId xmlns:a16="http://schemas.microsoft.com/office/drawing/2014/main" id="{8175DE13-15FB-B7C3-0874-2CFC36DA8880}"/>
                </a:ext>
              </a:extLst>
            </p:cNvPr>
            <p:cNvSpPr/>
            <p:nvPr/>
          </p:nvSpPr>
          <p:spPr>
            <a:xfrm>
              <a:off x="5171524" y="4082019"/>
              <a:ext cx="1625600" cy="0"/>
            </a:xfrm>
            <a:custGeom>
              <a:avLst/>
              <a:gdLst/>
              <a:ahLst/>
              <a:cxnLst/>
              <a:rect l="l" t="t" r="r" b="b"/>
              <a:pathLst>
                <a:path w="1625600">
                  <a:moveTo>
                    <a:pt x="0" y="0"/>
                  </a:moveTo>
                  <a:lnTo>
                    <a:pt x="1625395" y="0"/>
                  </a:lnTo>
                </a:path>
              </a:pathLst>
            </a:custGeom>
            <a:ln w="20941">
              <a:solidFill>
                <a:srgbClr val="83CBEB"/>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1" name="object 35">
              <a:extLst>
                <a:ext uri="{FF2B5EF4-FFF2-40B4-BE49-F238E27FC236}">
                  <a16:creationId xmlns:a16="http://schemas.microsoft.com/office/drawing/2014/main" id="{FB5D1C82-8C8F-C79E-286D-925161D43970}"/>
                </a:ext>
              </a:extLst>
            </p:cNvPr>
            <p:cNvSpPr/>
            <p:nvPr/>
          </p:nvSpPr>
          <p:spPr>
            <a:xfrm>
              <a:off x="5140001" y="4082019"/>
              <a:ext cx="1673225" cy="0"/>
            </a:xfrm>
            <a:custGeom>
              <a:avLst/>
              <a:gdLst/>
              <a:ahLst/>
              <a:cxnLst/>
              <a:rect l="l" t="t" r="r" b="b"/>
              <a:pathLst>
                <a:path w="1673225">
                  <a:moveTo>
                    <a:pt x="0" y="0"/>
                  </a:moveTo>
                  <a:lnTo>
                    <a:pt x="41" y="0"/>
                  </a:lnTo>
                </a:path>
                <a:path w="1673225">
                  <a:moveTo>
                    <a:pt x="1672661" y="0"/>
                  </a:moveTo>
                  <a:lnTo>
                    <a:pt x="1672692" y="0"/>
                  </a:lnTo>
                </a:path>
              </a:pathLst>
            </a:custGeom>
            <a:ln w="20941">
              <a:solidFill>
                <a:srgbClr val="83CBE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2" name="object 36">
              <a:extLst>
                <a:ext uri="{FF2B5EF4-FFF2-40B4-BE49-F238E27FC236}">
                  <a16:creationId xmlns:a16="http://schemas.microsoft.com/office/drawing/2014/main" id="{410784F8-1D0A-4516-FD42-42FD56609437}"/>
                </a:ext>
              </a:extLst>
            </p:cNvPr>
            <p:cNvSpPr/>
            <p:nvPr/>
          </p:nvSpPr>
          <p:spPr>
            <a:xfrm>
              <a:off x="5164917" y="4161335"/>
              <a:ext cx="1635760" cy="1276350"/>
            </a:xfrm>
            <a:custGeom>
              <a:avLst/>
              <a:gdLst/>
              <a:ahLst/>
              <a:cxnLst/>
              <a:rect l="l" t="t" r="r" b="b"/>
              <a:pathLst>
                <a:path w="1635759" h="1276350">
                  <a:moveTo>
                    <a:pt x="0" y="0"/>
                  </a:moveTo>
                  <a:lnTo>
                    <a:pt x="1635300" y="1275730"/>
                  </a:lnTo>
                </a:path>
              </a:pathLst>
            </a:custGeom>
            <a:ln w="20941">
              <a:solidFill>
                <a:srgbClr val="83CBEB"/>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3" name="object 37">
              <a:extLst>
                <a:ext uri="{FF2B5EF4-FFF2-40B4-BE49-F238E27FC236}">
                  <a16:creationId xmlns:a16="http://schemas.microsoft.com/office/drawing/2014/main" id="{1DD62238-8D91-4816-C5F0-0D2EB2234D9E}"/>
                </a:ext>
              </a:extLst>
            </p:cNvPr>
            <p:cNvSpPr/>
            <p:nvPr/>
          </p:nvSpPr>
          <p:spPr>
            <a:xfrm>
              <a:off x="5140001" y="4141897"/>
              <a:ext cx="1673225" cy="1304925"/>
            </a:xfrm>
            <a:custGeom>
              <a:avLst/>
              <a:gdLst/>
              <a:ahLst/>
              <a:cxnLst/>
              <a:rect l="l" t="t" r="r" b="b"/>
              <a:pathLst>
                <a:path w="1673225" h="1304925">
                  <a:moveTo>
                    <a:pt x="0" y="0"/>
                  </a:moveTo>
                  <a:lnTo>
                    <a:pt x="52" y="41"/>
                  </a:lnTo>
                </a:path>
                <a:path w="1673225" h="1304925">
                  <a:moveTo>
                    <a:pt x="1672650" y="1304871"/>
                  </a:moveTo>
                  <a:lnTo>
                    <a:pt x="1672692" y="1304913"/>
                  </a:lnTo>
                </a:path>
              </a:pathLst>
            </a:custGeom>
            <a:ln w="20941">
              <a:solidFill>
                <a:srgbClr val="83CBE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4" name="object 38">
              <a:extLst>
                <a:ext uri="{FF2B5EF4-FFF2-40B4-BE49-F238E27FC236}">
                  <a16:creationId xmlns:a16="http://schemas.microsoft.com/office/drawing/2014/main" id="{22E895F6-F073-60F5-43C2-74245F4CBB03}"/>
                </a:ext>
              </a:extLst>
            </p:cNvPr>
            <p:cNvSpPr/>
            <p:nvPr/>
          </p:nvSpPr>
          <p:spPr>
            <a:xfrm>
              <a:off x="5166962" y="4336500"/>
              <a:ext cx="1632585" cy="983615"/>
            </a:xfrm>
            <a:custGeom>
              <a:avLst/>
              <a:gdLst/>
              <a:ahLst/>
              <a:cxnLst/>
              <a:rect l="l" t="t" r="r" b="b"/>
              <a:pathLst>
                <a:path w="1632584" h="983614">
                  <a:moveTo>
                    <a:pt x="0" y="0"/>
                  </a:moveTo>
                  <a:lnTo>
                    <a:pt x="1632243" y="983320"/>
                  </a:lnTo>
                </a:path>
              </a:pathLst>
            </a:custGeom>
            <a:ln w="20941">
              <a:solidFill>
                <a:srgbClr val="83CBEB"/>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5" name="object 39">
              <a:extLst>
                <a:ext uri="{FF2B5EF4-FFF2-40B4-BE49-F238E27FC236}">
                  <a16:creationId xmlns:a16="http://schemas.microsoft.com/office/drawing/2014/main" id="{F688825B-C419-2BC5-0591-BE24CBAED2E1}"/>
                </a:ext>
              </a:extLst>
            </p:cNvPr>
            <p:cNvSpPr/>
            <p:nvPr/>
          </p:nvSpPr>
          <p:spPr>
            <a:xfrm>
              <a:off x="5140001" y="4320258"/>
              <a:ext cx="1673225" cy="1007744"/>
            </a:xfrm>
            <a:custGeom>
              <a:avLst/>
              <a:gdLst/>
              <a:ahLst/>
              <a:cxnLst/>
              <a:rect l="l" t="t" r="r" b="b"/>
              <a:pathLst>
                <a:path w="1673225" h="1007745">
                  <a:moveTo>
                    <a:pt x="0" y="0"/>
                  </a:moveTo>
                  <a:lnTo>
                    <a:pt x="20" y="10"/>
                  </a:lnTo>
                </a:path>
                <a:path w="1673225" h="1007745">
                  <a:moveTo>
                    <a:pt x="1672682" y="1007686"/>
                  </a:moveTo>
                  <a:lnTo>
                    <a:pt x="1672692" y="1007697"/>
                  </a:lnTo>
                </a:path>
              </a:pathLst>
            </a:custGeom>
            <a:ln w="20941">
              <a:solidFill>
                <a:srgbClr val="83CBE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6" name="object 40">
              <a:extLst>
                <a:ext uri="{FF2B5EF4-FFF2-40B4-BE49-F238E27FC236}">
                  <a16:creationId xmlns:a16="http://schemas.microsoft.com/office/drawing/2014/main" id="{6ED66FD0-F4E8-A397-733F-00A215C6785C}"/>
                </a:ext>
              </a:extLst>
            </p:cNvPr>
            <p:cNvSpPr/>
            <p:nvPr/>
          </p:nvSpPr>
          <p:spPr>
            <a:xfrm>
              <a:off x="5170368" y="4269387"/>
              <a:ext cx="1627505" cy="460375"/>
            </a:xfrm>
            <a:custGeom>
              <a:avLst/>
              <a:gdLst/>
              <a:ahLst/>
              <a:cxnLst/>
              <a:rect l="l" t="t" r="r" b="b"/>
              <a:pathLst>
                <a:path w="1627504" h="460375">
                  <a:moveTo>
                    <a:pt x="0" y="0"/>
                  </a:moveTo>
                  <a:lnTo>
                    <a:pt x="1627123" y="459839"/>
                  </a:lnTo>
                </a:path>
              </a:pathLst>
            </a:custGeom>
            <a:ln w="20941">
              <a:solidFill>
                <a:srgbClr val="83CBEB"/>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7" name="object 41">
              <a:extLst>
                <a:ext uri="{FF2B5EF4-FFF2-40B4-BE49-F238E27FC236}">
                  <a16:creationId xmlns:a16="http://schemas.microsoft.com/office/drawing/2014/main" id="{C96AF45D-0F20-4CCD-90A7-F451A5CFD722}"/>
                </a:ext>
              </a:extLst>
            </p:cNvPr>
            <p:cNvSpPr/>
            <p:nvPr/>
          </p:nvSpPr>
          <p:spPr>
            <a:xfrm>
              <a:off x="5140001" y="4260805"/>
              <a:ext cx="1673225" cy="473075"/>
            </a:xfrm>
            <a:custGeom>
              <a:avLst/>
              <a:gdLst/>
              <a:ahLst/>
              <a:cxnLst/>
              <a:rect l="l" t="t" r="r" b="b"/>
              <a:pathLst>
                <a:path w="1673225" h="473075">
                  <a:moveTo>
                    <a:pt x="0" y="0"/>
                  </a:moveTo>
                  <a:lnTo>
                    <a:pt x="41" y="10"/>
                  </a:lnTo>
                </a:path>
                <a:path w="1673225" h="473075">
                  <a:moveTo>
                    <a:pt x="1672650" y="472697"/>
                  </a:moveTo>
                  <a:lnTo>
                    <a:pt x="1672692" y="472718"/>
                  </a:lnTo>
                </a:path>
              </a:pathLst>
            </a:custGeom>
            <a:ln w="20941">
              <a:solidFill>
                <a:srgbClr val="83CBE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8" name="object 42">
              <a:extLst>
                <a:ext uri="{FF2B5EF4-FFF2-40B4-BE49-F238E27FC236}">
                  <a16:creationId xmlns:a16="http://schemas.microsoft.com/office/drawing/2014/main" id="{0794329D-8BAF-DA17-CE45-32130B2A583A}"/>
                </a:ext>
              </a:extLst>
            </p:cNvPr>
            <p:cNvSpPr/>
            <p:nvPr/>
          </p:nvSpPr>
          <p:spPr>
            <a:xfrm>
              <a:off x="5166535" y="4396588"/>
              <a:ext cx="1633220" cy="1042035"/>
            </a:xfrm>
            <a:custGeom>
              <a:avLst/>
              <a:gdLst/>
              <a:ahLst/>
              <a:cxnLst/>
              <a:rect l="l" t="t" r="r" b="b"/>
              <a:pathLst>
                <a:path w="1633220" h="1042035">
                  <a:moveTo>
                    <a:pt x="0" y="0"/>
                  </a:moveTo>
                  <a:lnTo>
                    <a:pt x="1632892" y="1041748"/>
                  </a:lnTo>
                </a:path>
              </a:pathLst>
            </a:custGeom>
            <a:ln w="20941">
              <a:solidFill>
                <a:srgbClr val="83CBEB"/>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39" name="object 43">
              <a:extLst>
                <a:ext uri="{FF2B5EF4-FFF2-40B4-BE49-F238E27FC236}">
                  <a16:creationId xmlns:a16="http://schemas.microsoft.com/office/drawing/2014/main" id="{6D7E0E26-DE25-E5D0-B3BA-274E51039D2A}"/>
                </a:ext>
              </a:extLst>
            </p:cNvPr>
            <p:cNvSpPr/>
            <p:nvPr/>
          </p:nvSpPr>
          <p:spPr>
            <a:xfrm>
              <a:off x="5140001" y="4379660"/>
              <a:ext cx="1673225" cy="1067435"/>
            </a:xfrm>
            <a:custGeom>
              <a:avLst/>
              <a:gdLst/>
              <a:ahLst/>
              <a:cxnLst/>
              <a:rect l="l" t="t" r="r" b="b"/>
              <a:pathLst>
                <a:path w="1673225" h="1067435">
                  <a:moveTo>
                    <a:pt x="0" y="0"/>
                  </a:moveTo>
                  <a:lnTo>
                    <a:pt x="20" y="10"/>
                  </a:lnTo>
                </a:path>
                <a:path w="1673225" h="1067435">
                  <a:moveTo>
                    <a:pt x="1672682" y="1067140"/>
                  </a:moveTo>
                  <a:lnTo>
                    <a:pt x="1672692" y="1067150"/>
                  </a:lnTo>
                </a:path>
              </a:pathLst>
            </a:custGeom>
            <a:ln w="20941">
              <a:solidFill>
                <a:srgbClr val="83CBE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0" name="object 44">
              <a:extLst>
                <a:ext uri="{FF2B5EF4-FFF2-40B4-BE49-F238E27FC236}">
                  <a16:creationId xmlns:a16="http://schemas.microsoft.com/office/drawing/2014/main" id="{5CA2FD6F-F045-5120-A82D-646B43174042}"/>
                </a:ext>
              </a:extLst>
            </p:cNvPr>
            <p:cNvSpPr/>
            <p:nvPr/>
          </p:nvSpPr>
          <p:spPr>
            <a:xfrm>
              <a:off x="5167398" y="4395198"/>
              <a:ext cx="1631950" cy="925830"/>
            </a:xfrm>
            <a:custGeom>
              <a:avLst/>
              <a:gdLst/>
              <a:ahLst/>
              <a:cxnLst/>
              <a:rect l="l" t="t" r="r" b="b"/>
              <a:pathLst>
                <a:path w="1631950" h="925829">
                  <a:moveTo>
                    <a:pt x="0" y="0"/>
                  </a:moveTo>
                  <a:lnTo>
                    <a:pt x="1631594" y="925291"/>
                  </a:lnTo>
                </a:path>
              </a:pathLst>
            </a:custGeom>
            <a:ln w="20941">
              <a:solidFill>
                <a:srgbClr val="83CBEB"/>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1" name="object 45">
              <a:extLst>
                <a:ext uri="{FF2B5EF4-FFF2-40B4-BE49-F238E27FC236}">
                  <a16:creationId xmlns:a16="http://schemas.microsoft.com/office/drawing/2014/main" id="{6D1ACBE9-436D-2203-1B81-AAF36ECF4079}"/>
                </a:ext>
              </a:extLst>
            </p:cNvPr>
            <p:cNvSpPr/>
            <p:nvPr/>
          </p:nvSpPr>
          <p:spPr>
            <a:xfrm>
              <a:off x="5140001" y="4379660"/>
              <a:ext cx="1673225" cy="948690"/>
            </a:xfrm>
            <a:custGeom>
              <a:avLst/>
              <a:gdLst/>
              <a:ahLst/>
              <a:cxnLst/>
              <a:rect l="l" t="t" r="r" b="b"/>
              <a:pathLst>
                <a:path w="1673225" h="948689">
                  <a:moveTo>
                    <a:pt x="0" y="0"/>
                  </a:moveTo>
                  <a:lnTo>
                    <a:pt x="20" y="10"/>
                  </a:lnTo>
                </a:path>
                <a:path w="1673225" h="948689">
                  <a:moveTo>
                    <a:pt x="1672671" y="948588"/>
                  </a:moveTo>
                  <a:lnTo>
                    <a:pt x="1672692" y="948599"/>
                  </a:lnTo>
                </a:path>
              </a:pathLst>
            </a:custGeom>
            <a:ln w="20941">
              <a:solidFill>
                <a:srgbClr val="83CBE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2" name="object 46">
              <a:extLst>
                <a:ext uri="{FF2B5EF4-FFF2-40B4-BE49-F238E27FC236}">
                  <a16:creationId xmlns:a16="http://schemas.microsoft.com/office/drawing/2014/main" id="{66E8F68C-8FF0-89F6-7E22-C3F09AA66DF8}"/>
                </a:ext>
              </a:extLst>
            </p:cNvPr>
            <p:cNvSpPr/>
            <p:nvPr/>
          </p:nvSpPr>
          <p:spPr>
            <a:xfrm>
              <a:off x="5140001" y="4379660"/>
              <a:ext cx="1673225" cy="1067435"/>
            </a:xfrm>
            <a:custGeom>
              <a:avLst/>
              <a:gdLst/>
              <a:ahLst/>
              <a:cxnLst/>
              <a:rect l="l" t="t" r="r" b="b"/>
              <a:pathLst>
                <a:path w="1673225" h="1067435">
                  <a:moveTo>
                    <a:pt x="0" y="0"/>
                  </a:moveTo>
                  <a:lnTo>
                    <a:pt x="1672692" y="1067150"/>
                  </a:lnTo>
                </a:path>
              </a:pathLst>
            </a:custGeom>
            <a:ln w="20941">
              <a:solidFill>
                <a:srgbClr val="601A58"/>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3" name="object 47">
              <a:extLst>
                <a:ext uri="{FF2B5EF4-FFF2-40B4-BE49-F238E27FC236}">
                  <a16:creationId xmlns:a16="http://schemas.microsoft.com/office/drawing/2014/main" id="{6E46E283-8C2B-07C3-FE74-3AAE6B12D8C7}"/>
                </a:ext>
              </a:extLst>
            </p:cNvPr>
            <p:cNvSpPr/>
            <p:nvPr/>
          </p:nvSpPr>
          <p:spPr>
            <a:xfrm>
              <a:off x="5140001" y="4379661"/>
              <a:ext cx="1673225" cy="948690"/>
            </a:xfrm>
            <a:custGeom>
              <a:avLst/>
              <a:gdLst/>
              <a:ahLst/>
              <a:cxnLst/>
              <a:rect l="l" t="t" r="r" b="b"/>
              <a:pathLst>
                <a:path w="1673225" h="948689">
                  <a:moveTo>
                    <a:pt x="0" y="0"/>
                  </a:moveTo>
                  <a:lnTo>
                    <a:pt x="1672692" y="948295"/>
                  </a:lnTo>
                </a:path>
              </a:pathLst>
            </a:custGeom>
            <a:ln w="20941">
              <a:solidFill>
                <a:srgbClr val="2F641C"/>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4" name="object 48">
              <a:extLst>
                <a:ext uri="{FF2B5EF4-FFF2-40B4-BE49-F238E27FC236}">
                  <a16:creationId xmlns:a16="http://schemas.microsoft.com/office/drawing/2014/main" id="{3E8CCB30-399E-CA01-7A42-7E92A5F3506F}"/>
                </a:ext>
              </a:extLst>
            </p:cNvPr>
            <p:cNvSpPr/>
            <p:nvPr/>
          </p:nvSpPr>
          <p:spPr>
            <a:xfrm>
              <a:off x="5140001" y="4736331"/>
              <a:ext cx="1673225" cy="829944"/>
            </a:xfrm>
            <a:custGeom>
              <a:avLst/>
              <a:gdLst/>
              <a:ahLst/>
              <a:cxnLst/>
              <a:rect l="l" t="t" r="r" b="b"/>
              <a:pathLst>
                <a:path w="1673225" h="829945">
                  <a:moveTo>
                    <a:pt x="0" y="0"/>
                  </a:moveTo>
                  <a:lnTo>
                    <a:pt x="1672692" y="829388"/>
                  </a:lnTo>
                </a:path>
              </a:pathLst>
            </a:custGeom>
            <a:ln w="20941">
              <a:solidFill>
                <a:srgbClr val="1F8EC0"/>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5" name="object 49">
              <a:extLst>
                <a:ext uri="{FF2B5EF4-FFF2-40B4-BE49-F238E27FC236}">
                  <a16:creationId xmlns:a16="http://schemas.microsoft.com/office/drawing/2014/main" id="{5971BE3F-35DC-FC43-6138-F9EFD8320A76}"/>
                </a:ext>
              </a:extLst>
            </p:cNvPr>
            <p:cNvSpPr/>
            <p:nvPr/>
          </p:nvSpPr>
          <p:spPr>
            <a:xfrm>
              <a:off x="5140001" y="4141897"/>
              <a:ext cx="1673225" cy="1483360"/>
            </a:xfrm>
            <a:custGeom>
              <a:avLst/>
              <a:gdLst/>
              <a:ahLst/>
              <a:cxnLst/>
              <a:rect l="l" t="t" r="r" b="b"/>
              <a:pathLst>
                <a:path w="1673225" h="1483360">
                  <a:moveTo>
                    <a:pt x="0" y="0"/>
                  </a:moveTo>
                  <a:lnTo>
                    <a:pt x="1672692" y="1483274"/>
                  </a:lnTo>
                </a:path>
              </a:pathLst>
            </a:custGeom>
            <a:ln w="20941">
              <a:solidFill>
                <a:srgbClr val="ED8D5B"/>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6" name="object 50">
              <a:extLst>
                <a:ext uri="{FF2B5EF4-FFF2-40B4-BE49-F238E27FC236}">
                  <a16:creationId xmlns:a16="http://schemas.microsoft.com/office/drawing/2014/main" id="{7E41C0C0-E4F9-D198-5FD9-8375C040B9C1}"/>
                </a:ext>
              </a:extLst>
            </p:cNvPr>
            <p:cNvSpPr/>
            <p:nvPr/>
          </p:nvSpPr>
          <p:spPr>
            <a:xfrm>
              <a:off x="5140001" y="4141897"/>
              <a:ext cx="1673225" cy="1483360"/>
            </a:xfrm>
            <a:custGeom>
              <a:avLst/>
              <a:gdLst/>
              <a:ahLst/>
              <a:cxnLst/>
              <a:rect l="l" t="t" r="r" b="b"/>
              <a:pathLst>
                <a:path w="1673225" h="1483360">
                  <a:moveTo>
                    <a:pt x="0" y="0"/>
                  </a:moveTo>
                  <a:lnTo>
                    <a:pt x="1672692" y="1483274"/>
                  </a:lnTo>
                </a:path>
              </a:pathLst>
            </a:custGeom>
            <a:ln w="20941">
              <a:solidFill>
                <a:srgbClr val="27A83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147" name="object 51">
            <a:extLst>
              <a:ext uri="{FF2B5EF4-FFF2-40B4-BE49-F238E27FC236}">
                <a16:creationId xmlns:a16="http://schemas.microsoft.com/office/drawing/2014/main" id="{79529F21-66AB-90C1-C803-FB33CD995251}"/>
              </a:ext>
            </a:extLst>
          </p:cNvPr>
          <p:cNvSpPr/>
          <p:nvPr/>
        </p:nvSpPr>
        <p:spPr>
          <a:xfrm>
            <a:off x="3352269" y="2538177"/>
            <a:ext cx="2032370" cy="0"/>
          </a:xfrm>
          <a:custGeom>
            <a:avLst/>
            <a:gdLst/>
            <a:ahLst/>
            <a:cxnLst/>
            <a:rect l="l" t="t" r="r" b="b"/>
            <a:pathLst>
              <a:path w="3351529">
                <a:moveTo>
                  <a:pt x="0" y="0"/>
                </a:moveTo>
                <a:lnTo>
                  <a:pt x="3351018"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48" name="object 52">
            <a:extLst>
              <a:ext uri="{FF2B5EF4-FFF2-40B4-BE49-F238E27FC236}">
                <a16:creationId xmlns:a16="http://schemas.microsoft.com/office/drawing/2014/main" id="{9B1C1A6A-2EA4-8EA8-AC71-5EAEEFE800AC}"/>
              </a:ext>
            </a:extLst>
          </p:cNvPr>
          <p:cNvSpPr txBox="1"/>
          <p:nvPr/>
        </p:nvSpPr>
        <p:spPr>
          <a:xfrm>
            <a:off x="3193042" y="2434486"/>
            <a:ext cx="144014" cy="1228045"/>
          </a:xfrm>
          <a:prstGeom prst="rect">
            <a:avLst/>
          </a:prstGeom>
        </p:spPr>
        <p:txBody>
          <a:bodyPr vert="horz" wrap="square" lIns="0" tIns="49673" rIns="0" bIns="0" rtlCol="0">
            <a:spAutoFit/>
          </a:bodyPr>
          <a:lstStyle/>
          <a:p>
            <a:pPr marR="3081" algn="r">
              <a:spcBef>
                <a:spcPts val="391"/>
              </a:spcBef>
            </a:pPr>
            <a:r>
              <a:rPr sz="879" spc="-15">
                <a:solidFill>
                  <a:srgbClr val="22346A"/>
                </a:solidFill>
                <a:latin typeface="Arial" panose="020B0604020202020204" pitchFamily="34" charset="0"/>
                <a:cs typeface="Arial" panose="020B0604020202020204" pitchFamily="34" charset="0"/>
              </a:rPr>
              <a:t>30</a:t>
            </a:r>
            <a:endParaRPr sz="879">
              <a:latin typeface="Arial" panose="020B0604020202020204" pitchFamily="34" charset="0"/>
              <a:cs typeface="Arial" panose="020B0604020202020204" pitchFamily="34" charset="0"/>
            </a:endParaRPr>
          </a:p>
          <a:p>
            <a:pPr marR="3081" algn="r">
              <a:spcBef>
                <a:spcPts val="334"/>
              </a:spcBef>
            </a:pPr>
            <a:r>
              <a:rPr sz="879" spc="-15">
                <a:solidFill>
                  <a:srgbClr val="22346A"/>
                </a:solidFill>
                <a:latin typeface="Arial" panose="020B0604020202020204" pitchFamily="34" charset="0"/>
                <a:cs typeface="Arial" panose="020B0604020202020204" pitchFamily="34" charset="0"/>
              </a:rPr>
              <a:t>25</a:t>
            </a:r>
            <a:endParaRPr sz="879">
              <a:latin typeface="Arial" panose="020B0604020202020204" pitchFamily="34" charset="0"/>
              <a:cs typeface="Arial" panose="020B0604020202020204" pitchFamily="34" charset="0"/>
            </a:endParaRPr>
          </a:p>
          <a:p>
            <a:pPr marR="3081" algn="r">
              <a:spcBef>
                <a:spcPts val="334"/>
              </a:spcBef>
            </a:pPr>
            <a:r>
              <a:rPr sz="879" spc="-15">
                <a:solidFill>
                  <a:srgbClr val="22346A"/>
                </a:solidFill>
                <a:latin typeface="Arial" panose="020B0604020202020204" pitchFamily="34" charset="0"/>
                <a:cs typeface="Arial" panose="020B0604020202020204" pitchFamily="34" charset="0"/>
              </a:rPr>
              <a:t>20</a:t>
            </a:r>
            <a:endParaRPr sz="879">
              <a:latin typeface="Arial" panose="020B0604020202020204" pitchFamily="34" charset="0"/>
              <a:cs typeface="Arial" panose="020B0604020202020204" pitchFamily="34" charset="0"/>
            </a:endParaRPr>
          </a:p>
          <a:p>
            <a:pPr marR="3081" algn="r">
              <a:spcBef>
                <a:spcPts val="334"/>
              </a:spcBef>
            </a:pPr>
            <a:r>
              <a:rPr sz="879" spc="-15">
                <a:solidFill>
                  <a:srgbClr val="22346A"/>
                </a:solidFill>
                <a:latin typeface="Arial" panose="020B0604020202020204" pitchFamily="34" charset="0"/>
                <a:cs typeface="Arial" panose="020B0604020202020204" pitchFamily="34" charset="0"/>
              </a:rPr>
              <a:t>15</a:t>
            </a:r>
            <a:endParaRPr sz="879">
              <a:latin typeface="Arial" panose="020B0604020202020204" pitchFamily="34" charset="0"/>
              <a:cs typeface="Arial" panose="020B0604020202020204" pitchFamily="34" charset="0"/>
            </a:endParaRPr>
          </a:p>
          <a:p>
            <a:pPr marR="3081" algn="r">
              <a:spcBef>
                <a:spcPts val="337"/>
              </a:spcBef>
            </a:pPr>
            <a:r>
              <a:rPr sz="879" spc="-15">
                <a:solidFill>
                  <a:srgbClr val="22346A"/>
                </a:solidFill>
                <a:latin typeface="Arial" panose="020B0604020202020204" pitchFamily="34" charset="0"/>
                <a:cs typeface="Arial" panose="020B0604020202020204" pitchFamily="34" charset="0"/>
              </a:rPr>
              <a:t>10</a:t>
            </a:r>
            <a:endParaRPr sz="879">
              <a:latin typeface="Arial" panose="020B0604020202020204" pitchFamily="34" charset="0"/>
              <a:cs typeface="Arial" panose="020B0604020202020204" pitchFamily="34" charset="0"/>
            </a:endParaRPr>
          </a:p>
          <a:p>
            <a:pPr marR="3466" algn="r">
              <a:spcBef>
                <a:spcPts val="334"/>
              </a:spcBef>
            </a:pPr>
            <a:r>
              <a:rPr sz="879" spc="-30">
                <a:solidFill>
                  <a:srgbClr val="22346A"/>
                </a:solidFill>
                <a:latin typeface="Arial" panose="020B0604020202020204" pitchFamily="34" charset="0"/>
                <a:cs typeface="Arial" panose="020B0604020202020204" pitchFamily="34" charset="0"/>
              </a:rPr>
              <a:t>5</a:t>
            </a:r>
            <a:endParaRPr sz="879">
              <a:latin typeface="Arial" panose="020B0604020202020204" pitchFamily="34" charset="0"/>
              <a:cs typeface="Arial" panose="020B0604020202020204" pitchFamily="34" charset="0"/>
            </a:endParaRPr>
          </a:p>
          <a:p>
            <a:pPr marR="3466" algn="r">
              <a:spcBef>
                <a:spcPts val="334"/>
              </a:spcBef>
            </a:pPr>
            <a:r>
              <a:rPr sz="879" spc="-30">
                <a:solidFill>
                  <a:srgbClr val="22346A"/>
                </a:solidFill>
                <a:latin typeface="Arial" panose="020B0604020202020204" pitchFamily="34" charset="0"/>
                <a:cs typeface="Arial" panose="020B0604020202020204" pitchFamily="34" charset="0"/>
              </a:rPr>
              <a:t>0</a:t>
            </a:r>
            <a:endParaRPr sz="879">
              <a:latin typeface="Arial" panose="020B0604020202020204" pitchFamily="34" charset="0"/>
              <a:cs typeface="Arial" panose="020B0604020202020204" pitchFamily="34" charset="0"/>
            </a:endParaRPr>
          </a:p>
        </p:txBody>
      </p:sp>
      <p:sp>
        <p:nvSpPr>
          <p:cNvPr id="149" name="object 53">
            <a:extLst>
              <a:ext uri="{FF2B5EF4-FFF2-40B4-BE49-F238E27FC236}">
                <a16:creationId xmlns:a16="http://schemas.microsoft.com/office/drawing/2014/main" id="{67685B67-C6B4-995F-35EA-07F445A333D4}"/>
              </a:ext>
            </a:extLst>
          </p:cNvPr>
          <p:cNvSpPr txBox="1"/>
          <p:nvPr/>
        </p:nvSpPr>
        <p:spPr>
          <a:xfrm>
            <a:off x="3581134" y="2735694"/>
            <a:ext cx="189452" cy="191630"/>
          </a:xfrm>
          <a:prstGeom prst="rect">
            <a:avLst/>
          </a:prstGeom>
        </p:spPr>
        <p:txBody>
          <a:bodyPr vert="horz" wrap="square" lIns="0" tIns="9627" rIns="0" bIns="0" rtlCol="0">
            <a:spAutoFit/>
          </a:bodyPr>
          <a:lstStyle/>
          <a:p>
            <a:pPr marL="7701">
              <a:spcBef>
                <a:spcPts val="76"/>
              </a:spcBef>
            </a:pPr>
            <a:r>
              <a:rPr sz="1182" b="1" spc="-15">
                <a:solidFill>
                  <a:srgbClr val="22346A"/>
                </a:solidFill>
                <a:latin typeface="Arial" panose="020B0604020202020204" pitchFamily="34" charset="0"/>
                <a:cs typeface="Arial" panose="020B0604020202020204" pitchFamily="34" charset="0"/>
              </a:rPr>
              <a:t>23</a:t>
            </a:r>
            <a:endParaRPr sz="1182">
              <a:latin typeface="Arial" panose="020B0604020202020204" pitchFamily="34" charset="0"/>
              <a:cs typeface="Arial" panose="020B0604020202020204" pitchFamily="34" charset="0"/>
            </a:endParaRPr>
          </a:p>
        </p:txBody>
      </p:sp>
      <p:sp>
        <p:nvSpPr>
          <p:cNvPr id="150" name="object 54">
            <a:extLst>
              <a:ext uri="{FF2B5EF4-FFF2-40B4-BE49-F238E27FC236}">
                <a16:creationId xmlns:a16="http://schemas.microsoft.com/office/drawing/2014/main" id="{7FF44651-7EE3-A470-7B2A-BFDDE811DF3A}"/>
              </a:ext>
            </a:extLst>
          </p:cNvPr>
          <p:cNvSpPr txBox="1"/>
          <p:nvPr/>
        </p:nvSpPr>
        <p:spPr>
          <a:xfrm>
            <a:off x="4865472" y="3235836"/>
            <a:ext cx="221027" cy="191630"/>
          </a:xfrm>
          <a:prstGeom prst="rect">
            <a:avLst/>
          </a:prstGeom>
        </p:spPr>
        <p:txBody>
          <a:bodyPr vert="horz" wrap="square" lIns="0" tIns="9627" rIns="0" bIns="0" rtlCol="0">
            <a:spAutoFit/>
          </a:bodyPr>
          <a:lstStyle/>
          <a:p>
            <a:pPr marL="7701">
              <a:spcBef>
                <a:spcPts val="76"/>
              </a:spcBef>
            </a:pPr>
            <a:r>
              <a:rPr sz="1182" b="1" spc="-15">
                <a:solidFill>
                  <a:srgbClr val="22346A"/>
                </a:solidFill>
                <a:latin typeface="Arial" panose="020B0604020202020204" pitchFamily="34" charset="0"/>
                <a:cs typeface="Arial" panose="020B0604020202020204" pitchFamily="34" charset="0"/>
              </a:rPr>
              <a:t>7,8</a:t>
            </a:r>
            <a:endParaRPr sz="1182">
              <a:latin typeface="Arial" panose="020B0604020202020204" pitchFamily="34" charset="0"/>
              <a:cs typeface="Arial" panose="020B0604020202020204" pitchFamily="34" charset="0"/>
            </a:endParaRPr>
          </a:p>
        </p:txBody>
      </p:sp>
      <p:sp>
        <p:nvSpPr>
          <p:cNvPr id="151" name="object 55">
            <a:extLst>
              <a:ext uri="{FF2B5EF4-FFF2-40B4-BE49-F238E27FC236}">
                <a16:creationId xmlns:a16="http://schemas.microsoft.com/office/drawing/2014/main" id="{21428DCB-5587-0876-69C5-DE75DEF44CFA}"/>
              </a:ext>
            </a:extLst>
          </p:cNvPr>
          <p:cNvSpPr txBox="1"/>
          <p:nvPr/>
        </p:nvSpPr>
        <p:spPr>
          <a:xfrm>
            <a:off x="6014515" y="2399169"/>
            <a:ext cx="142859" cy="1282023"/>
          </a:xfrm>
          <a:prstGeom prst="rect">
            <a:avLst/>
          </a:prstGeom>
        </p:spPr>
        <p:txBody>
          <a:bodyPr vert="horz" wrap="square" lIns="0" tIns="84714" rIns="0" bIns="0" rtlCol="0">
            <a:spAutoFit/>
          </a:bodyPr>
          <a:lstStyle/>
          <a:p>
            <a:pPr marR="3081" algn="r">
              <a:spcBef>
                <a:spcPts val="667"/>
              </a:spcBef>
            </a:pPr>
            <a:r>
              <a:rPr sz="879" spc="-15">
                <a:solidFill>
                  <a:srgbClr val="22346A"/>
                </a:solidFill>
                <a:latin typeface="Arial" panose="020B0604020202020204" pitchFamily="34" charset="0"/>
                <a:cs typeface="Arial" panose="020B0604020202020204" pitchFamily="34" charset="0"/>
              </a:rPr>
              <a:t>25</a:t>
            </a:r>
            <a:endParaRPr sz="879">
              <a:latin typeface="Arial" panose="020B0604020202020204" pitchFamily="34" charset="0"/>
              <a:cs typeface="Arial" panose="020B0604020202020204" pitchFamily="34" charset="0"/>
            </a:endParaRPr>
          </a:p>
          <a:p>
            <a:pPr marR="3081" algn="r">
              <a:spcBef>
                <a:spcPts val="612"/>
              </a:spcBef>
            </a:pPr>
            <a:r>
              <a:rPr sz="879" spc="-15">
                <a:solidFill>
                  <a:srgbClr val="22346A"/>
                </a:solidFill>
                <a:latin typeface="Arial" panose="020B0604020202020204" pitchFamily="34" charset="0"/>
                <a:cs typeface="Arial" panose="020B0604020202020204" pitchFamily="34" charset="0"/>
              </a:rPr>
              <a:t>20</a:t>
            </a:r>
            <a:endParaRPr sz="879">
              <a:latin typeface="Arial" panose="020B0604020202020204" pitchFamily="34" charset="0"/>
              <a:cs typeface="Arial" panose="020B0604020202020204" pitchFamily="34" charset="0"/>
            </a:endParaRPr>
          </a:p>
          <a:p>
            <a:pPr marR="3081" algn="r">
              <a:spcBef>
                <a:spcPts val="612"/>
              </a:spcBef>
            </a:pPr>
            <a:r>
              <a:rPr sz="879" spc="-15">
                <a:solidFill>
                  <a:srgbClr val="22346A"/>
                </a:solidFill>
                <a:latin typeface="Arial" panose="020B0604020202020204" pitchFamily="34" charset="0"/>
                <a:cs typeface="Arial" panose="020B0604020202020204" pitchFamily="34" charset="0"/>
              </a:rPr>
              <a:t>15</a:t>
            </a:r>
            <a:endParaRPr sz="879">
              <a:latin typeface="Arial" panose="020B0604020202020204" pitchFamily="34" charset="0"/>
              <a:cs typeface="Arial" panose="020B0604020202020204" pitchFamily="34" charset="0"/>
            </a:endParaRPr>
          </a:p>
          <a:p>
            <a:pPr marR="3081" algn="r">
              <a:spcBef>
                <a:spcPts val="612"/>
              </a:spcBef>
            </a:pPr>
            <a:r>
              <a:rPr sz="879" spc="-15">
                <a:solidFill>
                  <a:srgbClr val="22346A"/>
                </a:solidFill>
                <a:latin typeface="Arial" panose="020B0604020202020204" pitchFamily="34" charset="0"/>
                <a:cs typeface="Arial" panose="020B0604020202020204" pitchFamily="34" charset="0"/>
              </a:rPr>
              <a:t>10</a:t>
            </a:r>
            <a:endParaRPr sz="879">
              <a:latin typeface="Arial" panose="020B0604020202020204" pitchFamily="34" charset="0"/>
              <a:cs typeface="Arial" panose="020B0604020202020204" pitchFamily="34" charset="0"/>
            </a:endParaRPr>
          </a:p>
          <a:p>
            <a:pPr marR="3466" algn="r">
              <a:spcBef>
                <a:spcPts val="612"/>
              </a:spcBef>
            </a:pPr>
            <a:r>
              <a:rPr sz="879" spc="-30">
                <a:solidFill>
                  <a:srgbClr val="22346A"/>
                </a:solidFill>
                <a:latin typeface="Arial" panose="020B0604020202020204" pitchFamily="34" charset="0"/>
                <a:cs typeface="Arial" panose="020B0604020202020204" pitchFamily="34" charset="0"/>
              </a:rPr>
              <a:t>5</a:t>
            </a:r>
            <a:endParaRPr sz="879">
              <a:latin typeface="Arial" panose="020B0604020202020204" pitchFamily="34" charset="0"/>
              <a:cs typeface="Arial" panose="020B0604020202020204" pitchFamily="34" charset="0"/>
            </a:endParaRPr>
          </a:p>
          <a:p>
            <a:pPr marR="3466" algn="r">
              <a:spcBef>
                <a:spcPts val="612"/>
              </a:spcBef>
            </a:pPr>
            <a:r>
              <a:rPr sz="879" spc="-30">
                <a:solidFill>
                  <a:srgbClr val="22346A"/>
                </a:solidFill>
                <a:latin typeface="Arial" panose="020B0604020202020204" pitchFamily="34" charset="0"/>
                <a:cs typeface="Arial" panose="020B0604020202020204" pitchFamily="34" charset="0"/>
              </a:rPr>
              <a:t>0</a:t>
            </a:r>
            <a:endParaRPr sz="879">
              <a:latin typeface="Arial" panose="020B0604020202020204" pitchFamily="34" charset="0"/>
              <a:cs typeface="Arial" panose="020B0604020202020204" pitchFamily="34" charset="0"/>
            </a:endParaRPr>
          </a:p>
        </p:txBody>
      </p:sp>
      <p:sp>
        <p:nvSpPr>
          <p:cNvPr id="152" name="object 56">
            <a:extLst>
              <a:ext uri="{FF2B5EF4-FFF2-40B4-BE49-F238E27FC236}">
                <a16:creationId xmlns:a16="http://schemas.microsoft.com/office/drawing/2014/main" id="{34E0F2CB-CC80-E8CC-F248-DFC2C48FABF0}"/>
              </a:ext>
            </a:extLst>
          </p:cNvPr>
          <p:cNvSpPr/>
          <p:nvPr/>
        </p:nvSpPr>
        <p:spPr>
          <a:xfrm>
            <a:off x="6180434" y="3620452"/>
            <a:ext cx="1767831" cy="0"/>
          </a:xfrm>
          <a:custGeom>
            <a:avLst/>
            <a:gdLst/>
            <a:ahLst/>
            <a:cxnLst/>
            <a:rect l="l" t="t" r="r" b="b"/>
            <a:pathLst>
              <a:path w="2915284">
                <a:moveTo>
                  <a:pt x="0" y="0"/>
                </a:moveTo>
                <a:lnTo>
                  <a:pt x="2915157"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nvGrpSpPr>
          <p:cNvPr id="153" name="object 57">
            <a:extLst>
              <a:ext uri="{FF2B5EF4-FFF2-40B4-BE49-F238E27FC236}">
                <a16:creationId xmlns:a16="http://schemas.microsoft.com/office/drawing/2014/main" id="{EB27011E-CF0E-987F-7721-0AE45BFB5D31}"/>
              </a:ext>
            </a:extLst>
          </p:cNvPr>
          <p:cNvGrpSpPr/>
          <p:nvPr/>
        </p:nvGrpSpPr>
        <p:grpSpPr>
          <a:xfrm>
            <a:off x="6180434" y="2674101"/>
            <a:ext cx="1767831" cy="735858"/>
            <a:chOff x="8964692" y="4068067"/>
            <a:chExt cx="2915285" cy="1213485"/>
          </a:xfrm>
        </p:grpSpPr>
        <p:sp>
          <p:nvSpPr>
            <p:cNvPr id="154" name="object 58">
              <a:extLst>
                <a:ext uri="{FF2B5EF4-FFF2-40B4-BE49-F238E27FC236}">
                  <a16:creationId xmlns:a16="http://schemas.microsoft.com/office/drawing/2014/main" id="{5F99B210-B795-9541-C27D-A3E72665C553}"/>
                </a:ext>
              </a:extLst>
            </p:cNvPr>
            <p:cNvSpPr/>
            <p:nvPr/>
          </p:nvSpPr>
          <p:spPr>
            <a:xfrm>
              <a:off x="8964692" y="5276004"/>
              <a:ext cx="2915285" cy="0"/>
            </a:xfrm>
            <a:custGeom>
              <a:avLst/>
              <a:gdLst/>
              <a:ahLst/>
              <a:cxnLst/>
              <a:rect l="l" t="t" r="r" b="b"/>
              <a:pathLst>
                <a:path w="2915284">
                  <a:moveTo>
                    <a:pt x="0" y="0"/>
                  </a:moveTo>
                  <a:lnTo>
                    <a:pt x="2915157"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55" name="object 59">
              <a:extLst>
                <a:ext uri="{FF2B5EF4-FFF2-40B4-BE49-F238E27FC236}">
                  <a16:creationId xmlns:a16="http://schemas.microsoft.com/office/drawing/2014/main" id="{EF520AFD-D50F-A89E-C632-27B00700C2E2}"/>
                </a:ext>
              </a:extLst>
            </p:cNvPr>
            <p:cNvSpPr/>
            <p:nvPr/>
          </p:nvSpPr>
          <p:spPr>
            <a:xfrm>
              <a:off x="8964692" y="4923796"/>
              <a:ext cx="2915285" cy="0"/>
            </a:xfrm>
            <a:custGeom>
              <a:avLst/>
              <a:gdLst/>
              <a:ahLst/>
              <a:cxnLst/>
              <a:rect l="l" t="t" r="r" b="b"/>
              <a:pathLst>
                <a:path w="2915284">
                  <a:moveTo>
                    <a:pt x="0" y="0"/>
                  </a:moveTo>
                  <a:lnTo>
                    <a:pt x="2915157"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56" name="object 60">
              <a:extLst>
                <a:ext uri="{FF2B5EF4-FFF2-40B4-BE49-F238E27FC236}">
                  <a16:creationId xmlns:a16="http://schemas.microsoft.com/office/drawing/2014/main" id="{F2D3D224-262C-9AA7-02FF-D78E4C51B59D}"/>
                </a:ext>
              </a:extLst>
            </p:cNvPr>
            <p:cNvSpPr/>
            <p:nvPr/>
          </p:nvSpPr>
          <p:spPr>
            <a:xfrm>
              <a:off x="8964692" y="4570978"/>
              <a:ext cx="2915285" cy="0"/>
            </a:xfrm>
            <a:custGeom>
              <a:avLst/>
              <a:gdLst/>
              <a:ahLst/>
              <a:cxnLst/>
              <a:rect l="l" t="t" r="r" b="b"/>
              <a:pathLst>
                <a:path w="2915284">
                  <a:moveTo>
                    <a:pt x="0" y="0"/>
                  </a:moveTo>
                  <a:lnTo>
                    <a:pt x="2915157"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57" name="object 61">
              <a:extLst>
                <a:ext uri="{FF2B5EF4-FFF2-40B4-BE49-F238E27FC236}">
                  <a16:creationId xmlns:a16="http://schemas.microsoft.com/office/drawing/2014/main" id="{3942CCE5-8B65-7639-ED1C-A455DFDE86B7}"/>
                </a:ext>
              </a:extLst>
            </p:cNvPr>
            <p:cNvSpPr/>
            <p:nvPr/>
          </p:nvSpPr>
          <p:spPr>
            <a:xfrm>
              <a:off x="8964692" y="4218771"/>
              <a:ext cx="2915285" cy="0"/>
            </a:xfrm>
            <a:custGeom>
              <a:avLst/>
              <a:gdLst/>
              <a:ahLst/>
              <a:cxnLst/>
              <a:rect l="l" t="t" r="r" b="b"/>
              <a:pathLst>
                <a:path w="2915284">
                  <a:moveTo>
                    <a:pt x="0" y="0"/>
                  </a:moveTo>
                  <a:lnTo>
                    <a:pt x="2915157"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58" name="object 62">
              <a:extLst>
                <a:ext uri="{FF2B5EF4-FFF2-40B4-BE49-F238E27FC236}">
                  <a16:creationId xmlns:a16="http://schemas.microsoft.com/office/drawing/2014/main" id="{4AF4BBEA-D13F-B0BF-C8FC-FB9AD23E1B0F}"/>
                </a:ext>
              </a:extLst>
            </p:cNvPr>
            <p:cNvSpPr/>
            <p:nvPr/>
          </p:nvSpPr>
          <p:spPr>
            <a:xfrm>
              <a:off x="9694890" y="4078538"/>
              <a:ext cx="1454785" cy="1183005"/>
            </a:xfrm>
            <a:custGeom>
              <a:avLst/>
              <a:gdLst/>
              <a:ahLst/>
              <a:cxnLst/>
              <a:rect l="l" t="t" r="r" b="b"/>
              <a:pathLst>
                <a:path w="1454784" h="1183004">
                  <a:moveTo>
                    <a:pt x="0" y="0"/>
                  </a:moveTo>
                  <a:lnTo>
                    <a:pt x="1454772" y="1182382"/>
                  </a:lnTo>
                </a:path>
              </a:pathLst>
            </a:custGeom>
            <a:ln w="20941">
              <a:solidFill>
                <a:srgbClr val="156082"/>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159" name="object 63">
            <a:extLst>
              <a:ext uri="{FF2B5EF4-FFF2-40B4-BE49-F238E27FC236}">
                <a16:creationId xmlns:a16="http://schemas.microsoft.com/office/drawing/2014/main" id="{3A9967EB-9CE6-62F3-12FB-0DFE73CF2CB1}"/>
              </a:ext>
            </a:extLst>
          </p:cNvPr>
          <p:cNvSpPr/>
          <p:nvPr/>
        </p:nvSpPr>
        <p:spPr>
          <a:xfrm>
            <a:off x="6180434" y="2551630"/>
            <a:ext cx="1767831" cy="0"/>
          </a:xfrm>
          <a:custGeom>
            <a:avLst/>
            <a:gdLst/>
            <a:ahLst/>
            <a:cxnLst/>
            <a:rect l="l" t="t" r="r" b="b"/>
            <a:pathLst>
              <a:path w="2915284">
                <a:moveTo>
                  <a:pt x="0" y="0"/>
                </a:moveTo>
                <a:lnTo>
                  <a:pt x="2915157" y="0"/>
                </a:lnTo>
              </a:path>
            </a:pathLst>
          </a:custGeom>
          <a:ln w="10470">
            <a:solidFill>
              <a:srgbClr val="D9D9D9"/>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60" name="object 64">
            <a:extLst>
              <a:ext uri="{FF2B5EF4-FFF2-40B4-BE49-F238E27FC236}">
                <a16:creationId xmlns:a16="http://schemas.microsoft.com/office/drawing/2014/main" id="{ED1606B7-EB53-C744-E95C-D9689910244B}"/>
              </a:ext>
            </a:extLst>
          </p:cNvPr>
          <p:cNvSpPr txBox="1"/>
          <p:nvPr/>
        </p:nvSpPr>
        <p:spPr>
          <a:xfrm>
            <a:off x="6336169" y="2518159"/>
            <a:ext cx="188682" cy="191630"/>
          </a:xfrm>
          <a:prstGeom prst="rect">
            <a:avLst/>
          </a:prstGeom>
        </p:spPr>
        <p:txBody>
          <a:bodyPr vert="horz" wrap="square" lIns="0" tIns="9627" rIns="0" bIns="0" rtlCol="0">
            <a:spAutoFit/>
          </a:bodyPr>
          <a:lstStyle/>
          <a:p>
            <a:pPr marL="7701">
              <a:spcBef>
                <a:spcPts val="76"/>
              </a:spcBef>
            </a:pPr>
            <a:r>
              <a:rPr sz="1182" b="1" spc="-15">
                <a:solidFill>
                  <a:srgbClr val="22346A"/>
                </a:solidFill>
                <a:latin typeface="Arial" panose="020B0604020202020204" pitchFamily="34" charset="0"/>
                <a:cs typeface="Arial" panose="020B0604020202020204" pitchFamily="34" charset="0"/>
              </a:rPr>
              <a:t>23</a:t>
            </a:r>
            <a:endParaRPr sz="1182">
              <a:latin typeface="Arial" panose="020B0604020202020204" pitchFamily="34" charset="0"/>
              <a:cs typeface="Arial" panose="020B0604020202020204" pitchFamily="34" charset="0"/>
            </a:endParaRPr>
          </a:p>
        </p:txBody>
      </p:sp>
      <p:sp>
        <p:nvSpPr>
          <p:cNvPr id="161" name="object 65">
            <a:extLst>
              <a:ext uri="{FF2B5EF4-FFF2-40B4-BE49-F238E27FC236}">
                <a16:creationId xmlns:a16="http://schemas.microsoft.com/office/drawing/2014/main" id="{7A916523-96D8-1497-3551-6DB522A79517}"/>
              </a:ext>
            </a:extLst>
          </p:cNvPr>
          <p:cNvSpPr txBox="1"/>
          <p:nvPr/>
        </p:nvSpPr>
        <p:spPr>
          <a:xfrm>
            <a:off x="7501490" y="3210768"/>
            <a:ext cx="220257" cy="191630"/>
          </a:xfrm>
          <a:prstGeom prst="rect">
            <a:avLst/>
          </a:prstGeom>
        </p:spPr>
        <p:txBody>
          <a:bodyPr vert="horz" wrap="square" lIns="0" tIns="9627" rIns="0" bIns="0" rtlCol="0">
            <a:spAutoFit/>
          </a:bodyPr>
          <a:lstStyle/>
          <a:p>
            <a:pPr marL="7701">
              <a:spcBef>
                <a:spcPts val="76"/>
              </a:spcBef>
            </a:pPr>
            <a:r>
              <a:rPr sz="1182" b="1" spc="-15">
                <a:solidFill>
                  <a:srgbClr val="22346A"/>
                </a:solidFill>
                <a:latin typeface="Arial" panose="020B0604020202020204" pitchFamily="34" charset="0"/>
                <a:cs typeface="Arial" panose="020B0604020202020204" pitchFamily="34" charset="0"/>
              </a:rPr>
              <a:t>7,8</a:t>
            </a:r>
            <a:endParaRPr sz="1182">
              <a:latin typeface="Arial" panose="020B0604020202020204" pitchFamily="34" charset="0"/>
              <a:cs typeface="Arial" panose="020B0604020202020204" pitchFamily="34" charset="0"/>
            </a:endParaRPr>
          </a:p>
        </p:txBody>
      </p:sp>
      <p:sp>
        <p:nvSpPr>
          <p:cNvPr id="162" name="object 66">
            <a:extLst>
              <a:ext uri="{FF2B5EF4-FFF2-40B4-BE49-F238E27FC236}">
                <a16:creationId xmlns:a16="http://schemas.microsoft.com/office/drawing/2014/main" id="{7753B376-8911-5231-D083-EF8EB9D50941}"/>
              </a:ext>
            </a:extLst>
          </p:cNvPr>
          <p:cNvSpPr txBox="1"/>
          <p:nvPr/>
        </p:nvSpPr>
        <p:spPr>
          <a:xfrm>
            <a:off x="8569526" y="2459630"/>
            <a:ext cx="146325" cy="1331905"/>
          </a:xfrm>
          <a:prstGeom prst="rect">
            <a:avLst/>
          </a:prstGeom>
        </p:spPr>
        <p:txBody>
          <a:bodyPr vert="horz" wrap="square" lIns="0" tIns="24259" rIns="0" bIns="0" rtlCol="0">
            <a:spAutoFit/>
          </a:bodyPr>
          <a:lstStyle/>
          <a:p>
            <a:pPr marL="19638">
              <a:spcBef>
                <a:spcPts val="191"/>
              </a:spcBef>
            </a:pPr>
            <a:r>
              <a:rPr sz="879" spc="-15">
                <a:solidFill>
                  <a:srgbClr val="22346A"/>
                </a:solidFill>
                <a:latin typeface="Arial" panose="020B0604020202020204" pitchFamily="34" charset="0"/>
                <a:cs typeface="Arial" panose="020B0604020202020204" pitchFamily="34" charset="0"/>
              </a:rPr>
              <a:t>70</a:t>
            </a:r>
            <a:endParaRPr sz="879">
              <a:latin typeface="Arial" panose="020B0604020202020204" pitchFamily="34" charset="0"/>
              <a:cs typeface="Arial" panose="020B0604020202020204" pitchFamily="34" charset="0"/>
            </a:endParaRPr>
          </a:p>
          <a:p>
            <a:pPr marL="7701">
              <a:spcBef>
                <a:spcPts val="136"/>
              </a:spcBef>
            </a:pPr>
            <a:r>
              <a:rPr sz="879" spc="-15">
                <a:solidFill>
                  <a:srgbClr val="22346A"/>
                </a:solidFill>
                <a:latin typeface="Arial" panose="020B0604020202020204" pitchFamily="34" charset="0"/>
                <a:cs typeface="Arial" panose="020B0604020202020204" pitchFamily="34" charset="0"/>
              </a:rPr>
              <a:t>60</a:t>
            </a:r>
            <a:endParaRPr sz="879">
              <a:latin typeface="Arial" panose="020B0604020202020204" pitchFamily="34" charset="0"/>
              <a:cs typeface="Arial" panose="020B0604020202020204" pitchFamily="34" charset="0"/>
            </a:endParaRPr>
          </a:p>
          <a:p>
            <a:pPr marL="8856">
              <a:spcBef>
                <a:spcPts val="136"/>
              </a:spcBef>
            </a:pPr>
            <a:r>
              <a:rPr sz="879" spc="-15">
                <a:solidFill>
                  <a:srgbClr val="22346A"/>
                </a:solidFill>
                <a:latin typeface="Arial" panose="020B0604020202020204" pitchFamily="34" charset="0"/>
                <a:cs typeface="Arial" panose="020B0604020202020204" pitchFamily="34" charset="0"/>
              </a:rPr>
              <a:t>50</a:t>
            </a:r>
            <a:endParaRPr sz="879">
              <a:latin typeface="Arial" panose="020B0604020202020204" pitchFamily="34" charset="0"/>
              <a:cs typeface="Arial" panose="020B0604020202020204" pitchFamily="34" charset="0"/>
            </a:endParaRPr>
          </a:p>
          <a:p>
            <a:pPr marL="8856">
              <a:spcBef>
                <a:spcPts val="136"/>
              </a:spcBef>
            </a:pPr>
            <a:r>
              <a:rPr sz="879" spc="-15">
                <a:solidFill>
                  <a:srgbClr val="22346A"/>
                </a:solidFill>
                <a:latin typeface="Arial" panose="020B0604020202020204" pitchFamily="34" charset="0"/>
                <a:cs typeface="Arial" panose="020B0604020202020204" pitchFamily="34" charset="0"/>
              </a:rPr>
              <a:t>40</a:t>
            </a:r>
            <a:endParaRPr sz="879">
              <a:latin typeface="Arial" panose="020B0604020202020204" pitchFamily="34" charset="0"/>
              <a:cs typeface="Arial" panose="020B0604020202020204" pitchFamily="34" charset="0"/>
            </a:endParaRPr>
          </a:p>
          <a:p>
            <a:pPr marL="10782">
              <a:spcBef>
                <a:spcPts val="136"/>
              </a:spcBef>
            </a:pPr>
            <a:r>
              <a:rPr sz="879" spc="-15">
                <a:solidFill>
                  <a:srgbClr val="22346A"/>
                </a:solidFill>
                <a:latin typeface="Arial" panose="020B0604020202020204" pitchFamily="34" charset="0"/>
                <a:cs typeface="Arial" panose="020B0604020202020204" pitchFamily="34" charset="0"/>
              </a:rPr>
              <a:t>30</a:t>
            </a:r>
            <a:endParaRPr sz="879">
              <a:latin typeface="Arial" panose="020B0604020202020204" pitchFamily="34" charset="0"/>
              <a:cs typeface="Arial" panose="020B0604020202020204" pitchFamily="34" charset="0"/>
            </a:endParaRPr>
          </a:p>
          <a:p>
            <a:pPr marL="11552">
              <a:spcBef>
                <a:spcPts val="136"/>
              </a:spcBef>
            </a:pPr>
            <a:r>
              <a:rPr sz="879" spc="-15">
                <a:solidFill>
                  <a:srgbClr val="22346A"/>
                </a:solidFill>
                <a:latin typeface="Arial" panose="020B0604020202020204" pitchFamily="34" charset="0"/>
                <a:cs typeface="Arial" panose="020B0604020202020204" pitchFamily="34" charset="0"/>
              </a:rPr>
              <a:t>20</a:t>
            </a:r>
            <a:endParaRPr sz="879">
              <a:latin typeface="Arial" panose="020B0604020202020204" pitchFamily="34" charset="0"/>
              <a:cs typeface="Arial" panose="020B0604020202020204" pitchFamily="34" charset="0"/>
            </a:endParaRPr>
          </a:p>
          <a:p>
            <a:pPr marL="36196">
              <a:spcBef>
                <a:spcPts val="136"/>
              </a:spcBef>
            </a:pPr>
            <a:r>
              <a:rPr sz="879" spc="-15">
                <a:solidFill>
                  <a:srgbClr val="22346A"/>
                </a:solidFill>
                <a:latin typeface="Arial" panose="020B0604020202020204" pitchFamily="34" charset="0"/>
                <a:cs typeface="Arial" panose="020B0604020202020204" pitchFamily="34" charset="0"/>
              </a:rPr>
              <a:t>10</a:t>
            </a:r>
            <a:endParaRPr sz="879">
              <a:latin typeface="Arial" panose="020B0604020202020204" pitchFamily="34" charset="0"/>
              <a:cs typeface="Arial" panose="020B0604020202020204" pitchFamily="34" charset="0"/>
            </a:endParaRPr>
          </a:p>
          <a:p>
            <a:pPr marL="69697">
              <a:spcBef>
                <a:spcPts val="136"/>
              </a:spcBef>
            </a:pPr>
            <a:r>
              <a:rPr sz="879" spc="-30">
                <a:solidFill>
                  <a:srgbClr val="22346A"/>
                </a:solidFill>
                <a:latin typeface="Arial" panose="020B0604020202020204" pitchFamily="34" charset="0"/>
                <a:cs typeface="Arial" panose="020B0604020202020204" pitchFamily="34" charset="0"/>
              </a:rPr>
              <a:t>0</a:t>
            </a:r>
            <a:endParaRPr sz="879">
              <a:latin typeface="Arial" panose="020B0604020202020204" pitchFamily="34" charset="0"/>
              <a:cs typeface="Arial" panose="020B0604020202020204" pitchFamily="34" charset="0"/>
            </a:endParaRPr>
          </a:p>
        </p:txBody>
      </p:sp>
      <p:sp>
        <p:nvSpPr>
          <p:cNvPr id="163" name="object 67">
            <a:extLst>
              <a:ext uri="{FF2B5EF4-FFF2-40B4-BE49-F238E27FC236}">
                <a16:creationId xmlns:a16="http://schemas.microsoft.com/office/drawing/2014/main" id="{7BB40795-2CAA-841A-7AD9-A8303671369E}"/>
              </a:ext>
            </a:extLst>
          </p:cNvPr>
          <p:cNvSpPr txBox="1"/>
          <p:nvPr/>
        </p:nvSpPr>
        <p:spPr>
          <a:xfrm>
            <a:off x="8404238" y="2718077"/>
            <a:ext cx="128240" cy="625528"/>
          </a:xfrm>
          <a:prstGeom prst="rect">
            <a:avLst/>
          </a:prstGeom>
        </p:spPr>
        <p:txBody>
          <a:bodyPr vert="vert270" wrap="square" lIns="0" tIns="0" rIns="0" bIns="0" rtlCol="0">
            <a:spAutoFit/>
          </a:bodyPr>
          <a:lstStyle/>
          <a:p>
            <a:pPr marL="7701" algn="ctr">
              <a:lnSpc>
                <a:spcPts val="1037"/>
              </a:lnSpc>
            </a:pPr>
            <a:r>
              <a:rPr sz="879">
                <a:solidFill>
                  <a:srgbClr val="22346A"/>
                </a:solidFill>
                <a:latin typeface="Arial" panose="020B0604020202020204" pitchFamily="34" charset="0"/>
                <a:cs typeface="Arial" panose="020B0604020202020204" pitchFamily="34" charset="0"/>
              </a:rPr>
              <a:t>BSA</a:t>
            </a:r>
            <a:r>
              <a:rPr sz="879" spc="-9">
                <a:solidFill>
                  <a:srgbClr val="22346A"/>
                </a:solidFill>
                <a:latin typeface="Arial" panose="020B0604020202020204" pitchFamily="34" charset="0"/>
                <a:cs typeface="Arial" panose="020B0604020202020204" pitchFamily="34" charset="0"/>
              </a:rPr>
              <a:t> </a:t>
            </a:r>
            <a:r>
              <a:rPr sz="879" spc="-15">
                <a:solidFill>
                  <a:srgbClr val="22346A"/>
                </a:solidFill>
                <a:latin typeface="Arial" panose="020B0604020202020204" pitchFamily="34" charset="0"/>
                <a:cs typeface="Arial" panose="020B0604020202020204" pitchFamily="34" charset="0"/>
              </a:rPr>
              <a:t>(%)</a:t>
            </a:r>
            <a:endParaRPr sz="879">
              <a:latin typeface="Arial" panose="020B0604020202020204" pitchFamily="34" charset="0"/>
              <a:cs typeface="Arial" panose="020B0604020202020204" pitchFamily="34" charset="0"/>
            </a:endParaRPr>
          </a:p>
        </p:txBody>
      </p:sp>
      <p:sp>
        <p:nvSpPr>
          <p:cNvPr id="164" name="object 68">
            <a:extLst>
              <a:ext uri="{FF2B5EF4-FFF2-40B4-BE49-F238E27FC236}">
                <a16:creationId xmlns:a16="http://schemas.microsoft.com/office/drawing/2014/main" id="{4AAC820D-612E-75D9-14A0-440D86BA8E43}"/>
              </a:ext>
            </a:extLst>
          </p:cNvPr>
          <p:cNvSpPr txBox="1"/>
          <p:nvPr/>
        </p:nvSpPr>
        <p:spPr>
          <a:xfrm>
            <a:off x="8830787" y="3672158"/>
            <a:ext cx="519452" cy="281085"/>
          </a:xfrm>
          <a:prstGeom prst="rect">
            <a:avLst/>
          </a:prstGeom>
        </p:spPr>
        <p:txBody>
          <a:bodyPr vert="horz" wrap="square" lIns="0" tIns="10397" rIns="0" bIns="0" rtlCol="0">
            <a:spAutoFit/>
          </a:bodyPr>
          <a:lstStyle/>
          <a:p>
            <a:pPr marL="7701">
              <a:spcBef>
                <a:spcPts val="82"/>
              </a:spcBef>
            </a:pPr>
            <a:r>
              <a:rPr sz="879">
                <a:solidFill>
                  <a:srgbClr val="22346A"/>
                </a:solidFill>
                <a:latin typeface="Arial" panose="020B0604020202020204" pitchFamily="34" charset="0"/>
                <a:cs typeface="Arial" panose="020B0604020202020204" pitchFamily="34" charset="0"/>
              </a:rPr>
              <a:t>BSA</a:t>
            </a:r>
            <a:r>
              <a:rPr sz="879" spc="18">
                <a:solidFill>
                  <a:srgbClr val="22346A"/>
                </a:solidFill>
                <a:latin typeface="Arial" panose="020B0604020202020204" pitchFamily="34" charset="0"/>
                <a:cs typeface="Arial" panose="020B0604020202020204" pitchFamily="34" charset="0"/>
              </a:rPr>
              <a:t> </a:t>
            </a:r>
            <a:r>
              <a:rPr sz="879" spc="-6">
                <a:solidFill>
                  <a:srgbClr val="22346A"/>
                </a:solidFill>
                <a:latin typeface="Arial" panose="020B0604020202020204" pitchFamily="34" charset="0"/>
                <a:cs typeface="Arial" panose="020B0604020202020204" pitchFamily="34" charset="0"/>
              </a:rPr>
              <a:t>basal</a:t>
            </a:r>
            <a:endParaRPr sz="879">
              <a:latin typeface="Arial" panose="020B0604020202020204" pitchFamily="34" charset="0"/>
              <a:cs typeface="Arial" panose="020B0604020202020204" pitchFamily="34" charset="0"/>
            </a:endParaRPr>
          </a:p>
        </p:txBody>
      </p:sp>
      <p:sp>
        <p:nvSpPr>
          <p:cNvPr id="165" name="object 69">
            <a:extLst>
              <a:ext uri="{FF2B5EF4-FFF2-40B4-BE49-F238E27FC236}">
                <a16:creationId xmlns:a16="http://schemas.microsoft.com/office/drawing/2014/main" id="{FC6C4193-553E-9646-A8B0-627AFAF3EC1E}"/>
              </a:ext>
            </a:extLst>
          </p:cNvPr>
          <p:cNvSpPr txBox="1"/>
          <p:nvPr/>
        </p:nvSpPr>
        <p:spPr>
          <a:xfrm>
            <a:off x="10114682" y="3672158"/>
            <a:ext cx="462077" cy="281085"/>
          </a:xfrm>
          <a:prstGeom prst="rect">
            <a:avLst/>
          </a:prstGeom>
        </p:spPr>
        <p:txBody>
          <a:bodyPr vert="horz" wrap="square" lIns="0" tIns="10397" rIns="0" bIns="0" rtlCol="0">
            <a:spAutoFit/>
          </a:bodyPr>
          <a:lstStyle/>
          <a:p>
            <a:pPr marL="7701">
              <a:spcBef>
                <a:spcPts val="82"/>
              </a:spcBef>
            </a:pPr>
            <a:r>
              <a:rPr sz="879">
                <a:solidFill>
                  <a:srgbClr val="22346A"/>
                </a:solidFill>
                <a:latin typeface="Arial" panose="020B0604020202020204" pitchFamily="34" charset="0"/>
                <a:cs typeface="Arial" panose="020B0604020202020204" pitchFamily="34" charset="0"/>
              </a:rPr>
              <a:t>BSA</a:t>
            </a:r>
            <a:r>
              <a:rPr sz="879" spc="18">
                <a:solidFill>
                  <a:srgbClr val="22346A"/>
                </a:solidFill>
                <a:latin typeface="Arial" panose="020B0604020202020204" pitchFamily="34" charset="0"/>
                <a:cs typeface="Arial" panose="020B0604020202020204" pitchFamily="34" charset="0"/>
              </a:rPr>
              <a:t> </a:t>
            </a:r>
            <a:r>
              <a:rPr sz="879" spc="-6">
                <a:solidFill>
                  <a:srgbClr val="22346A"/>
                </a:solidFill>
                <a:latin typeface="Arial" panose="020B0604020202020204" pitchFamily="34" charset="0"/>
                <a:cs typeface="Arial" panose="020B0604020202020204" pitchFamily="34" charset="0"/>
              </a:rPr>
              <a:t>final</a:t>
            </a:r>
            <a:endParaRPr sz="879">
              <a:latin typeface="Arial" panose="020B0604020202020204" pitchFamily="34" charset="0"/>
              <a:cs typeface="Arial" panose="020B0604020202020204" pitchFamily="34" charset="0"/>
            </a:endParaRPr>
          </a:p>
        </p:txBody>
      </p:sp>
      <p:grpSp>
        <p:nvGrpSpPr>
          <p:cNvPr id="166" name="object 70">
            <a:extLst>
              <a:ext uri="{FF2B5EF4-FFF2-40B4-BE49-F238E27FC236}">
                <a16:creationId xmlns:a16="http://schemas.microsoft.com/office/drawing/2014/main" id="{44F8B406-F30C-8A93-4837-51C213FE4490}"/>
              </a:ext>
            </a:extLst>
          </p:cNvPr>
          <p:cNvGrpSpPr/>
          <p:nvPr/>
        </p:nvGrpSpPr>
        <p:grpSpPr>
          <a:xfrm>
            <a:off x="8752958" y="2637022"/>
            <a:ext cx="1851390" cy="989616"/>
            <a:chOff x="13206975" y="4006922"/>
            <a:chExt cx="3053080" cy="1631950"/>
          </a:xfrm>
        </p:grpSpPr>
        <p:sp>
          <p:nvSpPr>
            <p:cNvPr id="167" name="object 71">
              <a:extLst>
                <a:ext uri="{FF2B5EF4-FFF2-40B4-BE49-F238E27FC236}">
                  <a16:creationId xmlns:a16="http://schemas.microsoft.com/office/drawing/2014/main" id="{DF4B598D-796A-5D22-3D75-ABE24DCAF15A}"/>
                </a:ext>
              </a:extLst>
            </p:cNvPr>
            <p:cNvSpPr/>
            <p:nvPr/>
          </p:nvSpPr>
          <p:spPr>
            <a:xfrm>
              <a:off x="13211507" y="5628936"/>
              <a:ext cx="3048635" cy="0"/>
            </a:xfrm>
            <a:custGeom>
              <a:avLst/>
              <a:gdLst/>
              <a:ahLst/>
              <a:cxnLst/>
              <a:rect l="l" t="t" r="r" b="b"/>
              <a:pathLst>
                <a:path w="3048634">
                  <a:moveTo>
                    <a:pt x="0" y="0"/>
                  </a:moveTo>
                  <a:lnTo>
                    <a:pt x="3048451" y="0"/>
                  </a:lnTo>
                </a:path>
              </a:pathLst>
            </a:custGeom>
            <a:ln w="10470">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68" name="object 72">
              <a:extLst>
                <a:ext uri="{FF2B5EF4-FFF2-40B4-BE49-F238E27FC236}">
                  <a16:creationId xmlns:a16="http://schemas.microsoft.com/office/drawing/2014/main" id="{3E226DBF-BBC9-8FD9-4451-D99448EB8314}"/>
                </a:ext>
              </a:extLst>
            </p:cNvPr>
            <p:cNvSpPr/>
            <p:nvPr/>
          </p:nvSpPr>
          <p:spPr>
            <a:xfrm>
              <a:off x="13233161" y="5543950"/>
              <a:ext cx="3006725" cy="0"/>
            </a:xfrm>
            <a:custGeom>
              <a:avLst/>
              <a:gdLst/>
              <a:ahLst/>
              <a:cxnLst/>
              <a:rect l="l" t="t" r="r" b="b"/>
              <a:pathLst>
                <a:path w="3006725">
                  <a:moveTo>
                    <a:pt x="0" y="0"/>
                  </a:moveTo>
                  <a:lnTo>
                    <a:pt x="3006547" y="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69" name="object 73">
              <a:extLst>
                <a:ext uri="{FF2B5EF4-FFF2-40B4-BE49-F238E27FC236}">
                  <a16:creationId xmlns:a16="http://schemas.microsoft.com/office/drawing/2014/main" id="{1F89613E-851D-0FA3-9043-9FD72F7B5343}"/>
                </a:ext>
              </a:extLst>
            </p:cNvPr>
            <p:cNvSpPr/>
            <p:nvPr/>
          </p:nvSpPr>
          <p:spPr>
            <a:xfrm>
              <a:off x="13206971" y="5538717"/>
              <a:ext cx="3048635" cy="10795"/>
            </a:xfrm>
            <a:custGeom>
              <a:avLst/>
              <a:gdLst/>
              <a:ahLst/>
              <a:cxnLst/>
              <a:rect l="l" t="t" r="r" b="b"/>
              <a:pathLst>
                <a:path w="3048634" h="10795">
                  <a:moveTo>
                    <a:pt x="10464" y="5245"/>
                  </a:moveTo>
                  <a:lnTo>
                    <a:pt x="8940" y="1536"/>
                  </a:lnTo>
                  <a:lnTo>
                    <a:pt x="5232" y="0"/>
                  </a:lnTo>
                  <a:lnTo>
                    <a:pt x="1536" y="1536"/>
                  </a:lnTo>
                  <a:lnTo>
                    <a:pt x="0" y="5245"/>
                  </a:lnTo>
                  <a:lnTo>
                    <a:pt x="1536" y="8940"/>
                  </a:lnTo>
                  <a:lnTo>
                    <a:pt x="5232" y="10477"/>
                  </a:lnTo>
                  <a:lnTo>
                    <a:pt x="8940" y="8940"/>
                  </a:lnTo>
                  <a:lnTo>
                    <a:pt x="10464" y="5245"/>
                  </a:lnTo>
                  <a:close/>
                </a:path>
                <a:path w="3048634" h="10795">
                  <a:moveTo>
                    <a:pt x="3048444" y="5245"/>
                  </a:moveTo>
                  <a:lnTo>
                    <a:pt x="3046920" y="1536"/>
                  </a:lnTo>
                  <a:lnTo>
                    <a:pt x="3043212" y="0"/>
                  </a:lnTo>
                  <a:lnTo>
                    <a:pt x="3039516" y="1536"/>
                  </a:lnTo>
                  <a:lnTo>
                    <a:pt x="3037979" y="5245"/>
                  </a:lnTo>
                  <a:lnTo>
                    <a:pt x="3039516" y="8940"/>
                  </a:lnTo>
                  <a:lnTo>
                    <a:pt x="3043212" y="10477"/>
                  </a:lnTo>
                  <a:lnTo>
                    <a:pt x="3046920" y="8940"/>
                  </a:lnTo>
                  <a:lnTo>
                    <a:pt x="3048444" y="5245"/>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0" name="object 74">
              <a:extLst>
                <a:ext uri="{FF2B5EF4-FFF2-40B4-BE49-F238E27FC236}">
                  <a16:creationId xmlns:a16="http://schemas.microsoft.com/office/drawing/2014/main" id="{16140B61-75D6-20EA-25AC-DB5B6B3197FC}"/>
                </a:ext>
              </a:extLst>
            </p:cNvPr>
            <p:cNvSpPr/>
            <p:nvPr/>
          </p:nvSpPr>
          <p:spPr>
            <a:xfrm>
              <a:off x="13233161" y="5339261"/>
              <a:ext cx="3006725" cy="0"/>
            </a:xfrm>
            <a:custGeom>
              <a:avLst/>
              <a:gdLst/>
              <a:ahLst/>
              <a:cxnLst/>
              <a:rect l="l" t="t" r="r" b="b"/>
              <a:pathLst>
                <a:path w="3006725">
                  <a:moveTo>
                    <a:pt x="0" y="0"/>
                  </a:moveTo>
                  <a:lnTo>
                    <a:pt x="3006547" y="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1" name="object 75">
              <a:extLst>
                <a:ext uri="{FF2B5EF4-FFF2-40B4-BE49-F238E27FC236}">
                  <a16:creationId xmlns:a16="http://schemas.microsoft.com/office/drawing/2014/main" id="{0F164C6A-920B-78F3-7583-EC632B7FC40D}"/>
                </a:ext>
              </a:extLst>
            </p:cNvPr>
            <p:cNvSpPr/>
            <p:nvPr/>
          </p:nvSpPr>
          <p:spPr>
            <a:xfrm>
              <a:off x="13206971" y="5334031"/>
              <a:ext cx="3048635" cy="10795"/>
            </a:xfrm>
            <a:custGeom>
              <a:avLst/>
              <a:gdLst/>
              <a:ahLst/>
              <a:cxnLst/>
              <a:rect l="l" t="t" r="r" b="b"/>
              <a:pathLst>
                <a:path w="3048634" h="10795">
                  <a:moveTo>
                    <a:pt x="10464" y="5232"/>
                  </a:moveTo>
                  <a:lnTo>
                    <a:pt x="8940" y="1536"/>
                  </a:lnTo>
                  <a:lnTo>
                    <a:pt x="5232" y="0"/>
                  </a:lnTo>
                  <a:lnTo>
                    <a:pt x="1536" y="1536"/>
                  </a:lnTo>
                  <a:lnTo>
                    <a:pt x="0" y="5232"/>
                  </a:lnTo>
                  <a:lnTo>
                    <a:pt x="1536" y="8940"/>
                  </a:lnTo>
                  <a:lnTo>
                    <a:pt x="5232" y="10477"/>
                  </a:lnTo>
                  <a:lnTo>
                    <a:pt x="8940" y="8940"/>
                  </a:lnTo>
                  <a:lnTo>
                    <a:pt x="10464" y="5232"/>
                  </a:lnTo>
                  <a:close/>
                </a:path>
                <a:path w="3048634" h="10795">
                  <a:moveTo>
                    <a:pt x="3048444" y="5232"/>
                  </a:moveTo>
                  <a:lnTo>
                    <a:pt x="3046920" y="1536"/>
                  </a:lnTo>
                  <a:lnTo>
                    <a:pt x="3043212" y="0"/>
                  </a:lnTo>
                  <a:lnTo>
                    <a:pt x="3039516" y="1536"/>
                  </a:lnTo>
                  <a:lnTo>
                    <a:pt x="3037979" y="5232"/>
                  </a:lnTo>
                  <a:lnTo>
                    <a:pt x="3039516" y="8940"/>
                  </a:lnTo>
                  <a:lnTo>
                    <a:pt x="3043212" y="10477"/>
                  </a:lnTo>
                  <a:lnTo>
                    <a:pt x="3046920" y="8940"/>
                  </a:lnTo>
                  <a:lnTo>
                    <a:pt x="3048444" y="5232"/>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2" name="object 76">
              <a:extLst>
                <a:ext uri="{FF2B5EF4-FFF2-40B4-BE49-F238E27FC236}">
                  <a16:creationId xmlns:a16="http://schemas.microsoft.com/office/drawing/2014/main" id="{9AF523F0-D507-8FE1-6C17-7A2B347F487D}"/>
                </a:ext>
              </a:extLst>
            </p:cNvPr>
            <p:cNvSpPr/>
            <p:nvPr/>
          </p:nvSpPr>
          <p:spPr>
            <a:xfrm>
              <a:off x="13233161" y="5126042"/>
              <a:ext cx="3006725" cy="0"/>
            </a:xfrm>
            <a:custGeom>
              <a:avLst/>
              <a:gdLst/>
              <a:ahLst/>
              <a:cxnLst/>
              <a:rect l="l" t="t" r="r" b="b"/>
              <a:pathLst>
                <a:path w="3006725">
                  <a:moveTo>
                    <a:pt x="0" y="0"/>
                  </a:moveTo>
                  <a:lnTo>
                    <a:pt x="3006547" y="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3" name="object 77">
              <a:extLst>
                <a:ext uri="{FF2B5EF4-FFF2-40B4-BE49-F238E27FC236}">
                  <a16:creationId xmlns:a16="http://schemas.microsoft.com/office/drawing/2014/main" id="{1BFE34DA-188C-BFB4-5D01-0D0750EBA0A8}"/>
                </a:ext>
              </a:extLst>
            </p:cNvPr>
            <p:cNvSpPr/>
            <p:nvPr/>
          </p:nvSpPr>
          <p:spPr>
            <a:xfrm>
              <a:off x="13206971" y="5120810"/>
              <a:ext cx="3048635" cy="10795"/>
            </a:xfrm>
            <a:custGeom>
              <a:avLst/>
              <a:gdLst/>
              <a:ahLst/>
              <a:cxnLst/>
              <a:rect l="l" t="t" r="r" b="b"/>
              <a:pathLst>
                <a:path w="3048634" h="10795">
                  <a:moveTo>
                    <a:pt x="10464" y="5232"/>
                  </a:moveTo>
                  <a:lnTo>
                    <a:pt x="8940" y="1536"/>
                  </a:lnTo>
                  <a:lnTo>
                    <a:pt x="5232" y="0"/>
                  </a:lnTo>
                  <a:lnTo>
                    <a:pt x="1536" y="1536"/>
                  </a:lnTo>
                  <a:lnTo>
                    <a:pt x="0" y="5232"/>
                  </a:lnTo>
                  <a:lnTo>
                    <a:pt x="1536" y="8940"/>
                  </a:lnTo>
                  <a:lnTo>
                    <a:pt x="5232" y="10477"/>
                  </a:lnTo>
                  <a:lnTo>
                    <a:pt x="8940" y="8940"/>
                  </a:lnTo>
                  <a:lnTo>
                    <a:pt x="10464" y="5232"/>
                  </a:lnTo>
                  <a:close/>
                </a:path>
                <a:path w="3048634" h="10795">
                  <a:moveTo>
                    <a:pt x="3048444" y="5232"/>
                  </a:moveTo>
                  <a:lnTo>
                    <a:pt x="3046920" y="1536"/>
                  </a:lnTo>
                  <a:lnTo>
                    <a:pt x="3043212" y="0"/>
                  </a:lnTo>
                  <a:lnTo>
                    <a:pt x="3039516" y="1536"/>
                  </a:lnTo>
                  <a:lnTo>
                    <a:pt x="3037979" y="5232"/>
                  </a:lnTo>
                  <a:lnTo>
                    <a:pt x="3039516" y="8940"/>
                  </a:lnTo>
                  <a:lnTo>
                    <a:pt x="3043212" y="10477"/>
                  </a:lnTo>
                  <a:lnTo>
                    <a:pt x="3046920" y="8940"/>
                  </a:lnTo>
                  <a:lnTo>
                    <a:pt x="3048444" y="5232"/>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4" name="object 78">
              <a:extLst>
                <a:ext uri="{FF2B5EF4-FFF2-40B4-BE49-F238E27FC236}">
                  <a16:creationId xmlns:a16="http://schemas.microsoft.com/office/drawing/2014/main" id="{CAFF7AEA-5EF8-B804-F942-6345B180E3BF}"/>
                </a:ext>
              </a:extLst>
            </p:cNvPr>
            <p:cNvSpPr/>
            <p:nvPr/>
          </p:nvSpPr>
          <p:spPr>
            <a:xfrm>
              <a:off x="13233161" y="4921354"/>
              <a:ext cx="3006725" cy="0"/>
            </a:xfrm>
            <a:custGeom>
              <a:avLst/>
              <a:gdLst/>
              <a:ahLst/>
              <a:cxnLst/>
              <a:rect l="l" t="t" r="r" b="b"/>
              <a:pathLst>
                <a:path w="3006725">
                  <a:moveTo>
                    <a:pt x="0" y="0"/>
                  </a:moveTo>
                  <a:lnTo>
                    <a:pt x="3006547" y="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5" name="object 79">
              <a:extLst>
                <a:ext uri="{FF2B5EF4-FFF2-40B4-BE49-F238E27FC236}">
                  <a16:creationId xmlns:a16="http://schemas.microsoft.com/office/drawing/2014/main" id="{160DA87F-3247-C6D7-CBA2-3429D86A1906}"/>
                </a:ext>
              </a:extLst>
            </p:cNvPr>
            <p:cNvSpPr/>
            <p:nvPr/>
          </p:nvSpPr>
          <p:spPr>
            <a:xfrm>
              <a:off x="13206971" y="4916125"/>
              <a:ext cx="3048635" cy="10795"/>
            </a:xfrm>
            <a:custGeom>
              <a:avLst/>
              <a:gdLst/>
              <a:ahLst/>
              <a:cxnLst/>
              <a:rect l="l" t="t" r="r" b="b"/>
              <a:pathLst>
                <a:path w="3048634" h="10795">
                  <a:moveTo>
                    <a:pt x="10464" y="5232"/>
                  </a:moveTo>
                  <a:lnTo>
                    <a:pt x="8940" y="1536"/>
                  </a:lnTo>
                  <a:lnTo>
                    <a:pt x="5232" y="0"/>
                  </a:lnTo>
                  <a:lnTo>
                    <a:pt x="1536" y="1536"/>
                  </a:lnTo>
                  <a:lnTo>
                    <a:pt x="0" y="5232"/>
                  </a:lnTo>
                  <a:lnTo>
                    <a:pt x="1536" y="8940"/>
                  </a:lnTo>
                  <a:lnTo>
                    <a:pt x="5232" y="10464"/>
                  </a:lnTo>
                  <a:lnTo>
                    <a:pt x="8940" y="8940"/>
                  </a:lnTo>
                  <a:lnTo>
                    <a:pt x="10464" y="5232"/>
                  </a:lnTo>
                  <a:close/>
                </a:path>
                <a:path w="3048634" h="10795">
                  <a:moveTo>
                    <a:pt x="3048444" y="5232"/>
                  </a:moveTo>
                  <a:lnTo>
                    <a:pt x="3046920" y="1536"/>
                  </a:lnTo>
                  <a:lnTo>
                    <a:pt x="3043212" y="0"/>
                  </a:lnTo>
                  <a:lnTo>
                    <a:pt x="3039516" y="1536"/>
                  </a:lnTo>
                  <a:lnTo>
                    <a:pt x="3037979" y="5232"/>
                  </a:lnTo>
                  <a:lnTo>
                    <a:pt x="3039516" y="8940"/>
                  </a:lnTo>
                  <a:lnTo>
                    <a:pt x="3043212" y="10464"/>
                  </a:lnTo>
                  <a:lnTo>
                    <a:pt x="3046920" y="8940"/>
                  </a:lnTo>
                  <a:lnTo>
                    <a:pt x="3048444" y="5232"/>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6" name="object 80">
              <a:extLst>
                <a:ext uri="{FF2B5EF4-FFF2-40B4-BE49-F238E27FC236}">
                  <a16:creationId xmlns:a16="http://schemas.microsoft.com/office/drawing/2014/main" id="{D9F0A4D7-988C-7976-819D-D1BF83EB016B}"/>
                </a:ext>
              </a:extLst>
            </p:cNvPr>
            <p:cNvSpPr/>
            <p:nvPr/>
          </p:nvSpPr>
          <p:spPr>
            <a:xfrm>
              <a:off x="13233161" y="4708136"/>
              <a:ext cx="3006725" cy="0"/>
            </a:xfrm>
            <a:custGeom>
              <a:avLst/>
              <a:gdLst/>
              <a:ahLst/>
              <a:cxnLst/>
              <a:rect l="l" t="t" r="r" b="b"/>
              <a:pathLst>
                <a:path w="3006725">
                  <a:moveTo>
                    <a:pt x="0" y="0"/>
                  </a:moveTo>
                  <a:lnTo>
                    <a:pt x="3006547" y="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7" name="object 81">
              <a:extLst>
                <a:ext uri="{FF2B5EF4-FFF2-40B4-BE49-F238E27FC236}">
                  <a16:creationId xmlns:a16="http://schemas.microsoft.com/office/drawing/2014/main" id="{961138EB-67ED-3C07-9829-5C11FC6096ED}"/>
                </a:ext>
              </a:extLst>
            </p:cNvPr>
            <p:cNvSpPr/>
            <p:nvPr/>
          </p:nvSpPr>
          <p:spPr>
            <a:xfrm>
              <a:off x="13206971" y="4702904"/>
              <a:ext cx="3048635" cy="10795"/>
            </a:xfrm>
            <a:custGeom>
              <a:avLst/>
              <a:gdLst/>
              <a:ahLst/>
              <a:cxnLst/>
              <a:rect l="l" t="t" r="r" b="b"/>
              <a:pathLst>
                <a:path w="3048634" h="10795">
                  <a:moveTo>
                    <a:pt x="10464" y="5232"/>
                  </a:moveTo>
                  <a:lnTo>
                    <a:pt x="8940" y="1536"/>
                  </a:lnTo>
                  <a:lnTo>
                    <a:pt x="5232" y="0"/>
                  </a:lnTo>
                  <a:lnTo>
                    <a:pt x="1536" y="1536"/>
                  </a:lnTo>
                  <a:lnTo>
                    <a:pt x="0" y="5232"/>
                  </a:lnTo>
                  <a:lnTo>
                    <a:pt x="1536" y="8940"/>
                  </a:lnTo>
                  <a:lnTo>
                    <a:pt x="5232" y="10477"/>
                  </a:lnTo>
                  <a:lnTo>
                    <a:pt x="8940" y="8940"/>
                  </a:lnTo>
                  <a:lnTo>
                    <a:pt x="10464" y="5232"/>
                  </a:lnTo>
                  <a:close/>
                </a:path>
                <a:path w="3048634" h="10795">
                  <a:moveTo>
                    <a:pt x="3048444" y="5232"/>
                  </a:moveTo>
                  <a:lnTo>
                    <a:pt x="3046920" y="1536"/>
                  </a:lnTo>
                  <a:lnTo>
                    <a:pt x="3043212" y="0"/>
                  </a:lnTo>
                  <a:lnTo>
                    <a:pt x="3039516" y="1536"/>
                  </a:lnTo>
                  <a:lnTo>
                    <a:pt x="3037979" y="5232"/>
                  </a:lnTo>
                  <a:lnTo>
                    <a:pt x="3039516" y="8940"/>
                  </a:lnTo>
                  <a:lnTo>
                    <a:pt x="3043212" y="10477"/>
                  </a:lnTo>
                  <a:lnTo>
                    <a:pt x="3046920" y="8940"/>
                  </a:lnTo>
                  <a:lnTo>
                    <a:pt x="3048444" y="5232"/>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8" name="object 82">
              <a:extLst>
                <a:ext uri="{FF2B5EF4-FFF2-40B4-BE49-F238E27FC236}">
                  <a16:creationId xmlns:a16="http://schemas.microsoft.com/office/drawing/2014/main" id="{07EF9AC6-FE33-5003-BC2F-3283A61195C2}"/>
                </a:ext>
              </a:extLst>
            </p:cNvPr>
            <p:cNvSpPr/>
            <p:nvPr/>
          </p:nvSpPr>
          <p:spPr>
            <a:xfrm>
              <a:off x="13233161" y="4503447"/>
              <a:ext cx="3006725" cy="0"/>
            </a:xfrm>
            <a:custGeom>
              <a:avLst/>
              <a:gdLst/>
              <a:ahLst/>
              <a:cxnLst/>
              <a:rect l="l" t="t" r="r" b="b"/>
              <a:pathLst>
                <a:path w="3006725">
                  <a:moveTo>
                    <a:pt x="0" y="0"/>
                  </a:moveTo>
                  <a:lnTo>
                    <a:pt x="3006547" y="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79" name="object 83">
              <a:extLst>
                <a:ext uri="{FF2B5EF4-FFF2-40B4-BE49-F238E27FC236}">
                  <a16:creationId xmlns:a16="http://schemas.microsoft.com/office/drawing/2014/main" id="{EA64DBB1-49A8-BE7F-D18B-39EF0267989E}"/>
                </a:ext>
              </a:extLst>
            </p:cNvPr>
            <p:cNvSpPr/>
            <p:nvPr/>
          </p:nvSpPr>
          <p:spPr>
            <a:xfrm>
              <a:off x="13206971" y="4498218"/>
              <a:ext cx="3048635" cy="10795"/>
            </a:xfrm>
            <a:custGeom>
              <a:avLst/>
              <a:gdLst/>
              <a:ahLst/>
              <a:cxnLst/>
              <a:rect l="l" t="t" r="r" b="b"/>
              <a:pathLst>
                <a:path w="3048634" h="10795">
                  <a:moveTo>
                    <a:pt x="10464" y="5232"/>
                  </a:moveTo>
                  <a:lnTo>
                    <a:pt x="8940" y="1536"/>
                  </a:lnTo>
                  <a:lnTo>
                    <a:pt x="5232" y="0"/>
                  </a:lnTo>
                  <a:lnTo>
                    <a:pt x="1536" y="1536"/>
                  </a:lnTo>
                  <a:lnTo>
                    <a:pt x="0" y="5232"/>
                  </a:lnTo>
                  <a:lnTo>
                    <a:pt x="1536" y="8940"/>
                  </a:lnTo>
                  <a:lnTo>
                    <a:pt x="5232" y="10464"/>
                  </a:lnTo>
                  <a:lnTo>
                    <a:pt x="8940" y="8940"/>
                  </a:lnTo>
                  <a:lnTo>
                    <a:pt x="10464" y="5232"/>
                  </a:lnTo>
                  <a:close/>
                </a:path>
                <a:path w="3048634" h="10795">
                  <a:moveTo>
                    <a:pt x="3048444" y="5232"/>
                  </a:moveTo>
                  <a:lnTo>
                    <a:pt x="3046920" y="1536"/>
                  </a:lnTo>
                  <a:lnTo>
                    <a:pt x="3043212" y="0"/>
                  </a:lnTo>
                  <a:lnTo>
                    <a:pt x="3039516" y="1536"/>
                  </a:lnTo>
                  <a:lnTo>
                    <a:pt x="3037979" y="5232"/>
                  </a:lnTo>
                  <a:lnTo>
                    <a:pt x="3039516" y="8940"/>
                  </a:lnTo>
                  <a:lnTo>
                    <a:pt x="3043212" y="10464"/>
                  </a:lnTo>
                  <a:lnTo>
                    <a:pt x="3046920" y="8940"/>
                  </a:lnTo>
                  <a:lnTo>
                    <a:pt x="3048444" y="5232"/>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0" name="object 84">
              <a:extLst>
                <a:ext uri="{FF2B5EF4-FFF2-40B4-BE49-F238E27FC236}">
                  <a16:creationId xmlns:a16="http://schemas.microsoft.com/office/drawing/2014/main" id="{95240BBE-0A42-1F92-0F2F-9127F7FA8B39}"/>
                </a:ext>
              </a:extLst>
            </p:cNvPr>
            <p:cNvSpPr/>
            <p:nvPr/>
          </p:nvSpPr>
          <p:spPr>
            <a:xfrm>
              <a:off x="13233161" y="4293014"/>
              <a:ext cx="3006725" cy="0"/>
            </a:xfrm>
            <a:custGeom>
              <a:avLst/>
              <a:gdLst/>
              <a:ahLst/>
              <a:cxnLst/>
              <a:rect l="l" t="t" r="r" b="b"/>
              <a:pathLst>
                <a:path w="3006725">
                  <a:moveTo>
                    <a:pt x="0" y="0"/>
                  </a:moveTo>
                  <a:lnTo>
                    <a:pt x="3006547" y="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1" name="object 85">
              <a:extLst>
                <a:ext uri="{FF2B5EF4-FFF2-40B4-BE49-F238E27FC236}">
                  <a16:creationId xmlns:a16="http://schemas.microsoft.com/office/drawing/2014/main" id="{02157870-AA05-1488-0CF9-D16B1A9A97E6}"/>
                </a:ext>
              </a:extLst>
            </p:cNvPr>
            <p:cNvSpPr/>
            <p:nvPr/>
          </p:nvSpPr>
          <p:spPr>
            <a:xfrm>
              <a:off x="13206971" y="4287779"/>
              <a:ext cx="3048635" cy="10795"/>
            </a:xfrm>
            <a:custGeom>
              <a:avLst/>
              <a:gdLst/>
              <a:ahLst/>
              <a:cxnLst/>
              <a:rect l="l" t="t" r="r" b="b"/>
              <a:pathLst>
                <a:path w="3048634" h="10795">
                  <a:moveTo>
                    <a:pt x="10464" y="5245"/>
                  </a:moveTo>
                  <a:lnTo>
                    <a:pt x="8940" y="1536"/>
                  </a:lnTo>
                  <a:lnTo>
                    <a:pt x="5232" y="0"/>
                  </a:lnTo>
                  <a:lnTo>
                    <a:pt x="1536" y="1536"/>
                  </a:lnTo>
                  <a:lnTo>
                    <a:pt x="0" y="5245"/>
                  </a:lnTo>
                  <a:lnTo>
                    <a:pt x="1536" y="8940"/>
                  </a:lnTo>
                  <a:lnTo>
                    <a:pt x="5232" y="10477"/>
                  </a:lnTo>
                  <a:lnTo>
                    <a:pt x="8940" y="8940"/>
                  </a:lnTo>
                  <a:lnTo>
                    <a:pt x="10464" y="5245"/>
                  </a:lnTo>
                  <a:close/>
                </a:path>
                <a:path w="3048634" h="10795">
                  <a:moveTo>
                    <a:pt x="3048444" y="5245"/>
                  </a:moveTo>
                  <a:lnTo>
                    <a:pt x="3046920" y="1536"/>
                  </a:lnTo>
                  <a:lnTo>
                    <a:pt x="3043212" y="0"/>
                  </a:lnTo>
                  <a:lnTo>
                    <a:pt x="3039516" y="1536"/>
                  </a:lnTo>
                  <a:lnTo>
                    <a:pt x="3037979" y="5245"/>
                  </a:lnTo>
                  <a:lnTo>
                    <a:pt x="3039516" y="8940"/>
                  </a:lnTo>
                  <a:lnTo>
                    <a:pt x="3043212" y="10477"/>
                  </a:lnTo>
                  <a:lnTo>
                    <a:pt x="3046920" y="8940"/>
                  </a:lnTo>
                  <a:lnTo>
                    <a:pt x="3048444" y="5245"/>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2" name="object 86">
              <a:extLst>
                <a:ext uri="{FF2B5EF4-FFF2-40B4-BE49-F238E27FC236}">
                  <a16:creationId xmlns:a16="http://schemas.microsoft.com/office/drawing/2014/main" id="{41C14211-2F7D-27A6-64DB-E71FB62BB45C}"/>
                </a:ext>
              </a:extLst>
            </p:cNvPr>
            <p:cNvSpPr/>
            <p:nvPr/>
          </p:nvSpPr>
          <p:spPr>
            <a:xfrm>
              <a:off x="13233161" y="4077011"/>
              <a:ext cx="3006725" cy="0"/>
            </a:xfrm>
            <a:custGeom>
              <a:avLst/>
              <a:gdLst/>
              <a:ahLst/>
              <a:cxnLst/>
              <a:rect l="l" t="t" r="r" b="b"/>
              <a:pathLst>
                <a:path w="3006725">
                  <a:moveTo>
                    <a:pt x="0" y="0"/>
                  </a:moveTo>
                  <a:lnTo>
                    <a:pt x="3006547" y="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3" name="object 87">
              <a:extLst>
                <a:ext uri="{FF2B5EF4-FFF2-40B4-BE49-F238E27FC236}">
                  <a16:creationId xmlns:a16="http://schemas.microsoft.com/office/drawing/2014/main" id="{FA21A43D-9AEF-1117-2F5A-C7CB8558C918}"/>
                </a:ext>
              </a:extLst>
            </p:cNvPr>
            <p:cNvSpPr/>
            <p:nvPr/>
          </p:nvSpPr>
          <p:spPr>
            <a:xfrm>
              <a:off x="13206971" y="4071778"/>
              <a:ext cx="3048635" cy="10795"/>
            </a:xfrm>
            <a:custGeom>
              <a:avLst/>
              <a:gdLst/>
              <a:ahLst/>
              <a:cxnLst/>
              <a:rect l="l" t="t" r="r" b="b"/>
              <a:pathLst>
                <a:path w="3048634" h="10795">
                  <a:moveTo>
                    <a:pt x="10464" y="5245"/>
                  </a:moveTo>
                  <a:lnTo>
                    <a:pt x="8940" y="1536"/>
                  </a:lnTo>
                  <a:lnTo>
                    <a:pt x="5232" y="0"/>
                  </a:lnTo>
                  <a:lnTo>
                    <a:pt x="1536" y="1536"/>
                  </a:lnTo>
                  <a:lnTo>
                    <a:pt x="0" y="5245"/>
                  </a:lnTo>
                  <a:lnTo>
                    <a:pt x="1536" y="8940"/>
                  </a:lnTo>
                  <a:lnTo>
                    <a:pt x="5232" y="10477"/>
                  </a:lnTo>
                  <a:lnTo>
                    <a:pt x="8940" y="8940"/>
                  </a:lnTo>
                  <a:lnTo>
                    <a:pt x="10464" y="5245"/>
                  </a:lnTo>
                  <a:close/>
                </a:path>
                <a:path w="3048634" h="10795">
                  <a:moveTo>
                    <a:pt x="3048444" y="5245"/>
                  </a:moveTo>
                  <a:lnTo>
                    <a:pt x="3046920" y="1536"/>
                  </a:lnTo>
                  <a:lnTo>
                    <a:pt x="3043212" y="0"/>
                  </a:lnTo>
                  <a:lnTo>
                    <a:pt x="3039516" y="1536"/>
                  </a:lnTo>
                  <a:lnTo>
                    <a:pt x="3037979" y="5245"/>
                  </a:lnTo>
                  <a:lnTo>
                    <a:pt x="3039516" y="8940"/>
                  </a:lnTo>
                  <a:lnTo>
                    <a:pt x="3043212" y="10477"/>
                  </a:lnTo>
                  <a:lnTo>
                    <a:pt x="3046920" y="8940"/>
                  </a:lnTo>
                  <a:lnTo>
                    <a:pt x="3048444" y="5245"/>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4" name="object 88">
              <a:extLst>
                <a:ext uri="{FF2B5EF4-FFF2-40B4-BE49-F238E27FC236}">
                  <a16:creationId xmlns:a16="http://schemas.microsoft.com/office/drawing/2014/main" id="{3201FADD-D37D-D18D-4E8F-9DA2C8E86D4C}"/>
                </a:ext>
              </a:extLst>
            </p:cNvPr>
            <p:cNvSpPr/>
            <p:nvPr/>
          </p:nvSpPr>
          <p:spPr>
            <a:xfrm>
              <a:off x="13218434" y="4011455"/>
              <a:ext cx="0" cy="1623060"/>
            </a:xfrm>
            <a:custGeom>
              <a:avLst/>
              <a:gdLst/>
              <a:ahLst/>
              <a:cxnLst/>
              <a:rect l="l" t="t" r="r" b="b"/>
              <a:pathLst>
                <a:path h="1623060">
                  <a:moveTo>
                    <a:pt x="0" y="0"/>
                  </a:moveTo>
                  <a:lnTo>
                    <a:pt x="0" y="1622536"/>
                  </a:lnTo>
                </a:path>
              </a:pathLst>
            </a:custGeom>
            <a:ln w="10470">
              <a:solidFill>
                <a:srgbClr val="22346A"/>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5" name="object 89">
              <a:extLst>
                <a:ext uri="{FF2B5EF4-FFF2-40B4-BE49-F238E27FC236}">
                  <a16:creationId xmlns:a16="http://schemas.microsoft.com/office/drawing/2014/main" id="{F5E251EA-B87C-EBC8-80AD-3288618CA08E}"/>
                </a:ext>
              </a:extLst>
            </p:cNvPr>
            <p:cNvSpPr/>
            <p:nvPr/>
          </p:nvSpPr>
          <p:spPr>
            <a:xfrm>
              <a:off x="13354389" y="4043333"/>
              <a:ext cx="0" cy="1574800"/>
            </a:xfrm>
            <a:custGeom>
              <a:avLst/>
              <a:gdLst/>
              <a:ahLst/>
              <a:cxnLst/>
              <a:rect l="l" t="t" r="r" b="b"/>
              <a:pathLst>
                <a:path h="1574800">
                  <a:moveTo>
                    <a:pt x="0" y="0"/>
                  </a:moveTo>
                  <a:lnTo>
                    <a:pt x="0" y="157437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6" name="object 90">
              <a:extLst>
                <a:ext uri="{FF2B5EF4-FFF2-40B4-BE49-F238E27FC236}">
                  <a16:creationId xmlns:a16="http://schemas.microsoft.com/office/drawing/2014/main" id="{8A7ED69A-BA53-68B9-73CC-A780312B2B48}"/>
                </a:ext>
              </a:extLst>
            </p:cNvPr>
            <p:cNvSpPr/>
            <p:nvPr/>
          </p:nvSpPr>
          <p:spPr>
            <a:xfrm>
              <a:off x="13349147" y="4006932"/>
              <a:ext cx="10795" cy="1631950"/>
            </a:xfrm>
            <a:custGeom>
              <a:avLst/>
              <a:gdLst/>
              <a:ahLst/>
              <a:cxnLst/>
              <a:rect l="l" t="t" r="r" b="b"/>
              <a:pathLst>
                <a:path w="10794" h="1631950">
                  <a:moveTo>
                    <a:pt x="10477" y="1626362"/>
                  </a:moveTo>
                  <a:lnTo>
                    <a:pt x="8940" y="1622666"/>
                  </a:lnTo>
                  <a:lnTo>
                    <a:pt x="5232" y="1621129"/>
                  </a:lnTo>
                  <a:lnTo>
                    <a:pt x="1536" y="1622666"/>
                  </a:lnTo>
                  <a:lnTo>
                    <a:pt x="0" y="1626362"/>
                  </a:lnTo>
                  <a:lnTo>
                    <a:pt x="1536" y="1630070"/>
                  </a:lnTo>
                  <a:lnTo>
                    <a:pt x="5232" y="1631607"/>
                  </a:lnTo>
                  <a:lnTo>
                    <a:pt x="8940" y="1630070"/>
                  </a:lnTo>
                  <a:lnTo>
                    <a:pt x="10477" y="1626362"/>
                  </a:lnTo>
                  <a:close/>
                </a:path>
                <a:path w="10794" h="1631950">
                  <a:moveTo>
                    <a:pt x="10477" y="5232"/>
                  </a:moveTo>
                  <a:lnTo>
                    <a:pt x="8940" y="1524"/>
                  </a:lnTo>
                  <a:lnTo>
                    <a:pt x="5232" y="0"/>
                  </a:lnTo>
                  <a:lnTo>
                    <a:pt x="1536" y="1524"/>
                  </a:lnTo>
                  <a:lnTo>
                    <a:pt x="0" y="5232"/>
                  </a:lnTo>
                  <a:lnTo>
                    <a:pt x="1536" y="8928"/>
                  </a:lnTo>
                  <a:lnTo>
                    <a:pt x="5232" y="10464"/>
                  </a:lnTo>
                  <a:lnTo>
                    <a:pt x="8940" y="8928"/>
                  </a:lnTo>
                  <a:lnTo>
                    <a:pt x="10477" y="5232"/>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7" name="object 91">
              <a:extLst>
                <a:ext uri="{FF2B5EF4-FFF2-40B4-BE49-F238E27FC236}">
                  <a16:creationId xmlns:a16="http://schemas.microsoft.com/office/drawing/2014/main" id="{EA50EB7F-CE80-EE74-6685-76DE14E87AB8}"/>
                </a:ext>
              </a:extLst>
            </p:cNvPr>
            <p:cNvSpPr/>
            <p:nvPr/>
          </p:nvSpPr>
          <p:spPr>
            <a:xfrm>
              <a:off x="16118797" y="4043333"/>
              <a:ext cx="0" cy="1574800"/>
            </a:xfrm>
            <a:custGeom>
              <a:avLst/>
              <a:gdLst/>
              <a:ahLst/>
              <a:cxnLst/>
              <a:rect l="l" t="t" r="r" b="b"/>
              <a:pathLst>
                <a:path h="1574800">
                  <a:moveTo>
                    <a:pt x="0" y="0"/>
                  </a:moveTo>
                  <a:lnTo>
                    <a:pt x="0" y="1574370"/>
                  </a:lnTo>
                </a:path>
              </a:pathLst>
            </a:custGeom>
            <a:ln w="10470">
              <a:solidFill>
                <a:srgbClr val="D9D9D9"/>
              </a:solidFill>
              <a:prstDash val="dot"/>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8" name="object 92">
              <a:extLst>
                <a:ext uri="{FF2B5EF4-FFF2-40B4-BE49-F238E27FC236}">
                  <a16:creationId xmlns:a16="http://schemas.microsoft.com/office/drawing/2014/main" id="{F75F6C69-6F3C-134F-DC7E-30FD3EF93486}"/>
                </a:ext>
              </a:extLst>
            </p:cNvPr>
            <p:cNvSpPr/>
            <p:nvPr/>
          </p:nvSpPr>
          <p:spPr>
            <a:xfrm>
              <a:off x="16113556" y="4006932"/>
              <a:ext cx="10795" cy="1631950"/>
            </a:xfrm>
            <a:custGeom>
              <a:avLst/>
              <a:gdLst/>
              <a:ahLst/>
              <a:cxnLst/>
              <a:rect l="l" t="t" r="r" b="b"/>
              <a:pathLst>
                <a:path w="10794" h="1631950">
                  <a:moveTo>
                    <a:pt x="10464" y="1626362"/>
                  </a:moveTo>
                  <a:lnTo>
                    <a:pt x="8940" y="1622666"/>
                  </a:lnTo>
                  <a:lnTo>
                    <a:pt x="5232" y="1621129"/>
                  </a:lnTo>
                  <a:lnTo>
                    <a:pt x="1536" y="1622666"/>
                  </a:lnTo>
                  <a:lnTo>
                    <a:pt x="0" y="1626362"/>
                  </a:lnTo>
                  <a:lnTo>
                    <a:pt x="1536" y="1630070"/>
                  </a:lnTo>
                  <a:lnTo>
                    <a:pt x="5232" y="1631607"/>
                  </a:lnTo>
                  <a:lnTo>
                    <a:pt x="8940" y="1630070"/>
                  </a:lnTo>
                  <a:lnTo>
                    <a:pt x="10464" y="1626362"/>
                  </a:lnTo>
                  <a:close/>
                </a:path>
                <a:path w="10794" h="1631950">
                  <a:moveTo>
                    <a:pt x="10464" y="5232"/>
                  </a:moveTo>
                  <a:lnTo>
                    <a:pt x="8940" y="1524"/>
                  </a:lnTo>
                  <a:lnTo>
                    <a:pt x="5232" y="0"/>
                  </a:lnTo>
                  <a:lnTo>
                    <a:pt x="1536" y="1524"/>
                  </a:lnTo>
                  <a:lnTo>
                    <a:pt x="0" y="5232"/>
                  </a:lnTo>
                  <a:lnTo>
                    <a:pt x="1536" y="8928"/>
                  </a:lnTo>
                  <a:lnTo>
                    <a:pt x="5232" y="10464"/>
                  </a:lnTo>
                  <a:lnTo>
                    <a:pt x="8940" y="8928"/>
                  </a:lnTo>
                  <a:lnTo>
                    <a:pt x="10464" y="5232"/>
                  </a:lnTo>
                  <a:close/>
                </a:path>
              </a:pathLst>
            </a:custGeom>
            <a:solidFill>
              <a:srgbClr val="D9D9D9"/>
            </a:solidFill>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89" name="object 93">
              <a:extLst>
                <a:ext uri="{FF2B5EF4-FFF2-40B4-BE49-F238E27FC236}">
                  <a16:creationId xmlns:a16="http://schemas.microsoft.com/office/drawing/2014/main" id="{48E79519-C116-5B0B-5933-D530A4C8232B}"/>
                </a:ext>
              </a:extLst>
            </p:cNvPr>
            <p:cNvSpPr/>
            <p:nvPr/>
          </p:nvSpPr>
          <p:spPr>
            <a:xfrm>
              <a:off x="13359240" y="4084662"/>
              <a:ext cx="2738120" cy="53340"/>
            </a:xfrm>
            <a:custGeom>
              <a:avLst/>
              <a:gdLst/>
              <a:ahLst/>
              <a:cxnLst/>
              <a:rect l="l" t="t" r="r" b="b"/>
              <a:pathLst>
                <a:path w="2738119" h="53339">
                  <a:moveTo>
                    <a:pt x="0" y="52993"/>
                  </a:moveTo>
                  <a:lnTo>
                    <a:pt x="2737539" y="0"/>
                  </a:lnTo>
                </a:path>
              </a:pathLst>
            </a:custGeom>
            <a:ln w="10470">
              <a:solidFill>
                <a:srgbClr val="67C3AA"/>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0" name="object 94">
              <a:extLst>
                <a:ext uri="{FF2B5EF4-FFF2-40B4-BE49-F238E27FC236}">
                  <a16:creationId xmlns:a16="http://schemas.microsoft.com/office/drawing/2014/main" id="{C5FAC666-CB41-53BA-2677-1CDB1CB6DEBD}"/>
                </a:ext>
              </a:extLst>
            </p:cNvPr>
            <p:cNvSpPr/>
            <p:nvPr/>
          </p:nvSpPr>
          <p:spPr>
            <a:xfrm>
              <a:off x="13368448" y="4084662"/>
              <a:ext cx="2755900" cy="624205"/>
            </a:xfrm>
            <a:custGeom>
              <a:avLst/>
              <a:gdLst/>
              <a:ahLst/>
              <a:cxnLst/>
              <a:rect l="l" t="t" r="r" b="b"/>
              <a:pathLst>
                <a:path w="2755900" h="624204">
                  <a:moveTo>
                    <a:pt x="2755382" y="624085"/>
                  </a:moveTo>
                  <a:lnTo>
                    <a:pt x="0" y="0"/>
                  </a:lnTo>
                </a:path>
              </a:pathLst>
            </a:custGeom>
            <a:ln w="10470">
              <a:solidFill>
                <a:srgbClr val="919191"/>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1" name="object 95">
              <a:extLst>
                <a:ext uri="{FF2B5EF4-FFF2-40B4-BE49-F238E27FC236}">
                  <a16:creationId xmlns:a16="http://schemas.microsoft.com/office/drawing/2014/main" id="{A87FD1E7-87C4-2581-4267-21EA0EECA20D}"/>
                </a:ext>
              </a:extLst>
            </p:cNvPr>
            <p:cNvSpPr/>
            <p:nvPr/>
          </p:nvSpPr>
          <p:spPr>
            <a:xfrm>
              <a:off x="13368620" y="4084583"/>
              <a:ext cx="2746375" cy="1458595"/>
            </a:xfrm>
            <a:custGeom>
              <a:avLst/>
              <a:gdLst/>
              <a:ahLst/>
              <a:cxnLst/>
              <a:rect l="l" t="t" r="r" b="b"/>
              <a:pathLst>
                <a:path w="2746375" h="1458595">
                  <a:moveTo>
                    <a:pt x="2745968" y="1458196"/>
                  </a:moveTo>
                  <a:lnTo>
                    <a:pt x="0" y="0"/>
                  </a:lnTo>
                </a:path>
              </a:pathLst>
            </a:custGeom>
            <a:ln w="10470">
              <a:solidFill>
                <a:srgbClr val="72AFA8"/>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2" name="object 96">
              <a:extLst>
                <a:ext uri="{FF2B5EF4-FFF2-40B4-BE49-F238E27FC236}">
                  <a16:creationId xmlns:a16="http://schemas.microsoft.com/office/drawing/2014/main" id="{09912F1E-1BE8-3B78-7364-588C3676ABC5}"/>
                </a:ext>
              </a:extLst>
            </p:cNvPr>
            <p:cNvSpPr/>
            <p:nvPr/>
          </p:nvSpPr>
          <p:spPr>
            <a:xfrm>
              <a:off x="13359292" y="4963952"/>
              <a:ext cx="2764790" cy="261620"/>
            </a:xfrm>
            <a:custGeom>
              <a:avLst/>
              <a:gdLst/>
              <a:ahLst/>
              <a:cxnLst/>
              <a:rect l="l" t="t" r="r" b="b"/>
              <a:pathLst>
                <a:path w="2764790" h="261620">
                  <a:moveTo>
                    <a:pt x="2764627" y="261489"/>
                  </a:moveTo>
                  <a:lnTo>
                    <a:pt x="0" y="0"/>
                  </a:lnTo>
                </a:path>
              </a:pathLst>
            </a:custGeom>
            <a:ln w="10470">
              <a:solidFill>
                <a:srgbClr val="E2ADCB"/>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3" name="object 97">
              <a:extLst>
                <a:ext uri="{FF2B5EF4-FFF2-40B4-BE49-F238E27FC236}">
                  <a16:creationId xmlns:a16="http://schemas.microsoft.com/office/drawing/2014/main" id="{B40497F2-7493-2215-64C9-B3188199D151}"/>
                </a:ext>
              </a:extLst>
            </p:cNvPr>
            <p:cNvSpPr/>
            <p:nvPr/>
          </p:nvSpPr>
          <p:spPr>
            <a:xfrm>
              <a:off x="13359440" y="4501621"/>
              <a:ext cx="2764790" cy="878205"/>
            </a:xfrm>
            <a:custGeom>
              <a:avLst/>
              <a:gdLst/>
              <a:ahLst/>
              <a:cxnLst/>
              <a:rect l="l" t="t" r="r" b="b"/>
              <a:pathLst>
                <a:path w="2764790" h="878204">
                  <a:moveTo>
                    <a:pt x="0" y="0"/>
                  </a:moveTo>
                  <a:lnTo>
                    <a:pt x="2764334" y="877941"/>
                  </a:lnTo>
                </a:path>
              </a:pathLst>
            </a:custGeom>
            <a:ln w="10470">
              <a:solidFill>
                <a:srgbClr val="9AD1F0"/>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4" name="object 98">
              <a:extLst>
                <a:ext uri="{FF2B5EF4-FFF2-40B4-BE49-F238E27FC236}">
                  <a16:creationId xmlns:a16="http://schemas.microsoft.com/office/drawing/2014/main" id="{0F211D3D-A76A-8BC5-E72C-A65F5DBEA70A}"/>
                </a:ext>
              </a:extLst>
            </p:cNvPr>
            <p:cNvSpPr/>
            <p:nvPr/>
          </p:nvSpPr>
          <p:spPr>
            <a:xfrm>
              <a:off x="13350214" y="5335611"/>
              <a:ext cx="2774315" cy="207645"/>
            </a:xfrm>
            <a:custGeom>
              <a:avLst/>
              <a:gdLst/>
              <a:ahLst/>
              <a:cxnLst/>
              <a:rect l="l" t="t" r="r" b="b"/>
              <a:pathLst>
                <a:path w="2774315" h="207645">
                  <a:moveTo>
                    <a:pt x="0" y="0"/>
                  </a:moveTo>
                  <a:lnTo>
                    <a:pt x="2773716" y="207082"/>
                  </a:lnTo>
                </a:path>
              </a:pathLst>
            </a:custGeom>
            <a:ln w="10470">
              <a:solidFill>
                <a:srgbClr val="66C4A9"/>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5" name="object 99">
              <a:extLst>
                <a:ext uri="{FF2B5EF4-FFF2-40B4-BE49-F238E27FC236}">
                  <a16:creationId xmlns:a16="http://schemas.microsoft.com/office/drawing/2014/main" id="{2D9E7173-CBF0-2718-4D89-DD6815300AE1}"/>
                </a:ext>
              </a:extLst>
            </p:cNvPr>
            <p:cNvSpPr/>
            <p:nvPr/>
          </p:nvSpPr>
          <p:spPr>
            <a:xfrm>
              <a:off x="13359262" y="5335614"/>
              <a:ext cx="2764790" cy="125730"/>
            </a:xfrm>
            <a:custGeom>
              <a:avLst/>
              <a:gdLst/>
              <a:ahLst/>
              <a:cxnLst/>
              <a:rect l="l" t="t" r="r" b="b"/>
              <a:pathLst>
                <a:path w="2764790" h="125729">
                  <a:moveTo>
                    <a:pt x="2764690" y="125504"/>
                  </a:moveTo>
                  <a:lnTo>
                    <a:pt x="0" y="0"/>
                  </a:lnTo>
                </a:path>
              </a:pathLst>
            </a:custGeom>
            <a:ln w="10470">
              <a:solidFill>
                <a:srgbClr val="69AECF"/>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6" name="object 100">
              <a:extLst>
                <a:ext uri="{FF2B5EF4-FFF2-40B4-BE49-F238E27FC236}">
                  <a16:creationId xmlns:a16="http://schemas.microsoft.com/office/drawing/2014/main" id="{27219365-2084-1DD7-D02B-864DC115C6FD}"/>
                </a:ext>
              </a:extLst>
            </p:cNvPr>
            <p:cNvSpPr/>
            <p:nvPr/>
          </p:nvSpPr>
          <p:spPr>
            <a:xfrm>
              <a:off x="13359285" y="5299354"/>
              <a:ext cx="2764790" cy="243840"/>
            </a:xfrm>
            <a:custGeom>
              <a:avLst/>
              <a:gdLst/>
              <a:ahLst/>
              <a:cxnLst/>
              <a:rect l="l" t="t" r="r" b="b"/>
              <a:pathLst>
                <a:path w="2764790" h="243839">
                  <a:moveTo>
                    <a:pt x="2764638" y="243343"/>
                  </a:moveTo>
                  <a:lnTo>
                    <a:pt x="0" y="0"/>
                  </a:lnTo>
                </a:path>
              </a:pathLst>
            </a:custGeom>
            <a:ln w="10470">
              <a:solidFill>
                <a:srgbClr val="F8E3B6"/>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7" name="object 101">
              <a:extLst>
                <a:ext uri="{FF2B5EF4-FFF2-40B4-BE49-F238E27FC236}">
                  <a16:creationId xmlns:a16="http://schemas.microsoft.com/office/drawing/2014/main" id="{90B69649-EF46-EDF7-160A-95F0BDEDA043}"/>
                </a:ext>
              </a:extLst>
            </p:cNvPr>
            <p:cNvSpPr/>
            <p:nvPr/>
          </p:nvSpPr>
          <p:spPr>
            <a:xfrm>
              <a:off x="13359276" y="5136195"/>
              <a:ext cx="2764790" cy="198120"/>
            </a:xfrm>
            <a:custGeom>
              <a:avLst/>
              <a:gdLst/>
              <a:ahLst/>
              <a:cxnLst/>
              <a:rect l="l" t="t" r="r" b="b"/>
              <a:pathLst>
                <a:path w="2764790" h="198120">
                  <a:moveTo>
                    <a:pt x="2764659" y="198004"/>
                  </a:moveTo>
                  <a:lnTo>
                    <a:pt x="0" y="0"/>
                  </a:lnTo>
                </a:path>
              </a:pathLst>
            </a:custGeom>
            <a:ln w="10470">
              <a:solidFill>
                <a:srgbClr val="D68F57"/>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8" name="object 102">
              <a:extLst>
                <a:ext uri="{FF2B5EF4-FFF2-40B4-BE49-F238E27FC236}">
                  <a16:creationId xmlns:a16="http://schemas.microsoft.com/office/drawing/2014/main" id="{E0733385-A507-68D2-00B7-67A2305B19C7}"/>
                </a:ext>
              </a:extLst>
            </p:cNvPr>
            <p:cNvSpPr/>
            <p:nvPr/>
          </p:nvSpPr>
          <p:spPr>
            <a:xfrm>
              <a:off x="13350288" y="4918614"/>
              <a:ext cx="2773680" cy="515620"/>
            </a:xfrm>
            <a:custGeom>
              <a:avLst/>
              <a:gdLst/>
              <a:ahLst/>
              <a:cxnLst/>
              <a:rect l="l" t="t" r="r" b="b"/>
              <a:pathLst>
                <a:path w="2773680" h="515620">
                  <a:moveTo>
                    <a:pt x="2773569" y="515324"/>
                  </a:moveTo>
                  <a:lnTo>
                    <a:pt x="0" y="0"/>
                  </a:lnTo>
                </a:path>
              </a:pathLst>
            </a:custGeom>
            <a:ln w="10470">
              <a:solidFill>
                <a:srgbClr val="9FD5F1"/>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199" name="object 103">
              <a:extLst>
                <a:ext uri="{FF2B5EF4-FFF2-40B4-BE49-F238E27FC236}">
                  <a16:creationId xmlns:a16="http://schemas.microsoft.com/office/drawing/2014/main" id="{E82D1540-A270-55BA-17F8-E28556F98FBA}"/>
                </a:ext>
              </a:extLst>
            </p:cNvPr>
            <p:cNvSpPr/>
            <p:nvPr/>
          </p:nvSpPr>
          <p:spPr>
            <a:xfrm>
              <a:off x="13359360" y="4918611"/>
              <a:ext cx="2764790" cy="542925"/>
            </a:xfrm>
            <a:custGeom>
              <a:avLst/>
              <a:gdLst/>
              <a:ahLst/>
              <a:cxnLst/>
              <a:rect l="l" t="t" r="r" b="b"/>
              <a:pathLst>
                <a:path w="2764790" h="542925">
                  <a:moveTo>
                    <a:pt x="2764491" y="542507"/>
                  </a:moveTo>
                  <a:lnTo>
                    <a:pt x="0" y="0"/>
                  </a:lnTo>
                </a:path>
              </a:pathLst>
            </a:custGeom>
            <a:ln w="10470">
              <a:solidFill>
                <a:srgbClr val="B0CDC9"/>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00" name="object 104">
              <a:extLst>
                <a:ext uri="{FF2B5EF4-FFF2-40B4-BE49-F238E27FC236}">
                  <a16:creationId xmlns:a16="http://schemas.microsoft.com/office/drawing/2014/main" id="{3C648235-7FF2-4EC2-FE18-467BA3512B95}"/>
                </a:ext>
              </a:extLst>
            </p:cNvPr>
            <p:cNvSpPr/>
            <p:nvPr/>
          </p:nvSpPr>
          <p:spPr>
            <a:xfrm>
              <a:off x="13359408" y="4710121"/>
              <a:ext cx="2764790" cy="733425"/>
            </a:xfrm>
            <a:custGeom>
              <a:avLst/>
              <a:gdLst/>
              <a:ahLst/>
              <a:cxnLst/>
              <a:rect l="l" t="t" r="r" b="b"/>
              <a:pathLst>
                <a:path w="2764790" h="733425">
                  <a:moveTo>
                    <a:pt x="2764397" y="732878"/>
                  </a:moveTo>
                  <a:lnTo>
                    <a:pt x="0" y="0"/>
                  </a:lnTo>
                </a:path>
              </a:pathLst>
            </a:custGeom>
            <a:ln w="10470">
              <a:solidFill>
                <a:srgbClr val="F1C469"/>
              </a:solidFill>
              <a:prstDash val="sysDash"/>
            </a:ln>
          </p:spPr>
          <p:txBody>
            <a:bodyPr wrap="square" lIns="0" tIns="0" rIns="0" bIns="0" rtlCol="0"/>
            <a:lstStyle/>
            <a:p>
              <a:endParaRPr sz="1092">
                <a:latin typeface="Arial" panose="020B0604020202020204" pitchFamily="34" charset="0"/>
                <a:cs typeface="Arial" panose="020B0604020202020204" pitchFamily="34" charset="0"/>
              </a:endParaRPr>
            </a:p>
          </p:txBody>
        </p:sp>
        <p:sp>
          <p:nvSpPr>
            <p:cNvPr id="201" name="object 105">
              <a:extLst>
                <a:ext uri="{FF2B5EF4-FFF2-40B4-BE49-F238E27FC236}">
                  <a16:creationId xmlns:a16="http://schemas.microsoft.com/office/drawing/2014/main" id="{E480EABC-17AD-A93F-EA24-95DE71AE22ED}"/>
                </a:ext>
              </a:extLst>
            </p:cNvPr>
            <p:cNvSpPr/>
            <p:nvPr/>
          </p:nvSpPr>
          <p:spPr>
            <a:xfrm>
              <a:off x="13350434" y="4728954"/>
              <a:ext cx="2773680" cy="559435"/>
            </a:xfrm>
            <a:custGeom>
              <a:avLst/>
              <a:gdLst/>
              <a:ahLst/>
              <a:cxnLst/>
              <a:rect l="l" t="t" r="r" b="b"/>
              <a:pathLst>
                <a:path w="2773680" h="559435">
                  <a:moveTo>
                    <a:pt x="0" y="0"/>
                  </a:moveTo>
                  <a:lnTo>
                    <a:pt x="2773276" y="559249"/>
                  </a:lnTo>
                </a:path>
              </a:pathLst>
            </a:custGeom>
            <a:ln w="20941">
              <a:solidFill>
                <a:srgbClr val="D75E01"/>
              </a:solidFill>
            </a:ln>
          </p:spPr>
          <p:txBody>
            <a:bodyPr wrap="square" lIns="0" tIns="0" rIns="0" bIns="0" rtlCol="0"/>
            <a:lstStyle/>
            <a:p>
              <a:endParaRPr sz="1092">
                <a:latin typeface="Arial" panose="020B0604020202020204" pitchFamily="34" charset="0"/>
                <a:cs typeface="Arial" panose="020B0604020202020204" pitchFamily="34" charset="0"/>
              </a:endParaRPr>
            </a:p>
          </p:txBody>
        </p:sp>
      </p:grpSp>
      <p:sp>
        <p:nvSpPr>
          <p:cNvPr id="202" name="object 106">
            <a:extLst>
              <a:ext uri="{FF2B5EF4-FFF2-40B4-BE49-F238E27FC236}">
                <a16:creationId xmlns:a16="http://schemas.microsoft.com/office/drawing/2014/main" id="{6E6CCF2C-55A0-70E4-4722-9767E83AE77F}"/>
              </a:ext>
            </a:extLst>
          </p:cNvPr>
          <p:cNvSpPr txBox="1"/>
          <p:nvPr/>
        </p:nvSpPr>
        <p:spPr>
          <a:xfrm>
            <a:off x="8842351" y="2938116"/>
            <a:ext cx="1676571" cy="130613"/>
          </a:xfrm>
          <a:prstGeom prst="rect">
            <a:avLst/>
          </a:prstGeom>
          <a:ln w="10470">
            <a:solidFill>
              <a:srgbClr val="D9D9D9"/>
            </a:solidFill>
          </a:ln>
        </p:spPr>
        <p:txBody>
          <a:bodyPr vert="horz" wrap="square" lIns="0" tIns="0" rIns="0" bIns="0" rtlCol="0">
            <a:spAutoFit/>
          </a:bodyPr>
          <a:lstStyle/>
          <a:p>
            <a:pPr>
              <a:lnSpc>
                <a:spcPts val="976"/>
              </a:lnSpc>
            </a:pPr>
            <a:r>
              <a:rPr sz="1182" b="1" spc="-12">
                <a:solidFill>
                  <a:srgbClr val="22346A"/>
                </a:solidFill>
                <a:latin typeface="Arial" panose="020B0604020202020204" pitchFamily="34" charset="0"/>
                <a:cs typeface="Arial" panose="020B0604020202020204" pitchFamily="34" charset="0"/>
              </a:rPr>
              <a:t>39,0</a:t>
            </a:r>
            <a:endParaRPr sz="1182">
              <a:latin typeface="Arial" panose="020B0604020202020204" pitchFamily="34" charset="0"/>
              <a:cs typeface="Arial" panose="020B0604020202020204" pitchFamily="34" charset="0"/>
            </a:endParaRPr>
          </a:p>
        </p:txBody>
      </p:sp>
      <p:sp>
        <p:nvSpPr>
          <p:cNvPr id="203" name="object 107">
            <a:extLst>
              <a:ext uri="{FF2B5EF4-FFF2-40B4-BE49-F238E27FC236}">
                <a16:creationId xmlns:a16="http://schemas.microsoft.com/office/drawing/2014/main" id="{807E4150-F255-9C5A-D0B7-5AF1D1BB1DEA}"/>
              </a:ext>
            </a:extLst>
          </p:cNvPr>
          <p:cNvSpPr txBox="1"/>
          <p:nvPr/>
        </p:nvSpPr>
        <p:spPr>
          <a:xfrm>
            <a:off x="8845525" y="3194324"/>
            <a:ext cx="1818660" cy="191630"/>
          </a:xfrm>
          <a:prstGeom prst="rect">
            <a:avLst/>
          </a:prstGeom>
        </p:spPr>
        <p:txBody>
          <a:bodyPr vert="horz" wrap="square" lIns="0" tIns="9627" rIns="0" bIns="0" rtlCol="0">
            <a:spAutoFit/>
          </a:bodyPr>
          <a:lstStyle/>
          <a:p>
            <a:pPr marR="3081" algn="r">
              <a:spcBef>
                <a:spcPts val="76"/>
              </a:spcBef>
            </a:pPr>
            <a:r>
              <a:rPr sz="1182" b="1" spc="-12">
                <a:solidFill>
                  <a:srgbClr val="22346A"/>
                </a:solidFill>
                <a:latin typeface="Arial" panose="020B0604020202020204" pitchFamily="34" charset="0"/>
                <a:cs typeface="Arial" panose="020B0604020202020204" pitchFamily="34" charset="0"/>
              </a:rPr>
              <a:t>12,4</a:t>
            </a:r>
            <a:endParaRPr sz="1182">
              <a:latin typeface="Arial" panose="020B0604020202020204" pitchFamily="34" charset="0"/>
              <a:cs typeface="Arial" panose="020B0604020202020204" pitchFamily="34" charset="0"/>
            </a:endParaRPr>
          </a:p>
        </p:txBody>
      </p:sp>
      <p:sp>
        <p:nvSpPr>
          <p:cNvPr id="204" name="object 7">
            <a:extLst>
              <a:ext uri="{FF2B5EF4-FFF2-40B4-BE49-F238E27FC236}">
                <a16:creationId xmlns:a16="http://schemas.microsoft.com/office/drawing/2014/main" id="{8C404B21-A704-B4A5-D3E1-B3D5229EFC2F}"/>
              </a:ext>
            </a:extLst>
          </p:cNvPr>
          <p:cNvSpPr txBox="1"/>
          <p:nvPr/>
        </p:nvSpPr>
        <p:spPr>
          <a:xfrm>
            <a:off x="890157" y="5648525"/>
            <a:ext cx="1369790" cy="107372"/>
          </a:xfrm>
          <a:prstGeom prst="rect">
            <a:avLst/>
          </a:prstGeom>
        </p:spPr>
        <p:txBody>
          <a:bodyPr vert="horz" wrap="square" lIns="0" tIns="9242" rIns="0" bIns="0" rtlCol="0">
            <a:spAutoFit/>
          </a:bodyPr>
          <a:lstStyle/>
          <a:p>
            <a:pPr marL="23104">
              <a:spcBef>
                <a:spcPts val="73"/>
              </a:spcBef>
            </a:pPr>
            <a:r>
              <a:rPr sz="637">
                <a:solidFill>
                  <a:srgbClr val="646464"/>
                </a:solidFill>
                <a:latin typeface="Arial" panose="020B0604020202020204" pitchFamily="34" charset="0"/>
                <a:cs typeface="Arial" panose="020B0604020202020204" pitchFamily="34" charset="0"/>
              </a:rPr>
              <a:t>Oviedo</a:t>
            </a:r>
            <a:r>
              <a:rPr sz="637" spc="12">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Escobar</a:t>
            </a:r>
            <a:r>
              <a:rPr sz="637" spc="-30">
                <a:solidFill>
                  <a:srgbClr val="646464"/>
                </a:solidFill>
                <a:latin typeface="Arial" panose="020B0604020202020204" pitchFamily="34" charset="0"/>
                <a:cs typeface="Arial" panose="020B0604020202020204" pitchFamily="34" charset="0"/>
              </a:rPr>
              <a:t> </a:t>
            </a:r>
            <a:r>
              <a:rPr sz="637">
                <a:solidFill>
                  <a:srgbClr val="646464"/>
                </a:solidFill>
                <a:latin typeface="Arial" panose="020B0604020202020204" pitchFamily="34" charset="0"/>
                <a:cs typeface="Arial" panose="020B0604020202020204" pitchFamily="34" charset="0"/>
              </a:rPr>
              <a:t>J,</a:t>
            </a:r>
            <a:r>
              <a:rPr sz="637" spc="-6">
                <a:solidFill>
                  <a:srgbClr val="646464"/>
                </a:solidFill>
                <a:latin typeface="Arial" panose="020B0604020202020204" pitchFamily="34" charset="0"/>
                <a:cs typeface="Arial" panose="020B0604020202020204" pitchFamily="34" charset="0"/>
              </a:rPr>
              <a:t> </a:t>
            </a:r>
            <a:r>
              <a:rPr sz="637" i="1">
                <a:solidFill>
                  <a:srgbClr val="646464"/>
                </a:solidFill>
                <a:latin typeface="Arial" panose="020B0604020202020204" pitchFamily="34" charset="0"/>
                <a:cs typeface="Arial" panose="020B0604020202020204" pitchFamily="34" charset="0"/>
              </a:rPr>
              <a:t>et</a:t>
            </a:r>
            <a:r>
              <a:rPr sz="637" i="1" spc="12">
                <a:solidFill>
                  <a:srgbClr val="646464"/>
                </a:solidFill>
                <a:latin typeface="Arial" panose="020B0604020202020204" pitchFamily="34" charset="0"/>
                <a:cs typeface="Arial" panose="020B0604020202020204" pitchFamily="34" charset="0"/>
              </a:rPr>
              <a:t> </a:t>
            </a:r>
            <a:r>
              <a:rPr sz="637" i="1">
                <a:solidFill>
                  <a:srgbClr val="646464"/>
                </a:solidFill>
                <a:latin typeface="Arial" panose="020B0604020202020204" pitchFamily="34" charset="0"/>
                <a:cs typeface="Arial" panose="020B0604020202020204" pitchFamily="34" charset="0"/>
              </a:rPr>
              <a:t>al.</a:t>
            </a:r>
            <a:r>
              <a:rPr sz="637" i="1" spc="-9">
                <a:solidFill>
                  <a:srgbClr val="646464"/>
                </a:solidFill>
                <a:latin typeface="Arial" panose="020B0604020202020204" pitchFamily="34" charset="0"/>
                <a:cs typeface="Arial" panose="020B0604020202020204" pitchFamily="34" charset="0"/>
              </a:rPr>
              <a:t> </a:t>
            </a:r>
            <a:r>
              <a:rPr sz="637" spc="-6">
                <a:solidFill>
                  <a:srgbClr val="646464"/>
                </a:solidFill>
                <a:latin typeface="Arial" panose="020B0604020202020204" pitchFamily="34" charset="0"/>
                <a:cs typeface="Arial" panose="020B0604020202020204" pitchFamily="34" charset="0"/>
              </a:rPr>
              <a:t>2025</a:t>
            </a:r>
            <a:r>
              <a:rPr sz="546" spc="-9" baseline="32407">
                <a:solidFill>
                  <a:srgbClr val="646464"/>
                </a:solidFill>
                <a:latin typeface="Arial" panose="020B0604020202020204" pitchFamily="34" charset="0"/>
                <a:cs typeface="Arial" panose="020B0604020202020204" pitchFamily="34" charset="0"/>
              </a:rPr>
              <a:t>1</a:t>
            </a:r>
            <a:endParaRPr sz="546" baseline="32407">
              <a:solidFill>
                <a:srgbClr val="646464"/>
              </a:solidFill>
              <a:latin typeface="Arial" panose="020B0604020202020204" pitchFamily="34" charset="0"/>
              <a:cs typeface="Arial" panose="020B0604020202020204" pitchFamily="34" charset="0"/>
            </a:endParaRPr>
          </a:p>
        </p:txBody>
      </p:sp>
      <p:sp>
        <p:nvSpPr>
          <p:cNvPr id="213" name="Rectángulo redondeado 212">
            <a:extLst>
              <a:ext uri="{FF2B5EF4-FFF2-40B4-BE49-F238E27FC236}">
                <a16:creationId xmlns:a16="http://schemas.microsoft.com/office/drawing/2014/main" id="{3BE72D6B-6AD4-082E-CB16-E455F5AA7B8E}"/>
              </a:ext>
            </a:extLst>
          </p:cNvPr>
          <p:cNvSpPr/>
          <p:nvPr/>
        </p:nvSpPr>
        <p:spPr>
          <a:xfrm>
            <a:off x="1417080" y="4226002"/>
            <a:ext cx="4566993" cy="567136"/>
          </a:xfrm>
          <a:prstGeom prst="roundRect">
            <a:avLst>
              <a:gd name="adj" fmla="val 3646"/>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4" name="Rectángulo redondeado 213">
            <a:extLst>
              <a:ext uri="{FF2B5EF4-FFF2-40B4-BE49-F238E27FC236}">
                <a16:creationId xmlns:a16="http://schemas.microsoft.com/office/drawing/2014/main" id="{57121174-1EC0-B52D-5E4E-A9ED29D54886}"/>
              </a:ext>
            </a:extLst>
          </p:cNvPr>
          <p:cNvSpPr/>
          <p:nvPr/>
        </p:nvSpPr>
        <p:spPr>
          <a:xfrm>
            <a:off x="1417079" y="4893581"/>
            <a:ext cx="4566993" cy="567136"/>
          </a:xfrm>
          <a:prstGeom prst="roundRect">
            <a:avLst>
              <a:gd name="adj" fmla="val 3646"/>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6" name="Rectángulo redondeado 215">
            <a:extLst>
              <a:ext uri="{FF2B5EF4-FFF2-40B4-BE49-F238E27FC236}">
                <a16:creationId xmlns:a16="http://schemas.microsoft.com/office/drawing/2014/main" id="{0DF2AC12-0F39-E235-B4CA-36BABA335CD4}"/>
              </a:ext>
            </a:extLst>
          </p:cNvPr>
          <p:cNvSpPr/>
          <p:nvPr/>
        </p:nvSpPr>
        <p:spPr>
          <a:xfrm>
            <a:off x="6096000" y="4226002"/>
            <a:ext cx="4566993" cy="567136"/>
          </a:xfrm>
          <a:prstGeom prst="roundRect">
            <a:avLst>
              <a:gd name="adj" fmla="val 3646"/>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7" name="Rectángulo redondeado 216">
            <a:extLst>
              <a:ext uri="{FF2B5EF4-FFF2-40B4-BE49-F238E27FC236}">
                <a16:creationId xmlns:a16="http://schemas.microsoft.com/office/drawing/2014/main" id="{F5992A2E-954C-9702-2AD5-1265F0DFD58C}"/>
              </a:ext>
            </a:extLst>
          </p:cNvPr>
          <p:cNvSpPr/>
          <p:nvPr/>
        </p:nvSpPr>
        <p:spPr>
          <a:xfrm>
            <a:off x="6095999" y="4893581"/>
            <a:ext cx="4566993" cy="567136"/>
          </a:xfrm>
          <a:prstGeom prst="roundRect">
            <a:avLst>
              <a:gd name="adj" fmla="val 3646"/>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8" name="object 14">
            <a:extLst>
              <a:ext uri="{FF2B5EF4-FFF2-40B4-BE49-F238E27FC236}">
                <a16:creationId xmlns:a16="http://schemas.microsoft.com/office/drawing/2014/main" id="{378DF4EE-0A56-F3FF-2003-07EADD2C557F}"/>
              </a:ext>
            </a:extLst>
          </p:cNvPr>
          <p:cNvSpPr txBox="1"/>
          <p:nvPr/>
        </p:nvSpPr>
        <p:spPr>
          <a:xfrm>
            <a:off x="1880301" y="4350846"/>
            <a:ext cx="3785698" cy="320615"/>
          </a:xfrm>
          <a:prstGeom prst="rect">
            <a:avLst/>
          </a:prstGeom>
        </p:spPr>
        <p:txBody>
          <a:bodyPr vert="horz" wrap="square" lIns="0" tIns="7316" rIns="0" bIns="0" rtlCol="0">
            <a:spAutoFit/>
          </a:bodyPr>
          <a:lstStyle/>
          <a:p>
            <a:pPr marL="23104" marR="18483" algn="ctr">
              <a:lnSpc>
                <a:spcPct val="101800"/>
              </a:lnSpc>
              <a:spcBef>
                <a:spcPts val="58"/>
              </a:spcBef>
            </a:pPr>
            <a:r>
              <a:rPr sz="1031" b="1" spc="-21">
                <a:solidFill>
                  <a:srgbClr val="22346A"/>
                </a:solidFill>
                <a:latin typeface="Arial" panose="020B0604020202020204" pitchFamily="34" charset="0"/>
                <a:cs typeface="Arial" panose="020B0604020202020204" pitchFamily="34" charset="0"/>
              </a:rPr>
              <a:t>Reducción</a:t>
            </a:r>
            <a:r>
              <a:rPr sz="1031" b="1" spc="-27">
                <a:solidFill>
                  <a:srgbClr val="22346A"/>
                </a:solidFill>
                <a:latin typeface="Arial" panose="020B0604020202020204" pitchFamily="34" charset="0"/>
                <a:cs typeface="Arial" panose="020B0604020202020204" pitchFamily="34" charset="0"/>
              </a:rPr>
              <a:t> </a:t>
            </a:r>
            <a:r>
              <a:rPr sz="1031" b="1" spc="-24">
                <a:solidFill>
                  <a:srgbClr val="22346A"/>
                </a:solidFill>
                <a:latin typeface="Arial" panose="020B0604020202020204" pitchFamily="34" charset="0"/>
                <a:cs typeface="Arial" panose="020B0604020202020204" pitchFamily="34" charset="0"/>
              </a:rPr>
              <a:t>significativa</a:t>
            </a:r>
            <a:r>
              <a:rPr sz="1031" b="1" spc="-27">
                <a:solidFill>
                  <a:srgbClr val="22346A"/>
                </a:solidFill>
                <a:latin typeface="Arial" panose="020B0604020202020204" pitchFamily="34" charset="0"/>
                <a:cs typeface="Arial" panose="020B0604020202020204" pitchFamily="34" charset="0"/>
              </a:rPr>
              <a:t> </a:t>
            </a:r>
            <a:r>
              <a:rPr sz="1031" b="1">
                <a:solidFill>
                  <a:srgbClr val="22346A"/>
                </a:solidFill>
                <a:latin typeface="Arial" panose="020B0604020202020204" pitchFamily="34" charset="0"/>
                <a:cs typeface="Arial" panose="020B0604020202020204" pitchFamily="34" charset="0"/>
              </a:rPr>
              <a:t>a</a:t>
            </a:r>
            <a:r>
              <a:rPr sz="1031" b="1" spc="-27">
                <a:solidFill>
                  <a:srgbClr val="22346A"/>
                </a:solidFill>
                <a:latin typeface="Arial" panose="020B0604020202020204" pitchFamily="34" charset="0"/>
                <a:cs typeface="Arial" panose="020B0604020202020204" pitchFamily="34" charset="0"/>
              </a:rPr>
              <a:t> </a:t>
            </a:r>
            <a:r>
              <a:rPr sz="1031" b="1" spc="-15">
                <a:solidFill>
                  <a:srgbClr val="22346A"/>
                </a:solidFill>
                <a:latin typeface="Arial" panose="020B0604020202020204" pitchFamily="34" charset="0"/>
                <a:cs typeface="Arial" panose="020B0604020202020204" pitchFamily="34" charset="0"/>
              </a:rPr>
              <a:t>las</a:t>
            </a:r>
            <a:r>
              <a:rPr sz="1031" b="1" spc="-27">
                <a:solidFill>
                  <a:srgbClr val="22346A"/>
                </a:solidFill>
                <a:latin typeface="Arial" panose="020B0604020202020204" pitchFamily="34" charset="0"/>
                <a:cs typeface="Arial" panose="020B0604020202020204" pitchFamily="34" charset="0"/>
              </a:rPr>
              <a:t> </a:t>
            </a:r>
            <a:r>
              <a:rPr sz="1031" b="1" spc="-12">
                <a:solidFill>
                  <a:srgbClr val="22346A"/>
                </a:solidFill>
                <a:latin typeface="Arial" panose="020B0604020202020204" pitchFamily="34" charset="0"/>
                <a:cs typeface="Arial" panose="020B0604020202020204" pitchFamily="34" charset="0"/>
              </a:rPr>
              <a:t>24</a:t>
            </a:r>
            <a:r>
              <a:rPr sz="1031" b="1" spc="-27">
                <a:solidFill>
                  <a:srgbClr val="22346A"/>
                </a:solidFill>
                <a:latin typeface="Arial" panose="020B0604020202020204" pitchFamily="34" charset="0"/>
                <a:cs typeface="Arial" panose="020B0604020202020204" pitchFamily="34" charset="0"/>
              </a:rPr>
              <a:t> </a:t>
            </a:r>
            <a:r>
              <a:rPr sz="1031" b="1" spc="-6">
                <a:solidFill>
                  <a:srgbClr val="22346A"/>
                </a:solidFill>
                <a:latin typeface="Arial" panose="020B0604020202020204" pitchFamily="34" charset="0"/>
                <a:cs typeface="Arial" panose="020B0604020202020204" pitchFamily="34" charset="0"/>
              </a:rPr>
              <a:t>semanas </a:t>
            </a:r>
            <a:r>
              <a:rPr sz="1031">
                <a:solidFill>
                  <a:srgbClr val="22346A"/>
                </a:solidFill>
                <a:latin typeface="Arial" panose="020B0604020202020204" pitchFamily="34" charset="0"/>
                <a:cs typeface="Arial" panose="020B0604020202020204" pitchFamily="34" charset="0"/>
              </a:rPr>
              <a:t>en</a:t>
            </a:r>
            <a:r>
              <a:rPr sz="1031" spc="-49">
                <a:solidFill>
                  <a:srgbClr val="22346A"/>
                </a:solidFill>
                <a:latin typeface="Arial" panose="020B0604020202020204" pitchFamily="34" charset="0"/>
                <a:cs typeface="Arial" panose="020B0604020202020204" pitchFamily="34" charset="0"/>
              </a:rPr>
              <a:t> </a:t>
            </a:r>
            <a:r>
              <a:rPr sz="1031" spc="-18">
                <a:solidFill>
                  <a:srgbClr val="22346A"/>
                </a:solidFill>
                <a:latin typeface="Arial" panose="020B0604020202020204" pitchFamily="34" charset="0"/>
                <a:cs typeface="Arial" panose="020B0604020202020204" pitchFamily="34" charset="0"/>
              </a:rPr>
              <a:t>los</a:t>
            </a:r>
            <a:r>
              <a:rPr sz="1031" spc="-69">
                <a:solidFill>
                  <a:srgbClr val="22346A"/>
                </a:solidFill>
                <a:latin typeface="Arial" panose="020B0604020202020204" pitchFamily="34" charset="0"/>
                <a:cs typeface="Arial" panose="020B0604020202020204" pitchFamily="34" charset="0"/>
              </a:rPr>
              <a:t> </a:t>
            </a:r>
            <a:r>
              <a:rPr sz="1031" spc="-27">
                <a:solidFill>
                  <a:srgbClr val="22346A"/>
                </a:solidFill>
                <a:latin typeface="Arial" panose="020B0604020202020204" pitchFamily="34" charset="0"/>
                <a:cs typeface="Arial" panose="020B0604020202020204" pitchFamily="34" charset="0"/>
              </a:rPr>
              <a:t>valores</a:t>
            </a:r>
            <a:r>
              <a:rPr sz="1031" spc="-45">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de</a:t>
            </a:r>
            <a:r>
              <a:rPr sz="1031" spc="-49">
                <a:solidFill>
                  <a:srgbClr val="22346A"/>
                </a:solidFill>
                <a:latin typeface="Arial" panose="020B0604020202020204" pitchFamily="34" charset="0"/>
                <a:cs typeface="Arial" panose="020B0604020202020204" pitchFamily="34" charset="0"/>
              </a:rPr>
              <a:t> </a:t>
            </a:r>
            <a:r>
              <a:rPr sz="1031" spc="-21">
                <a:solidFill>
                  <a:srgbClr val="22346A"/>
                </a:solidFill>
                <a:latin typeface="Arial" panose="020B0604020202020204" pitchFamily="34" charset="0"/>
                <a:cs typeface="Arial" panose="020B0604020202020204" pitchFamily="34" charset="0"/>
              </a:rPr>
              <a:t>EASI</a:t>
            </a:r>
            <a:r>
              <a:rPr sz="1031" spc="-45">
                <a:solidFill>
                  <a:srgbClr val="22346A"/>
                </a:solidFill>
                <a:latin typeface="Arial" panose="020B0604020202020204" pitchFamily="34" charset="0"/>
                <a:cs typeface="Arial" panose="020B0604020202020204" pitchFamily="34" charset="0"/>
              </a:rPr>
              <a:t> </a:t>
            </a:r>
            <a:r>
              <a:rPr sz="1031" spc="-15">
                <a:solidFill>
                  <a:srgbClr val="22346A"/>
                </a:solidFill>
                <a:latin typeface="Arial" panose="020B0604020202020204" pitchFamily="34" charset="0"/>
                <a:cs typeface="Arial" panose="020B0604020202020204" pitchFamily="34" charset="0"/>
              </a:rPr>
              <a:t>medio</a:t>
            </a:r>
            <a:r>
              <a:rPr sz="1031" spc="-49">
                <a:solidFill>
                  <a:srgbClr val="22346A"/>
                </a:solidFill>
                <a:latin typeface="Arial" panose="020B0604020202020204" pitchFamily="34" charset="0"/>
                <a:cs typeface="Arial" panose="020B0604020202020204" pitchFamily="34" charset="0"/>
              </a:rPr>
              <a:t> </a:t>
            </a:r>
            <a:r>
              <a:rPr sz="1031" spc="-18">
                <a:solidFill>
                  <a:srgbClr val="22346A"/>
                </a:solidFill>
                <a:latin typeface="Arial" panose="020B0604020202020204" pitchFamily="34" charset="0"/>
                <a:cs typeface="Arial" panose="020B0604020202020204" pitchFamily="34" charset="0"/>
              </a:rPr>
              <a:t>final</a:t>
            </a:r>
            <a:r>
              <a:rPr sz="1031" spc="-45">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de</a:t>
            </a:r>
            <a:r>
              <a:rPr sz="1031" spc="-49">
                <a:solidFill>
                  <a:srgbClr val="22346A"/>
                </a:solidFill>
                <a:latin typeface="Arial" panose="020B0604020202020204" pitchFamily="34" charset="0"/>
                <a:cs typeface="Arial" panose="020B0604020202020204" pitchFamily="34" charset="0"/>
              </a:rPr>
              <a:t> </a:t>
            </a:r>
            <a:r>
              <a:rPr sz="1031" spc="-36">
                <a:solidFill>
                  <a:srgbClr val="22346A"/>
                </a:solidFill>
                <a:latin typeface="Arial" panose="020B0604020202020204" pitchFamily="34" charset="0"/>
                <a:cs typeface="Arial" panose="020B0604020202020204" pitchFamily="34" charset="0"/>
              </a:rPr>
              <a:t>5,2-</a:t>
            </a:r>
            <a:r>
              <a:rPr sz="1031" spc="-18">
                <a:solidFill>
                  <a:srgbClr val="22346A"/>
                </a:solidFill>
                <a:latin typeface="Arial" panose="020B0604020202020204" pitchFamily="34" charset="0"/>
                <a:cs typeface="Arial" panose="020B0604020202020204" pitchFamily="34" charset="0"/>
              </a:rPr>
              <a:t>7,8, </a:t>
            </a:r>
            <a:r>
              <a:rPr sz="1031" spc="-21">
                <a:solidFill>
                  <a:srgbClr val="22346A"/>
                </a:solidFill>
                <a:latin typeface="Arial" panose="020B0604020202020204" pitchFamily="34" charset="0"/>
                <a:cs typeface="Arial" panose="020B0604020202020204" pitchFamily="34" charset="0"/>
              </a:rPr>
              <a:t>dependiendo</a:t>
            </a:r>
            <a:r>
              <a:rPr sz="1031" spc="-36">
                <a:solidFill>
                  <a:srgbClr val="22346A"/>
                </a:solidFill>
                <a:latin typeface="Arial" panose="020B0604020202020204" pitchFamily="34" charset="0"/>
                <a:cs typeface="Arial" panose="020B0604020202020204" pitchFamily="34" charset="0"/>
              </a:rPr>
              <a:t> </a:t>
            </a:r>
            <a:r>
              <a:rPr sz="1031" spc="-12">
                <a:solidFill>
                  <a:srgbClr val="22346A"/>
                </a:solidFill>
                <a:latin typeface="Arial" panose="020B0604020202020204" pitchFamily="34" charset="0"/>
                <a:cs typeface="Arial" panose="020B0604020202020204" pitchFamily="34" charset="0"/>
              </a:rPr>
              <a:t>del</a:t>
            </a:r>
            <a:r>
              <a:rPr sz="1031" spc="-33">
                <a:solidFill>
                  <a:srgbClr val="22346A"/>
                </a:solidFill>
                <a:latin typeface="Arial" panose="020B0604020202020204" pitchFamily="34" charset="0"/>
                <a:cs typeface="Arial" panose="020B0604020202020204" pitchFamily="34" charset="0"/>
              </a:rPr>
              <a:t> </a:t>
            </a:r>
            <a:r>
              <a:rPr sz="1031" spc="-15">
                <a:solidFill>
                  <a:srgbClr val="22346A"/>
                </a:solidFill>
                <a:latin typeface="Arial" panose="020B0604020202020204" pitchFamily="34" charset="0"/>
                <a:cs typeface="Arial" panose="020B0604020202020204" pitchFamily="34" charset="0"/>
              </a:rPr>
              <a:t>subgrupo</a:t>
            </a:r>
            <a:r>
              <a:rPr sz="1031" spc="-33">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analizado.</a:t>
            </a:r>
            <a:r>
              <a:rPr sz="910" spc="-9" baseline="33333">
                <a:solidFill>
                  <a:srgbClr val="22346A"/>
                </a:solidFill>
                <a:latin typeface="Arial" panose="020B0604020202020204" pitchFamily="34" charset="0"/>
                <a:cs typeface="Arial" panose="020B0604020202020204" pitchFamily="34" charset="0"/>
              </a:rPr>
              <a:t>1</a:t>
            </a:r>
            <a:endParaRPr sz="910" baseline="33333">
              <a:latin typeface="Arial" panose="020B0604020202020204" pitchFamily="34" charset="0"/>
              <a:cs typeface="Arial" panose="020B0604020202020204" pitchFamily="34" charset="0"/>
            </a:endParaRPr>
          </a:p>
        </p:txBody>
      </p:sp>
      <p:sp>
        <p:nvSpPr>
          <p:cNvPr id="219" name="object 15">
            <a:extLst>
              <a:ext uri="{FF2B5EF4-FFF2-40B4-BE49-F238E27FC236}">
                <a16:creationId xmlns:a16="http://schemas.microsoft.com/office/drawing/2014/main" id="{D6B540F5-9235-0CCB-F331-752CD0FFB21A}"/>
              </a:ext>
            </a:extLst>
          </p:cNvPr>
          <p:cNvSpPr txBox="1"/>
          <p:nvPr/>
        </p:nvSpPr>
        <p:spPr>
          <a:xfrm>
            <a:off x="6369467" y="4930932"/>
            <a:ext cx="4020055" cy="482389"/>
          </a:xfrm>
          <a:prstGeom prst="rect">
            <a:avLst/>
          </a:prstGeom>
        </p:spPr>
        <p:txBody>
          <a:bodyPr vert="horz" wrap="square" lIns="0" tIns="7316" rIns="0" bIns="0" rtlCol="0">
            <a:spAutoFit/>
          </a:bodyPr>
          <a:lstStyle/>
          <a:p>
            <a:pPr marL="23104" marR="18483" algn="ctr">
              <a:lnSpc>
                <a:spcPct val="101800"/>
              </a:lnSpc>
              <a:spcBef>
                <a:spcPts val="58"/>
              </a:spcBef>
            </a:pPr>
            <a:r>
              <a:rPr sz="1031">
                <a:solidFill>
                  <a:srgbClr val="22346A"/>
                </a:solidFill>
                <a:latin typeface="Arial" panose="020B0604020202020204" pitchFamily="34" charset="0"/>
                <a:cs typeface="Arial" panose="020B0604020202020204" pitchFamily="34" charset="0"/>
              </a:rPr>
              <a:t>La</a:t>
            </a:r>
            <a:r>
              <a:rPr sz="1031" spc="-27">
                <a:solidFill>
                  <a:srgbClr val="22346A"/>
                </a:solidFill>
                <a:latin typeface="Arial" panose="020B0604020202020204" pitchFamily="34" charset="0"/>
                <a:cs typeface="Arial" panose="020B0604020202020204" pitchFamily="34" charset="0"/>
              </a:rPr>
              <a:t> </a:t>
            </a:r>
            <a:r>
              <a:rPr sz="1031" b="1" spc="-18" err="1">
                <a:solidFill>
                  <a:srgbClr val="22346A"/>
                </a:solidFill>
                <a:latin typeface="Arial" panose="020B0604020202020204" pitchFamily="34" charset="0"/>
                <a:cs typeface="Arial" panose="020B0604020202020204" pitchFamily="34" charset="0"/>
              </a:rPr>
              <a:t>mitad</a:t>
            </a:r>
            <a:r>
              <a:rPr sz="1031" b="1" spc="-30">
                <a:solidFill>
                  <a:srgbClr val="22346A"/>
                </a:solidFill>
                <a:latin typeface="Arial" panose="020B0604020202020204" pitchFamily="34" charset="0"/>
                <a:cs typeface="Arial" panose="020B0604020202020204" pitchFamily="34" charset="0"/>
              </a:rPr>
              <a:t> </a:t>
            </a:r>
            <a:r>
              <a:rPr sz="1031" b="1" spc="-12">
                <a:solidFill>
                  <a:srgbClr val="22346A"/>
                </a:solidFill>
                <a:latin typeface="Arial" panose="020B0604020202020204" pitchFamily="34" charset="0"/>
                <a:cs typeface="Arial" panose="020B0604020202020204" pitchFamily="34" charset="0"/>
              </a:rPr>
              <a:t>de</a:t>
            </a:r>
            <a:r>
              <a:rPr sz="1031" b="1" spc="-33">
                <a:solidFill>
                  <a:srgbClr val="22346A"/>
                </a:solidFill>
                <a:latin typeface="Arial" panose="020B0604020202020204" pitchFamily="34" charset="0"/>
                <a:cs typeface="Arial" panose="020B0604020202020204" pitchFamily="34" charset="0"/>
              </a:rPr>
              <a:t> </a:t>
            </a:r>
            <a:r>
              <a:rPr sz="1031" b="1" spc="-15" err="1">
                <a:solidFill>
                  <a:srgbClr val="22346A"/>
                </a:solidFill>
                <a:latin typeface="Arial" panose="020B0604020202020204" pitchFamily="34" charset="0"/>
                <a:cs typeface="Arial" panose="020B0604020202020204" pitchFamily="34" charset="0"/>
              </a:rPr>
              <a:t>los</a:t>
            </a:r>
            <a:r>
              <a:rPr sz="1031" b="1" spc="-30">
                <a:solidFill>
                  <a:srgbClr val="22346A"/>
                </a:solidFill>
                <a:latin typeface="Arial" panose="020B0604020202020204" pitchFamily="34" charset="0"/>
                <a:cs typeface="Arial" panose="020B0604020202020204" pitchFamily="34" charset="0"/>
              </a:rPr>
              <a:t> </a:t>
            </a:r>
            <a:r>
              <a:rPr sz="1031" b="1" spc="-24" err="1">
                <a:solidFill>
                  <a:srgbClr val="22346A"/>
                </a:solidFill>
                <a:latin typeface="Arial" panose="020B0604020202020204" pitchFamily="34" charset="0"/>
                <a:cs typeface="Arial" panose="020B0604020202020204" pitchFamily="34" charset="0"/>
              </a:rPr>
              <a:t>pacientes</a:t>
            </a:r>
            <a:r>
              <a:rPr sz="1031" b="1" spc="-30">
                <a:solidFill>
                  <a:srgbClr val="22346A"/>
                </a:solidFill>
                <a:latin typeface="Arial" panose="020B0604020202020204" pitchFamily="34" charset="0"/>
                <a:cs typeface="Arial" panose="020B0604020202020204" pitchFamily="34" charset="0"/>
              </a:rPr>
              <a:t> </a:t>
            </a:r>
            <a:r>
              <a:rPr sz="1031" b="1" spc="-24" err="1">
                <a:solidFill>
                  <a:srgbClr val="22346A"/>
                </a:solidFill>
                <a:latin typeface="Arial" panose="020B0604020202020204" pitchFamily="34" charset="0"/>
                <a:cs typeface="Arial" panose="020B0604020202020204" pitchFamily="34" charset="0"/>
              </a:rPr>
              <a:t>presentaban</a:t>
            </a:r>
            <a:r>
              <a:rPr sz="1031" b="1" spc="-30">
                <a:solidFill>
                  <a:srgbClr val="22346A"/>
                </a:solidFill>
                <a:latin typeface="Arial" panose="020B0604020202020204" pitchFamily="34" charset="0"/>
                <a:cs typeface="Arial" panose="020B0604020202020204" pitchFamily="34" charset="0"/>
              </a:rPr>
              <a:t> </a:t>
            </a:r>
            <a:r>
              <a:rPr sz="1031" b="1" spc="-24" err="1">
                <a:solidFill>
                  <a:srgbClr val="22346A"/>
                </a:solidFill>
                <a:latin typeface="Arial" panose="020B0604020202020204" pitchFamily="34" charset="0"/>
                <a:cs typeface="Arial" panose="020B0604020202020204" pitchFamily="34" charset="0"/>
              </a:rPr>
              <a:t>comorbilidades</a:t>
            </a:r>
            <a:r>
              <a:rPr lang="es-ES" sz="1031" b="1" spc="-24">
                <a:solidFill>
                  <a:srgbClr val="22346A"/>
                </a:solidFill>
                <a:latin typeface="Arial" panose="020B0604020202020204" pitchFamily="34" charset="0"/>
                <a:cs typeface="Arial" panose="020B0604020202020204" pitchFamily="34" charset="0"/>
              </a:rPr>
              <a:t> Th2</a:t>
            </a:r>
            <a:r>
              <a:rPr sz="1031" spc="-24">
                <a:solidFill>
                  <a:srgbClr val="22346A"/>
                </a:solidFill>
                <a:latin typeface="Arial" panose="020B0604020202020204" pitchFamily="34" charset="0"/>
                <a:cs typeface="Arial" panose="020B0604020202020204" pitchFamily="34" charset="0"/>
              </a:rPr>
              <a:t>,</a:t>
            </a:r>
            <a:r>
              <a:rPr sz="1031" spc="-58">
                <a:solidFill>
                  <a:srgbClr val="22346A"/>
                </a:solidFill>
                <a:latin typeface="Arial" panose="020B0604020202020204" pitchFamily="34" charset="0"/>
                <a:cs typeface="Arial" panose="020B0604020202020204" pitchFamily="34" charset="0"/>
              </a:rPr>
              <a:t> </a:t>
            </a:r>
            <a:r>
              <a:rPr sz="1031" spc="-18" err="1">
                <a:solidFill>
                  <a:srgbClr val="22346A"/>
                </a:solidFill>
                <a:latin typeface="Arial" panose="020B0604020202020204" pitchFamily="34" charset="0"/>
                <a:cs typeface="Arial" panose="020B0604020202020204" pitchFamily="34" charset="0"/>
              </a:rPr>
              <a:t>siendo</a:t>
            </a:r>
            <a:r>
              <a:rPr sz="1031" spc="-27">
                <a:solidFill>
                  <a:srgbClr val="22346A"/>
                </a:solidFill>
                <a:latin typeface="Arial" panose="020B0604020202020204" pitchFamily="34" charset="0"/>
                <a:cs typeface="Arial" panose="020B0604020202020204" pitchFamily="34" charset="0"/>
              </a:rPr>
              <a:t> </a:t>
            </a:r>
            <a:r>
              <a:rPr sz="1031" spc="-15" err="1">
                <a:solidFill>
                  <a:srgbClr val="22346A"/>
                </a:solidFill>
                <a:latin typeface="Arial" panose="020B0604020202020204" pitchFamily="34" charset="0"/>
                <a:cs typeface="Arial" panose="020B0604020202020204" pitchFamily="34" charset="0"/>
              </a:rPr>
              <a:t>el</a:t>
            </a:r>
            <a:r>
              <a:rPr sz="1031" spc="-15">
                <a:solidFill>
                  <a:srgbClr val="22346A"/>
                </a:solidFill>
                <a:latin typeface="Arial" panose="020B0604020202020204" pitchFamily="34" charset="0"/>
                <a:cs typeface="Arial" panose="020B0604020202020204" pitchFamily="34" charset="0"/>
              </a:rPr>
              <a:t> </a:t>
            </a:r>
            <a:r>
              <a:rPr sz="1031" b="1" spc="-18" err="1">
                <a:solidFill>
                  <a:srgbClr val="22346A"/>
                </a:solidFill>
                <a:latin typeface="Arial" panose="020B0604020202020204" pitchFamily="34" charset="0"/>
                <a:cs typeface="Arial" panose="020B0604020202020204" pitchFamily="34" charset="0"/>
              </a:rPr>
              <a:t>asma</a:t>
            </a:r>
            <a:r>
              <a:rPr sz="1031" b="1" spc="-45">
                <a:solidFill>
                  <a:srgbClr val="22346A"/>
                </a:solidFill>
                <a:latin typeface="Arial" panose="020B0604020202020204" pitchFamily="34" charset="0"/>
                <a:cs typeface="Arial" panose="020B0604020202020204" pitchFamily="34" charset="0"/>
              </a:rPr>
              <a:t> </a:t>
            </a:r>
            <a:r>
              <a:rPr sz="1031" b="1" spc="-12">
                <a:solidFill>
                  <a:srgbClr val="22346A"/>
                </a:solidFill>
                <a:latin typeface="Arial" panose="020B0604020202020204" pitchFamily="34" charset="0"/>
                <a:cs typeface="Arial" panose="020B0604020202020204" pitchFamily="34" charset="0"/>
              </a:rPr>
              <a:t>la</a:t>
            </a:r>
            <a:r>
              <a:rPr sz="1031" b="1" spc="-45">
                <a:solidFill>
                  <a:srgbClr val="22346A"/>
                </a:solidFill>
                <a:latin typeface="Arial" panose="020B0604020202020204" pitchFamily="34" charset="0"/>
                <a:cs typeface="Arial" panose="020B0604020202020204" pitchFamily="34" charset="0"/>
              </a:rPr>
              <a:t> </a:t>
            </a:r>
            <a:r>
              <a:rPr sz="1031" b="1" spc="-15" err="1">
                <a:solidFill>
                  <a:srgbClr val="22346A"/>
                </a:solidFill>
                <a:latin typeface="Arial" panose="020B0604020202020204" pitchFamily="34" charset="0"/>
                <a:cs typeface="Arial" panose="020B0604020202020204" pitchFamily="34" charset="0"/>
              </a:rPr>
              <a:t>más</a:t>
            </a:r>
            <a:r>
              <a:rPr sz="1031" b="1" spc="-45">
                <a:solidFill>
                  <a:srgbClr val="22346A"/>
                </a:solidFill>
                <a:latin typeface="Arial" panose="020B0604020202020204" pitchFamily="34" charset="0"/>
                <a:cs typeface="Arial" panose="020B0604020202020204" pitchFamily="34" charset="0"/>
              </a:rPr>
              <a:t> </a:t>
            </a:r>
            <a:r>
              <a:rPr sz="1031" b="1" spc="-24" err="1">
                <a:solidFill>
                  <a:srgbClr val="22346A"/>
                </a:solidFill>
                <a:latin typeface="Arial" panose="020B0604020202020204" pitchFamily="34" charset="0"/>
                <a:cs typeface="Arial" panose="020B0604020202020204" pitchFamily="34" charset="0"/>
              </a:rPr>
              <a:t>frecuente</a:t>
            </a:r>
            <a:r>
              <a:rPr sz="1031" spc="-24">
                <a:solidFill>
                  <a:srgbClr val="22346A"/>
                </a:solidFill>
                <a:latin typeface="Arial" panose="020B0604020202020204" pitchFamily="34" charset="0"/>
                <a:cs typeface="Arial" panose="020B0604020202020204" pitchFamily="34" charset="0"/>
              </a:rPr>
              <a:t>,</a:t>
            </a:r>
            <a:r>
              <a:rPr sz="1031" spc="-69">
                <a:solidFill>
                  <a:srgbClr val="22346A"/>
                </a:solidFill>
                <a:latin typeface="Arial" panose="020B0604020202020204" pitchFamily="34" charset="0"/>
                <a:cs typeface="Arial" panose="020B0604020202020204" pitchFamily="34" charset="0"/>
              </a:rPr>
              <a:t> </a:t>
            </a:r>
            <a:r>
              <a:rPr sz="1031" err="1">
                <a:solidFill>
                  <a:srgbClr val="22346A"/>
                </a:solidFill>
                <a:latin typeface="Arial" panose="020B0604020202020204" pitchFamily="34" charset="0"/>
                <a:cs typeface="Arial" panose="020B0604020202020204" pitchFamily="34" charset="0"/>
              </a:rPr>
              <a:t>en</a:t>
            </a:r>
            <a:r>
              <a:rPr sz="1031" spc="-45">
                <a:solidFill>
                  <a:srgbClr val="22346A"/>
                </a:solidFill>
                <a:latin typeface="Arial" panose="020B0604020202020204" pitchFamily="34" charset="0"/>
                <a:cs typeface="Arial" panose="020B0604020202020204" pitchFamily="34" charset="0"/>
              </a:rPr>
              <a:t> </a:t>
            </a:r>
            <a:r>
              <a:rPr sz="1031" spc="-18" err="1">
                <a:solidFill>
                  <a:srgbClr val="22346A"/>
                </a:solidFill>
                <a:latin typeface="Arial" panose="020B0604020202020204" pitchFamily="34" charset="0"/>
                <a:cs typeface="Arial" panose="020B0604020202020204" pitchFamily="34" charset="0"/>
              </a:rPr>
              <a:t>algunos</a:t>
            </a:r>
            <a:r>
              <a:rPr sz="1031" spc="-42">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de</a:t>
            </a:r>
            <a:r>
              <a:rPr sz="1031" spc="-45">
                <a:solidFill>
                  <a:srgbClr val="22346A"/>
                </a:solidFill>
                <a:latin typeface="Arial" panose="020B0604020202020204" pitchFamily="34" charset="0"/>
                <a:cs typeface="Arial" panose="020B0604020202020204" pitchFamily="34" charset="0"/>
              </a:rPr>
              <a:t> </a:t>
            </a:r>
            <a:r>
              <a:rPr sz="1031" spc="-18" err="1">
                <a:solidFill>
                  <a:srgbClr val="22346A"/>
                </a:solidFill>
                <a:latin typeface="Arial" panose="020B0604020202020204" pitchFamily="34" charset="0"/>
                <a:cs typeface="Arial" panose="020B0604020202020204" pitchFamily="34" charset="0"/>
              </a:rPr>
              <a:t>estos</a:t>
            </a:r>
            <a:r>
              <a:rPr sz="1031" spc="-42">
                <a:solidFill>
                  <a:srgbClr val="22346A"/>
                </a:solidFill>
                <a:latin typeface="Arial" panose="020B0604020202020204" pitchFamily="34" charset="0"/>
                <a:cs typeface="Arial" panose="020B0604020202020204" pitchFamily="34" charset="0"/>
              </a:rPr>
              <a:t> </a:t>
            </a:r>
            <a:r>
              <a:rPr sz="1031" spc="-18" err="1">
                <a:solidFill>
                  <a:srgbClr val="22346A"/>
                </a:solidFill>
                <a:latin typeface="Arial" panose="020B0604020202020204" pitchFamily="34" charset="0"/>
                <a:cs typeface="Arial" panose="020B0604020202020204" pitchFamily="34" charset="0"/>
              </a:rPr>
              <a:t>pacientes</a:t>
            </a:r>
            <a:r>
              <a:rPr sz="1031" spc="-45">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se</a:t>
            </a:r>
            <a:r>
              <a:rPr sz="1031" spc="-42">
                <a:solidFill>
                  <a:srgbClr val="22346A"/>
                </a:solidFill>
                <a:latin typeface="Arial" panose="020B0604020202020204" pitchFamily="34" charset="0"/>
                <a:cs typeface="Arial" panose="020B0604020202020204" pitchFamily="34" charset="0"/>
              </a:rPr>
              <a:t> </a:t>
            </a:r>
            <a:r>
              <a:rPr sz="1031" spc="-6" err="1">
                <a:solidFill>
                  <a:srgbClr val="22346A"/>
                </a:solidFill>
                <a:latin typeface="Arial" panose="020B0604020202020204" pitchFamily="34" charset="0"/>
                <a:cs typeface="Arial" panose="020B0604020202020204" pitchFamily="34" charset="0"/>
              </a:rPr>
              <a:t>observó</a:t>
            </a:r>
            <a:r>
              <a:rPr sz="1031" spc="-6">
                <a:solidFill>
                  <a:srgbClr val="22346A"/>
                </a:solidFill>
                <a:latin typeface="Arial" panose="020B0604020202020204" pitchFamily="34" charset="0"/>
                <a:cs typeface="Arial" panose="020B0604020202020204" pitchFamily="34" charset="0"/>
              </a:rPr>
              <a:t> </a:t>
            </a:r>
            <a:r>
              <a:rPr sz="1031" spc="-21" err="1">
                <a:solidFill>
                  <a:srgbClr val="22346A"/>
                </a:solidFill>
                <a:latin typeface="Arial" panose="020B0604020202020204" pitchFamily="34" charset="0"/>
                <a:cs typeface="Arial" panose="020B0604020202020204" pitchFamily="34" charset="0"/>
              </a:rPr>
              <a:t>mejoría</a:t>
            </a:r>
            <a:r>
              <a:rPr sz="1031" spc="-42">
                <a:solidFill>
                  <a:srgbClr val="22346A"/>
                </a:solidFill>
                <a:latin typeface="Arial" panose="020B0604020202020204" pitchFamily="34" charset="0"/>
                <a:cs typeface="Arial" panose="020B0604020202020204" pitchFamily="34" charset="0"/>
              </a:rPr>
              <a:t> </a:t>
            </a:r>
            <a:r>
              <a:rPr sz="1031" spc="-18" err="1">
                <a:solidFill>
                  <a:srgbClr val="22346A"/>
                </a:solidFill>
                <a:latin typeface="Arial" panose="020B0604020202020204" pitchFamily="34" charset="0"/>
                <a:cs typeface="Arial" panose="020B0604020202020204" pitchFamily="34" charset="0"/>
              </a:rPr>
              <a:t>clínica</a:t>
            </a:r>
            <a:r>
              <a:rPr sz="1031" spc="-42">
                <a:solidFill>
                  <a:srgbClr val="22346A"/>
                </a:solidFill>
                <a:latin typeface="Arial" panose="020B0604020202020204" pitchFamily="34" charset="0"/>
                <a:cs typeface="Arial" panose="020B0604020202020204" pitchFamily="34" charset="0"/>
              </a:rPr>
              <a:t> </a:t>
            </a:r>
            <a:r>
              <a:rPr sz="1031" spc="-21" err="1">
                <a:solidFill>
                  <a:srgbClr val="22346A"/>
                </a:solidFill>
                <a:latin typeface="Arial" panose="020B0604020202020204" pitchFamily="34" charset="0"/>
                <a:cs typeface="Arial" panose="020B0604020202020204" pitchFamily="34" charset="0"/>
              </a:rPr>
              <a:t>paralela</a:t>
            </a:r>
            <a:r>
              <a:rPr sz="1031" spc="-42">
                <a:solidFill>
                  <a:srgbClr val="22346A"/>
                </a:solidFill>
                <a:latin typeface="Arial" panose="020B0604020202020204" pitchFamily="34" charset="0"/>
                <a:cs typeface="Arial" panose="020B0604020202020204" pitchFamily="34" charset="0"/>
              </a:rPr>
              <a:t> </a:t>
            </a:r>
            <a:r>
              <a:rPr sz="1031" spc="-12">
                <a:solidFill>
                  <a:srgbClr val="22346A"/>
                </a:solidFill>
                <a:latin typeface="Arial" panose="020B0604020202020204" pitchFamily="34" charset="0"/>
                <a:cs typeface="Arial" panose="020B0604020202020204" pitchFamily="34" charset="0"/>
              </a:rPr>
              <a:t>del</a:t>
            </a:r>
            <a:r>
              <a:rPr sz="1031" spc="-42">
                <a:solidFill>
                  <a:srgbClr val="22346A"/>
                </a:solidFill>
                <a:latin typeface="Arial" panose="020B0604020202020204" pitchFamily="34" charset="0"/>
                <a:cs typeface="Arial" panose="020B0604020202020204" pitchFamily="34" charset="0"/>
              </a:rPr>
              <a:t> </a:t>
            </a:r>
            <a:r>
              <a:rPr sz="1031" spc="-6" err="1">
                <a:solidFill>
                  <a:srgbClr val="22346A"/>
                </a:solidFill>
                <a:latin typeface="Arial" panose="020B0604020202020204" pitchFamily="34" charset="0"/>
                <a:cs typeface="Arial" panose="020B0604020202020204" pitchFamily="34" charset="0"/>
              </a:rPr>
              <a:t>asma</a:t>
            </a:r>
            <a:r>
              <a:rPr sz="1031" spc="-42">
                <a:solidFill>
                  <a:srgbClr val="22346A"/>
                </a:solidFill>
                <a:latin typeface="Arial" panose="020B0604020202020204" pitchFamily="34" charset="0"/>
                <a:cs typeface="Arial" panose="020B0604020202020204" pitchFamily="34" charset="0"/>
              </a:rPr>
              <a:t> </a:t>
            </a:r>
            <a:r>
              <a:rPr sz="1031" spc="-21" err="1">
                <a:solidFill>
                  <a:srgbClr val="22346A"/>
                </a:solidFill>
                <a:latin typeface="Arial" panose="020B0604020202020204" pitchFamily="34" charset="0"/>
                <a:cs typeface="Arial" panose="020B0604020202020204" pitchFamily="34" charset="0"/>
              </a:rPr>
              <a:t>durante</a:t>
            </a:r>
            <a:r>
              <a:rPr sz="1031" spc="-42">
                <a:solidFill>
                  <a:srgbClr val="22346A"/>
                </a:solidFill>
                <a:latin typeface="Arial" panose="020B0604020202020204" pitchFamily="34" charset="0"/>
                <a:cs typeface="Arial" panose="020B0604020202020204" pitchFamily="34" charset="0"/>
              </a:rPr>
              <a:t> </a:t>
            </a:r>
            <a:r>
              <a:rPr sz="1031" spc="-6" err="1">
                <a:solidFill>
                  <a:srgbClr val="22346A"/>
                </a:solidFill>
                <a:latin typeface="Arial" panose="020B0604020202020204" pitchFamily="34" charset="0"/>
                <a:cs typeface="Arial" panose="020B0604020202020204" pitchFamily="34" charset="0"/>
              </a:rPr>
              <a:t>el</a:t>
            </a:r>
            <a:r>
              <a:rPr sz="1031" spc="-42">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seguimiento.</a:t>
            </a:r>
            <a:r>
              <a:rPr sz="910" spc="-9" baseline="33333">
                <a:solidFill>
                  <a:srgbClr val="22346A"/>
                </a:solidFill>
                <a:latin typeface="Arial" panose="020B0604020202020204" pitchFamily="34" charset="0"/>
                <a:cs typeface="Arial" panose="020B0604020202020204" pitchFamily="34" charset="0"/>
              </a:rPr>
              <a:t>1</a:t>
            </a:r>
            <a:endParaRPr sz="910" baseline="33333">
              <a:latin typeface="Arial" panose="020B0604020202020204" pitchFamily="34" charset="0"/>
              <a:cs typeface="Arial" panose="020B0604020202020204" pitchFamily="34" charset="0"/>
            </a:endParaRPr>
          </a:p>
        </p:txBody>
      </p:sp>
      <p:sp>
        <p:nvSpPr>
          <p:cNvPr id="220" name="object 16">
            <a:extLst>
              <a:ext uri="{FF2B5EF4-FFF2-40B4-BE49-F238E27FC236}">
                <a16:creationId xmlns:a16="http://schemas.microsoft.com/office/drawing/2014/main" id="{DB908193-FB33-D6A9-4C6F-32D942F08597}"/>
              </a:ext>
            </a:extLst>
          </p:cNvPr>
          <p:cNvSpPr txBox="1"/>
          <p:nvPr/>
        </p:nvSpPr>
        <p:spPr>
          <a:xfrm>
            <a:off x="6753415" y="4352574"/>
            <a:ext cx="3252366" cy="325488"/>
          </a:xfrm>
          <a:prstGeom prst="rect">
            <a:avLst/>
          </a:prstGeom>
        </p:spPr>
        <p:txBody>
          <a:bodyPr vert="horz" wrap="square" lIns="0" tIns="7316" rIns="0" bIns="0" rtlCol="0">
            <a:spAutoFit/>
          </a:bodyPr>
          <a:lstStyle/>
          <a:p>
            <a:pPr marL="23104" marR="18483" algn="ctr">
              <a:lnSpc>
                <a:spcPct val="101800"/>
              </a:lnSpc>
              <a:spcBef>
                <a:spcPts val="58"/>
              </a:spcBef>
            </a:pPr>
            <a:r>
              <a:rPr sz="1031">
                <a:solidFill>
                  <a:srgbClr val="22346A"/>
                </a:solidFill>
                <a:latin typeface="Arial" panose="020B0604020202020204" pitchFamily="34" charset="0"/>
                <a:cs typeface="Arial" panose="020B0604020202020204" pitchFamily="34" charset="0"/>
              </a:rPr>
              <a:t>La</a:t>
            </a:r>
            <a:r>
              <a:rPr sz="1031" spc="-42">
                <a:solidFill>
                  <a:srgbClr val="22346A"/>
                </a:solidFill>
                <a:latin typeface="Arial" panose="020B0604020202020204" pitchFamily="34" charset="0"/>
                <a:cs typeface="Arial" panose="020B0604020202020204" pitchFamily="34" charset="0"/>
              </a:rPr>
              <a:t> </a:t>
            </a:r>
            <a:r>
              <a:rPr sz="1031" spc="-21">
                <a:solidFill>
                  <a:srgbClr val="22346A"/>
                </a:solidFill>
                <a:latin typeface="Arial" panose="020B0604020202020204" pitchFamily="34" charset="0"/>
                <a:cs typeface="Arial" panose="020B0604020202020204" pitchFamily="34" charset="0"/>
              </a:rPr>
              <a:t>mayoría</a:t>
            </a:r>
            <a:r>
              <a:rPr sz="1031" spc="-42">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de</a:t>
            </a:r>
            <a:r>
              <a:rPr sz="1031" spc="-42">
                <a:solidFill>
                  <a:srgbClr val="22346A"/>
                </a:solidFill>
                <a:latin typeface="Arial" panose="020B0604020202020204" pitchFamily="34" charset="0"/>
                <a:cs typeface="Arial" panose="020B0604020202020204" pitchFamily="34" charset="0"/>
              </a:rPr>
              <a:t> </a:t>
            </a:r>
            <a:r>
              <a:rPr sz="1031" spc="-12">
                <a:solidFill>
                  <a:srgbClr val="22346A"/>
                </a:solidFill>
                <a:latin typeface="Arial" panose="020B0604020202020204" pitchFamily="34" charset="0"/>
                <a:cs typeface="Arial" panose="020B0604020202020204" pitchFamily="34" charset="0"/>
              </a:rPr>
              <a:t>los</a:t>
            </a:r>
            <a:r>
              <a:rPr sz="1031" spc="-42">
                <a:solidFill>
                  <a:srgbClr val="22346A"/>
                </a:solidFill>
                <a:latin typeface="Arial" panose="020B0604020202020204" pitchFamily="34" charset="0"/>
                <a:cs typeface="Arial" panose="020B0604020202020204" pitchFamily="34" charset="0"/>
              </a:rPr>
              <a:t> </a:t>
            </a:r>
            <a:r>
              <a:rPr sz="1031" spc="-18">
                <a:solidFill>
                  <a:srgbClr val="22346A"/>
                </a:solidFill>
                <a:latin typeface="Arial" panose="020B0604020202020204" pitchFamily="34" charset="0"/>
                <a:cs typeface="Arial" panose="020B0604020202020204" pitchFamily="34" charset="0"/>
              </a:rPr>
              <a:t>pacientes</a:t>
            </a:r>
            <a:r>
              <a:rPr sz="1031" spc="-42">
                <a:solidFill>
                  <a:srgbClr val="22346A"/>
                </a:solidFill>
                <a:latin typeface="Arial" panose="020B0604020202020204" pitchFamily="34" charset="0"/>
                <a:cs typeface="Arial" panose="020B0604020202020204" pitchFamily="34" charset="0"/>
              </a:rPr>
              <a:t> </a:t>
            </a:r>
            <a:r>
              <a:rPr sz="1031" spc="-24" err="1">
                <a:solidFill>
                  <a:srgbClr val="22346A"/>
                </a:solidFill>
                <a:latin typeface="Arial" panose="020B0604020202020204" pitchFamily="34" charset="0"/>
                <a:cs typeface="Arial" panose="020B0604020202020204" pitchFamily="34" charset="0"/>
              </a:rPr>
              <a:t>alcanzaron</a:t>
            </a:r>
            <a:r>
              <a:rPr sz="1031" spc="-42">
                <a:solidFill>
                  <a:srgbClr val="22346A"/>
                </a:solidFill>
                <a:latin typeface="Arial" panose="020B0604020202020204" pitchFamily="34" charset="0"/>
                <a:cs typeface="Arial" panose="020B0604020202020204" pitchFamily="34" charset="0"/>
              </a:rPr>
              <a:t> </a:t>
            </a:r>
            <a:br>
              <a:rPr lang="es-ES" sz="1031" spc="-42">
                <a:solidFill>
                  <a:srgbClr val="22346A"/>
                </a:solidFill>
                <a:latin typeface="Arial" panose="020B0604020202020204" pitchFamily="34" charset="0"/>
                <a:cs typeface="Arial" panose="020B0604020202020204" pitchFamily="34" charset="0"/>
              </a:rPr>
            </a:br>
            <a:r>
              <a:rPr sz="1031" b="1" spc="-21" err="1">
                <a:solidFill>
                  <a:srgbClr val="22346A"/>
                </a:solidFill>
                <a:latin typeface="Arial" panose="020B0604020202020204" pitchFamily="34" charset="0"/>
                <a:cs typeface="Arial" panose="020B0604020202020204" pitchFamily="34" charset="0"/>
              </a:rPr>
              <a:t>mejorías</a:t>
            </a:r>
            <a:r>
              <a:rPr sz="1031" b="1" spc="-45">
                <a:solidFill>
                  <a:srgbClr val="22346A"/>
                </a:solidFill>
                <a:latin typeface="Arial" panose="020B0604020202020204" pitchFamily="34" charset="0"/>
                <a:cs typeface="Arial" panose="020B0604020202020204" pitchFamily="34" charset="0"/>
              </a:rPr>
              <a:t> </a:t>
            </a:r>
            <a:r>
              <a:rPr sz="1031" b="1" spc="-6">
                <a:solidFill>
                  <a:srgbClr val="22346A"/>
                </a:solidFill>
                <a:latin typeface="Arial" panose="020B0604020202020204" pitchFamily="34" charset="0"/>
                <a:cs typeface="Arial" panose="020B0604020202020204" pitchFamily="34" charset="0"/>
              </a:rPr>
              <a:t>clínicamente relevantes</a:t>
            </a:r>
            <a:r>
              <a:rPr sz="1031" spc="-6">
                <a:solidFill>
                  <a:srgbClr val="22346A"/>
                </a:solidFill>
                <a:latin typeface="Arial" panose="020B0604020202020204" pitchFamily="34" charset="0"/>
                <a:cs typeface="Arial" panose="020B0604020202020204" pitchFamily="34" charset="0"/>
              </a:rPr>
              <a:t>.</a:t>
            </a:r>
            <a:r>
              <a:rPr sz="910" spc="-9" baseline="33333">
                <a:solidFill>
                  <a:srgbClr val="22346A"/>
                </a:solidFill>
                <a:latin typeface="Arial" panose="020B0604020202020204" pitchFamily="34" charset="0"/>
                <a:cs typeface="Arial" panose="020B0604020202020204" pitchFamily="34" charset="0"/>
              </a:rPr>
              <a:t>1</a:t>
            </a:r>
            <a:endParaRPr sz="910" baseline="33333">
              <a:latin typeface="Arial" panose="020B0604020202020204" pitchFamily="34" charset="0"/>
              <a:cs typeface="Arial" panose="020B0604020202020204" pitchFamily="34" charset="0"/>
            </a:endParaRPr>
          </a:p>
        </p:txBody>
      </p:sp>
      <p:sp>
        <p:nvSpPr>
          <p:cNvPr id="221" name="object 17">
            <a:extLst>
              <a:ext uri="{FF2B5EF4-FFF2-40B4-BE49-F238E27FC236}">
                <a16:creationId xmlns:a16="http://schemas.microsoft.com/office/drawing/2014/main" id="{284A51A8-5EA0-6D43-FDFC-D5544B01AE31}"/>
              </a:ext>
            </a:extLst>
          </p:cNvPr>
          <p:cNvSpPr txBox="1"/>
          <p:nvPr/>
        </p:nvSpPr>
        <p:spPr>
          <a:xfrm>
            <a:off x="1663612" y="4997197"/>
            <a:ext cx="4002387" cy="320615"/>
          </a:xfrm>
          <a:prstGeom prst="rect">
            <a:avLst/>
          </a:prstGeom>
        </p:spPr>
        <p:txBody>
          <a:bodyPr vert="horz" wrap="square" lIns="0" tIns="7316" rIns="0" bIns="0" rtlCol="0">
            <a:spAutoFit/>
          </a:bodyPr>
          <a:lstStyle/>
          <a:p>
            <a:pPr marL="23104" marR="18483" algn="ctr">
              <a:lnSpc>
                <a:spcPct val="101800"/>
              </a:lnSpc>
              <a:spcBef>
                <a:spcPts val="58"/>
              </a:spcBef>
            </a:pPr>
            <a:r>
              <a:rPr sz="1031" spc="-12">
                <a:solidFill>
                  <a:srgbClr val="22346A"/>
                </a:solidFill>
                <a:latin typeface="Arial" panose="020B0604020202020204" pitchFamily="34" charset="0"/>
                <a:cs typeface="Arial" panose="020B0604020202020204" pitchFamily="34" charset="0"/>
              </a:rPr>
              <a:t>En</a:t>
            </a:r>
            <a:r>
              <a:rPr sz="1031" spc="-61">
                <a:solidFill>
                  <a:srgbClr val="22346A"/>
                </a:solidFill>
                <a:latin typeface="Arial" panose="020B0604020202020204" pitchFamily="34" charset="0"/>
                <a:cs typeface="Arial" panose="020B0604020202020204" pitchFamily="34" charset="0"/>
              </a:rPr>
              <a:t> </a:t>
            </a:r>
            <a:r>
              <a:rPr sz="1031" spc="-21">
                <a:solidFill>
                  <a:srgbClr val="22346A"/>
                </a:solidFill>
                <a:latin typeface="Arial" panose="020B0604020202020204" pitchFamily="34" charset="0"/>
                <a:cs typeface="Arial" panose="020B0604020202020204" pitchFamily="34" charset="0"/>
              </a:rPr>
              <a:t>varios</a:t>
            </a:r>
            <a:r>
              <a:rPr sz="1031" spc="-36">
                <a:solidFill>
                  <a:srgbClr val="22346A"/>
                </a:solidFill>
                <a:latin typeface="Arial" panose="020B0604020202020204" pitchFamily="34" charset="0"/>
                <a:cs typeface="Arial" panose="020B0604020202020204" pitchFamily="34" charset="0"/>
              </a:rPr>
              <a:t> </a:t>
            </a:r>
            <a:r>
              <a:rPr sz="1031" spc="-18">
                <a:solidFill>
                  <a:srgbClr val="22346A"/>
                </a:solidFill>
                <a:latin typeface="Arial" panose="020B0604020202020204" pitchFamily="34" charset="0"/>
                <a:cs typeface="Arial" panose="020B0604020202020204" pitchFamily="34" charset="0"/>
              </a:rPr>
              <a:t>casos,</a:t>
            </a:r>
            <a:r>
              <a:rPr sz="1031" spc="-64">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se</a:t>
            </a:r>
            <a:r>
              <a:rPr sz="1031" spc="-36">
                <a:solidFill>
                  <a:srgbClr val="22346A"/>
                </a:solidFill>
                <a:latin typeface="Arial" panose="020B0604020202020204" pitchFamily="34" charset="0"/>
                <a:cs typeface="Arial" panose="020B0604020202020204" pitchFamily="34" charset="0"/>
              </a:rPr>
              <a:t> </a:t>
            </a:r>
            <a:r>
              <a:rPr sz="1031" spc="-21">
                <a:solidFill>
                  <a:srgbClr val="22346A"/>
                </a:solidFill>
                <a:latin typeface="Arial" panose="020B0604020202020204" pitchFamily="34" charset="0"/>
                <a:cs typeface="Arial" panose="020B0604020202020204" pitchFamily="34" charset="0"/>
              </a:rPr>
              <a:t>observó</a:t>
            </a:r>
            <a:r>
              <a:rPr sz="1031" spc="-36">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una</a:t>
            </a:r>
            <a:r>
              <a:rPr sz="1031" spc="-36">
                <a:solidFill>
                  <a:srgbClr val="22346A"/>
                </a:solidFill>
                <a:latin typeface="Arial" panose="020B0604020202020204" pitchFamily="34" charset="0"/>
                <a:cs typeface="Arial" panose="020B0604020202020204" pitchFamily="34" charset="0"/>
              </a:rPr>
              <a:t> </a:t>
            </a:r>
            <a:r>
              <a:rPr sz="1031" b="1" spc="-21">
                <a:solidFill>
                  <a:srgbClr val="22346A"/>
                </a:solidFill>
                <a:latin typeface="Arial" panose="020B0604020202020204" pitchFamily="34" charset="0"/>
                <a:cs typeface="Arial" panose="020B0604020202020204" pitchFamily="34" charset="0"/>
              </a:rPr>
              <a:t>mejoría</a:t>
            </a:r>
            <a:r>
              <a:rPr sz="1031" b="1" spc="-39">
                <a:solidFill>
                  <a:srgbClr val="22346A"/>
                </a:solidFill>
                <a:latin typeface="Arial" panose="020B0604020202020204" pitchFamily="34" charset="0"/>
                <a:cs typeface="Arial" panose="020B0604020202020204" pitchFamily="34" charset="0"/>
              </a:rPr>
              <a:t> </a:t>
            </a:r>
            <a:r>
              <a:rPr sz="1031" b="1" spc="-15">
                <a:solidFill>
                  <a:srgbClr val="22346A"/>
                </a:solidFill>
                <a:latin typeface="Arial" panose="020B0604020202020204" pitchFamily="34" charset="0"/>
                <a:cs typeface="Arial" panose="020B0604020202020204" pitchFamily="34" charset="0"/>
              </a:rPr>
              <a:t>subjetiva </a:t>
            </a:r>
            <a:r>
              <a:rPr sz="1031" b="1" spc="-24">
                <a:solidFill>
                  <a:srgbClr val="22346A"/>
                </a:solidFill>
                <a:latin typeface="Arial" panose="020B0604020202020204" pitchFamily="34" charset="0"/>
                <a:cs typeface="Arial" panose="020B0604020202020204" pitchFamily="34" charset="0"/>
              </a:rPr>
              <a:t>marcada</a:t>
            </a:r>
            <a:r>
              <a:rPr sz="1031" b="1" spc="-39">
                <a:solidFill>
                  <a:srgbClr val="22346A"/>
                </a:solidFill>
                <a:latin typeface="Arial" panose="020B0604020202020204" pitchFamily="34" charset="0"/>
                <a:cs typeface="Arial" panose="020B0604020202020204" pitchFamily="34" charset="0"/>
              </a:rPr>
              <a:t> </a:t>
            </a:r>
            <a:r>
              <a:rPr sz="1031" b="1" spc="-15">
                <a:solidFill>
                  <a:srgbClr val="22346A"/>
                </a:solidFill>
                <a:latin typeface="Arial" panose="020B0604020202020204" pitchFamily="34" charset="0"/>
                <a:cs typeface="Arial" panose="020B0604020202020204" pitchFamily="34" charset="0"/>
              </a:rPr>
              <a:t>del</a:t>
            </a:r>
            <a:r>
              <a:rPr sz="1031" b="1" spc="-36">
                <a:solidFill>
                  <a:srgbClr val="22346A"/>
                </a:solidFill>
                <a:latin typeface="Arial" panose="020B0604020202020204" pitchFamily="34" charset="0"/>
                <a:cs typeface="Arial" panose="020B0604020202020204" pitchFamily="34" charset="0"/>
              </a:rPr>
              <a:t> </a:t>
            </a:r>
            <a:r>
              <a:rPr sz="1031" b="1" spc="-24">
                <a:solidFill>
                  <a:srgbClr val="22346A"/>
                </a:solidFill>
                <a:latin typeface="Arial" panose="020B0604020202020204" pitchFamily="34" charset="0"/>
                <a:cs typeface="Arial" panose="020B0604020202020204" pitchFamily="34" charset="0"/>
              </a:rPr>
              <a:t>prurito</a:t>
            </a:r>
            <a:r>
              <a:rPr sz="1031" spc="-24">
                <a:solidFill>
                  <a:srgbClr val="22346A"/>
                </a:solidFill>
                <a:latin typeface="Arial" panose="020B0604020202020204" pitchFamily="34" charset="0"/>
                <a:cs typeface="Arial" panose="020B0604020202020204" pitchFamily="34" charset="0"/>
              </a:rPr>
              <a:t>,</a:t>
            </a:r>
            <a:r>
              <a:rPr sz="1031" spc="-61">
                <a:solidFill>
                  <a:srgbClr val="22346A"/>
                </a:solidFill>
                <a:latin typeface="Arial" panose="020B0604020202020204" pitchFamily="34" charset="0"/>
                <a:cs typeface="Arial" panose="020B0604020202020204" pitchFamily="34" charset="0"/>
              </a:rPr>
              <a:t> </a:t>
            </a:r>
            <a:r>
              <a:rPr sz="1031" spc="-15">
                <a:solidFill>
                  <a:srgbClr val="22346A"/>
                </a:solidFill>
                <a:latin typeface="Arial" panose="020B0604020202020204" pitchFamily="34" charset="0"/>
                <a:cs typeface="Arial" panose="020B0604020202020204" pitchFamily="34" charset="0"/>
              </a:rPr>
              <a:t>incluso</a:t>
            </a:r>
            <a:r>
              <a:rPr sz="1031" spc="-33">
                <a:solidFill>
                  <a:srgbClr val="22346A"/>
                </a:solidFill>
                <a:latin typeface="Arial" panose="020B0604020202020204" pitchFamily="34" charset="0"/>
                <a:cs typeface="Arial" panose="020B0604020202020204" pitchFamily="34" charset="0"/>
              </a:rPr>
              <a:t> </a:t>
            </a:r>
            <a:r>
              <a:rPr sz="1031" spc="-18">
                <a:solidFill>
                  <a:srgbClr val="22346A"/>
                </a:solidFill>
                <a:latin typeface="Arial" panose="020B0604020202020204" pitchFamily="34" charset="0"/>
                <a:cs typeface="Arial" panose="020B0604020202020204" pitchFamily="34" charset="0"/>
              </a:rPr>
              <a:t>antes</a:t>
            </a:r>
            <a:r>
              <a:rPr sz="1031" spc="-33">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de</a:t>
            </a:r>
            <a:r>
              <a:rPr sz="1031" spc="-33">
                <a:solidFill>
                  <a:srgbClr val="22346A"/>
                </a:solidFill>
                <a:latin typeface="Arial" panose="020B0604020202020204" pitchFamily="34" charset="0"/>
                <a:cs typeface="Arial" panose="020B0604020202020204" pitchFamily="34" charset="0"/>
              </a:rPr>
              <a:t> </a:t>
            </a:r>
            <a:r>
              <a:rPr sz="1031" spc="-15">
                <a:solidFill>
                  <a:srgbClr val="22346A"/>
                </a:solidFill>
                <a:latin typeface="Arial" panose="020B0604020202020204" pitchFamily="34" charset="0"/>
                <a:cs typeface="Arial" panose="020B0604020202020204" pitchFamily="34" charset="0"/>
              </a:rPr>
              <a:t>la </a:t>
            </a:r>
            <a:r>
              <a:rPr sz="1031" spc="-21">
                <a:solidFill>
                  <a:srgbClr val="22346A"/>
                </a:solidFill>
                <a:latin typeface="Arial" panose="020B0604020202020204" pitchFamily="34" charset="0"/>
                <a:cs typeface="Arial" panose="020B0604020202020204" pitchFamily="34" charset="0"/>
              </a:rPr>
              <a:t>reducción</a:t>
            </a:r>
            <a:r>
              <a:rPr sz="1031" spc="-42">
                <a:solidFill>
                  <a:srgbClr val="22346A"/>
                </a:solidFill>
                <a:latin typeface="Arial" panose="020B0604020202020204" pitchFamily="34" charset="0"/>
                <a:cs typeface="Arial" panose="020B0604020202020204" pitchFamily="34" charset="0"/>
              </a:rPr>
              <a:t> </a:t>
            </a:r>
            <a:r>
              <a:rPr sz="1031" spc="-24">
                <a:solidFill>
                  <a:srgbClr val="22346A"/>
                </a:solidFill>
                <a:latin typeface="Arial" panose="020B0604020202020204" pitchFamily="34" charset="0"/>
                <a:cs typeface="Arial" panose="020B0604020202020204" pitchFamily="34" charset="0"/>
              </a:rPr>
              <a:t>objetiva</a:t>
            </a:r>
            <a:r>
              <a:rPr sz="1031" spc="-39">
                <a:solidFill>
                  <a:srgbClr val="22346A"/>
                </a:solidFill>
                <a:latin typeface="Arial" panose="020B0604020202020204" pitchFamily="34" charset="0"/>
                <a:cs typeface="Arial" panose="020B0604020202020204" pitchFamily="34" charset="0"/>
              </a:rPr>
              <a:t> </a:t>
            </a:r>
            <a:r>
              <a:rPr sz="1031">
                <a:solidFill>
                  <a:srgbClr val="22346A"/>
                </a:solidFill>
                <a:latin typeface="Arial" panose="020B0604020202020204" pitchFamily="34" charset="0"/>
                <a:cs typeface="Arial" panose="020B0604020202020204" pitchFamily="34" charset="0"/>
              </a:rPr>
              <a:t>de</a:t>
            </a:r>
            <a:r>
              <a:rPr sz="1031" spc="-42">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la</a:t>
            </a:r>
            <a:r>
              <a:rPr sz="1031" spc="-39">
                <a:solidFill>
                  <a:srgbClr val="22346A"/>
                </a:solidFill>
                <a:latin typeface="Arial" panose="020B0604020202020204" pitchFamily="34" charset="0"/>
                <a:cs typeface="Arial" panose="020B0604020202020204" pitchFamily="34" charset="0"/>
              </a:rPr>
              <a:t> </a:t>
            </a:r>
            <a:r>
              <a:rPr sz="1031" spc="-18">
                <a:solidFill>
                  <a:srgbClr val="22346A"/>
                </a:solidFill>
                <a:latin typeface="Arial" panose="020B0604020202020204" pitchFamily="34" charset="0"/>
                <a:cs typeface="Arial" panose="020B0604020202020204" pitchFamily="34" charset="0"/>
              </a:rPr>
              <a:t>puntuación</a:t>
            </a:r>
            <a:r>
              <a:rPr sz="1031" spc="-42">
                <a:solidFill>
                  <a:srgbClr val="22346A"/>
                </a:solidFill>
                <a:latin typeface="Arial" panose="020B0604020202020204" pitchFamily="34" charset="0"/>
                <a:cs typeface="Arial" panose="020B0604020202020204" pitchFamily="34" charset="0"/>
              </a:rPr>
              <a:t> </a:t>
            </a:r>
            <a:r>
              <a:rPr sz="1031" spc="-6">
                <a:solidFill>
                  <a:srgbClr val="22346A"/>
                </a:solidFill>
                <a:latin typeface="Arial" panose="020B0604020202020204" pitchFamily="34" charset="0"/>
                <a:cs typeface="Arial" panose="020B0604020202020204" pitchFamily="34" charset="0"/>
              </a:rPr>
              <a:t>EASI.</a:t>
            </a:r>
            <a:r>
              <a:rPr sz="910" spc="-9" baseline="33333">
                <a:solidFill>
                  <a:srgbClr val="22346A"/>
                </a:solidFill>
                <a:latin typeface="Arial" panose="020B0604020202020204" pitchFamily="34" charset="0"/>
                <a:cs typeface="Arial" panose="020B0604020202020204" pitchFamily="34" charset="0"/>
              </a:rPr>
              <a:t>1</a:t>
            </a:r>
            <a:endParaRPr sz="910" baseline="33333">
              <a:latin typeface="Arial" panose="020B0604020202020204" pitchFamily="34" charset="0"/>
              <a:cs typeface="Arial" panose="020B0604020202020204" pitchFamily="34" charset="0"/>
            </a:endParaRPr>
          </a:p>
        </p:txBody>
      </p:sp>
      <p:sp>
        <p:nvSpPr>
          <p:cNvPr id="223" name="CuadroTexto 222">
            <a:extLst>
              <a:ext uri="{FF2B5EF4-FFF2-40B4-BE49-F238E27FC236}">
                <a16:creationId xmlns:a16="http://schemas.microsoft.com/office/drawing/2014/main" id="{D1715E06-03B9-88B3-8E6F-E7E5A7650A0A}"/>
              </a:ext>
            </a:extLst>
          </p:cNvPr>
          <p:cNvSpPr txBox="1"/>
          <p:nvPr/>
        </p:nvSpPr>
        <p:spPr>
          <a:xfrm>
            <a:off x="8606921" y="2247746"/>
            <a:ext cx="2147429" cy="215444"/>
          </a:xfrm>
          <a:prstGeom prst="rect">
            <a:avLst/>
          </a:prstGeom>
          <a:noFill/>
        </p:spPr>
        <p:txBody>
          <a:bodyPr wrap="square" lIns="0" tIns="0" rIns="0" bIns="0">
            <a:spAutoFit/>
          </a:bodyPr>
          <a:lstStyle/>
          <a:p>
            <a:pPr algn="ctr"/>
            <a:r>
              <a:rPr lang="es-ES" sz="1400" b="1" baseline="3831">
                <a:solidFill>
                  <a:srgbClr val="22346A"/>
                </a:solidFill>
                <a:latin typeface="Arial" panose="020B0604020202020204" pitchFamily="34" charset="0"/>
                <a:cs typeface="Arial" panose="020B0604020202020204" pitchFamily="34" charset="0"/>
              </a:rPr>
              <a:t>Evolución</a:t>
            </a:r>
            <a:r>
              <a:rPr lang="es-ES" sz="1400" b="1" spc="32" baseline="3831">
                <a:solidFill>
                  <a:srgbClr val="22346A"/>
                </a:solidFill>
                <a:latin typeface="Arial" panose="020B0604020202020204" pitchFamily="34" charset="0"/>
                <a:cs typeface="Arial" panose="020B0604020202020204" pitchFamily="34" charset="0"/>
              </a:rPr>
              <a:t> </a:t>
            </a:r>
            <a:r>
              <a:rPr lang="es-ES" sz="1400" b="1" baseline="3831">
                <a:solidFill>
                  <a:srgbClr val="22346A"/>
                </a:solidFill>
                <a:latin typeface="Arial" panose="020B0604020202020204" pitchFamily="34" charset="0"/>
                <a:cs typeface="Arial" panose="020B0604020202020204" pitchFamily="34" charset="0"/>
              </a:rPr>
              <a:t>BSA</a:t>
            </a:r>
            <a:r>
              <a:rPr lang="es-ES" sz="1400" b="1" spc="32" baseline="3831">
                <a:solidFill>
                  <a:srgbClr val="22346A"/>
                </a:solidFill>
                <a:latin typeface="Arial" panose="020B0604020202020204" pitchFamily="34" charset="0"/>
                <a:cs typeface="Arial" panose="020B0604020202020204" pitchFamily="34" charset="0"/>
              </a:rPr>
              <a:t> </a:t>
            </a:r>
            <a:r>
              <a:rPr lang="es-ES" sz="1400" b="1" baseline="3831">
                <a:solidFill>
                  <a:srgbClr val="22346A"/>
                </a:solidFill>
                <a:latin typeface="Arial" panose="020B0604020202020204" pitchFamily="34" charset="0"/>
                <a:cs typeface="Arial" panose="020B0604020202020204" pitchFamily="34" charset="0"/>
              </a:rPr>
              <a:t>(basal</a:t>
            </a:r>
            <a:r>
              <a:rPr lang="es-ES" sz="1400" b="1" spc="36" baseline="3831">
                <a:solidFill>
                  <a:srgbClr val="22346A"/>
                </a:solidFill>
                <a:latin typeface="Arial" panose="020B0604020202020204" pitchFamily="34" charset="0"/>
                <a:cs typeface="Arial" panose="020B0604020202020204" pitchFamily="34" charset="0"/>
              </a:rPr>
              <a:t> </a:t>
            </a:r>
            <a:r>
              <a:rPr lang="es-ES" sz="1400" baseline="3831">
                <a:solidFill>
                  <a:srgbClr val="22346A"/>
                </a:solidFill>
                <a:latin typeface="Arial" panose="020B0604020202020204" pitchFamily="34" charset="0"/>
                <a:cs typeface="Arial" panose="020B0604020202020204" pitchFamily="34" charset="0"/>
              </a:rPr>
              <a:t>→</a:t>
            </a:r>
            <a:r>
              <a:rPr lang="es-ES" sz="1400" spc="45" baseline="3831">
                <a:solidFill>
                  <a:srgbClr val="22346A"/>
                </a:solidFill>
                <a:latin typeface="Arial" panose="020B0604020202020204" pitchFamily="34" charset="0"/>
                <a:cs typeface="Arial" panose="020B0604020202020204" pitchFamily="34" charset="0"/>
              </a:rPr>
              <a:t> </a:t>
            </a:r>
            <a:r>
              <a:rPr lang="es-ES" sz="1400" b="1" spc="-9" baseline="3831">
                <a:solidFill>
                  <a:srgbClr val="22346A"/>
                </a:solidFill>
                <a:latin typeface="Arial" panose="020B0604020202020204" pitchFamily="34" charset="0"/>
                <a:cs typeface="Arial" panose="020B0604020202020204" pitchFamily="34" charset="0"/>
              </a:rPr>
              <a:t>final)</a:t>
            </a:r>
            <a:endParaRPr lang="es-ES" sz="1400"/>
          </a:p>
        </p:txBody>
      </p:sp>
      <p:sp>
        <p:nvSpPr>
          <p:cNvPr id="224" name="CuadroTexto 223">
            <a:extLst>
              <a:ext uri="{FF2B5EF4-FFF2-40B4-BE49-F238E27FC236}">
                <a16:creationId xmlns:a16="http://schemas.microsoft.com/office/drawing/2014/main" id="{FF3FA5DB-0A6D-A131-FAA0-EF0346DD0090}"/>
              </a:ext>
            </a:extLst>
          </p:cNvPr>
          <p:cNvSpPr txBox="1"/>
          <p:nvPr/>
        </p:nvSpPr>
        <p:spPr>
          <a:xfrm>
            <a:off x="5951468" y="2242881"/>
            <a:ext cx="2147429" cy="215444"/>
          </a:xfrm>
          <a:prstGeom prst="rect">
            <a:avLst/>
          </a:prstGeom>
          <a:noFill/>
        </p:spPr>
        <p:txBody>
          <a:bodyPr wrap="square" lIns="0" tIns="0" rIns="0" bIns="0">
            <a:spAutoFit/>
          </a:bodyPr>
          <a:lstStyle/>
          <a:p>
            <a:pPr algn="ctr"/>
            <a:r>
              <a:rPr lang="es-ES" sz="1400" b="1" baseline="3831" err="1">
                <a:solidFill>
                  <a:srgbClr val="22346A"/>
                </a:solidFill>
                <a:latin typeface="Arial" panose="020B0604020202020204" pitchFamily="34" charset="0"/>
                <a:cs typeface="Arial" panose="020B0604020202020204" pitchFamily="34" charset="0"/>
              </a:rPr>
              <a:t>EASIm</a:t>
            </a:r>
            <a:endParaRPr lang="es-ES" sz="1400"/>
          </a:p>
        </p:txBody>
      </p:sp>
      <p:sp>
        <p:nvSpPr>
          <p:cNvPr id="225" name="CuadroTexto 224">
            <a:extLst>
              <a:ext uri="{FF2B5EF4-FFF2-40B4-BE49-F238E27FC236}">
                <a16:creationId xmlns:a16="http://schemas.microsoft.com/office/drawing/2014/main" id="{1064DC28-BAD3-0214-A402-642C8120E06B}"/>
              </a:ext>
            </a:extLst>
          </p:cNvPr>
          <p:cNvSpPr txBox="1"/>
          <p:nvPr/>
        </p:nvSpPr>
        <p:spPr>
          <a:xfrm>
            <a:off x="3285317" y="2233850"/>
            <a:ext cx="2147429" cy="215444"/>
          </a:xfrm>
          <a:prstGeom prst="rect">
            <a:avLst/>
          </a:prstGeom>
          <a:noFill/>
        </p:spPr>
        <p:txBody>
          <a:bodyPr wrap="square" lIns="0" tIns="0" rIns="0" bIns="0">
            <a:spAutoFit/>
          </a:bodyPr>
          <a:lstStyle/>
          <a:p>
            <a:pPr algn="ctr"/>
            <a:r>
              <a:rPr lang="es-ES" sz="1400" b="1" baseline="3831">
                <a:solidFill>
                  <a:srgbClr val="22346A"/>
                </a:solidFill>
                <a:latin typeface="Arial" panose="020B0604020202020204" pitchFamily="34" charset="0"/>
                <a:cs typeface="Arial" panose="020B0604020202020204" pitchFamily="34" charset="0"/>
              </a:rPr>
              <a:t>Evolución EASI absoluto</a:t>
            </a:r>
            <a:endParaRPr lang="es-ES" sz="1400"/>
          </a:p>
        </p:txBody>
      </p:sp>
    </p:spTree>
    <p:extLst>
      <p:ext uri="{BB962C8B-B14F-4D97-AF65-F5344CB8AC3E}">
        <p14:creationId xmlns:p14="http://schemas.microsoft.com/office/powerpoint/2010/main" val="6855781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7B3EA-259F-D064-EE60-1ED7978BCD99}"/>
            </a:ext>
          </a:extLst>
        </p:cNvPr>
        <p:cNvGrpSpPr/>
        <p:nvPr/>
      </p:nvGrpSpPr>
      <p:grpSpPr>
        <a:xfrm>
          <a:off x="0" y="0"/>
          <a:ext cx="0" cy="0"/>
          <a:chOff x="0" y="0"/>
          <a:chExt cx="0" cy="0"/>
        </a:xfrm>
      </p:grpSpPr>
      <p:sp>
        <p:nvSpPr>
          <p:cNvPr id="7" name="Rectángulo redondeado 6">
            <a:extLst>
              <a:ext uri="{FF2B5EF4-FFF2-40B4-BE49-F238E27FC236}">
                <a16:creationId xmlns:a16="http://schemas.microsoft.com/office/drawing/2014/main" id="{0FDD5262-A4D6-F78E-84A8-B9A9C7091AEE}"/>
              </a:ext>
            </a:extLst>
          </p:cNvPr>
          <p:cNvSpPr/>
          <p:nvPr/>
        </p:nvSpPr>
        <p:spPr>
          <a:xfrm>
            <a:off x="630375" y="1537530"/>
            <a:ext cx="10954344" cy="4144813"/>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DAC4E45E-2452-2643-35AF-8A0E45F476B3}"/>
              </a:ext>
            </a:extLst>
          </p:cNvPr>
          <p:cNvSpPr txBox="1"/>
          <p:nvPr/>
        </p:nvSpPr>
        <p:spPr>
          <a:xfrm>
            <a:off x="3345621" y="1674673"/>
            <a:ext cx="5500758" cy="338554"/>
          </a:xfrm>
          <a:prstGeom prst="rect">
            <a:avLst/>
          </a:prstGeom>
          <a:noFill/>
        </p:spPr>
        <p:txBody>
          <a:bodyPr wrap="square">
            <a:spAutoFit/>
          </a:bodyPr>
          <a:lstStyle/>
          <a:p>
            <a:pPr algn="ctr"/>
            <a:r>
              <a:rPr lang="pt-BR" sz="1600" b="1" err="1">
                <a:solidFill>
                  <a:srgbClr val="7A45B8"/>
                </a:solidFill>
              </a:rPr>
              <a:t>Conclusiones</a:t>
            </a:r>
            <a:endParaRPr lang="pt-BR" sz="1600" b="1">
              <a:solidFill>
                <a:srgbClr val="7A45B8"/>
              </a:solidFill>
            </a:endParaRPr>
          </a:p>
        </p:txBody>
      </p:sp>
      <p:sp>
        <p:nvSpPr>
          <p:cNvPr id="2" name="Título 1">
            <a:extLst>
              <a:ext uri="{FF2B5EF4-FFF2-40B4-BE49-F238E27FC236}">
                <a16:creationId xmlns:a16="http://schemas.microsoft.com/office/drawing/2014/main" id="{09F84CA3-4B3A-5A9B-8904-251C29A3B723}"/>
              </a:ext>
            </a:extLst>
          </p:cNvPr>
          <p:cNvSpPr>
            <a:spLocks noGrp="1"/>
          </p:cNvSpPr>
          <p:nvPr>
            <p:ph type="title"/>
          </p:nvPr>
        </p:nvSpPr>
        <p:spPr/>
        <p:txBody>
          <a:bodyPr/>
          <a:lstStyle/>
          <a:p>
            <a:r>
              <a:rPr lang="es-ES"/>
              <a:t>Serie de casos con </a:t>
            </a:r>
            <a:r>
              <a:rPr lang="es-ES" err="1"/>
              <a:t>Lebrikizumab</a:t>
            </a:r>
            <a:r>
              <a:rPr lang="es-ES"/>
              <a:t> en dermatitis atópica:</a:t>
            </a:r>
            <a:br>
              <a:rPr lang="es-ES"/>
            </a:br>
            <a:r>
              <a:rPr lang="es-ES"/>
              <a:t>experiencia de un hospital universitario madrileño.</a:t>
            </a:r>
            <a:r>
              <a:rPr lang="es-ES" baseline="30000"/>
              <a:t>1</a:t>
            </a:r>
          </a:p>
        </p:txBody>
      </p:sp>
      <p:sp>
        <p:nvSpPr>
          <p:cNvPr id="8" name="Rectángulo redondeado 7">
            <a:extLst>
              <a:ext uri="{FF2B5EF4-FFF2-40B4-BE49-F238E27FC236}">
                <a16:creationId xmlns:a16="http://schemas.microsoft.com/office/drawing/2014/main" id="{7197E599-1BA0-7113-92A1-1265A2A12FF5}"/>
              </a:ext>
            </a:extLst>
          </p:cNvPr>
          <p:cNvSpPr/>
          <p:nvPr/>
        </p:nvSpPr>
        <p:spPr>
          <a:xfrm>
            <a:off x="7833120" y="2998717"/>
            <a:ext cx="3058400" cy="2055682"/>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Elipse 11">
            <a:extLst>
              <a:ext uri="{FF2B5EF4-FFF2-40B4-BE49-F238E27FC236}">
                <a16:creationId xmlns:a16="http://schemas.microsoft.com/office/drawing/2014/main" id="{154DC892-D2A6-54D1-E815-52DE65A103B4}"/>
              </a:ext>
            </a:extLst>
          </p:cNvPr>
          <p:cNvSpPr/>
          <p:nvPr/>
        </p:nvSpPr>
        <p:spPr>
          <a:xfrm>
            <a:off x="8863217" y="2479549"/>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object 13">
            <a:extLst>
              <a:ext uri="{FF2B5EF4-FFF2-40B4-BE49-F238E27FC236}">
                <a16:creationId xmlns:a16="http://schemas.microsoft.com/office/drawing/2014/main" id="{B9C2881C-FE18-CDF9-6ADB-4C5427925C34}"/>
              </a:ext>
            </a:extLst>
          </p:cNvPr>
          <p:cNvSpPr txBox="1"/>
          <p:nvPr/>
        </p:nvSpPr>
        <p:spPr>
          <a:xfrm>
            <a:off x="8073800" y="3570073"/>
            <a:ext cx="2624680" cy="1299660"/>
          </a:xfrm>
          <a:prstGeom prst="rect">
            <a:avLst/>
          </a:prstGeom>
        </p:spPr>
        <p:txBody>
          <a:bodyPr vert="horz" wrap="square" lIns="0" tIns="6931" rIns="0" bIns="0" rtlCol="0">
            <a:spAutoFit/>
          </a:bodyPr>
          <a:lstStyle/>
          <a:p>
            <a:pPr algn="ctr"/>
            <a:r>
              <a:rPr lang="es-ES" sz="1400">
                <a:solidFill>
                  <a:schemeClr val="accent1"/>
                </a:solidFill>
                <a:latin typeface="Arial" panose="020B0604020202020204" pitchFamily="34" charset="0"/>
                <a:cs typeface="Arial" panose="020B0604020202020204" pitchFamily="34" charset="0"/>
              </a:rPr>
              <a:t>Estos resultados apoyan su </a:t>
            </a:r>
            <a:r>
              <a:rPr lang="es-ES" sz="1400" b="1">
                <a:solidFill>
                  <a:schemeClr val="accent1"/>
                </a:solidFill>
                <a:latin typeface="Arial" panose="020B0604020202020204" pitchFamily="34" charset="0"/>
                <a:cs typeface="Arial" panose="020B0604020202020204" pitchFamily="34" charset="0"/>
              </a:rPr>
              <a:t>utilidad como opción terapéutica eficaz y bien tolerada </a:t>
            </a:r>
            <a:r>
              <a:rPr lang="es-ES" sz="1400">
                <a:solidFill>
                  <a:schemeClr val="accent1"/>
                </a:solidFill>
                <a:latin typeface="Arial" panose="020B0604020202020204" pitchFamily="34" charset="0"/>
                <a:cs typeface="Arial" panose="020B0604020202020204" pitchFamily="34" charset="0"/>
              </a:rPr>
              <a:t>en pacientes con </a:t>
            </a:r>
            <a:r>
              <a:rPr lang="es-ES" sz="1400" b="1">
                <a:solidFill>
                  <a:schemeClr val="accent1"/>
                </a:solidFill>
                <a:latin typeface="Arial" panose="020B0604020202020204" pitchFamily="34" charset="0"/>
                <a:cs typeface="Arial" panose="020B0604020202020204" pitchFamily="34" charset="0"/>
              </a:rPr>
              <a:t>formas graves de la enfermedad</a:t>
            </a:r>
            <a:r>
              <a:rPr lang="es-ES" sz="1400">
                <a:solidFill>
                  <a:schemeClr val="accent1"/>
                </a:solidFill>
                <a:latin typeface="Arial" panose="020B0604020202020204" pitchFamily="34" charset="0"/>
                <a:cs typeface="Arial" panose="020B0604020202020204" pitchFamily="34" charset="0"/>
              </a:rPr>
              <a:t>.</a:t>
            </a:r>
            <a:r>
              <a:rPr lang="es-ES" sz="1400" baseline="30000">
                <a:solidFill>
                  <a:schemeClr val="accent1"/>
                </a:solidFill>
                <a:latin typeface="Arial" panose="020B0604020202020204" pitchFamily="34" charset="0"/>
                <a:cs typeface="Arial" panose="020B0604020202020204" pitchFamily="34" charset="0"/>
              </a:rPr>
              <a:t>1</a:t>
            </a:r>
            <a:endParaRPr lang="es-ES" sz="1400">
              <a:solidFill>
                <a:schemeClr val="accent1"/>
              </a:solidFill>
              <a:latin typeface="Arial" panose="020B0604020202020204" pitchFamily="34" charset="0"/>
              <a:cs typeface="Arial" panose="020B0604020202020204" pitchFamily="34" charset="0"/>
            </a:endParaRPr>
          </a:p>
        </p:txBody>
      </p:sp>
      <p:pic>
        <p:nvPicPr>
          <p:cNvPr id="24" name="Imagen 23">
            <a:extLst>
              <a:ext uri="{FF2B5EF4-FFF2-40B4-BE49-F238E27FC236}">
                <a16:creationId xmlns:a16="http://schemas.microsoft.com/office/drawing/2014/main" id="{38972797-23E4-31EF-80CE-681D0360ADA7}"/>
              </a:ext>
            </a:extLst>
          </p:cNvPr>
          <p:cNvPicPr>
            <a:picLocks noChangeAspect="1"/>
          </p:cNvPicPr>
          <p:nvPr/>
        </p:nvPicPr>
        <p:blipFill>
          <a:blip r:embed="rId2"/>
          <a:stretch>
            <a:fillRect/>
          </a:stretch>
        </p:blipFill>
        <p:spPr>
          <a:xfrm>
            <a:off x="9170240" y="2694402"/>
            <a:ext cx="431800" cy="508000"/>
          </a:xfrm>
          <a:prstGeom prst="rect">
            <a:avLst/>
          </a:prstGeom>
        </p:spPr>
      </p:pic>
      <p:sp>
        <p:nvSpPr>
          <p:cNvPr id="27" name="Rectángulo redondeado 26">
            <a:extLst>
              <a:ext uri="{FF2B5EF4-FFF2-40B4-BE49-F238E27FC236}">
                <a16:creationId xmlns:a16="http://schemas.microsoft.com/office/drawing/2014/main" id="{FB21D055-C636-6DEF-BFDA-5F5D62A75517}"/>
              </a:ext>
            </a:extLst>
          </p:cNvPr>
          <p:cNvSpPr/>
          <p:nvPr/>
        </p:nvSpPr>
        <p:spPr>
          <a:xfrm>
            <a:off x="4621209" y="2998717"/>
            <a:ext cx="3058400" cy="2055682"/>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Elipse 27">
            <a:extLst>
              <a:ext uri="{FF2B5EF4-FFF2-40B4-BE49-F238E27FC236}">
                <a16:creationId xmlns:a16="http://schemas.microsoft.com/office/drawing/2014/main" id="{62168E62-508E-6007-FC55-9A4A8C976A1C}"/>
              </a:ext>
            </a:extLst>
          </p:cNvPr>
          <p:cNvSpPr/>
          <p:nvPr/>
        </p:nvSpPr>
        <p:spPr>
          <a:xfrm>
            <a:off x="5651306" y="2479549"/>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bject 13">
            <a:extLst>
              <a:ext uri="{FF2B5EF4-FFF2-40B4-BE49-F238E27FC236}">
                <a16:creationId xmlns:a16="http://schemas.microsoft.com/office/drawing/2014/main" id="{79CA1ABF-8FB0-45E3-B7C4-1146255FAD07}"/>
              </a:ext>
            </a:extLst>
          </p:cNvPr>
          <p:cNvSpPr txBox="1"/>
          <p:nvPr/>
        </p:nvSpPr>
        <p:spPr>
          <a:xfrm>
            <a:off x="4826672" y="3591216"/>
            <a:ext cx="2695113" cy="1299660"/>
          </a:xfrm>
          <a:prstGeom prst="rect">
            <a:avLst/>
          </a:prstGeom>
        </p:spPr>
        <p:txBody>
          <a:bodyPr vert="horz" wrap="square" lIns="0" tIns="6931" rIns="0" bIns="0" rtlCol="0">
            <a:spAutoFit/>
          </a:bodyPr>
          <a:lstStyle/>
          <a:p>
            <a:pPr algn="ctr"/>
            <a:r>
              <a:rPr lang="es-ES" sz="1400" err="1">
                <a:solidFill>
                  <a:schemeClr val="accent1"/>
                </a:solidFill>
                <a:latin typeface="Arial" panose="020B0604020202020204" pitchFamily="34" charset="0"/>
                <a:cs typeface="Arial" panose="020B0604020202020204" pitchFamily="34" charset="0"/>
              </a:rPr>
              <a:t>Lebrikizumab</a:t>
            </a:r>
            <a:r>
              <a:rPr lang="es-ES" sz="1400">
                <a:solidFill>
                  <a:schemeClr val="accent1"/>
                </a:solidFill>
                <a:latin typeface="Arial" panose="020B0604020202020204" pitchFamily="34" charset="0"/>
                <a:cs typeface="Arial" panose="020B0604020202020204" pitchFamily="34" charset="0"/>
              </a:rPr>
              <a:t> ha mostrado un </a:t>
            </a:r>
            <a:r>
              <a:rPr lang="es-ES" sz="1400" b="1">
                <a:solidFill>
                  <a:schemeClr val="accent1"/>
                </a:solidFill>
                <a:latin typeface="Arial" panose="020B0604020202020204" pitchFamily="34" charset="0"/>
                <a:cs typeface="Arial" panose="020B0604020202020204" pitchFamily="34" charset="0"/>
              </a:rPr>
              <a:t>perfil de seguridad favorable </a:t>
            </a:r>
            <a:br>
              <a:rPr lang="es-ES" sz="1400" b="1">
                <a:solidFill>
                  <a:schemeClr val="accent1"/>
                </a:solidFill>
                <a:latin typeface="Arial" panose="020B0604020202020204" pitchFamily="34" charset="0"/>
                <a:cs typeface="Arial" panose="020B0604020202020204" pitchFamily="34" charset="0"/>
              </a:rPr>
            </a:br>
            <a:r>
              <a:rPr lang="es-ES" sz="1400">
                <a:solidFill>
                  <a:schemeClr val="accent1"/>
                </a:solidFill>
                <a:latin typeface="Arial" panose="020B0604020202020204" pitchFamily="34" charset="0"/>
                <a:cs typeface="Arial" panose="020B0604020202020204" pitchFamily="34" charset="0"/>
              </a:rPr>
              <a:t>y una </a:t>
            </a:r>
            <a:r>
              <a:rPr lang="es-ES" sz="1400" b="1">
                <a:solidFill>
                  <a:schemeClr val="accent1"/>
                </a:solidFill>
                <a:latin typeface="Arial" panose="020B0604020202020204" pitchFamily="34" charset="0"/>
                <a:cs typeface="Arial" panose="020B0604020202020204" pitchFamily="34" charset="0"/>
              </a:rPr>
              <a:t>respuesta clínica significativa </a:t>
            </a:r>
            <a:r>
              <a:rPr lang="es-ES" sz="1400">
                <a:solidFill>
                  <a:schemeClr val="accent1"/>
                </a:solidFill>
                <a:latin typeface="Arial" panose="020B0604020202020204" pitchFamily="34" charset="0"/>
                <a:cs typeface="Arial" panose="020B0604020202020204" pitchFamily="34" charset="0"/>
              </a:rPr>
              <a:t>en pacientes </a:t>
            </a:r>
            <a:br>
              <a:rPr lang="es-ES" sz="1400">
                <a:solidFill>
                  <a:schemeClr val="accent1"/>
                </a:solidFill>
                <a:latin typeface="Arial" panose="020B0604020202020204" pitchFamily="34" charset="0"/>
                <a:cs typeface="Arial" panose="020B0604020202020204" pitchFamily="34" charset="0"/>
              </a:rPr>
            </a:br>
            <a:r>
              <a:rPr lang="es-ES" sz="1400">
                <a:solidFill>
                  <a:schemeClr val="accent1"/>
                </a:solidFill>
                <a:latin typeface="Arial" panose="020B0604020202020204" pitchFamily="34" charset="0"/>
                <a:cs typeface="Arial" panose="020B0604020202020204" pitchFamily="34" charset="0"/>
              </a:rPr>
              <a:t>con DA moderada a grave </a:t>
            </a:r>
            <a:br>
              <a:rPr lang="es-ES" sz="1400">
                <a:solidFill>
                  <a:schemeClr val="accent1"/>
                </a:solidFill>
                <a:latin typeface="Arial" panose="020B0604020202020204" pitchFamily="34" charset="0"/>
                <a:cs typeface="Arial" panose="020B0604020202020204" pitchFamily="34" charset="0"/>
              </a:rPr>
            </a:br>
            <a:r>
              <a:rPr lang="es-ES" sz="1400" b="1">
                <a:solidFill>
                  <a:schemeClr val="accent1"/>
                </a:solidFill>
                <a:latin typeface="Arial" panose="020B0604020202020204" pitchFamily="34" charset="0"/>
                <a:cs typeface="Arial" panose="020B0604020202020204" pitchFamily="34" charset="0"/>
              </a:rPr>
              <a:t>en práctica clínica real</a:t>
            </a:r>
            <a:r>
              <a:rPr lang="es-ES" sz="1400">
                <a:solidFill>
                  <a:schemeClr val="accent1"/>
                </a:solidFill>
                <a:latin typeface="Arial" panose="020B0604020202020204" pitchFamily="34" charset="0"/>
                <a:cs typeface="Arial" panose="020B0604020202020204" pitchFamily="34" charset="0"/>
              </a:rPr>
              <a:t>.</a:t>
            </a:r>
            <a:r>
              <a:rPr lang="es-ES" sz="1400" baseline="30000">
                <a:solidFill>
                  <a:schemeClr val="accent1"/>
                </a:solidFill>
                <a:latin typeface="Arial" panose="020B0604020202020204" pitchFamily="34" charset="0"/>
                <a:cs typeface="Arial" panose="020B0604020202020204" pitchFamily="34" charset="0"/>
              </a:rPr>
              <a:t>1</a:t>
            </a:r>
            <a:endParaRPr lang="es-ES" sz="1400">
              <a:solidFill>
                <a:schemeClr val="accent1"/>
              </a:solidFill>
              <a:latin typeface="Arial" panose="020B0604020202020204" pitchFamily="34" charset="0"/>
              <a:cs typeface="Arial" panose="020B0604020202020204" pitchFamily="34" charset="0"/>
            </a:endParaRPr>
          </a:p>
        </p:txBody>
      </p:sp>
      <p:pic>
        <p:nvPicPr>
          <p:cNvPr id="31" name="Imagen 30">
            <a:extLst>
              <a:ext uri="{FF2B5EF4-FFF2-40B4-BE49-F238E27FC236}">
                <a16:creationId xmlns:a16="http://schemas.microsoft.com/office/drawing/2014/main" id="{8F668E16-CD92-746D-56F2-4750CF257E24}"/>
              </a:ext>
            </a:extLst>
          </p:cNvPr>
          <p:cNvPicPr>
            <a:picLocks noChangeAspect="1"/>
          </p:cNvPicPr>
          <p:nvPr/>
        </p:nvPicPr>
        <p:blipFill>
          <a:blip r:embed="rId3"/>
          <a:stretch>
            <a:fillRect/>
          </a:stretch>
        </p:blipFill>
        <p:spPr>
          <a:xfrm>
            <a:off x="5932929" y="2749604"/>
            <a:ext cx="482600" cy="520700"/>
          </a:xfrm>
          <a:prstGeom prst="rect">
            <a:avLst/>
          </a:prstGeom>
        </p:spPr>
      </p:pic>
      <p:sp>
        <p:nvSpPr>
          <p:cNvPr id="33" name="Rectángulo redondeado 32">
            <a:extLst>
              <a:ext uri="{FF2B5EF4-FFF2-40B4-BE49-F238E27FC236}">
                <a16:creationId xmlns:a16="http://schemas.microsoft.com/office/drawing/2014/main" id="{DAB4C453-D09D-8DC5-C2E9-E709F09051AB}"/>
              </a:ext>
            </a:extLst>
          </p:cNvPr>
          <p:cNvSpPr/>
          <p:nvPr/>
        </p:nvSpPr>
        <p:spPr>
          <a:xfrm>
            <a:off x="1409298" y="2998717"/>
            <a:ext cx="3058400" cy="2055682"/>
          </a:xfrm>
          <a:prstGeom prst="roundRect">
            <a:avLst>
              <a:gd name="adj" fmla="val 3627"/>
            </a:avLst>
          </a:prstGeom>
          <a:noFill/>
          <a:ln w="38100">
            <a:solidFill>
              <a:srgbClr val="CAF5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Elipse 33">
            <a:extLst>
              <a:ext uri="{FF2B5EF4-FFF2-40B4-BE49-F238E27FC236}">
                <a16:creationId xmlns:a16="http://schemas.microsoft.com/office/drawing/2014/main" id="{9C99A2E5-6959-2410-459C-9452AA4C5058}"/>
              </a:ext>
            </a:extLst>
          </p:cNvPr>
          <p:cNvSpPr/>
          <p:nvPr/>
        </p:nvSpPr>
        <p:spPr>
          <a:xfrm>
            <a:off x="2439395" y="2479549"/>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object 13">
            <a:extLst>
              <a:ext uri="{FF2B5EF4-FFF2-40B4-BE49-F238E27FC236}">
                <a16:creationId xmlns:a16="http://schemas.microsoft.com/office/drawing/2014/main" id="{84609AA5-F4B9-3DF0-8B11-A1BD077BEAC0}"/>
              </a:ext>
            </a:extLst>
          </p:cNvPr>
          <p:cNvSpPr txBox="1"/>
          <p:nvPr/>
        </p:nvSpPr>
        <p:spPr>
          <a:xfrm>
            <a:off x="1835017" y="3591216"/>
            <a:ext cx="2298456" cy="868773"/>
          </a:xfrm>
          <a:prstGeom prst="rect">
            <a:avLst/>
          </a:prstGeom>
        </p:spPr>
        <p:txBody>
          <a:bodyPr vert="horz" wrap="square" lIns="0" tIns="6931" rIns="0" bIns="0" rtlCol="0">
            <a:spAutoFit/>
          </a:bodyPr>
          <a:lstStyle/>
          <a:p>
            <a:pPr algn="ctr"/>
            <a:r>
              <a:rPr lang="es-ES" sz="1400">
                <a:solidFill>
                  <a:schemeClr val="accent1"/>
                </a:solidFill>
                <a:latin typeface="Arial" panose="020B0604020202020204" pitchFamily="34" charset="0"/>
                <a:cs typeface="Arial" panose="020B0604020202020204" pitchFamily="34" charset="0"/>
              </a:rPr>
              <a:t>La </a:t>
            </a:r>
            <a:r>
              <a:rPr lang="es-ES" sz="1400" b="1">
                <a:solidFill>
                  <a:schemeClr val="accent1"/>
                </a:solidFill>
                <a:latin typeface="Arial" panose="020B0604020202020204" pitchFamily="34" charset="0"/>
                <a:cs typeface="Arial" panose="020B0604020202020204" pitchFamily="34" charset="0"/>
              </a:rPr>
              <a:t>mejora</a:t>
            </a:r>
            <a:r>
              <a:rPr lang="es-ES" sz="1400">
                <a:solidFill>
                  <a:schemeClr val="accent1"/>
                </a:solidFill>
                <a:latin typeface="Arial" panose="020B0604020202020204" pitchFamily="34" charset="0"/>
                <a:cs typeface="Arial" panose="020B0604020202020204" pitchFamily="34" charset="0"/>
              </a:rPr>
              <a:t> en escalas como </a:t>
            </a:r>
            <a:r>
              <a:rPr lang="es-ES" sz="1400" b="1">
                <a:solidFill>
                  <a:schemeClr val="accent1"/>
                </a:solidFill>
                <a:latin typeface="Arial" panose="020B0604020202020204" pitchFamily="34" charset="0"/>
                <a:cs typeface="Arial" panose="020B0604020202020204" pitchFamily="34" charset="0"/>
              </a:rPr>
              <a:t>EASI</a:t>
            </a:r>
            <a:r>
              <a:rPr lang="es-ES" sz="1400">
                <a:solidFill>
                  <a:schemeClr val="accent1"/>
                </a:solidFill>
                <a:latin typeface="Arial" panose="020B0604020202020204" pitchFamily="34" charset="0"/>
                <a:cs typeface="Arial" panose="020B0604020202020204" pitchFamily="34" charset="0"/>
              </a:rPr>
              <a:t> y </a:t>
            </a:r>
            <a:r>
              <a:rPr lang="es-ES" sz="1400" b="1">
                <a:solidFill>
                  <a:schemeClr val="accent1"/>
                </a:solidFill>
                <a:latin typeface="Arial" panose="020B0604020202020204" pitchFamily="34" charset="0"/>
                <a:cs typeface="Arial" panose="020B0604020202020204" pitchFamily="34" charset="0"/>
              </a:rPr>
              <a:t>BSA</a:t>
            </a:r>
            <a:r>
              <a:rPr lang="es-ES" sz="1400">
                <a:solidFill>
                  <a:schemeClr val="accent1"/>
                </a:solidFill>
                <a:latin typeface="Arial" panose="020B0604020202020204" pitchFamily="34" charset="0"/>
                <a:cs typeface="Arial" panose="020B0604020202020204" pitchFamily="34" charset="0"/>
              </a:rPr>
              <a:t> reflejan una buena </a:t>
            </a:r>
            <a:r>
              <a:rPr lang="es-ES" sz="1400" b="1">
                <a:solidFill>
                  <a:schemeClr val="accent1"/>
                </a:solidFill>
                <a:latin typeface="Arial" panose="020B0604020202020204" pitchFamily="34" charset="0"/>
                <a:cs typeface="Arial" panose="020B0604020202020204" pitchFamily="34" charset="0"/>
              </a:rPr>
              <a:t>eficacia a corto-medio plazo</a:t>
            </a:r>
            <a:r>
              <a:rPr lang="es-ES" sz="1400">
                <a:solidFill>
                  <a:schemeClr val="accent1"/>
                </a:solidFill>
                <a:latin typeface="Arial" panose="020B0604020202020204" pitchFamily="34" charset="0"/>
                <a:cs typeface="Arial" panose="020B0604020202020204" pitchFamily="34" charset="0"/>
              </a:rPr>
              <a:t>.</a:t>
            </a:r>
            <a:r>
              <a:rPr lang="es-ES" sz="1400" baseline="30000">
                <a:solidFill>
                  <a:schemeClr val="accent1"/>
                </a:solidFill>
                <a:latin typeface="Arial" panose="020B0604020202020204" pitchFamily="34" charset="0"/>
                <a:cs typeface="Arial" panose="020B0604020202020204" pitchFamily="34" charset="0"/>
              </a:rPr>
              <a:t>1</a:t>
            </a:r>
          </a:p>
        </p:txBody>
      </p:sp>
      <p:pic>
        <p:nvPicPr>
          <p:cNvPr id="37" name="Imagen 36">
            <a:extLst>
              <a:ext uri="{FF2B5EF4-FFF2-40B4-BE49-F238E27FC236}">
                <a16:creationId xmlns:a16="http://schemas.microsoft.com/office/drawing/2014/main" id="{ED9C6961-6AA0-238D-2880-F48EEDEF48C5}"/>
              </a:ext>
            </a:extLst>
          </p:cNvPr>
          <p:cNvPicPr>
            <a:picLocks noChangeAspect="1"/>
          </p:cNvPicPr>
          <p:nvPr/>
        </p:nvPicPr>
        <p:blipFill>
          <a:blip r:embed="rId4"/>
          <a:stretch>
            <a:fillRect/>
          </a:stretch>
        </p:blipFill>
        <p:spPr>
          <a:xfrm>
            <a:off x="2697198" y="2763767"/>
            <a:ext cx="482600" cy="469900"/>
          </a:xfrm>
          <a:prstGeom prst="rect">
            <a:avLst/>
          </a:prstGeom>
        </p:spPr>
      </p:pic>
      <p:sp>
        <p:nvSpPr>
          <p:cNvPr id="6" name="CuadroTexto 5">
            <a:extLst>
              <a:ext uri="{FF2B5EF4-FFF2-40B4-BE49-F238E27FC236}">
                <a16:creationId xmlns:a16="http://schemas.microsoft.com/office/drawing/2014/main" id="{7F1514D5-D327-D0B0-88F7-4066408798A9}"/>
              </a:ext>
            </a:extLst>
          </p:cNvPr>
          <p:cNvSpPr txBox="1"/>
          <p:nvPr/>
        </p:nvSpPr>
        <p:spPr>
          <a:xfrm>
            <a:off x="1769609" y="6148665"/>
            <a:ext cx="8314917" cy="246221"/>
          </a:xfrm>
          <a:prstGeom prst="rect">
            <a:avLst/>
          </a:prstGeom>
          <a:noFill/>
        </p:spPr>
        <p:txBody>
          <a:bodyPr wrap="square" rtlCol="0">
            <a:spAutoFit/>
          </a:bodyPr>
          <a:lstStyle/>
          <a:p>
            <a:r>
              <a:rPr lang="es-ES" sz="500" b="1">
                <a:solidFill>
                  <a:srgbClr val="646464"/>
                </a:solidFill>
              </a:rPr>
              <a:t>BSA</a:t>
            </a:r>
            <a:r>
              <a:rPr lang="es-ES" sz="500">
                <a:solidFill>
                  <a:srgbClr val="646464"/>
                </a:solidFill>
              </a:rPr>
              <a:t>: superficie corporal afectada; </a:t>
            </a:r>
            <a:r>
              <a:rPr lang="es-ES" sz="500" b="1">
                <a:solidFill>
                  <a:srgbClr val="646464"/>
                </a:solidFill>
              </a:rPr>
              <a:t>DA</a:t>
            </a:r>
            <a:r>
              <a:rPr lang="es-ES" sz="500">
                <a:solidFill>
                  <a:srgbClr val="646464"/>
                </a:solidFill>
              </a:rPr>
              <a:t>: dermatitis atópica; </a:t>
            </a:r>
            <a:r>
              <a:rPr lang="es-ES" sz="500" b="1">
                <a:solidFill>
                  <a:srgbClr val="646464"/>
                </a:solidFill>
              </a:rPr>
              <a:t>EASI</a:t>
            </a:r>
            <a:r>
              <a:rPr lang="es-ES" sz="500">
                <a:solidFill>
                  <a:srgbClr val="646464"/>
                </a:solidFill>
              </a:rPr>
              <a:t>: índice de gravedad y área de eczema.</a:t>
            </a:r>
          </a:p>
          <a:p>
            <a:r>
              <a:rPr lang="es-ES" sz="500">
                <a:solidFill>
                  <a:srgbClr val="646464"/>
                </a:solidFill>
              </a:rPr>
              <a:t>1. Oviedo J, </a:t>
            </a:r>
            <a:r>
              <a:rPr lang="es-ES" sz="500" i="1">
                <a:solidFill>
                  <a:srgbClr val="646464"/>
                </a:solidFill>
              </a:rPr>
              <a:t>et al</a:t>
            </a:r>
            <a:r>
              <a:rPr lang="es-ES" sz="500">
                <a:solidFill>
                  <a:srgbClr val="646464"/>
                </a:solidFill>
              </a:rPr>
              <a:t>. Serie de casos con </a:t>
            </a:r>
            <a:r>
              <a:rPr lang="es-ES" sz="500" err="1">
                <a:solidFill>
                  <a:srgbClr val="646464"/>
                </a:solidFill>
              </a:rPr>
              <a:t>lebrikizumab</a:t>
            </a:r>
            <a:r>
              <a:rPr lang="es-ES" sz="500">
                <a:solidFill>
                  <a:srgbClr val="646464"/>
                </a:solidFill>
              </a:rPr>
              <a:t> en dermatitis atópica: experiencia de un hospital universitario madrileño. Póster presentado en la XIX Reunión Nacional de Residentes de Dermatología y Venereología; 24-25 Octubre 2025; Barcelona, España</a:t>
            </a:r>
          </a:p>
        </p:txBody>
      </p:sp>
    </p:spTree>
    <p:extLst>
      <p:ext uri="{BB962C8B-B14F-4D97-AF65-F5344CB8AC3E}">
        <p14:creationId xmlns:p14="http://schemas.microsoft.com/office/powerpoint/2010/main" val="14151677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B116724-AD17-C8CD-1371-371CFDF2150A}"/>
              </a:ext>
            </a:extLst>
          </p:cNvPr>
          <p:cNvSpPr>
            <a:spLocks noGrp="1"/>
          </p:cNvSpPr>
          <p:nvPr>
            <p:ph type="title"/>
          </p:nvPr>
        </p:nvSpPr>
        <p:spPr/>
        <p:txBody>
          <a:bodyPr>
            <a:normAutofit/>
          </a:bodyPr>
          <a:lstStyle/>
          <a:p>
            <a:pPr algn="l"/>
            <a:r>
              <a:rPr lang="es-ES" sz="4800"/>
              <a:t>Caso clínico</a:t>
            </a:r>
            <a:endParaRPr lang="es-ES" sz="4800" b="1" baseline="30000"/>
          </a:p>
        </p:txBody>
      </p:sp>
      <p:sp>
        <p:nvSpPr>
          <p:cNvPr id="7" name="CuadroTexto 6">
            <a:extLst>
              <a:ext uri="{FF2B5EF4-FFF2-40B4-BE49-F238E27FC236}">
                <a16:creationId xmlns:a16="http://schemas.microsoft.com/office/drawing/2014/main" id="{EFB6BB24-F51D-EFF4-BD3A-CE879F4F93ED}"/>
              </a:ext>
            </a:extLst>
          </p:cNvPr>
          <p:cNvSpPr txBox="1"/>
          <p:nvPr/>
        </p:nvSpPr>
        <p:spPr>
          <a:xfrm>
            <a:off x="3048000" y="6021518"/>
            <a:ext cx="6096000" cy="553998"/>
          </a:xfrm>
          <a:prstGeom prst="rect">
            <a:avLst/>
          </a:prstGeom>
          <a:noFill/>
        </p:spPr>
        <p:txBody>
          <a:bodyPr wrap="square">
            <a:spAutoFit/>
          </a:bodyPr>
          <a:lstStyle/>
          <a:p>
            <a:r>
              <a:rPr lang="es-ES" sz="1000">
                <a:solidFill>
                  <a:srgbClr val="646464"/>
                </a:solidFill>
              </a:rPr>
              <a:t>Casos clínicos proporcionados por el ponente, de acuerdo con ficha técnica y cumpliendo con el consentimiento de los pacientes. No publicado, Almirall no ha intervenido en la recogida de datos. Especificar referencia si se trata de caso publicado</a:t>
            </a:r>
          </a:p>
        </p:txBody>
      </p:sp>
    </p:spTree>
    <p:extLst>
      <p:ext uri="{BB962C8B-B14F-4D97-AF65-F5344CB8AC3E}">
        <p14:creationId xmlns:p14="http://schemas.microsoft.com/office/powerpoint/2010/main" val="42040146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o 7">
            <a:extLst>
              <a:ext uri="{FF2B5EF4-FFF2-40B4-BE49-F238E27FC236}">
                <a16:creationId xmlns:a16="http://schemas.microsoft.com/office/drawing/2014/main" id="{FA2D8DBF-5F93-4200-398F-E33D399FF612}"/>
              </a:ext>
            </a:extLst>
          </p:cNvPr>
          <p:cNvGrpSpPr/>
          <p:nvPr/>
        </p:nvGrpSpPr>
        <p:grpSpPr>
          <a:xfrm>
            <a:off x="715327" y="1267777"/>
            <a:ext cx="5082882" cy="4322445"/>
            <a:chOff x="623887" y="1284231"/>
            <a:chExt cx="5400676" cy="4456999"/>
          </a:xfrm>
        </p:grpSpPr>
        <p:sp>
          <p:nvSpPr>
            <p:cNvPr id="3" name="Rectángulo: esquinas diagonales redondeadas 2">
              <a:extLst>
                <a:ext uri="{FF2B5EF4-FFF2-40B4-BE49-F238E27FC236}">
                  <a16:creationId xmlns:a16="http://schemas.microsoft.com/office/drawing/2014/main" id="{1AA4B41C-CC1F-C067-7E55-3FFE8A43059D}"/>
                </a:ext>
              </a:extLst>
            </p:cNvPr>
            <p:cNvSpPr/>
            <p:nvPr/>
          </p:nvSpPr>
          <p:spPr>
            <a:xfrm>
              <a:off x="623887" y="1284231"/>
              <a:ext cx="5400676" cy="4456999"/>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5" name="Rectángulo: una sola esquina redondeada 4">
              <a:extLst>
                <a:ext uri="{FF2B5EF4-FFF2-40B4-BE49-F238E27FC236}">
                  <a16:creationId xmlns:a16="http://schemas.microsoft.com/office/drawing/2014/main" id="{EF547050-8C23-E0E7-1CC8-FEC1435468AE}"/>
                </a:ext>
              </a:extLst>
            </p:cNvPr>
            <p:cNvSpPr/>
            <p:nvPr/>
          </p:nvSpPr>
          <p:spPr>
            <a:xfrm flipH="1">
              <a:off x="640810" y="1292988"/>
              <a:ext cx="5383751" cy="266030"/>
            </a:xfrm>
            <a:prstGeom prst="round1Rect">
              <a:avLst>
                <a:gd name="adj" fmla="val 50000"/>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6" name="Tabla 563">
            <a:extLst>
              <a:ext uri="{FF2B5EF4-FFF2-40B4-BE49-F238E27FC236}">
                <a16:creationId xmlns:a16="http://schemas.microsoft.com/office/drawing/2014/main" id="{2FE181B9-0CC5-B1F7-A67A-CA290271A075}"/>
              </a:ext>
            </a:extLst>
          </p:cNvPr>
          <p:cNvGraphicFramePr>
            <a:graphicFrameLocks noGrp="1"/>
          </p:cNvGraphicFramePr>
          <p:nvPr>
            <p:extLst>
              <p:ext uri="{D42A27DB-BD31-4B8C-83A1-F6EECF244321}">
                <p14:modId xmlns:p14="http://schemas.microsoft.com/office/powerpoint/2010/main" val="1795577069"/>
              </p:ext>
            </p:extLst>
          </p:nvPr>
        </p:nvGraphicFramePr>
        <p:xfrm>
          <a:off x="732251" y="1544299"/>
          <a:ext cx="5066954" cy="4072068"/>
        </p:xfrm>
        <a:graphic>
          <a:graphicData uri="http://schemas.openxmlformats.org/drawingml/2006/table">
            <a:tbl>
              <a:tblPr firstRow="1" bandRow="1">
                <a:tableStyleId>{5C22544A-7EE6-4342-B048-85BDC9FD1C3A}</a:tableStyleId>
              </a:tblPr>
              <a:tblGrid>
                <a:gridCol w="3285604">
                  <a:extLst>
                    <a:ext uri="{9D8B030D-6E8A-4147-A177-3AD203B41FA5}">
                      <a16:colId xmlns:a16="http://schemas.microsoft.com/office/drawing/2014/main" val="740532298"/>
                    </a:ext>
                  </a:extLst>
                </a:gridCol>
                <a:gridCol w="1781350">
                  <a:extLst>
                    <a:ext uri="{9D8B030D-6E8A-4147-A177-3AD203B41FA5}">
                      <a16:colId xmlns:a16="http://schemas.microsoft.com/office/drawing/2014/main" val="1309237921"/>
                    </a:ext>
                  </a:extLst>
                </a:gridCol>
              </a:tblGrid>
              <a:tr h="226226">
                <a:tc>
                  <a:txBody>
                    <a:bodyPr/>
                    <a:lstStyle/>
                    <a:p>
                      <a:r>
                        <a:rPr lang="es-ES" sz="1200" b="1">
                          <a:solidFill>
                            <a:srgbClr val="003867"/>
                          </a:solidFill>
                        </a:rPr>
                        <a:t>Sexo</a:t>
                      </a:r>
                      <a:endParaRPr lang="es-ES" sz="1200" b="0">
                        <a:solidFill>
                          <a:srgbClr val="003867"/>
                        </a:solidFill>
                      </a:endParaRPr>
                    </a:p>
                  </a:txBody>
                  <a:tcPr marL="135526"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66895948"/>
                  </a:ext>
                </a:extLst>
              </a:tr>
              <a:tr h="226226">
                <a:tc>
                  <a:txBody>
                    <a:bodyPr/>
                    <a:lstStyle/>
                    <a:p>
                      <a:r>
                        <a:rPr lang="es-ES" sz="1200" b="1">
                          <a:solidFill>
                            <a:srgbClr val="003867"/>
                          </a:solidFill>
                        </a:rPr>
                        <a:t>Edad</a:t>
                      </a:r>
                      <a:endParaRPr lang="es-ES" sz="1200" b="0">
                        <a:solidFill>
                          <a:srgbClr val="003867"/>
                        </a:solidFill>
                      </a:endParaRPr>
                    </a:p>
                  </a:txBody>
                  <a:tcPr marL="135526"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226226">
                <a:tc>
                  <a:txBody>
                    <a:bodyPr/>
                    <a:lstStyle/>
                    <a:p>
                      <a:r>
                        <a:rPr lang="es-ES" sz="1200" b="1">
                          <a:solidFill>
                            <a:srgbClr val="003867"/>
                          </a:solidFill>
                        </a:rPr>
                        <a:t>Peso (Kg)</a:t>
                      </a:r>
                      <a:endParaRPr lang="es-ES" sz="1200" b="0">
                        <a:solidFill>
                          <a:srgbClr val="003867"/>
                        </a:solidFill>
                      </a:endParaRPr>
                    </a:p>
                  </a:txBody>
                  <a:tcPr marL="135526"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72611794"/>
                  </a:ext>
                </a:extLst>
              </a:tr>
              <a:tr h="226226">
                <a:tc>
                  <a:txBody>
                    <a:bodyPr/>
                    <a:lstStyle/>
                    <a:p>
                      <a:r>
                        <a:rPr lang="es-ES" sz="1200" b="1">
                          <a:solidFill>
                            <a:srgbClr val="003867"/>
                          </a:solidFill>
                        </a:rPr>
                        <a:t>IMC</a:t>
                      </a:r>
                    </a:p>
                  </a:txBody>
                  <a:tcPr marL="135526"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663812156"/>
                  </a:ext>
                </a:extLst>
              </a:tr>
              <a:tr h="226226">
                <a:tc>
                  <a:txBody>
                    <a:bodyPr/>
                    <a:lstStyle/>
                    <a:p>
                      <a:r>
                        <a:rPr lang="es-ES" sz="1200" b="1">
                          <a:solidFill>
                            <a:srgbClr val="003867"/>
                          </a:solidFill>
                        </a:rPr>
                        <a:t>Fumador</a:t>
                      </a:r>
                      <a:endParaRPr lang="es-ES" sz="1200" b="0">
                        <a:solidFill>
                          <a:srgbClr val="003867"/>
                        </a:solidFill>
                      </a:endParaRPr>
                    </a:p>
                  </a:txBody>
                  <a:tcPr marL="135526"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38968835"/>
                  </a:ext>
                </a:extLst>
              </a:tr>
              <a:tr h="226226">
                <a:tc gridSpan="2">
                  <a:txBody>
                    <a:bodyPr/>
                    <a:lstStyle/>
                    <a:p>
                      <a:r>
                        <a:rPr lang="pt-BR" sz="1200" b="1">
                          <a:solidFill>
                            <a:srgbClr val="003867"/>
                          </a:solidFill>
                        </a:rPr>
                        <a:t>Comorbilidades</a:t>
                      </a:r>
                    </a:p>
                  </a:txBody>
                  <a:tcPr marL="70300" marR="42180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hMerge="1">
                  <a:txBody>
                    <a:bodyPr/>
                    <a:lstStyle/>
                    <a:p>
                      <a:pPr algn="r"/>
                      <a:endParaRPr lang="es-ES" sz="14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52734196"/>
                  </a:ext>
                </a:extLst>
              </a:tr>
              <a:tr h="226226">
                <a:tc>
                  <a:txBody>
                    <a:bodyPr/>
                    <a:lstStyle/>
                    <a:p>
                      <a:endParaRPr lang="pt-BR" sz="1200" b="0">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149925224"/>
                  </a:ext>
                </a:extLst>
              </a:tr>
              <a:tr h="226226">
                <a:tc>
                  <a:txBody>
                    <a:bodyPr/>
                    <a:lstStyle/>
                    <a:p>
                      <a:endParaRPr lang="pt-BR" sz="1200" b="0">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68130247"/>
                  </a:ext>
                </a:extLst>
              </a:tr>
              <a:tr h="226226">
                <a:tc>
                  <a:txBody>
                    <a:bodyPr/>
                    <a:lstStyle/>
                    <a:p>
                      <a:endParaRPr lang="pt-BR" sz="1200" b="0">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494440817"/>
                  </a:ext>
                </a:extLst>
              </a:tr>
              <a:tr h="226226">
                <a:tc>
                  <a:txBody>
                    <a:bodyPr/>
                    <a:lstStyle/>
                    <a:p>
                      <a:endParaRPr lang="pt-BR" sz="1200" b="0" i="1">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618440636"/>
                  </a:ext>
                </a:extLst>
              </a:tr>
              <a:tr h="226226">
                <a:tc>
                  <a:txBody>
                    <a:bodyPr/>
                    <a:lstStyle/>
                    <a:p>
                      <a:endParaRPr lang="pt-BR" sz="1200" b="0">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87586411"/>
                  </a:ext>
                </a:extLst>
              </a:tr>
              <a:tr h="226226">
                <a:tc>
                  <a:txBody>
                    <a:bodyPr/>
                    <a:lstStyle/>
                    <a:p>
                      <a:endParaRPr lang="pt-BR" sz="1200" b="0">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147745246"/>
                  </a:ext>
                </a:extLst>
              </a:tr>
              <a:tr h="226226">
                <a:tc>
                  <a:txBody>
                    <a:bodyPr/>
                    <a:lstStyle/>
                    <a:p>
                      <a:endParaRPr lang="pt-BR" sz="1200" b="0">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17377960"/>
                  </a:ext>
                </a:extLst>
              </a:tr>
              <a:tr h="226226">
                <a:tc>
                  <a:txBody>
                    <a:bodyPr/>
                    <a:lstStyle/>
                    <a:p>
                      <a:endParaRPr lang="pt-BR" sz="1200" b="0">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64352965"/>
                  </a:ext>
                </a:extLst>
              </a:tr>
              <a:tr h="226226">
                <a:tc>
                  <a:txBody>
                    <a:bodyPr/>
                    <a:lstStyle/>
                    <a:p>
                      <a:endParaRPr lang="pt-BR" sz="1200" b="1">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228664607"/>
                  </a:ext>
                </a:extLst>
              </a:tr>
              <a:tr h="226226">
                <a:tc>
                  <a:txBody>
                    <a:bodyPr/>
                    <a:lstStyle/>
                    <a:p>
                      <a:endParaRPr lang="pt-BR" sz="1200" b="1">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803658158"/>
                  </a:ext>
                </a:extLst>
              </a:tr>
              <a:tr h="226226">
                <a:tc>
                  <a:txBody>
                    <a:bodyPr/>
                    <a:lstStyle/>
                    <a:p>
                      <a:endParaRPr lang="pt-BR" sz="1200" b="1">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66847158"/>
                  </a:ext>
                </a:extLst>
              </a:tr>
              <a:tr h="226226">
                <a:tc>
                  <a:txBody>
                    <a:bodyPr/>
                    <a:lstStyle/>
                    <a:p>
                      <a:endParaRPr lang="pt-BR" sz="1200" b="1">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19293124"/>
                  </a:ext>
                </a:extLst>
              </a:tr>
            </a:tbl>
          </a:graphicData>
        </a:graphic>
      </p:graphicFrame>
      <p:grpSp>
        <p:nvGrpSpPr>
          <p:cNvPr id="9" name="Grupo 8">
            <a:extLst>
              <a:ext uri="{FF2B5EF4-FFF2-40B4-BE49-F238E27FC236}">
                <a16:creationId xmlns:a16="http://schemas.microsoft.com/office/drawing/2014/main" id="{CD567A6A-9E6A-3356-DF72-6618BDF92DC0}"/>
              </a:ext>
            </a:extLst>
          </p:cNvPr>
          <p:cNvGrpSpPr/>
          <p:nvPr/>
        </p:nvGrpSpPr>
        <p:grpSpPr>
          <a:xfrm>
            <a:off x="6258879" y="1267777"/>
            <a:ext cx="5082882" cy="4322445"/>
            <a:chOff x="623887" y="1284231"/>
            <a:chExt cx="5400676" cy="4456999"/>
          </a:xfrm>
        </p:grpSpPr>
        <p:sp>
          <p:nvSpPr>
            <p:cNvPr id="10" name="Rectángulo: esquinas diagonales redondeadas 9">
              <a:extLst>
                <a:ext uri="{FF2B5EF4-FFF2-40B4-BE49-F238E27FC236}">
                  <a16:creationId xmlns:a16="http://schemas.microsoft.com/office/drawing/2014/main" id="{54648737-9983-2AD7-C9E6-FCE8E7B61469}"/>
                </a:ext>
              </a:extLst>
            </p:cNvPr>
            <p:cNvSpPr/>
            <p:nvPr/>
          </p:nvSpPr>
          <p:spPr>
            <a:xfrm>
              <a:off x="623887" y="1284231"/>
              <a:ext cx="5400676" cy="4456999"/>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11" name="Rectángulo: una sola esquina redondeada 10">
              <a:extLst>
                <a:ext uri="{FF2B5EF4-FFF2-40B4-BE49-F238E27FC236}">
                  <a16:creationId xmlns:a16="http://schemas.microsoft.com/office/drawing/2014/main" id="{1C636D62-FCB2-1621-498B-4D10170DF324}"/>
                </a:ext>
              </a:extLst>
            </p:cNvPr>
            <p:cNvSpPr/>
            <p:nvPr/>
          </p:nvSpPr>
          <p:spPr>
            <a:xfrm flipH="1">
              <a:off x="640810" y="1292988"/>
              <a:ext cx="5383751" cy="266030"/>
            </a:xfrm>
            <a:prstGeom prst="round1Rect">
              <a:avLst>
                <a:gd name="adj" fmla="val 50000"/>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12" name="Tabla 563">
            <a:extLst>
              <a:ext uri="{FF2B5EF4-FFF2-40B4-BE49-F238E27FC236}">
                <a16:creationId xmlns:a16="http://schemas.microsoft.com/office/drawing/2014/main" id="{6AA7042B-8510-5E81-DD2D-5F9ED2F49690}"/>
              </a:ext>
            </a:extLst>
          </p:cNvPr>
          <p:cNvGraphicFramePr>
            <a:graphicFrameLocks noGrp="1"/>
          </p:cNvGraphicFramePr>
          <p:nvPr>
            <p:extLst>
              <p:ext uri="{D42A27DB-BD31-4B8C-83A1-F6EECF244321}">
                <p14:modId xmlns:p14="http://schemas.microsoft.com/office/powerpoint/2010/main" val="1578914492"/>
              </p:ext>
            </p:extLst>
          </p:nvPr>
        </p:nvGraphicFramePr>
        <p:xfrm>
          <a:off x="6275803" y="1544299"/>
          <a:ext cx="5066954" cy="4072068"/>
        </p:xfrm>
        <a:graphic>
          <a:graphicData uri="http://schemas.openxmlformats.org/drawingml/2006/table">
            <a:tbl>
              <a:tblPr firstRow="1" bandRow="1">
                <a:tableStyleId>{5C22544A-7EE6-4342-B048-85BDC9FD1C3A}</a:tableStyleId>
              </a:tblPr>
              <a:tblGrid>
                <a:gridCol w="3285604">
                  <a:extLst>
                    <a:ext uri="{9D8B030D-6E8A-4147-A177-3AD203B41FA5}">
                      <a16:colId xmlns:a16="http://schemas.microsoft.com/office/drawing/2014/main" val="740532298"/>
                    </a:ext>
                  </a:extLst>
                </a:gridCol>
                <a:gridCol w="1781350">
                  <a:extLst>
                    <a:ext uri="{9D8B030D-6E8A-4147-A177-3AD203B41FA5}">
                      <a16:colId xmlns:a16="http://schemas.microsoft.com/office/drawing/2014/main" val="1309237921"/>
                    </a:ext>
                  </a:extLst>
                </a:gridCol>
              </a:tblGrid>
              <a:tr h="226226">
                <a:tc>
                  <a:txBody>
                    <a:bodyPr/>
                    <a:lstStyle/>
                    <a:p>
                      <a:r>
                        <a:rPr lang="es-ES" sz="1200" b="1">
                          <a:solidFill>
                            <a:srgbClr val="003867"/>
                          </a:solidFill>
                        </a:rPr>
                        <a:t>Tiempo evolución dermatitis atópica</a:t>
                      </a:r>
                    </a:p>
                  </a:txBody>
                  <a:tcPr marL="135526"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66895948"/>
                  </a:ext>
                </a:extLst>
              </a:tr>
              <a:tr h="226226">
                <a:tc gridSpan="2">
                  <a:txBody>
                    <a:bodyPr/>
                    <a:lstStyle/>
                    <a:p>
                      <a:r>
                        <a:rPr lang="es-ES" sz="1200" b="1">
                          <a:solidFill>
                            <a:srgbClr val="003867"/>
                          </a:solidFill>
                        </a:rPr>
                        <a:t>Gravedad dermatitis atópica</a:t>
                      </a:r>
                    </a:p>
                  </a:txBody>
                  <a:tcPr marL="70300" marR="42180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hMerge="1">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226226">
                <a:tc>
                  <a:txBody>
                    <a:bodyPr/>
                    <a:lstStyle/>
                    <a:p>
                      <a:r>
                        <a:rPr lang="pt-BR" sz="1200" b="0">
                          <a:solidFill>
                            <a:srgbClr val="003867"/>
                          </a:solidFill>
                        </a:rPr>
                        <a:t>Leve</a:t>
                      </a: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228664607"/>
                  </a:ext>
                </a:extLst>
              </a:tr>
              <a:tr h="226226">
                <a:tc>
                  <a:txBody>
                    <a:bodyPr/>
                    <a:lstStyle/>
                    <a:p>
                      <a:r>
                        <a:rPr lang="pt-BR" sz="1200" b="0">
                          <a:solidFill>
                            <a:srgbClr val="003867"/>
                          </a:solidFill>
                        </a:rPr>
                        <a:t>Moderada a grave</a:t>
                      </a: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803658158"/>
                  </a:ext>
                </a:extLst>
              </a:tr>
              <a:tr h="226226">
                <a:tc>
                  <a:txBody>
                    <a:bodyPr/>
                    <a:lstStyle/>
                    <a:p>
                      <a:r>
                        <a:rPr lang="pt-BR" sz="1200" b="0">
                          <a:solidFill>
                            <a:srgbClr val="003867"/>
                          </a:solidFill>
                        </a:rPr>
                        <a:t>Grave</a:t>
                      </a: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66847158"/>
                  </a:ext>
                </a:extLst>
              </a:tr>
              <a:tr h="226226">
                <a:tc>
                  <a:txBody>
                    <a:bodyPr/>
                    <a:lstStyle/>
                    <a:p>
                      <a:endParaRPr lang="pt-BR" sz="1200" b="0">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19293124"/>
                  </a:ext>
                </a:extLst>
              </a:tr>
              <a:tr h="226226">
                <a:tc>
                  <a:txBody>
                    <a:bodyPr/>
                    <a:lstStyle/>
                    <a:p>
                      <a:endParaRPr lang="pt-BR" sz="1200" b="0">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840702946"/>
                  </a:ext>
                </a:extLst>
              </a:tr>
              <a:tr h="226226">
                <a:tc gridSpan="2">
                  <a:txBody>
                    <a:bodyPr/>
                    <a:lstStyle/>
                    <a:p>
                      <a:r>
                        <a:rPr lang="pt-BR" sz="1200" b="1" err="1">
                          <a:solidFill>
                            <a:srgbClr val="003867"/>
                          </a:solidFill>
                        </a:rPr>
                        <a:t>Tratamientos</a:t>
                      </a:r>
                      <a:r>
                        <a:rPr lang="pt-BR" sz="1200" b="1">
                          <a:solidFill>
                            <a:srgbClr val="003867"/>
                          </a:solidFill>
                        </a:rPr>
                        <a:t> </a:t>
                      </a:r>
                      <a:r>
                        <a:rPr lang="pt-BR" sz="1200" b="1" err="1">
                          <a:solidFill>
                            <a:srgbClr val="003867"/>
                          </a:solidFill>
                        </a:rPr>
                        <a:t>previos</a:t>
                      </a:r>
                      <a:endParaRPr lang="pt-BR" sz="1200" b="1">
                        <a:solidFill>
                          <a:srgbClr val="003867"/>
                        </a:solidFill>
                      </a:endParaRPr>
                    </a:p>
                  </a:txBody>
                  <a:tcPr marL="70300" marR="421802"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hMerge="1">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930705558"/>
                  </a:ext>
                </a:extLst>
              </a:tr>
              <a:tr h="226226">
                <a:tc>
                  <a:txBody>
                    <a:bodyPr/>
                    <a:lstStyle/>
                    <a:p>
                      <a:r>
                        <a:rPr lang="pt-BR" sz="1200" b="0">
                          <a:solidFill>
                            <a:srgbClr val="003867"/>
                          </a:solidFill>
                        </a:rPr>
                        <a:t>Sistémico</a:t>
                      </a: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16665371"/>
                  </a:ext>
                </a:extLst>
              </a:tr>
              <a:tr h="226226">
                <a:tc>
                  <a:txBody>
                    <a:bodyPr/>
                    <a:lstStyle/>
                    <a:p>
                      <a:r>
                        <a:rPr lang="pt-BR" sz="1200" b="0" err="1">
                          <a:solidFill>
                            <a:srgbClr val="003867"/>
                          </a:solidFill>
                        </a:rPr>
                        <a:t>Bio-naïve</a:t>
                      </a:r>
                      <a:endParaRPr lang="pt-BR" sz="1200" b="0">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171991013"/>
                  </a:ext>
                </a:extLst>
              </a:tr>
              <a:tr h="226226">
                <a:tc>
                  <a:txBody>
                    <a:bodyPr/>
                    <a:lstStyle/>
                    <a:p>
                      <a:r>
                        <a:rPr lang="pt-BR" sz="1200" b="0">
                          <a:solidFill>
                            <a:srgbClr val="003867"/>
                          </a:solidFill>
                        </a:rPr>
                        <a:t>Biológicos prévios</a:t>
                      </a: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140335763"/>
                  </a:ext>
                </a:extLst>
              </a:tr>
              <a:tr h="226226">
                <a:tc>
                  <a:txBody>
                    <a:bodyPr/>
                    <a:lstStyle/>
                    <a:p>
                      <a:endParaRPr lang="pt-BR" sz="1200" b="0">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726992892"/>
                  </a:ext>
                </a:extLst>
              </a:tr>
              <a:tr h="226226">
                <a:tc>
                  <a:txBody>
                    <a:bodyPr/>
                    <a:lstStyle/>
                    <a:p>
                      <a:r>
                        <a:rPr lang="pt-BR" sz="1200" b="1">
                          <a:solidFill>
                            <a:srgbClr val="003867"/>
                          </a:solidFill>
                        </a:rPr>
                        <a:t>Localización de la DA</a:t>
                      </a: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857841028"/>
                  </a:ext>
                </a:extLst>
              </a:tr>
              <a:tr h="226226">
                <a:tc>
                  <a:txBody>
                    <a:bodyPr/>
                    <a:lstStyle/>
                    <a:p>
                      <a:endParaRPr lang="pt-BR" sz="1200" b="0">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75806347"/>
                  </a:ext>
                </a:extLst>
              </a:tr>
              <a:tr h="226226">
                <a:tc>
                  <a:txBody>
                    <a:bodyPr/>
                    <a:lstStyle/>
                    <a:p>
                      <a:endParaRPr lang="pt-BR" sz="1200" b="0">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184918397"/>
                  </a:ext>
                </a:extLst>
              </a:tr>
              <a:tr h="226226">
                <a:tc>
                  <a:txBody>
                    <a:bodyPr/>
                    <a:lstStyle/>
                    <a:p>
                      <a:endParaRPr lang="pt-BR" sz="1200" b="0">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953668810"/>
                  </a:ext>
                </a:extLst>
              </a:tr>
              <a:tr h="226226">
                <a:tc>
                  <a:txBody>
                    <a:bodyPr/>
                    <a:lstStyle/>
                    <a:p>
                      <a:endParaRPr lang="pt-BR" sz="1200" b="0">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80193090"/>
                  </a:ext>
                </a:extLst>
              </a:tr>
              <a:tr h="226226">
                <a:tc>
                  <a:txBody>
                    <a:bodyPr/>
                    <a:lstStyle/>
                    <a:p>
                      <a:endParaRPr lang="pt-BR" sz="1200" b="0">
                        <a:solidFill>
                          <a:srgbClr val="003867"/>
                        </a:solidFill>
                      </a:endParaRPr>
                    </a:p>
                  </a:txBody>
                  <a:tcPr marL="271053" marR="67764"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rgbClr val="003867"/>
                        </a:solidFill>
                      </a:endParaRPr>
                    </a:p>
                  </a:txBody>
                  <a:tcPr marL="67764" marR="406579"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995095148"/>
                  </a:ext>
                </a:extLst>
              </a:tr>
            </a:tbl>
          </a:graphicData>
        </a:graphic>
      </p:graphicFrame>
      <p:sp>
        <p:nvSpPr>
          <p:cNvPr id="4" name="Título 3">
            <a:extLst>
              <a:ext uri="{FF2B5EF4-FFF2-40B4-BE49-F238E27FC236}">
                <a16:creationId xmlns:a16="http://schemas.microsoft.com/office/drawing/2014/main" id="{D2AADA28-327A-2892-AE30-5CB973C76EF9}"/>
              </a:ext>
            </a:extLst>
          </p:cNvPr>
          <p:cNvSpPr>
            <a:spLocks noGrp="1"/>
          </p:cNvSpPr>
          <p:nvPr>
            <p:ph type="title"/>
          </p:nvPr>
        </p:nvSpPr>
        <p:spPr/>
        <p:txBody>
          <a:bodyPr/>
          <a:lstStyle/>
          <a:p>
            <a:r>
              <a:rPr lang="es-ES"/>
              <a:t>Antecedentes</a:t>
            </a:r>
          </a:p>
        </p:txBody>
      </p:sp>
      <p:sp>
        <p:nvSpPr>
          <p:cNvPr id="2" name="CuadroTexto 1">
            <a:extLst>
              <a:ext uri="{FF2B5EF4-FFF2-40B4-BE49-F238E27FC236}">
                <a16:creationId xmlns:a16="http://schemas.microsoft.com/office/drawing/2014/main" id="{0A1CAA77-DC48-0481-5E6C-9B160EF9A771}"/>
              </a:ext>
            </a:extLst>
          </p:cNvPr>
          <p:cNvSpPr txBox="1"/>
          <p:nvPr/>
        </p:nvSpPr>
        <p:spPr>
          <a:xfrm>
            <a:off x="3048000" y="6021518"/>
            <a:ext cx="6096000" cy="553998"/>
          </a:xfrm>
          <a:prstGeom prst="rect">
            <a:avLst/>
          </a:prstGeom>
          <a:noFill/>
        </p:spPr>
        <p:txBody>
          <a:bodyPr wrap="square">
            <a:spAutoFit/>
          </a:bodyPr>
          <a:lstStyle/>
          <a:p>
            <a:r>
              <a:rPr lang="es-ES" sz="1000">
                <a:solidFill>
                  <a:srgbClr val="646464"/>
                </a:solidFill>
              </a:rPr>
              <a:t>Casos clínicos proporcionados por el ponente, de acuerdo con ficha técnica y cumpliendo con el consentimiento de los pacientes. No publicado, Almirall no ha intervenido en la recogida de datos. Especificar referencia si se trata de caso publicado</a:t>
            </a:r>
          </a:p>
        </p:txBody>
      </p:sp>
    </p:spTree>
    <p:extLst>
      <p:ext uri="{BB962C8B-B14F-4D97-AF65-F5344CB8AC3E}">
        <p14:creationId xmlns:p14="http://schemas.microsoft.com/office/powerpoint/2010/main" val="3194552358"/>
      </p:ext>
    </p:extLst>
  </p:cSld>
  <p:clrMapOvr>
    <a:masterClrMapping/>
  </p:clrMapOvr>
  <p:extLst>
    <p:ext uri="{6950BFC3-D8DA-4A85-94F7-54DA5524770B}">
      <p188:commentRel xmlns:p188="http://schemas.microsoft.com/office/powerpoint/2018/8/main" r:id="rId2"/>
    </p:ext>
  </p:extLs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383B6-0408-209A-6B25-4A0050A633E5}"/>
            </a:ext>
          </a:extLst>
        </p:cNvPr>
        <p:cNvGrpSpPr/>
        <p:nvPr/>
      </p:nvGrpSpPr>
      <p:grpSpPr>
        <a:xfrm>
          <a:off x="0" y="0"/>
          <a:ext cx="0" cy="0"/>
          <a:chOff x="0" y="0"/>
          <a:chExt cx="0" cy="0"/>
        </a:xfrm>
      </p:grpSpPr>
      <p:sp>
        <p:nvSpPr>
          <p:cNvPr id="13" name="Rectángulo 12">
            <a:extLst>
              <a:ext uri="{FF2B5EF4-FFF2-40B4-BE49-F238E27FC236}">
                <a16:creationId xmlns:a16="http://schemas.microsoft.com/office/drawing/2014/main" id="{E89DF0F7-C002-CA99-090F-1F2D73B8C8E1}"/>
              </a:ext>
            </a:extLst>
          </p:cNvPr>
          <p:cNvSpPr/>
          <p:nvPr/>
        </p:nvSpPr>
        <p:spPr>
          <a:xfrm>
            <a:off x="642549" y="2114811"/>
            <a:ext cx="7313302" cy="368028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t>Espacio para imágenes</a:t>
            </a:r>
            <a:endParaRPr lang="es-ES" b="1"/>
          </a:p>
        </p:txBody>
      </p:sp>
      <p:sp>
        <p:nvSpPr>
          <p:cNvPr id="3" name="Título 2">
            <a:extLst>
              <a:ext uri="{FF2B5EF4-FFF2-40B4-BE49-F238E27FC236}">
                <a16:creationId xmlns:a16="http://schemas.microsoft.com/office/drawing/2014/main" id="{FE7CF6F2-B6D5-A6A4-794C-D7180B4F4C28}"/>
              </a:ext>
            </a:extLst>
          </p:cNvPr>
          <p:cNvSpPr>
            <a:spLocks noGrp="1"/>
          </p:cNvSpPr>
          <p:nvPr>
            <p:ph type="title"/>
          </p:nvPr>
        </p:nvSpPr>
        <p:spPr/>
        <p:txBody>
          <a:bodyPr/>
          <a:lstStyle/>
          <a:p>
            <a:r>
              <a:rPr lang="es-ES"/>
              <a:t>Clínica basal del paciente</a:t>
            </a:r>
          </a:p>
        </p:txBody>
      </p:sp>
      <p:sp>
        <p:nvSpPr>
          <p:cNvPr id="2" name="CuadroTexto 1">
            <a:extLst>
              <a:ext uri="{FF2B5EF4-FFF2-40B4-BE49-F238E27FC236}">
                <a16:creationId xmlns:a16="http://schemas.microsoft.com/office/drawing/2014/main" id="{AB05CC16-F4A0-AE3F-35DC-64C68C7A1392}"/>
              </a:ext>
            </a:extLst>
          </p:cNvPr>
          <p:cNvSpPr txBox="1"/>
          <p:nvPr/>
        </p:nvSpPr>
        <p:spPr>
          <a:xfrm>
            <a:off x="3285342" y="1583242"/>
            <a:ext cx="2253309" cy="338554"/>
          </a:xfrm>
          <a:prstGeom prst="rect">
            <a:avLst/>
          </a:prstGeom>
          <a:noFill/>
        </p:spPr>
        <p:txBody>
          <a:bodyPr wrap="square" rtlCol="0">
            <a:spAutoFit/>
          </a:bodyPr>
          <a:lstStyle/>
          <a:p>
            <a:r>
              <a:rPr lang="es-ES_tradnl" sz="800">
                <a:solidFill>
                  <a:schemeClr val="bg1">
                    <a:lumMod val="65000"/>
                  </a:schemeClr>
                </a:solidFill>
              </a:rPr>
              <a:t>Semanas a rellenar en función de los </a:t>
            </a:r>
            <a:br>
              <a:rPr lang="es-ES_tradnl" sz="800">
                <a:solidFill>
                  <a:schemeClr val="bg1">
                    <a:lumMod val="65000"/>
                  </a:schemeClr>
                </a:solidFill>
              </a:rPr>
            </a:br>
            <a:r>
              <a:rPr lang="es-ES_tradnl" sz="800">
                <a:solidFill>
                  <a:schemeClr val="bg1">
                    <a:lumMod val="65000"/>
                  </a:schemeClr>
                </a:solidFill>
              </a:rPr>
              <a:t>datos recopilados (semanas 4, 12, 28, </a:t>
            </a:r>
            <a:r>
              <a:rPr lang="es-ES_tradnl" sz="800" err="1">
                <a:solidFill>
                  <a:schemeClr val="bg1">
                    <a:lumMod val="65000"/>
                  </a:schemeClr>
                </a:solidFill>
              </a:rPr>
              <a:t>etc</a:t>
            </a:r>
            <a:r>
              <a:rPr lang="es-ES_tradnl" sz="800">
                <a:solidFill>
                  <a:schemeClr val="bg1">
                    <a:lumMod val="65000"/>
                  </a:schemeClr>
                </a:solidFill>
              </a:rPr>
              <a:t>)</a:t>
            </a:r>
            <a:endParaRPr lang="es-ES" sz="800">
              <a:solidFill>
                <a:schemeClr val="bg1">
                  <a:lumMod val="65000"/>
                </a:schemeClr>
              </a:solidFill>
            </a:endParaRPr>
          </a:p>
        </p:txBody>
      </p:sp>
      <p:sp>
        <p:nvSpPr>
          <p:cNvPr id="4" name="Rectángulo: esquinas diagonales redondeadas 7">
            <a:extLst>
              <a:ext uri="{FF2B5EF4-FFF2-40B4-BE49-F238E27FC236}">
                <a16:creationId xmlns:a16="http://schemas.microsoft.com/office/drawing/2014/main" id="{BC895244-9640-6894-404D-D8F7DDC4AEAB}"/>
              </a:ext>
            </a:extLst>
          </p:cNvPr>
          <p:cNvSpPr/>
          <p:nvPr/>
        </p:nvSpPr>
        <p:spPr>
          <a:xfrm>
            <a:off x="1551504" y="1151303"/>
            <a:ext cx="1642929" cy="713542"/>
          </a:xfrm>
          <a:prstGeom prst="round2DiagRect">
            <a:avLst/>
          </a:prstGeom>
          <a:solidFill>
            <a:schemeClr val="accent5">
              <a:lumMod val="20000"/>
              <a:lumOff val="80000"/>
            </a:schemeClr>
          </a:solidFill>
          <a:ln w="34925">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sz="1400"/>
          </a:p>
        </p:txBody>
      </p:sp>
      <p:sp>
        <p:nvSpPr>
          <p:cNvPr id="5" name="Marcador de texto 11">
            <a:extLst>
              <a:ext uri="{FF2B5EF4-FFF2-40B4-BE49-F238E27FC236}">
                <a16:creationId xmlns:a16="http://schemas.microsoft.com/office/drawing/2014/main" id="{95CB9368-8391-9BC8-92E2-A1E910D12060}"/>
              </a:ext>
            </a:extLst>
          </p:cNvPr>
          <p:cNvSpPr txBox="1">
            <a:spLocks/>
          </p:cNvSpPr>
          <p:nvPr/>
        </p:nvSpPr>
        <p:spPr>
          <a:xfrm>
            <a:off x="1708498" y="1356450"/>
            <a:ext cx="1642929" cy="313932"/>
          </a:xfrm>
          <a:prstGeom prst="rect">
            <a:avLst/>
          </a:prstGeom>
        </p:spPr>
        <p:txBody>
          <a:bodyPr wrap="square">
            <a:spAutoFit/>
          </a:bodyPr>
          <a:lstStyle>
            <a:lvl1pPr marL="0" indent="0" algn="l" defTabSz="914400" rtl="0" eaLnBrk="1" latinLnBrk="0" hangingPunct="1">
              <a:lnSpc>
                <a:spcPct val="90000"/>
              </a:lnSpc>
              <a:spcBef>
                <a:spcPts val="600"/>
              </a:spcBef>
              <a:spcAft>
                <a:spcPts val="600"/>
              </a:spcAft>
              <a:buClr>
                <a:schemeClr val="accent3"/>
              </a:buClr>
              <a:buFontTx/>
              <a:buNone/>
              <a:defRPr lang="es-ES" sz="2000" b="1" kern="1200" dirty="0">
                <a:solidFill>
                  <a:schemeClr val="accent2">
                    <a:lumMod val="75000"/>
                  </a:schemeClr>
                </a:solidFill>
                <a:latin typeface="+mn-lt"/>
                <a:ea typeface="+mn-ea"/>
                <a:cs typeface="+mn-cs"/>
              </a:defRPr>
            </a:lvl1pPr>
            <a:lvl2pPr marL="360000" indent="-180000" algn="l" defTabSz="914400" rtl="0" eaLnBrk="1" latinLnBrk="0" hangingPunct="1">
              <a:lnSpc>
                <a:spcPct val="90000"/>
              </a:lnSpc>
              <a:spcBef>
                <a:spcPts val="300"/>
              </a:spcBef>
              <a:spcAft>
                <a:spcPts val="600"/>
              </a:spcAft>
              <a:buClr>
                <a:schemeClr val="accent2"/>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40000" indent="-180000" algn="l" defTabSz="914400" rtl="0" eaLnBrk="1" latinLnBrk="0" hangingPunct="1">
              <a:lnSpc>
                <a:spcPct val="90000"/>
              </a:lnSpc>
              <a:spcBef>
                <a:spcPts val="300"/>
              </a:spcBef>
              <a:spcAft>
                <a:spcPts val="6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1C254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600">
                <a:solidFill>
                  <a:schemeClr val="accent1"/>
                </a:solidFill>
              </a:rPr>
              <a:t>Semana 12</a:t>
            </a:r>
          </a:p>
        </p:txBody>
      </p:sp>
      <p:sp>
        <p:nvSpPr>
          <p:cNvPr id="6" name="CuadroTexto 5">
            <a:extLst>
              <a:ext uri="{FF2B5EF4-FFF2-40B4-BE49-F238E27FC236}">
                <a16:creationId xmlns:a16="http://schemas.microsoft.com/office/drawing/2014/main" id="{4A7AD05F-4579-5055-1D06-5BAC08835FD3}"/>
              </a:ext>
            </a:extLst>
          </p:cNvPr>
          <p:cNvSpPr txBox="1"/>
          <p:nvPr/>
        </p:nvSpPr>
        <p:spPr>
          <a:xfrm>
            <a:off x="686601" y="1412532"/>
            <a:ext cx="676276" cy="323165"/>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050" b="1">
                <a:solidFill>
                  <a:schemeClr val="accent1"/>
                </a:solidFill>
                <a:ea typeface="Yu Gothic" panose="020B0400000000000000" pitchFamily="34" charset="-128"/>
              </a:rPr>
              <a:t>MAYO</a:t>
            </a:r>
            <a:endParaRPr kumimoji="0" lang="es-ES" sz="1050" b="1" i="0" u="none" strike="noStrike" kern="1200" cap="none" spc="0" normalizeH="0" baseline="0" noProof="0">
              <a:ln>
                <a:noFill/>
              </a:ln>
              <a:solidFill>
                <a:schemeClr val="accent1"/>
              </a:solidFill>
              <a:effectLst/>
              <a:uLnTx/>
              <a:uFillTx/>
              <a:ea typeface="Yu Gothic"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chemeClr val="accent1"/>
                </a:solidFill>
                <a:effectLst/>
                <a:uLnTx/>
                <a:uFillTx/>
                <a:ea typeface="Yu Gothic" panose="020B0400000000000000" pitchFamily="34" charset="-128"/>
                <a:cs typeface="+mn-cs"/>
              </a:rPr>
              <a:t>2025</a:t>
            </a:r>
          </a:p>
        </p:txBody>
      </p:sp>
      <p:sp>
        <p:nvSpPr>
          <p:cNvPr id="7" name="Gráfico 24">
            <a:extLst>
              <a:ext uri="{FF2B5EF4-FFF2-40B4-BE49-F238E27FC236}">
                <a16:creationId xmlns:a16="http://schemas.microsoft.com/office/drawing/2014/main" id="{C98932B6-441C-116F-7D9D-E2179E1259CE}"/>
              </a:ext>
            </a:extLst>
          </p:cNvPr>
          <p:cNvSpPr/>
          <p:nvPr/>
        </p:nvSpPr>
        <p:spPr>
          <a:xfrm>
            <a:off x="642549" y="1112114"/>
            <a:ext cx="752731" cy="752731"/>
          </a:xfrm>
          <a:custGeom>
            <a:avLst/>
            <a:gdLst>
              <a:gd name="connsiteX0" fmla="*/ 655699 w 752731"/>
              <a:gd name="connsiteY0" fmla="*/ 58807 h 752731"/>
              <a:gd name="connsiteX1" fmla="*/ 588071 w 752731"/>
              <a:gd name="connsiteY1" fmla="*/ 58807 h 752731"/>
              <a:gd name="connsiteX2" fmla="*/ 588071 w 752731"/>
              <a:gd name="connsiteY2" fmla="*/ 23523 h 752731"/>
              <a:gd name="connsiteX3" fmla="*/ 564548 w 752731"/>
              <a:gd name="connsiteY3" fmla="*/ 0 h 752731"/>
              <a:gd name="connsiteX4" fmla="*/ 541025 w 752731"/>
              <a:gd name="connsiteY4" fmla="*/ 23523 h 752731"/>
              <a:gd name="connsiteX5" fmla="*/ 541025 w 752731"/>
              <a:gd name="connsiteY5" fmla="*/ 58807 h 752731"/>
              <a:gd name="connsiteX6" fmla="*/ 211706 w 752731"/>
              <a:gd name="connsiteY6" fmla="*/ 58807 h 752731"/>
              <a:gd name="connsiteX7" fmla="*/ 211706 w 752731"/>
              <a:gd name="connsiteY7" fmla="*/ 23523 h 752731"/>
              <a:gd name="connsiteX8" fmla="*/ 188183 w 752731"/>
              <a:gd name="connsiteY8" fmla="*/ 0 h 752731"/>
              <a:gd name="connsiteX9" fmla="*/ 164660 w 752731"/>
              <a:gd name="connsiteY9" fmla="*/ 23523 h 752731"/>
              <a:gd name="connsiteX10" fmla="*/ 164660 w 752731"/>
              <a:gd name="connsiteY10" fmla="*/ 58807 h 752731"/>
              <a:gd name="connsiteX11" fmla="*/ 97032 w 752731"/>
              <a:gd name="connsiteY11" fmla="*/ 58807 h 752731"/>
              <a:gd name="connsiteX12" fmla="*/ 0 w 752731"/>
              <a:gd name="connsiteY12" fmla="*/ 155839 h 752731"/>
              <a:gd name="connsiteX13" fmla="*/ 0 w 752731"/>
              <a:gd name="connsiteY13" fmla="*/ 655699 h 752731"/>
              <a:gd name="connsiteX14" fmla="*/ 97032 w 752731"/>
              <a:gd name="connsiteY14" fmla="*/ 752731 h 752731"/>
              <a:gd name="connsiteX15" fmla="*/ 655699 w 752731"/>
              <a:gd name="connsiteY15" fmla="*/ 752731 h 752731"/>
              <a:gd name="connsiteX16" fmla="*/ 752731 w 752731"/>
              <a:gd name="connsiteY16" fmla="*/ 655699 h 752731"/>
              <a:gd name="connsiteX17" fmla="*/ 752731 w 752731"/>
              <a:gd name="connsiteY17" fmla="*/ 155839 h 752731"/>
              <a:gd name="connsiteX18" fmla="*/ 655699 w 752731"/>
              <a:gd name="connsiteY18" fmla="*/ 58807 h 752731"/>
              <a:gd name="connsiteX19" fmla="*/ 97032 w 752731"/>
              <a:gd name="connsiteY19" fmla="*/ 105853 h 752731"/>
              <a:gd name="connsiteX20" fmla="*/ 164660 w 752731"/>
              <a:gd name="connsiteY20" fmla="*/ 105853 h 752731"/>
              <a:gd name="connsiteX21" fmla="*/ 164660 w 752731"/>
              <a:gd name="connsiteY21" fmla="*/ 129376 h 752731"/>
              <a:gd name="connsiteX22" fmla="*/ 188183 w 752731"/>
              <a:gd name="connsiteY22" fmla="*/ 152898 h 752731"/>
              <a:gd name="connsiteX23" fmla="*/ 211706 w 752731"/>
              <a:gd name="connsiteY23" fmla="*/ 129376 h 752731"/>
              <a:gd name="connsiteX24" fmla="*/ 211706 w 752731"/>
              <a:gd name="connsiteY24" fmla="*/ 105853 h 752731"/>
              <a:gd name="connsiteX25" fmla="*/ 541025 w 752731"/>
              <a:gd name="connsiteY25" fmla="*/ 105853 h 752731"/>
              <a:gd name="connsiteX26" fmla="*/ 541025 w 752731"/>
              <a:gd name="connsiteY26" fmla="*/ 129376 h 752731"/>
              <a:gd name="connsiteX27" fmla="*/ 564548 w 752731"/>
              <a:gd name="connsiteY27" fmla="*/ 152898 h 752731"/>
              <a:gd name="connsiteX28" fmla="*/ 588071 w 752731"/>
              <a:gd name="connsiteY28" fmla="*/ 129376 h 752731"/>
              <a:gd name="connsiteX29" fmla="*/ 588071 w 752731"/>
              <a:gd name="connsiteY29" fmla="*/ 105853 h 752731"/>
              <a:gd name="connsiteX30" fmla="*/ 655699 w 752731"/>
              <a:gd name="connsiteY30" fmla="*/ 105853 h 752731"/>
              <a:gd name="connsiteX31" fmla="*/ 705685 w 752731"/>
              <a:gd name="connsiteY31" fmla="*/ 155839 h 752731"/>
              <a:gd name="connsiteX32" fmla="*/ 705685 w 752731"/>
              <a:gd name="connsiteY32" fmla="*/ 211706 h 752731"/>
              <a:gd name="connsiteX33" fmla="*/ 47046 w 752731"/>
              <a:gd name="connsiteY33" fmla="*/ 211706 h 752731"/>
              <a:gd name="connsiteX34" fmla="*/ 47046 w 752731"/>
              <a:gd name="connsiteY34" fmla="*/ 155839 h 752731"/>
              <a:gd name="connsiteX35" fmla="*/ 97032 w 752731"/>
              <a:gd name="connsiteY35" fmla="*/ 105853 h 752731"/>
              <a:gd name="connsiteX36" fmla="*/ 655699 w 752731"/>
              <a:gd name="connsiteY36" fmla="*/ 705685 h 752731"/>
              <a:gd name="connsiteX37" fmla="*/ 97032 w 752731"/>
              <a:gd name="connsiteY37" fmla="*/ 705685 h 752731"/>
              <a:gd name="connsiteX38" fmla="*/ 47046 w 752731"/>
              <a:gd name="connsiteY38" fmla="*/ 655699 h 752731"/>
              <a:gd name="connsiteX39" fmla="*/ 47046 w 752731"/>
              <a:gd name="connsiteY39" fmla="*/ 258751 h 752731"/>
              <a:gd name="connsiteX40" fmla="*/ 705685 w 752731"/>
              <a:gd name="connsiteY40" fmla="*/ 258751 h 752731"/>
              <a:gd name="connsiteX41" fmla="*/ 705685 w 752731"/>
              <a:gd name="connsiteY41" fmla="*/ 655699 h 752731"/>
              <a:gd name="connsiteX42" fmla="*/ 655699 w 752731"/>
              <a:gd name="connsiteY42" fmla="*/ 705685 h 75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52731" h="752731">
                <a:moveTo>
                  <a:pt x="655699" y="58807"/>
                </a:moveTo>
                <a:lnTo>
                  <a:pt x="588071" y="58807"/>
                </a:lnTo>
                <a:lnTo>
                  <a:pt x="588071" y="23523"/>
                </a:lnTo>
                <a:cubicBezTo>
                  <a:pt x="588071" y="10532"/>
                  <a:pt x="577540" y="0"/>
                  <a:pt x="564548" y="0"/>
                </a:cubicBezTo>
                <a:cubicBezTo>
                  <a:pt x="551556" y="0"/>
                  <a:pt x="541025" y="10532"/>
                  <a:pt x="541025" y="23523"/>
                </a:cubicBezTo>
                <a:lnTo>
                  <a:pt x="541025" y="58807"/>
                </a:lnTo>
                <a:lnTo>
                  <a:pt x="211706" y="58807"/>
                </a:lnTo>
                <a:lnTo>
                  <a:pt x="211706" y="23523"/>
                </a:lnTo>
                <a:cubicBezTo>
                  <a:pt x="211706" y="10532"/>
                  <a:pt x="201175" y="0"/>
                  <a:pt x="188183" y="0"/>
                </a:cubicBezTo>
                <a:cubicBezTo>
                  <a:pt x="175191" y="0"/>
                  <a:pt x="164660" y="10532"/>
                  <a:pt x="164660" y="23523"/>
                </a:cubicBezTo>
                <a:lnTo>
                  <a:pt x="164660" y="58807"/>
                </a:lnTo>
                <a:lnTo>
                  <a:pt x="97032" y="58807"/>
                </a:lnTo>
                <a:cubicBezTo>
                  <a:pt x="43528" y="58807"/>
                  <a:pt x="0" y="102335"/>
                  <a:pt x="0" y="155839"/>
                </a:cubicBezTo>
                <a:lnTo>
                  <a:pt x="0" y="655699"/>
                </a:lnTo>
                <a:cubicBezTo>
                  <a:pt x="0" y="709203"/>
                  <a:pt x="43528" y="752731"/>
                  <a:pt x="97032" y="752731"/>
                </a:cubicBezTo>
                <a:lnTo>
                  <a:pt x="655699" y="752731"/>
                </a:lnTo>
                <a:cubicBezTo>
                  <a:pt x="709203" y="752731"/>
                  <a:pt x="752731" y="709203"/>
                  <a:pt x="752731" y="655699"/>
                </a:cubicBezTo>
                <a:lnTo>
                  <a:pt x="752731" y="155839"/>
                </a:lnTo>
                <a:cubicBezTo>
                  <a:pt x="752731" y="102335"/>
                  <a:pt x="709203" y="58807"/>
                  <a:pt x="655699" y="58807"/>
                </a:cubicBezTo>
                <a:close/>
                <a:moveTo>
                  <a:pt x="97032" y="105853"/>
                </a:moveTo>
                <a:lnTo>
                  <a:pt x="164660" y="105853"/>
                </a:lnTo>
                <a:lnTo>
                  <a:pt x="164660" y="129376"/>
                </a:lnTo>
                <a:cubicBezTo>
                  <a:pt x="164660" y="142366"/>
                  <a:pt x="175191" y="152898"/>
                  <a:pt x="188183" y="152898"/>
                </a:cubicBezTo>
                <a:cubicBezTo>
                  <a:pt x="201175" y="152898"/>
                  <a:pt x="211706" y="142366"/>
                  <a:pt x="211706" y="129376"/>
                </a:cubicBezTo>
                <a:lnTo>
                  <a:pt x="211706" y="105853"/>
                </a:lnTo>
                <a:lnTo>
                  <a:pt x="541025" y="105853"/>
                </a:lnTo>
                <a:lnTo>
                  <a:pt x="541025" y="129376"/>
                </a:lnTo>
                <a:cubicBezTo>
                  <a:pt x="541025" y="142366"/>
                  <a:pt x="551556" y="152898"/>
                  <a:pt x="564548" y="152898"/>
                </a:cubicBezTo>
                <a:cubicBezTo>
                  <a:pt x="577540" y="152898"/>
                  <a:pt x="588071" y="142366"/>
                  <a:pt x="588071" y="129376"/>
                </a:cubicBezTo>
                <a:lnTo>
                  <a:pt x="588071" y="105853"/>
                </a:lnTo>
                <a:lnTo>
                  <a:pt x="655699" y="105853"/>
                </a:lnTo>
                <a:cubicBezTo>
                  <a:pt x="683262" y="105853"/>
                  <a:pt x="705685" y="128276"/>
                  <a:pt x="705685" y="155839"/>
                </a:cubicBezTo>
                <a:lnTo>
                  <a:pt x="705685" y="211706"/>
                </a:lnTo>
                <a:lnTo>
                  <a:pt x="47046" y="211706"/>
                </a:lnTo>
                <a:lnTo>
                  <a:pt x="47046" y="155839"/>
                </a:lnTo>
                <a:cubicBezTo>
                  <a:pt x="47046" y="128276"/>
                  <a:pt x="69469" y="105853"/>
                  <a:pt x="97032" y="105853"/>
                </a:cubicBezTo>
                <a:close/>
                <a:moveTo>
                  <a:pt x="655699" y="705685"/>
                </a:moveTo>
                <a:lnTo>
                  <a:pt x="97032" y="705685"/>
                </a:lnTo>
                <a:cubicBezTo>
                  <a:pt x="69469" y="705685"/>
                  <a:pt x="47046" y="683262"/>
                  <a:pt x="47046" y="655699"/>
                </a:cubicBezTo>
                <a:lnTo>
                  <a:pt x="47046" y="258751"/>
                </a:lnTo>
                <a:lnTo>
                  <a:pt x="705685" y="258751"/>
                </a:lnTo>
                <a:lnTo>
                  <a:pt x="705685" y="655699"/>
                </a:lnTo>
                <a:cubicBezTo>
                  <a:pt x="705685" y="683262"/>
                  <a:pt x="683262" y="705685"/>
                  <a:pt x="655699" y="705685"/>
                </a:cubicBezTo>
                <a:close/>
              </a:path>
            </a:pathLst>
          </a:custGeom>
          <a:solidFill>
            <a:schemeClr val="accent2">
              <a:lumMod val="40000"/>
              <a:lumOff val="60000"/>
            </a:schemeClr>
          </a:solidFill>
          <a:ln w="1470" cap="flat">
            <a:noFill/>
            <a:prstDash val="solid"/>
            <a:miter/>
          </a:ln>
        </p:spPr>
        <p:txBody>
          <a:bodyPr rtlCol="0" anchor="ctr"/>
          <a:lstStyle/>
          <a:p>
            <a:endParaRPr lang="es-ES"/>
          </a:p>
        </p:txBody>
      </p:sp>
      <p:grpSp>
        <p:nvGrpSpPr>
          <p:cNvPr id="9" name="Grupo 8">
            <a:extLst>
              <a:ext uri="{FF2B5EF4-FFF2-40B4-BE49-F238E27FC236}">
                <a16:creationId xmlns:a16="http://schemas.microsoft.com/office/drawing/2014/main" id="{13E86186-4F01-8131-B3B4-52E9D035BC59}"/>
              </a:ext>
            </a:extLst>
          </p:cNvPr>
          <p:cNvGrpSpPr/>
          <p:nvPr/>
        </p:nvGrpSpPr>
        <p:grpSpPr>
          <a:xfrm>
            <a:off x="8038790" y="2114812"/>
            <a:ext cx="3219487" cy="3439920"/>
            <a:chOff x="623889" y="1386224"/>
            <a:chExt cx="4883392" cy="3469708"/>
          </a:xfrm>
        </p:grpSpPr>
        <p:sp>
          <p:nvSpPr>
            <p:cNvPr id="10" name="Rectángulo: esquinas diagonales redondeadas 32">
              <a:extLst>
                <a:ext uri="{FF2B5EF4-FFF2-40B4-BE49-F238E27FC236}">
                  <a16:creationId xmlns:a16="http://schemas.microsoft.com/office/drawing/2014/main" id="{161DC515-3F57-E84F-B488-5092260FEBE9}"/>
                </a:ext>
              </a:extLst>
            </p:cNvPr>
            <p:cNvSpPr/>
            <p:nvPr/>
          </p:nvSpPr>
          <p:spPr>
            <a:xfrm>
              <a:off x="623889" y="1386224"/>
              <a:ext cx="4866473" cy="3469708"/>
            </a:xfrm>
            <a:prstGeom prst="round2DiagRect">
              <a:avLst>
                <a:gd name="adj1" fmla="val 4552"/>
                <a:gd name="adj2" fmla="val 0"/>
              </a:avLst>
            </a:prstGeom>
            <a:solidFill>
              <a:schemeClr val="bg1">
                <a:alpha val="55000"/>
              </a:schemeClr>
            </a:solidFill>
            <a:ln w="34925">
              <a:solidFill>
                <a:srgbClr val="CAF5A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accent2"/>
                </a:solidFill>
              </a:endParaRPr>
            </a:p>
          </p:txBody>
        </p:sp>
        <p:sp>
          <p:nvSpPr>
            <p:cNvPr id="12" name="Rectángulo: una sola esquina redondeada 33">
              <a:extLst>
                <a:ext uri="{FF2B5EF4-FFF2-40B4-BE49-F238E27FC236}">
                  <a16:creationId xmlns:a16="http://schemas.microsoft.com/office/drawing/2014/main" id="{5C43667B-2F6A-080F-92D6-06A9DC1C33DF}"/>
                </a:ext>
              </a:extLst>
            </p:cNvPr>
            <p:cNvSpPr/>
            <p:nvPr/>
          </p:nvSpPr>
          <p:spPr>
            <a:xfrm flipH="1">
              <a:off x="640809" y="1386224"/>
              <a:ext cx="4866472" cy="439545"/>
            </a:xfrm>
            <a:prstGeom prst="round1Rect">
              <a:avLst>
                <a:gd name="adj" fmla="val 24304"/>
              </a:avLst>
            </a:prstGeom>
            <a:solidFill>
              <a:srgbClr val="CAF5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16" name="Tabla 563">
            <a:extLst>
              <a:ext uri="{FF2B5EF4-FFF2-40B4-BE49-F238E27FC236}">
                <a16:creationId xmlns:a16="http://schemas.microsoft.com/office/drawing/2014/main" id="{A1BF6425-46C6-05C2-EB36-46450CED94B3}"/>
              </a:ext>
            </a:extLst>
          </p:cNvPr>
          <p:cNvGraphicFramePr>
            <a:graphicFrameLocks noGrp="1"/>
          </p:cNvGraphicFramePr>
          <p:nvPr>
            <p:extLst>
              <p:ext uri="{D42A27DB-BD31-4B8C-83A1-F6EECF244321}">
                <p14:modId xmlns:p14="http://schemas.microsoft.com/office/powerpoint/2010/main" val="1556014822"/>
              </p:ext>
            </p:extLst>
          </p:nvPr>
        </p:nvGraphicFramePr>
        <p:xfrm>
          <a:off x="8038789" y="2114812"/>
          <a:ext cx="3208332" cy="3439920"/>
        </p:xfrm>
        <a:graphic>
          <a:graphicData uri="http://schemas.openxmlformats.org/drawingml/2006/table">
            <a:tbl>
              <a:tblPr firstRow="1" bandRow="1">
                <a:tableStyleId>{5C22544A-7EE6-4342-B048-85BDC9FD1C3A}</a:tableStyleId>
              </a:tblPr>
              <a:tblGrid>
                <a:gridCol w="1604166">
                  <a:extLst>
                    <a:ext uri="{9D8B030D-6E8A-4147-A177-3AD203B41FA5}">
                      <a16:colId xmlns:a16="http://schemas.microsoft.com/office/drawing/2014/main" val="740532298"/>
                    </a:ext>
                  </a:extLst>
                </a:gridCol>
                <a:gridCol w="1604166">
                  <a:extLst>
                    <a:ext uri="{9D8B030D-6E8A-4147-A177-3AD203B41FA5}">
                      <a16:colId xmlns:a16="http://schemas.microsoft.com/office/drawing/2014/main" val="1309237921"/>
                    </a:ext>
                  </a:extLst>
                </a:gridCol>
              </a:tblGrid>
              <a:tr h="432000">
                <a:tc>
                  <a:txBody>
                    <a:bodyPr/>
                    <a:lstStyle/>
                    <a:p>
                      <a:pPr algn="ctr"/>
                      <a:r>
                        <a:rPr lang="es-ES" sz="1400" b="1">
                          <a:solidFill>
                            <a:srgbClr val="7945B8"/>
                          </a:solidFill>
                        </a:rPr>
                        <a:t>Índice</a:t>
                      </a:r>
                      <a:endParaRPr lang="es-ES" sz="1400" b="0">
                        <a:solidFill>
                          <a:srgbClr val="7945B8"/>
                        </a:solidFill>
                      </a:endParaRPr>
                    </a:p>
                  </a:txBody>
                  <a:tcPr marL="144000" marR="72000" marT="0" marB="0" anchor="ctr">
                    <a:lnL w="635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AF5A8"/>
                    </a:solidFill>
                  </a:tcPr>
                </a:tc>
                <a:tc>
                  <a:txBody>
                    <a:bodyPr/>
                    <a:lstStyle/>
                    <a:p>
                      <a:pPr algn="ctr"/>
                      <a:r>
                        <a:rPr lang="es-ES" sz="1400">
                          <a:solidFill>
                            <a:srgbClr val="7945B8"/>
                          </a:solidFill>
                        </a:rPr>
                        <a:t>Valor numérico</a:t>
                      </a:r>
                    </a:p>
                  </a:txBody>
                  <a:tcPr marL="72000" marR="72000" marT="0" marB="0" anchor="ctr">
                    <a:lnL w="12700" cap="flat" cmpd="sng" algn="ctr">
                      <a:solidFill>
                        <a:schemeClr val="bg1"/>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CAF5A8"/>
                    </a:solidFill>
                  </a:tcPr>
                </a:tc>
                <a:extLst>
                  <a:ext uri="{0D108BD9-81ED-4DB2-BD59-A6C34878D82A}">
                    <a16:rowId xmlns:a16="http://schemas.microsoft.com/office/drawing/2014/main" val="366895948"/>
                  </a:ext>
                </a:extLst>
              </a:tr>
              <a:tr h="394640">
                <a:tc>
                  <a:txBody>
                    <a:bodyPr/>
                    <a:lstStyle/>
                    <a:p>
                      <a:pPr algn="l"/>
                      <a:r>
                        <a:rPr lang="es-ES" sz="1400" b="1">
                          <a:solidFill>
                            <a:srgbClr val="003867"/>
                          </a:solidFill>
                        </a:rPr>
                        <a:t>EASI</a:t>
                      </a:r>
                      <a:endParaRPr lang="es-ES" sz="1400" b="0">
                        <a:solidFill>
                          <a:srgbClr val="003867"/>
                        </a:solidFill>
                      </a:endParaRPr>
                    </a:p>
                  </a:txBody>
                  <a:tcPr marL="251999"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629139457"/>
                  </a:ext>
                </a:extLst>
              </a:tr>
              <a:tr h="394640">
                <a:tc>
                  <a:txBody>
                    <a:bodyPr/>
                    <a:lstStyle/>
                    <a:p>
                      <a:pPr algn="l"/>
                      <a:r>
                        <a:rPr lang="es-ES" sz="1400" b="1">
                          <a:solidFill>
                            <a:srgbClr val="003867"/>
                          </a:solidFill>
                        </a:rPr>
                        <a:t>IGA 0/1</a:t>
                      </a:r>
                      <a:endParaRPr lang="es-ES" sz="1400" b="0">
                        <a:solidFill>
                          <a:srgbClr val="003867"/>
                        </a:solidFill>
                      </a:endParaRPr>
                    </a:p>
                  </a:txBody>
                  <a:tcPr marL="251999"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572611794"/>
                  </a:ext>
                </a:extLst>
              </a:tr>
              <a:tr h="394640">
                <a:tc>
                  <a:txBody>
                    <a:bodyPr/>
                    <a:lstStyle/>
                    <a:p>
                      <a:pPr algn="l"/>
                      <a:r>
                        <a:rPr lang="es-ES" sz="1400" b="1">
                          <a:solidFill>
                            <a:srgbClr val="003867"/>
                          </a:solidFill>
                        </a:rPr>
                        <a:t>Prurito NRS</a:t>
                      </a:r>
                    </a:p>
                  </a:txBody>
                  <a:tcPr marL="251999"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1663812156"/>
                  </a:ext>
                </a:extLst>
              </a:tr>
              <a:tr h="39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kern="1200">
                          <a:solidFill>
                            <a:srgbClr val="003867"/>
                          </a:solidFill>
                          <a:latin typeface="+mn-lt"/>
                          <a:ea typeface="+mn-ea"/>
                          <a:cs typeface="+mn-cs"/>
                        </a:rPr>
                        <a:t>Escala de </a:t>
                      </a:r>
                      <a:r>
                        <a:rPr lang="pt-BR" sz="1400" b="1" kern="1200" err="1">
                          <a:solidFill>
                            <a:srgbClr val="003867"/>
                          </a:solidFill>
                          <a:latin typeface="+mn-lt"/>
                          <a:ea typeface="+mn-ea"/>
                          <a:cs typeface="+mn-cs"/>
                        </a:rPr>
                        <a:t>pérdida</a:t>
                      </a:r>
                      <a:r>
                        <a:rPr lang="pt-BR" sz="1400" b="1" kern="1200">
                          <a:solidFill>
                            <a:srgbClr val="003867"/>
                          </a:solidFill>
                          <a:latin typeface="+mn-lt"/>
                          <a:ea typeface="+mn-ea"/>
                          <a:cs typeface="+mn-cs"/>
                        </a:rPr>
                        <a:t> de </a:t>
                      </a:r>
                      <a:r>
                        <a:rPr lang="pt-BR" sz="1400" b="1" kern="1200" err="1">
                          <a:solidFill>
                            <a:srgbClr val="003867"/>
                          </a:solidFill>
                          <a:latin typeface="+mn-lt"/>
                          <a:ea typeface="+mn-ea"/>
                          <a:cs typeface="+mn-cs"/>
                        </a:rPr>
                        <a:t>sueño</a:t>
                      </a:r>
                      <a:endParaRPr lang="pt-BR" sz="1400" b="1" kern="1200">
                        <a:solidFill>
                          <a:srgbClr val="003867"/>
                        </a:solidFill>
                        <a:latin typeface="+mn-lt"/>
                        <a:ea typeface="+mn-ea"/>
                        <a:cs typeface="+mn-cs"/>
                      </a:endParaRPr>
                    </a:p>
                  </a:txBody>
                  <a:tcPr marL="251999"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838968835"/>
                  </a:ext>
                </a:extLst>
              </a:tr>
              <a:tr h="3946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400" b="1" kern="1200">
                          <a:solidFill>
                            <a:srgbClr val="003867"/>
                          </a:solidFill>
                          <a:latin typeface="+mn-lt"/>
                          <a:ea typeface="+mn-ea"/>
                          <a:cs typeface="+mn-cs"/>
                        </a:rPr>
                        <a:t>DLQI</a:t>
                      </a:r>
                    </a:p>
                  </a:txBody>
                  <a:tcPr marL="251999"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4065533368"/>
                  </a:ext>
                </a:extLst>
              </a:tr>
              <a:tr h="394640">
                <a:tc>
                  <a:txBody>
                    <a:bodyPr/>
                    <a:lstStyle/>
                    <a:p>
                      <a:pPr marL="0" algn="l" defTabSz="914400" rtl="0" eaLnBrk="1" latinLnBrk="0" hangingPunct="1"/>
                      <a:endParaRPr lang="pt-BR" sz="1400" b="1" kern="1200">
                        <a:solidFill>
                          <a:schemeClr val="accent2"/>
                        </a:solidFill>
                        <a:latin typeface="+mn-lt"/>
                        <a:ea typeface="+mn-ea"/>
                        <a:cs typeface="+mn-cs"/>
                      </a:endParaRPr>
                    </a:p>
                  </a:txBody>
                  <a:tcPr marL="251999"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345176321"/>
                  </a:ext>
                </a:extLst>
              </a:tr>
              <a:tr h="394640">
                <a:tc>
                  <a:txBody>
                    <a:bodyPr/>
                    <a:lstStyle/>
                    <a:p>
                      <a:pPr marL="0" algn="l" defTabSz="914400" rtl="0" eaLnBrk="1" latinLnBrk="0" hangingPunct="1"/>
                      <a:endParaRPr lang="pt-BR" sz="1400" b="1" kern="1200">
                        <a:solidFill>
                          <a:schemeClr val="accent2"/>
                        </a:solidFill>
                        <a:latin typeface="+mn-lt"/>
                        <a:ea typeface="+mn-ea"/>
                        <a:cs typeface="+mn-cs"/>
                      </a:endParaRPr>
                    </a:p>
                  </a:txBody>
                  <a:tcPr marL="251999" marR="72000" marT="0" marB="0" anchor="ctr">
                    <a:lnL w="6350" cap="flat" cmpd="sng" algn="ctr">
                      <a:noFill/>
                      <a:prstDash val="solid"/>
                      <a:round/>
                      <a:headEnd type="none" w="med" len="med"/>
                      <a:tailEnd type="none" w="med" len="med"/>
                    </a:lnL>
                    <a:lnR w="6350" cap="flat" cmpd="sng" algn="ctr">
                      <a:solidFill>
                        <a:srgbClr val="879FC5"/>
                      </a:solid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tc>
                  <a:txBody>
                    <a:bodyPr/>
                    <a:lstStyle/>
                    <a:p>
                      <a:pPr algn="r"/>
                      <a:endParaRPr lang="es-ES" sz="1200">
                        <a:solidFill>
                          <a:schemeClr val="tx1">
                            <a:lumMod val="75000"/>
                            <a:lumOff val="25000"/>
                          </a:schemeClr>
                        </a:solidFill>
                      </a:endParaRPr>
                    </a:p>
                  </a:txBody>
                  <a:tcPr marL="72000" marR="432000" marT="0" marB="0" anchor="ctr">
                    <a:lnL w="6350" cap="flat" cmpd="sng" algn="ctr">
                      <a:solidFill>
                        <a:srgbClr val="879FC5"/>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879FC5"/>
                      </a:solidFill>
                      <a:prstDash val="solid"/>
                      <a:round/>
                      <a:headEnd type="none" w="med" len="med"/>
                      <a:tailEnd type="none" w="med" len="med"/>
                    </a:lnT>
                    <a:lnB w="6350" cap="flat" cmpd="sng" algn="ctr">
                      <a:solidFill>
                        <a:srgbClr val="879FC5"/>
                      </a:solidFill>
                      <a:prstDash val="solid"/>
                      <a:round/>
                      <a:headEnd type="none" w="med" len="med"/>
                      <a:tailEnd type="none" w="med" len="med"/>
                    </a:lnB>
                    <a:noFill/>
                  </a:tcPr>
                </a:tc>
                <a:extLst>
                  <a:ext uri="{0D108BD9-81ED-4DB2-BD59-A6C34878D82A}">
                    <a16:rowId xmlns:a16="http://schemas.microsoft.com/office/drawing/2014/main" val="2485591841"/>
                  </a:ext>
                </a:extLst>
              </a:tr>
            </a:tbl>
          </a:graphicData>
        </a:graphic>
      </p:graphicFrame>
      <p:sp>
        <p:nvSpPr>
          <p:cNvPr id="17" name="CuadroTexto 16">
            <a:extLst>
              <a:ext uri="{FF2B5EF4-FFF2-40B4-BE49-F238E27FC236}">
                <a16:creationId xmlns:a16="http://schemas.microsoft.com/office/drawing/2014/main" id="{9FC709C6-F7B2-1A4F-83A2-6B2D03F7A038}"/>
              </a:ext>
            </a:extLst>
          </p:cNvPr>
          <p:cNvSpPr txBox="1"/>
          <p:nvPr/>
        </p:nvSpPr>
        <p:spPr>
          <a:xfrm>
            <a:off x="7955851" y="5614284"/>
            <a:ext cx="3614003" cy="215444"/>
          </a:xfrm>
          <a:prstGeom prst="rect">
            <a:avLst/>
          </a:prstGeom>
          <a:noFill/>
        </p:spPr>
        <p:txBody>
          <a:bodyPr wrap="square" rtlCol="0">
            <a:spAutoFit/>
          </a:bodyPr>
          <a:lstStyle/>
          <a:p>
            <a:r>
              <a:rPr lang="es-ES_tradnl" sz="800">
                <a:solidFill>
                  <a:schemeClr val="bg1">
                    <a:lumMod val="65000"/>
                  </a:schemeClr>
                </a:solidFill>
              </a:rPr>
              <a:t>Datos a rellenar según disponibilidad.</a:t>
            </a:r>
            <a:endParaRPr lang="es-ES" sz="800">
              <a:solidFill>
                <a:schemeClr val="bg1">
                  <a:lumMod val="65000"/>
                </a:schemeClr>
              </a:solidFill>
            </a:endParaRPr>
          </a:p>
        </p:txBody>
      </p:sp>
      <p:sp>
        <p:nvSpPr>
          <p:cNvPr id="8" name="CuadroTexto 7">
            <a:extLst>
              <a:ext uri="{FF2B5EF4-FFF2-40B4-BE49-F238E27FC236}">
                <a16:creationId xmlns:a16="http://schemas.microsoft.com/office/drawing/2014/main" id="{16F8C82C-3ADA-9762-F9A1-C2FC1B6561EB}"/>
              </a:ext>
            </a:extLst>
          </p:cNvPr>
          <p:cNvSpPr txBox="1"/>
          <p:nvPr/>
        </p:nvSpPr>
        <p:spPr>
          <a:xfrm>
            <a:off x="3048000" y="6021518"/>
            <a:ext cx="6096000" cy="553998"/>
          </a:xfrm>
          <a:prstGeom prst="rect">
            <a:avLst/>
          </a:prstGeom>
          <a:noFill/>
        </p:spPr>
        <p:txBody>
          <a:bodyPr wrap="square">
            <a:spAutoFit/>
          </a:bodyPr>
          <a:lstStyle/>
          <a:p>
            <a:r>
              <a:rPr lang="es-ES" sz="1000">
                <a:solidFill>
                  <a:srgbClr val="646464"/>
                </a:solidFill>
              </a:rPr>
              <a:t>Casos clínicos proporcionados por el ponente, de acuerdo con ficha técnica y cumpliendo con el consentimiento de los pacientes. No publicado, Almirall no ha intervenido en la recogida de datos. Especificar referencia si se trata de caso publicado</a:t>
            </a:r>
          </a:p>
        </p:txBody>
      </p:sp>
    </p:spTree>
    <p:extLst>
      <p:ext uri="{BB962C8B-B14F-4D97-AF65-F5344CB8AC3E}">
        <p14:creationId xmlns:p14="http://schemas.microsoft.com/office/powerpoint/2010/main" val="31681236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831122D1-C6C8-2C5C-DEA7-45570597DC67}"/>
              </a:ext>
            </a:extLst>
          </p:cNvPr>
          <p:cNvSpPr>
            <a:spLocks noGrp="1"/>
          </p:cNvSpPr>
          <p:nvPr>
            <p:ph type="title"/>
          </p:nvPr>
        </p:nvSpPr>
        <p:spPr/>
        <p:txBody>
          <a:bodyPr/>
          <a:lstStyle/>
          <a:p>
            <a:r>
              <a:rPr lang="es-ES"/>
              <a:t>Conclusiones</a:t>
            </a:r>
          </a:p>
        </p:txBody>
      </p:sp>
      <p:sp>
        <p:nvSpPr>
          <p:cNvPr id="2" name="Rectángulo redondeado 1">
            <a:extLst>
              <a:ext uri="{FF2B5EF4-FFF2-40B4-BE49-F238E27FC236}">
                <a16:creationId xmlns:a16="http://schemas.microsoft.com/office/drawing/2014/main" id="{F006BEB2-841C-F175-10E9-FE492CCC9D95}"/>
              </a:ext>
            </a:extLst>
          </p:cNvPr>
          <p:cNvSpPr/>
          <p:nvPr/>
        </p:nvSpPr>
        <p:spPr>
          <a:xfrm>
            <a:off x="695561" y="1502230"/>
            <a:ext cx="10800877" cy="822029"/>
          </a:xfrm>
          <a:prstGeom prst="roundRect">
            <a:avLst>
              <a:gd name="adj" fmla="val 16359"/>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41200" lvl="1" indent="241200">
              <a:buClr>
                <a:srgbClr val="7A45B8"/>
              </a:buClr>
              <a:buFont typeface="Arial" panose="020B0604020202020204" pitchFamily="34" charset="0"/>
              <a:buChar char="•"/>
            </a:pPr>
            <a:r>
              <a:rPr lang="es-ES">
                <a:solidFill>
                  <a:srgbClr val="003867"/>
                </a:solidFill>
              </a:rPr>
              <a:t>Conclusión</a:t>
            </a:r>
          </a:p>
        </p:txBody>
      </p:sp>
      <p:sp>
        <p:nvSpPr>
          <p:cNvPr id="5" name="Rectángulo redondeado 4">
            <a:extLst>
              <a:ext uri="{FF2B5EF4-FFF2-40B4-BE49-F238E27FC236}">
                <a16:creationId xmlns:a16="http://schemas.microsoft.com/office/drawing/2014/main" id="{942CD006-7A73-1FBB-C8D5-0C69BCEDE350}"/>
              </a:ext>
            </a:extLst>
          </p:cNvPr>
          <p:cNvSpPr/>
          <p:nvPr/>
        </p:nvSpPr>
        <p:spPr>
          <a:xfrm>
            <a:off x="695560" y="2512734"/>
            <a:ext cx="10800877" cy="822029"/>
          </a:xfrm>
          <a:prstGeom prst="roundRect">
            <a:avLst>
              <a:gd name="adj" fmla="val 16359"/>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41200" lvl="1" indent="241200">
              <a:buClr>
                <a:srgbClr val="7A45B8"/>
              </a:buClr>
              <a:buFont typeface="Arial" panose="020B0604020202020204" pitchFamily="34" charset="0"/>
              <a:buChar char="•"/>
            </a:pPr>
            <a:r>
              <a:rPr lang="es-ES">
                <a:solidFill>
                  <a:srgbClr val="003867"/>
                </a:solidFill>
              </a:rPr>
              <a:t>Conclusión</a:t>
            </a:r>
          </a:p>
        </p:txBody>
      </p:sp>
      <p:sp>
        <p:nvSpPr>
          <p:cNvPr id="6" name="Rectángulo redondeado 5">
            <a:extLst>
              <a:ext uri="{FF2B5EF4-FFF2-40B4-BE49-F238E27FC236}">
                <a16:creationId xmlns:a16="http://schemas.microsoft.com/office/drawing/2014/main" id="{01014398-2E02-B4FA-0B20-A46AF4B42CF4}"/>
              </a:ext>
            </a:extLst>
          </p:cNvPr>
          <p:cNvSpPr/>
          <p:nvPr/>
        </p:nvSpPr>
        <p:spPr>
          <a:xfrm>
            <a:off x="695560" y="3523238"/>
            <a:ext cx="10800877" cy="822029"/>
          </a:xfrm>
          <a:prstGeom prst="roundRect">
            <a:avLst>
              <a:gd name="adj" fmla="val 16359"/>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41200" lvl="1" indent="241200">
              <a:buClr>
                <a:srgbClr val="7A45B8"/>
              </a:buClr>
              <a:buFont typeface="Arial" panose="020B0604020202020204" pitchFamily="34" charset="0"/>
              <a:buChar char="•"/>
            </a:pPr>
            <a:r>
              <a:rPr lang="es-ES">
                <a:solidFill>
                  <a:srgbClr val="003867"/>
                </a:solidFill>
              </a:rPr>
              <a:t>Conclusión</a:t>
            </a:r>
          </a:p>
        </p:txBody>
      </p:sp>
      <p:sp>
        <p:nvSpPr>
          <p:cNvPr id="7" name="Rectángulo redondeado 6">
            <a:extLst>
              <a:ext uri="{FF2B5EF4-FFF2-40B4-BE49-F238E27FC236}">
                <a16:creationId xmlns:a16="http://schemas.microsoft.com/office/drawing/2014/main" id="{E85C9DDB-706E-3939-C0D2-1B0B23F63162}"/>
              </a:ext>
            </a:extLst>
          </p:cNvPr>
          <p:cNvSpPr/>
          <p:nvPr/>
        </p:nvSpPr>
        <p:spPr>
          <a:xfrm>
            <a:off x="695559" y="4533742"/>
            <a:ext cx="10800877" cy="822029"/>
          </a:xfrm>
          <a:prstGeom prst="roundRect">
            <a:avLst>
              <a:gd name="adj" fmla="val 16359"/>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41200" lvl="1" indent="241200">
              <a:buClr>
                <a:srgbClr val="7A45B8"/>
              </a:buClr>
              <a:buFont typeface="Arial" panose="020B0604020202020204" pitchFamily="34" charset="0"/>
              <a:buChar char="•"/>
            </a:pPr>
            <a:r>
              <a:rPr lang="es-ES">
                <a:solidFill>
                  <a:srgbClr val="003867"/>
                </a:solidFill>
              </a:rPr>
              <a:t>Conclusión</a:t>
            </a:r>
          </a:p>
        </p:txBody>
      </p:sp>
      <p:sp>
        <p:nvSpPr>
          <p:cNvPr id="4" name="CuadroTexto 3">
            <a:extLst>
              <a:ext uri="{FF2B5EF4-FFF2-40B4-BE49-F238E27FC236}">
                <a16:creationId xmlns:a16="http://schemas.microsoft.com/office/drawing/2014/main" id="{8E56B1B9-7B96-BD4C-A162-530744B5DB47}"/>
              </a:ext>
            </a:extLst>
          </p:cNvPr>
          <p:cNvSpPr txBox="1"/>
          <p:nvPr/>
        </p:nvSpPr>
        <p:spPr>
          <a:xfrm>
            <a:off x="3048000" y="6021518"/>
            <a:ext cx="6096000" cy="553998"/>
          </a:xfrm>
          <a:prstGeom prst="rect">
            <a:avLst/>
          </a:prstGeom>
          <a:noFill/>
        </p:spPr>
        <p:txBody>
          <a:bodyPr wrap="square">
            <a:spAutoFit/>
          </a:bodyPr>
          <a:lstStyle/>
          <a:p>
            <a:r>
              <a:rPr lang="es-ES" sz="1000">
                <a:solidFill>
                  <a:srgbClr val="646464"/>
                </a:solidFill>
              </a:rPr>
              <a:t>Casos clínicos proporcionados por el ponente, de acuerdo con ficha técnica y cumpliendo con el consentimiento de los pacientes. No publicado, Almirall no ha intervenido en la recogida de datos. Especificar referencia si se trata de caso publicado</a:t>
            </a:r>
          </a:p>
        </p:txBody>
      </p:sp>
    </p:spTree>
    <p:extLst>
      <p:ext uri="{BB962C8B-B14F-4D97-AF65-F5344CB8AC3E}">
        <p14:creationId xmlns:p14="http://schemas.microsoft.com/office/powerpoint/2010/main" val="9191966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38028-BFCF-34CA-1C95-2BB6D3C30450}"/>
            </a:ext>
          </a:extLst>
        </p:cNvPr>
        <p:cNvGrpSpPr/>
        <p:nvPr/>
      </p:nvGrpSpPr>
      <p:grpSpPr>
        <a:xfrm>
          <a:off x="0" y="0"/>
          <a:ext cx="0" cy="0"/>
          <a:chOff x="0" y="0"/>
          <a:chExt cx="0" cy="0"/>
        </a:xfrm>
      </p:grpSpPr>
      <p:sp>
        <p:nvSpPr>
          <p:cNvPr id="3" name="Título 2">
            <a:extLst>
              <a:ext uri="{FF2B5EF4-FFF2-40B4-BE49-F238E27FC236}">
                <a16:creationId xmlns:a16="http://schemas.microsoft.com/office/drawing/2014/main" id="{968D70D5-971F-E1C8-74AB-D2AD79376423}"/>
              </a:ext>
            </a:extLst>
          </p:cNvPr>
          <p:cNvSpPr>
            <a:spLocks noGrp="1"/>
          </p:cNvSpPr>
          <p:nvPr>
            <p:ph type="title"/>
          </p:nvPr>
        </p:nvSpPr>
        <p:spPr/>
        <p:txBody>
          <a:bodyPr/>
          <a:lstStyle/>
          <a:p>
            <a:r>
              <a:rPr lang="es-ES"/>
              <a:t>Ficha técnica completa</a:t>
            </a:r>
          </a:p>
        </p:txBody>
      </p:sp>
      <p:grpSp>
        <p:nvGrpSpPr>
          <p:cNvPr id="4" name="Grupo 3">
            <a:extLst>
              <a:ext uri="{FF2B5EF4-FFF2-40B4-BE49-F238E27FC236}">
                <a16:creationId xmlns:a16="http://schemas.microsoft.com/office/drawing/2014/main" id="{17978255-4960-56A3-3490-50238DA9AE5C}"/>
              </a:ext>
            </a:extLst>
          </p:cNvPr>
          <p:cNvGrpSpPr/>
          <p:nvPr/>
        </p:nvGrpSpPr>
        <p:grpSpPr>
          <a:xfrm>
            <a:off x="5126764" y="1490138"/>
            <a:ext cx="1938471" cy="1938862"/>
            <a:chOff x="7099300" y="2362199"/>
            <a:chExt cx="3149600" cy="3150236"/>
          </a:xfrm>
        </p:grpSpPr>
        <p:sp>
          <p:nvSpPr>
            <p:cNvPr id="8" name="object 5">
              <a:extLst>
                <a:ext uri="{FF2B5EF4-FFF2-40B4-BE49-F238E27FC236}">
                  <a16:creationId xmlns:a16="http://schemas.microsoft.com/office/drawing/2014/main" id="{321BF554-5043-CC2D-0C46-60B78F33C3C1}"/>
                </a:ext>
              </a:extLst>
            </p:cNvPr>
            <p:cNvSpPr/>
            <p:nvPr/>
          </p:nvSpPr>
          <p:spPr>
            <a:xfrm>
              <a:off x="7099300" y="2362199"/>
              <a:ext cx="668655" cy="668655"/>
            </a:xfrm>
            <a:custGeom>
              <a:avLst/>
              <a:gdLst/>
              <a:ahLst/>
              <a:cxnLst/>
              <a:rect l="l" t="t" r="r" b="b"/>
              <a:pathLst>
                <a:path w="668654" h="668655">
                  <a:moveTo>
                    <a:pt x="190868" y="0"/>
                  </a:moveTo>
                  <a:lnTo>
                    <a:pt x="95453" y="0"/>
                  </a:lnTo>
                  <a:lnTo>
                    <a:pt x="0" y="0"/>
                  </a:lnTo>
                  <a:lnTo>
                    <a:pt x="0" y="286334"/>
                  </a:lnTo>
                  <a:lnTo>
                    <a:pt x="0" y="668134"/>
                  </a:lnTo>
                  <a:lnTo>
                    <a:pt x="95453" y="668134"/>
                  </a:lnTo>
                  <a:lnTo>
                    <a:pt x="190868" y="668121"/>
                  </a:lnTo>
                  <a:lnTo>
                    <a:pt x="190868" y="572668"/>
                  </a:lnTo>
                  <a:lnTo>
                    <a:pt x="95453" y="572668"/>
                  </a:lnTo>
                  <a:lnTo>
                    <a:pt x="95453" y="286334"/>
                  </a:lnTo>
                  <a:lnTo>
                    <a:pt x="95453" y="95453"/>
                  </a:lnTo>
                  <a:lnTo>
                    <a:pt x="190868" y="95453"/>
                  </a:lnTo>
                  <a:lnTo>
                    <a:pt x="190868" y="0"/>
                  </a:lnTo>
                  <a:close/>
                </a:path>
                <a:path w="668654" h="668655">
                  <a:moveTo>
                    <a:pt x="286321" y="572668"/>
                  </a:moveTo>
                  <a:lnTo>
                    <a:pt x="190881" y="572668"/>
                  </a:lnTo>
                  <a:lnTo>
                    <a:pt x="190881" y="668121"/>
                  </a:lnTo>
                  <a:lnTo>
                    <a:pt x="286321" y="668121"/>
                  </a:lnTo>
                  <a:lnTo>
                    <a:pt x="286321" y="572668"/>
                  </a:lnTo>
                  <a:close/>
                </a:path>
                <a:path w="668654" h="668655">
                  <a:moveTo>
                    <a:pt x="286321" y="190881"/>
                  </a:moveTo>
                  <a:lnTo>
                    <a:pt x="190881" y="190881"/>
                  </a:lnTo>
                  <a:lnTo>
                    <a:pt x="190881" y="286334"/>
                  </a:lnTo>
                  <a:lnTo>
                    <a:pt x="190881" y="477202"/>
                  </a:lnTo>
                  <a:lnTo>
                    <a:pt x="286321" y="477202"/>
                  </a:lnTo>
                  <a:lnTo>
                    <a:pt x="286321" y="286334"/>
                  </a:lnTo>
                  <a:lnTo>
                    <a:pt x="286321" y="190881"/>
                  </a:lnTo>
                  <a:close/>
                </a:path>
                <a:path w="668654" h="668655">
                  <a:moveTo>
                    <a:pt x="286321" y="0"/>
                  </a:moveTo>
                  <a:lnTo>
                    <a:pt x="190881" y="0"/>
                  </a:lnTo>
                  <a:lnTo>
                    <a:pt x="190881" y="95453"/>
                  </a:lnTo>
                  <a:lnTo>
                    <a:pt x="286321" y="95453"/>
                  </a:lnTo>
                  <a:lnTo>
                    <a:pt x="286321" y="0"/>
                  </a:lnTo>
                  <a:close/>
                </a:path>
                <a:path w="668654" h="668655">
                  <a:moveTo>
                    <a:pt x="477189" y="572668"/>
                  </a:moveTo>
                  <a:lnTo>
                    <a:pt x="381787" y="572668"/>
                  </a:lnTo>
                  <a:lnTo>
                    <a:pt x="286334" y="572668"/>
                  </a:lnTo>
                  <a:lnTo>
                    <a:pt x="286334" y="668121"/>
                  </a:lnTo>
                  <a:lnTo>
                    <a:pt x="381749" y="668121"/>
                  </a:lnTo>
                  <a:lnTo>
                    <a:pt x="477189" y="668121"/>
                  </a:lnTo>
                  <a:lnTo>
                    <a:pt x="477189" y="572668"/>
                  </a:lnTo>
                  <a:close/>
                </a:path>
                <a:path w="668654" h="668655">
                  <a:moveTo>
                    <a:pt x="477189" y="190881"/>
                  </a:moveTo>
                  <a:lnTo>
                    <a:pt x="381787" y="190881"/>
                  </a:lnTo>
                  <a:lnTo>
                    <a:pt x="286334" y="190881"/>
                  </a:lnTo>
                  <a:lnTo>
                    <a:pt x="286334" y="286334"/>
                  </a:lnTo>
                  <a:lnTo>
                    <a:pt x="286334" y="477202"/>
                  </a:lnTo>
                  <a:lnTo>
                    <a:pt x="381749" y="477202"/>
                  </a:lnTo>
                  <a:lnTo>
                    <a:pt x="477189" y="477202"/>
                  </a:lnTo>
                  <a:lnTo>
                    <a:pt x="477189" y="286334"/>
                  </a:lnTo>
                  <a:lnTo>
                    <a:pt x="477189" y="190881"/>
                  </a:lnTo>
                  <a:close/>
                </a:path>
                <a:path w="668654" h="668655">
                  <a:moveTo>
                    <a:pt x="477189" y="0"/>
                  </a:moveTo>
                  <a:lnTo>
                    <a:pt x="381787" y="0"/>
                  </a:lnTo>
                  <a:lnTo>
                    <a:pt x="286334" y="0"/>
                  </a:lnTo>
                  <a:lnTo>
                    <a:pt x="286334" y="95453"/>
                  </a:lnTo>
                  <a:lnTo>
                    <a:pt x="381749" y="95453"/>
                  </a:lnTo>
                  <a:lnTo>
                    <a:pt x="477189" y="95453"/>
                  </a:lnTo>
                  <a:lnTo>
                    <a:pt x="477189" y="0"/>
                  </a:lnTo>
                  <a:close/>
                </a:path>
                <a:path w="668654" h="668655">
                  <a:moveTo>
                    <a:pt x="668108" y="0"/>
                  </a:moveTo>
                  <a:lnTo>
                    <a:pt x="572655" y="0"/>
                  </a:lnTo>
                  <a:lnTo>
                    <a:pt x="477202" y="0"/>
                  </a:lnTo>
                  <a:lnTo>
                    <a:pt x="477202" y="95453"/>
                  </a:lnTo>
                  <a:lnTo>
                    <a:pt x="572655" y="95453"/>
                  </a:lnTo>
                  <a:lnTo>
                    <a:pt x="572655" y="286334"/>
                  </a:lnTo>
                  <a:lnTo>
                    <a:pt x="572655" y="572668"/>
                  </a:lnTo>
                  <a:lnTo>
                    <a:pt x="477202" y="572668"/>
                  </a:lnTo>
                  <a:lnTo>
                    <a:pt x="477202" y="668121"/>
                  </a:lnTo>
                  <a:lnTo>
                    <a:pt x="572655" y="668121"/>
                  </a:lnTo>
                  <a:lnTo>
                    <a:pt x="668108" y="668134"/>
                  </a:lnTo>
                  <a:lnTo>
                    <a:pt x="668108" y="286334"/>
                  </a:lnTo>
                  <a:lnTo>
                    <a:pt x="668108"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object 6">
              <a:extLst>
                <a:ext uri="{FF2B5EF4-FFF2-40B4-BE49-F238E27FC236}">
                  <a16:creationId xmlns:a16="http://schemas.microsoft.com/office/drawing/2014/main" id="{9F83F357-0EA0-AA0A-1B56-7B84402A935B}"/>
                </a:ext>
              </a:extLst>
            </p:cNvPr>
            <p:cNvSpPr/>
            <p:nvPr/>
          </p:nvSpPr>
          <p:spPr>
            <a:xfrm>
              <a:off x="7099300" y="3125736"/>
              <a:ext cx="95885" cy="95885"/>
            </a:xfrm>
            <a:custGeom>
              <a:avLst/>
              <a:gdLst/>
              <a:ahLst/>
              <a:cxnLst/>
              <a:rect l="l" t="t" r="r" b="b"/>
              <a:pathLst>
                <a:path w="95884" h="95885">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nvGrpSpPr>
            <p:cNvPr id="10" name="object 7">
              <a:extLst>
                <a:ext uri="{FF2B5EF4-FFF2-40B4-BE49-F238E27FC236}">
                  <a16:creationId xmlns:a16="http://schemas.microsoft.com/office/drawing/2014/main" id="{1BAD630B-9AB0-25D0-F722-EFBE86851A96}"/>
                </a:ext>
              </a:extLst>
            </p:cNvPr>
            <p:cNvGrpSpPr/>
            <p:nvPr/>
          </p:nvGrpSpPr>
          <p:grpSpPr>
            <a:xfrm>
              <a:off x="7099300" y="2362200"/>
              <a:ext cx="3149600" cy="3150235"/>
              <a:chOff x="7099300" y="2362200"/>
              <a:chExt cx="3149600" cy="3150235"/>
            </a:xfrm>
          </p:grpSpPr>
          <p:sp>
            <p:nvSpPr>
              <p:cNvPr id="14" name="object 8">
                <a:extLst>
                  <a:ext uri="{FF2B5EF4-FFF2-40B4-BE49-F238E27FC236}">
                    <a16:creationId xmlns:a16="http://schemas.microsoft.com/office/drawing/2014/main" id="{A19B51B6-0349-6213-DDA8-DE0DB3E4B94D}"/>
                  </a:ext>
                </a:extLst>
              </p:cNvPr>
              <p:cNvSpPr/>
              <p:nvPr/>
            </p:nvSpPr>
            <p:spPr>
              <a:xfrm>
                <a:off x="7099300" y="2553080"/>
                <a:ext cx="1050290" cy="2767965"/>
              </a:xfrm>
              <a:custGeom>
                <a:avLst/>
                <a:gdLst/>
                <a:ahLst/>
                <a:cxnLst/>
                <a:rect l="l" t="t" r="r" b="b"/>
                <a:pathLst>
                  <a:path w="1050290" h="2767965">
                    <a:moveTo>
                      <a:pt x="190868" y="1813433"/>
                    </a:moveTo>
                    <a:lnTo>
                      <a:pt x="95453" y="1813433"/>
                    </a:lnTo>
                    <a:lnTo>
                      <a:pt x="95453" y="1717979"/>
                    </a:lnTo>
                    <a:lnTo>
                      <a:pt x="0" y="1717979"/>
                    </a:lnTo>
                    <a:lnTo>
                      <a:pt x="0" y="1908848"/>
                    </a:lnTo>
                    <a:lnTo>
                      <a:pt x="0" y="2195182"/>
                    </a:lnTo>
                    <a:lnTo>
                      <a:pt x="95453" y="2195182"/>
                    </a:lnTo>
                    <a:lnTo>
                      <a:pt x="95453" y="1908886"/>
                    </a:lnTo>
                    <a:lnTo>
                      <a:pt x="190868" y="1908886"/>
                    </a:lnTo>
                    <a:lnTo>
                      <a:pt x="190868" y="1813433"/>
                    </a:lnTo>
                    <a:close/>
                  </a:path>
                  <a:path w="1050290" h="2767965">
                    <a:moveTo>
                      <a:pt x="190868" y="954443"/>
                    </a:moveTo>
                    <a:lnTo>
                      <a:pt x="95453" y="954443"/>
                    </a:lnTo>
                    <a:lnTo>
                      <a:pt x="95453" y="858989"/>
                    </a:lnTo>
                    <a:lnTo>
                      <a:pt x="0" y="858989"/>
                    </a:lnTo>
                    <a:lnTo>
                      <a:pt x="0" y="1145336"/>
                    </a:lnTo>
                    <a:lnTo>
                      <a:pt x="95415" y="1145336"/>
                    </a:lnTo>
                    <a:lnTo>
                      <a:pt x="95415" y="1240777"/>
                    </a:lnTo>
                    <a:lnTo>
                      <a:pt x="0" y="1240777"/>
                    </a:lnTo>
                    <a:lnTo>
                      <a:pt x="0" y="1527124"/>
                    </a:lnTo>
                    <a:lnTo>
                      <a:pt x="95415" y="1527124"/>
                    </a:lnTo>
                    <a:lnTo>
                      <a:pt x="95415" y="1622513"/>
                    </a:lnTo>
                    <a:lnTo>
                      <a:pt x="190868" y="1622513"/>
                    </a:lnTo>
                    <a:lnTo>
                      <a:pt x="190868" y="1431645"/>
                    </a:lnTo>
                    <a:lnTo>
                      <a:pt x="95453" y="1431645"/>
                    </a:lnTo>
                    <a:lnTo>
                      <a:pt x="95453" y="1240777"/>
                    </a:lnTo>
                    <a:lnTo>
                      <a:pt x="190868" y="1240777"/>
                    </a:lnTo>
                    <a:lnTo>
                      <a:pt x="190868" y="1145324"/>
                    </a:lnTo>
                    <a:lnTo>
                      <a:pt x="95453" y="1145324"/>
                    </a:lnTo>
                    <a:lnTo>
                      <a:pt x="95453" y="1049896"/>
                    </a:lnTo>
                    <a:lnTo>
                      <a:pt x="190868" y="1049896"/>
                    </a:lnTo>
                    <a:lnTo>
                      <a:pt x="190868" y="954443"/>
                    </a:lnTo>
                    <a:close/>
                  </a:path>
                  <a:path w="1050290" h="2767965">
                    <a:moveTo>
                      <a:pt x="286321" y="1622526"/>
                    </a:moveTo>
                    <a:lnTo>
                      <a:pt x="190881" y="1622526"/>
                    </a:lnTo>
                    <a:lnTo>
                      <a:pt x="190881" y="1813394"/>
                    </a:lnTo>
                    <a:lnTo>
                      <a:pt x="286321" y="1813394"/>
                    </a:lnTo>
                    <a:lnTo>
                      <a:pt x="286321" y="1622526"/>
                    </a:lnTo>
                    <a:close/>
                  </a:path>
                  <a:path w="1050290" h="2767965">
                    <a:moveTo>
                      <a:pt x="286321" y="1049858"/>
                    </a:moveTo>
                    <a:lnTo>
                      <a:pt x="190881" y="1049858"/>
                    </a:lnTo>
                    <a:lnTo>
                      <a:pt x="190881" y="1240739"/>
                    </a:lnTo>
                    <a:lnTo>
                      <a:pt x="286321" y="1240739"/>
                    </a:lnTo>
                    <a:lnTo>
                      <a:pt x="286321" y="1049858"/>
                    </a:lnTo>
                    <a:close/>
                  </a:path>
                  <a:path w="1050290" h="2767965">
                    <a:moveTo>
                      <a:pt x="286321" y="763536"/>
                    </a:moveTo>
                    <a:lnTo>
                      <a:pt x="190881" y="763536"/>
                    </a:lnTo>
                    <a:lnTo>
                      <a:pt x="190881" y="858989"/>
                    </a:lnTo>
                    <a:lnTo>
                      <a:pt x="286321" y="858989"/>
                    </a:lnTo>
                    <a:lnTo>
                      <a:pt x="286321" y="763536"/>
                    </a:lnTo>
                    <a:close/>
                  </a:path>
                  <a:path w="1050290" h="2767965">
                    <a:moveTo>
                      <a:pt x="286321" y="572655"/>
                    </a:moveTo>
                    <a:lnTo>
                      <a:pt x="190881" y="572655"/>
                    </a:lnTo>
                    <a:lnTo>
                      <a:pt x="190881" y="668108"/>
                    </a:lnTo>
                    <a:lnTo>
                      <a:pt x="286321" y="668108"/>
                    </a:lnTo>
                    <a:lnTo>
                      <a:pt x="286321" y="572655"/>
                    </a:lnTo>
                    <a:close/>
                  </a:path>
                  <a:path w="1050290" h="2767965">
                    <a:moveTo>
                      <a:pt x="477189" y="1622526"/>
                    </a:moveTo>
                    <a:lnTo>
                      <a:pt x="381749" y="1622526"/>
                    </a:lnTo>
                    <a:lnTo>
                      <a:pt x="381749" y="1813433"/>
                    </a:lnTo>
                    <a:lnTo>
                      <a:pt x="286334" y="1813433"/>
                    </a:lnTo>
                    <a:lnTo>
                      <a:pt x="286334" y="1908848"/>
                    </a:lnTo>
                    <a:lnTo>
                      <a:pt x="286334" y="2195182"/>
                    </a:lnTo>
                    <a:lnTo>
                      <a:pt x="381749" y="2195182"/>
                    </a:lnTo>
                    <a:lnTo>
                      <a:pt x="477189" y="2195182"/>
                    </a:lnTo>
                    <a:lnTo>
                      <a:pt x="477189" y="1908873"/>
                    </a:lnTo>
                    <a:lnTo>
                      <a:pt x="477189" y="1622526"/>
                    </a:lnTo>
                    <a:close/>
                  </a:path>
                  <a:path w="1050290" h="2767965">
                    <a:moveTo>
                      <a:pt x="477189" y="1431645"/>
                    </a:moveTo>
                    <a:lnTo>
                      <a:pt x="381787" y="1431645"/>
                    </a:lnTo>
                    <a:lnTo>
                      <a:pt x="286334" y="1431645"/>
                    </a:lnTo>
                    <a:lnTo>
                      <a:pt x="286334" y="1622513"/>
                    </a:lnTo>
                    <a:lnTo>
                      <a:pt x="381787" y="1622513"/>
                    </a:lnTo>
                    <a:lnTo>
                      <a:pt x="381787" y="1527098"/>
                    </a:lnTo>
                    <a:lnTo>
                      <a:pt x="477189" y="1527098"/>
                    </a:lnTo>
                    <a:lnTo>
                      <a:pt x="477189" y="1431645"/>
                    </a:lnTo>
                    <a:close/>
                  </a:path>
                  <a:path w="1050290" h="2767965">
                    <a:moveTo>
                      <a:pt x="477189" y="1240777"/>
                    </a:moveTo>
                    <a:lnTo>
                      <a:pt x="381787" y="1240777"/>
                    </a:lnTo>
                    <a:lnTo>
                      <a:pt x="286334" y="1240777"/>
                    </a:lnTo>
                    <a:lnTo>
                      <a:pt x="286334" y="1336230"/>
                    </a:lnTo>
                    <a:lnTo>
                      <a:pt x="381749" y="1336230"/>
                    </a:lnTo>
                    <a:lnTo>
                      <a:pt x="477189" y="1336230"/>
                    </a:lnTo>
                    <a:lnTo>
                      <a:pt x="477189" y="1240777"/>
                    </a:lnTo>
                    <a:close/>
                  </a:path>
                  <a:path w="1050290" h="2767965">
                    <a:moveTo>
                      <a:pt x="477189" y="572655"/>
                    </a:moveTo>
                    <a:lnTo>
                      <a:pt x="381787" y="572655"/>
                    </a:lnTo>
                    <a:lnTo>
                      <a:pt x="286334" y="572655"/>
                    </a:lnTo>
                    <a:lnTo>
                      <a:pt x="286334" y="1145311"/>
                    </a:lnTo>
                    <a:lnTo>
                      <a:pt x="381749" y="1145311"/>
                    </a:lnTo>
                    <a:lnTo>
                      <a:pt x="477189" y="1145311"/>
                    </a:lnTo>
                    <a:lnTo>
                      <a:pt x="477189" y="1049858"/>
                    </a:lnTo>
                    <a:lnTo>
                      <a:pt x="381787" y="1049858"/>
                    </a:lnTo>
                    <a:lnTo>
                      <a:pt x="381787" y="954443"/>
                    </a:lnTo>
                    <a:lnTo>
                      <a:pt x="477189" y="954443"/>
                    </a:lnTo>
                    <a:lnTo>
                      <a:pt x="477189" y="858989"/>
                    </a:lnTo>
                    <a:lnTo>
                      <a:pt x="381787" y="858989"/>
                    </a:lnTo>
                    <a:lnTo>
                      <a:pt x="381787" y="668108"/>
                    </a:lnTo>
                    <a:lnTo>
                      <a:pt x="477189" y="668108"/>
                    </a:lnTo>
                    <a:lnTo>
                      <a:pt x="477189" y="572655"/>
                    </a:lnTo>
                    <a:close/>
                  </a:path>
                  <a:path w="1050290" h="2767965">
                    <a:moveTo>
                      <a:pt x="668108" y="572655"/>
                    </a:moveTo>
                    <a:lnTo>
                      <a:pt x="572655" y="572655"/>
                    </a:lnTo>
                    <a:lnTo>
                      <a:pt x="477202" y="572655"/>
                    </a:lnTo>
                    <a:lnTo>
                      <a:pt x="477202" y="668108"/>
                    </a:lnTo>
                    <a:lnTo>
                      <a:pt x="572655" y="668108"/>
                    </a:lnTo>
                    <a:lnTo>
                      <a:pt x="668108" y="668108"/>
                    </a:lnTo>
                    <a:lnTo>
                      <a:pt x="668108" y="572655"/>
                    </a:lnTo>
                    <a:close/>
                  </a:path>
                  <a:path w="1050290" h="2767965">
                    <a:moveTo>
                      <a:pt x="858989" y="668108"/>
                    </a:moveTo>
                    <a:lnTo>
                      <a:pt x="763536" y="668108"/>
                    </a:lnTo>
                    <a:lnTo>
                      <a:pt x="763536" y="763536"/>
                    </a:lnTo>
                    <a:lnTo>
                      <a:pt x="668108" y="763536"/>
                    </a:lnTo>
                    <a:lnTo>
                      <a:pt x="572655" y="763536"/>
                    </a:lnTo>
                    <a:lnTo>
                      <a:pt x="477202" y="763536"/>
                    </a:lnTo>
                    <a:lnTo>
                      <a:pt x="477202" y="858989"/>
                    </a:lnTo>
                    <a:lnTo>
                      <a:pt x="572655" y="858989"/>
                    </a:lnTo>
                    <a:lnTo>
                      <a:pt x="668083" y="858989"/>
                    </a:lnTo>
                    <a:lnTo>
                      <a:pt x="763536" y="858989"/>
                    </a:lnTo>
                    <a:lnTo>
                      <a:pt x="763536" y="763562"/>
                    </a:lnTo>
                    <a:lnTo>
                      <a:pt x="858989" y="763562"/>
                    </a:lnTo>
                    <a:lnTo>
                      <a:pt x="858989" y="668108"/>
                    </a:lnTo>
                    <a:close/>
                  </a:path>
                  <a:path w="1050290" h="2767965">
                    <a:moveTo>
                      <a:pt x="954405" y="2004314"/>
                    </a:moveTo>
                    <a:lnTo>
                      <a:pt x="858989" y="2004314"/>
                    </a:lnTo>
                    <a:lnTo>
                      <a:pt x="763536" y="2004314"/>
                    </a:lnTo>
                    <a:lnTo>
                      <a:pt x="763536" y="2099767"/>
                    </a:lnTo>
                    <a:lnTo>
                      <a:pt x="858951" y="2099767"/>
                    </a:lnTo>
                    <a:lnTo>
                      <a:pt x="954405" y="2099767"/>
                    </a:lnTo>
                    <a:lnTo>
                      <a:pt x="954405" y="2004314"/>
                    </a:lnTo>
                    <a:close/>
                  </a:path>
                  <a:path w="1050290" h="2767965">
                    <a:moveTo>
                      <a:pt x="1049845" y="2099767"/>
                    </a:moveTo>
                    <a:lnTo>
                      <a:pt x="954405" y="2099767"/>
                    </a:lnTo>
                    <a:lnTo>
                      <a:pt x="954405" y="2195182"/>
                    </a:lnTo>
                    <a:lnTo>
                      <a:pt x="858989" y="2195182"/>
                    </a:lnTo>
                    <a:lnTo>
                      <a:pt x="763536" y="2195182"/>
                    </a:lnTo>
                    <a:lnTo>
                      <a:pt x="763536" y="2099767"/>
                    </a:lnTo>
                    <a:lnTo>
                      <a:pt x="668108" y="2099767"/>
                    </a:lnTo>
                    <a:lnTo>
                      <a:pt x="572655" y="2099767"/>
                    </a:lnTo>
                    <a:lnTo>
                      <a:pt x="572655" y="2004314"/>
                    </a:lnTo>
                    <a:lnTo>
                      <a:pt x="477202" y="2004314"/>
                    </a:lnTo>
                    <a:lnTo>
                      <a:pt x="477202" y="2195195"/>
                    </a:lnTo>
                    <a:lnTo>
                      <a:pt x="572655" y="2195195"/>
                    </a:lnTo>
                    <a:lnTo>
                      <a:pt x="668083" y="2195220"/>
                    </a:lnTo>
                    <a:lnTo>
                      <a:pt x="763536" y="2195220"/>
                    </a:lnTo>
                    <a:lnTo>
                      <a:pt x="763536" y="2290635"/>
                    </a:lnTo>
                    <a:lnTo>
                      <a:pt x="858951" y="2290635"/>
                    </a:lnTo>
                    <a:lnTo>
                      <a:pt x="858951" y="2386063"/>
                    </a:lnTo>
                    <a:lnTo>
                      <a:pt x="763536" y="2386063"/>
                    </a:lnTo>
                    <a:lnTo>
                      <a:pt x="763536" y="2767850"/>
                    </a:lnTo>
                    <a:lnTo>
                      <a:pt x="858989" y="2767850"/>
                    </a:lnTo>
                    <a:lnTo>
                      <a:pt x="858989" y="2672397"/>
                    </a:lnTo>
                    <a:lnTo>
                      <a:pt x="954405" y="2672397"/>
                    </a:lnTo>
                    <a:lnTo>
                      <a:pt x="954405" y="2481516"/>
                    </a:lnTo>
                    <a:lnTo>
                      <a:pt x="858989" y="2481516"/>
                    </a:lnTo>
                    <a:lnTo>
                      <a:pt x="858989" y="2386088"/>
                    </a:lnTo>
                    <a:lnTo>
                      <a:pt x="954405" y="2386088"/>
                    </a:lnTo>
                    <a:lnTo>
                      <a:pt x="954405" y="2290635"/>
                    </a:lnTo>
                    <a:lnTo>
                      <a:pt x="1049845" y="2290635"/>
                    </a:lnTo>
                    <a:lnTo>
                      <a:pt x="1049845" y="2099767"/>
                    </a:lnTo>
                    <a:close/>
                  </a:path>
                  <a:path w="1050290" h="2767965">
                    <a:moveTo>
                      <a:pt x="1049845" y="858989"/>
                    </a:moveTo>
                    <a:lnTo>
                      <a:pt x="954405" y="858989"/>
                    </a:lnTo>
                    <a:lnTo>
                      <a:pt x="858951" y="858989"/>
                    </a:lnTo>
                    <a:lnTo>
                      <a:pt x="858951" y="954443"/>
                    </a:lnTo>
                    <a:lnTo>
                      <a:pt x="858951" y="1240777"/>
                    </a:lnTo>
                    <a:lnTo>
                      <a:pt x="858951" y="1336192"/>
                    </a:lnTo>
                    <a:lnTo>
                      <a:pt x="763536" y="1336192"/>
                    </a:lnTo>
                    <a:lnTo>
                      <a:pt x="763536" y="1431645"/>
                    </a:lnTo>
                    <a:lnTo>
                      <a:pt x="668108" y="1431645"/>
                    </a:lnTo>
                    <a:lnTo>
                      <a:pt x="668108" y="1336192"/>
                    </a:lnTo>
                    <a:lnTo>
                      <a:pt x="572655" y="1336192"/>
                    </a:lnTo>
                    <a:lnTo>
                      <a:pt x="572655" y="1240777"/>
                    </a:lnTo>
                    <a:lnTo>
                      <a:pt x="668083" y="1240777"/>
                    </a:lnTo>
                    <a:lnTo>
                      <a:pt x="763536" y="1240777"/>
                    </a:lnTo>
                    <a:lnTo>
                      <a:pt x="858951" y="1240777"/>
                    </a:lnTo>
                    <a:lnTo>
                      <a:pt x="858951" y="954443"/>
                    </a:lnTo>
                    <a:lnTo>
                      <a:pt x="763536" y="954443"/>
                    </a:lnTo>
                    <a:lnTo>
                      <a:pt x="668108" y="954443"/>
                    </a:lnTo>
                    <a:lnTo>
                      <a:pt x="668083" y="1049896"/>
                    </a:lnTo>
                    <a:lnTo>
                      <a:pt x="668083" y="1145324"/>
                    </a:lnTo>
                    <a:lnTo>
                      <a:pt x="572655" y="1145324"/>
                    </a:lnTo>
                    <a:lnTo>
                      <a:pt x="572655" y="1049896"/>
                    </a:lnTo>
                    <a:lnTo>
                      <a:pt x="668083" y="1049896"/>
                    </a:lnTo>
                    <a:lnTo>
                      <a:pt x="668083" y="954443"/>
                    </a:lnTo>
                    <a:lnTo>
                      <a:pt x="572655" y="954443"/>
                    </a:lnTo>
                    <a:lnTo>
                      <a:pt x="572655" y="1049858"/>
                    </a:lnTo>
                    <a:lnTo>
                      <a:pt x="477202" y="1049858"/>
                    </a:lnTo>
                    <a:lnTo>
                      <a:pt x="477202" y="1431645"/>
                    </a:lnTo>
                    <a:lnTo>
                      <a:pt x="572655" y="1431645"/>
                    </a:lnTo>
                    <a:lnTo>
                      <a:pt x="668083" y="1431645"/>
                    </a:lnTo>
                    <a:lnTo>
                      <a:pt x="668083" y="1527098"/>
                    </a:lnTo>
                    <a:lnTo>
                      <a:pt x="572655" y="1527098"/>
                    </a:lnTo>
                    <a:lnTo>
                      <a:pt x="477202" y="1527098"/>
                    </a:lnTo>
                    <a:lnTo>
                      <a:pt x="477202" y="1908886"/>
                    </a:lnTo>
                    <a:lnTo>
                      <a:pt x="572655" y="1908886"/>
                    </a:lnTo>
                    <a:lnTo>
                      <a:pt x="572655" y="2004301"/>
                    </a:lnTo>
                    <a:lnTo>
                      <a:pt x="668108" y="2004301"/>
                    </a:lnTo>
                    <a:lnTo>
                      <a:pt x="668108" y="1908848"/>
                    </a:lnTo>
                    <a:lnTo>
                      <a:pt x="572655" y="1908848"/>
                    </a:lnTo>
                    <a:lnTo>
                      <a:pt x="572655" y="1813433"/>
                    </a:lnTo>
                    <a:lnTo>
                      <a:pt x="668083" y="1813433"/>
                    </a:lnTo>
                    <a:lnTo>
                      <a:pt x="763536" y="1813433"/>
                    </a:lnTo>
                    <a:lnTo>
                      <a:pt x="763536" y="1908873"/>
                    </a:lnTo>
                    <a:lnTo>
                      <a:pt x="858951" y="1908873"/>
                    </a:lnTo>
                    <a:lnTo>
                      <a:pt x="954405" y="1908886"/>
                    </a:lnTo>
                    <a:lnTo>
                      <a:pt x="1049845" y="1908860"/>
                    </a:lnTo>
                    <a:lnTo>
                      <a:pt x="1049845" y="1145324"/>
                    </a:lnTo>
                    <a:lnTo>
                      <a:pt x="954405" y="1145324"/>
                    </a:lnTo>
                    <a:lnTo>
                      <a:pt x="954405" y="1240777"/>
                    </a:lnTo>
                    <a:lnTo>
                      <a:pt x="954405" y="1527124"/>
                    </a:lnTo>
                    <a:lnTo>
                      <a:pt x="954405" y="1813433"/>
                    </a:lnTo>
                    <a:lnTo>
                      <a:pt x="858989" y="1813433"/>
                    </a:lnTo>
                    <a:lnTo>
                      <a:pt x="858989" y="1622526"/>
                    </a:lnTo>
                    <a:lnTo>
                      <a:pt x="763536" y="1622526"/>
                    </a:lnTo>
                    <a:lnTo>
                      <a:pt x="763536" y="1717979"/>
                    </a:lnTo>
                    <a:lnTo>
                      <a:pt x="668108" y="1717979"/>
                    </a:lnTo>
                    <a:lnTo>
                      <a:pt x="572655" y="1717979"/>
                    </a:lnTo>
                    <a:lnTo>
                      <a:pt x="572655" y="1622552"/>
                    </a:lnTo>
                    <a:lnTo>
                      <a:pt x="668108" y="1622552"/>
                    </a:lnTo>
                    <a:lnTo>
                      <a:pt x="763536" y="1622513"/>
                    </a:lnTo>
                    <a:lnTo>
                      <a:pt x="763536" y="1527060"/>
                    </a:lnTo>
                    <a:lnTo>
                      <a:pt x="858951" y="1527060"/>
                    </a:lnTo>
                    <a:lnTo>
                      <a:pt x="954405" y="1527124"/>
                    </a:lnTo>
                    <a:lnTo>
                      <a:pt x="954405" y="1240777"/>
                    </a:lnTo>
                    <a:lnTo>
                      <a:pt x="858989" y="1240777"/>
                    </a:lnTo>
                    <a:lnTo>
                      <a:pt x="858989" y="1145311"/>
                    </a:lnTo>
                    <a:lnTo>
                      <a:pt x="954405" y="1145311"/>
                    </a:lnTo>
                    <a:lnTo>
                      <a:pt x="954405" y="1049858"/>
                    </a:lnTo>
                    <a:lnTo>
                      <a:pt x="858989" y="1049858"/>
                    </a:lnTo>
                    <a:lnTo>
                      <a:pt x="858989" y="954443"/>
                    </a:lnTo>
                    <a:lnTo>
                      <a:pt x="954405" y="954443"/>
                    </a:lnTo>
                    <a:lnTo>
                      <a:pt x="1049845" y="954443"/>
                    </a:lnTo>
                    <a:lnTo>
                      <a:pt x="1049845" y="858989"/>
                    </a:lnTo>
                    <a:close/>
                  </a:path>
                  <a:path w="1050290" h="2767965">
                    <a:moveTo>
                      <a:pt x="1049845" y="668108"/>
                    </a:moveTo>
                    <a:lnTo>
                      <a:pt x="954405" y="668108"/>
                    </a:lnTo>
                    <a:lnTo>
                      <a:pt x="954405" y="763562"/>
                    </a:lnTo>
                    <a:lnTo>
                      <a:pt x="1049845" y="763562"/>
                    </a:lnTo>
                    <a:lnTo>
                      <a:pt x="1049845" y="668108"/>
                    </a:lnTo>
                    <a:close/>
                  </a:path>
                  <a:path w="1050290" h="2767965">
                    <a:moveTo>
                      <a:pt x="1049845" y="0"/>
                    </a:moveTo>
                    <a:lnTo>
                      <a:pt x="954405" y="0"/>
                    </a:lnTo>
                    <a:lnTo>
                      <a:pt x="858989" y="0"/>
                    </a:lnTo>
                    <a:lnTo>
                      <a:pt x="763536" y="0"/>
                    </a:lnTo>
                    <a:lnTo>
                      <a:pt x="763536" y="95453"/>
                    </a:lnTo>
                    <a:lnTo>
                      <a:pt x="763536" y="572668"/>
                    </a:lnTo>
                    <a:lnTo>
                      <a:pt x="858951" y="572668"/>
                    </a:lnTo>
                    <a:lnTo>
                      <a:pt x="858951" y="668083"/>
                    </a:lnTo>
                    <a:lnTo>
                      <a:pt x="954405" y="668083"/>
                    </a:lnTo>
                    <a:lnTo>
                      <a:pt x="954405" y="477240"/>
                    </a:lnTo>
                    <a:lnTo>
                      <a:pt x="1049845" y="477240"/>
                    </a:lnTo>
                    <a:lnTo>
                      <a:pt x="1049845" y="381787"/>
                    </a:lnTo>
                    <a:lnTo>
                      <a:pt x="954405" y="381787"/>
                    </a:lnTo>
                    <a:lnTo>
                      <a:pt x="954405" y="477202"/>
                    </a:lnTo>
                    <a:lnTo>
                      <a:pt x="858989" y="477202"/>
                    </a:lnTo>
                    <a:lnTo>
                      <a:pt x="858989" y="381774"/>
                    </a:lnTo>
                    <a:lnTo>
                      <a:pt x="954405" y="381774"/>
                    </a:lnTo>
                    <a:lnTo>
                      <a:pt x="954405" y="286321"/>
                    </a:lnTo>
                    <a:lnTo>
                      <a:pt x="858989" y="286321"/>
                    </a:lnTo>
                    <a:lnTo>
                      <a:pt x="858989" y="190906"/>
                    </a:lnTo>
                    <a:lnTo>
                      <a:pt x="954405" y="190906"/>
                    </a:lnTo>
                    <a:lnTo>
                      <a:pt x="1049845" y="190906"/>
                    </a:lnTo>
                    <a:lnTo>
                      <a:pt x="1049845" y="95453"/>
                    </a:lnTo>
                    <a:lnTo>
                      <a:pt x="1049845"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5" name="object 9">
                <a:extLst>
                  <a:ext uri="{FF2B5EF4-FFF2-40B4-BE49-F238E27FC236}">
                    <a16:creationId xmlns:a16="http://schemas.microsoft.com/office/drawing/2014/main" id="{697078BC-CC97-5ACF-097F-39BC21D193A5}"/>
                  </a:ext>
                </a:extLst>
              </p:cNvPr>
              <p:cNvSpPr/>
              <p:nvPr/>
            </p:nvSpPr>
            <p:spPr>
              <a:xfrm>
                <a:off x="8053705" y="2362199"/>
                <a:ext cx="859155" cy="3150235"/>
              </a:xfrm>
              <a:custGeom>
                <a:avLst/>
                <a:gdLst/>
                <a:ahLst/>
                <a:cxnLst/>
                <a:rect l="l" t="t" r="r" b="b"/>
                <a:pathLst>
                  <a:path w="859154" h="3150235">
                    <a:moveTo>
                      <a:pt x="95440" y="2576944"/>
                    </a:moveTo>
                    <a:lnTo>
                      <a:pt x="0" y="2576944"/>
                    </a:lnTo>
                    <a:lnTo>
                      <a:pt x="0" y="2672397"/>
                    </a:lnTo>
                    <a:lnTo>
                      <a:pt x="95440" y="2672397"/>
                    </a:lnTo>
                    <a:lnTo>
                      <a:pt x="95440" y="2576944"/>
                    </a:lnTo>
                    <a:close/>
                  </a:path>
                  <a:path w="859154" h="3150235">
                    <a:moveTo>
                      <a:pt x="95440" y="2290648"/>
                    </a:moveTo>
                    <a:lnTo>
                      <a:pt x="0" y="2290648"/>
                    </a:lnTo>
                    <a:lnTo>
                      <a:pt x="0" y="2481516"/>
                    </a:lnTo>
                    <a:lnTo>
                      <a:pt x="95440" y="2481516"/>
                    </a:lnTo>
                    <a:lnTo>
                      <a:pt x="95440" y="2290648"/>
                    </a:lnTo>
                    <a:close/>
                  </a:path>
                  <a:path w="859154" h="3150235">
                    <a:moveTo>
                      <a:pt x="190919" y="2004314"/>
                    </a:moveTo>
                    <a:lnTo>
                      <a:pt x="95465" y="2004314"/>
                    </a:lnTo>
                    <a:lnTo>
                      <a:pt x="95465" y="2099767"/>
                    </a:lnTo>
                    <a:lnTo>
                      <a:pt x="190919" y="2099767"/>
                    </a:lnTo>
                    <a:lnTo>
                      <a:pt x="190919" y="2004314"/>
                    </a:lnTo>
                    <a:close/>
                  </a:path>
                  <a:path w="859154" h="3150235">
                    <a:moveTo>
                      <a:pt x="190919" y="1145324"/>
                    </a:moveTo>
                    <a:lnTo>
                      <a:pt x="95465" y="1145324"/>
                    </a:lnTo>
                    <a:lnTo>
                      <a:pt x="95465" y="1240777"/>
                    </a:lnTo>
                    <a:lnTo>
                      <a:pt x="190919" y="1240777"/>
                    </a:lnTo>
                    <a:lnTo>
                      <a:pt x="190919" y="1145324"/>
                    </a:lnTo>
                    <a:close/>
                  </a:path>
                  <a:path w="859154" h="3150235">
                    <a:moveTo>
                      <a:pt x="190919" y="95453"/>
                    </a:moveTo>
                    <a:lnTo>
                      <a:pt x="95465" y="95453"/>
                    </a:lnTo>
                    <a:lnTo>
                      <a:pt x="95465" y="286334"/>
                    </a:lnTo>
                    <a:lnTo>
                      <a:pt x="190919" y="286334"/>
                    </a:lnTo>
                    <a:lnTo>
                      <a:pt x="190919" y="95453"/>
                    </a:lnTo>
                    <a:close/>
                  </a:path>
                  <a:path w="859154" h="3150235">
                    <a:moveTo>
                      <a:pt x="286321" y="2481516"/>
                    </a:moveTo>
                    <a:lnTo>
                      <a:pt x="190881" y="2481516"/>
                    </a:lnTo>
                    <a:lnTo>
                      <a:pt x="190881" y="2576944"/>
                    </a:lnTo>
                    <a:lnTo>
                      <a:pt x="95465" y="2576944"/>
                    </a:lnTo>
                    <a:lnTo>
                      <a:pt x="95465" y="2958731"/>
                    </a:lnTo>
                    <a:lnTo>
                      <a:pt x="190919" y="2958731"/>
                    </a:lnTo>
                    <a:lnTo>
                      <a:pt x="286321" y="2958719"/>
                    </a:lnTo>
                    <a:lnTo>
                      <a:pt x="286321" y="2863265"/>
                    </a:lnTo>
                    <a:lnTo>
                      <a:pt x="190919" y="2863265"/>
                    </a:lnTo>
                    <a:lnTo>
                      <a:pt x="190919" y="2767850"/>
                    </a:lnTo>
                    <a:lnTo>
                      <a:pt x="286321" y="2767850"/>
                    </a:lnTo>
                    <a:lnTo>
                      <a:pt x="286321" y="2481516"/>
                    </a:lnTo>
                    <a:close/>
                  </a:path>
                  <a:path w="859154" h="3150235">
                    <a:moveTo>
                      <a:pt x="286321" y="2195195"/>
                    </a:moveTo>
                    <a:lnTo>
                      <a:pt x="190881" y="2195195"/>
                    </a:lnTo>
                    <a:lnTo>
                      <a:pt x="190881" y="2386076"/>
                    </a:lnTo>
                    <a:lnTo>
                      <a:pt x="286321" y="2386076"/>
                    </a:lnTo>
                    <a:lnTo>
                      <a:pt x="286321" y="2195195"/>
                    </a:lnTo>
                    <a:close/>
                  </a:path>
                  <a:path w="859154" h="3150235">
                    <a:moveTo>
                      <a:pt x="286321" y="1813407"/>
                    </a:moveTo>
                    <a:lnTo>
                      <a:pt x="190919" y="1813407"/>
                    </a:lnTo>
                    <a:lnTo>
                      <a:pt x="95465" y="1813407"/>
                    </a:lnTo>
                    <a:lnTo>
                      <a:pt x="95465" y="1908860"/>
                    </a:lnTo>
                    <a:lnTo>
                      <a:pt x="190881" y="1908860"/>
                    </a:lnTo>
                    <a:lnTo>
                      <a:pt x="286321" y="1908860"/>
                    </a:lnTo>
                    <a:lnTo>
                      <a:pt x="286321" y="1813407"/>
                    </a:lnTo>
                    <a:close/>
                  </a:path>
                  <a:path w="859154" h="3150235">
                    <a:moveTo>
                      <a:pt x="286321" y="1336205"/>
                    </a:moveTo>
                    <a:lnTo>
                      <a:pt x="190881" y="1336205"/>
                    </a:lnTo>
                    <a:lnTo>
                      <a:pt x="190881" y="1431658"/>
                    </a:lnTo>
                    <a:lnTo>
                      <a:pt x="95465" y="1431658"/>
                    </a:lnTo>
                    <a:lnTo>
                      <a:pt x="95465" y="1718005"/>
                    </a:lnTo>
                    <a:lnTo>
                      <a:pt x="190919" y="1718005"/>
                    </a:lnTo>
                    <a:lnTo>
                      <a:pt x="190919" y="1431658"/>
                    </a:lnTo>
                    <a:lnTo>
                      <a:pt x="286321" y="1431658"/>
                    </a:lnTo>
                    <a:lnTo>
                      <a:pt x="286321" y="1336205"/>
                    </a:lnTo>
                    <a:close/>
                  </a:path>
                  <a:path w="859154" h="3150235">
                    <a:moveTo>
                      <a:pt x="286321" y="858989"/>
                    </a:moveTo>
                    <a:lnTo>
                      <a:pt x="190881" y="858989"/>
                    </a:lnTo>
                    <a:lnTo>
                      <a:pt x="190881" y="954417"/>
                    </a:lnTo>
                    <a:lnTo>
                      <a:pt x="95465" y="954417"/>
                    </a:lnTo>
                    <a:lnTo>
                      <a:pt x="95465" y="1049870"/>
                    </a:lnTo>
                    <a:lnTo>
                      <a:pt x="190919" y="1049870"/>
                    </a:lnTo>
                    <a:lnTo>
                      <a:pt x="190919" y="954443"/>
                    </a:lnTo>
                    <a:lnTo>
                      <a:pt x="286321" y="954443"/>
                    </a:lnTo>
                    <a:lnTo>
                      <a:pt x="286321" y="858989"/>
                    </a:lnTo>
                    <a:close/>
                  </a:path>
                  <a:path w="859154" h="3150235">
                    <a:moveTo>
                      <a:pt x="286321" y="477202"/>
                    </a:moveTo>
                    <a:lnTo>
                      <a:pt x="190919" y="477202"/>
                    </a:lnTo>
                    <a:lnTo>
                      <a:pt x="190919" y="381749"/>
                    </a:lnTo>
                    <a:lnTo>
                      <a:pt x="95465" y="381749"/>
                    </a:lnTo>
                    <a:lnTo>
                      <a:pt x="95465" y="572630"/>
                    </a:lnTo>
                    <a:lnTo>
                      <a:pt x="190881" y="572630"/>
                    </a:lnTo>
                    <a:lnTo>
                      <a:pt x="190881" y="668083"/>
                    </a:lnTo>
                    <a:lnTo>
                      <a:pt x="95465" y="668083"/>
                    </a:lnTo>
                    <a:lnTo>
                      <a:pt x="95465" y="763536"/>
                    </a:lnTo>
                    <a:lnTo>
                      <a:pt x="190881" y="763536"/>
                    </a:lnTo>
                    <a:lnTo>
                      <a:pt x="286321" y="763549"/>
                    </a:lnTo>
                    <a:lnTo>
                      <a:pt x="286321" y="477202"/>
                    </a:lnTo>
                    <a:close/>
                  </a:path>
                  <a:path w="859154" h="3150235">
                    <a:moveTo>
                      <a:pt x="381787" y="2004314"/>
                    </a:moveTo>
                    <a:lnTo>
                      <a:pt x="286334" y="2004314"/>
                    </a:lnTo>
                    <a:lnTo>
                      <a:pt x="286334" y="2099767"/>
                    </a:lnTo>
                    <a:lnTo>
                      <a:pt x="381787" y="2099767"/>
                    </a:lnTo>
                    <a:lnTo>
                      <a:pt x="381787" y="2004314"/>
                    </a:lnTo>
                    <a:close/>
                  </a:path>
                  <a:path w="859154" h="3150235">
                    <a:moveTo>
                      <a:pt x="381787" y="477202"/>
                    </a:moveTo>
                    <a:lnTo>
                      <a:pt x="286334" y="477202"/>
                    </a:lnTo>
                    <a:lnTo>
                      <a:pt x="286334" y="572655"/>
                    </a:lnTo>
                    <a:lnTo>
                      <a:pt x="381787" y="572655"/>
                    </a:lnTo>
                    <a:lnTo>
                      <a:pt x="381787" y="477202"/>
                    </a:lnTo>
                    <a:close/>
                  </a:path>
                  <a:path w="859154" h="3150235">
                    <a:moveTo>
                      <a:pt x="381787" y="0"/>
                    </a:moveTo>
                    <a:lnTo>
                      <a:pt x="286334" y="0"/>
                    </a:lnTo>
                    <a:lnTo>
                      <a:pt x="286334" y="95453"/>
                    </a:lnTo>
                    <a:lnTo>
                      <a:pt x="381787" y="95453"/>
                    </a:lnTo>
                    <a:lnTo>
                      <a:pt x="381787" y="0"/>
                    </a:lnTo>
                    <a:close/>
                  </a:path>
                  <a:path w="859154" h="3150235">
                    <a:moveTo>
                      <a:pt x="572668" y="477202"/>
                    </a:moveTo>
                    <a:lnTo>
                      <a:pt x="477215" y="477202"/>
                    </a:lnTo>
                    <a:lnTo>
                      <a:pt x="477215" y="572655"/>
                    </a:lnTo>
                    <a:lnTo>
                      <a:pt x="572668" y="572655"/>
                    </a:lnTo>
                    <a:lnTo>
                      <a:pt x="572668" y="477202"/>
                    </a:lnTo>
                    <a:close/>
                  </a:path>
                  <a:path w="859154" h="3150235">
                    <a:moveTo>
                      <a:pt x="668108" y="2958731"/>
                    </a:moveTo>
                    <a:lnTo>
                      <a:pt x="572668" y="2958731"/>
                    </a:lnTo>
                    <a:lnTo>
                      <a:pt x="477240" y="2958731"/>
                    </a:lnTo>
                    <a:lnTo>
                      <a:pt x="381787" y="2958731"/>
                    </a:lnTo>
                    <a:lnTo>
                      <a:pt x="381787" y="3054185"/>
                    </a:lnTo>
                    <a:lnTo>
                      <a:pt x="477215" y="3054185"/>
                    </a:lnTo>
                    <a:lnTo>
                      <a:pt x="477215" y="3149612"/>
                    </a:lnTo>
                    <a:lnTo>
                      <a:pt x="572668" y="3149612"/>
                    </a:lnTo>
                    <a:lnTo>
                      <a:pt x="572668" y="3054185"/>
                    </a:lnTo>
                    <a:lnTo>
                      <a:pt x="668108" y="3054185"/>
                    </a:lnTo>
                    <a:lnTo>
                      <a:pt x="668108" y="2958731"/>
                    </a:lnTo>
                    <a:close/>
                  </a:path>
                  <a:path w="859154" h="3150235">
                    <a:moveTo>
                      <a:pt x="668108" y="2481516"/>
                    </a:moveTo>
                    <a:lnTo>
                      <a:pt x="572668" y="2481516"/>
                    </a:lnTo>
                    <a:lnTo>
                      <a:pt x="477240" y="2481516"/>
                    </a:lnTo>
                    <a:lnTo>
                      <a:pt x="477240" y="2195195"/>
                    </a:lnTo>
                    <a:lnTo>
                      <a:pt x="477215" y="2672397"/>
                    </a:lnTo>
                    <a:lnTo>
                      <a:pt x="477215" y="2767850"/>
                    </a:lnTo>
                    <a:lnTo>
                      <a:pt x="381787" y="2767850"/>
                    </a:lnTo>
                    <a:lnTo>
                      <a:pt x="381787" y="2672397"/>
                    </a:lnTo>
                    <a:lnTo>
                      <a:pt x="477215" y="2672397"/>
                    </a:lnTo>
                    <a:lnTo>
                      <a:pt x="477215" y="2195195"/>
                    </a:lnTo>
                    <a:lnTo>
                      <a:pt x="381787" y="2195195"/>
                    </a:lnTo>
                    <a:lnTo>
                      <a:pt x="381787" y="2386063"/>
                    </a:lnTo>
                    <a:lnTo>
                      <a:pt x="286334" y="2386063"/>
                    </a:lnTo>
                    <a:lnTo>
                      <a:pt x="286334" y="2481516"/>
                    </a:lnTo>
                    <a:lnTo>
                      <a:pt x="381787" y="2481516"/>
                    </a:lnTo>
                    <a:lnTo>
                      <a:pt x="381787" y="2576944"/>
                    </a:lnTo>
                    <a:lnTo>
                      <a:pt x="286334" y="2576944"/>
                    </a:lnTo>
                    <a:lnTo>
                      <a:pt x="286334" y="2863278"/>
                    </a:lnTo>
                    <a:lnTo>
                      <a:pt x="381787" y="2863278"/>
                    </a:lnTo>
                    <a:lnTo>
                      <a:pt x="477215" y="2863304"/>
                    </a:lnTo>
                    <a:lnTo>
                      <a:pt x="477215" y="2958719"/>
                    </a:lnTo>
                    <a:lnTo>
                      <a:pt x="572668" y="2958719"/>
                    </a:lnTo>
                    <a:lnTo>
                      <a:pt x="668108" y="2958719"/>
                    </a:lnTo>
                    <a:lnTo>
                      <a:pt x="668108" y="2863265"/>
                    </a:lnTo>
                    <a:lnTo>
                      <a:pt x="572668" y="2863265"/>
                    </a:lnTo>
                    <a:lnTo>
                      <a:pt x="477240" y="2863265"/>
                    </a:lnTo>
                    <a:lnTo>
                      <a:pt x="477240" y="2767850"/>
                    </a:lnTo>
                    <a:lnTo>
                      <a:pt x="572668" y="2767850"/>
                    </a:lnTo>
                    <a:lnTo>
                      <a:pt x="572668" y="2576969"/>
                    </a:lnTo>
                    <a:lnTo>
                      <a:pt x="668108" y="2576969"/>
                    </a:lnTo>
                    <a:lnTo>
                      <a:pt x="668108" y="2481516"/>
                    </a:lnTo>
                    <a:close/>
                  </a:path>
                  <a:path w="859154" h="3150235">
                    <a:moveTo>
                      <a:pt x="668108" y="2195195"/>
                    </a:moveTo>
                    <a:lnTo>
                      <a:pt x="572668" y="2195195"/>
                    </a:lnTo>
                    <a:lnTo>
                      <a:pt x="572668" y="2290648"/>
                    </a:lnTo>
                    <a:lnTo>
                      <a:pt x="668108" y="2290648"/>
                    </a:lnTo>
                    <a:lnTo>
                      <a:pt x="668108" y="2195195"/>
                    </a:lnTo>
                    <a:close/>
                  </a:path>
                  <a:path w="859154" h="3150235">
                    <a:moveTo>
                      <a:pt x="668108" y="2004314"/>
                    </a:moveTo>
                    <a:lnTo>
                      <a:pt x="572668" y="2004314"/>
                    </a:lnTo>
                    <a:lnTo>
                      <a:pt x="572668" y="2099729"/>
                    </a:lnTo>
                    <a:lnTo>
                      <a:pt x="477215" y="2099729"/>
                    </a:lnTo>
                    <a:lnTo>
                      <a:pt x="477215" y="2195182"/>
                    </a:lnTo>
                    <a:lnTo>
                      <a:pt x="572668" y="2195182"/>
                    </a:lnTo>
                    <a:lnTo>
                      <a:pt x="572668" y="2099767"/>
                    </a:lnTo>
                    <a:lnTo>
                      <a:pt x="668108" y="2099767"/>
                    </a:lnTo>
                    <a:lnTo>
                      <a:pt x="668108" y="2004314"/>
                    </a:lnTo>
                    <a:close/>
                  </a:path>
                  <a:path w="859154" h="3150235">
                    <a:moveTo>
                      <a:pt x="668108" y="1622526"/>
                    </a:moveTo>
                    <a:lnTo>
                      <a:pt x="572668" y="1622526"/>
                    </a:lnTo>
                    <a:lnTo>
                      <a:pt x="572668" y="1717979"/>
                    </a:lnTo>
                    <a:lnTo>
                      <a:pt x="477240" y="1717979"/>
                    </a:lnTo>
                    <a:lnTo>
                      <a:pt x="381787" y="1717979"/>
                    </a:lnTo>
                    <a:lnTo>
                      <a:pt x="381787" y="1813433"/>
                    </a:lnTo>
                    <a:lnTo>
                      <a:pt x="477215" y="1813433"/>
                    </a:lnTo>
                    <a:lnTo>
                      <a:pt x="572668" y="1813433"/>
                    </a:lnTo>
                    <a:lnTo>
                      <a:pt x="572668" y="1908873"/>
                    </a:lnTo>
                    <a:lnTo>
                      <a:pt x="668108" y="1908873"/>
                    </a:lnTo>
                    <a:lnTo>
                      <a:pt x="668108" y="1622526"/>
                    </a:lnTo>
                    <a:close/>
                  </a:path>
                  <a:path w="859154" h="3150235">
                    <a:moveTo>
                      <a:pt x="668108" y="858989"/>
                    </a:moveTo>
                    <a:lnTo>
                      <a:pt x="572668" y="858989"/>
                    </a:lnTo>
                    <a:lnTo>
                      <a:pt x="572668" y="954417"/>
                    </a:lnTo>
                    <a:lnTo>
                      <a:pt x="477240" y="954417"/>
                    </a:lnTo>
                    <a:lnTo>
                      <a:pt x="381787" y="954417"/>
                    </a:lnTo>
                    <a:lnTo>
                      <a:pt x="381787" y="1049870"/>
                    </a:lnTo>
                    <a:lnTo>
                      <a:pt x="477215" y="1049870"/>
                    </a:lnTo>
                    <a:lnTo>
                      <a:pt x="477215" y="1240751"/>
                    </a:lnTo>
                    <a:lnTo>
                      <a:pt x="572668" y="1240751"/>
                    </a:lnTo>
                    <a:lnTo>
                      <a:pt x="572668" y="1336205"/>
                    </a:lnTo>
                    <a:lnTo>
                      <a:pt x="477215" y="1336205"/>
                    </a:lnTo>
                    <a:lnTo>
                      <a:pt x="477215" y="1431658"/>
                    </a:lnTo>
                    <a:lnTo>
                      <a:pt x="381787" y="1431658"/>
                    </a:lnTo>
                    <a:lnTo>
                      <a:pt x="381787" y="1622526"/>
                    </a:lnTo>
                    <a:lnTo>
                      <a:pt x="286334" y="1622526"/>
                    </a:lnTo>
                    <a:lnTo>
                      <a:pt x="286334" y="1717979"/>
                    </a:lnTo>
                    <a:lnTo>
                      <a:pt x="381787" y="1717979"/>
                    </a:lnTo>
                    <a:lnTo>
                      <a:pt x="381787" y="1622539"/>
                    </a:lnTo>
                    <a:lnTo>
                      <a:pt x="477240" y="1622539"/>
                    </a:lnTo>
                    <a:lnTo>
                      <a:pt x="477240" y="1527073"/>
                    </a:lnTo>
                    <a:lnTo>
                      <a:pt x="572668" y="1527073"/>
                    </a:lnTo>
                    <a:lnTo>
                      <a:pt x="572668" y="1336217"/>
                    </a:lnTo>
                    <a:lnTo>
                      <a:pt x="668108" y="1336217"/>
                    </a:lnTo>
                    <a:lnTo>
                      <a:pt x="668108" y="1049870"/>
                    </a:lnTo>
                    <a:lnTo>
                      <a:pt x="572668" y="1049870"/>
                    </a:lnTo>
                    <a:lnTo>
                      <a:pt x="572668" y="954443"/>
                    </a:lnTo>
                    <a:lnTo>
                      <a:pt x="668108" y="954443"/>
                    </a:lnTo>
                    <a:lnTo>
                      <a:pt x="668108" y="858989"/>
                    </a:lnTo>
                    <a:close/>
                  </a:path>
                  <a:path w="859154" h="3150235">
                    <a:moveTo>
                      <a:pt x="668108" y="572668"/>
                    </a:moveTo>
                    <a:lnTo>
                      <a:pt x="572668" y="572668"/>
                    </a:lnTo>
                    <a:lnTo>
                      <a:pt x="572668" y="668083"/>
                    </a:lnTo>
                    <a:lnTo>
                      <a:pt x="477240" y="668083"/>
                    </a:lnTo>
                    <a:lnTo>
                      <a:pt x="477240" y="572668"/>
                    </a:lnTo>
                    <a:lnTo>
                      <a:pt x="381787" y="572668"/>
                    </a:lnTo>
                    <a:lnTo>
                      <a:pt x="381787" y="763536"/>
                    </a:lnTo>
                    <a:lnTo>
                      <a:pt x="286334" y="763536"/>
                    </a:lnTo>
                    <a:lnTo>
                      <a:pt x="286334" y="954405"/>
                    </a:lnTo>
                    <a:lnTo>
                      <a:pt x="381787" y="954405"/>
                    </a:lnTo>
                    <a:lnTo>
                      <a:pt x="381787" y="859002"/>
                    </a:lnTo>
                    <a:lnTo>
                      <a:pt x="477240" y="859002"/>
                    </a:lnTo>
                    <a:lnTo>
                      <a:pt x="572668" y="858964"/>
                    </a:lnTo>
                    <a:lnTo>
                      <a:pt x="572668" y="763536"/>
                    </a:lnTo>
                    <a:lnTo>
                      <a:pt x="668108" y="763536"/>
                    </a:lnTo>
                    <a:lnTo>
                      <a:pt x="668108" y="572668"/>
                    </a:lnTo>
                    <a:close/>
                  </a:path>
                  <a:path w="859154" h="3150235">
                    <a:moveTo>
                      <a:pt x="668108" y="381749"/>
                    </a:moveTo>
                    <a:lnTo>
                      <a:pt x="572668" y="381749"/>
                    </a:lnTo>
                    <a:lnTo>
                      <a:pt x="572668" y="477202"/>
                    </a:lnTo>
                    <a:lnTo>
                      <a:pt x="668108" y="477202"/>
                    </a:lnTo>
                    <a:lnTo>
                      <a:pt x="668108" y="381749"/>
                    </a:lnTo>
                    <a:close/>
                  </a:path>
                  <a:path w="859154" h="3150235">
                    <a:moveTo>
                      <a:pt x="668108" y="0"/>
                    </a:moveTo>
                    <a:lnTo>
                      <a:pt x="572668" y="0"/>
                    </a:lnTo>
                    <a:lnTo>
                      <a:pt x="572668" y="95453"/>
                    </a:lnTo>
                    <a:lnTo>
                      <a:pt x="477240" y="95453"/>
                    </a:lnTo>
                    <a:lnTo>
                      <a:pt x="381787" y="95453"/>
                    </a:lnTo>
                    <a:lnTo>
                      <a:pt x="381787" y="286334"/>
                    </a:lnTo>
                    <a:lnTo>
                      <a:pt x="286334" y="286334"/>
                    </a:lnTo>
                    <a:lnTo>
                      <a:pt x="286334" y="381787"/>
                    </a:lnTo>
                    <a:lnTo>
                      <a:pt x="381787" y="381787"/>
                    </a:lnTo>
                    <a:lnTo>
                      <a:pt x="477240" y="381787"/>
                    </a:lnTo>
                    <a:lnTo>
                      <a:pt x="477240" y="286334"/>
                    </a:lnTo>
                    <a:lnTo>
                      <a:pt x="477240" y="190906"/>
                    </a:lnTo>
                    <a:lnTo>
                      <a:pt x="572668" y="190906"/>
                    </a:lnTo>
                    <a:lnTo>
                      <a:pt x="572668" y="286334"/>
                    </a:lnTo>
                    <a:lnTo>
                      <a:pt x="668108" y="286334"/>
                    </a:lnTo>
                    <a:lnTo>
                      <a:pt x="668108" y="0"/>
                    </a:lnTo>
                    <a:close/>
                  </a:path>
                  <a:path w="859154" h="3150235">
                    <a:moveTo>
                      <a:pt x="763574" y="3054185"/>
                    </a:moveTo>
                    <a:lnTo>
                      <a:pt x="668121" y="3054185"/>
                    </a:lnTo>
                    <a:lnTo>
                      <a:pt x="668121" y="3149638"/>
                    </a:lnTo>
                    <a:lnTo>
                      <a:pt x="763574" y="3149638"/>
                    </a:lnTo>
                    <a:lnTo>
                      <a:pt x="763574" y="3054185"/>
                    </a:lnTo>
                    <a:close/>
                  </a:path>
                  <a:path w="859154" h="3150235">
                    <a:moveTo>
                      <a:pt x="763574" y="2767850"/>
                    </a:moveTo>
                    <a:lnTo>
                      <a:pt x="668121" y="2767850"/>
                    </a:lnTo>
                    <a:lnTo>
                      <a:pt x="668121" y="2863304"/>
                    </a:lnTo>
                    <a:lnTo>
                      <a:pt x="763574" y="2863304"/>
                    </a:lnTo>
                    <a:lnTo>
                      <a:pt x="763574" y="2767850"/>
                    </a:lnTo>
                    <a:close/>
                  </a:path>
                  <a:path w="859154" h="3150235">
                    <a:moveTo>
                      <a:pt x="763574" y="2290648"/>
                    </a:moveTo>
                    <a:lnTo>
                      <a:pt x="668121" y="2290648"/>
                    </a:lnTo>
                    <a:lnTo>
                      <a:pt x="668121" y="2386101"/>
                    </a:lnTo>
                    <a:lnTo>
                      <a:pt x="763574" y="2386101"/>
                    </a:lnTo>
                    <a:lnTo>
                      <a:pt x="763574" y="2290648"/>
                    </a:lnTo>
                    <a:close/>
                  </a:path>
                  <a:path w="859154" h="3150235">
                    <a:moveTo>
                      <a:pt x="763574" y="1908860"/>
                    </a:moveTo>
                    <a:lnTo>
                      <a:pt x="668121" y="1908860"/>
                    </a:lnTo>
                    <a:lnTo>
                      <a:pt x="668121" y="2099741"/>
                    </a:lnTo>
                    <a:lnTo>
                      <a:pt x="763574" y="2099741"/>
                    </a:lnTo>
                    <a:lnTo>
                      <a:pt x="763574" y="1908860"/>
                    </a:lnTo>
                    <a:close/>
                  </a:path>
                  <a:path w="859154" h="3150235">
                    <a:moveTo>
                      <a:pt x="763574" y="1527073"/>
                    </a:moveTo>
                    <a:lnTo>
                      <a:pt x="668121" y="1527073"/>
                    </a:lnTo>
                    <a:lnTo>
                      <a:pt x="668121" y="1622526"/>
                    </a:lnTo>
                    <a:lnTo>
                      <a:pt x="763574" y="1622526"/>
                    </a:lnTo>
                    <a:lnTo>
                      <a:pt x="763574" y="1527073"/>
                    </a:lnTo>
                    <a:close/>
                  </a:path>
                  <a:path w="859154" h="3150235">
                    <a:moveTo>
                      <a:pt x="763574" y="1336205"/>
                    </a:moveTo>
                    <a:lnTo>
                      <a:pt x="668121" y="1336205"/>
                    </a:lnTo>
                    <a:lnTo>
                      <a:pt x="668121" y="1431658"/>
                    </a:lnTo>
                    <a:lnTo>
                      <a:pt x="763574" y="1431658"/>
                    </a:lnTo>
                    <a:lnTo>
                      <a:pt x="763574" y="1336205"/>
                    </a:lnTo>
                    <a:close/>
                  </a:path>
                  <a:path w="859154" h="3150235">
                    <a:moveTo>
                      <a:pt x="858977" y="858989"/>
                    </a:moveTo>
                    <a:lnTo>
                      <a:pt x="763574" y="858989"/>
                    </a:lnTo>
                    <a:lnTo>
                      <a:pt x="763574" y="763536"/>
                    </a:lnTo>
                    <a:lnTo>
                      <a:pt x="668121" y="763536"/>
                    </a:lnTo>
                    <a:lnTo>
                      <a:pt x="668121" y="858989"/>
                    </a:lnTo>
                    <a:lnTo>
                      <a:pt x="763536" y="858989"/>
                    </a:lnTo>
                    <a:lnTo>
                      <a:pt x="763536" y="1049870"/>
                    </a:lnTo>
                    <a:lnTo>
                      <a:pt x="668121" y="1049870"/>
                    </a:lnTo>
                    <a:lnTo>
                      <a:pt x="668121" y="1240739"/>
                    </a:lnTo>
                    <a:lnTo>
                      <a:pt x="763574" y="1240739"/>
                    </a:lnTo>
                    <a:lnTo>
                      <a:pt x="763574" y="1049870"/>
                    </a:lnTo>
                    <a:lnTo>
                      <a:pt x="858977" y="1049870"/>
                    </a:lnTo>
                    <a:lnTo>
                      <a:pt x="858977" y="858989"/>
                    </a:lnTo>
                    <a:close/>
                  </a:path>
                  <a:path w="859154" h="3150235">
                    <a:moveTo>
                      <a:pt x="858977" y="572668"/>
                    </a:moveTo>
                    <a:lnTo>
                      <a:pt x="763536" y="572668"/>
                    </a:lnTo>
                    <a:lnTo>
                      <a:pt x="763536" y="668121"/>
                    </a:lnTo>
                    <a:lnTo>
                      <a:pt x="858977" y="668121"/>
                    </a:lnTo>
                    <a:lnTo>
                      <a:pt x="858977" y="572668"/>
                    </a:lnTo>
                    <a:close/>
                  </a:path>
                  <a:path w="859154" h="3150235">
                    <a:moveTo>
                      <a:pt x="858977" y="381749"/>
                    </a:moveTo>
                    <a:lnTo>
                      <a:pt x="763574" y="381749"/>
                    </a:lnTo>
                    <a:lnTo>
                      <a:pt x="668121" y="381749"/>
                    </a:lnTo>
                    <a:lnTo>
                      <a:pt x="668121" y="572630"/>
                    </a:lnTo>
                    <a:lnTo>
                      <a:pt x="763574" y="572630"/>
                    </a:lnTo>
                    <a:lnTo>
                      <a:pt x="763574" y="477202"/>
                    </a:lnTo>
                    <a:lnTo>
                      <a:pt x="858977" y="477202"/>
                    </a:lnTo>
                    <a:lnTo>
                      <a:pt x="858977" y="381749"/>
                    </a:lnTo>
                    <a:close/>
                  </a:path>
                  <a:path w="859154" h="3150235">
                    <a:moveTo>
                      <a:pt x="858977" y="0"/>
                    </a:moveTo>
                    <a:lnTo>
                      <a:pt x="763536" y="0"/>
                    </a:lnTo>
                    <a:lnTo>
                      <a:pt x="763536" y="95453"/>
                    </a:lnTo>
                    <a:lnTo>
                      <a:pt x="668121" y="95453"/>
                    </a:lnTo>
                    <a:lnTo>
                      <a:pt x="668121" y="286334"/>
                    </a:lnTo>
                    <a:lnTo>
                      <a:pt x="763536" y="286334"/>
                    </a:lnTo>
                    <a:lnTo>
                      <a:pt x="858977" y="286334"/>
                    </a:lnTo>
                    <a:lnTo>
                      <a:pt x="858977"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6" name="object 10">
                <a:extLst>
                  <a:ext uri="{FF2B5EF4-FFF2-40B4-BE49-F238E27FC236}">
                    <a16:creationId xmlns:a16="http://schemas.microsoft.com/office/drawing/2014/main" id="{C6F48273-CC8C-890F-B5A6-80E41EF31935}"/>
                  </a:ext>
                </a:extLst>
              </p:cNvPr>
              <p:cNvSpPr/>
              <p:nvPr/>
            </p:nvSpPr>
            <p:spPr>
              <a:xfrm>
                <a:off x="8817242" y="2362199"/>
                <a:ext cx="763905" cy="3150235"/>
              </a:xfrm>
              <a:custGeom>
                <a:avLst/>
                <a:gdLst/>
                <a:ahLst/>
                <a:cxnLst/>
                <a:rect l="l" t="t" r="r" b="b"/>
                <a:pathLst>
                  <a:path w="763904" h="3150235">
                    <a:moveTo>
                      <a:pt x="95440" y="2576944"/>
                    </a:moveTo>
                    <a:lnTo>
                      <a:pt x="0" y="2576944"/>
                    </a:lnTo>
                    <a:lnTo>
                      <a:pt x="0" y="2863278"/>
                    </a:lnTo>
                    <a:lnTo>
                      <a:pt x="95440" y="2863278"/>
                    </a:lnTo>
                    <a:lnTo>
                      <a:pt x="95440" y="2576944"/>
                    </a:lnTo>
                    <a:close/>
                  </a:path>
                  <a:path w="763904" h="3150235">
                    <a:moveTo>
                      <a:pt x="95440" y="2386063"/>
                    </a:moveTo>
                    <a:lnTo>
                      <a:pt x="0" y="2386063"/>
                    </a:lnTo>
                    <a:lnTo>
                      <a:pt x="0" y="2481516"/>
                    </a:lnTo>
                    <a:lnTo>
                      <a:pt x="95440" y="2481516"/>
                    </a:lnTo>
                    <a:lnTo>
                      <a:pt x="95440" y="2386063"/>
                    </a:lnTo>
                    <a:close/>
                  </a:path>
                  <a:path w="763904" h="3150235">
                    <a:moveTo>
                      <a:pt x="95440" y="2099729"/>
                    </a:moveTo>
                    <a:lnTo>
                      <a:pt x="0" y="2099729"/>
                    </a:lnTo>
                    <a:lnTo>
                      <a:pt x="0" y="2195182"/>
                    </a:lnTo>
                    <a:lnTo>
                      <a:pt x="95440" y="2195182"/>
                    </a:lnTo>
                    <a:lnTo>
                      <a:pt x="95440" y="2099729"/>
                    </a:lnTo>
                    <a:close/>
                  </a:path>
                  <a:path w="763904" h="3150235">
                    <a:moveTo>
                      <a:pt x="95440" y="1813407"/>
                    </a:moveTo>
                    <a:lnTo>
                      <a:pt x="0" y="1813407"/>
                    </a:lnTo>
                    <a:lnTo>
                      <a:pt x="0" y="1908860"/>
                    </a:lnTo>
                    <a:lnTo>
                      <a:pt x="95440" y="1908860"/>
                    </a:lnTo>
                    <a:lnTo>
                      <a:pt x="95440" y="1813407"/>
                    </a:lnTo>
                    <a:close/>
                  </a:path>
                  <a:path w="763904" h="3150235">
                    <a:moveTo>
                      <a:pt x="95440" y="1622526"/>
                    </a:moveTo>
                    <a:lnTo>
                      <a:pt x="0" y="1622526"/>
                    </a:lnTo>
                    <a:lnTo>
                      <a:pt x="0" y="1717979"/>
                    </a:lnTo>
                    <a:lnTo>
                      <a:pt x="95440" y="1717979"/>
                    </a:lnTo>
                    <a:lnTo>
                      <a:pt x="95440" y="1622526"/>
                    </a:lnTo>
                    <a:close/>
                  </a:path>
                  <a:path w="763904" h="3150235">
                    <a:moveTo>
                      <a:pt x="95440" y="1336205"/>
                    </a:moveTo>
                    <a:lnTo>
                      <a:pt x="0" y="1336205"/>
                    </a:lnTo>
                    <a:lnTo>
                      <a:pt x="0" y="1431658"/>
                    </a:lnTo>
                    <a:lnTo>
                      <a:pt x="95440" y="1431658"/>
                    </a:lnTo>
                    <a:lnTo>
                      <a:pt x="95440" y="1336205"/>
                    </a:lnTo>
                    <a:close/>
                  </a:path>
                  <a:path w="763904" h="3150235">
                    <a:moveTo>
                      <a:pt x="95440" y="858989"/>
                    </a:moveTo>
                    <a:lnTo>
                      <a:pt x="0" y="858989"/>
                    </a:lnTo>
                    <a:lnTo>
                      <a:pt x="0" y="1049870"/>
                    </a:lnTo>
                    <a:lnTo>
                      <a:pt x="95440" y="1049870"/>
                    </a:lnTo>
                    <a:lnTo>
                      <a:pt x="95440" y="858989"/>
                    </a:lnTo>
                    <a:close/>
                  </a:path>
                  <a:path w="763904" h="3150235">
                    <a:moveTo>
                      <a:pt x="190919" y="2386063"/>
                    </a:moveTo>
                    <a:lnTo>
                      <a:pt x="95465" y="2386063"/>
                    </a:lnTo>
                    <a:lnTo>
                      <a:pt x="95465" y="2481516"/>
                    </a:lnTo>
                    <a:lnTo>
                      <a:pt x="190919" y="2481516"/>
                    </a:lnTo>
                    <a:lnTo>
                      <a:pt x="190919" y="2386063"/>
                    </a:lnTo>
                    <a:close/>
                  </a:path>
                  <a:path w="763904" h="3150235">
                    <a:moveTo>
                      <a:pt x="190919" y="1336205"/>
                    </a:moveTo>
                    <a:lnTo>
                      <a:pt x="95465" y="1336205"/>
                    </a:lnTo>
                    <a:lnTo>
                      <a:pt x="95465" y="1527073"/>
                    </a:lnTo>
                    <a:lnTo>
                      <a:pt x="190919" y="1527073"/>
                    </a:lnTo>
                    <a:lnTo>
                      <a:pt x="190919" y="1336205"/>
                    </a:lnTo>
                    <a:close/>
                  </a:path>
                  <a:path w="763904" h="3150235">
                    <a:moveTo>
                      <a:pt x="190919" y="0"/>
                    </a:moveTo>
                    <a:lnTo>
                      <a:pt x="95465" y="0"/>
                    </a:lnTo>
                    <a:lnTo>
                      <a:pt x="95465" y="95453"/>
                    </a:lnTo>
                    <a:lnTo>
                      <a:pt x="190919" y="95453"/>
                    </a:lnTo>
                    <a:lnTo>
                      <a:pt x="190919" y="0"/>
                    </a:lnTo>
                    <a:close/>
                  </a:path>
                  <a:path w="763904" h="3150235">
                    <a:moveTo>
                      <a:pt x="477227" y="3054185"/>
                    </a:moveTo>
                    <a:lnTo>
                      <a:pt x="381787" y="3054185"/>
                    </a:lnTo>
                    <a:lnTo>
                      <a:pt x="381787" y="3149638"/>
                    </a:lnTo>
                    <a:lnTo>
                      <a:pt x="477227" y="3149638"/>
                    </a:lnTo>
                    <a:lnTo>
                      <a:pt x="477227" y="3054185"/>
                    </a:lnTo>
                    <a:close/>
                  </a:path>
                  <a:path w="763904" h="3150235">
                    <a:moveTo>
                      <a:pt x="477227" y="2099729"/>
                    </a:moveTo>
                    <a:lnTo>
                      <a:pt x="381787" y="2099729"/>
                    </a:lnTo>
                    <a:lnTo>
                      <a:pt x="286359" y="2099729"/>
                    </a:lnTo>
                    <a:lnTo>
                      <a:pt x="190919" y="2099729"/>
                    </a:lnTo>
                    <a:lnTo>
                      <a:pt x="190919" y="2195182"/>
                    </a:lnTo>
                    <a:lnTo>
                      <a:pt x="286334" y="2195182"/>
                    </a:lnTo>
                    <a:lnTo>
                      <a:pt x="286334" y="2290610"/>
                    </a:lnTo>
                    <a:lnTo>
                      <a:pt x="381787" y="2290610"/>
                    </a:lnTo>
                    <a:lnTo>
                      <a:pt x="381787" y="2386063"/>
                    </a:lnTo>
                    <a:lnTo>
                      <a:pt x="286334" y="2386063"/>
                    </a:lnTo>
                    <a:lnTo>
                      <a:pt x="286334" y="2481516"/>
                    </a:lnTo>
                    <a:lnTo>
                      <a:pt x="190919" y="2481516"/>
                    </a:lnTo>
                    <a:lnTo>
                      <a:pt x="190919" y="2576944"/>
                    </a:lnTo>
                    <a:lnTo>
                      <a:pt x="95465" y="2576944"/>
                    </a:lnTo>
                    <a:lnTo>
                      <a:pt x="95465" y="2672397"/>
                    </a:lnTo>
                    <a:lnTo>
                      <a:pt x="190919" y="2672397"/>
                    </a:lnTo>
                    <a:lnTo>
                      <a:pt x="190919" y="2576969"/>
                    </a:lnTo>
                    <a:lnTo>
                      <a:pt x="286334" y="2576969"/>
                    </a:lnTo>
                    <a:lnTo>
                      <a:pt x="286334" y="2672397"/>
                    </a:lnTo>
                    <a:lnTo>
                      <a:pt x="190919" y="2672397"/>
                    </a:lnTo>
                    <a:lnTo>
                      <a:pt x="190919" y="2767850"/>
                    </a:lnTo>
                    <a:lnTo>
                      <a:pt x="95465" y="2767850"/>
                    </a:lnTo>
                    <a:lnTo>
                      <a:pt x="95465" y="2958731"/>
                    </a:lnTo>
                    <a:lnTo>
                      <a:pt x="190919" y="2958731"/>
                    </a:lnTo>
                    <a:lnTo>
                      <a:pt x="190919" y="3149612"/>
                    </a:lnTo>
                    <a:lnTo>
                      <a:pt x="286359" y="3149612"/>
                    </a:lnTo>
                    <a:lnTo>
                      <a:pt x="286359" y="3054185"/>
                    </a:lnTo>
                    <a:lnTo>
                      <a:pt x="381787" y="3054185"/>
                    </a:lnTo>
                    <a:lnTo>
                      <a:pt x="381787" y="2958731"/>
                    </a:lnTo>
                    <a:lnTo>
                      <a:pt x="286359" y="2958731"/>
                    </a:lnTo>
                    <a:lnTo>
                      <a:pt x="381787" y="2958719"/>
                    </a:lnTo>
                    <a:lnTo>
                      <a:pt x="381787" y="2767850"/>
                    </a:lnTo>
                    <a:lnTo>
                      <a:pt x="477227" y="2767850"/>
                    </a:lnTo>
                    <a:lnTo>
                      <a:pt x="477227" y="2481516"/>
                    </a:lnTo>
                    <a:lnTo>
                      <a:pt x="477227" y="2099729"/>
                    </a:lnTo>
                    <a:close/>
                  </a:path>
                  <a:path w="763904" h="3150235">
                    <a:moveTo>
                      <a:pt x="477227" y="1717979"/>
                    </a:moveTo>
                    <a:lnTo>
                      <a:pt x="381787" y="1717979"/>
                    </a:lnTo>
                    <a:lnTo>
                      <a:pt x="381787" y="1622526"/>
                    </a:lnTo>
                    <a:lnTo>
                      <a:pt x="286359" y="1622526"/>
                    </a:lnTo>
                    <a:lnTo>
                      <a:pt x="190919" y="1622526"/>
                    </a:lnTo>
                    <a:lnTo>
                      <a:pt x="95465" y="1622526"/>
                    </a:lnTo>
                    <a:lnTo>
                      <a:pt x="95465" y="1717979"/>
                    </a:lnTo>
                    <a:lnTo>
                      <a:pt x="190919" y="1717979"/>
                    </a:lnTo>
                    <a:lnTo>
                      <a:pt x="286334" y="1717979"/>
                    </a:lnTo>
                    <a:lnTo>
                      <a:pt x="286334" y="1813407"/>
                    </a:lnTo>
                    <a:lnTo>
                      <a:pt x="190919" y="1813407"/>
                    </a:lnTo>
                    <a:lnTo>
                      <a:pt x="95465" y="1813407"/>
                    </a:lnTo>
                    <a:lnTo>
                      <a:pt x="95465" y="2004275"/>
                    </a:lnTo>
                    <a:lnTo>
                      <a:pt x="190919" y="2004275"/>
                    </a:lnTo>
                    <a:lnTo>
                      <a:pt x="190919" y="1908860"/>
                    </a:lnTo>
                    <a:lnTo>
                      <a:pt x="286334" y="1908860"/>
                    </a:lnTo>
                    <a:lnTo>
                      <a:pt x="381787" y="1908873"/>
                    </a:lnTo>
                    <a:lnTo>
                      <a:pt x="381787" y="2004314"/>
                    </a:lnTo>
                    <a:lnTo>
                      <a:pt x="477227" y="2004314"/>
                    </a:lnTo>
                    <a:lnTo>
                      <a:pt x="477227" y="1908860"/>
                    </a:lnTo>
                    <a:lnTo>
                      <a:pt x="381787" y="1908860"/>
                    </a:lnTo>
                    <a:lnTo>
                      <a:pt x="381787" y="1813433"/>
                    </a:lnTo>
                    <a:lnTo>
                      <a:pt x="477227" y="1813433"/>
                    </a:lnTo>
                    <a:lnTo>
                      <a:pt x="477227" y="1717979"/>
                    </a:lnTo>
                    <a:close/>
                  </a:path>
                  <a:path w="763904" h="3150235">
                    <a:moveTo>
                      <a:pt x="477227" y="1145324"/>
                    </a:moveTo>
                    <a:lnTo>
                      <a:pt x="381787" y="1145324"/>
                    </a:lnTo>
                    <a:lnTo>
                      <a:pt x="381787" y="1240739"/>
                    </a:lnTo>
                    <a:lnTo>
                      <a:pt x="286334" y="1240739"/>
                    </a:lnTo>
                    <a:lnTo>
                      <a:pt x="286334" y="1527086"/>
                    </a:lnTo>
                    <a:lnTo>
                      <a:pt x="381787" y="1527086"/>
                    </a:lnTo>
                    <a:lnTo>
                      <a:pt x="381787" y="1622526"/>
                    </a:lnTo>
                    <a:lnTo>
                      <a:pt x="477227" y="1622526"/>
                    </a:lnTo>
                    <a:lnTo>
                      <a:pt x="477227" y="1145324"/>
                    </a:lnTo>
                    <a:close/>
                  </a:path>
                  <a:path w="763904" h="3150235">
                    <a:moveTo>
                      <a:pt x="477227" y="286334"/>
                    </a:moveTo>
                    <a:lnTo>
                      <a:pt x="381787" y="286334"/>
                    </a:lnTo>
                    <a:lnTo>
                      <a:pt x="381787" y="0"/>
                    </a:lnTo>
                    <a:lnTo>
                      <a:pt x="286334" y="0"/>
                    </a:lnTo>
                    <a:lnTo>
                      <a:pt x="286334" y="95453"/>
                    </a:lnTo>
                    <a:lnTo>
                      <a:pt x="190919" y="95453"/>
                    </a:lnTo>
                    <a:lnTo>
                      <a:pt x="190919" y="190881"/>
                    </a:lnTo>
                    <a:lnTo>
                      <a:pt x="95465" y="190881"/>
                    </a:lnTo>
                    <a:lnTo>
                      <a:pt x="95465" y="286334"/>
                    </a:lnTo>
                    <a:lnTo>
                      <a:pt x="190919" y="286334"/>
                    </a:lnTo>
                    <a:lnTo>
                      <a:pt x="190919" y="190906"/>
                    </a:lnTo>
                    <a:lnTo>
                      <a:pt x="286334" y="190906"/>
                    </a:lnTo>
                    <a:lnTo>
                      <a:pt x="286334" y="286334"/>
                    </a:lnTo>
                    <a:lnTo>
                      <a:pt x="286334" y="381787"/>
                    </a:lnTo>
                    <a:lnTo>
                      <a:pt x="286334" y="477202"/>
                    </a:lnTo>
                    <a:lnTo>
                      <a:pt x="190919" y="477202"/>
                    </a:lnTo>
                    <a:lnTo>
                      <a:pt x="190919" y="381787"/>
                    </a:lnTo>
                    <a:lnTo>
                      <a:pt x="286334" y="381787"/>
                    </a:lnTo>
                    <a:lnTo>
                      <a:pt x="286334" y="286334"/>
                    </a:lnTo>
                    <a:lnTo>
                      <a:pt x="190919" y="286334"/>
                    </a:lnTo>
                    <a:lnTo>
                      <a:pt x="190919" y="381749"/>
                    </a:lnTo>
                    <a:lnTo>
                      <a:pt x="95465" y="381749"/>
                    </a:lnTo>
                    <a:lnTo>
                      <a:pt x="95465" y="572630"/>
                    </a:lnTo>
                    <a:lnTo>
                      <a:pt x="190919" y="572630"/>
                    </a:lnTo>
                    <a:lnTo>
                      <a:pt x="190919" y="668083"/>
                    </a:lnTo>
                    <a:lnTo>
                      <a:pt x="95465" y="668083"/>
                    </a:lnTo>
                    <a:lnTo>
                      <a:pt x="95465" y="763536"/>
                    </a:lnTo>
                    <a:lnTo>
                      <a:pt x="190919" y="763536"/>
                    </a:lnTo>
                    <a:lnTo>
                      <a:pt x="190919" y="858989"/>
                    </a:lnTo>
                    <a:lnTo>
                      <a:pt x="95465" y="858989"/>
                    </a:lnTo>
                    <a:lnTo>
                      <a:pt x="95465" y="954443"/>
                    </a:lnTo>
                    <a:lnTo>
                      <a:pt x="190919" y="954443"/>
                    </a:lnTo>
                    <a:lnTo>
                      <a:pt x="190919" y="1145324"/>
                    </a:lnTo>
                    <a:lnTo>
                      <a:pt x="286359" y="1145324"/>
                    </a:lnTo>
                    <a:lnTo>
                      <a:pt x="286359" y="954443"/>
                    </a:lnTo>
                    <a:lnTo>
                      <a:pt x="381787" y="954443"/>
                    </a:lnTo>
                    <a:lnTo>
                      <a:pt x="381787" y="859002"/>
                    </a:lnTo>
                    <a:lnTo>
                      <a:pt x="477227" y="859002"/>
                    </a:lnTo>
                    <a:lnTo>
                      <a:pt x="477227" y="572668"/>
                    </a:lnTo>
                    <a:lnTo>
                      <a:pt x="381787" y="572668"/>
                    </a:lnTo>
                    <a:lnTo>
                      <a:pt x="381787" y="668083"/>
                    </a:lnTo>
                    <a:lnTo>
                      <a:pt x="381787" y="763536"/>
                    </a:lnTo>
                    <a:lnTo>
                      <a:pt x="381787" y="858989"/>
                    </a:lnTo>
                    <a:lnTo>
                      <a:pt x="286359" y="858989"/>
                    </a:lnTo>
                    <a:lnTo>
                      <a:pt x="286359" y="763536"/>
                    </a:lnTo>
                    <a:lnTo>
                      <a:pt x="381787" y="763536"/>
                    </a:lnTo>
                    <a:lnTo>
                      <a:pt x="381787" y="668083"/>
                    </a:lnTo>
                    <a:lnTo>
                      <a:pt x="286359" y="668083"/>
                    </a:lnTo>
                    <a:lnTo>
                      <a:pt x="286359" y="572681"/>
                    </a:lnTo>
                    <a:lnTo>
                      <a:pt x="381787" y="572681"/>
                    </a:lnTo>
                    <a:lnTo>
                      <a:pt x="381787" y="381787"/>
                    </a:lnTo>
                    <a:lnTo>
                      <a:pt x="477227" y="381787"/>
                    </a:lnTo>
                    <a:lnTo>
                      <a:pt x="477227" y="286334"/>
                    </a:lnTo>
                    <a:close/>
                  </a:path>
                  <a:path w="763904" h="3150235">
                    <a:moveTo>
                      <a:pt x="668121" y="1049870"/>
                    </a:moveTo>
                    <a:lnTo>
                      <a:pt x="572668" y="1049870"/>
                    </a:lnTo>
                    <a:lnTo>
                      <a:pt x="572668" y="1240739"/>
                    </a:lnTo>
                    <a:lnTo>
                      <a:pt x="668121" y="1240739"/>
                    </a:lnTo>
                    <a:lnTo>
                      <a:pt x="668121" y="1049870"/>
                    </a:lnTo>
                    <a:close/>
                  </a:path>
                  <a:path w="763904" h="3150235">
                    <a:moveTo>
                      <a:pt x="668121" y="572668"/>
                    </a:moveTo>
                    <a:lnTo>
                      <a:pt x="572668" y="572668"/>
                    </a:lnTo>
                    <a:lnTo>
                      <a:pt x="572668" y="668083"/>
                    </a:lnTo>
                    <a:lnTo>
                      <a:pt x="477253" y="668083"/>
                    </a:lnTo>
                    <a:lnTo>
                      <a:pt x="477253" y="763536"/>
                    </a:lnTo>
                    <a:lnTo>
                      <a:pt x="572668" y="763536"/>
                    </a:lnTo>
                    <a:lnTo>
                      <a:pt x="572668" y="858989"/>
                    </a:lnTo>
                    <a:lnTo>
                      <a:pt x="477253" y="858989"/>
                    </a:lnTo>
                    <a:lnTo>
                      <a:pt x="477253" y="954443"/>
                    </a:lnTo>
                    <a:lnTo>
                      <a:pt x="572706" y="954443"/>
                    </a:lnTo>
                    <a:lnTo>
                      <a:pt x="668121" y="954405"/>
                    </a:lnTo>
                    <a:lnTo>
                      <a:pt x="668121" y="763536"/>
                    </a:lnTo>
                    <a:lnTo>
                      <a:pt x="572706" y="763536"/>
                    </a:lnTo>
                    <a:lnTo>
                      <a:pt x="572706" y="668121"/>
                    </a:lnTo>
                    <a:lnTo>
                      <a:pt x="668121" y="668121"/>
                    </a:lnTo>
                    <a:lnTo>
                      <a:pt x="668121" y="572668"/>
                    </a:lnTo>
                    <a:close/>
                  </a:path>
                  <a:path w="763904" h="3150235">
                    <a:moveTo>
                      <a:pt x="668121" y="95453"/>
                    </a:moveTo>
                    <a:lnTo>
                      <a:pt x="572706" y="95453"/>
                    </a:lnTo>
                    <a:lnTo>
                      <a:pt x="572706" y="0"/>
                    </a:lnTo>
                    <a:lnTo>
                      <a:pt x="477253" y="0"/>
                    </a:lnTo>
                    <a:lnTo>
                      <a:pt x="477253" y="95453"/>
                    </a:lnTo>
                    <a:lnTo>
                      <a:pt x="572668" y="95453"/>
                    </a:lnTo>
                    <a:lnTo>
                      <a:pt x="572668" y="190881"/>
                    </a:lnTo>
                    <a:lnTo>
                      <a:pt x="477253" y="190881"/>
                    </a:lnTo>
                    <a:lnTo>
                      <a:pt x="477253" y="286334"/>
                    </a:lnTo>
                    <a:lnTo>
                      <a:pt x="477253" y="381787"/>
                    </a:lnTo>
                    <a:lnTo>
                      <a:pt x="572668" y="381787"/>
                    </a:lnTo>
                    <a:lnTo>
                      <a:pt x="668121" y="381787"/>
                    </a:lnTo>
                    <a:lnTo>
                      <a:pt x="668121" y="286334"/>
                    </a:lnTo>
                    <a:lnTo>
                      <a:pt x="572706" y="286334"/>
                    </a:lnTo>
                    <a:lnTo>
                      <a:pt x="572706" y="190906"/>
                    </a:lnTo>
                    <a:lnTo>
                      <a:pt x="668121" y="190906"/>
                    </a:lnTo>
                    <a:lnTo>
                      <a:pt x="668121" y="95453"/>
                    </a:lnTo>
                    <a:close/>
                  </a:path>
                  <a:path w="763904" h="3150235">
                    <a:moveTo>
                      <a:pt x="763574" y="3054185"/>
                    </a:moveTo>
                    <a:lnTo>
                      <a:pt x="668121" y="3054185"/>
                    </a:lnTo>
                    <a:lnTo>
                      <a:pt x="572668" y="3054185"/>
                    </a:lnTo>
                    <a:lnTo>
                      <a:pt x="572668" y="3149638"/>
                    </a:lnTo>
                    <a:lnTo>
                      <a:pt x="668121" y="3149638"/>
                    </a:lnTo>
                    <a:lnTo>
                      <a:pt x="763574" y="3149638"/>
                    </a:lnTo>
                    <a:lnTo>
                      <a:pt x="763574" y="3054185"/>
                    </a:lnTo>
                    <a:close/>
                  </a:path>
                  <a:path w="763904" h="3150235">
                    <a:moveTo>
                      <a:pt x="763574" y="2195195"/>
                    </a:moveTo>
                    <a:lnTo>
                      <a:pt x="668121" y="2195195"/>
                    </a:lnTo>
                    <a:lnTo>
                      <a:pt x="668121" y="2290648"/>
                    </a:lnTo>
                    <a:lnTo>
                      <a:pt x="572706" y="2290648"/>
                    </a:lnTo>
                    <a:lnTo>
                      <a:pt x="477253" y="2290648"/>
                    </a:lnTo>
                    <a:lnTo>
                      <a:pt x="477253" y="2386101"/>
                    </a:lnTo>
                    <a:lnTo>
                      <a:pt x="572668" y="2386101"/>
                    </a:lnTo>
                    <a:lnTo>
                      <a:pt x="572668" y="2481516"/>
                    </a:lnTo>
                    <a:lnTo>
                      <a:pt x="477253" y="2481516"/>
                    </a:lnTo>
                    <a:lnTo>
                      <a:pt x="477253" y="2672397"/>
                    </a:lnTo>
                    <a:lnTo>
                      <a:pt x="572668" y="2672397"/>
                    </a:lnTo>
                    <a:lnTo>
                      <a:pt x="572668" y="2767850"/>
                    </a:lnTo>
                    <a:lnTo>
                      <a:pt x="477253" y="2767850"/>
                    </a:lnTo>
                    <a:lnTo>
                      <a:pt x="477253" y="2863304"/>
                    </a:lnTo>
                    <a:lnTo>
                      <a:pt x="572668" y="2863304"/>
                    </a:lnTo>
                    <a:lnTo>
                      <a:pt x="668121" y="2863304"/>
                    </a:lnTo>
                    <a:lnTo>
                      <a:pt x="763574" y="2863278"/>
                    </a:lnTo>
                    <a:lnTo>
                      <a:pt x="763574" y="2672397"/>
                    </a:lnTo>
                    <a:lnTo>
                      <a:pt x="668121" y="2672397"/>
                    </a:lnTo>
                    <a:lnTo>
                      <a:pt x="668121" y="2481516"/>
                    </a:lnTo>
                    <a:lnTo>
                      <a:pt x="668121" y="2386076"/>
                    </a:lnTo>
                    <a:lnTo>
                      <a:pt x="763574" y="2386076"/>
                    </a:lnTo>
                    <a:lnTo>
                      <a:pt x="763574" y="2195195"/>
                    </a:lnTo>
                    <a:close/>
                  </a:path>
                  <a:path w="763904" h="3150235">
                    <a:moveTo>
                      <a:pt x="763574" y="1908860"/>
                    </a:moveTo>
                    <a:lnTo>
                      <a:pt x="668121" y="1908860"/>
                    </a:lnTo>
                    <a:lnTo>
                      <a:pt x="668121" y="2004314"/>
                    </a:lnTo>
                    <a:lnTo>
                      <a:pt x="572706" y="2004314"/>
                    </a:lnTo>
                    <a:lnTo>
                      <a:pt x="572706" y="1908860"/>
                    </a:lnTo>
                    <a:lnTo>
                      <a:pt x="477253" y="1908860"/>
                    </a:lnTo>
                    <a:lnTo>
                      <a:pt x="477253" y="2004314"/>
                    </a:lnTo>
                    <a:lnTo>
                      <a:pt x="572668" y="2004314"/>
                    </a:lnTo>
                    <a:lnTo>
                      <a:pt x="572668" y="2099729"/>
                    </a:lnTo>
                    <a:lnTo>
                      <a:pt x="572668" y="2195182"/>
                    </a:lnTo>
                    <a:lnTo>
                      <a:pt x="668121" y="2195182"/>
                    </a:lnTo>
                    <a:lnTo>
                      <a:pt x="668121" y="2099767"/>
                    </a:lnTo>
                    <a:lnTo>
                      <a:pt x="763574" y="2099741"/>
                    </a:lnTo>
                    <a:lnTo>
                      <a:pt x="763574" y="1908860"/>
                    </a:lnTo>
                    <a:close/>
                  </a:path>
                  <a:path w="763904" h="3150235">
                    <a:moveTo>
                      <a:pt x="763574" y="1336205"/>
                    </a:moveTo>
                    <a:lnTo>
                      <a:pt x="668121" y="1336205"/>
                    </a:lnTo>
                    <a:lnTo>
                      <a:pt x="668121" y="1527073"/>
                    </a:lnTo>
                    <a:lnTo>
                      <a:pt x="572706" y="1527073"/>
                    </a:lnTo>
                    <a:lnTo>
                      <a:pt x="572706" y="1431658"/>
                    </a:lnTo>
                    <a:lnTo>
                      <a:pt x="477253" y="1431658"/>
                    </a:lnTo>
                    <a:lnTo>
                      <a:pt x="477253" y="1718005"/>
                    </a:lnTo>
                    <a:lnTo>
                      <a:pt x="572706" y="1718005"/>
                    </a:lnTo>
                    <a:lnTo>
                      <a:pt x="572706" y="1622526"/>
                    </a:lnTo>
                    <a:lnTo>
                      <a:pt x="668121" y="1622526"/>
                    </a:lnTo>
                    <a:lnTo>
                      <a:pt x="763574" y="1622539"/>
                    </a:lnTo>
                    <a:lnTo>
                      <a:pt x="763574" y="1336205"/>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7" name="object 11">
                <a:extLst>
                  <a:ext uri="{FF2B5EF4-FFF2-40B4-BE49-F238E27FC236}">
                    <a16:creationId xmlns:a16="http://schemas.microsoft.com/office/drawing/2014/main" id="{87B94067-4DD8-B7B8-1DFC-E43E338A2DE1}"/>
                  </a:ext>
                </a:extLst>
              </p:cNvPr>
              <p:cNvSpPr/>
              <p:nvPr/>
            </p:nvSpPr>
            <p:spPr>
              <a:xfrm>
                <a:off x="9485363" y="2362199"/>
                <a:ext cx="763905" cy="3150235"/>
              </a:xfrm>
              <a:custGeom>
                <a:avLst/>
                <a:gdLst/>
                <a:ahLst/>
                <a:cxnLst/>
                <a:rect l="l" t="t" r="r" b="b"/>
                <a:pathLst>
                  <a:path w="763904" h="3150235">
                    <a:moveTo>
                      <a:pt x="190906" y="2481516"/>
                    </a:moveTo>
                    <a:lnTo>
                      <a:pt x="95453" y="2481516"/>
                    </a:lnTo>
                    <a:lnTo>
                      <a:pt x="95453" y="2576969"/>
                    </a:lnTo>
                    <a:lnTo>
                      <a:pt x="190906" y="2576969"/>
                    </a:lnTo>
                    <a:lnTo>
                      <a:pt x="190906" y="2481516"/>
                    </a:lnTo>
                    <a:close/>
                  </a:path>
                  <a:path w="763904" h="3150235">
                    <a:moveTo>
                      <a:pt x="286334" y="3054185"/>
                    </a:moveTo>
                    <a:lnTo>
                      <a:pt x="190906" y="3054185"/>
                    </a:lnTo>
                    <a:lnTo>
                      <a:pt x="190906" y="2958731"/>
                    </a:lnTo>
                    <a:lnTo>
                      <a:pt x="95453" y="2958731"/>
                    </a:lnTo>
                    <a:lnTo>
                      <a:pt x="95453" y="3054185"/>
                    </a:lnTo>
                    <a:lnTo>
                      <a:pt x="0" y="3054185"/>
                    </a:lnTo>
                    <a:lnTo>
                      <a:pt x="0" y="3149638"/>
                    </a:lnTo>
                    <a:lnTo>
                      <a:pt x="95453" y="3149638"/>
                    </a:lnTo>
                    <a:lnTo>
                      <a:pt x="190881" y="3149612"/>
                    </a:lnTo>
                    <a:lnTo>
                      <a:pt x="286334" y="3149638"/>
                    </a:lnTo>
                    <a:lnTo>
                      <a:pt x="286334" y="3054185"/>
                    </a:lnTo>
                    <a:close/>
                  </a:path>
                  <a:path w="763904" h="3150235">
                    <a:moveTo>
                      <a:pt x="381774" y="2958731"/>
                    </a:moveTo>
                    <a:lnTo>
                      <a:pt x="286334" y="2958731"/>
                    </a:lnTo>
                    <a:lnTo>
                      <a:pt x="286334" y="3054185"/>
                    </a:lnTo>
                    <a:lnTo>
                      <a:pt x="381774" y="3054185"/>
                    </a:lnTo>
                    <a:lnTo>
                      <a:pt x="381774" y="2958731"/>
                    </a:lnTo>
                    <a:close/>
                  </a:path>
                  <a:path w="763904" h="3150235">
                    <a:moveTo>
                      <a:pt x="381774" y="2290648"/>
                    </a:moveTo>
                    <a:lnTo>
                      <a:pt x="286334" y="2290648"/>
                    </a:lnTo>
                    <a:lnTo>
                      <a:pt x="190906" y="2290648"/>
                    </a:lnTo>
                    <a:lnTo>
                      <a:pt x="190906" y="2195195"/>
                    </a:lnTo>
                    <a:lnTo>
                      <a:pt x="95453" y="2195195"/>
                    </a:lnTo>
                    <a:lnTo>
                      <a:pt x="95453" y="2386076"/>
                    </a:lnTo>
                    <a:lnTo>
                      <a:pt x="190881" y="2386076"/>
                    </a:lnTo>
                    <a:lnTo>
                      <a:pt x="286334" y="2386101"/>
                    </a:lnTo>
                    <a:lnTo>
                      <a:pt x="286334" y="2481516"/>
                    </a:lnTo>
                    <a:lnTo>
                      <a:pt x="286334" y="2672397"/>
                    </a:lnTo>
                    <a:lnTo>
                      <a:pt x="190906" y="2672397"/>
                    </a:lnTo>
                    <a:lnTo>
                      <a:pt x="95453" y="2672397"/>
                    </a:lnTo>
                    <a:lnTo>
                      <a:pt x="95453" y="2767850"/>
                    </a:lnTo>
                    <a:lnTo>
                      <a:pt x="190881" y="2767850"/>
                    </a:lnTo>
                    <a:lnTo>
                      <a:pt x="286334" y="2767850"/>
                    </a:lnTo>
                    <a:lnTo>
                      <a:pt x="286334" y="2863265"/>
                    </a:lnTo>
                    <a:lnTo>
                      <a:pt x="190906" y="2863265"/>
                    </a:lnTo>
                    <a:lnTo>
                      <a:pt x="95453" y="2863265"/>
                    </a:lnTo>
                    <a:lnTo>
                      <a:pt x="95453" y="2958719"/>
                    </a:lnTo>
                    <a:lnTo>
                      <a:pt x="190881" y="2958719"/>
                    </a:lnTo>
                    <a:lnTo>
                      <a:pt x="286334" y="2958719"/>
                    </a:lnTo>
                    <a:lnTo>
                      <a:pt x="286334" y="2863304"/>
                    </a:lnTo>
                    <a:lnTo>
                      <a:pt x="381774" y="2863304"/>
                    </a:lnTo>
                    <a:lnTo>
                      <a:pt x="381774" y="2481516"/>
                    </a:lnTo>
                    <a:lnTo>
                      <a:pt x="381774" y="2290648"/>
                    </a:lnTo>
                    <a:close/>
                  </a:path>
                  <a:path w="763904" h="3150235">
                    <a:moveTo>
                      <a:pt x="381774" y="1336205"/>
                    </a:moveTo>
                    <a:lnTo>
                      <a:pt x="286334" y="1336205"/>
                    </a:lnTo>
                    <a:lnTo>
                      <a:pt x="286334" y="1527073"/>
                    </a:lnTo>
                    <a:lnTo>
                      <a:pt x="190906" y="1527073"/>
                    </a:lnTo>
                    <a:lnTo>
                      <a:pt x="190906" y="1336192"/>
                    </a:lnTo>
                    <a:lnTo>
                      <a:pt x="286334" y="1336192"/>
                    </a:lnTo>
                    <a:lnTo>
                      <a:pt x="286334" y="1240739"/>
                    </a:lnTo>
                    <a:lnTo>
                      <a:pt x="190906" y="1240739"/>
                    </a:lnTo>
                    <a:lnTo>
                      <a:pt x="95453" y="1240739"/>
                    </a:lnTo>
                    <a:lnTo>
                      <a:pt x="95453" y="1527086"/>
                    </a:lnTo>
                    <a:lnTo>
                      <a:pt x="190881" y="1527086"/>
                    </a:lnTo>
                    <a:lnTo>
                      <a:pt x="190881" y="1622526"/>
                    </a:lnTo>
                    <a:lnTo>
                      <a:pt x="95453" y="1622526"/>
                    </a:lnTo>
                    <a:lnTo>
                      <a:pt x="95453" y="1813394"/>
                    </a:lnTo>
                    <a:lnTo>
                      <a:pt x="190881" y="1813394"/>
                    </a:lnTo>
                    <a:lnTo>
                      <a:pt x="190881" y="2004314"/>
                    </a:lnTo>
                    <a:lnTo>
                      <a:pt x="95453" y="2004314"/>
                    </a:lnTo>
                    <a:lnTo>
                      <a:pt x="95453" y="2099767"/>
                    </a:lnTo>
                    <a:lnTo>
                      <a:pt x="190881" y="2099767"/>
                    </a:lnTo>
                    <a:lnTo>
                      <a:pt x="190881" y="2195182"/>
                    </a:lnTo>
                    <a:lnTo>
                      <a:pt x="286334" y="2195182"/>
                    </a:lnTo>
                    <a:lnTo>
                      <a:pt x="286334" y="2099729"/>
                    </a:lnTo>
                    <a:lnTo>
                      <a:pt x="286334" y="2004314"/>
                    </a:lnTo>
                    <a:lnTo>
                      <a:pt x="381774" y="2004314"/>
                    </a:lnTo>
                    <a:lnTo>
                      <a:pt x="381774" y="1717979"/>
                    </a:lnTo>
                    <a:lnTo>
                      <a:pt x="286334" y="1717979"/>
                    </a:lnTo>
                    <a:lnTo>
                      <a:pt x="286334" y="1622539"/>
                    </a:lnTo>
                    <a:lnTo>
                      <a:pt x="381774" y="1622539"/>
                    </a:lnTo>
                    <a:lnTo>
                      <a:pt x="381774" y="1336205"/>
                    </a:lnTo>
                    <a:close/>
                  </a:path>
                  <a:path w="763904" h="3150235">
                    <a:moveTo>
                      <a:pt x="381774" y="954417"/>
                    </a:moveTo>
                    <a:lnTo>
                      <a:pt x="286334" y="954417"/>
                    </a:lnTo>
                    <a:lnTo>
                      <a:pt x="286334" y="1145298"/>
                    </a:lnTo>
                    <a:lnTo>
                      <a:pt x="381774" y="1145298"/>
                    </a:lnTo>
                    <a:lnTo>
                      <a:pt x="381774" y="954417"/>
                    </a:lnTo>
                    <a:close/>
                  </a:path>
                  <a:path w="763904" h="3150235">
                    <a:moveTo>
                      <a:pt x="381774" y="763536"/>
                    </a:moveTo>
                    <a:lnTo>
                      <a:pt x="286334" y="763536"/>
                    </a:lnTo>
                    <a:lnTo>
                      <a:pt x="190906" y="763536"/>
                    </a:lnTo>
                    <a:lnTo>
                      <a:pt x="95453" y="763536"/>
                    </a:lnTo>
                    <a:lnTo>
                      <a:pt x="95453" y="954405"/>
                    </a:lnTo>
                    <a:lnTo>
                      <a:pt x="190881" y="954405"/>
                    </a:lnTo>
                    <a:lnTo>
                      <a:pt x="286334" y="954405"/>
                    </a:lnTo>
                    <a:lnTo>
                      <a:pt x="286334" y="858989"/>
                    </a:lnTo>
                    <a:lnTo>
                      <a:pt x="381774" y="858989"/>
                    </a:lnTo>
                    <a:lnTo>
                      <a:pt x="381774" y="763536"/>
                    </a:lnTo>
                    <a:close/>
                  </a:path>
                  <a:path w="763904" h="3150235">
                    <a:moveTo>
                      <a:pt x="381774" y="190881"/>
                    </a:moveTo>
                    <a:lnTo>
                      <a:pt x="286334" y="190881"/>
                    </a:lnTo>
                    <a:lnTo>
                      <a:pt x="286334" y="286334"/>
                    </a:lnTo>
                    <a:lnTo>
                      <a:pt x="286334" y="477202"/>
                    </a:lnTo>
                    <a:lnTo>
                      <a:pt x="381774" y="477202"/>
                    </a:lnTo>
                    <a:lnTo>
                      <a:pt x="381774" y="286334"/>
                    </a:lnTo>
                    <a:lnTo>
                      <a:pt x="381774" y="190881"/>
                    </a:lnTo>
                    <a:close/>
                  </a:path>
                  <a:path w="763904" h="3150235">
                    <a:moveTo>
                      <a:pt x="381774" y="0"/>
                    </a:moveTo>
                    <a:lnTo>
                      <a:pt x="286334" y="0"/>
                    </a:lnTo>
                    <a:lnTo>
                      <a:pt x="190906" y="0"/>
                    </a:lnTo>
                    <a:lnTo>
                      <a:pt x="95453" y="0"/>
                    </a:lnTo>
                    <a:lnTo>
                      <a:pt x="95453" y="286334"/>
                    </a:lnTo>
                    <a:lnTo>
                      <a:pt x="95453" y="668134"/>
                    </a:lnTo>
                    <a:lnTo>
                      <a:pt x="190906" y="668134"/>
                    </a:lnTo>
                    <a:lnTo>
                      <a:pt x="286334" y="668121"/>
                    </a:lnTo>
                    <a:lnTo>
                      <a:pt x="381774" y="668121"/>
                    </a:lnTo>
                    <a:lnTo>
                      <a:pt x="381774" y="572668"/>
                    </a:lnTo>
                    <a:lnTo>
                      <a:pt x="286334" y="572668"/>
                    </a:lnTo>
                    <a:lnTo>
                      <a:pt x="190906" y="572668"/>
                    </a:lnTo>
                    <a:lnTo>
                      <a:pt x="190906" y="286334"/>
                    </a:lnTo>
                    <a:lnTo>
                      <a:pt x="190906" y="95453"/>
                    </a:lnTo>
                    <a:lnTo>
                      <a:pt x="286334" y="95453"/>
                    </a:lnTo>
                    <a:lnTo>
                      <a:pt x="381774" y="95453"/>
                    </a:lnTo>
                    <a:lnTo>
                      <a:pt x="381774" y="0"/>
                    </a:lnTo>
                    <a:close/>
                  </a:path>
                  <a:path w="763904" h="3150235">
                    <a:moveTo>
                      <a:pt x="572643" y="2958731"/>
                    </a:moveTo>
                    <a:lnTo>
                      <a:pt x="477240" y="2958731"/>
                    </a:lnTo>
                    <a:lnTo>
                      <a:pt x="381787" y="2958731"/>
                    </a:lnTo>
                    <a:lnTo>
                      <a:pt x="381787" y="3149612"/>
                    </a:lnTo>
                    <a:lnTo>
                      <a:pt x="477240" y="3149612"/>
                    </a:lnTo>
                    <a:lnTo>
                      <a:pt x="477240" y="3054185"/>
                    </a:lnTo>
                    <a:lnTo>
                      <a:pt x="572643" y="3054185"/>
                    </a:lnTo>
                    <a:lnTo>
                      <a:pt x="572643" y="2958731"/>
                    </a:lnTo>
                    <a:close/>
                  </a:path>
                  <a:path w="763904" h="3150235">
                    <a:moveTo>
                      <a:pt x="572643" y="2386063"/>
                    </a:moveTo>
                    <a:lnTo>
                      <a:pt x="477202" y="2386063"/>
                    </a:lnTo>
                    <a:lnTo>
                      <a:pt x="477202" y="2481516"/>
                    </a:lnTo>
                    <a:lnTo>
                      <a:pt x="477202" y="2576944"/>
                    </a:lnTo>
                    <a:lnTo>
                      <a:pt x="381787" y="2576944"/>
                    </a:lnTo>
                    <a:lnTo>
                      <a:pt x="381787" y="2863278"/>
                    </a:lnTo>
                    <a:lnTo>
                      <a:pt x="477202" y="2863278"/>
                    </a:lnTo>
                    <a:lnTo>
                      <a:pt x="572643" y="2863304"/>
                    </a:lnTo>
                    <a:lnTo>
                      <a:pt x="572643" y="2767850"/>
                    </a:lnTo>
                    <a:lnTo>
                      <a:pt x="477240" y="2767850"/>
                    </a:lnTo>
                    <a:lnTo>
                      <a:pt x="477240" y="2672397"/>
                    </a:lnTo>
                    <a:lnTo>
                      <a:pt x="572643" y="2672397"/>
                    </a:lnTo>
                    <a:lnTo>
                      <a:pt x="572643" y="2481516"/>
                    </a:lnTo>
                    <a:lnTo>
                      <a:pt x="572643" y="2386063"/>
                    </a:lnTo>
                    <a:close/>
                  </a:path>
                  <a:path w="763904" h="3150235">
                    <a:moveTo>
                      <a:pt x="572643" y="1622526"/>
                    </a:moveTo>
                    <a:lnTo>
                      <a:pt x="477240" y="1622526"/>
                    </a:lnTo>
                    <a:lnTo>
                      <a:pt x="381787" y="1622526"/>
                    </a:lnTo>
                    <a:lnTo>
                      <a:pt x="381787" y="1717979"/>
                    </a:lnTo>
                    <a:lnTo>
                      <a:pt x="477202" y="1717979"/>
                    </a:lnTo>
                    <a:lnTo>
                      <a:pt x="477202" y="1813407"/>
                    </a:lnTo>
                    <a:lnTo>
                      <a:pt x="381787" y="1813407"/>
                    </a:lnTo>
                    <a:lnTo>
                      <a:pt x="381787" y="2099729"/>
                    </a:lnTo>
                    <a:lnTo>
                      <a:pt x="381787" y="2290610"/>
                    </a:lnTo>
                    <a:lnTo>
                      <a:pt x="477202" y="2290610"/>
                    </a:lnTo>
                    <a:lnTo>
                      <a:pt x="572643" y="2290648"/>
                    </a:lnTo>
                    <a:lnTo>
                      <a:pt x="572643" y="2195195"/>
                    </a:lnTo>
                    <a:lnTo>
                      <a:pt x="477240" y="2195195"/>
                    </a:lnTo>
                    <a:lnTo>
                      <a:pt x="477240" y="2099754"/>
                    </a:lnTo>
                    <a:lnTo>
                      <a:pt x="477240" y="1908873"/>
                    </a:lnTo>
                    <a:lnTo>
                      <a:pt x="572643" y="1908873"/>
                    </a:lnTo>
                    <a:lnTo>
                      <a:pt x="572643" y="1622526"/>
                    </a:lnTo>
                    <a:close/>
                  </a:path>
                  <a:path w="763904" h="3150235">
                    <a:moveTo>
                      <a:pt x="572643" y="763536"/>
                    </a:moveTo>
                    <a:lnTo>
                      <a:pt x="477240" y="763536"/>
                    </a:lnTo>
                    <a:lnTo>
                      <a:pt x="381787" y="763536"/>
                    </a:lnTo>
                    <a:lnTo>
                      <a:pt x="381787" y="954405"/>
                    </a:lnTo>
                    <a:lnTo>
                      <a:pt x="477202" y="954405"/>
                    </a:lnTo>
                    <a:lnTo>
                      <a:pt x="477202" y="1049870"/>
                    </a:lnTo>
                    <a:lnTo>
                      <a:pt x="381787" y="1049870"/>
                    </a:lnTo>
                    <a:lnTo>
                      <a:pt x="381787" y="1336217"/>
                    </a:lnTo>
                    <a:lnTo>
                      <a:pt x="477202" y="1336217"/>
                    </a:lnTo>
                    <a:lnTo>
                      <a:pt x="477202" y="1527073"/>
                    </a:lnTo>
                    <a:lnTo>
                      <a:pt x="572643" y="1527073"/>
                    </a:lnTo>
                    <a:lnTo>
                      <a:pt x="572643" y="1336205"/>
                    </a:lnTo>
                    <a:lnTo>
                      <a:pt x="477240" y="1336205"/>
                    </a:lnTo>
                    <a:lnTo>
                      <a:pt x="477240" y="1145324"/>
                    </a:lnTo>
                    <a:lnTo>
                      <a:pt x="572643" y="1145324"/>
                    </a:lnTo>
                    <a:lnTo>
                      <a:pt x="572643" y="763536"/>
                    </a:lnTo>
                    <a:close/>
                  </a:path>
                  <a:path w="763904" h="3150235">
                    <a:moveTo>
                      <a:pt x="572643" y="572668"/>
                    </a:moveTo>
                    <a:lnTo>
                      <a:pt x="477240" y="572668"/>
                    </a:lnTo>
                    <a:lnTo>
                      <a:pt x="381787" y="572668"/>
                    </a:lnTo>
                    <a:lnTo>
                      <a:pt x="381787" y="668121"/>
                    </a:lnTo>
                    <a:lnTo>
                      <a:pt x="477202" y="668121"/>
                    </a:lnTo>
                    <a:lnTo>
                      <a:pt x="572643" y="668121"/>
                    </a:lnTo>
                    <a:lnTo>
                      <a:pt x="572643" y="572668"/>
                    </a:lnTo>
                    <a:close/>
                  </a:path>
                  <a:path w="763904" h="3150235">
                    <a:moveTo>
                      <a:pt x="572643" y="190881"/>
                    </a:moveTo>
                    <a:lnTo>
                      <a:pt x="477240" y="190881"/>
                    </a:lnTo>
                    <a:lnTo>
                      <a:pt x="381787" y="190881"/>
                    </a:lnTo>
                    <a:lnTo>
                      <a:pt x="381787" y="286334"/>
                    </a:lnTo>
                    <a:lnTo>
                      <a:pt x="381787" y="477202"/>
                    </a:lnTo>
                    <a:lnTo>
                      <a:pt x="477202" y="477202"/>
                    </a:lnTo>
                    <a:lnTo>
                      <a:pt x="572643" y="477202"/>
                    </a:lnTo>
                    <a:lnTo>
                      <a:pt x="572643" y="286334"/>
                    </a:lnTo>
                    <a:lnTo>
                      <a:pt x="572643" y="190881"/>
                    </a:lnTo>
                    <a:close/>
                  </a:path>
                  <a:path w="763904" h="3150235">
                    <a:moveTo>
                      <a:pt x="572643" y="0"/>
                    </a:moveTo>
                    <a:lnTo>
                      <a:pt x="477240" y="0"/>
                    </a:lnTo>
                    <a:lnTo>
                      <a:pt x="381787" y="0"/>
                    </a:lnTo>
                    <a:lnTo>
                      <a:pt x="381787" y="95453"/>
                    </a:lnTo>
                    <a:lnTo>
                      <a:pt x="477202" y="95453"/>
                    </a:lnTo>
                    <a:lnTo>
                      <a:pt x="572643" y="95453"/>
                    </a:lnTo>
                    <a:lnTo>
                      <a:pt x="572643" y="0"/>
                    </a:lnTo>
                    <a:close/>
                  </a:path>
                  <a:path w="763904" h="3150235">
                    <a:moveTo>
                      <a:pt x="668108" y="3054185"/>
                    </a:moveTo>
                    <a:lnTo>
                      <a:pt x="572655" y="3054185"/>
                    </a:lnTo>
                    <a:lnTo>
                      <a:pt x="572655" y="3149638"/>
                    </a:lnTo>
                    <a:lnTo>
                      <a:pt x="668108" y="3149638"/>
                    </a:lnTo>
                    <a:lnTo>
                      <a:pt x="668108" y="3054185"/>
                    </a:lnTo>
                    <a:close/>
                  </a:path>
                  <a:path w="763904" h="3150235">
                    <a:moveTo>
                      <a:pt x="668108" y="2290648"/>
                    </a:moveTo>
                    <a:lnTo>
                      <a:pt x="572655" y="2290648"/>
                    </a:lnTo>
                    <a:lnTo>
                      <a:pt x="572655" y="2481516"/>
                    </a:lnTo>
                    <a:lnTo>
                      <a:pt x="572655" y="2576969"/>
                    </a:lnTo>
                    <a:lnTo>
                      <a:pt x="668108" y="2576969"/>
                    </a:lnTo>
                    <a:lnTo>
                      <a:pt x="668108" y="2481516"/>
                    </a:lnTo>
                    <a:lnTo>
                      <a:pt x="668108" y="2290648"/>
                    </a:lnTo>
                    <a:close/>
                  </a:path>
                  <a:path w="763904" h="3150235">
                    <a:moveTo>
                      <a:pt x="668108" y="1717979"/>
                    </a:moveTo>
                    <a:lnTo>
                      <a:pt x="572655" y="1717979"/>
                    </a:lnTo>
                    <a:lnTo>
                      <a:pt x="572655" y="1813433"/>
                    </a:lnTo>
                    <a:lnTo>
                      <a:pt x="668108" y="1813433"/>
                    </a:lnTo>
                    <a:lnTo>
                      <a:pt x="668108" y="1717979"/>
                    </a:lnTo>
                    <a:close/>
                  </a:path>
                  <a:path w="763904" h="3150235">
                    <a:moveTo>
                      <a:pt x="763536" y="2004314"/>
                    </a:moveTo>
                    <a:lnTo>
                      <a:pt x="668108" y="2004314"/>
                    </a:lnTo>
                    <a:lnTo>
                      <a:pt x="668108" y="1908860"/>
                    </a:lnTo>
                    <a:lnTo>
                      <a:pt x="572655" y="1908860"/>
                    </a:lnTo>
                    <a:lnTo>
                      <a:pt x="572655" y="2004314"/>
                    </a:lnTo>
                    <a:lnTo>
                      <a:pt x="668083" y="2004314"/>
                    </a:lnTo>
                    <a:lnTo>
                      <a:pt x="668083" y="2099729"/>
                    </a:lnTo>
                    <a:lnTo>
                      <a:pt x="572655" y="2099729"/>
                    </a:lnTo>
                    <a:lnTo>
                      <a:pt x="572655" y="2195182"/>
                    </a:lnTo>
                    <a:lnTo>
                      <a:pt x="668108" y="2195182"/>
                    </a:lnTo>
                    <a:lnTo>
                      <a:pt x="668108" y="2099767"/>
                    </a:lnTo>
                    <a:lnTo>
                      <a:pt x="763536" y="2099767"/>
                    </a:lnTo>
                    <a:lnTo>
                      <a:pt x="763536" y="2004314"/>
                    </a:lnTo>
                    <a:close/>
                  </a:path>
                  <a:path w="763904" h="3150235">
                    <a:moveTo>
                      <a:pt x="763536" y="1527073"/>
                    </a:moveTo>
                    <a:lnTo>
                      <a:pt x="668083" y="1527073"/>
                    </a:lnTo>
                    <a:lnTo>
                      <a:pt x="668083" y="1717941"/>
                    </a:lnTo>
                    <a:lnTo>
                      <a:pt x="763536" y="1717941"/>
                    </a:lnTo>
                    <a:lnTo>
                      <a:pt x="763536" y="1527073"/>
                    </a:lnTo>
                    <a:close/>
                  </a:path>
                  <a:path w="763904" h="3150235">
                    <a:moveTo>
                      <a:pt x="763536" y="858989"/>
                    </a:moveTo>
                    <a:lnTo>
                      <a:pt x="668083" y="858989"/>
                    </a:lnTo>
                    <a:lnTo>
                      <a:pt x="668083" y="954417"/>
                    </a:lnTo>
                    <a:lnTo>
                      <a:pt x="572655" y="954417"/>
                    </a:lnTo>
                    <a:lnTo>
                      <a:pt x="572655" y="1431620"/>
                    </a:lnTo>
                    <a:lnTo>
                      <a:pt x="668108" y="1431620"/>
                    </a:lnTo>
                    <a:lnTo>
                      <a:pt x="668108" y="1336205"/>
                    </a:lnTo>
                    <a:lnTo>
                      <a:pt x="763536" y="1336205"/>
                    </a:lnTo>
                    <a:lnTo>
                      <a:pt x="763536" y="1145324"/>
                    </a:lnTo>
                    <a:lnTo>
                      <a:pt x="668108" y="1145324"/>
                    </a:lnTo>
                    <a:lnTo>
                      <a:pt x="668108" y="954443"/>
                    </a:lnTo>
                    <a:lnTo>
                      <a:pt x="763536" y="954443"/>
                    </a:lnTo>
                    <a:lnTo>
                      <a:pt x="763536" y="858989"/>
                    </a:lnTo>
                    <a:close/>
                  </a:path>
                  <a:path w="763904" h="3150235">
                    <a:moveTo>
                      <a:pt x="763536" y="0"/>
                    </a:moveTo>
                    <a:lnTo>
                      <a:pt x="668108" y="0"/>
                    </a:lnTo>
                    <a:lnTo>
                      <a:pt x="572655" y="0"/>
                    </a:lnTo>
                    <a:lnTo>
                      <a:pt x="572655" y="95453"/>
                    </a:lnTo>
                    <a:lnTo>
                      <a:pt x="668083" y="95453"/>
                    </a:lnTo>
                    <a:lnTo>
                      <a:pt x="668083" y="286334"/>
                    </a:lnTo>
                    <a:lnTo>
                      <a:pt x="668083" y="572668"/>
                    </a:lnTo>
                    <a:lnTo>
                      <a:pt x="572655" y="572668"/>
                    </a:lnTo>
                    <a:lnTo>
                      <a:pt x="572655" y="668121"/>
                    </a:lnTo>
                    <a:lnTo>
                      <a:pt x="668083" y="668121"/>
                    </a:lnTo>
                    <a:lnTo>
                      <a:pt x="763536" y="668134"/>
                    </a:lnTo>
                    <a:lnTo>
                      <a:pt x="763536" y="286334"/>
                    </a:lnTo>
                    <a:lnTo>
                      <a:pt x="763536"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8" name="object 12">
                <a:extLst>
                  <a:ext uri="{FF2B5EF4-FFF2-40B4-BE49-F238E27FC236}">
                    <a16:creationId xmlns:a16="http://schemas.microsoft.com/office/drawing/2014/main" id="{A4442F76-6725-4760-D1E7-3D7EBA57C950}"/>
                  </a:ext>
                </a:extLst>
              </p:cNvPr>
              <p:cNvSpPr/>
              <p:nvPr/>
            </p:nvSpPr>
            <p:spPr>
              <a:xfrm>
                <a:off x="10153447" y="4366513"/>
                <a:ext cx="95885" cy="859155"/>
              </a:xfrm>
              <a:custGeom>
                <a:avLst/>
                <a:gdLst/>
                <a:ahLst/>
                <a:cxnLst/>
                <a:rect l="l" t="t" r="r" b="b"/>
                <a:pathLst>
                  <a:path w="95884" h="859154">
                    <a:moveTo>
                      <a:pt x="95453" y="668083"/>
                    </a:moveTo>
                    <a:lnTo>
                      <a:pt x="0" y="668083"/>
                    </a:lnTo>
                    <a:lnTo>
                      <a:pt x="0" y="858964"/>
                    </a:lnTo>
                    <a:lnTo>
                      <a:pt x="95453" y="858964"/>
                    </a:lnTo>
                    <a:lnTo>
                      <a:pt x="95453" y="668083"/>
                    </a:lnTo>
                    <a:close/>
                  </a:path>
                  <a:path w="95884" h="859154">
                    <a:moveTo>
                      <a:pt x="95453" y="381749"/>
                    </a:moveTo>
                    <a:lnTo>
                      <a:pt x="0" y="381749"/>
                    </a:lnTo>
                    <a:lnTo>
                      <a:pt x="0" y="477202"/>
                    </a:lnTo>
                    <a:lnTo>
                      <a:pt x="95453" y="477202"/>
                    </a:lnTo>
                    <a:lnTo>
                      <a:pt x="95453" y="381749"/>
                    </a:lnTo>
                    <a:close/>
                  </a:path>
                  <a:path w="95884" h="859154">
                    <a:moveTo>
                      <a:pt x="95453" y="190881"/>
                    </a:moveTo>
                    <a:lnTo>
                      <a:pt x="0" y="190881"/>
                    </a:lnTo>
                    <a:lnTo>
                      <a:pt x="0" y="286334"/>
                    </a:lnTo>
                    <a:lnTo>
                      <a:pt x="95453" y="286334"/>
                    </a:lnTo>
                    <a:lnTo>
                      <a:pt x="95453" y="190881"/>
                    </a:lnTo>
                    <a:close/>
                  </a:path>
                  <a:path w="95884" h="859154">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1" name="object 13">
              <a:extLst>
                <a:ext uri="{FF2B5EF4-FFF2-40B4-BE49-F238E27FC236}">
                  <a16:creationId xmlns:a16="http://schemas.microsoft.com/office/drawing/2014/main" id="{1662D861-4D5C-AC38-7B9B-FCAFA786925B}"/>
                </a:ext>
              </a:extLst>
            </p:cNvPr>
            <p:cNvSpPr/>
            <p:nvPr/>
          </p:nvSpPr>
          <p:spPr>
            <a:xfrm>
              <a:off x="7099300" y="4843715"/>
              <a:ext cx="668655" cy="668655"/>
            </a:xfrm>
            <a:custGeom>
              <a:avLst/>
              <a:gdLst/>
              <a:ahLst/>
              <a:cxnLst/>
              <a:rect l="l" t="t" r="r" b="b"/>
              <a:pathLst>
                <a:path w="668654" h="668654">
                  <a:moveTo>
                    <a:pt x="190868" y="572668"/>
                  </a:moveTo>
                  <a:lnTo>
                    <a:pt x="95453" y="572668"/>
                  </a:lnTo>
                  <a:lnTo>
                    <a:pt x="95453" y="477215"/>
                  </a:lnTo>
                  <a:lnTo>
                    <a:pt x="0" y="477215"/>
                  </a:lnTo>
                  <a:lnTo>
                    <a:pt x="0" y="668096"/>
                  </a:lnTo>
                  <a:lnTo>
                    <a:pt x="95415" y="668096"/>
                  </a:lnTo>
                  <a:lnTo>
                    <a:pt x="190868" y="668121"/>
                  </a:lnTo>
                  <a:lnTo>
                    <a:pt x="190868" y="572668"/>
                  </a:lnTo>
                  <a:close/>
                </a:path>
                <a:path w="668654" h="668654">
                  <a:moveTo>
                    <a:pt x="190868" y="0"/>
                  </a:moveTo>
                  <a:lnTo>
                    <a:pt x="95453" y="0"/>
                  </a:lnTo>
                  <a:lnTo>
                    <a:pt x="0" y="0"/>
                  </a:lnTo>
                  <a:lnTo>
                    <a:pt x="0" y="477202"/>
                  </a:lnTo>
                  <a:lnTo>
                    <a:pt x="95453" y="477202"/>
                  </a:lnTo>
                  <a:lnTo>
                    <a:pt x="95453" y="95453"/>
                  </a:lnTo>
                  <a:lnTo>
                    <a:pt x="190868" y="95453"/>
                  </a:lnTo>
                  <a:lnTo>
                    <a:pt x="190868" y="0"/>
                  </a:lnTo>
                  <a:close/>
                </a:path>
                <a:path w="668654" h="668654">
                  <a:moveTo>
                    <a:pt x="286321" y="572668"/>
                  </a:moveTo>
                  <a:lnTo>
                    <a:pt x="190881" y="572668"/>
                  </a:lnTo>
                  <a:lnTo>
                    <a:pt x="190881" y="668121"/>
                  </a:lnTo>
                  <a:lnTo>
                    <a:pt x="286321" y="668121"/>
                  </a:lnTo>
                  <a:lnTo>
                    <a:pt x="286321" y="572668"/>
                  </a:lnTo>
                  <a:close/>
                </a:path>
                <a:path w="668654" h="668654">
                  <a:moveTo>
                    <a:pt x="286321" y="190881"/>
                  </a:moveTo>
                  <a:lnTo>
                    <a:pt x="190881" y="190881"/>
                  </a:lnTo>
                  <a:lnTo>
                    <a:pt x="190881" y="477215"/>
                  </a:lnTo>
                  <a:lnTo>
                    <a:pt x="286321" y="477215"/>
                  </a:lnTo>
                  <a:lnTo>
                    <a:pt x="286321" y="190881"/>
                  </a:lnTo>
                  <a:close/>
                </a:path>
                <a:path w="668654" h="668654">
                  <a:moveTo>
                    <a:pt x="286321" y="0"/>
                  </a:moveTo>
                  <a:lnTo>
                    <a:pt x="190881" y="0"/>
                  </a:lnTo>
                  <a:lnTo>
                    <a:pt x="190881" y="95453"/>
                  </a:lnTo>
                  <a:lnTo>
                    <a:pt x="286321" y="95453"/>
                  </a:lnTo>
                  <a:lnTo>
                    <a:pt x="286321" y="0"/>
                  </a:lnTo>
                  <a:close/>
                </a:path>
                <a:path w="668654" h="668654">
                  <a:moveTo>
                    <a:pt x="477189" y="572668"/>
                  </a:moveTo>
                  <a:lnTo>
                    <a:pt x="381787" y="572668"/>
                  </a:lnTo>
                  <a:lnTo>
                    <a:pt x="286334" y="572668"/>
                  </a:lnTo>
                  <a:lnTo>
                    <a:pt x="286334" y="668121"/>
                  </a:lnTo>
                  <a:lnTo>
                    <a:pt x="381749" y="668121"/>
                  </a:lnTo>
                  <a:lnTo>
                    <a:pt x="477189" y="668121"/>
                  </a:lnTo>
                  <a:lnTo>
                    <a:pt x="477189" y="572668"/>
                  </a:lnTo>
                  <a:close/>
                </a:path>
                <a:path w="668654" h="668654">
                  <a:moveTo>
                    <a:pt x="477189" y="190881"/>
                  </a:moveTo>
                  <a:lnTo>
                    <a:pt x="381787" y="190881"/>
                  </a:lnTo>
                  <a:lnTo>
                    <a:pt x="286334" y="190881"/>
                  </a:lnTo>
                  <a:lnTo>
                    <a:pt x="286334" y="477215"/>
                  </a:lnTo>
                  <a:lnTo>
                    <a:pt x="381749" y="477215"/>
                  </a:lnTo>
                  <a:lnTo>
                    <a:pt x="477189" y="477215"/>
                  </a:lnTo>
                  <a:lnTo>
                    <a:pt x="477189" y="190881"/>
                  </a:lnTo>
                  <a:close/>
                </a:path>
                <a:path w="668654" h="668654">
                  <a:moveTo>
                    <a:pt x="477189" y="0"/>
                  </a:moveTo>
                  <a:lnTo>
                    <a:pt x="381787" y="0"/>
                  </a:lnTo>
                  <a:lnTo>
                    <a:pt x="286334" y="0"/>
                  </a:lnTo>
                  <a:lnTo>
                    <a:pt x="286334" y="95453"/>
                  </a:lnTo>
                  <a:lnTo>
                    <a:pt x="381749" y="95453"/>
                  </a:lnTo>
                  <a:lnTo>
                    <a:pt x="477189" y="95453"/>
                  </a:lnTo>
                  <a:lnTo>
                    <a:pt x="477189" y="0"/>
                  </a:lnTo>
                  <a:close/>
                </a:path>
                <a:path w="668654" h="668654">
                  <a:moveTo>
                    <a:pt x="668108" y="477215"/>
                  </a:moveTo>
                  <a:lnTo>
                    <a:pt x="572655" y="477215"/>
                  </a:lnTo>
                  <a:lnTo>
                    <a:pt x="572655" y="572668"/>
                  </a:lnTo>
                  <a:lnTo>
                    <a:pt x="477202" y="572668"/>
                  </a:lnTo>
                  <a:lnTo>
                    <a:pt x="477202" y="668121"/>
                  </a:lnTo>
                  <a:lnTo>
                    <a:pt x="572655" y="668121"/>
                  </a:lnTo>
                  <a:lnTo>
                    <a:pt x="668108" y="668096"/>
                  </a:lnTo>
                  <a:lnTo>
                    <a:pt x="668108" y="477215"/>
                  </a:lnTo>
                  <a:close/>
                </a:path>
                <a:path w="668654" h="668654">
                  <a:moveTo>
                    <a:pt x="668108" y="0"/>
                  </a:moveTo>
                  <a:lnTo>
                    <a:pt x="572655" y="0"/>
                  </a:lnTo>
                  <a:lnTo>
                    <a:pt x="477202" y="0"/>
                  </a:lnTo>
                  <a:lnTo>
                    <a:pt x="477202" y="95453"/>
                  </a:lnTo>
                  <a:lnTo>
                    <a:pt x="572655" y="95453"/>
                  </a:lnTo>
                  <a:lnTo>
                    <a:pt x="572655" y="477202"/>
                  </a:lnTo>
                  <a:lnTo>
                    <a:pt x="668108" y="477202"/>
                  </a:lnTo>
                  <a:lnTo>
                    <a:pt x="668108"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object 14">
              <a:extLst>
                <a:ext uri="{FF2B5EF4-FFF2-40B4-BE49-F238E27FC236}">
                  <a16:creationId xmlns:a16="http://schemas.microsoft.com/office/drawing/2014/main" id="{134D05CF-A429-BB1E-BC38-88951372889E}"/>
                </a:ext>
              </a:extLst>
            </p:cNvPr>
            <p:cNvSpPr/>
            <p:nvPr/>
          </p:nvSpPr>
          <p:spPr>
            <a:xfrm>
              <a:off x="7862837" y="5416384"/>
              <a:ext cx="286385" cy="95885"/>
            </a:xfrm>
            <a:custGeom>
              <a:avLst/>
              <a:gdLst/>
              <a:ahLst/>
              <a:cxnLst/>
              <a:rect l="l" t="t" r="r" b="b"/>
              <a:pathLst>
                <a:path w="286384" h="95885">
                  <a:moveTo>
                    <a:pt x="286308" y="0"/>
                  </a:moveTo>
                  <a:lnTo>
                    <a:pt x="190868" y="0"/>
                  </a:lnTo>
                  <a:lnTo>
                    <a:pt x="95453" y="0"/>
                  </a:lnTo>
                  <a:lnTo>
                    <a:pt x="0" y="0"/>
                  </a:lnTo>
                  <a:lnTo>
                    <a:pt x="0" y="95453"/>
                  </a:lnTo>
                  <a:lnTo>
                    <a:pt x="95415" y="95453"/>
                  </a:lnTo>
                  <a:lnTo>
                    <a:pt x="190868" y="95453"/>
                  </a:lnTo>
                  <a:lnTo>
                    <a:pt x="286308" y="95453"/>
                  </a:lnTo>
                  <a:lnTo>
                    <a:pt x="286308"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object 15">
              <a:extLst>
                <a:ext uri="{FF2B5EF4-FFF2-40B4-BE49-F238E27FC236}">
                  <a16:creationId xmlns:a16="http://schemas.microsoft.com/office/drawing/2014/main" id="{384DB4B2-2733-2753-B3E6-04584FA3D6B4}"/>
                </a:ext>
              </a:extLst>
            </p:cNvPr>
            <p:cNvSpPr/>
            <p:nvPr/>
          </p:nvSpPr>
          <p:spPr>
            <a:xfrm>
              <a:off x="7958251" y="2362200"/>
              <a:ext cx="95885" cy="95885"/>
            </a:xfrm>
            <a:custGeom>
              <a:avLst/>
              <a:gdLst/>
              <a:ahLst/>
              <a:cxnLst/>
              <a:rect l="l" t="t" r="r" b="b"/>
              <a:pathLst>
                <a:path w="95884" h="95885">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49" b="0" i="0" u="none" strike="noStrike" kern="1200" cap="none" spc="0" normalizeH="0" baseline="0" noProof="0">
                <a:ln>
                  <a:noFill/>
                </a:ln>
                <a:solidFill>
                  <a:srgbClr val="000000"/>
                </a:solidFill>
                <a:effectLst/>
                <a:uLnTx/>
                <a:uFillTx/>
                <a:latin typeface="Arial" panose="020B0604020202020204"/>
                <a:ea typeface="+mn-ea"/>
                <a:cs typeface="+mn-cs"/>
              </a:endParaRPr>
            </a:p>
          </p:txBody>
        </p:sp>
      </p:grpSp>
      <p:sp>
        <p:nvSpPr>
          <p:cNvPr id="19" name="CuadroTexto 18">
            <a:extLst>
              <a:ext uri="{FF2B5EF4-FFF2-40B4-BE49-F238E27FC236}">
                <a16:creationId xmlns:a16="http://schemas.microsoft.com/office/drawing/2014/main" id="{EDA8597D-A373-A704-803E-987703CD99E7}"/>
              </a:ext>
            </a:extLst>
          </p:cNvPr>
          <p:cNvSpPr txBox="1"/>
          <p:nvPr/>
        </p:nvSpPr>
        <p:spPr>
          <a:xfrm>
            <a:off x="1204376" y="4082935"/>
            <a:ext cx="949049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▼Este medicamento está sujeto a seguimiento adicional, es prioritaria la notificación de sospechas de reacciones adversas asociadas a este medicamento.</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RÉGIMEN DE PRESCRIPCIÓN Y DISPENSACIÓN. Con receta médica. Diagnóstico hospitalario. Dispensación hospitalaria.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CONDICIONES DE PRESTACIÓN DEL SISTEMA NACIONAL DE SALUD. Financiación restringida*, sin aportación.</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PRESENTACIONES Y PRECIOS. EBGLYSS</a:t>
            </a:r>
            <a:r>
              <a:rPr kumimoji="0" lang="es-ES" sz="105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a:t>
            </a: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250mg Solución inyectable en jeringa precargada. C.N. 763939. Precio notificado 1.211,54€. EBGLYSS</a:t>
            </a:r>
            <a:r>
              <a:rPr kumimoji="0" lang="es-ES" sz="105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a:t>
            </a: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 250mg Solución inyectable en pluma precargada. C.N. 763937. Precio notificado 1.211,54€</a:t>
            </a: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endPar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*Para más información sobre la financiación https://www.sanidad.gob.es/profesionales/medicamentos.do</a:t>
            </a:r>
          </a:p>
        </p:txBody>
      </p:sp>
      <p:sp>
        <p:nvSpPr>
          <p:cNvPr id="20" name="CuadroTexto 19">
            <a:extLst>
              <a:ext uri="{FF2B5EF4-FFF2-40B4-BE49-F238E27FC236}">
                <a16:creationId xmlns:a16="http://schemas.microsoft.com/office/drawing/2014/main" id="{9EA9B0EE-A2AE-CB62-6137-7C0DB0C835D6}"/>
              </a:ext>
            </a:extLst>
          </p:cNvPr>
          <p:cNvSpPr txBox="1"/>
          <p:nvPr/>
        </p:nvSpPr>
        <p:spPr>
          <a:xfrm>
            <a:off x="3578202" y="3671578"/>
            <a:ext cx="5035596" cy="245388"/>
          </a:xfrm>
          <a:prstGeom prst="rect">
            <a:avLst/>
          </a:prstGeom>
          <a:noFill/>
        </p:spPr>
        <p:txBody>
          <a:bodyPr wrap="square">
            <a:spAutoFit/>
          </a:bodyPr>
          <a:lstStyle/>
          <a:p>
            <a:pPr marL="10882" marR="2679" lvl="0" indent="-5023" algn="ctr" defTabSz="914400" rtl="0" eaLnBrk="1" fontAlgn="auto" latinLnBrk="0" hangingPunct="1">
              <a:lnSpc>
                <a:spcPct val="101299"/>
              </a:lnSpc>
              <a:spcBef>
                <a:spcPts val="50"/>
              </a:spcBef>
              <a:spcAft>
                <a:spcPts val="0"/>
              </a:spcAft>
              <a:buClrTx/>
              <a:buSzTx/>
              <a:buFontTx/>
              <a:buNone/>
              <a:tabLst/>
              <a:defRPr/>
            </a:pPr>
            <a:r>
              <a:rPr kumimoji="0" lang="es-ES" sz="105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Escanea el código QR para acceder a la Ficha técnica completa de EBGLYSS</a:t>
            </a:r>
            <a:r>
              <a:rPr kumimoji="0" lang="es-ES" sz="1050" b="0" i="0" u="none" strike="noStrike" kern="1200" cap="none" spc="0" normalizeH="0" baseline="30000" noProof="0">
                <a:ln>
                  <a:noFill/>
                </a:ln>
                <a:solidFill>
                  <a:srgbClr val="22346A"/>
                </a:solidFill>
                <a:effectLst/>
                <a:uLnTx/>
                <a:uFillTx/>
                <a:latin typeface="Arial" panose="020B0604020202020204" pitchFamily="34" charset="0"/>
                <a:ea typeface="+mn-ea"/>
                <a:cs typeface="Arial" panose="020B0604020202020204" pitchFamily="34" charset="0"/>
              </a:rPr>
              <a:t>®</a:t>
            </a:r>
          </a:p>
        </p:txBody>
      </p:sp>
      <p:sp>
        <p:nvSpPr>
          <p:cNvPr id="6" name="CuadroTexto 5">
            <a:extLst>
              <a:ext uri="{FF2B5EF4-FFF2-40B4-BE49-F238E27FC236}">
                <a16:creationId xmlns:a16="http://schemas.microsoft.com/office/drawing/2014/main" id="{71FE1774-4C76-8599-2CE7-47C92299325F}"/>
              </a:ext>
            </a:extLst>
          </p:cNvPr>
          <p:cNvSpPr txBox="1"/>
          <p:nvPr/>
        </p:nvSpPr>
        <p:spPr>
          <a:xfrm flipH="1">
            <a:off x="4752358" y="6061934"/>
            <a:ext cx="2687284" cy="253916"/>
          </a:xfrm>
          <a:prstGeom prst="rect">
            <a:avLst/>
          </a:prstGeom>
          <a:noFill/>
        </p:spPr>
        <p:txBody>
          <a:bodyPr wrap="square" rtlCol="0">
            <a:spAutoFit/>
          </a:bodyPr>
          <a:lstStyle/>
          <a:p>
            <a:pPr algn="ctr"/>
            <a:r>
              <a:rPr lang="en-US" sz="1050">
                <a:solidFill>
                  <a:srgbClr val="22346A"/>
                </a:solidFill>
                <a:latin typeface="Arial" panose="020B0604020202020204" pitchFamily="34" charset="0"/>
                <a:cs typeface="Arial" panose="020B0604020202020204" pitchFamily="34" charset="0"/>
              </a:rPr>
              <a:t>ES-EBG-2600003, </a:t>
            </a:r>
            <a:r>
              <a:rPr lang="en-US" sz="1050" err="1">
                <a:solidFill>
                  <a:srgbClr val="22346A"/>
                </a:solidFill>
                <a:latin typeface="Arial" panose="020B0604020202020204" pitchFamily="34" charset="0"/>
                <a:cs typeface="Arial" panose="020B0604020202020204" pitchFamily="34" charset="0"/>
              </a:rPr>
              <a:t>Enero</a:t>
            </a:r>
            <a:r>
              <a:rPr lang="en-US" sz="1050">
                <a:solidFill>
                  <a:srgbClr val="22346A"/>
                </a:solidFill>
                <a:latin typeface="Arial" panose="020B0604020202020204" pitchFamily="34" charset="0"/>
                <a:cs typeface="Arial" panose="020B0604020202020204" pitchFamily="34" charset="0"/>
              </a:rPr>
              <a:t> 2026</a:t>
            </a:r>
          </a:p>
        </p:txBody>
      </p:sp>
    </p:spTree>
    <p:extLst>
      <p:ext uri="{BB962C8B-B14F-4D97-AF65-F5344CB8AC3E}">
        <p14:creationId xmlns:p14="http://schemas.microsoft.com/office/powerpoint/2010/main" val="7647220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CF6F60-2DC6-E1BE-4F4C-8DF462451DA1}"/>
              </a:ext>
            </a:extLst>
          </p:cNvPr>
          <p:cNvSpPr>
            <a:spLocks noGrp="1"/>
          </p:cNvSpPr>
          <p:nvPr>
            <p:ph type="title"/>
          </p:nvPr>
        </p:nvSpPr>
        <p:spPr/>
        <p:txBody>
          <a:bodyPr>
            <a:normAutofit/>
          </a:bodyPr>
          <a:lstStyle/>
          <a:p>
            <a:r>
              <a:rPr lang="es-ES" sz="6000" b="1">
                <a:solidFill>
                  <a:schemeClr val="bg1"/>
                </a:solidFill>
              </a:rPr>
              <a:t>Gracias</a:t>
            </a:r>
          </a:p>
        </p:txBody>
      </p:sp>
      <p:sp>
        <p:nvSpPr>
          <p:cNvPr id="8" name="CuadroTexto 7">
            <a:extLst>
              <a:ext uri="{FF2B5EF4-FFF2-40B4-BE49-F238E27FC236}">
                <a16:creationId xmlns:a16="http://schemas.microsoft.com/office/drawing/2014/main" id="{E152437A-BFE7-549E-65D2-5558EF6272E3}"/>
              </a:ext>
            </a:extLst>
          </p:cNvPr>
          <p:cNvSpPr txBox="1"/>
          <p:nvPr/>
        </p:nvSpPr>
        <p:spPr>
          <a:xfrm rot="16200000" flipH="1">
            <a:off x="10370126" y="4172453"/>
            <a:ext cx="2687284" cy="246221"/>
          </a:xfrm>
          <a:prstGeom prst="rect">
            <a:avLst/>
          </a:prstGeom>
          <a:noFill/>
        </p:spPr>
        <p:txBody>
          <a:bodyPr wrap="square" rtlCol="0">
            <a:spAutoFit/>
          </a:bodyPr>
          <a:lstStyle/>
          <a:p>
            <a:r>
              <a:rPr lang="en-US" sz="1000">
                <a:solidFill>
                  <a:schemeClr val="bg1"/>
                </a:solidFill>
                <a:latin typeface="Aptos Narrow"/>
                <a:ea typeface="Aptos Narrow"/>
                <a:cs typeface="Aptos Narrow"/>
              </a:rPr>
              <a:t>ES-EBG-2600003, </a:t>
            </a:r>
            <a:r>
              <a:rPr lang="en-US" sz="1000" err="1">
                <a:solidFill>
                  <a:schemeClr val="bg1"/>
                </a:solidFill>
                <a:latin typeface="Aptos Narrow"/>
                <a:ea typeface="Aptos Narrow"/>
                <a:cs typeface="Aptos Narrow"/>
              </a:rPr>
              <a:t>Enero</a:t>
            </a:r>
            <a:r>
              <a:rPr lang="en-US" sz="1000">
                <a:solidFill>
                  <a:schemeClr val="bg1"/>
                </a:solidFill>
                <a:latin typeface="Aptos Narrow"/>
                <a:ea typeface="Aptos Narrow"/>
                <a:cs typeface="Aptos Narrow"/>
              </a:rPr>
              <a:t> 2026</a:t>
            </a:r>
            <a:endParaRPr lang="en-US" sz="1000">
              <a:solidFill>
                <a:schemeClr val="bg1"/>
              </a:solidFill>
              <a:cs typeface="Arial" panose="020B0604020202020204"/>
            </a:endParaRPr>
          </a:p>
        </p:txBody>
      </p:sp>
      <p:grpSp>
        <p:nvGrpSpPr>
          <p:cNvPr id="15" name="Grupo 14">
            <a:extLst>
              <a:ext uri="{FF2B5EF4-FFF2-40B4-BE49-F238E27FC236}">
                <a16:creationId xmlns:a16="http://schemas.microsoft.com/office/drawing/2014/main" id="{2B1AFCC0-644C-FF8A-8716-B382BF48B3D0}"/>
              </a:ext>
            </a:extLst>
          </p:cNvPr>
          <p:cNvGrpSpPr/>
          <p:nvPr/>
        </p:nvGrpSpPr>
        <p:grpSpPr>
          <a:xfrm>
            <a:off x="1965810" y="6186841"/>
            <a:ext cx="7765045" cy="215444"/>
            <a:chOff x="3346314" y="5969898"/>
            <a:chExt cx="7765045" cy="215444"/>
          </a:xfrm>
        </p:grpSpPr>
        <p:sp>
          <p:nvSpPr>
            <p:cNvPr id="16" name="CuadroTexto 15">
              <a:extLst>
                <a:ext uri="{FF2B5EF4-FFF2-40B4-BE49-F238E27FC236}">
                  <a16:creationId xmlns:a16="http://schemas.microsoft.com/office/drawing/2014/main" id="{408D392B-C6F4-4CE4-2D9C-E6CEEB994CD5}"/>
                </a:ext>
              </a:extLst>
            </p:cNvPr>
            <p:cNvSpPr txBox="1"/>
            <p:nvPr/>
          </p:nvSpPr>
          <p:spPr>
            <a:xfrm>
              <a:off x="3395995" y="5969898"/>
              <a:ext cx="7715364" cy="215444"/>
            </a:xfrm>
            <a:prstGeom prst="rect">
              <a:avLst/>
            </a:prstGeom>
            <a:noFill/>
          </p:spPr>
          <p:txBody>
            <a:bodyPr wrap="square" rtlCol="0">
              <a:spAutoFit/>
            </a:bodyPr>
            <a:lstStyle/>
            <a:p>
              <a:pPr>
                <a:spcAft>
                  <a:spcPts val="600"/>
                </a:spcAft>
              </a:pPr>
              <a:r>
                <a:rPr lang="es-ES" sz="800" b="0" i="0" u="none" strike="noStrike" baseline="0">
                  <a:latin typeface="Arial" panose="020B0604020202020204" pitchFamily="34" charset="0"/>
                  <a:cs typeface="Arial" panose="020B0604020202020204" pitchFamily="34" charset="0"/>
                </a:rPr>
                <a:t>Este medicamento está sujeto a seguimiento adicional, es prioritaria la notificación de sospechas adversas asociadas a este medicamento.</a:t>
              </a:r>
            </a:p>
          </p:txBody>
        </p:sp>
        <p:sp>
          <p:nvSpPr>
            <p:cNvPr id="17" name="Triángulo isósceles 4">
              <a:extLst>
                <a:ext uri="{FF2B5EF4-FFF2-40B4-BE49-F238E27FC236}">
                  <a16:creationId xmlns:a16="http://schemas.microsoft.com/office/drawing/2014/main" id="{EC61CC65-78BC-36B6-083F-5018587498C2}"/>
                </a:ext>
              </a:extLst>
            </p:cNvPr>
            <p:cNvSpPr/>
            <p:nvPr/>
          </p:nvSpPr>
          <p:spPr>
            <a:xfrm flipV="1">
              <a:off x="3346314" y="6025837"/>
              <a:ext cx="84109" cy="76270"/>
            </a:xfrm>
            <a:prstGeom prst="triangle">
              <a:avLst/>
            </a:prstGeom>
            <a:solidFill>
              <a:schemeClr val="tx1"/>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no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025996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5647B5-9A9D-161A-4B2E-997D72189121}"/>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383593DD-277C-BD1E-4F25-2D523E15FE18}"/>
              </a:ext>
            </a:extLst>
          </p:cNvPr>
          <p:cNvSpPr txBox="1"/>
          <p:nvPr/>
        </p:nvSpPr>
        <p:spPr>
          <a:xfrm>
            <a:off x="1735644" y="6095838"/>
            <a:ext cx="8392151" cy="374461"/>
          </a:xfrm>
          <a:prstGeom prst="rect">
            <a:avLst/>
          </a:prstGeom>
          <a:noFill/>
        </p:spPr>
        <p:txBody>
          <a:bodyPr wrap="square" lIns="91440" tIns="45720" rIns="91440" bIns="45720" rtlCol="0" anchor="b">
            <a:spAutoFit/>
          </a:bodyPr>
          <a:lstStyle/>
          <a:p>
            <a:pPr marL="12700">
              <a:spcBef>
                <a:spcPts val="434"/>
              </a:spcBef>
              <a:tabLst>
                <a:tab pos="242570" algn="l"/>
              </a:tabLst>
            </a:pPr>
            <a:r>
              <a:rPr lang="es-ES" sz="500" b="1">
                <a:solidFill>
                  <a:srgbClr val="646464"/>
                </a:solidFill>
              </a:rPr>
              <a:t>DA</a:t>
            </a:r>
            <a:r>
              <a:rPr lang="es-ES" sz="500">
                <a:solidFill>
                  <a:srgbClr val="646464"/>
                </a:solidFill>
              </a:rPr>
              <a:t>: dermatitis atópica.</a:t>
            </a:r>
            <a:endParaRPr lang="es-ES" sz="500">
              <a:solidFill>
                <a:srgbClr val="646464"/>
              </a:solidFill>
              <a:latin typeface="Arial"/>
              <a:cs typeface="Arial"/>
            </a:endParaRPr>
          </a:p>
          <a:p>
            <a:pPr marL="12700">
              <a:lnSpc>
                <a:spcPct val="100000"/>
              </a:lnSpc>
              <a:spcBef>
                <a:spcPts val="434"/>
              </a:spcBef>
              <a:tabLst>
                <a:tab pos="242570" algn="l"/>
              </a:tabLst>
            </a:pPr>
            <a:r>
              <a:rPr lang="es-ES" sz="500">
                <a:solidFill>
                  <a:srgbClr val="646464"/>
                </a:solidFill>
                <a:latin typeface="Arial"/>
                <a:cs typeface="Arial"/>
              </a:rPr>
              <a:t>1. </a:t>
            </a:r>
            <a:r>
              <a:rPr lang="es-ES" sz="500" err="1">
                <a:solidFill>
                  <a:srgbClr val="646464"/>
                </a:solidFill>
                <a:latin typeface="Arial"/>
                <a:cs typeface="Arial"/>
              </a:rPr>
              <a:t>Gori</a:t>
            </a:r>
            <a:r>
              <a:rPr lang="es-ES" sz="500">
                <a:solidFill>
                  <a:srgbClr val="646464"/>
                </a:solidFill>
                <a:latin typeface="Arial"/>
                <a:cs typeface="Arial"/>
              </a:rPr>
              <a:t> N, </a:t>
            </a:r>
            <a:r>
              <a:rPr lang="es-ES" sz="500" i="1">
                <a:solidFill>
                  <a:srgbClr val="646464"/>
                </a:solidFill>
                <a:latin typeface="Arial"/>
                <a:cs typeface="Arial"/>
              </a:rPr>
              <a:t>et a</a:t>
            </a:r>
            <a:r>
              <a:rPr lang="es-ES" sz="500">
                <a:solidFill>
                  <a:srgbClr val="646464"/>
                </a:solidFill>
                <a:latin typeface="Arial"/>
                <a:cs typeface="Arial"/>
              </a:rPr>
              <a:t>l. Head and </a:t>
            </a:r>
            <a:r>
              <a:rPr lang="es-ES" sz="500" err="1">
                <a:solidFill>
                  <a:srgbClr val="646464"/>
                </a:solidFill>
                <a:latin typeface="Arial"/>
                <a:cs typeface="Arial"/>
              </a:rPr>
              <a:t>neck</a:t>
            </a:r>
            <a:r>
              <a:rPr lang="es-ES" sz="500">
                <a:solidFill>
                  <a:srgbClr val="646464"/>
                </a:solidFill>
                <a:latin typeface="Arial"/>
                <a:cs typeface="Arial"/>
              </a:rPr>
              <a:t> </a:t>
            </a:r>
            <a:r>
              <a:rPr lang="es-ES" sz="500" err="1">
                <a:solidFill>
                  <a:srgbClr val="646464"/>
                </a:solidFill>
                <a:latin typeface="Arial"/>
                <a:cs typeface="Arial"/>
              </a:rPr>
              <a:t>atopic</a:t>
            </a:r>
            <a:r>
              <a:rPr lang="es-ES" sz="500">
                <a:solidFill>
                  <a:srgbClr val="646464"/>
                </a:solidFill>
                <a:latin typeface="Arial"/>
                <a:cs typeface="Arial"/>
              </a:rPr>
              <a:t> dermatitis: </a:t>
            </a:r>
            <a:r>
              <a:rPr lang="es-ES" sz="500" err="1">
                <a:solidFill>
                  <a:srgbClr val="646464"/>
                </a:solidFill>
                <a:latin typeface="Arial"/>
                <a:cs typeface="Arial"/>
              </a:rPr>
              <a:t>still</a:t>
            </a:r>
            <a:r>
              <a:rPr lang="es-ES" sz="500">
                <a:solidFill>
                  <a:srgbClr val="646464"/>
                </a:solidFill>
                <a:latin typeface="Arial"/>
                <a:cs typeface="Arial"/>
              </a:rPr>
              <a:t> a </a:t>
            </a:r>
            <a:r>
              <a:rPr lang="es-ES" sz="500" err="1">
                <a:solidFill>
                  <a:srgbClr val="646464"/>
                </a:solidFill>
                <a:latin typeface="Arial"/>
                <a:cs typeface="Arial"/>
              </a:rPr>
              <a:t>challenging</a:t>
            </a:r>
            <a:r>
              <a:rPr lang="es-ES" sz="500">
                <a:solidFill>
                  <a:srgbClr val="646464"/>
                </a:solidFill>
                <a:latin typeface="Arial"/>
                <a:cs typeface="Arial"/>
              </a:rPr>
              <a:t> </a:t>
            </a:r>
            <a:r>
              <a:rPr lang="es-ES" sz="500" err="1">
                <a:solidFill>
                  <a:srgbClr val="646464"/>
                </a:solidFill>
                <a:latin typeface="Arial"/>
                <a:cs typeface="Arial"/>
              </a:rPr>
              <a:t>manifestation</a:t>
            </a:r>
            <a:r>
              <a:rPr lang="es-ES" sz="500">
                <a:solidFill>
                  <a:srgbClr val="646464"/>
                </a:solidFill>
                <a:latin typeface="Arial"/>
                <a:cs typeface="Arial"/>
              </a:rPr>
              <a:t> in </a:t>
            </a:r>
            <a:r>
              <a:rPr lang="es-ES" sz="500" err="1">
                <a:solidFill>
                  <a:srgbClr val="646464"/>
                </a:solidFill>
                <a:latin typeface="Arial"/>
                <a:cs typeface="Arial"/>
              </a:rPr>
              <a:t>the</a:t>
            </a:r>
            <a:r>
              <a:rPr lang="es-ES" sz="500">
                <a:solidFill>
                  <a:srgbClr val="646464"/>
                </a:solidFill>
                <a:latin typeface="Arial"/>
                <a:cs typeface="Arial"/>
              </a:rPr>
              <a:t> </a:t>
            </a:r>
            <a:r>
              <a:rPr lang="es-ES" sz="500" err="1">
                <a:solidFill>
                  <a:srgbClr val="646464"/>
                </a:solidFill>
                <a:latin typeface="Arial"/>
                <a:cs typeface="Arial"/>
              </a:rPr>
              <a:t>biologic</a:t>
            </a:r>
            <a:r>
              <a:rPr lang="es-ES" sz="500">
                <a:solidFill>
                  <a:srgbClr val="646464"/>
                </a:solidFill>
                <a:latin typeface="Arial"/>
                <a:cs typeface="Arial"/>
              </a:rPr>
              <a:t> era. Expert </a:t>
            </a:r>
            <a:r>
              <a:rPr lang="es-ES" sz="500" err="1">
                <a:solidFill>
                  <a:srgbClr val="646464"/>
                </a:solidFill>
                <a:latin typeface="Arial"/>
                <a:cs typeface="Arial"/>
              </a:rPr>
              <a:t>Opin</a:t>
            </a:r>
            <a:r>
              <a:rPr lang="es-ES" sz="500">
                <a:solidFill>
                  <a:srgbClr val="646464"/>
                </a:solidFill>
                <a:latin typeface="Arial"/>
                <a:cs typeface="Arial"/>
              </a:rPr>
              <a:t> </a:t>
            </a:r>
            <a:r>
              <a:rPr lang="es-ES" sz="500" err="1">
                <a:solidFill>
                  <a:srgbClr val="646464"/>
                </a:solidFill>
                <a:latin typeface="Arial"/>
                <a:cs typeface="Arial"/>
              </a:rPr>
              <a:t>Biol</a:t>
            </a:r>
            <a:r>
              <a:rPr lang="es-ES" sz="500">
                <a:solidFill>
                  <a:srgbClr val="646464"/>
                </a:solidFill>
                <a:latin typeface="Arial"/>
                <a:cs typeface="Arial"/>
              </a:rPr>
              <a:t> </a:t>
            </a:r>
            <a:r>
              <a:rPr lang="es-ES" sz="500" err="1">
                <a:solidFill>
                  <a:srgbClr val="646464"/>
                </a:solidFill>
                <a:latin typeface="Arial"/>
                <a:cs typeface="Arial"/>
              </a:rPr>
              <a:t>Ther</a:t>
            </a:r>
            <a:r>
              <a:rPr lang="es-ES" sz="500">
                <a:solidFill>
                  <a:srgbClr val="646464"/>
                </a:solidFill>
                <a:latin typeface="Arial"/>
                <a:cs typeface="Arial"/>
              </a:rPr>
              <a:t>. 2023 Jul-Dec;23(7):575-577; 2. </a:t>
            </a:r>
            <a:r>
              <a:rPr lang="es-ES" sz="500" err="1">
                <a:solidFill>
                  <a:srgbClr val="646464"/>
                </a:solidFill>
                <a:latin typeface="Arial"/>
                <a:cs typeface="Arial"/>
              </a:rPr>
              <a:t>Silverberg</a:t>
            </a:r>
            <a:r>
              <a:rPr lang="es-ES" sz="500">
                <a:solidFill>
                  <a:srgbClr val="646464"/>
                </a:solidFill>
                <a:latin typeface="Arial"/>
                <a:cs typeface="Arial"/>
              </a:rPr>
              <a:t> JI, </a:t>
            </a:r>
            <a:r>
              <a:rPr lang="es-ES" sz="500" i="1">
                <a:solidFill>
                  <a:srgbClr val="646464"/>
                </a:solidFill>
                <a:latin typeface="Arial"/>
                <a:cs typeface="Arial"/>
              </a:rPr>
              <a:t>et al</a:t>
            </a:r>
            <a:r>
              <a:rPr lang="es-ES" sz="500">
                <a:solidFill>
                  <a:srgbClr val="646464"/>
                </a:solidFill>
                <a:latin typeface="Arial"/>
                <a:cs typeface="Arial"/>
              </a:rPr>
              <a:t>. TARGET-DERM </a:t>
            </a:r>
            <a:r>
              <a:rPr lang="es-ES" sz="500" err="1">
                <a:solidFill>
                  <a:srgbClr val="646464"/>
                </a:solidFill>
                <a:latin typeface="Arial"/>
                <a:cs typeface="Arial"/>
              </a:rPr>
              <a:t>Investigators</a:t>
            </a:r>
            <a:r>
              <a:rPr lang="es-ES" sz="500">
                <a:solidFill>
                  <a:srgbClr val="646464"/>
                </a:solidFill>
                <a:latin typeface="Arial"/>
                <a:cs typeface="Arial"/>
              </a:rPr>
              <a:t>. </a:t>
            </a:r>
            <a:r>
              <a:rPr lang="es-ES" sz="500" err="1">
                <a:solidFill>
                  <a:srgbClr val="646464"/>
                </a:solidFill>
                <a:latin typeface="Arial"/>
                <a:cs typeface="Arial"/>
              </a:rPr>
              <a:t>Prevalence</a:t>
            </a:r>
            <a:r>
              <a:rPr lang="es-ES" sz="500">
                <a:solidFill>
                  <a:srgbClr val="646464"/>
                </a:solidFill>
                <a:latin typeface="Arial"/>
                <a:cs typeface="Arial"/>
              </a:rPr>
              <a:t> and </a:t>
            </a:r>
            <a:r>
              <a:rPr lang="es-ES" sz="500" err="1">
                <a:solidFill>
                  <a:srgbClr val="646464"/>
                </a:solidFill>
                <a:latin typeface="Arial"/>
                <a:cs typeface="Arial"/>
              </a:rPr>
              <a:t>burden</a:t>
            </a:r>
            <a:r>
              <a:rPr lang="es-ES" sz="500">
                <a:solidFill>
                  <a:srgbClr val="646464"/>
                </a:solidFill>
                <a:latin typeface="Arial"/>
                <a:cs typeface="Arial"/>
              </a:rPr>
              <a:t> </a:t>
            </a:r>
            <a:r>
              <a:rPr lang="es-ES" sz="500" err="1">
                <a:solidFill>
                  <a:srgbClr val="646464"/>
                </a:solidFill>
                <a:latin typeface="Arial"/>
                <a:cs typeface="Arial"/>
              </a:rPr>
              <a:t>of</a:t>
            </a:r>
            <a:r>
              <a:rPr lang="es-ES" sz="500">
                <a:solidFill>
                  <a:srgbClr val="646464"/>
                </a:solidFill>
                <a:latin typeface="Arial"/>
                <a:cs typeface="Arial"/>
              </a:rPr>
              <a:t> </a:t>
            </a:r>
            <a:r>
              <a:rPr lang="es-ES" sz="500" err="1">
                <a:solidFill>
                  <a:srgbClr val="646464"/>
                </a:solidFill>
                <a:latin typeface="Arial"/>
                <a:cs typeface="Arial"/>
              </a:rPr>
              <a:t>atopic</a:t>
            </a:r>
            <a:r>
              <a:rPr lang="es-ES" sz="500">
                <a:solidFill>
                  <a:srgbClr val="646464"/>
                </a:solidFill>
                <a:latin typeface="Arial"/>
                <a:cs typeface="Arial"/>
              </a:rPr>
              <a:t> dermatitis </a:t>
            </a:r>
            <a:r>
              <a:rPr lang="es-ES" sz="500" err="1">
                <a:solidFill>
                  <a:srgbClr val="646464"/>
                </a:solidFill>
                <a:latin typeface="Arial"/>
                <a:cs typeface="Arial"/>
              </a:rPr>
              <a:t>involving</a:t>
            </a:r>
            <a:r>
              <a:rPr lang="es-ES" sz="500">
                <a:solidFill>
                  <a:srgbClr val="646464"/>
                </a:solidFill>
                <a:latin typeface="Arial"/>
                <a:cs typeface="Arial"/>
              </a:rPr>
              <a:t> </a:t>
            </a:r>
            <a:r>
              <a:rPr lang="es-ES" sz="500" err="1">
                <a:solidFill>
                  <a:srgbClr val="646464"/>
                </a:solidFill>
                <a:latin typeface="Arial"/>
                <a:cs typeface="Arial"/>
              </a:rPr>
              <a:t>the</a:t>
            </a:r>
            <a:r>
              <a:rPr lang="es-ES" sz="500">
                <a:solidFill>
                  <a:srgbClr val="646464"/>
                </a:solidFill>
                <a:latin typeface="Arial"/>
                <a:cs typeface="Arial"/>
              </a:rPr>
              <a:t> head, </a:t>
            </a:r>
            <a:r>
              <a:rPr lang="es-ES" sz="500" err="1">
                <a:solidFill>
                  <a:srgbClr val="646464"/>
                </a:solidFill>
                <a:latin typeface="Arial"/>
                <a:cs typeface="Arial"/>
              </a:rPr>
              <a:t>neck</a:t>
            </a:r>
            <a:r>
              <a:rPr lang="es-ES" sz="500">
                <a:solidFill>
                  <a:srgbClr val="646464"/>
                </a:solidFill>
                <a:latin typeface="Arial"/>
                <a:cs typeface="Arial"/>
              </a:rPr>
              <a:t>, </a:t>
            </a:r>
            <a:r>
              <a:rPr lang="es-ES" sz="500" err="1">
                <a:solidFill>
                  <a:srgbClr val="646464"/>
                </a:solidFill>
                <a:latin typeface="Arial"/>
                <a:cs typeface="Arial"/>
              </a:rPr>
              <a:t>face</a:t>
            </a:r>
            <a:r>
              <a:rPr lang="es-ES" sz="500">
                <a:solidFill>
                  <a:srgbClr val="646464"/>
                </a:solidFill>
                <a:latin typeface="Arial"/>
                <a:cs typeface="Arial"/>
              </a:rPr>
              <a:t>, and </a:t>
            </a:r>
            <a:r>
              <a:rPr lang="es-ES" sz="500" err="1">
                <a:solidFill>
                  <a:srgbClr val="646464"/>
                </a:solidFill>
                <a:latin typeface="Arial"/>
                <a:cs typeface="Arial"/>
              </a:rPr>
              <a:t>hand</a:t>
            </a:r>
            <a:r>
              <a:rPr lang="es-ES" sz="500">
                <a:solidFill>
                  <a:srgbClr val="646464"/>
                </a:solidFill>
                <a:latin typeface="Arial"/>
                <a:cs typeface="Arial"/>
              </a:rPr>
              <a:t>: A </a:t>
            </a:r>
            <a:r>
              <a:rPr lang="es-ES" sz="500" err="1">
                <a:solidFill>
                  <a:srgbClr val="646464"/>
                </a:solidFill>
                <a:latin typeface="Arial"/>
                <a:cs typeface="Arial"/>
              </a:rPr>
              <a:t>cross</a:t>
            </a:r>
            <a:r>
              <a:rPr lang="es-ES" sz="500">
                <a:solidFill>
                  <a:srgbClr val="646464"/>
                </a:solidFill>
                <a:latin typeface="Arial"/>
                <a:cs typeface="Arial"/>
              </a:rPr>
              <a:t> </a:t>
            </a:r>
            <a:r>
              <a:rPr lang="es-ES" sz="500" err="1">
                <a:solidFill>
                  <a:srgbClr val="646464"/>
                </a:solidFill>
                <a:latin typeface="Arial"/>
                <a:cs typeface="Arial"/>
              </a:rPr>
              <a:t>sectional</a:t>
            </a:r>
            <a:r>
              <a:rPr lang="es-ES" sz="500">
                <a:solidFill>
                  <a:srgbClr val="646464"/>
                </a:solidFill>
                <a:latin typeface="Arial"/>
                <a:cs typeface="Arial"/>
              </a:rPr>
              <a:t> </a:t>
            </a:r>
            <a:r>
              <a:rPr lang="es-ES" sz="500" err="1">
                <a:solidFill>
                  <a:srgbClr val="646464"/>
                </a:solidFill>
                <a:latin typeface="Arial"/>
                <a:cs typeface="Arial"/>
              </a:rPr>
              <a:t>study</a:t>
            </a:r>
            <a:r>
              <a:rPr lang="es-ES" sz="500">
                <a:solidFill>
                  <a:srgbClr val="646464"/>
                </a:solidFill>
                <a:latin typeface="Arial"/>
                <a:cs typeface="Arial"/>
              </a:rPr>
              <a:t> </a:t>
            </a:r>
            <a:r>
              <a:rPr lang="es-ES" sz="500" err="1">
                <a:solidFill>
                  <a:srgbClr val="646464"/>
                </a:solidFill>
                <a:latin typeface="Arial"/>
                <a:cs typeface="Arial"/>
              </a:rPr>
              <a:t>from</a:t>
            </a:r>
            <a:r>
              <a:rPr lang="es-ES" sz="500">
                <a:solidFill>
                  <a:srgbClr val="646464"/>
                </a:solidFill>
                <a:latin typeface="Arial"/>
                <a:cs typeface="Arial"/>
              </a:rPr>
              <a:t> </a:t>
            </a:r>
            <a:r>
              <a:rPr lang="es-ES" sz="500" err="1">
                <a:solidFill>
                  <a:srgbClr val="646464"/>
                </a:solidFill>
                <a:latin typeface="Arial"/>
                <a:cs typeface="Arial"/>
              </a:rPr>
              <a:t>the</a:t>
            </a:r>
            <a:r>
              <a:rPr lang="es-ES" sz="500">
                <a:solidFill>
                  <a:srgbClr val="646464"/>
                </a:solidFill>
                <a:latin typeface="Arial"/>
                <a:cs typeface="Arial"/>
              </a:rPr>
              <a:t> TARGET-DERM AD </a:t>
            </a:r>
            <a:r>
              <a:rPr lang="es-ES" sz="500" err="1">
                <a:solidFill>
                  <a:srgbClr val="646464"/>
                </a:solidFill>
                <a:latin typeface="Arial"/>
                <a:cs typeface="Arial"/>
              </a:rPr>
              <a:t>cohort</a:t>
            </a:r>
            <a:r>
              <a:rPr lang="es-ES" sz="500">
                <a:solidFill>
                  <a:srgbClr val="646464"/>
                </a:solidFill>
                <a:latin typeface="Arial"/>
                <a:cs typeface="Arial"/>
              </a:rPr>
              <a:t>. J Am Acad </a:t>
            </a:r>
            <a:r>
              <a:rPr lang="es-ES" sz="500" err="1">
                <a:solidFill>
                  <a:srgbClr val="646464"/>
                </a:solidFill>
                <a:latin typeface="Arial"/>
                <a:cs typeface="Arial"/>
              </a:rPr>
              <a:t>Dermatol</a:t>
            </a:r>
            <a:r>
              <a:rPr lang="es-ES" sz="500">
                <a:solidFill>
                  <a:srgbClr val="646464"/>
                </a:solidFill>
                <a:latin typeface="Arial"/>
                <a:cs typeface="Arial"/>
              </a:rPr>
              <a:t>. 2023 Sep;89(3):519-528; 3. </a:t>
            </a:r>
            <a:r>
              <a:rPr lang="es-ES" sz="500" err="1">
                <a:solidFill>
                  <a:srgbClr val="646464"/>
                </a:solidFill>
                <a:latin typeface="Arial"/>
                <a:cs typeface="Arial"/>
              </a:rPr>
              <a:t>Blicharz</a:t>
            </a:r>
            <a:r>
              <a:rPr lang="es-ES" sz="500">
                <a:solidFill>
                  <a:srgbClr val="646464"/>
                </a:solidFill>
                <a:latin typeface="Arial"/>
                <a:cs typeface="Arial"/>
              </a:rPr>
              <a:t> L, </a:t>
            </a:r>
            <a:r>
              <a:rPr lang="es-ES" sz="500" i="1">
                <a:solidFill>
                  <a:srgbClr val="646464"/>
                </a:solidFill>
                <a:latin typeface="Arial"/>
                <a:cs typeface="Arial"/>
              </a:rPr>
              <a:t>et al</a:t>
            </a:r>
            <a:r>
              <a:rPr lang="es-ES" sz="500">
                <a:solidFill>
                  <a:srgbClr val="646464"/>
                </a:solidFill>
                <a:latin typeface="Arial"/>
                <a:cs typeface="Arial"/>
              </a:rPr>
              <a:t>. Head and </a:t>
            </a:r>
            <a:r>
              <a:rPr lang="es-ES" sz="500" err="1">
                <a:solidFill>
                  <a:srgbClr val="646464"/>
                </a:solidFill>
                <a:latin typeface="Arial"/>
                <a:cs typeface="Arial"/>
              </a:rPr>
              <a:t>neck</a:t>
            </a:r>
            <a:r>
              <a:rPr lang="es-ES" sz="500">
                <a:solidFill>
                  <a:srgbClr val="646464"/>
                </a:solidFill>
                <a:latin typeface="Arial"/>
                <a:cs typeface="Arial"/>
              </a:rPr>
              <a:t> dermatitis: a </a:t>
            </a:r>
            <a:r>
              <a:rPr lang="es-ES" sz="500" err="1">
                <a:solidFill>
                  <a:srgbClr val="646464"/>
                </a:solidFill>
                <a:latin typeface="Arial"/>
                <a:cs typeface="Arial"/>
              </a:rPr>
              <a:t>variant</a:t>
            </a:r>
            <a:r>
              <a:rPr lang="es-ES" sz="500">
                <a:solidFill>
                  <a:srgbClr val="646464"/>
                </a:solidFill>
                <a:latin typeface="Arial"/>
                <a:cs typeface="Arial"/>
              </a:rPr>
              <a:t> </a:t>
            </a:r>
            <a:r>
              <a:rPr lang="es-ES" sz="500" err="1">
                <a:solidFill>
                  <a:srgbClr val="646464"/>
                </a:solidFill>
                <a:latin typeface="Arial"/>
                <a:cs typeface="Arial"/>
              </a:rPr>
              <a:t>of</a:t>
            </a:r>
            <a:r>
              <a:rPr lang="es-ES" sz="500">
                <a:solidFill>
                  <a:srgbClr val="646464"/>
                </a:solidFill>
                <a:latin typeface="Arial"/>
                <a:cs typeface="Arial"/>
              </a:rPr>
              <a:t> </a:t>
            </a:r>
            <a:r>
              <a:rPr lang="es-ES" sz="500" err="1">
                <a:solidFill>
                  <a:srgbClr val="646464"/>
                </a:solidFill>
                <a:latin typeface="Arial"/>
                <a:cs typeface="Arial"/>
              </a:rPr>
              <a:t>atopic</a:t>
            </a:r>
            <a:r>
              <a:rPr lang="es-ES" sz="500">
                <a:solidFill>
                  <a:srgbClr val="646464"/>
                </a:solidFill>
                <a:latin typeface="Arial"/>
                <a:cs typeface="Arial"/>
              </a:rPr>
              <a:t> dermatitis. </a:t>
            </a:r>
            <a:r>
              <a:rPr lang="es-ES" sz="500" err="1">
                <a:solidFill>
                  <a:srgbClr val="646464"/>
                </a:solidFill>
                <a:latin typeface="Arial"/>
                <a:cs typeface="Arial"/>
              </a:rPr>
              <a:t>Ital</a:t>
            </a:r>
            <a:r>
              <a:rPr lang="es-ES" sz="500">
                <a:solidFill>
                  <a:srgbClr val="646464"/>
                </a:solidFill>
                <a:latin typeface="Arial"/>
                <a:cs typeface="Arial"/>
              </a:rPr>
              <a:t> J </a:t>
            </a:r>
            <a:r>
              <a:rPr lang="es-ES" sz="500" err="1">
                <a:solidFill>
                  <a:srgbClr val="646464"/>
                </a:solidFill>
                <a:latin typeface="Arial"/>
                <a:cs typeface="Arial"/>
              </a:rPr>
              <a:t>Dermatol</a:t>
            </a:r>
            <a:r>
              <a:rPr lang="es-ES" sz="500">
                <a:solidFill>
                  <a:srgbClr val="646464"/>
                </a:solidFill>
                <a:latin typeface="Arial"/>
                <a:cs typeface="Arial"/>
              </a:rPr>
              <a:t> </a:t>
            </a:r>
            <a:r>
              <a:rPr lang="es-ES" sz="500" err="1">
                <a:solidFill>
                  <a:srgbClr val="646464"/>
                </a:solidFill>
                <a:latin typeface="Arial"/>
                <a:cs typeface="Arial"/>
              </a:rPr>
              <a:t>Venerol</a:t>
            </a:r>
            <a:r>
              <a:rPr lang="es-ES" sz="500">
                <a:solidFill>
                  <a:srgbClr val="646464"/>
                </a:solidFill>
                <a:latin typeface="Arial"/>
                <a:cs typeface="Arial"/>
              </a:rPr>
              <a:t>. 2025 Apr;160(2):123-144.</a:t>
            </a:r>
            <a:endParaRPr lang="es-ES" sz="500">
              <a:latin typeface="Arial"/>
              <a:cs typeface="Arial"/>
            </a:endParaRPr>
          </a:p>
        </p:txBody>
      </p:sp>
      <p:sp>
        <p:nvSpPr>
          <p:cNvPr id="3" name="Título 2">
            <a:extLst>
              <a:ext uri="{FF2B5EF4-FFF2-40B4-BE49-F238E27FC236}">
                <a16:creationId xmlns:a16="http://schemas.microsoft.com/office/drawing/2014/main" id="{3C718A17-6B8B-A50B-95D3-C4666029FC97}"/>
              </a:ext>
            </a:extLst>
          </p:cNvPr>
          <p:cNvSpPr>
            <a:spLocks noGrp="1"/>
          </p:cNvSpPr>
          <p:nvPr>
            <p:ph type="title"/>
          </p:nvPr>
        </p:nvSpPr>
        <p:spPr>
          <a:xfrm>
            <a:off x="308113" y="211015"/>
            <a:ext cx="9382539" cy="961802"/>
          </a:xfrm>
        </p:spPr>
        <p:txBody>
          <a:bodyPr/>
          <a:lstStyle/>
          <a:p>
            <a:r>
              <a:rPr lang="es-ES"/>
              <a:t>La dermatitis atópica en cara y cuello se asocia a un mayor deterioro de la calidad de vida del paciente frente a otras localizaciones</a:t>
            </a:r>
            <a:r>
              <a:rPr lang="es-ES" baseline="30000"/>
              <a:t>1,2</a:t>
            </a:r>
          </a:p>
        </p:txBody>
      </p:sp>
      <p:graphicFrame>
        <p:nvGraphicFramePr>
          <p:cNvPr id="6" name="Tabla 5">
            <a:extLst>
              <a:ext uri="{FF2B5EF4-FFF2-40B4-BE49-F238E27FC236}">
                <a16:creationId xmlns:a16="http://schemas.microsoft.com/office/drawing/2014/main" id="{EB4D556F-5BCF-9FC5-0237-F2B5EEDB612C}"/>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grpSp>
        <p:nvGrpSpPr>
          <p:cNvPr id="9" name="object 2">
            <a:extLst>
              <a:ext uri="{FF2B5EF4-FFF2-40B4-BE49-F238E27FC236}">
                <a16:creationId xmlns:a16="http://schemas.microsoft.com/office/drawing/2014/main" id="{A248C1BF-8162-A948-95B8-BD95A8255F38}"/>
              </a:ext>
            </a:extLst>
          </p:cNvPr>
          <p:cNvGrpSpPr/>
          <p:nvPr/>
        </p:nvGrpSpPr>
        <p:grpSpPr>
          <a:xfrm>
            <a:off x="1256430" y="1836633"/>
            <a:ext cx="530619" cy="530619"/>
            <a:chOff x="4900371" y="3503612"/>
            <a:chExt cx="875030" cy="875030"/>
          </a:xfrm>
        </p:grpSpPr>
        <p:sp>
          <p:nvSpPr>
            <p:cNvPr id="11" name="object 3">
              <a:extLst>
                <a:ext uri="{FF2B5EF4-FFF2-40B4-BE49-F238E27FC236}">
                  <a16:creationId xmlns:a16="http://schemas.microsoft.com/office/drawing/2014/main" id="{18A65EB7-3E1C-37FF-2901-527ABD08E90F}"/>
                </a:ext>
              </a:extLst>
            </p:cNvPr>
            <p:cNvSpPr/>
            <p:nvPr/>
          </p:nvSpPr>
          <p:spPr>
            <a:xfrm>
              <a:off x="4900371" y="3503612"/>
              <a:ext cx="875030" cy="875030"/>
            </a:xfrm>
            <a:custGeom>
              <a:avLst/>
              <a:gdLst/>
              <a:ahLst/>
              <a:cxnLst/>
              <a:rect l="l" t="t" r="r" b="b"/>
              <a:pathLst>
                <a:path w="875029" h="875029">
                  <a:moveTo>
                    <a:pt x="437306" y="0"/>
                  </a:moveTo>
                  <a:lnTo>
                    <a:pt x="389656" y="2565"/>
                  </a:lnTo>
                  <a:lnTo>
                    <a:pt x="343492" y="10086"/>
                  </a:lnTo>
                  <a:lnTo>
                    <a:pt x="299081" y="22293"/>
                  </a:lnTo>
                  <a:lnTo>
                    <a:pt x="256691" y="38921"/>
                  </a:lnTo>
                  <a:lnTo>
                    <a:pt x="216587" y="59703"/>
                  </a:lnTo>
                  <a:lnTo>
                    <a:pt x="179037" y="84372"/>
                  </a:lnTo>
                  <a:lnTo>
                    <a:pt x="144306" y="112662"/>
                  </a:lnTo>
                  <a:lnTo>
                    <a:pt x="112663" y="144305"/>
                  </a:lnTo>
                  <a:lnTo>
                    <a:pt x="84373" y="179034"/>
                  </a:lnTo>
                  <a:lnTo>
                    <a:pt x="59704" y="216584"/>
                  </a:lnTo>
                  <a:lnTo>
                    <a:pt x="38922" y="256687"/>
                  </a:lnTo>
                  <a:lnTo>
                    <a:pt x="22293" y="299076"/>
                  </a:lnTo>
                  <a:lnTo>
                    <a:pt x="10086" y="343485"/>
                  </a:lnTo>
                  <a:lnTo>
                    <a:pt x="2566" y="389647"/>
                  </a:lnTo>
                  <a:lnTo>
                    <a:pt x="0" y="437295"/>
                  </a:lnTo>
                  <a:lnTo>
                    <a:pt x="2566" y="484943"/>
                  </a:lnTo>
                  <a:lnTo>
                    <a:pt x="10086" y="531105"/>
                  </a:lnTo>
                  <a:lnTo>
                    <a:pt x="22293" y="575514"/>
                  </a:lnTo>
                  <a:lnTo>
                    <a:pt x="38922" y="617903"/>
                  </a:lnTo>
                  <a:lnTo>
                    <a:pt x="59704" y="658006"/>
                  </a:lnTo>
                  <a:lnTo>
                    <a:pt x="84373" y="695556"/>
                  </a:lnTo>
                  <a:lnTo>
                    <a:pt x="112663" y="730286"/>
                  </a:lnTo>
                  <a:lnTo>
                    <a:pt x="144306" y="761928"/>
                  </a:lnTo>
                  <a:lnTo>
                    <a:pt x="179037" y="790218"/>
                  </a:lnTo>
                  <a:lnTo>
                    <a:pt x="216587" y="814887"/>
                  </a:lnTo>
                  <a:lnTo>
                    <a:pt x="256691" y="835669"/>
                  </a:lnTo>
                  <a:lnTo>
                    <a:pt x="299081" y="852297"/>
                  </a:lnTo>
                  <a:lnTo>
                    <a:pt x="343492" y="864505"/>
                  </a:lnTo>
                  <a:lnTo>
                    <a:pt x="389656" y="872025"/>
                  </a:lnTo>
                  <a:lnTo>
                    <a:pt x="437306" y="874591"/>
                  </a:lnTo>
                  <a:lnTo>
                    <a:pt x="484954" y="872025"/>
                  </a:lnTo>
                  <a:lnTo>
                    <a:pt x="531116" y="864505"/>
                  </a:lnTo>
                  <a:lnTo>
                    <a:pt x="575525" y="852297"/>
                  </a:lnTo>
                  <a:lnTo>
                    <a:pt x="617914" y="835669"/>
                  </a:lnTo>
                  <a:lnTo>
                    <a:pt x="658017" y="814887"/>
                  </a:lnTo>
                  <a:lnTo>
                    <a:pt x="695566" y="790218"/>
                  </a:lnTo>
                  <a:lnTo>
                    <a:pt x="730296" y="761928"/>
                  </a:lnTo>
                  <a:lnTo>
                    <a:pt x="761939" y="730286"/>
                  </a:lnTo>
                  <a:lnTo>
                    <a:pt x="790228" y="695556"/>
                  </a:lnTo>
                  <a:lnTo>
                    <a:pt x="814897" y="658006"/>
                  </a:lnTo>
                  <a:lnTo>
                    <a:pt x="835679" y="617903"/>
                  </a:lnTo>
                  <a:lnTo>
                    <a:pt x="852307" y="575514"/>
                  </a:lnTo>
                  <a:lnTo>
                    <a:pt x="864515" y="531105"/>
                  </a:lnTo>
                  <a:lnTo>
                    <a:pt x="872035" y="484943"/>
                  </a:lnTo>
                  <a:lnTo>
                    <a:pt x="874601" y="437295"/>
                  </a:lnTo>
                  <a:lnTo>
                    <a:pt x="872035" y="389647"/>
                  </a:lnTo>
                  <a:lnTo>
                    <a:pt x="864515" y="343485"/>
                  </a:lnTo>
                  <a:lnTo>
                    <a:pt x="852307" y="299076"/>
                  </a:lnTo>
                  <a:lnTo>
                    <a:pt x="835679" y="256687"/>
                  </a:lnTo>
                  <a:lnTo>
                    <a:pt x="814897" y="216584"/>
                  </a:lnTo>
                  <a:lnTo>
                    <a:pt x="790228" y="179034"/>
                  </a:lnTo>
                  <a:lnTo>
                    <a:pt x="761939" y="144305"/>
                  </a:lnTo>
                  <a:lnTo>
                    <a:pt x="730296" y="112662"/>
                  </a:lnTo>
                  <a:lnTo>
                    <a:pt x="695566" y="84372"/>
                  </a:lnTo>
                  <a:lnTo>
                    <a:pt x="658017" y="59703"/>
                  </a:lnTo>
                  <a:lnTo>
                    <a:pt x="617914" y="38921"/>
                  </a:lnTo>
                  <a:lnTo>
                    <a:pt x="575525" y="22293"/>
                  </a:lnTo>
                  <a:lnTo>
                    <a:pt x="531116" y="10086"/>
                  </a:lnTo>
                  <a:lnTo>
                    <a:pt x="484954" y="2565"/>
                  </a:lnTo>
                  <a:lnTo>
                    <a:pt x="437306" y="0"/>
                  </a:lnTo>
                  <a:close/>
                </a:path>
              </a:pathLst>
            </a:custGeom>
            <a:solidFill>
              <a:srgbClr val="21336B"/>
            </a:solidFill>
          </p:spPr>
          <p:txBody>
            <a:bodyPr wrap="square" lIns="0" tIns="0" rIns="0" bIns="0" rtlCol="0"/>
            <a:lstStyle/>
            <a:p>
              <a:endParaRPr sz="1092"/>
            </a:p>
          </p:txBody>
        </p:sp>
        <p:pic>
          <p:nvPicPr>
            <p:cNvPr id="13" name="object 4">
              <a:extLst>
                <a:ext uri="{FF2B5EF4-FFF2-40B4-BE49-F238E27FC236}">
                  <a16:creationId xmlns:a16="http://schemas.microsoft.com/office/drawing/2014/main" id="{7068E96D-8FE1-9373-F662-E0B1878316AA}"/>
                </a:ext>
              </a:extLst>
            </p:cNvPr>
            <p:cNvPicPr/>
            <p:nvPr/>
          </p:nvPicPr>
          <p:blipFill>
            <a:blip r:embed="rId3" cstate="print"/>
            <a:stretch>
              <a:fillRect/>
            </a:stretch>
          </p:blipFill>
          <p:spPr>
            <a:xfrm>
              <a:off x="5075198" y="3521482"/>
              <a:ext cx="698816" cy="856445"/>
            </a:xfrm>
            <a:prstGeom prst="rect">
              <a:avLst/>
            </a:prstGeom>
          </p:spPr>
        </p:pic>
        <p:pic>
          <p:nvPicPr>
            <p:cNvPr id="15" name="object 5">
              <a:extLst>
                <a:ext uri="{FF2B5EF4-FFF2-40B4-BE49-F238E27FC236}">
                  <a16:creationId xmlns:a16="http://schemas.microsoft.com/office/drawing/2014/main" id="{C3A2784F-12E9-C805-0F4B-9B6FD30A09F7}"/>
                </a:ext>
              </a:extLst>
            </p:cNvPr>
            <p:cNvPicPr/>
            <p:nvPr/>
          </p:nvPicPr>
          <p:blipFill>
            <a:blip r:embed="rId4" cstate="print"/>
            <a:stretch>
              <a:fillRect/>
            </a:stretch>
          </p:blipFill>
          <p:spPr>
            <a:xfrm>
              <a:off x="4900373" y="3613072"/>
              <a:ext cx="383883" cy="761872"/>
            </a:xfrm>
            <a:prstGeom prst="rect">
              <a:avLst/>
            </a:prstGeom>
          </p:spPr>
        </p:pic>
        <p:pic>
          <p:nvPicPr>
            <p:cNvPr id="16" name="object 6">
              <a:extLst>
                <a:ext uri="{FF2B5EF4-FFF2-40B4-BE49-F238E27FC236}">
                  <a16:creationId xmlns:a16="http://schemas.microsoft.com/office/drawing/2014/main" id="{ABBD88ED-00BB-F19B-7541-C245FF3B3922}"/>
                </a:ext>
              </a:extLst>
            </p:cNvPr>
            <p:cNvPicPr/>
            <p:nvPr/>
          </p:nvPicPr>
          <p:blipFill>
            <a:blip r:embed="rId5" cstate="print"/>
            <a:stretch>
              <a:fillRect/>
            </a:stretch>
          </p:blipFill>
          <p:spPr>
            <a:xfrm>
              <a:off x="5346397" y="3970280"/>
              <a:ext cx="114624" cy="130500"/>
            </a:xfrm>
            <a:prstGeom prst="rect">
              <a:avLst/>
            </a:prstGeom>
          </p:spPr>
        </p:pic>
        <p:sp>
          <p:nvSpPr>
            <p:cNvPr id="18" name="object 7">
              <a:extLst>
                <a:ext uri="{FF2B5EF4-FFF2-40B4-BE49-F238E27FC236}">
                  <a16:creationId xmlns:a16="http://schemas.microsoft.com/office/drawing/2014/main" id="{7984E487-BC4D-71CB-BFEF-568131611FC3}"/>
                </a:ext>
              </a:extLst>
            </p:cNvPr>
            <p:cNvSpPr/>
            <p:nvPr/>
          </p:nvSpPr>
          <p:spPr>
            <a:xfrm>
              <a:off x="5135297" y="3787408"/>
              <a:ext cx="306070" cy="276225"/>
            </a:xfrm>
            <a:custGeom>
              <a:avLst/>
              <a:gdLst/>
              <a:ahLst/>
              <a:cxnLst/>
              <a:rect l="l" t="t" r="r" b="b"/>
              <a:pathLst>
                <a:path w="306070" h="276225">
                  <a:moveTo>
                    <a:pt x="295549" y="65463"/>
                  </a:moveTo>
                  <a:lnTo>
                    <a:pt x="306059" y="108728"/>
                  </a:lnTo>
                  <a:lnTo>
                    <a:pt x="303897" y="152963"/>
                  </a:lnTo>
                  <a:lnTo>
                    <a:pt x="289065" y="195220"/>
                  </a:lnTo>
                  <a:lnTo>
                    <a:pt x="261561" y="232547"/>
                  </a:lnTo>
                  <a:lnTo>
                    <a:pt x="221518" y="261502"/>
                  </a:lnTo>
                  <a:lnTo>
                    <a:pt x="176085" y="275980"/>
                  </a:lnTo>
                  <a:lnTo>
                    <a:pt x="128855" y="275980"/>
                  </a:lnTo>
                  <a:lnTo>
                    <a:pt x="83422" y="261502"/>
                  </a:lnTo>
                  <a:lnTo>
                    <a:pt x="43379" y="232547"/>
                  </a:lnTo>
                  <a:lnTo>
                    <a:pt x="14459" y="192461"/>
                  </a:lnTo>
                  <a:lnTo>
                    <a:pt x="0" y="146977"/>
                  </a:lnTo>
                  <a:lnTo>
                    <a:pt x="0" y="99692"/>
                  </a:lnTo>
                  <a:lnTo>
                    <a:pt x="14459" y="54205"/>
                  </a:lnTo>
                  <a:lnTo>
                    <a:pt x="43379" y="14114"/>
                  </a:lnTo>
                  <a:lnTo>
                    <a:pt x="48520" y="8973"/>
                  </a:lnTo>
                  <a:lnTo>
                    <a:pt x="53923" y="4272"/>
                  </a:lnTo>
                  <a:lnTo>
                    <a:pt x="59567" y="0"/>
                  </a:lnTo>
                </a:path>
              </a:pathLst>
            </a:custGeom>
            <a:ln w="10470">
              <a:solidFill>
                <a:srgbClr val="FFFFFF"/>
              </a:solidFill>
            </a:ln>
          </p:spPr>
          <p:txBody>
            <a:bodyPr wrap="square" lIns="0" tIns="0" rIns="0" bIns="0" rtlCol="0"/>
            <a:lstStyle/>
            <a:p>
              <a:endParaRPr sz="1092"/>
            </a:p>
          </p:txBody>
        </p:sp>
        <p:pic>
          <p:nvPicPr>
            <p:cNvPr id="20" name="object 8">
              <a:extLst>
                <a:ext uri="{FF2B5EF4-FFF2-40B4-BE49-F238E27FC236}">
                  <a16:creationId xmlns:a16="http://schemas.microsoft.com/office/drawing/2014/main" id="{80EB569F-30DC-A5A7-E6A7-E56D0826E1C2}"/>
                </a:ext>
              </a:extLst>
            </p:cNvPr>
            <p:cNvPicPr/>
            <p:nvPr/>
          </p:nvPicPr>
          <p:blipFill>
            <a:blip r:embed="rId6" cstate="print"/>
            <a:stretch>
              <a:fillRect/>
            </a:stretch>
          </p:blipFill>
          <p:spPr>
            <a:xfrm>
              <a:off x="5169762" y="3711592"/>
              <a:ext cx="246102" cy="317432"/>
            </a:xfrm>
            <a:prstGeom prst="rect">
              <a:avLst/>
            </a:prstGeom>
          </p:spPr>
        </p:pic>
        <p:pic>
          <p:nvPicPr>
            <p:cNvPr id="22" name="object 9">
              <a:extLst>
                <a:ext uri="{FF2B5EF4-FFF2-40B4-BE49-F238E27FC236}">
                  <a16:creationId xmlns:a16="http://schemas.microsoft.com/office/drawing/2014/main" id="{33BEBB14-8926-74DD-1895-554EE67C0D12}"/>
                </a:ext>
              </a:extLst>
            </p:cNvPr>
            <p:cNvPicPr/>
            <p:nvPr/>
          </p:nvPicPr>
          <p:blipFill>
            <a:blip r:embed="rId7" cstate="print"/>
            <a:stretch>
              <a:fillRect/>
            </a:stretch>
          </p:blipFill>
          <p:spPr>
            <a:xfrm>
              <a:off x="5441821" y="4016176"/>
              <a:ext cx="105266" cy="154071"/>
            </a:xfrm>
            <a:prstGeom prst="rect">
              <a:avLst/>
            </a:prstGeom>
          </p:spPr>
        </p:pic>
      </p:grpSp>
      <p:sp>
        <p:nvSpPr>
          <p:cNvPr id="23" name="object 10">
            <a:extLst>
              <a:ext uri="{FF2B5EF4-FFF2-40B4-BE49-F238E27FC236}">
                <a16:creationId xmlns:a16="http://schemas.microsoft.com/office/drawing/2014/main" id="{725B4DE7-3DC7-8975-A5EB-CC113437040C}"/>
              </a:ext>
            </a:extLst>
          </p:cNvPr>
          <p:cNvSpPr txBox="1"/>
          <p:nvPr/>
        </p:nvSpPr>
        <p:spPr>
          <a:xfrm>
            <a:off x="1256430" y="1967064"/>
            <a:ext cx="3496770" cy="1324687"/>
          </a:xfrm>
          <a:prstGeom prst="rect">
            <a:avLst/>
          </a:prstGeom>
        </p:spPr>
        <p:txBody>
          <a:bodyPr vert="horz" wrap="square" lIns="0" tIns="8856" rIns="0" bIns="0" rtlCol="0">
            <a:spAutoFit/>
          </a:bodyPr>
          <a:lstStyle/>
          <a:p>
            <a:pPr marL="648000">
              <a:spcBef>
                <a:spcPts val="69"/>
              </a:spcBef>
            </a:pPr>
            <a:r>
              <a:rPr sz="2000" b="1" spc="-6" err="1">
                <a:solidFill>
                  <a:srgbClr val="7A45B8"/>
                </a:solidFill>
                <a:latin typeface="Arial" panose="020B0604020202020204" pitchFamily="34" charset="0"/>
                <a:cs typeface="Arial" panose="020B0604020202020204" pitchFamily="34" charset="0"/>
              </a:rPr>
              <a:t>Prevalencia</a:t>
            </a:r>
            <a:endParaRPr sz="2000">
              <a:latin typeface="Arial" panose="020B0604020202020204" pitchFamily="34" charset="0"/>
              <a:cs typeface="Arial" panose="020B0604020202020204" pitchFamily="34" charset="0"/>
            </a:endParaRPr>
          </a:p>
          <a:p>
            <a:pPr marL="30805" marR="26184">
              <a:spcBef>
                <a:spcPts val="2068"/>
              </a:spcBef>
            </a:pPr>
            <a:r>
              <a:rPr sz="1600" spc="-18" err="1">
                <a:solidFill>
                  <a:srgbClr val="22346A"/>
                </a:solidFill>
                <a:latin typeface="Arial" panose="020B0604020202020204" pitchFamily="34" charset="0"/>
                <a:cs typeface="Arial" panose="020B0604020202020204" pitchFamily="34" charset="0"/>
              </a:rPr>
              <a:t>Probablemente</a:t>
            </a:r>
            <a:r>
              <a:rPr sz="1600" spc="-33">
                <a:solidFill>
                  <a:srgbClr val="22346A"/>
                </a:solidFill>
                <a:latin typeface="Arial" panose="020B0604020202020204" pitchFamily="34" charset="0"/>
                <a:cs typeface="Arial" panose="020B0604020202020204" pitchFamily="34" charset="0"/>
              </a:rPr>
              <a:t> </a:t>
            </a:r>
            <a:r>
              <a:rPr sz="1600" spc="-15" err="1">
                <a:solidFill>
                  <a:srgbClr val="22346A"/>
                </a:solidFill>
                <a:latin typeface="Arial" panose="020B0604020202020204" pitchFamily="34" charset="0"/>
                <a:cs typeface="Arial" panose="020B0604020202020204" pitchFamily="34" charset="0"/>
              </a:rPr>
              <a:t>representa</a:t>
            </a:r>
            <a:r>
              <a:rPr sz="1600" spc="-33">
                <a:solidFill>
                  <a:srgbClr val="22346A"/>
                </a:solidFill>
                <a:latin typeface="Arial" panose="020B0604020202020204" pitchFamily="34" charset="0"/>
                <a:cs typeface="Arial" panose="020B0604020202020204" pitchFamily="34" charset="0"/>
              </a:rPr>
              <a:t> </a:t>
            </a:r>
            <a:r>
              <a:rPr sz="1600" spc="-15">
                <a:solidFill>
                  <a:srgbClr val="22346A"/>
                </a:solidFill>
                <a:latin typeface="Arial" panose="020B0604020202020204" pitchFamily="34" charset="0"/>
                <a:cs typeface="Arial" panose="020B0604020202020204" pitchFamily="34" charset="0"/>
              </a:rPr>
              <a:t>la </a:t>
            </a:r>
            <a:r>
              <a:rPr sz="1600" b="1" spc="-6" err="1">
                <a:solidFill>
                  <a:srgbClr val="22346A"/>
                </a:solidFill>
                <a:latin typeface="Arial" panose="020B0604020202020204" pitchFamily="34" charset="0"/>
                <a:cs typeface="Arial" panose="020B0604020202020204" pitchFamily="34" charset="0"/>
              </a:rPr>
              <a:t>localización</a:t>
            </a:r>
            <a:r>
              <a:rPr sz="1600" b="1" spc="-49">
                <a:solidFill>
                  <a:srgbClr val="22346A"/>
                </a:solidFill>
                <a:latin typeface="Arial" panose="020B0604020202020204" pitchFamily="34" charset="0"/>
                <a:cs typeface="Arial" panose="020B0604020202020204" pitchFamily="34" charset="0"/>
              </a:rPr>
              <a:t> </a:t>
            </a:r>
            <a:r>
              <a:rPr sz="1600" b="1" err="1">
                <a:solidFill>
                  <a:srgbClr val="22346A"/>
                </a:solidFill>
                <a:latin typeface="Arial" panose="020B0604020202020204" pitchFamily="34" charset="0"/>
                <a:cs typeface="Arial" panose="020B0604020202020204" pitchFamily="34" charset="0"/>
              </a:rPr>
              <a:t>más</a:t>
            </a:r>
            <a:r>
              <a:rPr sz="1600" b="1" spc="-49">
                <a:solidFill>
                  <a:srgbClr val="22346A"/>
                </a:solidFill>
                <a:latin typeface="Arial" panose="020B0604020202020204" pitchFamily="34" charset="0"/>
                <a:cs typeface="Arial" panose="020B0604020202020204" pitchFamily="34" charset="0"/>
              </a:rPr>
              <a:t> </a:t>
            </a:r>
            <a:r>
              <a:rPr sz="1600" b="1" err="1">
                <a:solidFill>
                  <a:srgbClr val="22346A"/>
                </a:solidFill>
                <a:latin typeface="Arial" panose="020B0604020202020204" pitchFamily="34" charset="0"/>
                <a:cs typeface="Arial" panose="020B0604020202020204" pitchFamily="34" charset="0"/>
              </a:rPr>
              <a:t>típica</a:t>
            </a:r>
            <a:r>
              <a:rPr sz="1600" b="1">
                <a:solidFill>
                  <a:srgbClr val="22346A"/>
                </a:solidFill>
                <a:latin typeface="Arial" panose="020B0604020202020204" pitchFamily="34" charset="0"/>
                <a:cs typeface="Arial" panose="020B0604020202020204" pitchFamily="34" charset="0"/>
              </a:rPr>
              <a:t> </a:t>
            </a:r>
            <a:r>
              <a:rPr sz="1600" spc="-6">
                <a:solidFill>
                  <a:srgbClr val="22346A"/>
                </a:solidFill>
                <a:latin typeface="Arial" panose="020B0604020202020204" pitchFamily="34" charset="0"/>
                <a:cs typeface="Arial" panose="020B0604020202020204" pitchFamily="34" charset="0"/>
              </a:rPr>
              <a:t>tanto</a:t>
            </a:r>
            <a:r>
              <a:rPr sz="1600" spc="-58">
                <a:solidFill>
                  <a:srgbClr val="22346A"/>
                </a:solidFill>
                <a:latin typeface="Arial" panose="020B0604020202020204" pitchFamily="34" charset="0"/>
                <a:cs typeface="Arial" panose="020B0604020202020204" pitchFamily="34" charset="0"/>
              </a:rPr>
              <a:t> </a:t>
            </a:r>
            <a:r>
              <a:rPr sz="1600" spc="-15" err="1">
                <a:solidFill>
                  <a:srgbClr val="22346A"/>
                </a:solidFill>
                <a:latin typeface="Arial" panose="020B0604020202020204" pitchFamily="34" charset="0"/>
                <a:cs typeface="Arial" panose="020B0604020202020204" pitchFamily="34" charset="0"/>
              </a:rPr>
              <a:t>en</a:t>
            </a:r>
            <a:r>
              <a:rPr sz="1600" spc="-15">
                <a:solidFill>
                  <a:srgbClr val="22346A"/>
                </a:solidFill>
                <a:latin typeface="Arial" panose="020B0604020202020204" pitchFamily="34" charset="0"/>
                <a:cs typeface="Arial" panose="020B0604020202020204" pitchFamily="34" charset="0"/>
              </a:rPr>
              <a:t> </a:t>
            </a:r>
            <a:r>
              <a:rPr sz="1600" spc="-12" err="1">
                <a:solidFill>
                  <a:srgbClr val="22346A"/>
                </a:solidFill>
                <a:latin typeface="Arial" panose="020B0604020202020204" pitchFamily="34" charset="0"/>
                <a:cs typeface="Arial" panose="020B0604020202020204" pitchFamily="34" charset="0"/>
              </a:rPr>
              <a:t>infancia</a:t>
            </a:r>
            <a:r>
              <a:rPr sz="1600" spc="-52">
                <a:solidFill>
                  <a:srgbClr val="22346A"/>
                </a:solidFill>
                <a:latin typeface="Arial" panose="020B0604020202020204" pitchFamily="34" charset="0"/>
                <a:cs typeface="Arial" panose="020B0604020202020204" pitchFamily="34" charset="0"/>
              </a:rPr>
              <a:t> </a:t>
            </a:r>
            <a:r>
              <a:rPr sz="1600" err="1">
                <a:solidFill>
                  <a:srgbClr val="22346A"/>
                </a:solidFill>
                <a:latin typeface="Arial" panose="020B0604020202020204" pitchFamily="34" charset="0"/>
                <a:cs typeface="Arial" panose="020B0604020202020204" pitchFamily="34" charset="0"/>
              </a:rPr>
              <a:t>como</a:t>
            </a:r>
            <a:r>
              <a:rPr sz="1600" spc="-52">
                <a:solidFill>
                  <a:srgbClr val="22346A"/>
                </a:solidFill>
                <a:latin typeface="Arial" panose="020B0604020202020204" pitchFamily="34" charset="0"/>
                <a:cs typeface="Arial" panose="020B0604020202020204" pitchFamily="34" charset="0"/>
              </a:rPr>
              <a:t> </a:t>
            </a:r>
            <a:r>
              <a:rPr sz="1600" err="1">
                <a:solidFill>
                  <a:srgbClr val="22346A"/>
                </a:solidFill>
                <a:latin typeface="Arial" panose="020B0604020202020204" pitchFamily="34" charset="0"/>
                <a:cs typeface="Arial" panose="020B0604020202020204" pitchFamily="34" charset="0"/>
              </a:rPr>
              <a:t>en</a:t>
            </a:r>
            <a:r>
              <a:rPr sz="1600" spc="-52">
                <a:solidFill>
                  <a:srgbClr val="22346A"/>
                </a:solidFill>
                <a:latin typeface="Arial" panose="020B0604020202020204" pitchFamily="34" charset="0"/>
                <a:cs typeface="Arial" panose="020B0604020202020204" pitchFamily="34" charset="0"/>
              </a:rPr>
              <a:t> </a:t>
            </a:r>
            <a:r>
              <a:rPr sz="1600" err="1">
                <a:solidFill>
                  <a:srgbClr val="22346A"/>
                </a:solidFill>
                <a:latin typeface="Arial" panose="020B0604020202020204" pitchFamily="34" charset="0"/>
                <a:cs typeface="Arial" panose="020B0604020202020204" pitchFamily="34" charset="0"/>
              </a:rPr>
              <a:t>edad</a:t>
            </a:r>
            <a:r>
              <a:rPr sz="1600" spc="-52">
                <a:solidFill>
                  <a:srgbClr val="22346A"/>
                </a:solidFill>
                <a:latin typeface="Arial" panose="020B0604020202020204" pitchFamily="34" charset="0"/>
                <a:cs typeface="Arial" panose="020B0604020202020204" pitchFamily="34" charset="0"/>
              </a:rPr>
              <a:t> </a:t>
            </a:r>
            <a:r>
              <a:rPr sz="1600" spc="-6">
                <a:solidFill>
                  <a:srgbClr val="22346A"/>
                </a:solidFill>
                <a:latin typeface="Arial" panose="020B0604020202020204" pitchFamily="34" charset="0"/>
                <a:cs typeface="Arial" panose="020B0604020202020204" pitchFamily="34" charset="0"/>
              </a:rPr>
              <a:t>adulta.</a:t>
            </a:r>
            <a:r>
              <a:rPr sz="1400" spc="-9" baseline="31111">
                <a:solidFill>
                  <a:srgbClr val="22346A"/>
                </a:solidFill>
                <a:latin typeface="Arial" panose="020B0604020202020204" pitchFamily="34" charset="0"/>
                <a:cs typeface="Arial" panose="020B0604020202020204" pitchFamily="34" charset="0"/>
              </a:rPr>
              <a:t>1</a:t>
            </a:r>
            <a:endParaRPr sz="1400" baseline="31111">
              <a:latin typeface="Arial" panose="020B0604020202020204" pitchFamily="34" charset="0"/>
              <a:cs typeface="Arial" panose="020B0604020202020204" pitchFamily="34" charset="0"/>
            </a:endParaRPr>
          </a:p>
        </p:txBody>
      </p:sp>
      <p:grpSp>
        <p:nvGrpSpPr>
          <p:cNvPr id="24" name="object 11">
            <a:extLst>
              <a:ext uri="{FF2B5EF4-FFF2-40B4-BE49-F238E27FC236}">
                <a16:creationId xmlns:a16="http://schemas.microsoft.com/office/drawing/2014/main" id="{590FADB2-C87B-52B0-7341-E2B5501942BC}"/>
              </a:ext>
            </a:extLst>
          </p:cNvPr>
          <p:cNvGrpSpPr/>
          <p:nvPr/>
        </p:nvGrpSpPr>
        <p:grpSpPr>
          <a:xfrm>
            <a:off x="5567990" y="1836633"/>
            <a:ext cx="530619" cy="530619"/>
            <a:chOff x="11664563" y="3503612"/>
            <a:chExt cx="875030" cy="875030"/>
          </a:xfrm>
        </p:grpSpPr>
        <p:sp>
          <p:nvSpPr>
            <p:cNvPr id="25" name="object 12">
              <a:extLst>
                <a:ext uri="{FF2B5EF4-FFF2-40B4-BE49-F238E27FC236}">
                  <a16:creationId xmlns:a16="http://schemas.microsoft.com/office/drawing/2014/main" id="{9E2978B6-B109-3E9D-0BD9-B90209066798}"/>
                </a:ext>
              </a:extLst>
            </p:cNvPr>
            <p:cNvSpPr/>
            <p:nvPr/>
          </p:nvSpPr>
          <p:spPr>
            <a:xfrm>
              <a:off x="11664563" y="3503612"/>
              <a:ext cx="875030" cy="875030"/>
            </a:xfrm>
            <a:custGeom>
              <a:avLst/>
              <a:gdLst/>
              <a:ahLst/>
              <a:cxnLst/>
              <a:rect l="l" t="t" r="r" b="b"/>
              <a:pathLst>
                <a:path w="875029" h="875029">
                  <a:moveTo>
                    <a:pt x="437306" y="0"/>
                  </a:moveTo>
                  <a:lnTo>
                    <a:pt x="389656" y="2565"/>
                  </a:lnTo>
                  <a:lnTo>
                    <a:pt x="343492" y="10086"/>
                  </a:lnTo>
                  <a:lnTo>
                    <a:pt x="299081" y="22293"/>
                  </a:lnTo>
                  <a:lnTo>
                    <a:pt x="256691" y="38921"/>
                  </a:lnTo>
                  <a:lnTo>
                    <a:pt x="216587" y="59703"/>
                  </a:lnTo>
                  <a:lnTo>
                    <a:pt x="179037" y="84372"/>
                  </a:lnTo>
                  <a:lnTo>
                    <a:pt x="144306" y="112662"/>
                  </a:lnTo>
                  <a:lnTo>
                    <a:pt x="112663" y="144305"/>
                  </a:lnTo>
                  <a:lnTo>
                    <a:pt x="84373" y="179034"/>
                  </a:lnTo>
                  <a:lnTo>
                    <a:pt x="59704" y="216584"/>
                  </a:lnTo>
                  <a:lnTo>
                    <a:pt x="38922" y="256687"/>
                  </a:lnTo>
                  <a:lnTo>
                    <a:pt x="22293" y="299076"/>
                  </a:lnTo>
                  <a:lnTo>
                    <a:pt x="10086" y="343485"/>
                  </a:lnTo>
                  <a:lnTo>
                    <a:pt x="2566" y="389647"/>
                  </a:lnTo>
                  <a:lnTo>
                    <a:pt x="0" y="437295"/>
                  </a:lnTo>
                  <a:lnTo>
                    <a:pt x="2566" y="484943"/>
                  </a:lnTo>
                  <a:lnTo>
                    <a:pt x="10086" y="531105"/>
                  </a:lnTo>
                  <a:lnTo>
                    <a:pt x="22293" y="575514"/>
                  </a:lnTo>
                  <a:lnTo>
                    <a:pt x="38922" y="617903"/>
                  </a:lnTo>
                  <a:lnTo>
                    <a:pt x="59704" y="658006"/>
                  </a:lnTo>
                  <a:lnTo>
                    <a:pt x="84373" y="695556"/>
                  </a:lnTo>
                  <a:lnTo>
                    <a:pt x="112663" y="730286"/>
                  </a:lnTo>
                  <a:lnTo>
                    <a:pt x="144306" y="761928"/>
                  </a:lnTo>
                  <a:lnTo>
                    <a:pt x="179037" y="790218"/>
                  </a:lnTo>
                  <a:lnTo>
                    <a:pt x="216587" y="814887"/>
                  </a:lnTo>
                  <a:lnTo>
                    <a:pt x="256691" y="835669"/>
                  </a:lnTo>
                  <a:lnTo>
                    <a:pt x="299081" y="852297"/>
                  </a:lnTo>
                  <a:lnTo>
                    <a:pt x="343492" y="864505"/>
                  </a:lnTo>
                  <a:lnTo>
                    <a:pt x="389656" y="872025"/>
                  </a:lnTo>
                  <a:lnTo>
                    <a:pt x="437306" y="874591"/>
                  </a:lnTo>
                  <a:lnTo>
                    <a:pt x="484954" y="872025"/>
                  </a:lnTo>
                  <a:lnTo>
                    <a:pt x="531116" y="864505"/>
                  </a:lnTo>
                  <a:lnTo>
                    <a:pt x="575525" y="852297"/>
                  </a:lnTo>
                  <a:lnTo>
                    <a:pt x="617914" y="835669"/>
                  </a:lnTo>
                  <a:lnTo>
                    <a:pt x="658017" y="814887"/>
                  </a:lnTo>
                  <a:lnTo>
                    <a:pt x="695566" y="790218"/>
                  </a:lnTo>
                  <a:lnTo>
                    <a:pt x="730296" y="761928"/>
                  </a:lnTo>
                  <a:lnTo>
                    <a:pt x="761939" y="730286"/>
                  </a:lnTo>
                  <a:lnTo>
                    <a:pt x="790228" y="695556"/>
                  </a:lnTo>
                  <a:lnTo>
                    <a:pt x="814897" y="658006"/>
                  </a:lnTo>
                  <a:lnTo>
                    <a:pt x="835679" y="617903"/>
                  </a:lnTo>
                  <a:lnTo>
                    <a:pt x="852307" y="575514"/>
                  </a:lnTo>
                  <a:lnTo>
                    <a:pt x="864515" y="531105"/>
                  </a:lnTo>
                  <a:lnTo>
                    <a:pt x="872035" y="484943"/>
                  </a:lnTo>
                  <a:lnTo>
                    <a:pt x="874601" y="437295"/>
                  </a:lnTo>
                  <a:lnTo>
                    <a:pt x="872035" y="389647"/>
                  </a:lnTo>
                  <a:lnTo>
                    <a:pt x="864515" y="343485"/>
                  </a:lnTo>
                  <a:lnTo>
                    <a:pt x="852307" y="299076"/>
                  </a:lnTo>
                  <a:lnTo>
                    <a:pt x="835679" y="256687"/>
                  </a:lnTo>
                  <a:lnTo>
                    <a:pt x="814897" y="216584"/>
                  </a:lnTo>
                  <a:lnTo>
                    <a:pt x="790228" y="179034"/>
                  </a:lnTo>
                  <a:lnTo>
                    <a:pt x="761939" y="144305"/>
                  </a:lnTo>
                  <a:lnTo>
                    <a:pt x="730296" y="112662"/>
                  </a:lnTo>
                  <a:lnTo>
                    <a:pt x="695566" y="84372"/>
                  </a:lnTo>
                  <a:lnTo>
                    <a:pt x="658017" y="59703"/>
                  </a:lnTo>
                  <a:lnTo>
                    <a:pt x="617914" y="38921"/>
                  </a:lnTo>
                  <a:lnTo>
                    <a:pt x="575525" y="22293"/>
                  </a:lnTo>
                  <a:lnTo>
                    <a:pt x="531116" y="10086"/>
                  </a:lnTo>
                  <a:lnTo>
                    <a:pt x="484954" y="2565"/>
                  </a:lnTo>
                  <a:lnTo>
                    <a:pt x="437306" y="0"/>
                  </a:lnTo>
                  <a:close/>
                </a:path>
              </a:pathLst>
            </a:custGeom>
            <a:solidFill>
              <a:srgbClr val="21336B"/>
            </a:solidFill>
          </p:spPr>
          <p:txBody>
            <a:bodyPr wrap="square" lIns="0" tIns="0" rIns="0" bIns="0" rtlCol="0"/>
            <a:lstStyle/>
            <a:p>
              <a:endParaRPr sz="1092"/>
            </a:p>
          </p:txBody>
        </p:sp>
        <p:pic>
          <p:nvPicPr>
            <p:cNvPr id="27" name="object 13">
              <a:extLst>
                <a:ext uri="{FF2B5EF4-FFF2-40B4-BE49-F238E27FC236}">
                  <a16:creationId xmlns:a16="http://schemas.microsoft.com/office/drawing/2014/main" id="{1153F56E-8C22-FEB6-5580-49AF6D2CEFD6}"/>
                </a:ext>
              </a:extLst>
            </p:cNvPr>
            <p:cNvPicPr/>
            <p:nvPr/>
          </p:nvPicPr>
          <p:blipFill>
            <a:blip r:embed="rId8" cstate="print"/>
            <a:stretch>
              <a:fillRect/>
            </a:stretch>
          </p:blipFill>
          <p:spPr>
            <a:xfrm>
              <a:off x="11839389" y="3521482"/>
              <a:ext cx="698826" cy="856445"/>
            </a:xfrm>
            <a:prstGeom prst="rect">
              <a:avLst/>
            </a:prstGeom>
          </p:spPr>
        </p:pic>
        <p:pic>
          <p:nvPicPr>
            <p:cNvPr id="28" name="object 14">
              <a:extLst>
                <a:ext uri="{FF2B5EF4-FFF2-40B4-BE49-F238E27FC236}">
                  <a16:creationId xmlns:a16="http://schemas.microsoft.com/office/drawing/2014/main" id="{BAF9E410-D81D-CACA-5C1F-9D5A2E35B191}"/>
                </a:ext>
              </a:extLst>
            </p:cNvPr>
            <p:cNvPicPr/>
            <p:nvPr/>
          </p:nvPicPr>
          <p:blipFill>
            <a:blip r:embed="rId9" cstate="print"/>
            <a:stretch>
              <a:fillRect/>
            </a:stretch>
          </p:blipFill>
          <p:spPr>
            <a:xfrm>
              <a:off x="11664567" y="3613072"/>
              <a:ext cx="383894" cy="761872"/>
            </a:xfrm>
            <a:prstGeom prst="rect">
              <a:avLst/>
            </a:prstGeom>
          </p:spPr>
        </p:pic>
        <p:sp>
          <p:nvSpPr>
            <p:cNvPr id="29" name="object 15">
              <a:extLst>
                <a:ext uri="{FF2B5EF4-FFF2-40B4-BE49-F238E27FC236}">
                  <a16:creationId xmlns:a16="http://schemas.microsoft.com/office/drawing/2014/main" id="{37EFDB9F-D825-C50C-196F-6F487BBEA483}"/>
                </a:ext>
              </a:extLst>
            </p:cNvPr>
            <p:cNvSpPr/>
            <p:nvPr/>
          </p:nvSpPr>
          <p:spPr>
            <a:xfrm>
              <a:off x="12066257" y="3935063"/>
              <a:ext cx="71120" cy="113030"/>
            </a:xfrm>
            <a:custGeom>
              <a:avLst/>
              <a:gdLst/>
              <a:ahLst/>
              <a:cxnLst/>
              <a:rect l="l" t="t" r="r" b="b"/>
              <a:pathLst>
                <a:path w="71120" h="113029">
                  <a:moveTo>
                    <a:pt x="41541" y="100787"/>
                  </a:moveTo>
                  <a:lnTo>
                    <a:pt x="29667" y="100787"/>
                  </a:lnTo>
                  <a:lnTo>
                    <a:pt x="29667" y="112649"/>
                  </a:lnTo>
                  <a:lnTo>
                    <a:pt x="41541" y="112649"/>
                  </a:lnTo>
                  <a:lnTo>
                    <a:pt x="41541" y="100787"/>
                  </a:lnTo>
                  <a:close/>
                </a:path>
                <a:path w="71120" h="113029">
                  <a:moveTo>
                    <a:pt x="70954" y="39776"/>
                  </a:moveTo>
                  <a:lnTo>
                    <a:pt x="48780" y="2438"/>
                  </a:lnTo>
                  <a:lnTo>
                    <a:pt x="38112" y="0"/>
                  </a:lnTo>
                  <a:lnTo>
                    <a:pt x="30784" y="228"/>
                  </a:lnTo>
                  <a:lnTo>
                    <a:pt x="762" y="28244"/>
                  </a:lnTo>
                  <a:lnTo>
                    <a:pt x="0" y="35521"/>
                  </a:lnTo>
                  <a:lnTo>
                    <a:pt x="11874" y="35521"/>
                  </a:lnTo>
                  <a:lnTo>
                    <a:pt x="13741" y="26276"/>
                  </a:lnTo>
                  <a:lnTo>
                    <a:pt x="18821" y="18732"/>
                  </a:lnTo>
                  <a:lnTo>
                    <a:pt x="26365" y="13652"/>
                  </a:lnTo>
                  <a:lnTo>
                    <a:pt x="35610" y="11785"/>
                  </a:lnTo>
                  <a:lnTo>
                    <a:pt x="37299" y="11849"/>
                  </a:lnTo>
                  <a:lnTo>
                    <a:pt x="46380" y="14363"/>
                  </a:lnTo>
                  <a:lnTo>
                    <a:pt x="53543" y="19977"/>
                  </a:lnTo>
                  <a:lnTo>
                    <a:pt x="58077" y="27863"/>
                  </a:lnTo>
                  <a:lnTo>
                    <a:pt x="59270" y="37211"/>
                  </a:lnTo>
                  <a:lnTo>
                    <a:pt x="57645" y="44323"/>
                  </a:lnTo>
                  <a:lnTo>
                    <a:pt x="54038" y="50469"/>
                  </a:lnTo>
                  <a:lnTo>
                    <a:pt x="48780" y="55270"/>
                  </a:lnTo>
                  <a:lnTo>
                    <a:pt x="42164" y="58331"/>
                  </a:lnTo>
                  <a:lnTo>
                    <a:pt x="34810" y="60426"/>
                  </a:lnTo>
                  <a:lnTo>
                    <a:pt x="29730" y="67119"/>
                  </a:lnTo>
                  <a:lnTo>
                    <a:pt x="29667" y="88925"/>
                  </a:lnTo>
                  <a:lnTo>
                    <a:pt x="41541" y="88925"/>
                  </a:lnTo>
                  <a:lnTo>
                    <a:pt x="41554" y="72415"/>
                  </a:lnTo>
                  <a:lnTo>
                    <a:pt x="43154" y="70345"/>
                  </a:lnTo>
                  <a:lnTo>
                    <a:pt x="45440" y="69735"/>
                  </a:lnTo>
                  <a:lnTo>
                    <a:pt x="57988" y="63220"/>
                  </a:lnTo>
                  <a:lnTo>
                    <a:pt x="66751" y="52755"/>
                  </a:lnTo>
                  <a:lnTo>
                    <a:pt x="70954" y="39776"/>
                  </a:lnTo>
                  <a:close/>
                </a:path>
              </a:pathLst>
            </a:custGeom>
            <a:solidFill>
              <a:srgbClr val="FFFFFF"/>
            </a:solidFill>
          </p:spPr>
          <p:txBody>
            <a:bodyPr wrap="square" lIns="0" tIns="0" rIns="0" bIns="0" rtlCol="0"/>
            <a:lstStyle/>
            <a:p>
              <a:endParaRPr sz="1092"/>
            </a:p>
          </p:txBody>
        </p:sp>
        <p:pic>
          <p:nvPicPr>
            <p:cNvPr id="38" name="object 16">
              <a:extLst>
                <a:ext uri="{FF2B5EF4-FFF2-40B4-BE49-F238E27FC236}">
                  <a16:creationId xmlns:a16="http://schemas.microsoft.com/office/drawing/2014/main" id="{4AE20DA4-6428-4758-3238-D1C7D49AA3E2}"/>
                </a:ext>
              </a:extLst>
            </p:cNvPr>
            <p:cNvPicPr/>
            <p:nvPr/>
          </p:nvPicPr>
          <p:blipFill>
            <a:blip r:embed="rId10" cstate="print"/>
            <a:stretch>
              <a:fillRect/>
            </a:stretch>
          </p:blipFill>
          <p:spPr>
            <a:xfrm>
              <a:off x="11947594" y="3786640"/>
              <a:ext cx="112735" cy="118664"/>
            </a:xfrm>
            <a:prstGeom prst="rect">
              <a:avLst/>
            </a:prstGeom>
          </p:spPr>
        </p:pic>
        <p:sp>
          <p:nvSpPr>
            <p:cNvPr id="39" name="object 17">
              <a:extLst>
                <a:ext uri="{FF2B5EF4-FFF2-40B4-BE49-F238E27FC236}">
                  <a16:creationId xmlns:a16="http://schemas.microsoft.com/office/drawing/2014/main" id="{24B67083-707D-A3AE-9EEF-3EEB74BCA751}"/>
                </a:ext>
              </a:extLst>
            </p:cNvPr>
            <p:cNvSpPr/>
            <p:nvPr/>
          </p:nvSpPr>
          <p:spPr>
            <a:xfrm>
              <a:off x="11923865" y="3762914"/>
              <a:ext cx="356235" cy="356235"/>
            </a:xfrm>
            <a:custGeom>
              <a:avLst/>
              <a:gdLst/>
              <a:ahLst/>
              <a:cxnLst/>
              <a:rect l="l" t="t" r="r" b="b"/>
              <a:pathLst>
                <a:path w="356234" h="356235">
                  <a:moveTo>
                    <a:pt x="35585" y="308533"/>
                  </a:moveTo>
                  <a:lnTo>
                    <a:pt x="23723" y="308533"/>
                  </a:lnTo>
                  <a:lnTo>
                    <a:pt x="23723" y="320395"/>
                  </a:lnTo>
                  <a:lnTo>
                    <a:pt x="35585" y="320395"/>
                  </a:lnTo>
                  <a:lnTo>
                    <a:pt x="35585" y="308533"/>
                  </a:lnTo>
                  <a:close/>
                </a:path>
                <a:path w="356234" h="356235">
                  <a:moveTo>
                    <a:pt x="35585" y="272935"/>
                  </a:moveTo>
                  <a:lnTo>
                    <a:pt x="23723" y="272935"/>
                  </a:lnTo>
                  <a:lnTo>
                    <a:pt x="23723" y="284797"/>
                  </a:lnTo>
                  <a:lnTo>
                    <a:pt x="35585" y="284797"/>
                  </a:lnTo>
                  <a:lnTo>
                    <a:pt x="35585" y="272935"/>
                  </a:lnTo>
                  <a:close/>
                </a:path>
                <a:path w="356234" h="356235">
                  <a:moveTo>
                    <a:pt x="35585" y="237337"/>
                  </a:moveTo>
                  <a:lnTo>
                    <a:pt x="23723" y="237337"/>
                  </a:lnTo>
                  <a:lnTo>
                    <a:pt x="23723" y="249199"/>
                  </a:lnTo>
                  <a:lnTo>
                    <a:pt x="35585" y="249199"/>
                  </a:lnTo>
                  <a:lnTo>
                    <a:pt x="35585" y="237337"/>
                  </a:lnTo>
                  <a:close/>
                </a:path>
                <a:path w="356234" h="356235">
                  <a:moveTo>
                    <a:pt x="35585" y="201739"/>
                  </a:moveTo>
                  <a:lnTo>
                    <a:pt x="23723" y="201739"/>
                  </a:lnTo>
                  <a:lnTo>
                    <a:pt x="23723" y="213601"/>
                  </a:lnTo>
                  <a:lnTo>
                    <a:pt x="35585" y="213601"/>
                  </a:lnTo>
                  <a:lnTo>
                    <a:pt x="35585" y="201739"/>
                  </a:lnTo>
                  <a:close/>
                </a:path>
                <a:path w="356234" h="356235">
                  <a:moveTo>
                    <a:pt x="35585" y="166128"/>
                  </a:moveTo>
                  <a:lnTo>
                    <a:pt x="23723" y="166128"/>
                  </a:lnTo>
                  <a:lnTo>
                    <a:pt x="23723" y="178003"/>
                  </a:lnTo>
                  <a:lnTo>
                    <a:pt x="35585" y="178003"/>
                  </a:lnTo>
                  <a:lnTo>
                    <a:pt x="35585" y="166128"/>
                  </a:lnTo>
                  <a:close/>
                </a:path>
                <a:path w="356234" h="356235">
                  <a:moveTo>
                    <a:pt x="65265" y="237337"/>
                  </a:moveTo>
                  <a:lnTo>
                    <a:pt x="47459" y="237337"/>
                  </a:lnTo>
                  <a:lnTo>
                    <a:pt x="47459" y="249199"/>
                  </a:lnTo>
                  <a:lnTo>
                    <a:pt x="65265" y="249199"/>
                  </a:lnTo>
                  <a:lnTo>
                    <a:pt x="65265" y="237337"/>
                  </a:lnTo>
                  <a:close/>
                </a:path>
                <a:path w="356234" h="356235">
                  <a:moveTo>
                    <a:pt x="65265" y="201739"/>
                  </a:moveTo>
                  <a:lnTo>
                    <a:pt x="47459" y="201739"/>
                  </a:lnTo>
                  <a:lnTo>
                    <a:pt x="47459" y="213601"/>
                  </a:lnTo>
                  <a:lnTo>
                    <a:pt x="65265" y="213601"/>
                  </a:lnTo>
                  <a:lnTo>
                    <a:pt x="65265" y="201739"/>
                  </a:lnTo>
                  <a:close/>
                </a:path>
                <a:path w="356234" h="356235">
                  <a:moveTo>
                    <a:pt x="83058" y="272935"/>
                  </a:moveTo>
                  <a:lnTo>
                    <a:pt x="47459" y="272935"/>
                  </a:lnTo>
                  <a:lnTo>
                    <a:pt x="47459" y="284797"/>
                  </a:lnTo>
                  <a:lnTo>
                    <a:pt x="83058" y="284797"/>
                  </a:lnTo>
                  <a:lnTo>
                    <a:pt x="83058" y="272935"/>
                  </a:lnTo>
                  <a:close/>
                </a:path>
                <a:path w="356234" h="356235">
                  <a:moveTo>
                    <a:pt x="89001" y="308533"/>
                  </a:moveTo>
                  <a:lnTo>
                    <a:pt x="47459" y="308533"/>
                  </a:lnTo>
                  <a:lnTo>
                    <a:pt x="47459" y="320395"/>
                  </a:lnTo>
                  <a:lnTo>
                    <a:pt x="89001" y="320395"/>
                  </a:lnTo>
                  <a:lnTo>
                    <a:pt x="89001" y="308533"/>
                  </a:lnTo>
                  <a:close/>
                </a:path>
                <a:path w="356234" h="356235">
                  <a:moveTo>
                    <a:pt x="89001" y="166128"/>
                  </a:moveTo>
                  <a:lnTo>
                    <a:pt x="47459" y="166128"/>
                  </a:lnTo>
                  <a:lnTo>
                    <a:pt x="47459" y="178003"/>
                  </a:lnTo>
                  <a:lnTo>
                    <a:pt x="89001" y="178003"/>
                  </a:lnTo>
                  <a:lnTo>
                    <a:pt x="89001" y="166128"/>
                  </a:lnTo>
                  <a:close/>
                </a:path>
                <a:path w="356234" h="356235">
                  <a:moveTo>
                    <a:pt x="249186" y="130530"/>
                  </a:moveTo>
                  <a:lnTo>
                    <a:pt x="237324" y="130530"/>
                  </a:lnTo>
                  <a:lnTo>
                    <a:pt x="237324" y="142392"/>
                  </a:lnTo>
                  <a:lnTo>
                    <a:pt x="249186" y="142392"/>
                  </a:lnTo>
                  <a:lnTo>
                    <a:pt x="249186" y="130530"/>
                  </a:lnTo>
                  <a:close/>
                </a:path>
                <a:path w="356234" h="356235">
                  <a:moveTo>
                    <a:pt x="278853" y="308533"/>
                  </a:moveTo>
                  <a:lnTo>
                    <a:pt x="266992" y="308533"/>
                  </a:lnTo>
                  <a:lnTo>
                    <a:pt x="266992" y="320395"/>
                  </a:lnTo>
                  <a:lnTo>
                    <a:pt x="278853" y="320395"/>
                  </a:lnTo>
                  <a:lnTo>
                    <a:pt x="278853" y="308533"/>
                  </a:lnTo>
                  <a:close/>
                </a:path>
                <a:path w="356234" h="356235">
                  <a:moveTo>
                    <a:pt x="278853" y="166128"/>
                  </a:moveTo>
                  <a:lnTo>
                    <a:pt x="266992" y="166128"/>
                  </a:lnTo>
                  <a:lnTo>
                    <a:pt x="266992" y="178003"/>
                  </a:lnTo>
                  <a:lnTo>
                    <a:pt x="278853" y="178003"/>
                  </a:lnTo>
                  <a:lnTo>
                    <a:pt x="278853" y="166128"/>
                  </a:lnTo>
                  <a:close/>
                </a:path>
                <a:path w="356234" h="356235">
                  <a:moveTo>
                    <a:pt x="284797" y="272935"/>
                  </a:moveTo>
                  <a:lnTo>
                    <a:pt x="272935" y="272935"/>
                  </a:lnTo>
                  <a:lnTo>
                    <a:pt x="272935" y="284797"/>
                  </a:lnTo>
                  <a:lnTo>
                    <a:pt x="284797" y="284797"/>
                  </a:lnTo>
                  <a:lnTo>
                    <a:pt x="284797" y="272935"/>
                  </a:lnTo>
                  <a:close/>
                </a:path>
                <a:path w="356234" h="356235">
                  <a:moveTo>
                    <a:pt x="288988" y="57594"/>
                  </a:moveTo>
                  <a:lnTo>
                    <a:pt x="280606" y="49199"/>
                  </a:lnTo>
                  <a:lnTo>
                    <a:pt x="267004" y="62801"/>
                  </a:lnTo>
                  <a:lnTo>
                    <a:pt x="253390" y="49199"/>
                  </a:lnTo>
                  <a:lnTo>
                    <a:pt x="244995" y="57594"/>
                  </a:lnTo>
                  <a:lnTo>
                    <a:pt x="258597" y="71196"/>
                  </a:lnTo>
                  <a:lnTo>
                    <a:pt x="244995" y="84810"/>
                  </a:lnTo>
                  <a:lnTo>
                    <a:pt x="253390" y="93192"/>
                  </a:lnTo>
                  <a:lnTo>
                    <a:pt x="267004" y="79590"/>
                  </a:lnTo>
                  <a:lnTo>
                    <a:pt x="280606" y="93192"/>
                  </a:lnTo>
                  <a:lnTo>
                    <a:pt x="288988" y="84810"/>
                  </a:lnTo>
                  <a:lnTo>
                    <a:pt x="275386" y="71196"/>
                  </a:lnTo>
                  <a:lnTo>
                    <a:pt x="288988" y="57594"/>
                  </a:lnTo>
                  <a:close/>
                </a:path>
                <a:path w="356234" h="356235">
                  <a:moveTo>
                    <a:pt x="302590" y="237337"/>
                  </a:moveTo>
                  <a:lnTo>
                    <a:pt x="290728" y="237337"/>
                  </a:lnTo>
                  <a:lnTo>
                    <a:pt x="290728" y="249199"/>
                  </a:lnTo>
                  <a:lnTo>
                    <a:pt x="302590" y="249199"/>
                  </a:lnTo>
                  <a:lnTo>
                    <a:pt x="302590" y="237337"/>
                  </a:lnTo>
                  <a:close/>
                </a:path>
                <a:path w="356234" h="356235">
                  <a:moveTo>
                    <a:pt x="302590" y="201739"/>
                  </a:moveTo>
                  <a:lnTo>
                    <a:pt x="290728" y="201739"/>
                  </a:lnTo>
                  <a:lnTo>
                    <a:pt x="290728" y="213601"/>
                  </a:lnTo>
                  <a:lnTo>
                    <a:pt x="302590" y="213601"/>
                  </a:lnTo>
                  <a:lnTo>
                    <a:pt x="302590" y="201739"/>
                  </a:lnTo>
                  <a:close/>
                </a:path>
                <a:path w="356234" h="356235">
                  <a:moveTo>
                    <a:pt x="314464" y="71196"/>
                  </a:moveTo>
                  <a:lnTo>
                    <a:pt x="310730" y="52717"/>
                  </a:lnTo>
                  <a:lnTo>
                    <a:pt x="302602" y="40665"/>
                  </a:lnTo>
                  <a:lnTo>
                    <a:pt x="302602" y="71196"/>
                  </a:lnTo>
                  <a:lnTo>
                    <a:pt x="299796" y="85051"/>
                  </a:lnTo>
                  <a:lnTo>
                    <a:pt x="292176" y="96367"/>
                  </a:lnTo>
                  <a:lnTo>
                    <a:pt x="280847" y="104000"/>
                  </a:lnTo>
                  <a:lnTo>
                    <a:pt x="267004" y="106794"/>
                  </a:lnTo>
                  <a:lnTo>
                    <a:pt x="253199" y="104000"/>
                  </a:lnTo>
                  <a:lnTo>
                    <a:pt x="241858" y="96367"/>
                  </a:lnTo>
                  <a:lnTo>
                    <a:pt x="234213" y="85051"/>
                  </a:lnTo>
                  <a:lnTo>
                    <a:pt x="231394" y="71196"/>
                  </a:lnTo>
                  <a:lnTo>
                    <a:pt x="234200" y="57340"/>
                  </a:lnTo>
                  <a:lnTo>
                    <a:pt x="241820" y="46024"/>
                  </a:lnTo>
                  <a:lnTo>
                    <a:pt x="253136" y="38392"/>
                  </a:lnTo>
                  <a:lnTo>
                    <a:pt x="267004" y="35598"/>
                  </a:lnTo>
                  <a:lnTo>
                    <a:pt x="280847" y="38392"/>
                  </a:lnTo>
                  <a:lnTo>
                    <a:pt x="292176" y="46024"/>
                  </a:lnTo>
                  <a:lnTo>
                    <a:pt x="299796" y="57340"/>
                  </a:lnTo>
                  <a:lnTo>
                    <a:pt x="302602" y="71196"/>
                  </a:lnTo>
                  <a:lnTo>
                    <a:pt x="302602" y="40665"/>
                  </a:lnTo>
                  <a:lnTo>
                    <a:pt x="300558" y="37630"/>
                  </a:lnTo>
                  <a:lnTo>
                    <a:pt x="297535" y="35598"/>
                  </a:lnTo>
                  <a:lnTo>
                    <a:pt x="285470" y="27457"/>
                  </a:lnTo>
                  <a:lnTo>
                    <a:pt x="267004" y="23736"/>
                  </a:lnTo>
                  <a:lnTo>
                    <a:pt x="248526" y="27457"/>
                  </a:lnTo>
                  <a:lnTo>
                    <a:pt x="233426" y="37630"/>
                  </a:lnTo>
                  <a:lnTo>
                    <a:pt x="223253" y="52717"/>
                  </a:lnTo>
                  <a:lnTo>
                    <a:pt x="219519" y="71196"/>
                  </a:lnTo>
                  <a:lnTo>
                    <a:pt x="223253" y="89674"/>
                  </a:lnTo>
                  <a:lnTo>
                    <a:pt x="233426" y="104762"/>
                  </a:lnTo>
                  <a:lnTo>
                    <a:pt x="248526" y="114935"/>
                  </a:lnTo>
                  <a:lnTo>
                    <a:pt x="267004" y="118656"/>
                  </a:lnTo>
                  <a:lnTo>
                    <a:pt x="285407" y="114935"/>
                  </a:lnTo>
                  <a:lnTo>
                    <a:pt x="297510" y="106794"/>
                  </a:lnTo>
                  <a:lnTo>
                    <a:pt x="300532" y="104762"/>
                  </a:lnTo>
                  <a:lnTo>
                    <a:pt x="310718" y="89674"/>
                  </a:lnTo>
                  <a:lnTo>
                    <a:pt x="314464" y="71196"/>
                  </a:lnTo>
                  <a:close/>
                </a:path>
                <a:path w="356234" h="356235">
                  <a:moveTo>
                    <a:pt x="332270" y="308533"/>
                  </a:moveTo>
                  <a:lnTo>
                    <a:pt x="290728" y="308533"/>
                  </a:lnTo>
                  <a:lnTo>
                    <a:pt x="290728" y="320395"/>
                  </a:lnTo>
                  <a:lnTo>
                    <a:pt x="332270" y="320395"/>
                  </a:lnTo>
                  <a:lnTo>
                    <a:pt x="332270" y="308533"/>
                  </a:lnTo>
                  <a:close/>
                </a:path>
                <a:path w="356234" h="356235">
                  <a:moveTo>
                    <a:pt x="332270" y="272935"/>
                  </a:moveTo>
                  <a:lnTo>
                    <a:pt x="296672" y="272935"/>
                  </a:lnTo>
                  <a:lnTo>
                    <a:pt x="296672" y="284797"/>
                  </a:lnTo>
                  <a:lnTo>
                    <a:pt x="332270" y="284797"/>
                  </a:lnTo>
                  <a:lnTo>
                    <a:pt x="332270" y="272935"/>
                  </a:lnTo>
                  <a:close/>
                </a:path>
                <a:path w="356234" h="356235">
                  <a:moveTo>
                    <a:pt x="332270" y="237337"/>
                  </a:moveTo>
                  <a:lnTo>
                    <a:pt x="314464" y="237337"/>
                  </a:lnTo>
                  <a:lnTo>
                    <a:pt x="314464" y="249199"/>
                  </a:lnTo>
                  <a:lnTo>
                    <a:pt x="332270" y="249199"/>
                  </a:lnTo>
                  <a:lnTo>
                    <a:pt x="332270" y="237337"/>
                  </a:lnTo>
                  <a:close/>
                </a:path>
                <a:path w="356234" h="356235">
                  <a:moveTo>
                    <a:pt x="332270" y="201739"/>
                  </a:moveTo>
                  <a:lnTo>
                    <a:pt x="314464" y="201739"/>
                  </a:lnTo>
                  <a:lnTo>
                    <a:pt x="314464" y="213601"/>
                  </a:lnTo>
                  <a:lnTo>
                    <a:pt x="332270" y="213601"/>
                  </a:lnTo>
                  <a:lnTo>
                    <a:pt x="332270" y="201739"/>
                  </a:lnTo>
                  <a:close/>
                </a:path>
                <a:path w="356234" h="356235">
                  <a:moveTo>
                    <a:pt x="332270" y="166128"/>
                  </a:moveTo>
                  <a:lnTo>
                    <a:pt x="290728" y="166128"/>
                  </a:lnTo>
                  <a:lnTo>
                    <a:pt x="290728" y="178003"/>
                  </a:lnTo>
                  <a:lnTo>
                    <a:pt x="332270" y="178003"/>
                  </a:lnTo>
                  <a:lnTo>
                    <a:pt x="332270" y="166128"/>
                  </a:lnTo>
                  <a:close/>
                </a:path>
                <a:path w="356234" h="356235">
                  <a:moveTo>
                    <a:pt x="332270" y="130530"/>
                  </a:moveTo>
                  <a:lnTo>
                    <a:pt x="261061" y="130530"/>
                  </a:lnTo>
                  <a:lnTo>
                    <a:pt x="261061" y="142392"/>
                  </a:lnTo>
                  <a:lnTo>
                    <a:pt x="332270" y="142392"/>
                  </a:lnTo>
                  <a:lnTo>
                    <a:pt x="332270" y="130530"/>
                  </a:lnTo>
                  <a:close/>
                </a:path>
                <a:path w="356234" h="356235">
                  <a:moveTo>
                    <a:pt x="355993" y="7975"/>
                  </a:moveTo>
                  <a:lnTo>
                    <a:pt x="348018" y="0"/>
                  </a:lnTo>
                  <a:lnTo>
                    <a:pt x="338201" y="0"/>
                  </a:lnTo>
                  <a:lnTo>
                    <a:pt x="191897" y="0"/>
                  </a:lnTo>
                  <a:lnTo>
                    <a:pt x="183946" y="7975"/>
                  </a:lnTo>
                  <a:lnTo>
                    <a:pt x="183934" y="130746"/>
                  </a:lnTo>
                  <a:lnTo>
                    <a:pt x="174015" y="130594"/>
                  </a:lnTo>
                  <a:lnTo>
                    <a:pt x="172059" y="130746"/>
                  </a:lnTo>
                  <a:lnTo>
                    <a:pt x="172046" y="7975"/>
                  </a:lnTo>
                  <a:lnTo>
                    <a:pt x="164084" y="0"/>
                  </a:lnTo>
                  <a:lnTo>
                    <a:pt x="7962" y="0"/>
                  </a:lnTo>
                  <a:lnTo>
                    <a:pt x="0" y="7975"/>
                  </a:lnTo>
                  <a:lnTo>
                    <a:pt x="0" y="336156"/>
                  </a:lnTo>
                  <a:lnTo>
                    <a:pt x="7962" y="344131"/>
                  </a:lnTo>
                  <a:lnTo>
                    <a:pt x="118656" y="344144"/>
                  </a:lnTo>
                  <a:lnTo>
                    <a:pt x="118656" y="332270"/>
                  </a:lnTo>
                  <a:lnTo>
                    <a:pt x="14516" y="332270"/>
                  </a:lnTo>
                  <a:lnTo>
                    <a:pt x="11861" y="329603"/>
                  </a:lnTo>
                  <a:lnTo>
                    <a:pt x="11861" y="14516"/>
                  </a:lnTo>
                  <a:lnTo>
                    <a:pt x="14516" y="11874"/>
                  </a:lnTo>
                  <a:lnTo>
                    <a:pt x="157530" y="11874"/>
                  </a:lnTo>
                  <a:lnTo>
                    <a:pt x="160197" y="14516"/>
                  </a:lnTo>
                  <a:lnTo>
                    <a:pt x="160197" y="132448"/>
                  </a:lnTo>
                  <a:lnTo>
                    <a:pt x="135255" y="142392"/>
                  </a:lnTo>
                  <a:lnTo>
                    <a:pt x="115201" y="159270"/>
                  </a:lnTo>
                  <a:lnTo>
                    <a:pt x="101384" y="181546"/>
                  </a:lnTo>
                  <a:lnTo>
                    <a:pt x="95135" y="207657"/>
                  </a:lnTo>
                  <a:lnTo>
                    <a:pt x="80987" y="207657"/>
                  </a:lnTo>
                  <a:lnTo>
                    <a:pt x="72999" y="215633"/>
                  </a:lnTo>
                  <a:lnTo>
                    <a:pt x="73177" y="227990"/>
                  </a:lnTo>
                  <a:lnTo>
                    <a:pt x="77076" y="255397"/>
                  </a:lnTo>
                  <a:lnTo>
                    <a:pt x="81724" y="260972"/>
                  </a:lnTo>
                  <a:lnTo>
                    <a:pt x="93980" y="265036"/>
                  </a:lnTo>
                  <a:lnTo>
                    <a:pt x="95542" y="266966"/>
                  </a:lnTo>
                  <a:lnTo>
                    <a:pt x="107619" y="313715"/>
                  </a:lnTo>
                  <a:lnTo>
                    <a:pt x="130530" y="325272"/>
                  </a:lnTo>
                  <a:lnTo>
                    <a:pt x="130530" y="356006"/>
                  </a:lnTo>
                  <a:lnTo>
                    <a:pt x="142392" y="356006"/>
                  </a:lnTo>
                  <a:lnTo>
                    <a:pt x="142379" y="319620"/>
                  </a:lnTo>
                  <a:lnTo>
                    <a:pt x="138391" y="314744"/>
                  </a:lnTo>
                  <a:lnTo>
                    <a:pt x="129235" y="312902"/>
                  </a:lnTo>
                  <a:lnTo>
                    <a:pt x="122148" y="310286"/>
                  </a:lnTo>
                  <a:lnTo>
                    <a:pt x="116370" y="305689"/>
                  </a:lnTo>
                  <a:lnTo>
                    <a:pt x="112293" y="299542"/>
                  </a:lnTo>
                  <a:lnTo>
                    <a:pt x="110286" y="292252"/>
                  </a:lnTo>
                  <a:lnTo>
                    <a:pt x="106819" y="261061"/>
                  </a:lnTo>
                  <a:lnTo>
                    <a:pt x="102108" y="255244"/>
                  </a:lnTo>
                  <a:lnTo>
                    <a:pt x="89750" y="251117"/>
                  </a:lnTo>
                  <a:lnTo>
                    <a:pt x="88201" y="249262"/>
                  </a:lnTo>
                  <a:lnTo>
                    <a:pt x="84467" y="223062"/>
                  </a:lnTo>
                  <a:lnTo>
                    <a:pt x="86715" y="220065"/>
                  </a:lnTo>
                  <a:lnTo>
                    <a:pt x="90805" y="219532"/>
                  </a:lnTo>
                  <a:lnTo>
                    <a:pt x="106794" y="219506"/>
                  </a:lnTo>
                  <a:lnTo>
                    <a:pt x="106794" y="213575"/>
                  </a:lnTo>
                  <a:lnTo>
                    <a:pt x="112395" y="185864"/>
                  </a:lnTo>
                  <a:lnTo>
                    <a:pt x="127660" y="163233"/>
                  </a:lnTo>
                  <a:lnTo>
                    <a:pt x="150291" y="147980"/>
                  </a:lnTo>
                  <a:lnTo>
                    <a:pt x="178003" y="142392"/>
                  </a:lnTo>
                  <a:lnTo>
                    <a:pt x="205727" y="147980"/>
                  </a:lnTo>
                  <a:lnTo>
                    <a:pt x="228358" y="163245"/>
                  </a:lnTo>
                  <a:lnTo>
                    <a:pt x="243611" y="185877"/>
                  </a:lnTo>
                  <a:lnTo>
                    <a:pt x="249199" y="213601"/>
                  </a:lnTo>
                  <a:lnTo>
                    <a:pt x="249199" y="219532"/>
                  </a:lnTo>
                  <a:lnTo>
                    <a:pt x="268452" y="219532"/>
                  </a:lnTo>
                  <a:lnTo>
                    <a:pt x="271106" y="222186"/>
                  </a:lnTo>
                  <a:lnTo>
                    <a:pt x="271056" y="226314"/>
                  </a:lnTo>
                  <a:lnTo>
                    <a:pt x="267779" y="249262"/>
                  </a:lnTo>
                  <a:lnTo>
                    <a:pt x="266230" y="251117"/>
                  </a:lnTo>
                  <a:lnTo>
                    <a:pt x="253873" y="255244"/>
                  </a:lnTo>
                  <a:lnTo>
                    <a:pt x="249174" y="261061"/>
                  </a:lnTo>
                  <a:lnTo>
                    <a:pt x="243700" y="299542"/>
                  </a:lnTo>
                  <a:lnTo>
                    <a:pt x="217601" y="314744"/>
                  </a:lnTo>
                  <a:lnTo>
                    <a:pt x="213601" y="319620"/>
                  </a:lnTo>
                  <a:lnTo>
                    <a:pt x="213601" y="356006"/>
                  </a:lnTo>
                  <a:lnTo>
                    <a:pt x="225463" y="356006"/>
                  </a:lnTo>
                  <a:lnTo>
                    <a:pt x="225463" y="325272"/>
                  </a:lnTo>
                  <a:lnTo>
                    <a:pt x="229082" y="324535"/>
                  </a:lnTo>
                  <a:lnTo>
                    <a:pt x="257492" y="293573"/>
                  </a:lnTo>
                  <a:lnTo>
                    <a:pt x="260451" y="266966"/>
                  </a:lnTo>
                  <a:lnTo>
                    <a:pt x="262013" y="265036"/>
                  </a:lnTo>
                  <a:lnTo>
                    <a:pt x="274256" y="260972"/>
                  </a:lnTo>
                  <a:lnTo>
                    <a:pt x="278917" y="255397"/>
                  </a:lnTo>
                  <a:lnTo>
                    <a:pt x="282803" y="227990"/>
                  </a:lnTo>
                  <a:lnTo>
                    <a:pt x="282397" y="220929"/>
                  </a:lnTo>
                  <a:lnTo>
                    <a:pt x="279425" y="214782"/>
                  </a:lnTo>
                  <a:lnTo>
                    <a:pt x="274358" y="210210"/>
                  </a:lnTo>
                  <a:lnTo>
                    <a:pt x="267703" y="207848"/>
                  </a:lnTo>
                  <a:lnTo>
                    <a:pt x="265176" y="207657"/>
                  </a:lnTo>
                  <a:lnTo>
                    <a:pt x="260845" y="207657"/>
                  </a:lnTo>
                  <a:lnTo>
                    <a:pt x="254609" y="181546"/>
                  </a:lnTo>
                  <a:lnTo>
                    <a:pt x="240792" y="159283"/>
                  </a:lnTo>
                  <a:lnTo>
                    <a:pt x="220738" y="142405"/>
                  </a:lnTo>
                  <a:lnTo>
                    <a:pt x="195795" y="132461"/>
                  </a:lnTo>
                  <a:lnTo>
                    <a:pt x="195795" y="14516"/>
                  </a:lnTo>
                  <a:lnTo>
                    <a:pt x="198450" y="11874"/>
                  </a:lnTo>
                  <a:lnTo>
                    <a:pt x="341477" y="11874"/>
                  </a:lnTo>
                  <a:lnTo>
                    <a:pt x="344131" y="14516"/>
                  </a:lnTo>
                  <a:lnTo>
                    <a:pt x="344131" y="329603"/>
                  </a:lnTo>
                  <a:lnTo>
                    <a:pt x="341477" y="332270"/>
                  </a:lnTo>
                  <a:lnTo>
                    <a:pt x="237337" y="332270"/>
                  </a:lnTo>
                  <a:lnTo>
                    <a:pt x="237337" y="344144"/>
                  </a:lnTo>
                  <a:lnTo>
                    <a:pt x="348018" y="344131"/>
                  </a:lnTo>
                  <a:lnTo>
                    <a:pt x="355993" y="336156"/>
                  </a:lnTo>
                  <a:lnTo>
                    <a:pt x="355993" y="7975"/>
                  </a:lnTo>
                  <a:close/>
                </a:path>
              </a:pathLst>
            </a:custGeom>
            <a:solidFill>
              <a:srgbClr val="FFFFFF"/>
            </a:solidFill>
          </p:spPr>
          <p:txBody>
            <a:bodyPr wrap="square" lIns="0" tIns="0" rIns="0" bIns="0" rtlCol="0"/>
            <a:lstStyle/>
            <a:p>
              <a:endParaRPr sz="1092"/>
            </a:p>
          </p:txBody>
        </p:sp>
      </p:grpSp>
      <p:sp>
        <p:nvSpPr>
          <p:cNvPr id="40" name="object 18">
            <a:extLst>
              <a:ext uri="{FF2B5EF4-FFF2-40B4-BE49-F238E27FC236}">
                <a16:creationId xmlns:a16="http://schemas.microsoft.com/office/drawing/2014/main" id="{00B980E7-E098-C20C-6CD1-171A0698C489}"/>
              </a:ext>
            </a:extLst>
          </p:cNvPr>
          <p:cNvSpPr txBox="1"/>
          <p:nvPr/>
        </p:nvSpPr>
        <p:spPr>
          <a:xfrm>
            <a:off x="5567990" y="1967064"/>
            <a:ext cx="3741623" cy="1324687"/>
          </a:xfrm>
          <a:prstGeom prst="rect">
            <a:avLst/>
          </a:prstGeom>
        </p:spPr>
        <p:txBody>
          <a:bodyPr vert="horz" wrap="square" lIns="0" tIns="8856" rIns="0" bIns="0" rtlCol="0">
            <a:spAutoFit/>
          </a:bodyPr>
          <a:lstStyle/>
          <a:p>
            <a:pPr marL="648000">
              <a:spcBef>
                <a:spcPts val="69"/>
              </a:spcBef>
            </a:pPr>
            <a:r>
              <a:rPr sz="2000" b="1" spc="-6" err="1">
                <a:solidFill>
                  <a:srgbClr val="7A45B8"/>
                </a:solidFill>
                <a:latin typeface="Arial" panose="020B0604020202020204" pitchFamily="34" charset="0"/>
                <a:cs typeface="Arial" panose="020B0604020202020204" pitchFamily="34" charset="0"/>
              </a:rPr>
              <a:t>Etiología</a:t>
            </a:r>
            <a:endParaRPr sz="2000">
              <a:latin typeface="Arial" panose="020B0604020202020204" pitchFamily="34" charset="0"/>
              <a:cs typeface="Arial" panose="020B0604020202020204" pitchFamily="34" charset="0"/>
            </a:endParaRPr>
          </a:p>
          <a:p>
            <a:pPr marL="30805" marR="26184">
              <a:spcBef>
                <a:spcPts val="2068"/>
              </a:spcBef>
            </a:pPr>
            <a:r>
              <a:rPr sz="1600" spc="-12">
                <a:solidFill>
                  <a:srgbClr val="22346A"/>
                </a:solidFill>
                <a:latin typeface="Arial" panose="020B0604020202020204" pitchFamily="34" charset="0"/>
                <a:cs typeface="Arial" panose="020B0604020202020204" pitchFamily="34" charset="0"/>
              </a:rPr>
              <a:t>Entre</a:t>
            </a:r>
            <a:r>
              <a:rPr sz="1600" spc="-49">
                <a:solidFill>
                  <a:srgbClr val="22346A"/>
                </a:solidFill>
                <a:latin typeface="Arial" panose="020B0604020202020204" pitchFamily="34" charset="0"/>
                <a:cs typeface="Arial" panose="020B0604020202020204" pitchFamily="34" charset="0"/>
              </a:rPr>
              <a:t> </a:t>
            </a:r>
            <a:r>
              <a:rPr sz="1600">
                <a:solidFill>
                  <a:srgbClr val="22346A"/>
                </a:solidFill>
                <a:latin typeface="Arial" panose="020B0604020202020204" pitchFamily="34" charset="0"/>
                <a:cs typeface="Arial" panose="020B0604020202020204" pitchFamily="34" charset="0"/>
              </a:rPr>
              <a:t>las</a:t>
            </a:r>
            <a:r>
              <a:rPr sz="1600" spc="-49">
                <a:solidFill>
                  <a:srgbClr val="22346A"/>
                </a:solidFill>
                <a:latin typeface="Arial" panose="020B0604020202020204" pitchFamily="34" charset="0"/>
                <a:cs typeface="Arial" panose="020B0604020202020204" pitchFamily="34" charset="0"/>
              </a:rPr>
              <a:t> </a:t>
            </a:r>
            <a:r>
              <a:rPr lang="es-ES" sz="1600" spc="-6">
                <a:solidFill>
                  <a:srgbClr val="22346A"/>
                </a:solidFill>
                <a:latin typeface="Arial" panose="020B0604020202020204" pitchFamily="34" charset="0"/>
                <a:cs typeface="Arial" panose="020B0604020202020204" pitchFamily="34" charset="0"/>
              </a:rPr>
              <a:t>varias</a:t>
            </a:r>
            <a:r>
              <a:rPr sz="1600" spc="-45">
                <a:solidFill>
                  <a:srgbClr val="22346A"/>
                </a:solidFill>
                <a:latin typeface="Arial" panose="020B0604020202020204" pitchFamily="34" charset="0"/>
                <a:cs typeface="Arial" panose="020B0604020202020204" pitchFamily="34" charset="0"/>
              </a:rPr>
              <a:t> </a:t>
            </a:r>
            <a:r>
              <a:rPr lang="es-ES" sz="1600" spc="-15">
                <a:solidFill>
                  <a:srgbClr val="22346A"/>
                </a:solidFill>
                <a:latin typeface="Arial" panose="020B0604020202020204" pitchFamily="34" charset="0"/>
                <a:cs typeface="Arial" panose="020B0604020202020204" pitchFamily="34" charset="0"/>
              </a:rPr>
              <a:t>hipótesis</a:t>
            </a:r>
            <a:r>
              <a:rPr sz="1600" spc="-49">
                <a:solidFill>
                  <a:srgbClr val="22346A"/>
                </a:solidFill>
                <a:latin typeface="Arial" panose="020B0604020202020204" pitchFamily="34" charset="0"/>
                <a:cs typeface="Arial" panose="020B0604020202020204" pitchFamily="34" charset="0"/>
              </a:rPr>
              <a:t> </a:t>
            </a:r>
            <a:r>
              <a:rPr sz="1600" spc="-12">
                <a:solidFill>
                  <a:srgbClr val="22346A"/>
                </a:solidFill>
                <a:latin typeface="Arial" panose="020B0604020202020204" pitchFamily="34" charset="0"/>
                <a:cs typeface="Arial" panose="020B0604020202020204" pitchFamily="34" charset="0"/>
              </a:rPr>
              <a:t>para </a:t>
            </a:r>
            <a:r>
              <a:rPr lang="es-ES" sz="1600" spc="-12">
                <a:solidFill>
                  <a:srgbClr val="22346A"/>
                </a:solidFill>
                <a:latin typeface="Arial" panose="020B0604020202020204" pitchFamily="34" charset="0"/>
                <a:cs typeface="Arial" panose="020B0604020202020204" pitchFamily="34" charset="0"/>
              </a:rPr>
              <a:t>explicar</a:t>
            </a:r>
            <a:r>
              <a:rPr sz="1600" spc="-39">
                <a:solidFill>
                  <a:srgbClr val="22346A"/>
                </a:solidFill>
                <a:latin typeface="Arial" panose="020B0604020202020204" pitchFamily="34" charset="0"/>
                <a:cs typeface="Arial" panose="020B0604020202020204" pitchFamily="34" charset="0"/>
              </a:rPr>
              <a:t> </a:t>
            </a:r>
            <a:r>
              <a:rPr sz="1600">
                <a:solidFill>
                  <a:srgbClr val="22346A"/>
                </a:solidFill>
                <a:latin typeface="Arial" panose="020B0604020202020204" pitchFamily="34" charset="0"/>
                <a:cs typeface="Arial" panose="020B0604020202020204" pitchFamily="34" charset="0"/>
              </a:rPr>
              <a:t>la</a:t>
            </a:r>
            <a:r>
              <a:rPr sz="1600" spc="-39">
                <a:solidFill>
                  <a:srgbClr val="22346A"/>
                </a:solidFill>
                <a:latin typeface="Arial" panose="020B0604020202020204" pitchFamily="34" charset="0"/>
                <a:cs typeface="Arial" panose="020B0604020202020204" pitchFamily="34" charset="0"/>
              </a:rPr>
              <a:t> </a:t>
            </a:r>
            <a:r>
              <a:rPr lang="es-ES" sz="1600" spc="-12">
                <a:solidFill>
                  <a:srgbClr val="22346A"/>
                </a:solidFill>
                <a:latin typeface="Arial" panose="020B0604020202020204" pitchFamily="34" charset="0"/>
                <a:cs typeface="Arial" panose="020B0604020202020204" pitchFamily="34" charset="0"/>
              </a:rPr>
              <a:t>etiología</a:t>
            </a:r>
            <a:r>
              <a:rPr sz="1600" spc="-12">
                <a:solidFill>
                  <a:srgbClr val="22346A"/>
                </a:solidFill>
                <a:latin typeface="Arial" panose="020B0604020202020204" pitchFamily="34" charset="0"/>
                <a:cs typeface="Arial" panose="020B0604020202020204" pitchFamily="34" charset="0"/>
              </a:rPr>
              <a:t>,</a:t>
            </a:r>
            <a:r>
              <a:rPr sz="1600" spc="-39">
                <a:solidFill>
                  <a:srgbClr val="22346A"/>
                </a:solidFill>
                <a:latin typeface="Arial" panose="020B0604020202020204" pitchFamily="34" charset="0"/>
                <a:cs typeface="Arial" panose="020B0604020202020204" pitchFamily="34" charset="0"/>
              </a:rPr>
              <a:t> </a:t>
            </a:r>
            <a:r>
              <a:rPr sz="1600">
                <a:solidFill>
                  <a:srgbClr val="22346A"/>
                </a:solidFill>
                <a:latin typeface="Arial" panose="020B0604020202020204" pitchFamily="34" charset="0"/>
                <a:cs typeface="Arial" panose="020B0604020202020204" pitchFamily="34" charset="0"/>
              </a:rPr>
              <a:t>un</a:t>
            </a:r>
            <a:r>
              <a:rPr sz="1600" spc="-36">
                <a:solidFill>
                  <a:srgbClr val="22346A"/>
                </a:solidFill>
                <a:latin typeface="Arial" panose="020B0604020202020204" pitchFamily="34" charset="0"/>
                <a:cs typeface="Arial" panose="020B0604020202020204" pitchFamily="34" charset="0"/>
              </a:rPr>
              <a:t> </a:t>
            </a:r>
            <a:r>
              <a:rPr sz="1600" spc="-6">
                <a:solidFill>
                  <a:srgbClr val="22346A"/>
                </a:solidFill>
                <a:latin typeface="Arial" panose="020B0604020202020204" pitchFamily="34" charset="0"/>
                <a:cs typeface="Arial" panose="020B0604020202020204" pitchFamily="34" charset="0"/>
              </a:rPr>
              <a:t>factor </a:t>
            </a:r>
            <a:r>
              <a:rPr lang="es-ES" sz="1600" spc="-15">
                <a:solidFill>
                  <a:srgbClr val="22346A"/>
                </a:solidFill>
                <a:latin typeface="Arial" panose="020B0604020202020204" pitchFamily="34" charset="0"/>
                <a:cs typeface="Arial" panose="020B0604020202020204" pitchFamily="34" charset="0"/>
              </a:rPr>
              <a:t>propuesto</a:t>
            </a:r>
            <a:r>
              <a:rPr sz="1600" spc="-39">
                <a:solidFill>
                  <a:srgbClr val="22346A"/>
                </a:solidFill>
                <a:latin typeface="Arial" panose="020B0604020202020204" pitchFamily="34" charset="0"/>
                <a:cs typeface="Arial" panose="020B0604020202020204" pitchFamily="34" charset="0"/>
              </a:rPr>
              <a:t> </a:t>
            </a:r>
            <a:r>
              <a:rPr sz="1600">
                <a:solidFill>
                  <a:srgbClr val="22346A"/>
                </a:solidFill>
                <a:latin typeface="Arial" panose="020B0604020202020204" pitchFamily="34" charset="0"/>
                <a:cs typeface="Arial" panose="020B0604020202020204" pitchFamily="34" charset="0"/>
              </a:rPr>
              <a:t>es</a:t>
            </a:r>
            <a:r>
              <a:rPr sz="1600" spc="-36">
                <a:solidFill>
                  <a:srgbClr val="22346A"/>
                </a:solidFill>
                <a:latin typeface="Arial" panose="020B0604020202020204" pitchFamily="34" charset="0"/>
                <a:cs typeface="Arial" panose="020B0604020202020204" pitchFamily="34" charset="0"/>
              </a:rPr>
              <a:t> </a:t>
            </a:r>
            <a:r>
              <a:rPr sz="1600">
                <a:solidFill>
                  <a:srgbClr val="22346A"/>
                </a:solidFill>
                <a:latin typeface="Arial" panose="020B0604020202020204" pitchFamily="34" charset="0"/>
                <a:cs typeface="Arial" panose="020B0604020202020204" pitchFamily="34" charset="0"/>
              </a:rPr>
              <a:t>la</a:t>
            </a:r>
            <a:r>
              <a:rPr sz="1600" spc="-36">
                <a:solidFill>
                  <a:srgbClr val="22346A"/>
                </a:solidFill>
                <a:latin typeface="Arial" panose="020B0604020202020204" pitchFamily="34" charset="0"/>
                <a:cs typeface="Arial" panose="020B0604020202020204" pitchFamily="34" charset="0"/>
              </a:rPr>
              <a:t> </a:t>
            </a:r>
            <a:r>
              <a:rPr lang="es-ES" sz="1600" b="1" spc="-6">
                <a:solidFill>
                  <a:srgbClr val="22346A"/>
                </a:solidFill>
                <a:latin typeface="Arial" panose="020B0604020202020204" pitchFamily="34" charset="0"/>
                <a:cs typeface="Arial" panose="020B0604020202020204" pitchFamily="34" charset="0"/>
              </a:rPr>
              <a:t>implicación</a:t>
            </a:r>
            <a:r>
              <a:rPr sz="1600" b="1" spc="-33">
                <a:solidFill>
                  <a:srgbClr val="22346A"/>
                </a:solidFill>
                <a:latin typeface="Arial" panose="020B0604020202020204" pitchFamily="34" charset="0"/>
                <a:cs typeface="Arial" panose="020B0604020202020204" pitchFamily="34" charset="0"/>
              </a:rPr>
              <a:t> </a:t>
            </a:r>
            <a:r>
              <a:rPr sz="1600" b="1" spc="-15">
                <a:solidFill>
                  <a:srgbClr val="22346A"/>
                </a:solidFill>
                <a:latin typeface="Arial" panose="020B0604020202020204" pitchFamily="34" charset="0"/>
                <a:cs typeface="Arial" panose="020B0604020202020204" pitchFamily="34" charset="0"/>
              </a:rPr>
              <a:t>de </a:t>
            </a:r>
            <a:r>
              <a:rPr sz="1600" b="1" spc="-6">
                <a:solidFill>
                  <a:srgbClr val="22346A"/>
                </a:solidFill>
                <a:latin typeface="Arial" panose="020B0604020202020204" pitchFamily="34" charset="0"/>
                <a:cs typeface="Arial" panose="020B0604020202020204" pitchFamily="34" charset="0"/>
              </a:rPr>
              <a:t>Malassezia</a:t>
            </a:r>
            <a:r>
              <a:rPr sz="1600" b="1" spc="-61">
                <a:solidFill>
                  <a:srgbClr val="22346A"/>
                </a:solidFill>
                <a:latin typeface="Arial" panose="020B0604020202020204" pitchFamily="34" charset="0"/>
                <a:cs typeface="Arial" panose="020B0604020202020204" pitchFamily="34" charset="0"/>
              </a:rPr>
              <a:t> </a:t>
            </a:r>
            <a:r>
              <a:rPr sz="1600" b="1" spc="-12">
                <a:solidFill>
                  <a:srgbClr val="22346A"/>
                </a:solidFill>
                <a:latin typeface="Arial" panose="020B0604020202020204" pitchFamily="34" charset="0"/>
                <a:cs typeface="Arial" panose="020B0604020202020204" pitchFamily="34" charset="0"/>
              </a:rPr>
              <a:t>spp</a:t>
            </a:r>
            <a:r>
              <a:rPr sz="1600" spc="-12">
                <a:solidFill>
                  <a:srgbClr val="22346A"/>
                </a:solidFill>
                <a:latin typeface="Arial" panose="020B0604020202020204" pitchFamily="34" charset="0"/>
                <a:cs typeface="Arial" panose="020B0604020202020204" pitchFamily="34" charset="0"/>
              </a:rPr>
              <a:t>.</a:t>
            </a:r>
            <a:r>
              <a:rPr sz="1400" spc="-18" baseline="31111">
                <a:solidFill>
                  <a:srgbClr val="22346A"/>
                </a:solidFill>
                <a:latin typeface="Arial" panose="020B0604020202020204" pitchFamily="34" charset="0"/>
                <a:cs typeface="Arial" panose="020B0604020202020204" pitchFamily="34" charset="0"/>
              </a:rPr>
              <a:t>1</a:t>
            </a:r>
            <a:endParaRPr sz="1400" baseline="31111">
              <a:latin typeface="Arial" panose="020B0604020202020204" pitchFamily="34" charset="0"/>
              <a:cs typeface="Arial" panose="020B0604020202020204" pitchFamily="34" charset="0"/>
            </a:endParaRPr>
          </a:p>
        </p:txBody>
      </p:sp>
      <p:grpSp>
        <p:nvGrpSpPr>
          <p:cNvPr id="41" name="object 19">
            <a:extLst>
              <a:ext uri="{FF2B5EF4-FFF2-40B4-BE49-F238E27FC236}">
                <a16:creationId xmlns:a16="http://schemas.microsoft.com/office/drawing/2014/main" id="{616E7CE1-A800-EDE5-E473-34EAF58B9C19}"/>
              </a:ext>
            </a:extLst>
          </p:cNvPr>
          <p:cNvGrpSpPr/>
          <p:nvPr/>
        </p:nvGrpSpPr>
        <p:grpSpPr>
          <a:xfrm>
            <a:off x="1256430" y="3728801"/>
            <a:ext cx="530619" cy="530619"/>
            <a:chOff x="4900371" y="6623936"/>
            <a:chExt cx="875030" cy="875030"/>
          </a:xfrm>
        </p:grpSpPr>
        <p:sp>
          <p:nvSpPr>
            <p:cNvPr id="42" name="object 20">
              <a:extLst>
                <a:ext uri="{FF2B5EF4-FFF2-40B4-BE49-F238E27FC236}">
                  <a16:creationId xmlns:a16="http://schemas.microsoft.com/office/drawing/2014/main" id="{BEDDE381-0451-8B7F-AF12-F176EB533FFE}"/>
                </a:ext>
              </a:extLst>
            </p:cNvPr>
            <p:cNvSpPr/>
            <p:nvPr/>
          </p:nvSpPr>
          <p:spPr>
            <a:xfrm>
              <a:off x="4900371" y="6623936"/>
              <a:ext cx="875030" cy="875030"/>
            </a:xfrm>
            <a:custGeom>
              <a:avLst/>
              <a:gdLst/>
              <a:ahLst/>
              <a:cxnLst/>
              <a:rect l="l" t="t" r="r" b="b"/>
              <a:pathLst>
                <a:path w="875029" h="875029">
                  <a:moveTo>
                    <a:pt x="437306" y="0"/>
                  </a:moveTo>
                  <a:lnTo>
                    <a:pt x="389656" y="2565"/>
                  </a:lnTo>
                  <a:lnTo>
                    <a:pt x="343492" y="10086"/>
                  </a:lnTo>
                  <a:lnTo>
                    <a:pt x="299081" y="22293"/>
                  </a:lnTo>
                  <a:lnTo>
                    <a:pt x="256691" y="38921"/>
                  </a:lnTo>
                  <a:lnTo>
                    <a:pt x="216587" y="59703"/>
                  </a:lnTo>
                  <a:lnTo>
                    <a:pt x="179037" y="84372"/>
                  </a:lnTo>
                  <a:lnTo>
                    <a:pt x="144306" y="112662"/>
                  </a:lnTo>
                  <a:lnTo>
                    <a:pt x="112663" y="144305"/>
                  </a:lnTo>
                  <a:lnTo>
                    <a:pt x="84373" y="179034"/>
                  </a:lnTo>
                  <a:lnTo>
                    <a:pt x="59704" y="216584"/>
                  </a:lnTo>
                  <a:lnTo>
                    <a:pt x="38922" y="256687"/>
                  </a:lnTo>
                  <a:lnTo>
                    <a:pt x="22293" y="299076"/>
                  </a:lnTo>
                  <a:lnTo>
                    <a:pt x="10086" y="343485"/>
                  </a:lnTo>
                  <a:lnTo>
                    <a:pt x="2566" y="389647"/>
                  </a:lnTo>
                  <a:lnTo>
                    <a:pt x="0" y="437295"/>
                  </a:lnTo>
                  <a:lnTo>
                    <a:pt x="2566" y="484943"/>
                  </a:lnTo>
                  <a:lnTo>
                    <a:pt x="10086" y="531105"/>
                  </a:lnTo>
                  <a:lnTo>
                    <a:pt x="22293" y="575514"/>
                  </a:lnTo>
                  <a:lnTo>
                    <a:pt x="38922" y="617903"/>
                  </a:lnTo>
                  <a:lnTo>
                    <a:pt x="59704" y="658006"/>
                  </a:lnTo>
                  <a:lnTo>
                    <a:pt x="84373" y="695556"/>
                  </a:lnTo>
                  <a:lnTo>
                    <a:pt x="112663" y="730286"/>
                  </a:lnTo>
                  <a:lnTo>
                    <a:pt x="144306" y="761928"/>
                  </a:lnTo>
                  <a:lnTo>
                    <a:pt x="179037" y="790218"/>
                  </a:lnTo>
                  <a:lnTo>
                    <a:pt x="216587" y="814887"/>
                  </a:lnTo>
                  <a:lnTo>
                    <a:pt x="256691" y="835669"/>
                  </a:lnTo>
                  <a:lnTo>
                    <a:pt x="299081" y="852297"/>
                  </a:lnTo>
                  <a:lnTo>
                    <a:pt x="343492" y="864505"/>
                  </a:lnTo>
                  <a:lnTo>
                    <a:pt x="389656" y="872025"/>
                  </a:lnTo>
                  <a:lnTo>
                    <a:pt x="437306" y="874591"/>
                  </a:lnTo>
                  <a:lnTo>
                    <a:pt x="484954" y="872025"/>
                  </a:lnTo>
                  <a:lnTo>
                    <a:pt x="531116" y="864505"/>
                  </a:lnTo>
                  <a:lnTo>
                    <a:pt x="575525" y="852297"/>
                  </a:lnTo>
                  <a:lnTo>
                    <a:pt x="617914" y="835669"/>
                  </a:lnTo>
                  <a:lnTo>
                    <a:pt x="658017" y="814887"/>
                  </a:lnTo>
                  <a:lnTo>
                    <a:pt x="695566" y="790218"/>
                  </a:lnTo>
                  <a:lnTo>
                    <a:pt x="730296" y="761928"/>
                  </a:lnTo>
                  <a:lnTo>
                    <a:pt x="761939" y="730286"/>
                  </a:lnTo>
                  <a:lnTo>
                    <a:pt x="790228" y="695556"/>
                  </a:lnTo>
                  <a:lnTo>
                    <a:pt x="814897" y="658006"/>
                  </a:lnTo>
                  <a:lnTo>
                    <a:pt x="835679" y="617903"/>
                  </a:lnTo>
                  <a:lnTo>
                    <a:pt x="852307" y="575514"/>
                  </a:lnTo>
                  <a:lnTo>
                    <a:pt x="864515" y="531105"/>
                  </a:lnTo>
                  <a:lnTo>
                    <a:pt x="872035" y="484943"/>
                  </a:lnTo>
                  <a:lnTo>
                    <a:pt x="874601" y="437295"/>
                  </a:lnTo>
                  <a:lnTo>
                    <a:pt x="872035" y="389647"/>
                  </a:lnTo>
                  <a:lnTo>
                    <a:pt x="864515" y="343485"/>
                  </a:lnTo>
                  <a:lnTo>
                    <a:pt x="852307" y="299076"/>
                  </a:lnTo>
                  <a:lnTo>
                    <a:pt x="835679" y="256687"/>
                  </a:lnTo>
                  <a:lnTo>
                    <a:pt x="814897" y="216584"/>
                  </a:lnTo>
                  <a:lnTo>
                    <a:pt x="790228" y="179034"/>
                  </a:lnTo>
                  <a:lnTo>
                    <a:pt x="761939" y="144305"/>
                  </a:lnTo>
                  <a:lnTo>
                    <a:pt x="730296" y="112662"/>
                  </a:lnTo>
                  <a:lnTo>
                    <a:pt x="695566" y="84372"/>
                  </a:lnTo>
                  <a:lnTo>
                    <a:pt x="658017" y="59703"/>
                  </a:lnTo>
                  <a:lnTo>
                    <a:pt x="617914" y="38921"/>
                  </a:lnTo>
                  <a:lnTo>
                    <a:pt x="575525" y="22293"/>
                  </a:lnTo>
                  <a:lnTo>
                    <a:pt x="531116" y="10086"/>
                  </a:lnTo>
                  <a:lnTo>
                    <a:pt x="484954" y="2565"/>
                  </a:lnTo>
                  <a:lnTo>
                    <a:pt x="437306" y="0"/>
                  </a:lnTo>
                  <a:close/>
                </a:path>
              </a:pathLst>
            </a:custGeom>
            <a:solidFill>
              <a:srgbClr val="21336B"/>
            </a:solidFill>
          </p:spPr>
          <p:txBody>
            <a:bodyPr wrap="square" lIns="0" tIns="0" rIns="0" bIns="0" rtlCol="0"/>
            <a:lstStyle/>
            <a:p>
              <a:endParaRPr sz="1092"/>
            </a:p>
          </p:txBody>
        </p:sp>
        <p:pic>
          <p:nvPicPr>
            <p:cNvPr id="43" name="object 21">
              <a:extLst>
                <a:ext uri="{FF2B5EF4-FFF2-40B4-BE49-F238E27FC236}">
                  <a16:creationId xmlns:a16="http://schemas.microsoft.com/office/drawing/2014/main" id="{CAAD697B-9BE6-0623-6060-074F5A48E6A3}"/>
                </a:ext>
              </a:extLst>
            </p:cNvPr>
            <p:cNvPicPr/>
            <p:nvPr/>
          </p:nvPicPr>
          <p:blipFill>
            <a:blip r:embed="rId11" cstate="print"/>
            <a:stretch>
              <a:fillRect/>
            </a:stretch>
          </p:blipFill>
          <p:spPr>
            <a:xfrm>
              <a:off x="5075198" y="6641808"/>
              <a:ext cx="698816" cy="856445"/>
            </a:xfrm>
            <a:prstGeom prst="rect">
              <a:avLst/>
            </a:prstGeom>
          </p:spPr>
        </p:pic>
        <p:pic>
          <p:nvPicPr>
            <p:cNvPr id="44" name="object 22">
              <a:extLst>
                <a:ext uri="{FF2B5EF4-FFF2-40B4-BE49-F238E27FC236}">
                  <a16:creationId xmlns:a16="http://schemas.microsoft.com/office/drawing/2014/main" id="{EEA2985D-4654-7613-7038-796EA92E0EB4}"/>
                </a:ext>
              </a:extLst>
            </p:cNvPr>
            <p:cNvPicPr/>
            <p:nvPr/>
          </p:nvPicPr>
          <p:blipFill>
            <a:blip r:embed="rId12" cstate="print"/>
            <a:stretch>
              <a:fillRect/>
            </a:stretch>
          </p:blipFill>
          <p:spPr>
            <a:xfrm>
              <a:off x="4900374" y="6733395"/>
              <a:ext cx="383883" cy="761882"/>
            </a:xfrm>
            <a:prstGeom prst="rect">
              <a:avLst/>
            </a:prstGeom>
          </p:spPr>
        </p:pic>
        <p:sp>
          <p:nvSpPr>
            <p:cNvPr id="45" name="object 23">
              <a:extLst>
                <a:ext uri="{FF2B5EF4-FFF2-40B4-BE49-F238E27FC236}">
                  <a16:creationId xmlns:a16="http://schemas.microsoft.com/office/drawing/2014/main" id="{BD3049F1-20D4-E8A6-1A2E-00104C365B93}"/>
                </a:ext>
              </a:extLst>
            </p:cNvPr>
            <p:cNvSpPr/>
            <p:nvPr/>
          </p:nvSpPr>
          <p:spPr>
            <a:xfrm>
              <a:off x="5159654" y="6846881"/>
              <a:ext cx="356235" cy="429259"/>
            </a:xfrm>
            <a:custGeom>
              <a:avLst/>
              <a:gdLst/>
              <a:ahLst/>
              <a:cxnLst/>
              <a:rect l="l" t="t" r="r" b="b"/>
              <a:pathLst>
                <a:path w="356235" h="429259">
                  <a:moveTo>
                    <a:pt x="51930" y="310667"/>
                  </a:moveTo>
                  <a:lnTo>
                    <a:pt x="37096" y="310667"/>
                  </a:lnTo>
                  <a:lnTo>
                    <a:pt x="37096" y="325501"/>
                  </a:lnTo>
                  <a:lnTo>
                    <a:pt x="51930" y="325501"/>
                  </a:lnTo>
                  <a:lnTo>
                    <a:pt x="51930" y="310667"/>
                  </a:lnTo>
                  <a:close/>
                </a:path>
                <a:path w="356235" h="429259">
                  <a:moveTo>
                    <a:pt x="140931" y="377418"/>
                  </a:moveTo>
                  <a:lnTo>
                    <a:pt x="126098" y="377418"/>
                  </a:lnTo>
                  <a:lnTo>
                    <a:pt x="126098" y="392252"/>
                  </a:lnTo>
                  <a:lnTo>
                    <a:pt x="140931" y="392252"/>
                  </a:lnTo>
                  <a:lnTo>
                    <a:pt x="140931" y="377418"/>
                  </a:lnTo>
                  <a:close/>
                </a:path>
                <a:path w="356235" h="429259">
                  <a:moveTo>
                    <a:pt x="192849" y="369989"/>
                  </a:moveTo>
                  <a:lnTo>
                    <a:pt x="178003" y="369989"/>
                  </a:lnTo>
                  <a:lnTo>
                    <a:pt x="178003" y="384835"/>
                  </a:lnTo>
                  <a:lnTo>
                    <a:pt x="192849" y="384835"/>
                  </a:lnTo>
                  <a:lnTo>
                    <a:pt x="192849" y="369989"/>
                  </a:lnTo>
                  <a:close/>
                </a:path>
                <a:path w="356235" h="429259">
                  <a:moveTo>
                    <a:pt x="212585" y="294754"/>
                  </a:moveTo>
                  <a:lnTo>
                    <a:pt x="211480" y="288036"/>
                  </a:lnTo>
                  <a:lnTo>
                    <a:pt x="210604" y="282702"/>
                  </a:lnTo>
                  <a:lnTo>
                    <a:pt x="208991" y="280708"/>
                  </a:lnTo>
                  <a:lnTo>
                    <a:pt x="203898" y="274548"/>
                  </a:lnTo>
                  <a:lnTo>
                    <a:pt x="203250" y="274205"/>
                  </a:lnTo>
                  <a:lnTo>
                    <a:pt x="200583" y="272821"/>
                  </a:lnTo>
                  <a:lnTo>
                    <a:pt x="197446" y="272542"/>
                  </a:lnTo>
                  <a:lnTo>
                    <a:pt x="197446" y="293903"/>
                  </a:lnTo>
                  <a:lnTo>
                    <a:pt x="197434" y="297561"/>
                  </a:lnTo>
                  <a:lnTo>
                    <a:pt x="197256" y="301701"/>
                  </a:lnTo>
                  <a:lnTo>
                    <a:pt x="197243" y="301840"/>
                  </a:lnTo>
                  <a:lnTo>
                    <a:pt x="195922" y="308356"/>
                  </a:lnTo>
                  <a:lnTo>
                    <a:pt x="195872" y="308648"/>
                  </a:lnTo>
                  <a:lnTo>
                    <a:pt x="168440" y="340626"/>
                  </a:lnTo>
                  <a:lnTo>
                    <a:pt x="155409" y="342138"/>
                  </a:lnTo>
                  <a:lnTo>
                    <a:pt x="149885" y="341439"/>
                  </a:lnTo>
                  <a:lnTo>
                    <a:pt x="149326" y="341439"/>
                  </a:lnTo>
                  <a:lnTo>
                    <a:pt x="142557" y="339445"/>
                  </a:lnTo>
                  <a:lnTo>
                    <a:pt x="144564" y="338035"/>
                  </a:lnTo>
                  <a:lnTo>
                    <a:pt x="147383" y="336321"/>
                  </a:lnTo>
                  <a:lnTo>
                    <a:pt x="149529" y="335064"/>
                  </a:lnTo>
                  <a:lnTo>
                    <a:pt x="156908" y="330568"/>
                  </a:lnTo>
                  <a:lnTo>
                    <a:pt x="163766" y="325208"/>
                  </a:lnTo>
                  <a:lnTo>
                    <a:pt x="168783" y="318604"/>
                  </a:lnTo>
                  <a:lnTo>
                    <a:pt x="170599" y="310438"/>
                  </a:lnTo>
                  <a:lnTo>
                    <a:pt x="169849" y="303657"/>
                  </a:lnTo>
                  <a:lnTo>
                    <a:pt x="166052" y="297561"/>
                  </a:lnTo>
                  <a:lnTo>
                    <a:pt x="160286" y="293903"/>
                  </a:lnTo>
                  <a:lnTo>
                    <a:pt x="158432" y="292341"/>
                  </a:lnTo>
                  <a:lnTo>
                    <a:pt x="155689" y="289966"/>
                  </a:lnTo>
                  <a:lnTo>
                    <a:pt x="155752" y="289179"/>
                  </a:lnTo>
                  <a:lnTo>
                    <a:pt x="156057" y="288036"/>
                  </a:lnTo>
                  <a:lnTo>
                    <a:pt x="156260" y="287350"/>
                  </a:lnTo>
                  <a:lnTo>
                    <a:pt x="156362" y="287020"/>
                  </a:lnTo>
                  <a:lnTo>
                    <a:pt x="157543" y="285445"/>
                  </a:lnTo>
                  <a:lnTo>
                    <a:pt x="157645" y="285305"/>
                  </a:lnTo>
                  <a:lnTo>
                    <a:pt x="159397" y="284187"/>
                  </a:lnTo>
                  <a:lnTo>
                    <a:pt x="162166" y="281876"/>
                  </a:lnTo>
                  <a:lnTo>
                    <a:pt x="165735" y="280708"/>
                  </a:lnTo>
                  <a:lnTo>
                    <a:pt x="175768" y="285445"/>
                  </a:lnTo>
                  <a:lnTo>
                    <a:pt x="179641" y="287350"/>
                  </a:lnTo>
                  <a:lnTo>
                    <a:pt x="187934" y="289179"/>
                  </a:lnTo>
                  <a:lnTo>
                    <a:pt x="191947" y="289179"/>
                  </a:lnTo>
                  <a:lnTo>
                    <a:pt x="196342" y="288036"/>
                  </a:lnTo>
                  <a:lnTo>
                    <a:pt x="196786" y="288036"/>
                  </a:lnTo>
                  <a:lnTo>
                    <a:pt x="197446" y="293903"/>
                  </a:lnTo>
                  <a:lnTo>
                    <a:pt x="197446" y="272542"/>
                  </a:lnTo>
                  <a:lnTo>
                    <a:pt x="196710" y="272465"/>
                  </a:lnTo>
                  <a:lnTo>
                    <a:pt x="193141" y="273583"/>
                  </a:lnTo>
                  <a:lnTo>
                    <a:pt x="190944" y="274205"/>
                  </a:lnTo>
                  <a:lnTo>
                    <a:pt x="189014" y="274205"/>
                  </a:lnTo>
                  <a:lnTo>
                    <a:pt x="186982" y="273723"/>
                  </a:lnTo>
                  <a:lnTo>
                    <a:pt x="184937" y="273304"/>
                  </a:lnTo>
                  <a:lnTo>
                    <a:pt x="183045" y="272338"/>
                  </a:lnTo>
                  <a:lnTo>
                    <a:pt x="181495" y="270916"/>
                  </a:lnTo>
                  <a:lnTo>
                    <a:pt x="178752" y="268528"/>
                  </a:lnTo>
                  <a:lnTo>
                    <a:pt x="175425" y="266915"/>
                  </a:lnTo>
                  <a:lnTo>
                    <a:pt x="171856" y="266242"/>
                  </a:lnTo>
                  <a:lnTo>
                    <a:pt x="164134" y="265315"/>
                  </a:lnTo>
                  <a:lnTo>
                    <a:pt x="156375" y="267563"/>
                  </a:lnTo>
                  <a:lnTo>
                    <a:pt x="150355" y="272465"/>
                  </a:lnTo>
                  <a:lnTo>
                    <a:pt x="145224" y="276059"/>
                  </a:lnTo>
                  <a:lnTo>
                    <a:pt x="141922" y="281444"/>
                  </a:lnTo>
                  <a:lnTo>
                    <a:pt x="141820" y="281622"/>
                  </a:lnTo>
                  <a:lnTo>
                    <a:pt x="141046" y="287020"/>
                  </a:lnTo>
                  <a:lnTo>
                    <a:pt x="140931" y="289966"/>
                  </a:lnTo>
                  <a:lnTo>
                    <a:pt x="141300" y="293903"/>
                  </a:lnTo>
                  <a:lnTo>
                    <a:pt x="141376" y="294754"/>
                  </a:lnTo>
                  <a:lnTo>
                    <a:pt x="141465" y="295732"/>
                  </a:lnTo>
                  <a:lnTo>
                    <a:pt x="145148" y="301701"/>
                  </a:lnTo>
                  <a:lnTo>
                    <a:pt x="150787" y="305257"/>
                  </a:lnTo>
                  <a:lnTo>
                    <a:pt x="155765" y="309397"/>
                  </a:lnTo>
                  <a:lnTo>
                    <a:pt x="155841" y="314159"/>
                  </a:lnTo>
                  <a:lnTo>
                    <a:pt x="142049" y="322313"/>
                  </a:lnTo>
                  <a:lnTo>
                    <a:pt x="135801" y="326136"/>
                  </a:lnTo>
                  <a:lnTo>
                    <a:pt x="130403" y="330377"/>
                  </a:lnTo>
                  <a:lnTo>
                    <a:pt x="126860" y="335368"/>
                  </a:lnTo>
                  <a:lnTo>
                    <a:pt x="126263" y="340626"/>
                  </a:lnTo>
                  <a:lnTo>
                    <a:pt x="126314" y="342138"/>
                  </a:lnTo>
                  <a:lnTo>
                    <a:pt x="126987" y="345617"/>
                  </a:lnTo>
                  <a:lnTo>
                    <a:pt x="129628" y="349199"/>
                  </a:lnTo>
                  <a:lnTo>
                    <a:pt x="133362" y="351231"/>
                  </a:lnTo>
                  <a:lnTo>
                    <a:pt x="140627" y="355269"/>
                  </a:lnTo>
                  <a:lnTo>
                    <a:pt x="148856" y="357301"/>
                  </a:lnTo>
                  <a:lnTo>
                    <a:pt x="156298" y="357124"/>
                  </a:lnTo>
                  <a:lnTo>
                    <a:pt x="162445" y="357124"/>
                  </a:lnTo>
                  <a:lnTo>
                    <a:pt x="167690" y="356362"/>
                  </a:lnTo>
                  <a:lnTo>
                    <a:pt x="172745" y="354863"/>
                  </a:lnTo>
                  <a:lnTo>
                    <a:pt x="184111" y="349554"/>
                  </a:lnTo>
                  <a:lnTo>
                    <a:pt x="193560" y="342138"/>
                  </a:lnTo>
                  <a:lnTo>
                    <a:pt x="193840" y="341922"/>
                  </a:lnTo>
                  <a:lnTo>
                    <a:pt x="212471" y="295732"/>
                  </a:lnTo>
                  <a:lnTo>
                    <a:pt x="212585" y="294754"/>
                  </a:lnTo>
                  <a:close/>
                </a:path>
                <a:path w="356235" h="429259">
                  <a:moveTo>
                    <a:pt x="237350" y="177165"/>
                  </a:moveTo>
                  <a:lnTo>
                    <a:pt x="222516" y="177165"/>
                  </a:lnTo>
                  <a:lnTo>
                    <a:pt x="222516" y="191998"/>
                  </a:lnTo>
                  <a:lnTo>
                    <a:pt x="237350" y="191998"/>
                  </a:lnTo>
                  <a:lnTo>
                    <a:pt x="237350" y="177165"/>
                  </a:lnTo>
                  <a:close/>
                </a:path>
                <a:path w="356235" h="429259">
                  <a:moveTo>
                    <a:pt x="267017" y="340334"/>
                  </a:moveTo>
                  <a:lnTo>
                    <a:pt x="252183" y="340334"/>
                  </a:lnTo>
                  <a:lnTo>
                    <a:pt x="252183" y="355168"/>
                  </a:lnTo>
                  <a:lnTo>
                    <a:pt x="267017" y="355168"/>
                  </a:lnTo>
                  <a:lnTo>
                    <a:pt x="267017" y="340334"/>
                  </a:lnTo>
                  <a:close/>
                </a:path>
                <a:path w="356235" h="429259">
                  <a:moveTo>
                    <a:pt x="296684" y="369989"/>
                  </a:moveTo>
                  <a:lnTo>
                    <a:pt x="281851" y="369989"/>
                  </a:lnTo>
                  <a:lnTo>
                    <a:pt x="281851" y="384835"/>
                  </a:lnTo>
                  <a:lnTo>
                    <a:pt x="296684" y="384835"/>
                  </a:lnTo>
                  <a:lnTo>
                    <a:pt x="296684" y="369989"/>
                  </a:lnTo>
                  <a:close/>
                </a:path>
                <a:path w="356235" h="429259">
                  <a:moveTo>
                    <a:pt x="356019" y="300990"/>
                  </a:moveTo>
                  <a:lnTo>
                    <a:pt x="353580" y="297180"/>
                  </a:lnTo>
                  <a:lnTo>
                    <a:pt x="350151" y="297180"/>
                  </a:lnTo>
                  <a:lnTo>
                    <a:pt x="341185" y="295275"/>
                  </a:lnTo>
                  <a:lnTo>
                    <a:pt x="341185" y="309880"/>
                  </a:lnTo>
                  <a:lnTo>
                    <a:pt x="341185" y="332740"/>
                  </a:lnTo>
                  <a:lnTo>
                    <a:pt x="341185" y="350520"/>
                  </a:lnTo>
                  <a:lnTo>
                    <a:pt x="341185" y="386080"/>
                  </a:lnTo>
                  <a:lnTo>
                    <a:pt x="327685" y="388620"/>
                  </a:lnTo>
                  <a:lnTo>
                    <a:pt x="327050" y="381000"/>
                  </a:lnTo>
                  <a:lnTo>
                    <a:pt x="327164" y="379730"/>
                  </a:lnTo>
                  <a:lnTo>
                    <a:pt x="327266" y="378460"/>
                  </a:lnTo>
                  <a:lnTo>
                    <a:pt x="327367" y="377190"/>
                  </a:lnTo>
                  <a:lnTo>
                    <a:pt x="327482" y="375920"/>
                  </a:lnTo>
                  <a:lnTo>
                    <a:pt x="327583" y="374650"/>
                  </a:lnTo>
                  <a:lnTo>
                    <a:pt x="341185" y="350520"/>
                  </a:lnTo>
                  <a:lnTo>
                    <a:pt x="341185" y="332740"/>
                  </a:lnTo>
                  <a:lnTo>
                    <a:pt x="334975" y="336550"/>
                  </a:lnTo>
                  <a:lnTo>
                    <a:pt x="329336" y="340360"/>
                  </a:lnTo>
                  <a:lnTo>
                    <a:pt x="324345" y="346710"/>
                  </a:lnTo>
                  <a:lnTo>
                    <a:pt x="320040" y="351790"/>
                  </a:lnTo>
                  <a:lnTo>
                    <a:pt x="315709" y="360680"/>
                  </a:lnTo>
                  <a:lnTo>
                    <a:pt x="313042" y="370840"/>
                  </a:lnTo>
                  <a:lnTo>
                    <a:pt x="312928" y="372110"/>
                  </a:lnTo>
                  <a:lnTo>
                    <a:pt x="312813" y="373380"/>
                  </a:lnTo>
                  <a:lnTo>
                    <a:pt x="312686" y="374650"/>
                  </a:lnTo>
                  <a:lnTo>
                    <a:pt x="312572" y="375920"/>
                  </a:lnTo>
                  <a:lnTo>
                    <a:pt x="312458" y="377190"/>
                  </a:lnTo>
                  <a:lnTo>
                    <a:pt x="312343" y="378460"/>
                  </a:lnTo>
                  <a:lnTo>
                    <a:pt x="312216" y="379730"/>
                  </a:lnTo>
                  <a:lnTo>
                    <a:pt x="312102" y="381000"/>
                  </a:lnTo>
                  <a:lnTo>
                    <a:pt x="312508" y="386080"/>
                  </a:lnTo>
                  <a:lnTo>
                    <a:pt x="312610" y="387350"/>
                  </a:lnTo>
                  <a:lnTo>
                    <a:pt x="312724" y="388620"/>
                  </a:lnTo>
                  <a:lnTo>
                    <a:pt x="312826" y="389890"/>
                  </a:lnTo>
                  <a:lnTo>
                    <a:pt x="312928" y="391160"/>
                  </a:lnTo>
                  <a:lnTo>
                    <a:pt x="240157" y="403860"/>
                  </a:lnTo>
                  <a:lnTo>
                    <a:pt x="235318" y="397510"/>
                  </a:lnTo>
                  <a:lnTo>
                    <a:pt x="231749" y="391160"/>
                  </a:lnTo>
                  <a:lnTo>
                    <a:pt x="229717" y="383540"/>
                  </a:lnTo>
                  <a:lnTo>
                    <a:pt x="228079" y="373380"/>
                  </a:lnTo>
                  <a:lnTo>
                    <a:pt x="227977" y="363220"/>
                  </a:lnTo>
                  <a:lnTo>
                    <a:pt x="229425" y="353060"/>
                  </a:lnTo>
                  <a:lnTo>
                    <a:pt x="253961" y="318770"/>
                  </a:lnTo>
                  <a:lnTo>
                    <a:pt x="258572" y="317500"/>
                  </a:lnTo>
                  <a:lnTo>
                    <a:pt x="263296" y="318770"/>
                  </a:lnTo>
                  <a:lnTo>
                    <a:pt x="267093" y="321310"/>
                  </a:lnTo>
                  <a:lnTo>
                    <a:pt x="274180" y="326390"/>
                  </a:lnTo>
                  <a:lnTo>
                    <a:pt x="282625" y="327660"/>
                  </a:lnTo>
                  <a:lnTo>
                    <a:pt x="315734" y="304800"/>
                  </a:lnTo>
                  <a:lnTo>
                    <a:pt x="341185" y="309880"/>
                  </a:lnTo>
                  <a:lnTo>
                    <a:pt x="341185" y="295275"/>
                  </a:lnTo>
                  <a:lnTo>
                    <a:pt x="300469" y="286562"/>
                  </a:lnTo>
                  <a:lnTo>
                    <a:pt x="300469" y="300990"/>
                  </a:lnTo>
                  <a:lnTo>
                    <a:pt x="297802" y="306070"/>
                  </a:lnTo>
                  <a:lnTo>
                    <a:pt x="293192" y="309880"/>
                  </a:lnTo>
                  <a:lnTo>
                    <a:pt x="287705" y="311150"/>
                  </a:lnTo>
                  <a:lnTo>
                    <a:pt x="282816" y="312420"/>
                  </a:lnTo>
                  <a:lnTo>
                    <a:pt x="277837" y="311150"/>
                  </a:lnTo>
                  <a:lnTo>
                    <a:pt x="273761" y="308610"/>
                  </a:lnTo>
                  <a:lnTo>
                    <a:pt x="266814" y="303530"/>
                  </a:lnTo>
                  <a:lnTo>
                    <a:pt x="258432" y="302260"/>
                  </a:lnTo>
                  <a:lnTo>
                    <a:pt x="224370" y="326390"/>
                  </a:lnTo>
                  <a:lnTo>
                    <a:pt x="213169" y="363220"/>
                  </a:lnTo>
                  <a:lnTo>
                    <a:pt x="213182" y="364490"/>
                  </a:lnTo>
                  <a:lnTo>
                    <a:pt x="224066" y="407670"/>
                  </a:lnTo>
                  <a:lnTo>
                    <a:pt x="178015" y="415290"/>
                  </a:lnTo>
                  <a:lnTo>
                    <a:pt x="14833" y="386080"/>
                  </a:lnTo>
                  <a:lnTo>
                    <a:pt x="14833" y="340360"/>
                  </a:lnTo>
                  <a:lnTo>
                    <a:pt x="18313" y="340360"/>
                  </a:lnTo>
                  <a:lnTo>
                    <a:pt x="21450" y="342900"/>
                  </a:lnTo>
                  <a:lnTo>
                    <a:pt x="23736" y="345440"/>
                  </a:lnTo>
                  <a:lnTo>
                    <a:pt x="26111" y="349250"/>
                  </a:lnTo>
                  <a:lnTo>
                    <a:pt x="26835" y="354330"/>
                  </a:lnTo>
                  <a:lnTo>
                    <a:pt x="25819" y="359410"/>
                  </a:lnTo>
                  <a:lnTo>
                    <a:pt x="24384" y="368300"/>
                  </a:lnTo>
                  <a:lnTo>
                    <a:pt x="59791" y="393700"/>
                  </a:lnTo>
                  <a:lnTo>
                    <a:pt x="66916" y="393700"/>
                  </a:lnTo>
                  <a:lnTo>
                    <a:pt x="103771" y="372110"/>
                  </a:lnTo>
                  <a:lnTo>
                    <a:pt x="104876" y="363220"/>
                  </a:lnTo>
                  <a:lnTo>
                    <a:pt x="93014" y="354330"/>
                  </a:lnTo>
                  <a:lnTo>
                    <a:pt x="87325" y="351790"/>
                  </a:lnTo>
                  <a:lnTo>
                    <a:pt x="83185" y="346710"/>
                  </a:lnTo>
                  <a:lnTo>
                    <a:pt x="81521" y="340360"/>
                  </a:lnTo>
                  <a:lnTo>
                    <a:pt x="81178" y="334010"/>
                  </a:lnTo>
                  <a:lnTo>
                    <a:pt x="83312" y="327660"/>
                  </a:lnTo>
                  <a:lnTo>
                    <a:pt x="87452" y="323850"/>
                  </a:lnTo>
                  <a:lnTo>
                    <a:pt x="92532" y="317500"/>
                  </a:lnTo>
                  <a:lnTo>
                    <a:pt x="99415" y="313690"/>
                  </a:lnTo>
                  <a:lnTo>
                    <a:pt x="107035" y="311150"/>
                  </a:lnTo>
                  <a:lnTo>
                    <a:pt x="114528" y="311150"/>
                  </a:lnTo>
                  <a:lnTo>
                    <a:pt x="121170" y="306070"/>
                  </a:lnTo>
                  <a:lnTo>
                    <a:pt x="125272" y="299720"/>
                  </a:lnTo>
                  <a:lnTo>
                    <a:pt x="128409" y="292100"/>
                  </a:lnTo>
                  <a:lnTo>
                    <a:pt x="128320" y="290830"/>
                  </a:lnTo>
                  <a:lnTo>
                    <a:pt x="128219" y="289560"/>
                  </a:lnTo>
                  <a:lnTo>
                    <a:pt x="128130" y="288290"/>
                  </a:lnTo>
                  <a:lnTo>
                    <a:pt x="128028" y="287020"/>
                  </a:lnTo>
                  <a:lnTo>
                    <a:pt x="127939" y="285750"/>
                  </a:lnTo>
                  <a:lnTo>
                    <a:pt x="127838" y="284480"/>
                  </a:lnTo>
                  <a:lnTo>
                    <a:pt x="123723" y="276860"/>
                  </a:lnTo>
                  <a:lnTo>
                    <a:pt x="146126" y="246380"/>
                  </a:lnTo>
                  <a:lnTo>
                    <a:pt x="161848" y="250190"/>
                  </a:lnTo>
                  <a:lnTo>
                    <a:pt x="178015" y="251460"/>
                  </a:lnTo>
                  <a:lnTo>
                    <a:pt x="194170" y="250190"/>
                  </a:lnTo>
                  <a:lnTo>
                    <a:pt x="209905" y="246380"/>
                  </a:lnTo>
                  <a:lnTo>
                    <a:pt x="238760" y="285750"/>
                  </a:lnTo>
                  <a:lnTo>
                    <a:pt x="239788" y="287020"/>
                  </a:lnTo>
                  <a:lnTo>
                    <a:pt x="241401" y="288290"/>
                  </a:lnTo>
                  <a:lnTo>
                    <a:pt x="243205" y="288290"/>
                  </a:lnTo>
                  <a:lnTo>
                    <a:pt x="300469" y="300990"/>
                  </a:lnTo>
                  <a:lnTo>
                    <a:pt x="300469" y="286562"/>
                  </a:lnTo>
                  <a:lnTo>
                    <a:pt x="249135" y="275590"/>
                  </a:lnTo>
                  <a:lnTo>
                    <a:pt x="228790" y="246380"/>
                  </a:lnTo>
                  <a:lnTo>
                    <a:pt x="223481" y="238760"/>
                  </a:lnTo>
                  <a:lnTo>
                    <a:pt x="227076" y="236220"/>
                  </a:lnTo>
                  <a:lnTo>
                    <a:pt x="239687" y="227330"/>
                  </a:lnTo>
                  <a:lnTo>
                    <a:pt x="249288" y="215900"/>
                  </a:lnTo>
                  <a:lnTo>
                    <a:pt x="252488" y="212090"/>
                  </a:lnTo>
                  <a:lnTo>
                    <a:pt x="261493" y="193040"/>
                  </a:lnTo>
                  <a:lnTo>
                    <a:pt x="266280" y="173990"/>
                  </a:lnTo>
                  <a:lnTo>
                    <a:pt x="266750" y="172720"/>
                  </a:lnTo>
                  <a:lnTo>
                    <a:pt x="267017" y="171450"/>
                  </a:lnTo>
                  <a:lnTo>
                    <a:pt x="267004" y="170180"/>
                  </a:lnTo>
                  <a:lnTo>
                    <a:pt x="274434" y="170180"/>
                  </a:lnTo>
                  <a:lnTo>
                    <a:pt x="283083" y="168910"/>
                  </a:lnTo>
                  <a:lnTo>
                    <a:pt x="290144" y="163830"/>
                  </a:lnTo>
                  <a:lnTo>
                    <a:pt x="294919" y="156210"/>
                  </a:lnTo>
                  <a:lnTo>
                    <a:pt x="295211" y="154940"/>
                  </a:lnTo>
                  <a:lnTo>
                    <a:pt x="296684" y="148590"/>
                  </a:lnTo>
                  <a:lnTo>
                    <a:pt x="296684" y="133350"/>
                  </a:lnTo>
                  <a:lnTo>
                    <a:pt x="295186" y="125730"/>
                  </a:lnTo>
                  <a:lnTo>
                    <a:pt x="291109" y="118110"/>
                  </a:lnTo>
                  <a:lnTo>
                    <a:pt x="284949" y="114300"/>
                  </a:lnTo>
                  <a:lnTo>
                    <a:pt x="281851" y="113284"/>
                  </a:lnTo>
                  <a:lnTo>
                    <a:pt x="281851" y="129540"/>
                  </a:lnTo>
                  <a:lnTo>
                    <a:pt x="281851" y="152400"/>
                  </a:lnTo>
                  <a:lnTo>
                    <a:pt x="278523" y="154940"/>
                  </a:lnTo>
                  <a:lnTo>
                    <a:pt x="267017" y="154940"/>
                  </a:lnTo>
                  <a:lnTo>
                    <a:pt x="267017" y="148590"/>
                  </a:lnTo>
                  <a:lnTo>
                    <a:pt x="267017" y="125730"/>
                  </a:lnTo>
                  <a:lnTo>
                    <a:pt x="278523" y="125730"/>
                  </a:lnTo>
                  <a:lnTo>
                    <a:pt x="281851" y="129540"/>
                  </a:lnTo>
                  <a:lnTo>
                    <a:pt x="281851" y="113284"/>
                  </a:lnTo>
                  <a:lnTo>
                    <a:pt x="277253" y="111760"/>
                  </a:lnTo>
                  <a:lnTo>
                    <a:pt x="267017" y="111760"/>
                  </a:lnTo>
                  <a:lnTo>
                    <a:pt x="267017" y="80010"/>
                  </a:lnTo>
                  <a:lnTo>
                    <a:pt x="266750" y="78740"/>
                  </a:lnTo>
                  <a:lnTo>
                    <a:pt x="266280" y="78740"/>
                  </a:lnTo>
                  <a:lnTo>
                    <a:pt x="261493" y="58420"/>
                  </a:lnTo>
                  <a:lnTo>
                    <a:pt x="252488" y="40640"/>
                  </a:lnTo>
                  <a:lnTo>
                    <a:pt x="252171" y="40271"/>
                  </a:lnTo>
                  <a:lnTo>
                    <a:pt x="252171" y="163830"/>
                  </a:lnTo>
                  <a:lnTo>
                    <a:pt x="250659" y="177800"/>
                  </a:lnTo>
                  <a:lnTo>
                    <a:pt x="246354" y="191770"/>
                  </a:lnTo>
                  <a:lnTo>
                    <a:pt x="239407" y="204470"/>
                  </a:lnTo>
                  <a:lnTo>
                    <a:pt x="230009" y="215900"/>
                  </a:lnTo>
                  <a:lnTo>
                    <a:pt x="216293" y="214630"/>
                  </a:lnTo>
                  <a:lnTo>
                    <a:pt x="214426" y="212090"/>
                  </a:lnTo>
                  <a:lnTo>
                    <a:pt x="214261" y="209550"/>
                  </a:lnTo>
                  <a:lnTo>
                    <a:pt x="214541" y="208280"/>
                  </a:lnTo>
                  <a:lnTo>
                    <a:pt x="217525" y="200660"/>
                  </a:lnTo>
                  <a:lnTo>
                    <a:pt x="217411" y="199390"/>
                  </a:lnTo>
                  <a:lnTo>
                    <a:pt x="217309" y="198120"/>
                  </a:lnTo>
                  <a:lnTo>
                    <a:pt x="217195" y="196850"/>
                  </a:lnTo>
                  <a:lnTo>
                    <a:pt x="217093" y="195580"/>
                  </a:lnTo>
                  <a:lnTo>
                    <a:pt x="202184" y="180340"/>
                  </a:lnTo>
                  <a:lnTo>
                    <a:pt x="192697" y="180340"/>
                  </a:lnTo>
                  <a:lnTo>
                    <a:pt x="194868" y="175260"/>
                  </a:lnTo>
                  <a:lnTo>
                    <a:pt x="198107" y="171450"/>
                  </a:lnTo>
                  <a:lnTo>
                    <a:pt x="202196" y="167640"/>
                  </a:lnTo>
                  <a:lnTo>
                    <a:pt x="205193" y="165100"/>
                  </a:lnTo>
                  <a:lnTo>
                    <a:pt x="209308" y="162560"/>
                  </a:lnTo>
                  <a:lnTo>
                    <a:pt x="213690" y="162560"/>
                  </a:lnTo>
                  <a:lnTo>
                    <a:pt x="215468" y="163830"/>
                  </a:lnTo>
                  <a:lnTo>
                    <a:pt x="217093" y="163830"/>
                  </a:lnTo>
                  <a:lnTo>
                    <a:pt x="218440" y="166370"/>
                  </a:lnTo>
                  <a:lnTo>
                    <a:pt x="221881" y="170180"/>
                  </a:lnTo>
                  <a:lnTo>
                    <a:pt x="227152" y="171450"/>
                  </a:lnTo>
                  <a:lnTo>
                    <a:pt x="232156" y="170180"/>
                  </a:lnTo>
                  <a:lnTo>
                    <a:pt x="237147" y="167640"/>
                  </a:lnTo>
                  <a:lnTo>
                    <a:pt x="240626" y="163830"/>
                  </a:lnTo>
                  <a:lnTo>
                    <a:pt x="240766" y="162560"/>
                  </a:lnTo>
                  <a:lnTo>
                    <a:pt x="241287" y="157480"/>
                  </a:lnTo>
                  <a:lnTo>
                    <a:pt x="241706" y="156210"/>
                  </a:lnTo>
                  <a:lnTo>
                    <a:pt x="242455" y="153670"/>
                  </a:lnTo>
                  <a:lnTo>
                    <a:pt x="243497" y="152400"/>
                  </a:lnTo>
                  <a:lnTo>
                    <a:pt x="245757" y="149860"/>
                  </a:lnTo>
                  <a:lnTo>
                    <a:pt x="248831" y="148590"/>
                  </a:lnTo>
                  <a:lnTo>
                    <a:pt x="252133" y="148590"/>
                  </a:lnTo>
                  <a:lnTo>
                    <a:pt x="252171" y="163830"/>
                  </a:lnTo>
                  <a:lnTo>
                    <a:pt x="252171" y="40271"/>
                  </a:lnTo>
                  <a:lnTo>
                    <a:pt x="252082" y="133350"/>
                  </a:lnTo>
                  <a:lnTo>
                    <a:pt x="243903" y="133350"/>
                  </a:lnTo>
                  <a:lnTo>
                    <a:pt x="236296" y="137160"/>
                  </a:lnTo>
                  <a:lnTo>
                    <a:pt x="231267" y="143510"/>
                  </a:lnTo>
                  <a:lnTo>
                    <a:pt x="229285" y="147320"/>
                  </a:lnTo>
                  <a:lnTo>
                    <a:pt x="227863" y="149860"/>
                  </a:lnTo>
                  <a:lnTo>
                    <a:pt x="227114" y="153670"/>
                  </a:lnTo>
                  <a:lnTo>
                    <a:pt x="224104" y="151130"/>
                  </a:lnTo>
                  <a:lnTo>
                    <a:pt x="220459" y="148590"/>
                  </a:lnTo>
                  <a:lnTo>
                    <a:pt x="207492" y="148590"/>
                  </a:lnTo>
                  <a:lnTo>
                    <a:pt x="198678" y="152400"/>
                  </a:lnTo>
                  <a:lnTo>
                    <a:pt x="177393" y="182880"/>
                  </a:lnTo>
                  <a:lnTo>
                    <a:pt x="178904" y="189230"/>
                  </a:lnTo>
                  <a:lnTo>
                    <a:pt x="182486" y="194411"/>
                  </a:lnTo>
                  <a:lnTo>
                    <a:pt x="182651" y="194411"/>
                  </a:lnTo>
                  <a:lnTo>
                    <a:pt x="188429" y="196850"/>
                  </a:lnTo>
                  <a:lnTo>
                    <a:pt x="194475" y="195580"/>
                  </a:lnTo>
                  <a:lnTo>
                    <a:pt x="200850" y="195580"/>
                  </a:lnTo>
                  <a:lnTo>
                    <a:pt x="202120" y="198120"/>
                  </a:lnTo>
                  <a:lnTo>
                    <a:pt x="201447" y="200660"/>
                  </a:lnTo>
                  <a:lnTo>
                    <a:pt x="200850" y="201930"/>
                  </a:lnTo>
                  <a:lnTo>
                    <a:pt x="198983" y="207010"/>
                  </a:lnTo>
                  <a:lnTo>
                    <a:pt x="213461" y="228600"/>
                  </a:lnTo>
                  <a:lnTo>
                    <a:pt x="192722" y="236220"/>
                  </a:lnTo>
                  <a:lnTo>
                    <a:pt x="171119" y="236220"/>
                  </a:lnTo>
                  <a:lnTo>
                    <a:pt x="150114" y="231140"/>
                  </a:lnTo>
                  <a:lnTo>
                    <a:pt x="131140" y="220980"/>
                  </a:lnTo>
                  <a:lnTo>
                    <a:pt x="143319" y="212090"/>
                  </a:lnTo>
                  <a:lnTo>
                    <a:pt x="145973" y="209550"/>
                  </a:lnTo>
                  <a:lnTo>
                    <a:pt x="151295" y="204470"/>
                  </a:lnTo>
                  <a:lnTo>
                    <a:pt x="155321" y="198120"/>
                  </a:lnTo>
                  <a:lnTo>
                    <a:pt x="155435" y="195580"/>
                  </a:lnTo>
                  <a:lnTo>
                    <a:pt x="155549" y="193040"/>
                  </a:lnTo>
                  <a:lnTo>
                    <a:pt x="155613" y="191770"/>
                  </a:lnTo>
                  <a:lnTo>
                    <a:pt x="154774" y="187960"/>
                  </a:lnTo>
                  <a:lnTo>
                    <a:pt x="152552" y="184150"/>
                  </a:lnTo>
                  <a:lnTo>
                    <a:pt x="149453" y="182880"/>
                  </a:lnTo>
                  <a:lnTo>
                    <a:pt x="147383" y="181610"/>
                  </a:lnTo>
                  <a:lnTo>
                    <a:pt x="145897" y="180340"/>
                  </a:lnTo>
                  <a:lnTo>
                    <a:pt x="140436" y="175374"/>
                  </a:lnTo>
                  <a:lnTo>
                    <a:pt x="140436" y="194411"/>
                  </a:lnTo>
                  <a:lnTo>
                    <a:pt x="134975" y="200660"/>
                  </a:lnTo>
                  <a:lnTo>
                    <a:pt x="128054" y="205740"/>
                  </a:lnTo>
                  <a:lnTo>
                    <a:pt x="120307" y="209550"/>
                  </a:lnTo>
                  <a:lnTo>
                    <a:pt x="113779" y="199390"/>
                  </a:lnTo>
                  <a:lnTo>
                    <a:pt x="108839" y="189230"/>
                  </a:lnTo>
                  <a:lnTo>
                    <a:pt x="105575" y="179070"/>
                  </a:lnTo>
                  <a:lnTo>
                    <a:pt x="104063" y="167640"/>
                  </a:lnTo>
                  <a:lnTo>
                    <a:pt x="107416" y="165100"/>
                  </a:lnTo>
                  <a:lnTo>
                    <a:pt x="111201" y="162560"/>
                  </a:lnTo>
                  <a:lnTo>
                    <a:pt x="115189" y="162560"/>
                  </a:lnTo>
                  <a:lnTo>
                    <a:pt x="117081" y="163830"/>
                  </a:lnTo>
                  <a:lnTo>
                    <a:pt x="118554" y="166370"/>
                  </a:lnTo>
                  <a:lnTo>
                    <a:pt x="119494" y="168910"/>
                  </a:lnTo>
                  <a:lnTo>
                    <a:pt x="122783" y="175260"/>
                  </a:lnTo>
                  <a:lnTo>
                    <a:pt x="126644" y="180340"/>
                  </a:lnTo>
                  <a:lnTo>
                    <a:pt x="131038" y="185420"/>
                  </a:lnTo>
                  <a:lnTo>
                    <a:pt x="135953" y="190500"/>
                  </a:lnTo>
                  <a:lnTo>
                    <a:pt x="137731" y="191770"/>
                  </a:lnTo>
                  <a:lnTo>
                    <a:pt x="139153" y="193040"/>
                  </a:lnTo>
                  <a:lnTo>
                    <a:pt x="140436" y="194411"/>
                  </a:lnTo>
                  <a:lnTo>
                    <a:pt x="140436" y="175374"/>
                  </a:lnTo>
                  <a:lnTo>
                    <a:pt x="135826" y="168910"/>
                  </a:lnTo>
                  <a:lnTo>
                    <a:pt x="133223" y="162560"/>
                  </a:lnTo>
                  <a:lnTo>
                    <a:pt x="130632" y="156210"/>
                  </a:lnTo>
                  <a:lnTo>
                    <a:pt x="129413" y="154940"/>
                  </a:lnTo>
                  <a:lnTo>
                    <a:pt x="126987" y="152400"/>
                  </a:lnTo>
                  <a:lnTo>
                    <a:pt x="123825" y="149860"/>
                  </a:lnTo>
                  <a:lnTo>
                    <a:pt x="122237" y="148590"/>
                  </a:lnTo>
                  <a:lnTo>
                    <a:pt x="116243" y="146050"/>
                  </a:lnTo>
                  <a:lnTo>
                    <a:pt x="109385" y="147320"/>
                  </a:lnTo>
                  <a:lnTo>
                    <a:pt x="103835" y="149860"/>
                  </a:lnTo>
                  <a:lnTo>
                    <a:pt x="103835" y="125730"/>
                  </a:lnTo>
                  <a:lnTo>
                    <a:pt x="103835" y="88900"/>
                  </a:lnTo>
                  <a:lnTo>
                    <a:pt x="105308" y="74930"/>
                  </a:lnTo>
                  <a:lnTo>
                    <a:pt x="126022" y="36830"/>
                  </a:lnTo>
                  <a:lnTo>
                    <a:pt x="163309" y="16510"/>
                  </a:lnTo>
                  <a:lnTo>
                    <a:pt x="184899" y="15240"/>
                  </a:lnTo>
                  <a:lnTo>
                    <a:pt x="205905" y="20320"/>
                  </a:lnTo>
                  <a:lnTo>
                    <a:pt x="242252" y="52070"/>
                  </a:lnTo>
                  <a:lnTo>
                    <a:pt x="252082" y="133350"/>
                  </a:lnTo>
                  <a:lnTo>
                    <a:pt x="252082" y="40157"/>
                  </a:lnTo>
                  <a:lnTo>
                    <a:pt x="239674" y="25400"/>
                  </a:lnTo>
                  <a:lnTo>
                    <a:pt x="226720" y="15240"/>
                  </a:lnTo>
                  <a:lnTo>
                    <a:pt x="223481" y="12700"/>
                  </a:lnTo>
                  <a:lnTo>
                    <a:pt x="209905" y="6350"/>
                  </a:lnTo>
                  <a:lnTo>
                    <a:pt x="194170" y="1270"/>
                  </a:lnTo>
                  <a:lnTo>
                    <a:pt x="178015" y="0"/>
                  </a:lnTo>
                  <a:lnTo>
                    <a:pt x="161848" y="1270"/>
                  </a:lnTo>
                  <a:lnTo>
                    <a:pt x="116344" y="25400"/>
                  </a:lnTo>
                  <a:lnTo>
                    <a:pt x="94526" y="58420"/>
                  </a:lnTo>
                  <a:lnTo>
                    <a:pt x="89750" y="78740"/>
                  </a:lnTo>
                  <a:lnTo>
                    <a:pt x="89281" y="78740"/>
                  </a:lnTo>
                  <a:lnTo>
                    <a:pt x="89001" y="80010"/>
                  </a:lnTo>
                  <a:lnTo>
                    <a:pt x="89014" y="110490"/>
                  </a:lnTo>
                  <a:lnTo>
                    <a:pt x="89014" y="125730"/>
                  </a:lnTo>
                  <a:lnTo>
                    <a:pt x="89014" y="154940"/>
                  </a:lnTo>
                  <a:lnTo>
                    <a:pt x="77495" y="154940"/>
                  </a:lnTo>
                  <a:lnTo>
                    <a:pt x="74180" y="152400"/>
                  </a:lnTo>
                  <a:lnTo>
                    <a:pt x="74180" y="129540"/>
                  </a:lnTo>
                  <a:lnTo>
                    <a:pt x="77495" y="125730"/>
                  </a:lnTo>
                  <a:lnTo>
                    <a:pt x="89014" y="125730"/>
                  </a:lnTo>
                  <a:lnTo>
                    <a:pt x="89014" y="110490"/>
                  </a:lnTo>
                  <a:lnTo>
                    <a:pt x="59334" y="133350"/>
                  </a:lnTo>
                  <a:lnTo>
                    <a:pt x="59334" y="148590"/>
                  </a:lnTo>
                  <a:lnTo>
                    <a:pt x="61112" y="156210"/>
                  </a:lnTo>
                  <a:lnTo>
                    <a:pt x="65874" y="163830"/>
                  </a:lnTo>
                  <a:lnTo>
                    <a:pt x="72936" y="168910"/>
                  </a:lnTo>
                  <a:lnTo>
                    <a:pt x="81584" y="170180"/>
                  </a:lnTo>
                  <a:lnTo>
                    <a:pt x="89014" y="170180"/>
                  </a:lnTo>
                  <a:lnTo>
                    <a:pt x="89001" y="171450"/>
                  </a:lnTo>
                  <a:lnTo>
                    <a:pt x="89281" y="172720"/>
                  </a:lnTo>
                  <a:lnTo>
                    <a:pt x="89750" y="173990"/>
                  </a:lnTo>
                  <a:lnTo>
                    <a:pt x="94538" y="193040"/>
                  </a:lnTo>
                  <a:lnTo>
                    <a:pt x="103543" y="212090"/>
                  </a:lnTo>
                  <a:lnTo>
                    <a:pt x="116344" y="227330"/>
                  </a:lnTo>
                  <a:lnTo>
                    <a:pt x="132537" y="238760"/>
                  </a:lnTo>
                  <a:lnTo>
                    <a:pt x="112610" y="267373"/>
                  </a:lnTo>
                  <a:lnTo>
                    <a:pt x="112610" y="290830"/>
                  </a:lnTo>
                  <a:lnTo>
                    <a:pt x="112547" y="292100"/>
                  </a:lnTo>
                  <a:lnTo>
                    <a:pt x="112064" y="293370"/>
                  </a:lnTo>
                  <a:lnTo>
                    <a:pt x="111112" y="294640"/>
                  </a:lnTo>
                  <a:lnTo>
                    <a:pt x="102590" y="297180"/>
                  </a:lnTo>
                  <a:lnTo>
                    <a:pt x="94894" y="299720"/>
                  </a:lnTo>
                  <a:lnTo>
                    <a:pt x="66509" y="337820"/>
                  </a:lnTo>
                  <a:lnTo>
                    <a:pt x="69240" y="350520"/>
                  </a:lnTo>
                  <a:lnTo>
                    <a:pt x="76809" y="360680"/>
                  </a:lnTo>
                  <a:lnTo>
                    <a:pt x="78994" y="363220"/>
                  </a:lnTo>
                  <a:lnTo>
                    <a:pt x="81457" y="364490"/>
                  </a:lnTo>
                  <a:lnTo>
                    <a:pt x="84112" y="367030"/>
                  </a:lnTo>
                  <a:lnTo>
                    <a:pt x="85521" y="367030"/>
                  </a:lnTo>
                  <a:lnTo>
                    <a:pt x="87376" y="369570"/>
                  </a:lnTo>
                  <a:lnTo>
                    <a:pt x="88493" y="369570"/>
                  </a:lnTo>
                  <a:lnTo>
                    <a:pt x="82016" y="374650"/>
                  </a:lnTo>
                  <a:lnTo>
                    <a:pt x="74434" y="377190"/>
                  </a:lnTo>
                  <a:lnTo>
                    <a:pt x="66535" y="378460"/>
                  </a:lnTo>
                  <a:lnTo>
                    <a:pt x="55562" y="379730"/>
                  </a:lnTo>
                  <a:lnTo>
                    <a:pt x="46443" y="377190"/>
                  </a:lnTo>
                  <a:lnTo>
                    <a:pt x="40208" y="370840"/>
                  </a:lnTo>
                  <a:lnTo>
                    <a:pt x="40284" y="367030"/>
                  </a:lnTo>
                  <a:lnTo>
                    <a:pt x="40652" y="360680"/>
                  </a:lnTo>
                  <a:lnTo>
                    <a:pt x="41986" y="351790"/>
                  </a:lnTo>
                  <a:lnTo>
                    <a:pt x="40182" y="342900"/>
                  </a:lnTo>
                  <a:lnTo>
                    <a:pt x="38354" y="340360"/>
                  </a:lnTo>
                  <a:lnTo>
                    <a:pt x="35610" y="336550"/>
                  </a:lnTo>
                  <a:lnTo>
                    <a:pt x="30416" y="330200"/>
                  </a:lnTo>
                  <a:lnTo>
                    <a:pt x="22987" y="326390"/>
                  </a:lnTo>
                  <a:lnTo>
                    <a:pt x="14833" y="325120"/>
                  </a:lnTo>
                  <a:lnTo>
                    <a:pt x="14833" y="309880"/>
                  </a:lnTo>
                  <a:lnTo>
                    <a:pt x="112229" y="289560"/>
                  </a:lnTo>
                  <a:lnTo>
                    <a:pt x="112610" y="290830"/>
                  </a:lnTo>
                  <a:lnTo>
                    <a:pt x="112610" y="267373"/>
                  </a:lnTo>
                  <a:lnTo>
                    <a:pt x="106883" y="275590"/>
                  </a:lnTo>
                  <a:lnTo>
                    <a:pt x="2438" y="297180"/>
                  </a:lnTo>
                  <a:lnTo>
                    <a:pt x="0" y="300990"/>
                  </a:lnTo>
                  <a:lnTo>
                    <a:pt x="12" y="396240"/>
                  </a:lnTo>
                  <a:lnTo>
                    <a:pt x="2603" y="400050"/>
                  </a:lnTo>
                  <a:lnTo>
                    <a:pt x="6159" y="400050"/>
                  </a:lnTo>
                  <a:lnTo>
                    <a:pt x="176745" y="429260"/>
                  </a:lnTo>
                  <a:lnTo>
                    <a:pt x="179273" y="429260"/>
                  </a:lnTo>
                  <a:lnTo>
                    <a:pt x="260858" y="415290"/>
                  </a:lnTo>
                  <a:lnTo>
                    <a:pt x="327609" y="403860"/>
                  </a:lnTo>
                  <a:lnTo>
                    <a:pt x="349859" y="400050"/>
                  </a:lnTo>
                  <a:lnTo>
                    <a:pt x="353415" y="400050"/>
                  </a:lnTo>
                  <a:lnTo>
                    <a:pt x="356006" y="396240"/>
                  </a:lnTo>
                  <a:lnTo>
                    <a:pt x="356006" y="388620"/>
                  </a:lnTo>
                  <a:lnTo>
                    <a:pt x="356019" y="350520"/>
                  </a:lnTo>
                  <a:lnTo>
                    <a:pt x="356019" y="304800"/>
                  </a:lnTo>
                  <a:lnTo>
                    <a:pt x="356019" y="300990"/>
                  </a:lnTo>
                  <a:close/>
                </a:path>
              </a:pathLst>
            </a:custGeom>
            <a:solidFill>
              <a:srgbClr val="FFFFFF"/>
            </a:solidFill>
          </p:spPr>
          <p:txBody>
            <a:bodyPr wrap="square" lIns="0" tIns="0" rIns="0" bIns="0" rtlCol="0"/>
            <a:lstStyle/>
            <a:p>
              <a:endParaRPr sz="1092"/>
            </a:p>
          </p:txBody>
        </p:sp>
      </p:grpSp>
      <p:sp>
        <p:nvSpPr>
          <p:cNvPr id="46" name="object 24">
            <a:extLst>
              <a:ext uri="{FF2B5EF4-FFF2-40B4-BE49-F238E27FC236}">
                <a16:creationId xmlns:a16="http://schemas.microsoft.com/office/drawing/2014/main" id="{8617FBB5-E17E-E2B1-4382-57FDCC5EEE6C}"/>
              </a:ext>
            </a:extLst>
          </p:cNvPr>
          <p:cNvSpPr txBox="1"/>
          <p:nvPr/>
        </p:nvSpPr>
        <p:spPr>
          <a:xfrm>
            <a:off x="1256429" y="3871855"/>
            <a:ext cx="3496771" cy="1545260"/>
          </a:xfrm>
          <a:prstGeom prst="rect">
            <a:avLst/>
          </a:prstGeom>
        </p:spPr>
        <p:txBody>
          <a:bodyPr vert="horz" wrap="square" lIns="0" tIns="8856" rIns="0" bIns="0" rtlCol="0">
            <a:spAutoFit/>
          </a:bodyPr>
          <a:lstStyle/>
          <a:p>
            <a:pPr marL="648000">
              <a:spcBef>
                <a:spcPts val="69"/>
              </a:spcBef>
            </a:pPr>
            <a:r>
              <a:rPr sz="2000" b="1" spc="-6">
                <a:solidFill>
                  <a:srgbClr val="7A45B8"/>
                </a:solidFill>
                <a:latin typeface="Arial" panose="020B0604020202020204" pitchFamily="34" charset="0"/>
                <a:cs typeface="Arial" panose="020B0604020202020204" pitchFamily="34" charset="0"/>
              </a:rPr>
              <a:t>Impacto</a:t>
            </a:r>
            <a:endParaRPr sz="2000">
              <a:latin typeface="Arial" panose="020B0604020202020204" pitchFamily="34" charset="0"/>
              <a:cs typeface="Arial" panose="020B0604020202020204" pitchFamily="34" charset="0"/>
            </a:endParaRPr>
          </a:p>
          <a:p>
            <a:pPr marL="30805" marR="26184" indent="-385">
              <a:spcBef>
                <a:spcPts val="1937"/>
              </a:spcBef>
            </a:pPr>
            <a:r>
              <a:rPr sz="1600">
                <a:solidFill>
                  <a:srgbClr val="22346A"/>
                </a:solidFill>
                <a:latin typeface="Arial" panose="020B0604020202020204" pitchFamily="34" charset="0"/>
                <a:cs typeface="Arial" panose="020B0604020202020204" pitchFamily="34" charset="0"/>
              </a:rPr>
              <a:t>La</a:t>
            </a:r>
            <a:r>
              <a:rPr sz="1600" spc="-39">
                <a:solidFill>
                  <a:srgbClr val="22346A"/>
                </a:solidFill>
                <a:latin typeface="Arial" panose="020B0604020202020204" pitchFamily="34" charset="0"/>
                <a:cs typeface="Arial" panose="020B0604020202020204" pitchFamily="34" charset="0"/>
              </a:rPr>
              <a:t> </a:t>
            </a:r>
            <a:r>
              <a:rPr sz="1600" spc="-12">
                <a:solidFill>
                  <a:srgbClr val="22346A"/>
                </a:solidFill>
                <a:latin typeface="Arial" panose="020B0604020202020204" pitchFamily="34" charset="0"/>
                <a:cs typeface="Arial" panose="020B0604020202020204" pitchFamily="34" charset="0"/>
              </a:rPr>
              <a:t>afectación</a:t>
            </a:r>
            <a:r>
              <a:rPr sz="1600" spc="-36">
                <a:solidFill>
                  <a:srgbClr val="22346A"/>
                </a:solidFill>
                <a:latin typeface="Arial" panose="020B0604020202020204" pitchFamily="34" charset="0"/>
                <a:cs typeface="Arial" panose="020B0604020202020204" pitchFamily="34" charset="0"/>
              </a:rPr>
              <a:t> </a:t>
            </a:r>
            <a:r>
              <a:rPr sz="1600">
                <a:solidFill>
                  <a:srgbClr val="22346A"/>
                </a:solidFill>
                <a:latin typeface="Arial" panose="020B0604020202020204" pitchFamily="34" charset="0"/>
                <a:cs typeface="Arial" panose="020B0604020202020204" pitchFamily="34" charset="0"/>
              </a:rPr>
              <a:t>de</a:t>
            </a:r>
            <a:r>
              <a:rPr sz="1600" spc="-36">
                <a:solidFill>
                  <a:srgbClr val="22346A"/>
                </a:solidFill>
                <a:latin typeface="Arial" panose="020B0604020202020204" pitchFamily="34" charset="0"/>
                <a:cs typeface="Arial" panose="020B0604020202020204" pitchFamily="34" charset="0"/>
              </a:rPr>
              <a:t> </a:t>
            </a:r>
            <a:r>
              <a:rPr sz="1600">
                <a:solidFill>
                  <a:srgbClr val="22346A"/>
                </a:solidFill>
                <a:latin typeface="Arial" panose="020B0604020202020204" pitchFamily="34" charset="0"/>
                <a:cs typeface="Arial" panose="020B0604020202020204" pitchFamily="34" charset="0"/>
              </a:rPr>
              <a:t>DA</a:t>
            </a:r>
            <a:r>
              <a:rPr sz="1600" spc="-36">
                <a:solidFill>
                  <a:srgbClr val="22346A"/>
                </a:solidFill>
                <a:latin typeface="Arial" panose="020B0604020202020204" pitchFamily="34" charset="0"/>
                <a:cs typeface="Arial" panose="020B0604020202020204" pitchFamily="34" charset="0"/>
              </a:rPr>
              <a:t> </a:t>
            </a:r>
            <a:r>
              <a:rPr sz="1600">
                <a:solidFill>
                  <a:srgbClr val="22346A"/>
                </a:solidFill>
                <a:latin typeface="Arial" panose="020B0604020202020204" pitchFamily="34" charset="0"/>
                <a:cs typeface="Arial" panose="020B0604020202020204" pitchFamily="34" charset="0"/>
              </a:rPr>
              <a:t>en</a:t>
            </a:r>
            <a:r>
              <a:rPr sz="1600" spc="-36">
                <a:solidFill>
                  <a:srgbClr val="22346A"/>
                </a:solidFill>
                <a:latin typeface="Arial" panose="020B0604020202020204" pitchFamily="34" charset="0"/>
                <a:cs typeface="Arial" panose="020B0604020202020204" pitchFamily="34" charset="0"/>
              </a:rPr>
              <a:t> </a:t>
            </a:r>
            <a:r>
              <a:rPr sz="1600">
                <a:solidFill>
                  <a:srgbClr val="22346A"/>
                </a:solidFill>
                <a:latin typeface="Arial" panose="020B0604020202020204" pitchFamily="34" charset="0"/>
                <a:cs typeface="Arial" panose="020B0604020202020204" pitchFamily="34" charset="0"/>
              </a:rPr>
              <a:t>cara</a:t>
            </a:r>
            <a:r>
              <a:rPr sz="1600" spc="-36">
                <a:solidFill>
                  <a:srgbClr val="22346A"/>
                </a:solidFill>
                <a:latin typeface="Arial" panose="020B0604020202020204" pitchFamily="34" charset="0"/>
                <a:cs typeface="Arial" panose="020B0604020202020204" pitchFamily="34" charset="0"/>
              </a:rPr>
              <a:t> </a:t>
            </a:r>
            <a:r>
              <a:rPr sz="1600">
                <a:solidFill>
                  <a:srgbClr val="22346A"/>
                </a:solidFill>
                <a:latin typeface="Arial" panose="020B0604020202020204" pitchFamily="34" charset="0"/>
                <a:cs typeface="Arial" panose="020B0604020202020204" pitchFamily="34" charset="0"/>
              </a:rPr>
              <a:t>y</a:t>
            </a:r>
            <a:r>
              <a:rPr sz="1600" spc="-36">
                <a:solidFill>
                  <a:srgbClr val="22346A"/>
                </a:solidFill>
                <a:latin typeface="Arial" panose="020B0604020202020204" pitchFamily="34" charset="0"/>
                <a:cs typeface="Arial" panose="020B0604020202020204" pitchFamily="34" charset="0"/>
              </a:rPr>
              <a:t> </a:t>
            </a:r>
            <a:r>
              <a:rPr sz="1600" spc="-6">
                <a:solidFill>
                  <a:srgbClr val="22346A"/>
                </a:solidFill>
                <a:latin typeface="Arial" panose="020B0604020202020204" pitchFamily="34" charset="0"/>
                <a:cs typeface="Arial" panose="020B0604020202020204" pitchFamily="34" charset="0"/>
              </a:rPr>
              <a:t>cuello </a:t>
            </a:r>
            <a:r>
              <a:rPr sz="1600">
                <a:solidFill>
                  <a:srgbClr val="22346A"/>
                </a:solidFill>
                <a:latin typeface="Arial" panose="020B0604020202020204" pitchFamily="34" charset="0"/>
                <a:cs typeface="Arial" panose="020B0604020202020204" pitchFamily="34" charset="0"/>
              </a:rPr>
              <a:t>se</a:t>
            </a:r>
            <a:r>
              <a:rPr sz="1600" spc="-42">
                <a:solidFill>
                  <a:srgbClr val="22346A"/>
                </a:solidFill>
                <a:latin typeface="Arial" panose="020B0604020202020204" pitchFamily="34" charset="0"/>
                <a:cs typeface="Arial" panose="020B0604020202020204" pitchFamily="34" charset="0"/>
              </a:rPr>
              <a:t> </a:t>
            </a:r>
            <a:r>
              <a:rPr sz="1600">
                <a:solidFill>
                  <a:srgbClr val="22346A"/>
                </a:solidFill>
                <a:latin typeface="Arial" panose="020B0604020202020204" pitchFamily="34" charset="0"/>
                <a:cs typeface="Arial" panose="020B0604020202020204" pitchFamily="34" charset="0"/>
              </a:rPr>
              <a:t>ve</a:t>
            </a:r>
            <a:r>
              <a:rPr sz="1600" spc="-42">
                <a:solidFill>
                  <a:srgbClr val="22346A"/>
                </a:solidFill>
                <a:latin typeface="Arial" panose="020B0604020202020204" pitchFamily="34" charset="0"/>
                <a:cs typeface="Arial" panose="020B0604020202020204" pitchFamily="34" charset="0"/>
              </a:rPr>
              <a:t> </a:t>
            </a:r>
            <a:r>
              <a:rPr sz="1600" spc="-12">
                <a:solidFill>
                  <a:srgbClr val="22346A"/>
                </a:solidFill>
                <a:latin typeface="Arial" panose="020B0604020202020204" pitchFamily="34" charset="0"/>
                <a:cs typeface="Arial" panose="020B0604020202020204" pitchFamily="34" charset="0"/>
              </a:rPr>
              <a:t>asociada</a:t>
            </a:r>
            <a:r>
              <a:rPr sz="1600" spc="-42">
                <a:solidFill>
                  <a:srgbClr val="22346A"/>
                </a:solidFill>
                <a:latin typeface="Arial" panose="020B0604020202020204" pitchFamily="34" charset="0"/>
                <a:cs typeface="Arial" panose="020B0604020202020204" pitchFamily="34" charset="0"/>
              </a:rPr>
              <a:t> </a:t>
            </a:r>
            <a:r>
              <a:rPr sz="1600">
                <a:solidFill>
                  <a:srgbClr val="22346A"/>
                </a:solidFill>
                <a:latin typeface="Arial" panose="020B0604020202020204" pitchFamily="34" charset="0"/>
                <a:cs typeface="Arial" panose="020B0604020202020204" pitchFamily="34" charset="0"/>
              </a:rPr>
              <a:t>con</a:t>
            </a:r>
            <a:r>
              <a:rPr sz="1600" spc="-42">
                <a:solidFill>
                  <a:srgbClr val="22346A"/>
                </a:solidFill>
                <a:latin typeface="Arial" panose="020B0604020202020204" pitchFamily="34" charset="0"/>
                <a:cs typeface="Arial" panose="020B0604020202020204" pitchFamily="34" charset="0"/>
              </a:rPr>
              <a:t> </a:t>
            </a:r>
            <a:r>
              <a:rPr sz="1600" b="1" spc="-12">
                <a:solidFill>
                  <a:srgbClr val="22346A"/>
                </a:solidFill>
                <a:latin typeface="Arial" panose="020B0604020202020204" pitchFamily="34" charset="0"/>
                <a:cs typeface="Arial" panose="020B0604020202020204" pitchFamily="34" charset="0"/>
              </a:rPr>
              <a:t>vergüenza</a:t>
            </a:r>
            <a:r>
              <a:rPr sz="1600" b="1" spc="-36">
                <a:solidFill>
                  <a:srgbClr val="22346A"/>
                </a:solidFill>
                <a:latin typeface="Arial" panose="020B0604020202020204" pitchFamily="34" charset="0"/>
                <a:cs typeface="Arial" panose="020B0604020202020204" pitchFamily="34" charset="0"/>
              </a:rPr>
              <a:t> </a:t>
            </a:r>
            <a:r>
              <a:rPr sz="1600" b="1" spc="-6">
                <a:solidFill>
                  <a:srgbClr val="22346A"/>
                </a:solidFill>
                <a:latin typeface="Arial" panose="020B0604020202020204" pitchFamily="34" charset="0"/>
                <a:cs typeface="Arial" panose="020B0604020202020204" pitchFamily="34" charset="0"/>
              </a:rPr>
              <a:t>social</a:t>
            </a:r>
            <a:r>
              <a:rPr sz="1600" spc="-6">
                <a:solidFill>
                  <a:srgbClr val="22346A"/>
                </a:solidFill>
                <a:latin typeface="Arial" panose="020B0604020202020204" pitchFamily="34" charset="0"/>
                <a:cs typeface="Arial" panose="020B0604020202020204" pitchFamily="34" charset="0"/>
              </a:rPr>
              <a:t>, </a:t>
            </a:r>
            <a:r>
              <a:rPr sz="1600" b="1" spc="-6">
                <a:solidFill>
                  <a:srgbClr val="22346A"/>
                </a:solidFill>
                <a:latin typeface="Arial" panose="020B0604020202020204" pitchFamily="34" charset="0"/>
                <a:cs typeface="Arial" panose="020B0604020202020204" pitchFamily="34" charset="0"/>
              </a:rPr>
              <a:t>estigmatización</a:t>
            </a:r>
            <a:r>
              <a:rPr sz="1600" b="1" spc="18">
                <a:solidFill>
                  <a:srgbClr val="22346A"/>
                </a:solidFill>
                <a:latin typeface="Arial" panose="020B0604020202020204" pitchFamily="34" charset="0"/>
                <a:cs typeface="Arial" panose="020B0604020202020204" pitchFamily="34" charset="0"/>
              </a:rPr>
              <a:t> </a:t>
            </a:r>
            <a:r>
              <a:rPr sz="1600">
                <a:solidFill>
                  <a:srgbClr val="22346A"/>
                </a:solidFill>
                <a:latin typeface="Arial" panose="020B0604020202020204" pitchFamily="34" charset="0"/>
                <a:cs typeface="Arial" panose="020B0604020202020204" pitchFamily="34" charset="0"/>
              </a:rPr>
              <a:t>y</a:t>
            </a:r>
            <a:r>
              <a:rPr sz="1600" spc="-45">
                <a:solidFill>
                  <a:srgbClr val="22346A"/>
                </a:solidFill>
                <a:latin typeface="Arial" panose="020B0604020202020204" pitchFamily="34" charset="0"/>
                <a:cs typeface="Arial" panose="020B0604020202020204" pitchFamily="34" charset="0"/>
              </a:rPr>
              <a:t> </a:t>
            </a:r>
            <a:r>
              <a:rPr sz="1600" b="1" spc="-12">
                <a:solidFill>
                  <a:srgbClr val="22346A"/>
                </a:solidFill>
                <a:latin typeface="Arial" panose="020B0604020202020204" pitchFamily="34" charset="0"/>
                <a:cs typeface="Arial" panose="020B0604020202020204" pitchFamily="34" charset="0"/>
              </a:rPr>
              <a:t>deterioro</a:t>
            </a:r>
            <a:r>
              <a:rPr sz="1600" b="1" spc="-33">
                <a:solidFill>
                  <a:srgbClr val="22346A"/>
                </a:solidFill>
                <a:latin typeface="Arial" panose="020B0604020202020204" pitchFamily="34" charset="0"/>
                <a:cs typeface="Arial" panose="020B0604020202020204" pitchFamily="34" charset="0"/>
              </a:rPr>
              <a:t> </a:t>
            </a:r>
            <a:r>
              <a:rPr sz="1600" b="1">
                <a:solidFill>
                  <a:srgbClr val="22346A"/>
                </a:solidFill>
                <a:latin typeface="Arial" panose="020B0604020202020204" pitchFamily="34" charset="0"/>
                <a:cs typeface="Arial" panose="020B0604020202020204" pitchFamily="34" charset="0"/>
              </a:rPr>
              <a:t>de</a:t>
            </a:r>
            <a:r>
              <a:rPr sz="1600" b="1" spc="-33">
                <a:solidFill>
                  <a:srgbClr val="22346A"/>
                </a:solidFill>
                <a:latin typeface="Arial" panose="020B0604020202020204" pitchFamily="34" charset="0"/>
                <a:cs typeface="Arial" panose="020B0604020202020204" pitchFamily="34" charset="0"/>
              </a:rPr>
              <a:t> </a:t>
            </a:r>
            <a:r>
              <a:rPr sz="1600" b="1" spc="-15">
                <a:solidFill>
                  <a:srgbClr val="22346A"/>
                </a:solidFill>
                <a:latin typeface="Arial" panose="020B0604020202020204" pitchFamily="34" charset="0"/>
                <a:cs typeface="Arial" panose="020B0604020202020204" pitchFamily="34" charset="0"/>
              </a:rPr>
              <a:t>la </a:t>
            </a:r>
            <a:r>
              <a:rPr sz="1600" b="1" spc="-6">
                <a:solidFill>
                  <a:srgbClr val="22346A"/>
                </a:solidFill>
                <a:latin typeface="Arial" panose="020B0604020202020204" pitchFamily="34" charset="0"/>
                <a:cs typeface="Arial" panose="020B0604020202020204" pitchFamily="34" charset="0"/>
              </a:rPr>
              <a:t>calidad</a:t>
            </a:r>
            <a:r>
              <a:rPr sz="1600" b="1" spc="-30">
                <a:solidFill>
                  <a:srgbClr val="22346A"/>
                </a:solidFill>
                <a:latin typeface="Arial" panose="020B0604020202020204" pitchFamily="34" charset="0"/>
                <a:cs typeface="Arial" panose="020B0604020202020204" pitchFamily="34" charset="0"/>
              </a:rPr>
              <a:t> </a:t>
            </a:r>
            <a:r>
              <a:rPr sz="1600" b="1">
                <a:solidFill>
                  <a:srgbClr val="22346A"/>
                </a:solidFill>
                <a:latin typeface="Arial" panose="020B0604020202020204" pitchFamily="34" charset="0"/>
                <a:cs typeface="Arial" panose="020B0604020202020204" pitchFamily="34" charset="0"/>
              </a:rPr>
              <a:t>de</a:t>
            </a:r>
            <a:r>
              <a:rPr sz="1600" b="1" spc="-27">
                <a:solidFill>
                  <a:srgbClr val="22346A"/>
                </a:solidFill>
                <a:latin typeface="Arial" panose="020B0604020202020204" pitchFamily="34" charset="0"/>
                <a:cs typeface="Arial" panose="020B0604020202020204" pitchFamily="34" charset="0"/>
              </a:rPr>
              <a:t> </a:t>
            </a:r>
            <a:r>
              <a:rPr sz="1600" b="1" spc="-6">
                <a:solidFill>
                  <a:srgbClr val="22346A"/>
                </a:solidFill>
                <a:latin typeface="Arial" panose="020B0604020202020204" pitchFamily="34" charset="0"/>
                <a:cs typeface="Arial" panose="020B0604020202020204" pitchFamily="34" charset="0"/>
              </a:rPr>
              <a:t>vida</a:t>
            </a:r>
            <a:r>
              <a:rPr sz="1600" spc="-6">
                <a:solidFill>
                  <a:srgbClr val="22346A"/>
                </a:solidFill>
                <a:latin typeface="Arial" panose="020B0604020202020204" pitchFamily="34" charset="0"/>
                <a:cs typeface="Arial" panose="020B0604020202020204" pitchFamily="34" charset="0"/>
              </a:rPr>
              <a:t>.</a:t>
            </a:r>
            <a:r>
              <a:rPr sz="1400" spc="-9" baseline="31111">
                <a:solidFill>
                  <a:srgbClr val="22346A"/>
                </a:solidFill>
                <a:latin typeface="Arial" panose="020B0604020202020204" pitchFamily="34" charset="0"/>
                <a:cs typeface="Arial" panose="020B0604020202020204" pitchFamily="34" charset="0"/>
              </a:rPr>
              <a:t>1</a:t>
            </a:r>
            <a:endParaRPr sz="1400" baseline="31111">
              <a:latin typeface="Arial" panose="020B0604020202020204" pitchFamily="34" charset="0"/>
              <a:cs typeface="Arial" panose="020B0604020202020204" pitchFamily="34" charset="0"/>
            </a:endParaRPr>
          </a:p>
        </p:txBody>
      </p:sp>
      <p:grpSp>
        <p:nvGrpSpPr>
          <p:cNvPr id="47" name="object 25">
            <a:extLst>
              <a:ext uri="{FF2B5EF4-FFF2-40B4-BE49-F238E27FC236}">
                <a16:creationId xmlns:a16="http://schemas.microsoft.com/office/drawing/2014/main" id="{C01BE870-C389-5E2E-1312-C7A97B93B102}"/>
              </a:ext>
            </a:extLst>
          </p:cNvPr>
          <p:cNvGrpSpPr/>
          <p:nvPr/>
        </p:nvGrpSpPr>
        <p:grpSpPr>
          <a:xfrm>
            <a:off x="5567990" y="3728801"/>
            <a:ext cx="530619" cy="530619"/>
            <a:chOff x="11664563" y="6623936"/>
            <a:chExt cx="875030" cy="875030"/>
          </a:xfrm>
        </p:grpSpPr>
        <p:sp>
          <p:nvSpPr>
            <p:cNvPr id="48" name="object 26">
              <a:extLst>
                <a:ext uri="{FF2B5EF4-FFF2-40B4-BE49-F238E27FC236}">
                  <a16:creationId xmlns:a16="http://schemas.microsoft.com/office/drawing/2014/main" id="{1E9FFD71-E61B-291E-8CD5-EBCE9AFCE47D}"/>
                </a:ext>
              </a:extLst>
            </p:cNvPr>
            <p:cNvSpPr/>
            <p:nvPr/>
          </p:nvSpPr>
          <p:spPr>
            <a:xfrm>
              <a:off x="11664563" y="6623936"/>
              <a:ext cx="875030" cy="875030"/>
            </a:xfrm>
            <a:custGeom>
              <a:avLst/>
              <a:gdLst/>
              <a:ahLst/>
              <a:cxnLst/>
              <a:rect l="l" t="t" r="r" b="b"/>
              <a:pathLst>
                <a:path w="875029" h="875029">
                  <a:moveTo>
                    <a:pt x="437306" y="0"/>
                  </a:moveTo>
                  <a:lnTo>
                    <a:pt x="389656" y="2565"/>
                  </a:lnTo>
                  <a:lnTo>
                    <a:pt x="343492" y="10086"/>
                  </a:lnTo>
                  <a:lnTo>
                    <a:pt x="299081" y="22293"/>
                  </a:lnTo>
                  <a:lnTo>
                    <a:pt x="256691" y="38921"/>
                  </a:lnTo>
                  <a:lnTo>
                    <a:pt x="216587" y="59703"/>
                  </a:lnTo>
                  <a:lnTo>
                    <a:pt x="179037" y="84372"/>
                  </a:lnTo>
                  <a:lnTo>
                    <a:pt x="144306" y="112662"/>
                  </a:lnTo>
                  <a:lnTo>
                    <a:pt x="112663" y="144305"/>
                  </a:lnTo>
                  <a:lnTo>
                    <a:pt x="84373" y="179034"/>
                  </a:lnTo>
                  <a:lnTo>
                    <a:pt x="59704" y="216584"/>
                  </a:lnTo>
                  <a:lnTo>
                    <a:pt x="38922" y="256687"/>
                  </a:lnTo>
                  <a:lnTo>
                    <a:pt x="22293" y="299076"/>
                  </a:lnTo>
                  <a:lnTo>
                    <a:pt x="10086" y="343485"/>
                  </a:lnTo>
                  <a:lnTo>
                    <a:pt x="2566" y="389647"/>
                  </a:lnTo>
                  <a:lnTo>
                    <a:pt x="0" y="437295"/>
                  </a:lnTo>
                  <a:lnTo>
                    <a:pt x="2566" y="484943"/>
                  </a:lnTo>
                  <a:lnTo>
                    <a:pt x="10086" y="531105"/>
                  </a:lnTo>
                  <a:lnTo>
                    <a:pt x="22293" y="575514"/>
                  </a:lnTo>
                  <a:lnTo>
                    <a:pt x="38922" y="617903"/>
                  </a:lnTo>
                  <a:lnTo>
                    <a:pt x="59704" y="658006"/>
                  </a:lnTo>
                  <a:lnTo>
                    <a:pt x="84373" y="695556"/>
                  </a:lnTo>
                  <a:lnTo>
                    <a:pt x="112663" y="730286"/>
                  </a:lnTo>
                  <a:lnTo>
                    <a:pt x="144306" y="761928"/>
                  </a:lnTo>
                  <a:lnTo>
                    <a:pt x="179037" y="790218"/>
                  </a:lnTo>
                  <a:lnTo>
                    <a:pt x="216587" y="814887"/>
                  </a:lnTo>
                  <a:lnTo>
                    <a:pt x="256691" y="835669"/>
                  </a:lnTo>
                  <a:lnTo>
                    <a:pt x="299081" y="852297"/>
                  </a:lnTo>
                  <a:lnTo>
                    <a:pt x="343492" y="864505"/>
                  </a:lnTo>
                  <a:lnTo>
                    <a:pt x="389656" y="872025"/>
                  </a:lnTo>
                  <a:lnTo>
                    <a:pt x="437306" y="874591"/>
                  </a:lnTo>
                  <a:lnTo>
                    <a:pt x="484954" y="872025"/>
                  </a:lnTo>
                  <a:lnTo>
                    <a:pt x="531116" y="864505"/>
                  </a:lnTo>
                  <a:lnTo>
                    <a:pt x="575525" y="852297"/>
                  </a:lnTo>
                  <a:lnTo>
                    <a:pt x="617914" y="835669"/>
                  </a:lnTo>
                  <a:lnTo>
                    <a:pt x="658017" y="814887"/>
                  </a:lnTo>
                  <a:lnTo>
                    <a:pt x="695566" y="790218"/>
                  </a:lnTo>
                  <a:lnTo>
                    <a:pt x="730296" y="761928"/>
                  </a:lnTo>
                  <a:lnTo>
                    <a:pt x="761939" y="730286"/>
                  </a:lnTo>
                  <a:lnTo>
                    <a:pt x="790228" y="695556"/>
                  </a:lnTo>
                  <a:lnTo>
                    <a:pt x="814897" y="658006"/>
                  </a:lnTo>
                  <a:lnTo>
                    <a:pt x="835679" y="617903"/>
                  </a:lnTo>
                  <a:lnTo>
                    <a:pt x="852307" y="575514"/>
                  </a:lnTo>
                  <a:lnTo>
                    <a:pt x="864515" y="531105"/>
                  </a:lnTo>
                  <a:lnTo>
                    <a:pt x="872035" y="484943"/>
                  </a:lnTo>
                  <a:lnTo>
                    <a:pt x="874601" y="437295"/>
                  </a:lnTo>
                  <a:lnTo>
                    <a:pt x="872035" y="389647"/>
                  </a:lnTo>
                  <a:lnTo>
                    <a:pt x="864515" y="343485"/>
                  </a:lnTo>
                  <a:lnTo>
                    <a:pt x="852307" y="299076"/>
                  </a:lnTo>
                  <a:lnTo>
                    <a:pt x="835679" y="256687"/>
                  </a:lnTo>
                  <a:lnTo>
                    <a:pt x="814897" y="216584"/>
                  </a:lnTo>
                  <a:lnTo>
                    <a:pt x="790228" y="179034"/>
                  </a:lnTo>
                  <a:lnTo>
                    <a:pt x="761939" y="144305"/>
                  </a:lnTo>
                  <a:lnTo>
                    <a:pt x="730296" y="112662"/>
                  </a:lnTo>
                  <a:lnTo>
                    <a:pt x="695566" y="84372"/>
                  </a:lnTo>
                  <a:lnTo>
                    <a:pt x="658017" y="59703"/>
                  </a:lnTo>
                  <a:lnTo>
                    <a:pt x="617914" y="38921"/>
                  </a:lnTo>
                  <a:lnTo>
                    <a:pt x="575525" y="22293"/>
                  </a:lnTo>
                  <a:lnTo>
                    <a:pt x="531116" y="10086"/>
                  </a:lnTo>
                  <a:lnTo>
                    <a:pt x="484954" y="2565"/>
                  </a:lnTo>
                  <a:lnTo>
                    <a:pt x="437306" y="0"/>
                  </a:lnTo>
                  <a:close/>
                </a:path>
              </a:pathLst>
            </a:custGeom>
            <a:solidFill>
              <a:srgbClr val="21336B"/>
            </a:solidFill>
          </p:spPr>
          <p:txBody>
            <a:bodyPr wrap="square" lIns="0" tIns="0" rIns="0" bIns="0" rtlCol="0"/>
            <a:lstStyle/>
            <a:p>
              <a:endParaRPr sz="1092"/>
            </a:p>
          </p:txBody>
        </p:sp>
        <p:pic>
          <p:nvPicPr>
            <p:cNvPr id="49" name="object 27">
              <a:extLst>
                <a:ext uri="{FF2B5EF4-FFF2-40B4-BE49-F238E27FC236}">
                  <a16:creationId xmlns:a16="http://schemas.microsoft.com/office/drawing/2014/main" id="{F71B1FE5-E5DD-99F1-A705-3A2FCE6B6243}"/>
                </a:ext>
              </a:extLst>
            </p:cNvPr>
            <p:cNvPicPr/>
            <p:nvPr/>
          </p:nvPicPr>
          <p:blipFill>
            <a:blip r:embed="rId13" cstate="print"/>
            <a:stretch>
              <a:fillRect/>
            </a:stretch>
          </p:blipFill>
          <p:spPr>
            <a:xfrm>
              <a:off x="11839389" y="6641808"/>
              <a:ext cx="698826" cy="856445"/>
            </a:xfrm>
            <a:prstGeom prst="rect">
              <a:avLst/>
            </a:prstGeom>
          </p:spPr>
        </p:pic>
        <p:pic>
          <p:nvPicPr>
            <p:cNvPr id="50" name="object 28">
              <a:extLst>
                <a:ext uri="{FF2B5EF4-FFF2-40B4-BE49-F238E27FC236}">
                  <a16:creationId xmlns:a16="http://schemas.microsoft.com/office/drawing/2014/main" id="{71789BE8-01A5-1E0E-0AE7-F659F16B9289}"/>
                </a:ext>
              </a:extLst>
            </p:cNvPr>
            <p:cNvPicPr/>
            <p:nvPr/>
          </p:nvPicPr>
          <p:blipFill>
            <a:blip r:embed="rId14" cstate="print"/>
            <a:stretch>
              <a:fillRect/>
            </a:stretch>
          </p:blipFill>
          <p:spPr>
            <a:xfrm>
              <a:off x="11664565" y="6733397"/>
              <a:ext cx="383894" cy="761882"/>
            </a:xfrm>
            <a:prstGeom prst="rect">
              <a:avLst/>
            </a:prstGeom>
          </p:spPr>
        </p:pic>
        <p:pic>
          <p:nvPicPr>
            <p:cNvPr id="51" name="object 29">
              <a:extLst>
                <a:ext uri="{FF2B5EF4-FFF2-40B4-BE49-F238E27FC236}">
                  <a16:creationId xmlns:a16="http://schemas.microsoft.com/office/drawing/2014/main" id="{5A52737D-39CB-AA2F-0B69-DE48D01478AC}"/>
                </a:ext>
              </a:extLst>
            </p:cNvPr>
            <p:cNvPicPr/>
            <p:nvPr/>
          </p:nvPicPr>
          <p:blipFill>
            <a:blip r:embed="rId15" cstate="print"/>
            <a:stretch>
              <a:fillRect/>
            </a:stretch>
          </p:blipFill>
          <p:spPr>
            <a:xfrm>
              <a:off x="11976280" y="6972995"/>
              <a:ext cx="251167" cy="171227"/>
            </a:xfrm>
            <a:prstGeom prst="rect">
              <a:avLst/>
            </a:prstGeom>
          </p:spPr>
        </p:pic>
        <p:sp>
          <p:nvSpPr>
            <p:cNvPr id="52" name="object 30">
              <a:extLst>
                <a:ext uri="{FF2B5EF4-FFF2-40B4-BE49-F238E27FC236}">
                  <a16:creationId xmlns:a16="http://schemas.microsoft.com/office/drawing/2014/main" id="{64ED6C64-F159-4701-C6AF-68D7323C0E31}"/>
                </a:ext>
              </a:extLst>
            </p:cNvPr>
            <p:cNvSpPr/>
            <p:nvPr/>
          </p:nvSpPr>
          <p:spPr>
            <a:xfrm>
              <a:off x="11959273" y="7123029"/>
              <a:ext cx="285750" cy="121920"/>
            </a:xfrm>
            <a:custGeom>
              <a:avLst/>
              <a:gdLst/>
              <a:ahLst/>
              <a:cxnLst/>
              <a:rect l="l" t="t" r="r" b="b"/>
              <a:pathLst>
                <a:path w="285750" h="121920">
                  <a:moveTo>
                    <a:pt x="82892" y="90906"/>
                  </a:moveTo>
                  <a:lnTo>
                    <a:pt x="79946" y="87960"/>
                  </a:lnTo>
                  <a:lnTo>
                    <a:pt x="72669" y="87960"/>
                  </a:lnTo>
                  <a:lnTo>
                    <a:pt x="69723" y="90906"/>
                  </a:lnTo>
                  <a:lnTo>
                    <a:pt x="69723" y="118491"/>
                  </a:lnTo>
                  <a:lnTo>
                    <a:pt x="72669" y="121450"/>
                  </a:lnTo>
                  <a:lnTo>
                    <a:pt x="76301" y="121450"/>
                  </a:lnTo>
                  <a:lnTo>
                    <a:pt x="79946" y="121450"/>
                  </a:lnTo>
                  <a:lnTo>
                    <a:pt x="82892" y="118491"/>
                  </a:lnTo>
                  <a:lnTo>
                    <a:pt x="82892" y="90906"/>
                  </a:lnTo>
                  <a:close/>
                </a:path>
                <a:path w="285750" h="121920">
                  <a:moveTo>
                    <a:pt x="215455" y="90906"/>
                  </a:moveTo>
                  <a:lnTo>
                    <a:pt x="212496" y="87960"/>
                  </a:lnTo>
                  <a:lnTo>
                    <a:pt x="205232" y="87960"/>
                  </a:lnTo>
                  <a:lnTo>
                    <a:pt x="202285" y="90906"/>
                  </a:lnTo>
                  <a:lnTo>
                    <a:pt x="202285" y="118491"/>
                  </a:lnTo>
                  <a:lnTo>
                    <a:pt x="205232" y="121450"/>
                  </a:lnTo>
                  <a:lnTo>
                    <a:pt x="208864" y="121450"/>
                  </a:lnTo>
                  <a:lnTo>
                    <a:pt x="212496" y="121450"/>
                  </a:lnTo>
                  <a:lnTo>
                    <a:pt x="215455" y="118491"/>
                  </a:lnTo>
                  <a:lnTo>
                    <a:pt x="215455" y="90906"/>
                  </a:lnTo>
                  <a:close/>
                </a:path>
                <a:path w="285750" h="121920">
                  <a:moveTo>
                    <a:pt x="285165" y="89662"/>
                  </a:moveTo>
                  <a:lnTo>
                    <a:pt x="280911" y="68656"/>
                  </a:lnTo>
                  <a:lnTo>
                    <a:pt x="269316" y="51485"/>
                  </a:lnTo>
                  <a:lnTo>
                    <a:pt x="252145" y="39890"/>
                  </a:lnTo>
                  <a:lnTo>
                    <a:pt x="231140" y="35636"/>
                  </a:lnTo>
                  <a:lnTo>
                    <a:pt x="185254" y="35636"/>
                  </a:lnTo>
                  <a:lnTo>
                    <a:pt x="185254" y="16510"/>
                  </a:lnTo>
                  <a:lnTo>
                    <a:pt x="185254" y="8001"/>
                  </a:lnTo>
                  <a:lnTo>
                    <a:pt x="185254" y="4699"/>
                  </a:lnTo>
                  <a:lnTo>
                    <a:pt x="184124" y="2616"/>
                  </a:lnTo>
                  <a:lnTo>
                    <a:pt x="180378" y="190"/>
                  </a:lnTo>
                  <a:lnTo>
                    <a:pt x="178028" y="0"/>
                  </a:lnTo>
                  <a:lnTo>
                    <a:pt x="175996" y="914"/>
                  </a:lnTo>
                  <a:lnTo>
                    <a:pt x="172085" y="2184"/>
                  </a:lnTo>
                  <a:lnTo>
                    <a:pt x="172085" y="16510"/>
                  </a:lnTo>
                  <a:lnTo>
                    <a:pt x="172085" y="35636"/>
                  </a:lnTo>
                  <a:lnTo>
                    <a:pt x="113093" y="35636"/>
                  </a:lnTo>
                  <a:lnTo>
                    <a:pt x="113093" y="16510"/>
                  </a:lnTo>
                  <a:lnTo>
                    <a:pt x="127673" y="20015"/>
                  </a:lnTo>
                  <a:lnTo>
                    <a:pt x="142582" y="21183"/>
                  </a:lnTo>
                  <a:lnTo>
                    <a:pt x="157505" y="20015"/>
                  </a:lnTo>
                  <a:lnTo>
                    <a:pt x="172085" y="16510"/>
                  </a:lnTo>
                  <a:lnTo>
                    <a:pt x="172085" y="2184"/>
                  </a:lnTo>
                  <a:lnTo>
                    <a:pt x="159575" y="6223"/>
                  </a:lnTo>
                  <a:lnTo>
                    <a:pt x="142582" y="8001"/>
                  </a:lnTo>
                  <a:lnTo>
                    <a:pt x="125603" y="6223"/>
                  </a:lnTo>
                  <a:lnTo>
                    <a:pt x="109181" y="914"/>
                  </a:lnTo>
                  <a:lnTo>
                    <a:pt x="107149" y="0"/>
                  </a:lnTo>
                  <a:lnTo>
                    <a:pt x="104787" y="190"/>
                  </a:lnTo>
                  <a:lnTo>
                    <a:pt x="101053" y="2616"/>
                  </a:lnTo>
                  <a:lnTo>
                    <a:pt x="99923" y="4699"/>
                  </a:lnTo>
                  <a:lnTo>
                    <a:pt x="99923" y="35636"/>
                  </a:lnTo>
                  <a:lnTo>
                    <a:pt x="54025" y="35636"/>
                  </a:lnTo>
                  <a:lnTo>
                    <a:pt x="33020" y="39890"/>
                  </a:lnTo>
                  <a:lnTo>
                    <a:pt x="15849" y="51485"/>
                  </a:lnTo>
                  <a:lnTo>
                    <a:pt x="4254" y="68656"/>
                  </a:lnTo>
                  <a:lnTo>
                    <a:pt x="0" y="89662"/>
                  </a:lnTo>
                  <a:lnTo>
                    <a:pt x="0" y="118491"/>
                  </a:lnTo>
                  <a:lnTo>
                    <a:pt x="2959" y="121450"/>
                  </a:lnTo>
                  <a:lnTo>
                    <a:pt x="10236" y="121450"/>
                  </a:lnTo>
                  <a:lnTo>
                    <a:pt x="13169" y="118491"/>
                  </a:lnTo>
                  <a:lnTo>
                    <a:pt x="13169" y="89662"/>
                  </a:lnTo>
                  <a:lnTo>
                    <a:pt x="16395" y="73774"/>
                  </a:lnTo>
                  <a:lnTo>
                    <a:pt x="25158" y="60794"/>
                  </a:lnTo>
                  <a:lnTo>
                    <a:pt x="38150" y="52031"/>
                  </a:lnTo>
                  <a:lnTo>
                    <a:pt x="54025" y="48818"/>
                  </a:lnTo>
                  <a:lnTo>
                    <a:pt x="231140" y="48818"/>
                  </a:lnTo>
                  <a:lnTo>
                    <a:pt x="247027" y="52031"/>
                  </a:lnTo>
                  <a:lnTo>
                    <a:pt x="260019" y="60794"/>
                  </a:lnTo>
                  <a:lnTo>
                    <a:pt x="268782" y="73774"/>
                  </a:lnTo>
                  <a:lnTo>
                    <a:pt x="271995" y="89662"/>
                  </a:lnTo>
                  <a:lnTo>
                    <a:pt x="271995" y="118491"/>
                  </a:lnTo>
                  <a:lnTo>
                    <a:pt x="274942" y="121450"/>
                  </a:lnTo>
                  <a:lnTo>
                    <a:pt x="278574" y="121450"/>
                  </a:lnTo>
                  <a:lnTo>
                    <a:pt x="282219" y="121450"/>
                  </a:lnTo>
                  <a:lnTo>
                    <a:pt x="285165" y="118491"/>
                  </a:lnTo>
                  <a:lnTo>
                    <a:pt x="285165" y="89662"/>
                  </a:lnTo>
                  <a:close/>
                </a:path>
              </a:pathLst>
            </a:custGeom>
            <a:solidFill>
              <a:srgbClr val="FFFFFF"/>
            </a:solidFill>
          </p:spPr>
          <p:txBody>
            <a:bodyPr wrap="square" lIns="0" tIns="0" rIns="0" bIns="0" rtlCol="0"/>
            <a:lstStyle/>
            <a:p>
              <a:endParaRPr sz="1092"/>
            </a:p>
          </p:txBody>
        </p:sp>
        <p:pic>
          <p:nvPicPr>
            <p:cNvPr id="53" name="object 31">
              <a:extLst>
                <a:ext uri="{FF2B5EF4-FFF2-40B4-BE49-F238E27FC236}">
                  <a16:creationId xmlns:a16="http://schemas.microsoft.com/office/drawing/2014/main" id="{FBF8AFC1-AA8C-7356-C205-438FC656845D}"/>
                </a:ext>
              </a:extLst>
            </p:cNvPr>
            <p:cNvPicPr/>
            <p:nvPr/>
          </p:nvPicPr>
          <p:blipFill>
            <a:blip r:embed="rId16" cstate="print"/>
            <a:stretch>
              <a:fillRect/>
            </a:stretch>
          </p:blipFill>
          <p:spPr>
            <a:xfrm>
              <a:off x="11900431" y="6877989"/>
              <a:ext cx="200800" cy="304907"/>
            </a:xfrm>
            <a:prstGeom prst="rect">
              <a:avLst/>
            </a:prstGeom>
          </p:spPr>
        </p:pic>
        <p:pic>
          <p:nvPicPr>
            <p:cNvPr id="54" name="object 32">
              <a:extLst>
                <a:ext uri="{FF2B5EF4-FFF2-40B4-BE49-F238E27FC236}">
                  <a16:creationId xmlns:a16="http://schemas.microsoft.com/office/drawing/2014/main" id="{D5E2CB39-16F8-82C8-2017-A7776F52A354}"/>
                </a:ext>
              </a:extLst>
            </p:cNvPr>
            <p:cNvPicPr/>
            <p:nvPr/>
          </p:nvPicPr>
          <p:blipFill>
            <a:blip r:embed="rId17" cstate="print"/>
            <a:stretch>
              <a:fillRect/>
            </a:stretch>
          </p:blipFill>
          <p:spPr>
            <a:xfrm>
              <a:off x="12122508" y="6877989"/>
              <a:ext cx="180791" cy="267256"/>
            </a:xfrm>
            <a:prstGeom prst="rect">
              <a:avLst/>
            </a:prstGeom>
          </p:spPr>
        </p:pic>
      </p:grpSp>
      <p:sp>
        <p:nvSpPr>
          <p:cNvPr id="55" name="object 33">
            <a:extLst>
              <a:ext uri="{FF2B5EF4-FFF2-40B4-BE49-F238E27FC236}">
                <a16:creationId xmlns:a16="http://schemas.microsoft.com/office/drawing/2014/main" id="{76B3D17C-C6FB-2D0E-1043-A3F6A33B29F5}"/>
              </a:ext>
            </a:extLst>
          </p:cNvPr>
          <p:cNvSpPr txBox="1"/>
          <p:nvPr/>
        </p:nvSpPr>
        <p:spPr>
          <a:xfrm>
            <a:off x="5567991" y="3871854"/>
            <a:ext cx="4491422" cy="1545260"/>
          </a:xfrm>
          <a:prstGeom prst="rect">
            <a:avLst/>
          </a:prstGeom>
        </p:spPr>
        <p:txBody>
          <a:bodyPr vert="horz" wrap="square" lIns="0" tIns="8856" rIns="0" bIns="0" rtlCol="0">
            <a:spAutoFit/>
          </a:bodyPr>
          <a:lstStyle/>
          <a:p>
            <a:pPr marL="648000">
              <a:spcBef>
                <a:spcPts val="69"/>
              </a:spcBef>
            </a:pPr>
            <a:r>
              <a:rPr sz="2000" b="1" spc="-6" err="1">
                <a:solidFill>
                  <a:srgbClr val="7A45B8"/>
                </a:solidFill>
                <a:latin typeface="Arial" panose="020B0604020202020204" pitchFamily="34" charset="0"/>
                <a:cs typeface="Arial" panose="020B0604020202020204" pitchFamily="34" charset="0"/>
              </a:rPr>
              <a:t>Complejidad</a:t>
            </a:r>
            <a:endParaRPr lang="es-ES" sz="2000">
              <a:latin typeface="Arial" panose="020B0604020202020204" pitchFamily="34" charset="0"/>
              <a:cs typeface="Arial" panose="020B0604020202020204" pitchFamily="34" charset="0"/>
            </a:endParaRPr>
          </a:p>
          <a:p>
            <a:pPr marR="208320">
              <a:spcBef>
                <a:spcPts val="1937"/>
              </a:spcBef>
            </a:pPr>
            <a:r>
              <a:rPr lang="es-ES" sz="1600">
                <a:solidFill>
                  <a:srgbClr val="22346A"/>
                </a:solidFill>
                <a:latin typeface="Arial" panose="020B0604020202020204" pitchFamily="34" charset="0"/>
                <a:cs typeface="Arial" panose="020B0604020202020204" pitchFamily="34" charset="0"/>
              </a:rPr>
              <a:t>Las</a:t>
            </a:r>
            <a:r>
              <a:rPr lang="es-ES" sz="1600" spc="-45">
                <a:solidFill>
                  <a:srgbClr val="22346A"/>
                </a:solidFill>
                <a:latin typeface="Arial" panose="020B0604020202020204" pitchFamily="34" charset="0"/>
                <a:cs typeface="Arial" panose="020B0604020202020204" pitchFamily="34" charset="0"/>
              </a:rPr>
              <a:t> </a:t>
            </a:r>
            <a:r>
              <a:rPr lang="es-ES" sz="1600" spc="-6">
                <a:solidFill>
                  <a:srgbClr val="22346A"/>
                </a:solidFill>
                <a:latin typeface="Arial" panose="020B0604020202020204" pitchFamily="34" charset="0"/>
                <a:cs typeface="Arial" panose="020B0604020202020204" pitchFamily="34" charset="0"/>
              </a:rPr>
              <a:t>lesiones</a:t>
            </a:r>
            <a:r>
              <a:rPr lang="es-ES" sz="1600" spc="-45">
                <a:solidFill>
                  <a:srgbClr val="22346A"/>
                </a:solidFill>
                <a:latin typeface="Arial" panose="020B0604020202020204" pitchFamily="34" charset="0"/>
                <a:cs typeface="Arial" panose="020B0604020202020204" pitchFamily="34" charset="0"/>
              </a:rPr>
              <a:t> </a:t>
            </a:r>
            <a:r>
              <a:rPr lang="es-ES" sz="1600" spc="-6">
                <a:solidFill>
                  <a:srgbClr val="22346A"/>
                </a:solidFill>
                <a:latin typeface="Arial" panose="020B0604020202020204" pitchFamily="34" charset="0"/>
                <a:cs typeface="Arial" panose="020B0604020202020204" pitchFamily="34" charset="0"/>
              </a:rPr>
              <a:t>cutáneas</a:t>
            </a:r>
            <a:r>
              <a:rPr lang="es-ES" sz="1600" spc="-45">
                <a:solidFill>
                  <a:srgbClr val="22346A"/>
                </a:solidFill>
                <a:latin typeface="Arial" panose="020B0604020202020204" pitchFamily="34" charset="0"/>
                <a:cs typeface="Arial" panose="020B0604020202020204" pitchFamily="34" charset="0"/>
              </a:rPr>
              <a:t> </a:t>
            </a:r>
            <a:r>
              <a:rPr lang="es-ES" sz="1600">
                <a:solidFill>
                  <a:srgbClr val="22346A"/>
                </a:solidFill>
                <a:latin typeface="Arial" panose="020B0604020202020204" pitchFamily="34" charset="0"/>
                <a:cs typeface="Arial" panose="020B0604020202020204" pitchFamily="34" charset="0"/>
              </a:rPr>
              <a:t>en</a:t>
            </a:r>
            <a:r>
              <a:rPr lang="es-ES" sz="1600" spc="-42">
                <a:solidFill>
                  <a:srgbClr val="22346A"/>
                </a:solidFill>
                <a:latin typeface="Arial" panose="020B0604020202020204" pitchFamily="34" charset="0"/>
                <a:cs typeface="Arial" panose="020B0604020202020204" pitchFamily="34" charset="0"/>
              </a:rPr>
              <a:t> </a:t>
            </a:r>
            <a:r>
              <a:rPr lang="es-ES" sz="1600">
                <a:solidFill>
                  <a:srgbClr val="22346A"/>
                </a:solidFill>
                <a:latin typeface="Arial" panose="020B0604020202020204" pitchFamily="34" charset="0"/>
                <a:cs typeface="Arial" panose="020B0604020202020204" pitchFamily="34" charset="0"/>
              </a:rPr>
              <a:t>cara</a:t>
            </a:r>
            <a:r>
              <a:rPr lang="es-ES" sz="1600" spc="-45">
                <a:solidFill>
                  <a:srgbClr val="22346A"/>
                </a:solidFill>
                <a:latin typeface="Arial" panose="020B0604020202020204" pitchFamily="34" charset="0"/>
                <a:cs typeface="Arial" panose="020B0604020202020204" pitchFamily="34" charset="0"/>
              </a:rPr>
              <a:t> </a:t>
            </a:r>
            <a:r>
              <a:rPr lang="es-ES" sz="1600">
                <a:solidFill>
                  <a:srgbClr val="22346A"/>
                </a:solidFill>
                <a:latin typeface="Arial" panose="020B0604020202020204" pitchFamily="34" charset="0"/>
                <a:cs typeface="Arial" panose="020B0604020202020204" pitchFamily="34" charset="0"/>
              </a:rPr>
              <a:t>y</a:t>
            </a:r>
            <a:r>
              <a:rPr lang="es-ES" sz="1600" spc="-45">
                <a:solidFill>
                  <a:srgbClr val="22346A"/>
                </a:solidFill>
                <a:latin typeface="Arial" panose="020B0604020202020204" pitchFamily="34" charset="0"/>
                <a:cs typeface="Arial" panose="020B0604020202020204" pitchFamily="34" charset="0"/>
              </a:rPr>
              <a:t> </a:t>
            </a:r>
            <a:r>
              <a:rPr lang="es-ES" sz="1600" spc="-6">
                <a:solidFill>
                  <a:srgbClr val="22346A"/>
                </a:solidFill>
                <a:latin typeface="Arial" panose="020B0604020202020204" pitchFamily="34" charset="0"/>
                <a:cs typeface="Arial" panose="020B0604020202020204" pitchFamily="34" charset="0"/>
              </a:rPr>
              <a:t>cuello suelen</a:t>
            </a:r>
            <a:r>
              <a:rPr lang="es-ES" sz="1600" spc="-42">
                <a:solidFill>
                  <a:srgbClr val="22346A"/>
                </a:solidFill>
                <a:latin typeface="Arial" panose="020B0604020202020204" pitchFamily="34" charset="0"/>
                <a:cs typeface="Arial" panose="020B0604020202020204" pitchFamily="34" charset="0"/>
              </a:rPr>
              <a:t> </a:t>
            </a:r>
            <a:r>
              <a:rPr lang="es-ES" sz="1600">
                <a:solidFill>
                  <a:srgbClr val="22346A"/>
                </a:solidFill>
                <a:latin typeface="Arial" panose="020B0604020202020204" pitchFamily="34" charset="0"/>
                <a:cs typeface="Arial" panose="020B0604020202020204" pitchFamily="34" charset="0"/>
              </a:rPr>
              <a:t>ser</a:t>
            </a:r>
            <a:r>
              <a:rPr lang="es-ES" sz="1600" spc="-42">
                <a:solidFill>
                  <a:srgbClr val="22346A"/>
                </a:solidFill>
                <a:latin typeface="Arial" panose="020B0604020202020204" pitchFamily="34" charset="0"/>
                <a:cs typeface="Arial" panose="020B0604020202020204" pitchFamily="34" charset="0"/>
              </a:rPr>
              <a:t> </a:t>
            </a:r>
            <a:r>
              <a:rPr lang="es-ES" sz="1600" b="1">
                <a:solidFill>
                  <a:srgbClr val="22346A"/>
                </a:solidFill>
                <a:latin typeface="Arial" panose="020B0604020202020204" pitchFamily="34" charset="0"/>
                <a:cs typeface="Arial" panose="020B0604020202020204" pitchFamily="34" charset="0"/>
              </a:rPr>
              <a:t>difíciles</a:t>
            </a:r>
            <a:r>
              <a:rPr lang="es-ES" sz="1600" b="1" spc="-33">
                <a:solidFill>
                  <a:srgbClr val="22346A"/>
                </a:solidFill>
                <a:latin typeface="Arial" panose="020B0604020202020204" pitchFamily="34" charset="0"/>
                <a:cs typeface="Arial" panose="020B0604020202020204" pitchFamily="34" charset="0"/>
              </a:rPr>
              <a:t> </a:t>
            </a:r>
            <a:r>
              <a:rPr lang="es-ES" sz="1600" b="1">
                <a:solidFill>
                  <a:srgbClr val="22346A"/>
                </a:solidFill>
                <a:latin typeface="Arial" panose="020B0604020202020204" pitchFamily="34" charset="0"/>
                <a:cs typeface="Arial" panose="020B0604020202020204" pitchFamily="34" charset="0"/>
              </a:rPr>
              <a:t>de</a:t>
            </a:r>
            <a:r>
              <a:rPr lang="es-ES" sz="1600" b="1" spc="-36">
                <a:solidFill>
                  <a:srgbClr val="22346A"/>
                </a:solidFill>
                <a:latin typeface="Arial" panose="020B0604020202020204" pitchFamily="34" charset="0"/>
                <a:cs typeface="Arial" panose="020B0604020202020204" pitchFamily="34" charset="0"/>
              </a:rPr>
              <a:t> </a:t>
            </a:r>
            <a:r>
              <a:rPr lang="es-ES" sz="1600" b="1" spc="-6">
                <a:solidFill>
                  <a:srgbClr val="22346A"/>
                </a:solidFill>
                <a:latin typeface="Arial" panose="020B0604020202020204" pitchFamily="34" charset="0"/>
                <a:cs typeface="Arial" panose="020B0604020202020204" pitchFamily="34" charset="0"/>
              </a:rPr>
              <a:t>tratar</a:t>
            </a:r>
            <a:r>
              <a:rPr lang="es-ES" sz="1600" b="1" spc="-33">
                <a:solidFill>
                  <a:srgbClr val="22346A"/>
                </a:solidFill>
                <a:latin typeface="Arial" panose="020B0604020202020204" pitchFamily="34" charset="0"/>
                <a:cs typeface="Arial" panose="020B0604020202020204" pitchFamily="34" charset="0"/>
              </a:rPr>
              <a:t> </a:t>
            </a:r>
            <a:r>
              <a:rPr lang="es-ES" sz="1600" b="1" spc="-6">
                <a:solidFill>
                  <a:srgbClr val="22346A"/>
                </a:solidFill>
                <a:latin typeface="Arial" panose="020B0604020202020204" pitchFamily="34" charset="0"/>
                <a:cs typeface="Arial" panose="020B0604020202020204" pitchFamily="34" charset="0"/>
              </a:rPr>
              <a:t>debido</a:t>
            </a:r>
            <a:r>
              <a:rPr lang="es-ES" sz="1600" b="1" spc="-36">
                <a:solidFill>
                  <a:srgbClr val="22346A"/>
                </a:solidFill>
                <a:latin typeface="Arial" panose="020B0604020202020204" pitchFamily="34" charset="0"/>
                <a:cs typeface="Arial" panose="020B0604020202020204" pitchFamily="34" charset="0"/>
              </a:rPr>
              <a:t> </a:t>
            </a:r>
            <a:r>
              <a:rPr lang="es-ES" sz="1600" b="1">
                <a:solidFill>
                  <a:srgbClr val="22346A"/>
                </a:solidFill>
                <a:latin typeface="Arial" panose="020B0604020202020204" pitchFamily="34" charset="0"/>
                <a:cs typeface="Arial" panose="020B0604020202020204" pitchFamily="34" charset="0"/>
              </a:rPr>
              <a:t>a</a:t>
            </a:r>
            <a:r>
              <a:rPr lang="es-ES" sz="1600" b="1" spc="-33">
                <a:solidFill>
                  <a:srgbClr val="22346A"/>
                </a:solidFill>
                <a:latin typeface="Arial" panose="020B0604020202020204" pitchFamily="34" charset="0"/>
                <a:cs typeface="Arial" panose="020B0604020202020204" pitchFamily="34" charset="0"/>
              </a:rPr>
              <a:t> </a:t>
            </a:r>
            <a:r>
              <a:rPr lang="es-ES" sz="1600" b="1" spc="-15">
                <a:solidFill>
                  <a:srgbClr val="22346A"/>
                </a:solidFill>
                <a:latin typeface="Arial" panose="020B0604020202020204" pitchFamily="34" charset="0"/>
                <a:cs typeface="Arial" panose="020B0604020202020204" pitchFamily="34" charset="0"/>
              </a:rPr>
              <a:t>la</a:t>
            </a:r>
            <a:r>
              <a:rPr lang="es-ES" sz="1600">
                <a:latin typeface="Arial" panose="020B0604020202020204" pitchFamily="34" charset="0"/>
                <a:cs typeface="Arial" panose="020B0604020202020204" pitchFamily="34" charset="0"/>
              </a:rPr>
              <a:t> </a:t>
            </a:r>
            <a:r>
              <a:rPr sz="1600" b="1" spc="-12" err="1">
                <a:solidFill>
                  <a:srgbClr val="22346A"/>
                </a:solidFill>
                <a:latin typeface="Arial" panose="020B0604020202020204" pitchFamily="34" charset="0"/>
                <a:cs typeface="Arial" panose="020B0604020202020204" pitchFamily="34" charset="0"/>
              </a:rPr>
              <a:t>exposición</a:t>
            </a:r>
            <a:r>
              <a:rPr lang="es-ES" sz="1600" b="1" spc="-42">
                <a:solidFill>
                  <a:srgbClr val="22346A"/>
                </a:solidFill>
                <a:latin typeface="Arial" panose="020B0604020202020204" pitchFamily="34" charset="0"/>
                <a:cs typeface="Arial" panose="020B0604020202020204" pitchFamily="34" charset="0"/>
              </a:rPr>
              <a:t> </a:t>
            </a:r>
            <a:r>
              <a:rPr sz="1600" b="1" err="1">
                <a:solidFill>
                  <a:srgbClr val="22346A"/>
                </a:solidFill>
                <a:latin typeface="Arial" panose="020B0604020202020204" pitchFamily="34" charset="0"/>
                <a:cs typeface="Arial" panose="020B0604020202020204" pitchFamily="34" charset="0"/>
              </a:rPr>
              <a:t>constante</a:t>
            </a:r>
            <a:r>
              <a:rPr sz="1600" b="1" spc="9">
                <a:solidFill>
                  <a:srgbClr val="22346A"/>
                </a:solidFill>
                <a:latin typeface="Arial" panose="020B0604020202020204" pitchFamily="34" charset="0"/>
                <a:cs typeface="Arial" panose="020B0604020202020204" pitchFamily="34" charset="0"/>
              </a:rPr>
              <a:t> </a:t>
            </a:r>
            <a:r>
              <a:rPr sz="1600">
                <a:solidFill>
                  <a:srgbClr val="22346A"/>
                </a:solidFill>
                <a:latin typeface="Arial" panose="020B0604020202020204" pitchFamily="34" charset="0"/>
                <a:cs typeface="Arial" panose="020B0604020202020204" pitchFamily="34" charset="0"/>
              </a:rPr>
              <a:t>de</a:t>
            </a:r>
            <a:r>
              <a:rPr sz="1600" spc="-52">
                <a:solidFill>
                  <a:srgbClr val="22346A"/>
                </a:solidFill>
                <a:latin typeface="Arial" panose="020B0604020202020204" pitchFamily="34" charset="0"/>
                <a:cs typeface="Arial" panose="020B0604020202020204" pitchFamily="34" charset="0"/>
              </a:rPr>
              <a:t> </a:t>
            </a:r>
            <a:r>
              <a:rPr sz="1600" spc="-12">
                <a:solidFill>
                  <a:srgbClr val="22346A"/>
                </a:solidFill>
                <a:latin typeface="Arial" panose="020B0604020202020204" pitchFamily="34" charset="0"/>
                <a:cs typeface="Arial" panose="020B0604020202020204" pitchFamily="34" charset="0"/>
              </a:rPr>
              <a:t>factores</a:t>
            </a:r>
            <a:r>
              <a:rPr sz="1600" spc="-52">
                <a:solidFill>
                  <a:srgbClr val="22346A"/>
                </a:solidFill>
                <a:latin typeface="Arial" panose="020B0604020202020204" pitchFamily="34" charset="0"/>
                <a:cs typeface="Arial" panose="020B0604020202020204" pitchFamily="34" charset="0"/>
              </a:rPr>
              <a:t> </a:t>
            </a:r>
            <a:r>
              <a:rPr sz="1600" spc="-6">
                <a:solidFill>
                  <a:srgbClr val="22346A"/>
                </a:solidFill>
                <a:latin typeface="Arial" panose="020B0604020202020204" pitchFamily="34" charset="0"/>
                <a:cs typeface="Arial" panose="020B0604020202020204" pitchFamily="34" charset="0"/>
              </a:rPr>
              <a:t>agravantes </a:t>
            </a:r>
            <a:r>
              <a:rPr sz="1600">
                <a:solidFill>
                  <a:srgbClr val="22346A"/>
                </a:solidFill>
                <a:latin typeface="Arial" panose="020B0604020202020204" pitchFamily="34" charset="0"/>
                <a:cs typeface="Arial" panose="020B0604020202020204" pitchFamily="34" charset="0"/>
              </a:rPr>
              <a:t>y</a:t>
            </a:r>
            <a:r>
              <a:rPr sz="1600" spc="-24">
                <a:solidFill>
                  <a:srgbClr val="22346A"/>
                </a:solidFill>
                <a:latin typeface="Arial" panose="020B0604020202020204" pitchFamily="34" charset="0"/>
                <a:cs typeface="Arial" panose="020B0604020202020204" pitchFamily="34" charset="0"/>
              </a:rPr>
              <a:t> </a:t>
            </a:r>
            <a:r>
              <a:rPr sz="1600" spc="-15">
                <a:solidFill>
                  <a:srgbClr val="22346A"/>
                </a:solidFill>
                <a:latin typeface="Arial" panose="020B0604020202020204" pitchFamily="34" charset="0"/>
                <a:cs typeface="Arial" panose="020B0604020202020204" pitchFamily="34" charset="0"/>
              </a:rPr>
              <a:t>limitaciones</a:t>
            </a:r>
            <a:r>
              <a:rPr sz="1600" spc="-27">
                <a:solidFill>
                  <a:srgbClr val="22346A"/>
                </a:solidFill>
                <a:latin typeface="Arial" panose="020B0604020202020204" pitchFamily="34" charset="0"/>
                <a:cs typeface="Arial" panose="020B0604020202020204" pitchFamily="34" charset="0"/>
              </a:rPr>
              <a:t> </a:t>
            </a:r>
            <a:r>
              <a:rPr sz="1600">
                <a:solidFill>
                  <a:srgbClr val="22346A"/>
                </a:solidFill>
                <a:latin typeface="Arial" panose="020B0604020202020204" pitchFamily="34" charset="0"/>
                <a:cs typeface="Arial" panose="020B0604020202020204" pitchFamily="34" charset="0"/>
              </a:rPr>
              <a:t>en</a:t>
            </a:r>
            <a:r>
              <a:rPr sz="1600" spc="-24">
                <a:solidFill>
                  <a:srgbClr val="22346A"/>
                </a:solidFill>
                <a:latin typeface="Arial" panose="020B0604020202020204" pitchFamily="34" charset="0"/>
                <a:cs typeface="Arial" panose="020B0604020202020204" pitchFamily="34" charset="0"/>
              </a:rPr>
              <a:t> </a:t>
            </a:r>
            <a:r>
              <a:rPr sz="1600">
                <a:solidFill>
                  <a:srgbClr val="22346A"/>
                </a:solidFill>
                <a:latin typeface="Arial" panose="020B0604020202020204" pitchFamily="34" charset="0"/>
                <a:cs typeface="Arial" panose="020B0604020202020204" pitchFamily="34" charset="0"/>
              </a:rPr>
              <a:t>el</a:t>
            </a:r>
            <a:r>
              <a:rPr sz="1600" spc="-24">
                <a:solidFill>
                  <a:srgbClr val="22346A"/>
                </a:solidFill>
                <a:latin typeface="Arial" panose="020B0604020202020204" pitchFamily="34" charset="0"/>
                <a:cs typeface="Arial" panose="020B0604020202020204" pitchFamily="34" charset="0"/>
              </a:rPr>
              <a:t> </a:t>
            </a:r>
            <a:r>
              <a:rPr sz="1600">
                <a:solidFill>
                  <a:srgbClr val="22346A"/>
                </a:solidFill>
                <a:latin typeface="Arial" panose="020B0604020202020204" pitchFamily="34" charset="0"/>
                <a:cs typeface="Arial" panose="020B0604020202020204" pitchFamily="34" charset="0"/>
              </a:rPr>
              <a:t>uso</a:t>
            </a:r>
            <a:r>
              <a:rPr sz="1600" spc="-24">
                <a:solidFill>
                  <a:srgbClr val="22346A"/>
                </a:solidFill>
                <a:latin typeface="Arial" panose="020B0604020202020204" pitchFamily="34" charset="0"/>
                <a:cs typeface="Arial" panose="020B0604020202020204" pitchFamily="34" charset="0"/>
              </a:rPr>
              <a:t> </a:t>
            </a:r>
            <a:r>
              <a:rPr sz="1600">
                <a:solidFill>
                  <a:srgbClr val="22346A"/>
                </a:solidFill>
                <a:latin typeface="Arial" panose="020B0604020202020204" pitchFamily="34" charset="0"/>
                <a:cs typeface="Arial" panose="020B0604020202020204" pitchFamily="34" charset="0"/>
              </a:rPr>
              <a:t>de</a:t>
            </a:r>
            <a:r>
              <a:rPr sz="1600" spc="-24">
                <a:solidFill>
                  <a:srgbClr val="22346A"/>
                </a:solidFill>
                <a:latin typeface="Arial" panose="020B0604020202020204" pitchFamily="34" charset="0"/>
                <a:cs typeface="Arial" panose="020B0604020202020204" pitchFamily="34" charset="0"/>
              </a:rPr>
              <a:t> </a:t>
            </a:r>
            <a:r>
              <a:rPr sz="1600" spc="-18">
                <a:solidFill>
                  <a:srgbClr val="22346A"/>
                </a:solidFill>
                <a:latin typeface="Arial" panose="020B0604020202020204" pitchFamily="34" charset="0"/>
                <a:cs typeface="Arial" panose="020B0604020202020204" pitchFamily="34" charset="0"/>
              </a:rPr>
              <a:t>fármacos.</a:t>
            </a:r>
            <a:r>
              <a:rPr sz="1400" spc="-27" baseline="31111">
                <a:solidFill>
                  <a:srgbClr val="22346A"/>
                </a:solidFill>
                <a:latin typeface="Arial" panose="020B0604020202020204" pitchFamily="34" charset="0"/>
                <a:cs typeface="Arial" panose="020B0604020202020204" pitchFamily="34" charset="0"/>
              </a:rPr>
              <a:t>1-</a:t>
            </a:r>
            <a:r>
              <a:rPr sz="1400" spc="-45" baseline="31111">
                <a:solidFill>
                  <a:srgbClr val="22346A"/>
                </a:solidFill>
                <a:latin typeface="Arial" panose="020B0604020202020204" pitchFamily="34" charset="0"/>
                <a:cs typeface="Arial" panose="020B0604020202020204" pitchFamily="34" charset="0"/>
              </a:rPr>
              <a:t>3</a:t>
            </a:r>
            <a:endParaRPr sz="1400" baseline="3111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879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29086-C3CA-6344-B45F-9B301AFF4917}"/>
            </a:ext>
          </a:extLst>
        </p:cNvPr>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68AEE5E9-A2E3-7B4D-603A-B9BD252257B2}"/>
              </a:ext>
            </a:extLst>
          </p:cNvPr>
          <p:cNvSpPr/>
          <p:nvPr/>
        </p:nvSpPr>
        <p:spPr>
          <a:xfrm>
            <a:off x="631266" y="4252645"/>
            <a:ext cx="4556222" cy="1462902"/>
          </a:xfrm>
          <a:prstGeom prst="roundRect">
            <a:avLst>
              <a:gd name="adj" fmla="val 10410"/>
            </a:avLst>
          </a:prstGeom>
          <a:solidFill>
            <a:srgbClr val="7A45B8">
              <a:alpha val="1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redondeado 6">
            <a:extLst>
              <a:ext uri="{FF2B5EF4-FFF2-40B4-BE49-F238E27FC236}">
                <a16:creationId xmlns:a16="http://schemas.microsoft.com/office/drawing/2014/main" id="{1031D491-52E9-0D97-843B-D54D5FACD9EA}"/>
              </a:ext>
            </a:extLst>
          </p:cNvPr>
          <p:cNvSpPr/>
          <p:nvPr/>
        </p:nvSpPr>
        <p:spPr>
          <a:xfrm>
            <a:off x="5438328" y="1771648"/>
            <a:ext cx="6081844" cy="3943899"/>
          </a:xfrm>
          <a:prstGeom prst="roundRect">
            <a:avLst>
              <a:gd name="adj" fmla="val 5074"/>
            </a:avLst>
          </a:prstGeom>
          <a:solidFill>
            <a:schemeClr val="bg1"/>
          </a:solidFill>
          <a:ln>
            <a:solidFill>
              <a:srgbClr val="7A45B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a:extLst>
              <a:ext uri="{FF2B5EF4-FFF2-40B4-BE49-F238E27FC236}">
                <a16:creationId xmlns:a16="http://schemas.microsoft.com/office/drawing/2014/main" id="{DBE6733D-650C-4270-FBD0-A2C4EA1BD18E}"/>
              </a:ext>
            </a:extLst>
          </p:cNvPr>
          <p:cNvSpPr>
            <a:spLocks noGrp="1"/>
          </p:cNvSpPr>
          <p:nvPr>
            <p:ph type="title"/>
          </p:nvPr>
        </p:nvSpPr>
        <p:spPr>
          <a:xfrm>
            <a:off x="308113" y="211015"/>
            <a:ext cx="9382539" cy="961802"/>
          </a:xfrm>
        </p:spPr>
        <p:txBody>
          <a:bodyPr/>
          <a:lstStyle/>
          <a:p>
            <a:r>
              <a:rPr lang="es-ES"/>
              <a:t>Probablemente representa la localización más típica tanto en infancia como en edad adulta</a:t>
            </a:r>
            <a:r>
              <a:rPr lang="es-ES" baseline="30000"/>
              <a:t>1</a:t>
            </a:r>
          </a:p>
        </p:txBody>
      </p:sp>
      <p:graphicFrame>
        <p:nvGraphicFramePr>
          <p:cNvPr id="6" name="Tabla 5">
            <a:extLst>
              <a:ext uri="{FF2B5EF4-FFF2-40B4-BE49-F238E27FC236}">
                <a16:creationId xmlns:a16="http://schemas.microsoft.com/office/drawing/2014/main" id="{2754725B-204D-C0A8-A6B7-EA4FE546D8D4}"/>
              </a:ext>
            </a:extLst>
          </p:cNvPr>
          <p:cNvGraphicFramePr>
            <a:graphicFrameLocks noGrp="1"/>
          </p:cNvGraphicFramePr>
          <p:nvPr/>
        </p:nvGraphicFramePr>
        <p:xfrm>
          <a:off x="-339365" y="782425"/>
          <a:ext cx="208280" cy="365760"/>
        </p:xfrm>
        <a:graphic>
          <a:graphicData uri="http://schemas.openxmlformats.org/drawingml/2006/table">
            <a:tbl>
              <a:tblPr/>
              <a:tblGrid>
                <a:gridCol w="208280">
                  <a:extLst>
                    <a:ext uri="{9D8B030D-6E8A-4147-A177-3AD203B41FA5}">
                      <a16:colId xmlns:a16="http://schemas.microsoft.com/office/drawing/2014/main" val="57611334"/>
                    </a:ext>
                  </a:extLst>
                </a:gridCol>
              </a:tblGrid>
              <a:tr h="254523">
                <a:tc>
                  <a:txBody>
                    <a:bodyPr/>
                    <a:lstStyle/>
                    <a:p>
                      <a:endParaRPr lang="es-ES"/>
                    </a:p>
                  </a:txBody>
                  <a:tcPr>
                    <a:lnL>
                      <a:noFill/>
                    </a:lnL>
                    <a:lnR>
                      <a:noFill/>
                    </a:lnR>
                    <a:lnT>
                      <a:noFill/>
                    </a:lnT>
                    <a:lnB>
                      <a:noFill/>
                    </a:lnB>
                  </a:tcPr>
                </a:tc>
                <a:extLst>
                  <a:ext uri="{0D108BD9-81ED-4DB2-BD59-A6C34878D82A}">
                    <a16:rowId xmlns:a16="http://schemas.microsoft.com/office/drawing/2014/main" val="3901633328"/>
                  </a:ext>
                </a:extLst>
              </a:tr>
            </a:tbl>
          </a:graphicData>
        </a:graphic>
      </p:graphicFrame>
      <p:sp>
        <p:nvSpPr>
          <p:cNvPr id="211" name="object 5">
            <a:extLst>
              <a:ext uri="{FF2B5EF4-FFF2-40B4-BE49-F238E27FC236}">
                <a16:creationId xmlns:a16="http://schemas.microsoft.com/office/drawing/2014/main" id="{BCDFBAF1-FBDC-D124-55EF-0ED4C9F86289}"/>
              </a:ext>
            </a:extLst>
          </p:cNvPr>
          <p:cNvSpPr txBox="1"/>
          <p:nvPr/>
        </p:nvSpPr>
        <p:spPr>
          <a:xfrm>
            <a:off x="2319266" y="2017737"/>
            <a:ext cx="3013356" cy="657872"/>
          </a:xfrm>
          <a:prstGeom prst="rect">
            <a:avLst/>
          </a:prstGeom>
        </p:spPr>
        <p:txBody>
          <a:bodyPr vert="horz" wrap="square" lIns="0" tIns="11430" rIns="0" bIns="0" rtlCol="0">
            <a:spAutoFit/>
          </a:bodyPr>
          <a:lstStyle/>
          <a:p>
            <a:pPr marL="38100" marR="30480">
              <a:lnSpc>
                <a:spcPct val="100000"/>
              </a:lnSpc>
              <a:spcBef>
                <a:spcPts val="90"/>
              </a:spcBef>
            </a:pPr>
            <a:r>
              <a:rPr sz="1400">
                <a:solidFill>
                  <a:srgbClr val="22346A"/>
                </a:solidFill>
                <a:latin typeface="Arial" panose="020B0604020202020204" pitchFamily="34" charset="0"/>
                <a:cs typeface="Arial" panose="020B0604020202020204" pitchFamily="34" charset="0"/>
              </a:rPr>
              <a:t>de</a:t>
            </a:r>
            <a:r>
              <a:rPr sz="1400" spc="-100">
                <a:solidFill>
                  <a:srgbClr val="22346A"/>
                </a:solidFill>
                <a:latin typeface="Arial" panose="020B0604020202020204" pitchFamily="34" charset="0"/>
                <a:cs typeface="Arial" panose="020B0604020202020204" pitchFamily="34" charset="0"/>
              </a:rPr>
              <a:t> </a:t>
            </a:r>
            <a:r>
              <a:rPr sz="1400" err="1">
                <a:solidFill>
                  <a:srgbClr val="22346A"/>
                </a:solidFill>
                <a:latin typeface="Arial" panose="020B0604020202020204" pitchFamily="34" charset="0"/>
                <a:cs typeface="Arial" panose="020B0604020202020204" pitchFamily="34" charset="0"/>
              </a:rPr>
              <a:t>los</a:t>
            </a:r>
            <a:r>
              <a:rPr sz="1400" spc="-65">
                <a:solidFill>
                  <a:srgbClr val="22346A"/>
                </a:solidFill>
                <a:latin typeface="Arial" panose="020B0604020202020204" pitchFamily="34" charset="0"/>
                <a:cs typeface="Arial" panose="020B0604020202020204" pitchFamily="34" charset="0"/>
              </a:rPr>
              <a:t> </a:t>
            </a:r>
            <a:r>
              <a:rPr sz="1400" spc="-20" err="1">
                <a:solidFill>
                  <a:srgbClr val="22346A"/>
                </a:solidFill>
                <a:latin typeface="Arial" panose="020B0604020202020204" pitchFamily="34" charset="0"/>
                <a:cs typeface="Arial" panose="020B0604020202020204" pitchFamily="34" charset="0"/>
              </a:rPr>
              <a:t>pacientes</a:t>
            </a:r>
            <a:r>
              <a:rPr sz="1400" spc="-65">
                <a:solidFill>
                  <a:srgbClr val="22346A"/>
                </a:solidFill>
                <a:latin typeface="Arial" panose="020B0604020202020204" pitchFamily="34" charset="0"/>
                <a:cs typeface="Arial" panose="020B0604020202020204" pitchFamily="34" charset="0"/>
              </a:rPr>
              <a:t> </a:t>
            </a:r>
            <a:r>
              <a:rPr sz="1400" spc="-25">
                <a:solidFill>
                  <a:srgbClr val="22346A"/>
                </a:solidFill>
                <a:latin typeface="Arial" panose="020B0604020202020204" pitchFamily="34" charset="0"/>
                <a:cs typeface="Arial" panose="020B0604020202020204" pitchFamily="34" charset="0"/>
              </a:rPr>
              <a:t>con</a:t>
            </a:r>
            <a:r>
              <a:rPr sz="1400" spc="-110">
                <a:solidFill>
                  <a:srgbClr val="22346A"/>
                </a:solidFill>
                <a:latin typeface="Arial" panose="020B0604020202020204" pitchFamily="34" charset="0"/>
                <a:cs typeface="Arial" panose="020B0604020202020204" pitchFamily="34" charset="0"/>
              </a:rPr>
              <a:t> </a:t>
            </a:r>
            <a:r>
              <a:rPr sz="1400" b="1" spc="-25">
                <a:solidFill>
                  <a:srgbClr val="22346A"/>
                </a:solidFill>
                <a:latin typeface="Arial" panose="020B0604020202020204" pitchFamily="34" charset="0"/>
                <a:cs typeface="Arial" panose="020B0604020202020204" pitchFamily="34" charset="0"/>
              </a:rPr>
              <a:t>DA </a:t>
            </a:r>
            <a:r>
              <a:rPr sz="1400" b="1" err="1">
                <a:solidFill>
                  <a:srgbClr val="22346A"/>
                </a:solidFill>
                <a:latin typeface="Arial" panose="020B0604020202020204" pitchFamily="34" charset="0"/>
                <a:cs typeface="Arial" panose="020B0604020202020204" pitchFamily="34" charset="0"/>
              </a:rPr>
              <a:t>moderada</a:t>
            </a:r>
            <a:r>
              <a:rPr sz="1400" b="1" spc="-95">
                <a:solidFill>
                  <a:srgbClr val="22346A"/>
                </a:solidFill>
                <a:latin typeface="Arial" panose="020B0604020202020204" pitchFamily="34" charset="0"/>
                <a:cs typeface="Arial" panose="020B0604020202020204" pitchFamily="34" charset="0"/>
              </a:rPr>
              <a:t> </a:t>
            </a:r>
            <a:r>
              <a:rPr sz="1400" spc="-10" err="1">
                <a:solidFill>
                  <a:srgbClr val="22346A"/>
                </a:solidFill>
                <a:latin typeface="Arial" panose="020B0604020202020204" pitchFamily="34" charset="0"/>
                <a:cs typeface="Arial" panose="020B0604020202020204" pitchFamily="34" charset="0"/>
              </a:rPr>
              <a:t>presentan</a:t>
            </a:r>
            <a:r>
              <a:rPr sz="1400" spc="-10">
                <a:solidFill>
                  <a:srgbClr val="22346A"/>
                </a:solidFill>
                <a:latin typeface="Arial" panose="020B0604020202020204" pitchFamily="34" charset="0"/>
                <a:cs typeface="Arial" panose="020B0604020202020204" pitchFamily="34" charset="0"/>
              </a:rPr>
              <a:t> </a:t>
            </a:r>
            <a:r>
              <a:rPr sz="1400" spc="-20" err="1">
                <a:solidFill>
                  <a:srgbClr val="22346A"/>
                </a:solidFill>
                <a:latin typeface="Arial" panose="020B0604020202020204" pitchFamily="34" charset="0"/>
                <a:cs typeface="Arial" panose="020B0604020202020204" pitchFamily="34" charset="0"/>
              </a:rPr>
              <a:t>afectación</a:t>
            </a:r>
            <a:r>
              <a:rPr sz="1400" spc="-55">
                <a:solidFill>
                  <a:srgbClr val="22346A"/>
                </a:solidFill>
                <a:latin typeface="Arial" panose="020B0604020202020204" pitchFamily="34" charset="0"/>
                <a:cs typeface="Arial" panose="020B0604020202020204" pitchFamily="34" charset="0"/>
              </a:rPr>
              <a:t> </a:t>
            </a:r>
            <a:r>
              <a:rPr sz="1400" err="1">
                <a:solidFill>
                  <a:srgbClr val="22346A"/>
                </a:solidFill>
                <a:latin typeface="Arial" panose="020B0604020202020204" pitchFamily="34" charset="0"/>
                <a:cs typeface="Arial" panose="020B0604020202020204" pitchFamily="34" charset="0"/>
              </a:rPr>
              <a:t>en</a:t>
            </a:r>
            <a:r>
              <a:rPr sz="1400" spc="-50">
                <a:solidFill>
                  <a:srgbClr val="22346A"/>
                </a:solidFill>
                <a:latin typeface="Arial" panose="020B0604020202020204" pitchFamily="34" charset="0"/>
                <a:cs typeface="Arial" panose="020B0604020202020204" pitchFamily="34" charset="0"/>
              </a:rPr>
              <a:t> </a:t>
            </a:r>
            <a:r>
              <a:rPr sz="1400" spc="-10">
                <a:solidFill>
                  <a:srgbClr val="22346A"/>
                </a:solidFill>
                <a:latin typeface="Arial" panose="020B0604020202020204" pitchFamily="34" charset="0"/>
                <a:cs typeface="Arial" panose="020B0604020202020204" pitchFamily="34" charset="0"/>
              </a:rPr>
              <a:t>cabeza</a:t>
            </a:r>
            <a:r>
              <a:rPr sz="1400" spc="-55">
                <a:solidFill>
                  <a:srgbClr val="22346A"/>
                </a:solidFill>
                <a:latin typeface="Arial" panose="020B0604020202020204" pitchFamily="34" charset="0"/>
                <a:cs typeface="Arial" panose="020B0604020202020204" pitchFamily="34" charset="0"/>
              </a:rPr>
              <a:t> </a:t>
            </a:r>
            <a:br>
              <a:rPr lang="es-ES" sz="1400" spc="-55">
                <a:solidFill>
                  <a:srgbClr val="22346A"/>
                </a:solidFill>
                <a:latin typeface="Arial" panose="020B0604020202020204" pitchFamily="34" charset="0"/>
                <a:cs typeface="Arial" panose="020B0604020202020204" pitchFamily="34" charset="0"/>
              </a:rPr>
            </a:br>
            <a:r>
              <a:rPr sz="1400">
                <a:solidFill>
                  <a:srgbClr val="22346A"/>
                </a:solidFill>
                <a:latin typeface="Arial" panose="020B0604020202020204" pitchFamily="34" charset="0"/>
                <a:cs typeface="Arial" panose="020B0604020202020204" pitchFamily="34" charset="0"/>
              </a:rPr>
              <a:t>y</a:t>
            </a:r>
            <a:r>
              <a:rPr sz="1400" spc="-50">
                <a:solidFill>
                  <a:srgbClr val="22346A"/>
                </a:solidFill>
                <a:latin typeface="Arial" panose="020B0604020202020204" pitchFamily="34" charset="0"/>
                <a:cs typeface="Arial" panose="020B0604020202020204" pitchFamily="34" charset="0"/>
              </a:rPr>
              <a:t> </a:t>
            </a:r>
            <a:r>
              <a:rPr sz="1400" spc="-10" err="1">
                <a:solidFill>
                  <a:srgbClr val="22346A"/>
                </a:solidFill>
                <a:latin typeface="Arial" panose="020B0604020202020204" pitchFamily="34" charset="0"/>
                <a:cs typeface="Arial" panose="020B0604020202020204" pitchFamily="34" charset="0"/>
              </a:rPr>
              <a:t>cuello</a:t>
            </a:r>
            <a:r>
              <a:rPr sz="1400" spc="-10">
                <a:solidFill>
                  <a:srgbClr val="22346A"/>
                </a:solidFill>
                <a:latin typeface="Arial" panose="020B0604020202020204" pitchFamily="34" charset="0"/>
                <a:cs typeface="Arial" panose="020B0604020202020204" pitchFamily="34" charset="0"/>
              </a:rPr>
              <a:t>.</a:t>
            </a:r>
            <a:r>
              <a:rPr lang="es-ES" sz="1200" spc="-15" baseline="31111">
                <a:solidFill>
                  <a:srgbClr val="22346A"/>
                </a:solidFill>
                <a:latin typeface="Arial" panose="020B0604020202020204" pitchFamily="34" charset="0"/>
                <a:cs typeface="Arial" panose="020B0604020202020204" pitchFamily="34" charset="0"/>
              </a:rPr>
              <a:t>$2</a:t>
            </a:r>
            <a:endParaRPr sz="1200" baseline="31111">
              <a:latin typeface="Arial" panose="020B0604020202020204" pitchFamily="34" charset="0"/>
              <a:cs typeface="Arial" panose="020B0604020202020204" pitchFamily="34" charset="0"/>
            </a:endParaRPr>
          </a:p>
        </p:txBody>
      </p:sp>
      <p:sp>
        <p:nvSpPr>
          <p:cNvPr id="212" name="object 6">
            <a:extLst>
              <a:ext uri="{FF2B5EF4-FFF2-40B4-BE49-F238E27FC236}">
                <a16:creationId xmlns:a16="http://schemas.microsoft.com/office/drawing/2014/main" id="{55505567-1757-0D37-CBDC-45537264004E}"/>
              </a:ext>
            </a:extLst>
          </p:cNvPr>
          <p:cNvSpPr txBox="1"/>
          <p:nvPr/>
        </p:nvSpPr>
        <p:spPr>
          <a:xfrm>
            <a:off x="2327753" y="3214633"/>
            <a:ext cx="2630010" cy="657872"/>
          </a:xfrm>
          <a:prstGeom prst="rect">
            <a:avLst/>
          </a:prstGeom>
        </p:spPr>
        <p:txBody>
          <a:bodyPr vert="horz" wrap="square" lIns="0" tIns="11430" rIns="0" bIns="0" rtlCol="0">
            <a:spAutoFit/>
          </a:bodyPr>
          <a:lstStyle/>
          <a:p>
            <a:pPr marL="38100" marR="30480">
              <a:lnSpc>
                <a:spcPct val="100000"/>
              </a:lnSpc>
              <a:spcBef>
                <a:spcPts val="90"/>
              </a:spcBef>
            </a:pPr>
            <a:r>
              <a:rPr sz="1400">
                <a:solidFill>
                  <a:srgbClr val="22346A"/>
                </a:solidFill>
                <a:latin typeface="Arial" panose="020B0604020202020204" pitchFamily="34" charset="0"/>
                <a:cs typeface="Arial" panose="020B0604020202020204" pitchFamily="34" charset="0"/>
              </a:rPr>
              <a:t>de</a:t>
            </a:r>
            <a:r>
              <a:rPr sz="1400" spc="-70">
                <a:solidFill>
                  <a:srgbClr val="22346A"/>
                </a:solidFill>
                <a:latin typeface="Arial" panose="020B0604020202020204" pitchFamily="34" charset="0"/>
                <a:cs typeface="Arial" panose="020B0604020202020204" pitchFamily="34" charset="0"/>
              </a:rPr>
              <a:t> </a:t>
            </a:r>
            <a:r>
              <a:rPr sz="1400" err="1">
                <a:solidFill>
                  <a:srgbClr val="22346A"/>
                </a:solidFill>
                <a:latin typeface="Arial" panose="020B0604020202020204" pitchFamily="34" charset="0"/>
                <a:cs typeface="Arial" panose="020B0604020202020204" pitchFamily="34" charset="0"/>
              </a:rPr>
              <a:t>los</a:t>
            </a:r>
            <a:r>
              <a:rPr sz="1400" spc="-70">
                <a:solidFill>
                  <a:srgbClr val="22346A"/>
                </a:solidFill>
                <a:latin typeface="Arial" panose="020B0604020202020204" pitchFamily="34" charset="0"/>
                <a:cs typeface="Arial" panose="020B0604020202020204" pitchFamily="34" charset="0"/>
              </a:rPr>
              <a:t> </a:t>
            </a:r>
            <a:r>
              <a:rPr sz="1400" spc="-25" err="1">
                <a:solidFill>
                  <a:srgbClr val="22346A"/>
                </a:solidFill>
                <a:latin typeface="Arial" panose="020B0604020202020204" pitchFamily="34" charset="0"/>
                <a:cs typeface="Arial" panose="020B0604020202020204" pitchFamily="34" charset="0"/>
              </a:rPr>
              <a:t>pacientes</a:t>
            </a:r>
            <a:r>
              <a:rPr sz="1400" spc="-65">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con</a:t>
            </a:r>
            <a:r>
              <a:rPr sz="1400" spc="-70">
                <a:solidFill>
                  <a:srgbClr val="22346A"/>
                </a:solidFill>
                <a:latin typeface="Arial" panose="020B0604020202020204" pitchFamily="34" charset="0"/>
                <a:cs typeface="Arial" panose="020B0604020202020204" pitchFamily="34" charset="0"/>
              </a:rPr>
              <a:t> </a:t>
            </a:r>
            <a:r>
              <a:rPr sz="1400" b="1" spc="-25">
                <a:solidFill>
                  <a:srgbClr val="22346A"/>
                </a:solidFill>
                <a:latin typeface="Arial" panose="020B0604020202020204" pitchFamily="34" charset="0"/>
                <a:cs typeface="Arial" panose="020B0604020202020204" pitchFamily="34" charset="0"/>
              </a:rPr>
              <a:t>DA </a:t>
            </a:r>
            <a:r>
              <a:rPr sz="1400" b="1" spc="-10">
                <a:solidFill>
                  <a:srgbClr val="22346A"/>
                </a:solidFill>
                <a:latin typeface="Arial" panose="020B0604020202020204" pitchFamily="34" charset="0"/>
                <a:cs typeface="Arial" panose="020B0604020202020204" pitchFamily="34" charset="0"/>
              </a:rPr>
              <a:t>grave</a:t>
            </a:r>
            <a:r>
              <a:rPr sz="1400" b="1" spc="-30">
                <a:solidFill>
                  <a:srgbClr val="22346A"/>
                </a:solidFill>
                <a:latin typeface="Arial" panose="020B0604020202020204" pitchFamily="34" charset="0"/>
                <a:cs typeface="Arial" panose="020B0604020202020204" pitchFamily="34" charset="0"/>
              </a:rPr>
              <a:t> </a:t>
            </a:r>
            <a:r>
              <a:rPr sz="1400" spc="-20" err="1">
                <a:solidFill>
                  <a:srgbClr val="22346A"/>
                </a:solidFill>
                <a:latin typeface="Arial" panose="020B0604020202020204" pitchFamily="34" charset="0"/>
                <a:cs typeface="Arial" panose="020B0604020202020204" pitchFamily="34" charset="0"/>
              </a:rPr>
              <a:t>presentan</a:t>
            </a:r>
            <a:r>
              <a:rPr sz="1400" spc="-114">
                <a:solidFill>
                  <a:srgbClr val="22346A"/>
                </a:solidFill>
                <a:latin typeface="Arial" panose="020B0604020202020204" pitchFamily="34" charset="0"/>
                <a:cs typeface="Arial" panose="020B0604020202020204" pitchFamily="34" charset="0"/>
              </a:rPr>
              <a:t> </a:t>
            </a:r>
            <a:r>
              <a:rPr sz="1400" spc="-10" err="1">
                <a:solidFill>
                  <a:srgbClr val="22346A"/>
                </a:solidFill>
                <a:latin typeface="Arial" panose="020B0604020202020204" pitchFamily="34" charset="0"/>
                <a:cs typeface="Arial" panose="020B0604020202020204" pitchFamily="34" charset="0"/>
              </a:rPr>
              <a:t>afectación</a:t>
            </a:r>
            <a:r>
              <a:rPr sz="1400" spc="-10">
                <a:solidFill>
                  <a:srgbClr val="22346A"/>
                </a:solidFill>
                <a:latin typeface="Arial" panose="020B0604020202020204" pitchFamily="34" charset="0"/>
                <a:cs typeface="Arial" panose="020B0604020202020204" pitchFamily="34" charset="0"/>
              </a:rPr>
              <a:t> </a:t>
            </a:r>
            <a:r>
              <a:rPr sz="1400" err="1">
                <a:solidFill>
                  <a:srgbClr val="22346A"/>
                </a:solidFill>
                <a:latin typeface="Arial" panose="020B0604020202020204" pitchFamily="34" charset="0"/>
                <a:cs typeface="Arial" panose="020B0604020202020204" pitchFamily="34" charset="0"/>
              </a:rPr>
              <a:t>en</a:t>
            </a:r>
            <a:r>
              <a:rPr sz="1400" spc="-50">
                <a:solidFill>
                  <a:srgbClr val="22346A"/>
                </a:solidFill>
                <a:latin typeface="Arial" panose="020B0604020202020204" pitchFamily="34" charset="0"/>
                <a:cs typeface="Arial" panose="020B0604020202020204" pitchFamily="34" charset="0"/>
              </a:rPr>
              <a:t> </a:t>
            </a:r>
            <a:r>
              <a:rPr sz="1400" spc="-10">
                <a:solidFill>
                  <a:srgbClr val="22346A"/>
                </a:solidFill>
                <a:latin typeface="Arial" panose="020B0604020202020204" pitchFamily="34" charset="0"/>
                <a:cs typeface="Arial" panose="020B0604020202020204" pitchFamily="34" charset="0"/>
              </a:rPr>
              <a:t>cabeza</a:t>
            </a:r>
            <a:r>
              <a:rPr sz="1400" spc="-45">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y</a:t>
            </a:r>
            <a:r>
              <a:rPr sz="1400" spc="-45">
                <a:solidFill>
                  <a:srgbClr val="22346A"/>
                </a:solidFill>
                <a:latin typeface="Arial" panose="020B0604020202020204" pitchFamily="34" charset="0"/>
                <a:cs typeface="Arial" panose="020B0604020202020204" pitchFamily="34" charset="0"/>
              </a:rPr>
              <a:t> </a:t>
            </a:r>
            <a:r>
              <a:rPr sz="1400" spc="-10" err="1">
                <a:solidFill>
                  <a:srgbClr val="22346A"/>
                </a:solidFill>
                <a:latin typeface="Arial" panose="020B0604020202020204" pitchFamily="34" charset="0"/>
                <a:cs typeface="Arial" panose="020B0604020202020204" pitchFamily="34" charset="0"/>
              </a:rPr>
              <a:t>cuello</a:t>
            </a:r>
            <a:r>
              <a:rPr sz="1400" spc="-10">
                <a:solidFill>
                  <a:srgbClr val="22346A"/>
                </a:solidFill>
                <a:latin typeface="Arial" panose="020B0604020202020204" pitchFamily="34" charset="0"/>
                <a:cs typeface="Arial" panose="020B0604020202020204" pitchFamily="34" charset="0"/>
              </a:rPr>
              <a:t>.</a:t>
            </a:r>
            <a:r>
              <a:rPr lang="es-ES" sz="1200" spc="-15" baseline="31111">
                <a:solidFill>
                  <a:srgbClr val="22346A"/>
                </a:solidFill>
                <a:latin typeface="Arial" panose="020B0604020202020204" pitchFamily="34" charset="0"/>
                <a:cs typeface="Arial" panose="020B0604020202020204" pitchFamily="34" charset="0"/>
              </a:rPr>
              <a:t>$2</a:t>
            </a:r>
            <a:endParaRPr sz="1200" baseline="31111">
              <a:latin typeface="Arial" panose="020B0604020202020204" pitchFamily="34" charset="0"/>
              <a:cs typeface="Arial" panose="020B0604020202020204" pitchFamily="34" charset="0"/>
            </a:endParaRPr>
          </a:p>
        </p:txBody>
      </p:sp>
      <p:sp>
        <p:nvSpPr>
          <p:cNvPr id="213" name="object 7">
            <a:extLst>
              <a:ext uri="{FF2B5EF4-FFF2-40B4-BE49-F238E27FC236}">
                <a16:creationId xmlns:a16="http://schemas.microsoft.com/office/drawing/2014/main" id="{2F414E5E-BB21-A067-C5C2-AA35107FCD77}"/>
              </a:ext>
            </a:extLst>
          </p:cNvPr>
          <p:cNvSpPr txBox="1"/>
          <p:nvPr/>
        </p:nvSpPr>
        <p:spPr>
          <a:xfrm>
            <a:off x="777534" y="1681034"/>
            <a:ext cx="1432993" cy="2348720"/>
          </a:xfrm>
          <a:prstGeom prst="rect">
            <a:avLst/>
          </a:prstGeom>
        </p:spPr>
        <p:txBody>
          <a:bodyPr vert="horz" wrap="square" lIns="0" tIns="161925" rIns="0" bIns="0" rtlCol="0">
            <a:spAutoFit/>
          </a:bodyPr>
          <a:lstStyle/>
          <a:p>
            <a:pPr marL="38100">
              <a:lnSpc>
                <a:spcPct val="100000"/>
              </a:lnSpc>
              <a:spcBef>
                <a:spcPts val="1275"/>
              </a:spcBef>
            </a:pPr>
            <a:r>
              <a:rPr sz="6600" b="1" spc="-65">
                <a:solidFill>
                  <a:srgbClr val="7A45B8"/>
                </a:solidFill>
                <a:latin typeface="Arial" panose="020B0604020202020204" pitchFamily="34" charset="0"/>
                <a:cs typeface="Arial" panose="020B0604020202020204" pitchFamily="34" charset="0"/>
              </a:rPr>
              <a:t>69</a:t>
            </a:r>
            <a:r>
              <a:rPr sz="5400" spc="-97" baseline="31970">
                <a:solidFill>
                  <a:srgbClr val="7F9EDE"/>
                </a:solidFill>
                <a:latin typeface="Arial" panose="020B0604020202020204" pitchFamily="34" charset="0"/>
                <a:cs typeface="Arial" panose="020B0604020202020204" pitchFamily="34" charset="0"/>
              </a:rPr>
              <a:t>%</a:t>
            </a:r>
            <a:endParaRPr sz="5400" baseline="31970">
              <a:solidFill>
                <a:srgbClr val="7F9EDE"/>
              </a:solidFill>
              <a:latin typeface="Arial" panose="020B0604020202020204" pitchFamily="34" charset="0"/>
              <a:cs typeface="Arial" panose="020B0604020202020204" pitchFamily="34" charset="0"/>
            </a:endParaRPr>
          </a:p>
          <a:p>
            <a:pPr marL="38100">
              <a:lnSpc>
                <a:spcPct val="100000"/>
              </a:lnSpc>
              <a:spcBef>
                <a:spcPts val="1180"/>
              </a:spcBef>
            </a:pPr>
            <a:r>
              <a:rPr sz="6600" b="1" spc="-105">
                <a:solidFill>
                  <a:srgbClr val="7A45B8"/>
                </a:solidFill>
                <a:latin typeface="Arial" panose="020B0604020202020204" pitchFamily="34" charset="0"/>
                <a:cs typeface="Arial" panose="020B0604020202020204" pitchFamily="34" charset="0"/>
              </a:rPr>
              <a:t>86</a:t>
            </a:r>
            <a:r>
              <a:rPr sz="5400" spc="-157" baseline="31970">
                <a:solidFill>
                  <a:srgbClr val="7F9EDE"/>
                </a:solidFill>
                <a:latin typeface="Arial" panose="020B0604020202020204" pitchFamily="34" charset="0"/>
                <a:cs typeface="Arial" panose="020B0604020202020204" pitchFamily="34" charset="0"/>
              </a:rPr>
              <a:t>%</a:t>
            </a:r>
            <a:endParaRPr sz="5400" baseline="31970">
              <a:latin typeface="Arial" panose="020B0604020202020204" pitchFamily="34" charset="0"/>
              <a:cs typeface="Arial" panose="020B0604020202020204" pitchFamily="34" charset="0"/>
            </a:endParaRPr>
          </a:p>
        </p:txBody>
      </p:sp>
      <p:sp>
        <p:nvSpPr>
          <p:cNvPr id="215" name="object 9">
            <a:extLst>
              <a:ext uri="{FF2B5EF4-FFF2-40B4-BE49-F238E27FC236}">
                <a16:creationId xmlns:a16="http://schemas.microsoft.com/office/drawing/2014/main" id="{0AD13B91-8244-1666-B97F-F01246B7A850}"/>
              </a:ext>
            </a:extLst>
          </p:cNvPr>
          <p:cNvSpPr txBox="1"/>
          <p:nvPr/>
        </p:nvSpPr>
        <p:spPr>
          <a:xfrm>
            <a:off x="5813187" y="1969096"/>
            <a:ext cx="5280946" cy="247504"/>
          </a:xfrm>
          <a:prstGeom prst="rect">
            <a:avLst/>
          </a:prstGeom>
        </p:spPr>
        <p:txBody>
          <a:bodyPr vert="horz" wrap="square" lIns="0" tIns="16510" rIns="0" bIns="0" rtlCol="0">
            <a:spAutoFit/>
          </a:bodyPr>
          <a:lstStyle/>
          <a:p>
            <a:pPr marL="38100">
              <a:lnSpc>
                <a:spcPct val="100000"/>
              </a:lnSpc>
              <a:spcBef>
                <a:spcPts val="130"/>
              </a:spcBef>
            </a:pPr>
            <a:r>
              <a:rPr sz="1500" b="1">
                <a:solidFill>
                  <a:srgbClr val="7A45B8"/>
                </a:solidFill>
                <a:latin typeface="Arial" panose="020B0604020202020204" pitchFamily="34" charset="0"/>
                <a:cs typeface="Arial" panose="020B0604020202020204" pitchFamily="34" charset="0"/>
              </a:rPr>
              <a:t>Áreas</a:t>
            </a:r>
            <a:r>
              <a:rPr sz="1500" b="1" spc="30">
                <a:solidFill>
                  <a:srgbClr val="7A45B8"/>
                </a:solidFill>
                <a:latin typeface="Arial" panose="020B0604020202020204" pitchFamily="34" charset="0"/>
                <a:cs typeface="Arial" panose="020B0604020202020204" pitchFamily="34" charset="0"/>
              </a:rPr>
              <a:t> </a:t>
            </a:r>
            <a:r>
              <a:rPr sz="1500" b="1">
                <a:solidFill>
                  <a:srgbClr val="7A45B8"/>
                </a:solidFill>
                <a:latin typeface="Arial" panose="020B0604020202020204" pitchFamily="34" charset="0"/>
                <a:cs typeface="Arial" panose="020B0604020202020204" pitchFamily="34" charset="0"/>
              </a:rPr>
              <a:t>más</a:t>
            </a:r>
            <a:r>
              <a:rPr sz="1500" b="1" spc="30">
                <a:solidFill>
                  <a:srgbClr val="7A45B8"/>
                </a:solidFill>
                <a:latin typeface="Arial" panose="020B0604020202020204" pitchFamily="34" charset="0"/>
                <a:cs typeface="Arial" panose="020B0604020202020204" pitchFamily="34" charset="0"/>
              </a:rPr>
              <a:t> </a:t>
            </a:r>
            <a:r>
              <a:rPr sz="1500" b="1">
                <a:solidFill>
                  <a:srgbClr val="7A45B8"/>
                </a:solidFill>
                <a:latin typeface="Arial" panose="020B0604020202020204" pitchFamily="34" charset="0"/>
                <a:cs typeface="Arial" panose="020B0604020202020204" pitchFamily="34" charset="0"/>
              </a:rPr>
              <a:t>molestas</a:t>
            </a:r>
            <a:r>
              <a:rPr sz="1500" b="1" spc="30">
                <a:solidFill>
                  <a:srgbClr val="7A45B8"/>
                </a:solidFill>
                <a:latin typeface="Arial" panose="020B0604020202020204" pitchFamily="34" charset="0"/>
                <a:cs typeface="Arial" panose="020B0604020202020204" pitchFamily="34" charset="0"/>
              </a:rPr>
              <a:t> </a:t>
            </a:r>
            <a:r>
              <a:rPr sz="1500" b="1">
                <a:solidFill>
                  <a:srgbClr val="7A45B8"/>
                </a:solidFill>
                <a:latin typeface="Arial" panose="020B0604020202020204" pitchFamily="34" charset="0"/>
                <a:cs typeface="Arial" panose="020B0604020202020204" pitchFamily="34" charset="0"/>
              </a:rPr>
              <a:t>en</a:t>
            </a:r>
            <a:r>
              <a:rPr sz="1500" b="1" spc="30">
                <a:solidFill>
                  <a:srgbClr val="7A45B8"/>
                </a:solidFill>
                <a:latin typeface="Arial" panose="020B0604020202020204" pitchFamily="34" charset="0"/>
                <a:cs typeface="Arial" panose="020B0604020202020204" pitchFamily="34" charset="0"/>
              </a:rPr>
              <a:t> </a:t>
            </a:r>
            <a:r>
              <a:rPr sz="1500" b="1">
                <a:solidFill>
                  <a:srgbClr val="7A45B8"/>
                </a:solidFill>
                <a:latin typeface="Arial" panose="020B0604020202020204" pitchFamily="34" charset="0"/>
                <a:cs typeface="Arial" panose="020B0604020202020204" pitchFamily="34" charset="0"/>
              </a:rPr>
              <a:t>pacientes</a:t>
            </a:r>
            <a:r>
              <a:rPr sz="1500" b="1" spc="30">
                <a:solidFill>
                  <a:srgbClr val="7A45B8"/>
                </a:solidFill>
                <a:latin typeface="Arial" panose="020B0604020202020204" pitchFamily="34" charset="0"/>
                <a:cs typeface="Arial" panose="020B0604020202020204" pitchFamily="34" charset="0"/>
              </a:rPr>
              <a:t> </a:t>
            </a:r>
            <a:r>
              <a:rPr sz="1500" b="1">
                <a:solidFill>
                  <a:srgbClr val="7A45B8"/>
                </a:solidFill>
                <a:latin typeface="Arial" panose="020B0604020202020204" pitchFamily="34" charset="0"/>
                <a:cs typeface="Arial" panose="020B0604020202020204" pitchFamily="34" charset="0"/>
              </a:rPr>
              <a:t>con</a:t>
            </a:r>
            <a:r>
              <a:rPr sz="1500" b="1" spc="35">
                <a:solidFill>
                  <a:srgbClr val="7A45B8"/>
                </a:solidFill>
                <a:latin typeface="Arial" panose="020B0604020202020204" pitchFamily="34" charset="0"/>
                <a:cs typeface="Arial" panose="020B0604020202020204" pitchFamily="34" charset="0"/>
              </a:rPr>
              <a:t> </a:t>
            </a:r>
            <a:r>
              <a:rPr sz="1500" b="1" spc="-25">
                <a:solidFill>
                  <a:srgbClr val="7A45B8"/>
                </a:solidFill>
                <a:latin typeface="Arial" panose="020B0604020202020204" pitchFamily="34" charset="0"/>
                <a:cs typeface="Arial" panose="020B0604020202020204" pitchFamily="34" charset="0"/>
              </a:rPr>
              <a:t>DA</a:t>
            </a:r>
            <a:r>
              <a:rPr sz="1500" b="1" spc="-37" baseline="33333">
                <a:solidFill>
                  <a:srgbClr val="7A45B8"/>
                </a:solidFill>
                <a:latin typeface="Arial" panose="020B0604020202020204" pitchFamily="34" charset="0"/>
                <a:cs typeface="Arial" panose="020B0604020202020204" pitchFamily="34" charset="0"/>
              </a:rPr>
              <a:t>a</a:t>
            </a:r>
            <a:endParaRPr sz="1500" baseline="33333">
              <a:solidFill>
                <a:srgbClr val="7A45B8"/>
              </a:solidFill>
              <a:latin typeface="Arial" panose="020B0604020202020204" pitchFamily="34" charset="0"/>
              <a:cs typeface="Arial" panose="020B0604020202020204" pitchFamily="34" charset="0"/>
            </a:endParaRPr>
          </a:p>
        </p:txBody>
      </p:sp>
      <p:sp>
        <p:nvSpPr>
          <p:cNvPr id="216" name="object 10">
            <a:extLst>
              <a:ext uri="{FF2B5EF4-FFF2-40B4-BE49-F238E27FC236}">
                <a16:creationId xmlns:a16="http://schemas.microsoft.com/office/drawing/2014/main" id="{6DAC9B59-FBAF-C6AA-1DE2-068570733FA3}"/>
              </a:ext>
            </a:extLst>
          </p:cNvPr>
          <p:cNvSpPr txBox="1"/>
          <p:nvPr/>
        </p:nvSpPr>
        <p:spPr>
          <a:xfrm>
            <a:off x="6064753" y="2489714"/>
            <a:ext cx="115813" cy="89127"/>
          </a:xfrm>
          <a:prstGeom prst="rect">
            <a:avLst/>
          </a:prstGeom>
        </p:spPr>
        <p:txBody>
          <a:bodyPr vert="horz" wrap="square" lIns="0" tIns="12065" rIns="0" bIns="0" rtlCol="0">
            <a:spAutoFit/>
          </a:bodyPr>
          <a:lstStyle/>
          <a:p>
            <a:pPr marL="12700">
              <a:lnSpc>
                <a:spcPct val="100000"/>
              </a:lnSpc>
              <a:spcBef>
                <a:spcPts val="95"/>
              </a:spcBef>
            </a:pPr>
            <a:r>
              <a:rPr sz="500" spc="-25">
                <a:solidFill>
                  <a:srgbClr val="414042"/>
                </a:solidFill>
                <a:latin typeface="Arial" panose="020B0604020202020204" pitchFamily="34" charset="0"/>
                <a:cs typeface="Arial" panose="020B0604020202020204" pitchFamily="34" charset="0"/>
              </a:rPr>
              <a:t>70</a:t>
            </a:r>
            <a:endParaRPr sz="500">
              <a:latin typeface="Arial" panose="020B0604020202020204" pitchFamily="34" charset="0"/>
              <a:cs typeface="Arial" panose="020B0604020202020204" pitchFamily="34" charset="0"/>
            </a:endParaRPr>
          </a:p>
        </p:txBody>
      </p:sp>
      <p:sp>
        <p:nvSpPr>
          <p:cNvPr id="217" name="object 11">
            <a:extLst>
              <a:ext uri="{FF2B5EF4-FFF2-40B4-BE49-F238E27FC236}">
                <a16:creationId xmlns:a16="http://schemas.microsoft.com/office/drawing/2014/main" id="{8DE3619E-77BE-9CD0-7A45-CD73CE424006}"/>
              </a:ext>
            </a:extLst>
          </p:cNvPr>
          <p:cNvSpPr txBox="1"/>
          <p:nvPr/>
        </p:nvSpPr>
        <p:spPr>
          <a:xfrm>
            <a:off x="6066604" y="2813530"/>
            <a:ext cx="126622" cy="89127"/>
          </a:xfrm>
          <a:prstGeom prst="rect">
            <a:avLst/>
          </a:prstGeom>
        </p:spPr>
        <p:txBody>
          <a:bodyPr vert="horz" wrap="square" lIns="0" tIns="12065" rIns="0" bIns="0" rtlCol="0">
            <a:spAutoFit/>
          </a:bodyPr>
          <a:lstStyle/>
          <a:p>
            <a:pPr marL="12700">
              <a:lnSpc>
                <a:spcPct val="100000"/>
              </a:lnSpc>
              <a:spcBef>
                <a:spcPts val="95"/>
              </a:spcBef>
            </a:pPr>
            <a:r>
              <a:rPr sz="500" spc="-25">
                <a:solidFill>
                  <a:srgbClr val="414042"/>
                </a:solidFill>
                <a:latin typeface="Arial" panose="020B0604020202020204" pitchFamily="34" charset="0"/>
                <a:cs typeface="Arial" panose="020B0604020202020204" pitchFamily="34" charset="0"/>
              </a:rPr>
              <a:t>60</a:t>
            </a:r>
            <a:endParaRPr sz="500">
              <a:latin typeface="Arial" panose="020B0604020202020204" pitchFamily="34" charset="0"/>
              <a:cs typeface="Arial" panose="020B0604020202020204" pitchFamily="34" charset="0"/>
            </a:endParaRPr>
          </a:p>
        </p:txBody>
      </p:sp>
      <p:sp>
        <p:nvSpPr>
          <p:cNvPr id="218" name="object 12">
            <a:extLst>
              <a:ext uri="{FF2B5EF4-FFF2-40B4-BE49-F238E27FC236}">
                <a16:creationId xmlns:a16="http://schemas.microsoft.com/office/drawing/2014/main" id="{3B82E26A-876C-E176-8F0B-B6B7558B952D}"/>
              </a:ext>
            </a:extLst>
          </p:cNvPr>
          <p:cNvSpPr txBox="1"/>
          <p:nvPr/>
        </p:nvSpPr>
        <p:spPr>
          <a:xfrm>
            <a:off x="6066604" y="3137346"/>
            <a:ext cx="125593" cy="89127"/>
          </a:xfrm>
          <a:prstGeom prst="rect">
            <a:avLst/>
          </a:prstGeom>
        </p:spPr>
        <p:txBody>
          <a:bodyPr vert="horz" wrap="square" lIns="0" tIns="12065" rIns="0" bIns="0" rtlCol="0">
            <a:spAutoFit/>
          </a:bodyPr>
          <a:lstStyle/>
          <a:p>
            <a:pPr marL="12700">
              <a:lnSpc>
                <a:spcPct val="100000"/>
              </a:lnSpc>
              <a:spcBef>
                <a:spcPts val="95"/>
              </a:spcBef>
            </a:pPr>
            <a:r>
              <a:rPr sz="500" spc="-25">
                <a:solidFill>
                  <a:srgbClr val="414042"/>
                </a:solidFill>
                <a:latin typeface="Arial" panose="020B0604020202020204" pitchFamily="34" charset="0"/>
                <a:cs typeface="Arial" panose="020B0604020202020204" pitchFamily="34" charset="0"/>
              </a:rPr>
              <a:t>50</a:t>
            </a:r>
            <a:endParaRPr sz="500">
              <a:latin typeface="Arial" panose="020B0604020202020204" pitchFamily="34" charset="0"/>
              <a:cs typeface="Arial" panose="020B0604020202020204" pitchFamily="34" charset="0"/>
            </a:endParaRPr>
          </a:p>
        </p:txBody>
      </p:sp>
      <p:sp>
        <p:nvSpPr>
          <p:cNvPr id="219" name="object 13">
            <a:extLst>
              <a:ext uri="{FF2B5EF4-FFF2-40B4-BE49-F238E27FC236}">
                <a16:creationId xmlns:a16="http://schemas.microsoft.com/office/drawing/2014/main" id="{8649BB4D-88E4-EBAB-6A6D-DD4721D06C72}"/>
              </a:ext>
            </a:extLst>
          </p:cNvPr>
          <p:cNvSpPr txBox="1"/>
          <p:nvPr/>
        </p:nvSpPr>
        <p:spPr>
          <a:xfrm>
            <a:off x="6066604" y="3461163"/>
            <a:ext cx="125593" cy="89127"/>
          </a:xfrm>
          <a:prstGeom prst="rect">
            <a:avLst/>
          </a:prstGeom>
        </p:spPr>
        <p:txBody>
          <a:bodyPr vert="horz" wrap="square" lIns="0" tIns="12065" rIns="0" bIns="0" rtlCol="0">
            <a:spAutoFit/>
          </a:bodyPr>
          <a:lstStyle/>
          <a:p>
            <a:pPr marL="12700">
              <a:lnSpc>
                <a:spcPct val="100000"/>
              </a:lnSpc>
              <a:spcBef>
                <a:spcPts val="95"/>
              </a:spcBef>
            </a:pPr>
            <a:r>
              <a:rPr sz="500" spc="-25">
                <a:solidFill>
                  <a:srgbClr val="414042"/>
                </a:solidFill>
                <a:latin typeface="Arial" panose="020B0604020202020204" pitchFamily="34" charset="0"/>
                <a:cs typeface="Arial" panose="020B0604020202020204" pitchFamily="34" charset="0"/>
              </a:rPr>
              <a:t>40</a:t>
            </a:r>
            <a:endParaRPr sz="500">
              <a:latin typeface="Arial" panose="020B0604020202020204" pitchFamily="34" charset="0"/>
              <a:cs typeface="Arial" panose="020B0604020202020204" pitchFamily="34" charset="0"/>
            </a:endParaRPr>
          </a:p>
        </p:txBody>
      </p:sp>
      <p:sp>
        <p:nvSpPr>
          <p:cNvPr id="220" name="object 14">
            <a:extLst>
              <a:ext uri="{FF2B5EF4-FFF2-40B4-BE49-F238E27FC236}">
                <a16:creationId xmlns:a16="http://schemas.microsoft.com/office/drawing/2014/main" id="{FB98B2C9-C995-A937-A46D-167BDED6AD22}"/>
              </a:ext>
            </a:extLst>
          </p:cNvPr>
          <p:cNvSpPr txBox="1"/>
          <p:nvPr/>
        </p:nvSpPr>
        <p:spPr>
          <a:xfrm>
            <a:off x="6066604" y="3784978"/>
            <a:ext cx="124049" cy="89127"/>
          </a:xfrm>
          <a:prstGeom prst="rect">
            <a:avLst/>
          </a:prstGeom>
        </p:spPr>
        <p:txBody>
          <a:bodyPr vert="horz" wrap="square" lIns="0" tIns="12065" rIns="0" bIns="0" rtlCol="0">
            <a:spAutoFit/>
          </a:bodyPr>
          <a:lstStyle/>
          <a:p>
            <a:pPr marL="12700">
              <a:lnSpc>
                <a:spcPct val="100000"/>
              </a:lnSpc>
              <a:spcBef>
                <a:spcPts val="95"/>
              </a:spcBef>
            </a:pPr>
            <a:r>
              <a:rPr sz="500" spc="-25">
                <a:solidFill>
                  <a:srgbClr val="414042"/>
                </a:solidFill>
                <a:latin typeface="Arial" panose="020B0604020202020204" pitchFamily="34" charset="0"/>
                <a:cs typeface="Arial" panose="020B0604020202020204" pitchFamily="34" charset="0"/>
              </a:rPr>
              <a:t>30</a:t>
            </a:r>
            <a:endParaRPr sz="500">
              <a:latin typeface="Arial" panose="020B0604020202020204" pitchFamily="34" charset="0"/>
              <a:cs typeface="Arial" panose="020B0604020202020204" pitchFamily="34" charset="0"/>
            </a:endParaRPr>
          </a:p>
        </p:txBody>
      </p:sp>
      <p:sp>
        <p:nvSpPr>
          <p:cNvPr id="221" name="object 15">
            <a:extLst>
              <a:ext uri="{FF2B5EF4-FFF2-40B4-BE49-F238E27FC236}">
                <a16:creationId xmlns:a16="http://schemas.microsoft.com/office/drawing/2014/main" id="{6F3DFE4E-42F9-CA37-6F7F-9C35E053EABE}"/>
              </a:ext>
            </a:extLst>
          </p:cNvPr>
          <p:cNvSpPr txBox="1"/>
          <p:nvPr/>
        </p:nvSpPr>
        <p:spPr>
          <a:xfrm>
            <a:off x="6066604" y="4108795"/>
            <a:ext cx="123019" cy="89127"/>
          </a:xfrm>
          <a:prstGeom prst="rect">
            <a:avLst/>
          </a:prstGeom>
        </p:spPr>
        <p:txBody>
          <a:bodyPr vert="horz" wrap="square" lIns="0" tIns="12065" rIns="0" bIns="0" rtlCol="0">
            <a:spAutoFit/>
          </a:bodyPr>
          <a:lstStyle/>
          <a:p>
            <a:pPr marL="12700">
              <a:lnSpc>
                <a:spcPct val="100000"/>
              </a:lnSpc>
              <a:spcBef>
                <a:spcPts val="95"/>
              </a:spcBef>
            </a:pPr>
            <a:r>
              <a:rPr sz="500" spc="-25">
                <a:solidFill>
                  <a:srgbClr val="414042"/>
                </a:solidFill>
                <a:latin typeface="Arial" panose="020B0604020202020204" pitchFamily="34" charset="0"/>
                <a:cs typeface="Arial" panose="020B0604020202020204" pitchFamily="34" charset="0"/>
              </a:rPr>
              <a:t>20</a:t>
            </a:r>
            <a:endParaRPr sz="500">
              <a:latin typeface="Arial" panose="020B0604020202020204" pitchFamily="34" charset="0"/>
              <a:cs typeface="Arial" panose="020B0604020202020204" pitchFamily="34" charset="0"/>
            </a:endParaRPr>
          </a:p>
        </p:txBody>
      </p:sp>
      <p:sp>
        <p:nvSpPr>
          <p:cNvPr id="222" name="object 16">
            <a:extLst>
              <a:ext uri="{FF2B5EF4-FFF2-40B4-BE49-F238E27FC236}">
                <a16:creationId xmlns:a16="http://schemas.microsoft.com/office/drawing/2014/main" id="{CCC8791D-7AC6-E741-8CCB-76410E1D11CD}"/>
              </a:ext>
            </a:extLst>
          </p:cNvPr>
          <p:cNvSpPr txBox="1"/>
          <p:nvPr/>
        </p:nvSpPr>
        <p:spPr>
          <a:xfrm>
            <a:off x="6066604" y="4432611"/>
            <a:ext cx="103460" cy="89127"/>
          </a:xfrm>
          <a:prstGeom prst="rect">
            <a:avLst/>
          </a:prstGeom>
        </p:spPr>
        <p:txBody>
          <a:bodyPr vert="horz" wrap="square" lIns="0" tIns="12065" rIns="0" bIns="0" rtlCol="0">
            <a:spAutoFit/>
          </a:bodyPr>
          <a:lstStyle/>
          <a:p>
            <a:pPr marL="12700">
              <a:lnSpc>
                <a:spcPct val="100000"/>
              </a:lnSpc>
              <a:spcBef>
                <a:spcPts val="95"/>
              </a:spcBef>
            </a:pPr>
            <a:r>
              <a:rPr sz="500" spc="-25">
                <a:solidFill>
                  <a:srgbClr val="414042"/>
                </a:solidFill>
                <a:latin typeface="Arial" panose="020B0604020202020204" pitchFamily="34" charset="0"/>
                <a:cs typeface="Arial" panose="020B0604020202020204" pitchFamily="34" charset="0"/>
              </a:rPr>
              <a:t>10</a:t>
            </a:r>
            <a:endParaRPr sz="500">
              <a:latin typeface="Arial" panose="020B0604020202020204" pitchFamily="34" charset="0"/>
              <a:cs typeface="Arial" panose="020B0604020202020204" pitchFamily="34" charset="0"/>
            </a:endParaRPr>
          </a:p>
        </p:txBody>
      </p:sp>
      <p:sp>
        <p:nvSpPr>
          <p:cNvPr id="223" name="object 17">
            <a:extLst>
              <a:ext uri="{FF2B5EF4-FFF2-40B4-BE49-F238E27FC236}">
                <a16:creationId xmlns:a16="http://schemas.microsoft.com/office/drawing/2014/main" id="{8772A150-9923-D0A8-2960-DAD23FA26150}"/>
              </a:ext>
            </a:extLst>
          </p:cNvPr>
          <p:cNvSpPr txBox="1"/>
          <p:nvPr/>
        </p:nvSpPr>
        <p:spPr>
          <a:xfrm>
            <a:off x="6066604" y="4756428"/>
            <a:ext cx="76179" cy="89127"/>
          </a:xfrm>
          <a:prstGeom prst="rect">
            <a:avLst/>
          </a:prstGeom>
        </p:spPr>
        <p:txBody>
          <a:bodyPr vert="horz" wrap="square" lIns="0" tIns="12065" rIns="0" bIns="0" rtlCol="0">
            <a:spAutoFit/>
          </a:bodyPr>
          <a:lstStyle/>
          <a:p>
            <a:pPr marL="12700">
              <a:lnSpc>
                <a:spcPct val="100000"/>
              </a:lnSpc>
              <a:spcBef>
                <a:spcPts val="95"/>
              </a:spcBef>
            </a:pPr>
            <a:r>
              <a:rPr sz="500" spc="-50">
                <a:solidFill>
                  <a:srgbClr val="414042"/>
                </a:solidFill>
                <a:latin typeface="Arial" panose="020B0604020202020204" pitchFamily="34" charset="0"/>
                <a:cs typeface="Arial" panose="020B0604020202020204" pitchFamily="34" charset="0"/>
              </a:rPr>
              <a:t>0</a:t>
            </a:r>
            <a:endParaRPr sz="500">
              <a:latin typeface="Arial" panose="020B0604020202020204" pitchFamily="34" charset="0"/>
              <a:cs typeface="Arial" panose="020B0604020202020204" pitchFamily="34" charset="0"/>
            </a:endParaRPr>
          </a:p>
        </p:txBody>
      </p:sp>
      <p:sp>
        <p:nvSpPr>
          <p:cNvPr id="224" name="object 18">
            <a:extLst>
              <a:ext uri="{FF2B5EF4-FFF2-40B4-BE49-F238E27FC236}">
                <a16:creationId xmlns:a16="http://schemas.microsoft.com/office/drawing/2014/main" id="{D441FCB5-6A55-928B-35D7-7876E36442F9}"/>
              </a:ext>
            </a:extLst>
          </p:cNvPr>
          <p:cNvSpPr txBox="1"/>
          <p:nvPr/>
        </p:nvSpPr>
        <p:spPr>
          <a:xfrm>
            <a:off x="5873161" y="3153745"/>
            <a:ext cx="160878" cy="726788"/>
          </a:xfrm>
          <a:prstGeom prst="rect">
            <a:avLst/>
          </a:prstGeom>
        </p:spPr>
        <p:txBody>
          <a:bodyPr vert="vert270" wrap="square" lIns="0" tIns="0" rIns="0" bIns="0" rtlCol="0">
            <a:spAutoFit/>
          </a:bodyPr>
          <a:lstStyle/>
          <a:p>
            <a:pPr marL="12700">
              <a:lnSpc>
                <a:spcPts val="1375"/>
              </a:lnSpc>
            </a:pPr>
            <a:r>
              <a:rPr sz="900">
                <a:solidFill>
                  <a:srgbClr val="22346A"/>
                </a:solidFill>
                <a:latin typeface="Arial" panose="020B0604020202020204" pitchFamily="34" charset="0"/>
                <a:cs typeface="Arial" panose="020B0604020202020204" pitchFamily="34" charset="0"/>
              </a:rPr>
              <a:t>Pacientes</a:t>
            </a:r>
            <a:r>
              <a:rPr sz="900" spc="-45">
                <a:solidFill>
                  <a:srgbClr val="22346A"/>
                </a:solidFill>
                <a:latin typeface="Arial" panose="020B0604020202020204" pitchFamily="34" charset="0"/>
                <a:cs typeface="Arial" panose="020B0604020202020204" pitchFamily="34" charset="0"/>
              </a:rPr>
              <a:t> </a:t>
            </a:r>
            <a:r>
              <a:rPr sz="900" spc="-25">
                <a:solidFill>
                  <a:srgbClr val="22346A"/>
                </a:solidFill>
                <a:latin typeface="Arial" panose="020B0604020202020204" pitchFamily="34" charset="0"/>
                <a:cs typeface="Arial" panose="020B0604020202020204" pitchFamily="34" charset="0"/>
              </a:rPr>
              <a:t>(%)</a:t>
            </a:r>
            <a:endParaRPr sz="900">
              <a:latin typeface="Arial" panose="020B0604020202020204" pitchFamily="34" charset="0"/>
              <a:cs typeface="Arial" panose="020B0604020202020204" pitchFamily="34" charset="0"/>
            </a:endParaRPr>
          </a:p>
        </p:txBody>
      </p:sp>
      <p:sp>
        <p:nvSpPr>
          <p:cNvPr id="225" name="object 19">
            <a:extLst>
              <a:ext uri="{FF2B5EF4-FFF2-40B4-BE49-F238E27FC236}">
                <a16:creationId xmlns:a16="http://schemas.microsoft.com/office/drawing/2014/main" id="{C443431F-86DE-79A6-8EC7-CD1659B07FD0}"/>
              </a:ext>
            </a:extLst>
          </p:cNvPr>
          <p:cNvSpPr/>
          <p:nvPr/>
        </p:nvSpPr>
        <p:spPr>
          <a:xfrm>
            <a:off x="6253288" y="2623932"/>
            <a:ext cx="2317291" cy="2212711"/>
          </a:xfrm>
          <a:custGeom>
            <a:avLst/>
            <a:gdLst/>
            <a:ahLst/>
            <a:cxnLst/>
            <a:rect l="l" t="t" r="r" b="b"/>
            <a:pathLst>
              <a:path w="2858769" h="2780029">
                <a:moveTo>
                  <a:pt x="366598" y="0"/>
                </a:moveTo>
                <a:lnTo>
                  <a:pt x="0" y="0"/>
                </a:lnTo>
                <a:lnTo>
                  <a:pt x="0" y="2780017"/>
                </a:lnTo>
                <a:lnTo>
                  <a:pt x="366598" y="2780017"/>
                </a:lnTo>
                <a:lnTo>
                  <a:pt x="366598" y="0"/>
                </a:lnTo>
                <a:close/>
              </a:path>
              <a:path w="2858769" h="2780029">
                <a:moveTo>
                  <a:pt x="781926" y="409689"/>
                </a:moveTo>
                <a:lnTo>
                  <a:pt x="415328" y="409689"/>
                </a:lnTo>
                <a:lnTo>
                  <a:pt x="415328" y="2780030"/>
                </a:lnTo>
                <a:lnTo>
                  <a:pt x="781926" y="2780030"/>
                </a:lnTo>
                <a:lnTo>
                  <a:pt x="781926" y="409689"/>
                </a:lnTo>
                <a:close/>
              </a:path>
              <a:path w="2858769" h="2780029">
                <a:moveTo>
                  <a:pt x="1197241" y="1556816"/>
                </a:moveTo>
                <a:lnTo>
                  <a:pt x="830643" y="1556816"/>
                </a:lnTo>
                <a:lnTo>
                  <a:pt x="830643" y="2780017"/>
                </a:lnTo>
                <a:lnTo>
                  <a:pt x="1197241" y="2780017"/>
                </a:lnTo>
                <a:lnTo>
                  <a:pt x="1197241" y="1556816"/>
                </a:lnTo>
                <a:close/>
              </a:path>
              <a:path w="2858769" h="2780029">
                <a:moveTo>
                  <a:pt x="1612569" y="1884565"/>
                </a:moveTo>
                <a:lnTo>
                  <a:pt x="1245971" y="1884565"/>
                </a:lnTo>
                <a:lnTo>
                  <a:pt x="1245971" y="2780017"/>
                </a:lnTo>
                <a:lnTo>
                  <a:pt x="1612569" y="2780017"/>
                </a:lnTo>
                <a:lnTo>
                  <a:pt x="1612569" y="1884565"/>
                </a:lnTo>
                <a:close/>
              </a:path>
              <a:path w="2858769" h="2780029">
                <a:moveTo>
                  <a:pt x="2027885" y="2089404"/>
                </a:moveTo>
                <a:lnTo>
                  <a:pt x="1661287" y="2089404"/>
                </a:lnTo>
                <a:lnTo>
                  <a:pt x="1661287" y="2780017"/>
                </a:lnTo>
                <a:lnTo>
                  <a:pt x="2027885" y="2780017"/>
                </a:lnTo>
                <a:lnTo>
                  <a:pt x="2027885" y="2089404"/>
                </a:lnTo>
                <a:close/>
              </a:path>
              <a:path w="2858769" h="2780029">
                <a:moveTo>
                  <a:pt x="2443213" y="2089404"/>
                </a:moveTo>
                <a:lnTo>
                  <a:pt x="2076615" y="2089404"/>
                </a:lnTo>
                <a:lnTo>
                  <a:pt x="2076615" y="2780017"/>
                </a:lnTo>
                <a:lnTo>
                  <a:pt x="2443213" y="2780017"/>
                </a:lnTo>
                <a:lnTo>
                  <a:pt x="2443213" y="2089404"/>
                </a:lnTo>
                <a:close/>
              </a:path>
              <a:path w="2858769" h="2780029">
                <a:moveTo>
                  <a:pt x="2858541" y="2130387"/>
                </a:moveTo>
                <a:lnTo>
                  <a:pt x="2491943" y="2130387"/>
                </a:lnTo>
                <a:lnTo>
                  <a:pt x="2491943" y="2780017"/>
                </a:lnTo>
                <a:lnTo>
                  <a:pt x="2858541" y="2780017"/>
                </a:lnTo>
                <a:lnTo>
                  <a:pt x="2858541" y="2130387"/>
                </a:lnTo>
                <a:close/>
              </a:path>
            </a:pathLst>
          </a:custGeom>
          <a:solidFill>
            <a:srgbClr val="7A45B8"/>
          </a:solidFill>
        </p:spPr>
        <p:txBody>
          <a:bodyPr wrap="square" lIns="0" tIns="0" rIns="0" bIns="0" rtlCol="0"/>
          <a:lstStyle/>
          <a:p>
            <a:endParaRPr sz="1100">
              <a:latin typeface="Arial" panose="020B0604020202020204" pitchFamily="34" charset="0"/>
              <a:cs typeface="Arial" panose="020B0604020202020204" pitchFamily="34" charset="0"/>
            </a:endParaRPr>
          </a:p>
        </p:txBody>
      </p:sp>
      <p:sp>
        <p:nvSpPr>
          <p:cNvPr id="226" name="object 20">
            <a:extLst>
              <a:ext uri="{FF2B5EF4-FFF2-40B4-BE49-F238E27FC236}">
                <a16:creationId xmlns:a16="http://schemas.microsoft.com/office/drawing/2014/main" id="{ED2E3FF6-6C60-819B-7A01-36A5BF3815E3}"/>
              </a:ext>
            </a:extLst>
          </p:cNvPr>
          <p:cNvSpPr txBox="1"/>
          <p:nvPr/>
        </p:nvSpPr>
        <p:spPr>
          <a:xfrm>
            <a:off x="7946626" y="4082151"/>
            <a:ext cx="746064" cy="178895"/>
          </a:xfrm>
          <a:prstGeom prst="rect">
            <a:avLst/>
          </a:prstGeom>
        </p:spPr>
        <p:txBody>
          <a:bodyPr vert="horz" wrap="square" lIns="0" tIns="17145" rIns="0" bIns="0" rtlCol="0">
            <a:spAutoFit/>
          </a:bodyPr>
          <a:lstStyle/>
          <a:p>
            <a:pPr marL="38100">
              <a:lnSpc>
                <a:spcPct val="100000"/>
              </a:lnSpc>
              <a:spcBef>
                <a:spcPts val="135"/>
              </a:spcBef>
            </a:pPr>
            <a:r>
              <a:rPr sz="1050">
                <a:solidFill>
                  <a:srgbClr val="22346A"/>
                </a:solidFill>
                <a:latin typeface="Arial" panose="020B0604020202020204" pitchFamily="34" charset="0"/>
                <a:cs typeface="Arial" panose="020B0604020202020204" pitchFamily="34" charset="0"/>
              </a:rPr>
              <a:t>17%</a:t>
            </a:r>
            <a:r>
              <a:rPr sz="1050" spc="90">
                <a:solidFill>
                  <a:srgbClr val="22346A"/>
                </a:solidFill>
                <a:latin typeface="Arial" panose="020B0604020202020204" pitchFamily="34" charset="0"/>
                <a:cs typeface="Arial" panose="020B0604020202020204" pitchFamily="34" charset="0"/>
              </a:rPr>
              <a:t>  </a:t>
            </a:r>
            <a:r>
              <a:rPr sz="1400" spc="-37" baseline="-13409">
                <a:solidFill>
                  <a:srgbClr val="22346A"/>
                </a:solidFill>
                <a:latin typeface="Arial" panose="020B0604020202020204" pitchFamily="34" charset="0"/>
                <a:cs typeface="Arial" panose="020B0604020202020204" pitchFamily="34" charset="0"/>
              </a:rPr>
              <a:t>16%</a:t>
            </a:r>
            <a:endParaRPr sz="1400" baseline="-13409">
              <a:latin typeface="Arial" panose="020B0604020202020204" pitchFamily="34" charset="0"/>
              <a:cs typeface="Arial" panose="020B0604020202020204" pitchFamily="34" charset="0"/>
            </a:endParaRPr>
          </a:p>
        </p:txBody>
      </p:sp>
      <p:sp>
        <p:nvSpPr>
          <p:cNvPr id="227" name="object 21">
            <a:extLst>
              <a:ext uri="{FF2B5EF4-FFF2-40B4-BE49-F238E27FC236}">
                <a16:creationId xmlns:a16="http://schemas.microsoft.com/office/drawing/2014/main" id="{9E881947-2C8E-0EEA-A20E-1806283DF50A}"/>
              </a:ext>
            </a:extLst>
          </p:cNvPr>
          <p:cNvSpPr txBox="1"/>
          <p:nvPr/>
        </p:nvSpPr>
        <p:spPr>
          <a:xfrm>
            <a:off x="7627744" y="4073750"/>
            <a:ext cx="350522" cy="178895"/>
          </a:xfrm>
          <a:prstGeom prst="rect">
            <a:avLst/>
          </a:prstGeom>
        </p:spPr>
        <p:txBody>
          <a:bodyPr vert="horz" wrap="square" lIns="0" tIns="17145" rIns="0" bIns="0" rtlCol="0">
            <a:spAutoFit/>
          </a:bodyPr>
          <a:lstStyle/>
          <a:p>
            <a:pPr marL="12700">
              <a:lnSpc>
                <a:spcPct val="100000"/>
              </a:lnSpc>
              <a:spcBef>
                <a:spcPts val="135"/>
              </a:spcBef>
            </a:pPr>
            <a:r>
              <a:rPr sz="1050" spc="-25">
                <a:solidFill>
                  <a:srgbClr val="22346A"/>
                </a:solidFill>
                <a:latin typeface="Arial" panose="020B0604020202020204" pitchFamily="34" charset="0"/>
                <a:cs typeface="Arial" panose="020B0604020202020204" pitchFamily="34" charset="0"/>
              </a:rPr>
              <a:t>17%</a:t>
            </a:r>
            <a:endParaRPr sz="1050">
              <a:latin typeface="Arial" panose="020B0604020202020204" pitchFamily="34" charset="0"/>
              <a:cs typeface="Arial" panose="020B0604020202020204" pitchFamily="34" charset="0"/>
            </a:endParaRPr>
          </a:p>
        </p:txBody>
      </p:sp>
      <p:sp>
        <p:nvSpPr>
          <p:cNvPr id="228" name="object 22">
            <a:extLst>
              <a:ext uri="{FF2B5EF4-FFF2-40B4-BE49-F238E27FC236}">
                <a16:creationId xmlns:a16="http://schemas.microsoft.com/office/drawing/2014/main" id="{0B07E31C-BDD9-5041-AF78-2A7635F916F8}"/>
              </a:ext>
            </a:extLst>
          </p:cNvPr>
          <p:cNvSpPr txBox="1"/>
          <p:nvPr/>
        </p:nvSpPr>
        <p:spPr>
          <a:xfrm>
            <a:off x="7270094" y="3922237"/>
            <a:ext cx="290305" cy="178895"/>
          </a:xfrm>
          <a:prstGeom prst="rect">
            <a:avLst/>
          </a:prstGeom>
        </p:spPr>
        <p:txBody>
          <a:bodyPr vert="horz" wrap="square" lIns="0" tIns="17145" rIns="0" bIns="0" rtlCol="0">
            <a:spAutoFit/>
          </a:bodyPr>
          <a:lstStyle/>
          <a:p>
            <a:pPr marL="12700">
              <a:lnSpc>
                <a:spcPct val="100000"/>
              </a:lnSpc>
              <a:spcBef>
                <a:spcPts val="135"/>
              </a:spcBef>
            </a:pPr>
            <a:r>
              <a:rPr sz="1050" spc="-25">
                <a:solidFill>
                  <a:srgbClr val="22346A"/>
                </a:solidFill>
                <a:latin typeface="Arial" panose="020B0604020202020204" pitchFamily="34" charset="0"/>
                <a:cs typeface="Arial" panose="020B0604020202020204" pitchFamily="34" charset="0"/>
              </a:rPr>
              <a:t>22%</a:t>
            </a:r>
            <a:endParaRPr sz="1050">
              <a:latin typeface="Arial" panose="020B0604020202020204" pitchFamily="34" charset="0"/>
              <a:cs typeface="Arial" panose="020B0604020202020204" pitchFamily="34" charset="0"/>
            </a:endParaRPr>
          </a:p>
        </p:txBody>
      </p:sp>
      <p:sp>
        <p:nvSpPr>
          <p:cNvPr id="229" name="object 23">
            <a:extLst>
              <a:ext uri="{FF2B5EF4-FFF2-40B4-BE49-F238E27FC236}">
                <a16:creationId xmlns:a16="http://schemas.microsoft.com/office/drawing/2014/main" id="{17DC24B3-B631-B916-0E59-2701A9EC3F03}"/>
              </a:ext>
            </a:extLst>
          </p:cNvPr>
          <p:cNvSpPr txBox="1"/>
          <p:nvPr/>
        </p:nvSpPr>
        <p:spPr>
          <a:xfrm>
            <a:off x="6933221" y="3632109"/>
            <a:ext cx="305232" cy="178895"/>
          </a:xfrm>
          <a:prstGeom prst="rect">
            <a:avLst/>
          </a:prstGeom>
        </p:spPr>
        <p:txBody>
          <a:bodyPr vert="horz" wrap="square" lIns="0" tIns="17145" rIns="0" bIns="0" rtlCol="0">
            <a:spAutoFit/>
          </a:bodyPr>
          <a:lstStyle/>
          <a:p>
            <a:pPr marL="12700">
              <a:lnSpc>
                <a:spcPct val="100000"/>
              </a:lnSpc>
              <a:spcBef>
                <a:spcPts val="135"/>
              </a:spcBef>
            </a:pPr>
            <a:r>
              <a:rPr sz="1050" spc="-25">
                <a:solidFill>
                  <a:srgbClr val="22346A"/>
                </a:solidFill>
                <a:latin typeface="Arial" panose="020B0604020202020204" pitchFamily="34" charset="0"/>
                <a:cs typeface="Arial" panose="020B0604020202020204" pitchFamily="34" charset="0"/>
              </a:rPr>
              <a:t>30%</a:t>
            </a:r>
            <a:endParaRPr sz="1050">
              <a:latin typeface="Arial" panose="020B0604020202020204" pitchFamily="34" charset="0"/>
              <a:cs typeface="Arial" panose="020B0604020202020204" pitchFamily="34" charset="0"/>
            </a:endParaRPr>
          </a:p>
        </p:txBody>
      </p:sp>
      <p:sp>
        <p:nvSpPr>
          <p:cNvPr id="230" name="object 24">
            <a:extLst>
              <a:ext uri="{FF2B5EF4-FFF2-40B4-BE49-F238E27FC236}">
                <a16:creationId xmlns:a16="http://schemas.microsoft.com/office/drawing/2014/main" id="{C64C2C26-85DF-CF2F-D4B4-896D85E48D61}"/>
              </a:ext>
            </a:extLst>
          </p:cNvPr>
          <p:cNvSpPr txBox="1"/>
          <p:nvPr/>
        </p:nvSpPr>
        <p:spPr>
          <a:xfrm>
            <a:off x="6600779" y="2732027"/>
            <a:ext cx="301114" cy="178895"/>
          </a:xfrm>
          <a:prstGeom prst="rect">
            <a:avLst/>
          </a:prstGeom>
        </p:spPr>
        <p:txBody>
          <a:bodyPr vert="horz" wrap="square" lIns="0" tIns="17145" rIns="0" bIns="0" rtlCol="0">
            <a:spAutoFit/>
          </a:bodyPr>
          <a:lstStyle/>
          <a:p>
            <a:pPr marL="12700">
              <a:lnSpc>
                <a:spcPct val="100000"/>
              </a:lnSpc>
              <a:spcBef>
                <a:spcPts val="135"/>
              </a:spcBef>
            </a:pPr>
            <a:r>
              <a:rPr sz="1050" spc="-25">
                <a:solidFill>
                  <a:srgbClr val="22346A"/>
                </a:solidFill>
                <a:latin typeface="Arial" panose="020B0604020202020204" pitchFamily="34" charset="0"/>
                <a:cs typeface="Arial" panose="020B0604020202020204" pitchFamily="34" charset="0"/>
              </a:rPr>
              <a:t>58%</a:t>
            </a:r>
            <a:endParaRPr sz="1050">
              <a:latin typeface="Arial" panose="020B0604020202020204" pitchFamily="34" charset="0"/>
              <a:cs typeface="Arial" panose="020B0604020202020204" pitchFamily="34" charset="0"/>
            </a:endParaRPr>
          </a:p>
        </p:txBody>
      </p:sp>
      <p:sp>
        <p:nvSpPr>
          <p:cNvPr id="231" name="object 25">
            <a:extLst>
              <a:ext uri="{FF2B5EF4-FFF2-40B4-BE49-F238E27FC236}">
                <a16:creationId xmlns:a16="http://schemas.microsoft.com/office/drawing/2014/main" id="{8A523B5E-D98C-62B2-B5BB-EB93B9A74CB7}"/>
              </a:ext>
            </a:extLst>
          </p:cNvPr>
          <p:cNvSpPr txBox="1"/>
          <p:nvPr/>
        </p:nvSpPr>
        <p:spPr>
          <a:xfrm>
            <a:off x="6256573" y="2382045"/>
            <a:ext cx="303173" cy="178895"/>
          </a:xfrm>
          <a:prstGeom prst="rect">
            <a:avLst/>
          </a:prstGeom>
        </p:spPr>
        <p:txBody>
          <a:bodyPr vert="horz" wrap="square" lIns="0" tIns="17145" rIns="0" bIns="0" rtlCol="0">
            <a:spAutoFit/>
          </a:bodyPr>
          <a:lstStyle/>
          <a:p>
            <a:pPr marL="12700">
              <a:lnSpc>
                <a:spcPct val="100000"/>
              </a:lnSpc>
              <a:spcBef>
                <a:spcPts val="135"/>
              </a:spcBef>
            </a:pPr>
            <a:r>
              <a:rPr sz="1050" spc="-25">
                <a:solidFill>
                  <a:srgbClr val="22346A"/>
                </a:solidFill>
                <a:latin typeface="Arial" panose="020B0604020202020204" pitchFamily="34" charset="0"/>
                <a:cs typeface="Arial" panose="020B0604020202020204" pitchFamily="34" charset="0"/>
              </a:rPr>
              <a:t>68%</a:t>
            </a:r>
            <a:endParaRPr sz="1050">
              <a:latin typeface="Arial" panose="020B0604020202020204" pitchFamily="34" charset="0"/>
              <a:cs typeface="Arial" panose="020B0604020202020204" pitchFamily="34" charset="0"/>
            </a:endParaRPr>
          </a:p>
        </p:txBody>
      </p:sp>
      <p:grpSp>
        <p:nvGrpSpPr>
          <p:cNvPr id="232" name="object 26">
            <a:extLst>
              <a:ext uri="{FF2B5EF4-FFF2-40B4-BE49-F238E27FC236}">
                <a16:creationId xmlns:a16="http://schemas.microsoft.com/office/drawing/2014/main" id="{94592F4F-7F6A-CB98-C6E8-BE803200D21D}"/>
              </a:ext>
            </a:extLst>
          </p:cNvPr>
          <p:cNvGrpSpPr/>
          <p:nvPr/>
        </p:nvGrpSpPr>
        <p:grpSpPr>
          <a:xfrm>
            <a:off x="6189630" y="2490578"/>
            <a:ext cx="2432074" cy="2346141"/>
            <a:chOff x="11962986" y="3540938"/>
            <a:chExt cx="3000375" cy="2947670"/>
          </a:xfrm>
        </p:grpSpPr>
        <p:sp>
          <p:nvSpPr>
            <p:cNvPr id="243" name="object 27">
              <a:extLst>
                <a:ext uri="{FF2B5EF4-FFF2-40B4-BE49-F238E27FC236}">
                  <a16:creationId xmlns:a16="http://schemas.microsoft.com/office/drawing/2014/main" id="{16930769-4022-2A66-AD3B-09E4B613A283}"/>
                </a:ext>
              </a:extLst>
            </p:cNvPr>
            <p:cNvSpPr/>
            <p:nvPr/>
          </p:nvSpPr>
          <p:spPr>
            <a:xfrm>
              <a:off x="11968222" y="6483256"/>
              <a:ext cx="2995295" cy="0"/>
            </a:xfrm>
            <a:custGeom>
              <a:avLst/>
              <a:gdLst/>
              <a:ahLst/>
              <a:cxnLst/>
              <a:rect l="l" t="t" r="r" b="b"/>
              <a:pathLst>
                <a:path w="2995294">
                  <a:moveTo>
                    <a:pt x="0" y="0"/>
                  </a:moveTo>
                  <a:lnTo>
                    <a:pt x="2994673" y="0"/>
                  </a:lnTo>
                </a:path>
              </a:pathLst>
            </a:custGeom>
            <a:ln w="10470">
              <a:solidFill>
                <a:srgbClr val="000000"/>
              </a:solidFill>
            </a:ln>
          </p:spPr>
          <p:txBody>
            <a:bodyPr wrap="square" lIns="0" tIns="0" rIns="0" bIns="0" rtlCol="0"/>
            <a:lstStyle/>
            <a:p>
              <a:endParaRPr sz="1100">
                <a:latin typeface="Arial" panose="020B0604020202020204" pitchFamily="34" charset="0"/>
                <a:cs typeface="Arial" panose="020B0604020202020204" pitchFamily="34" charset="0"/>
              </a:endParaRPr>
            </a:p>
          </p:txBody>
        </p:sp>
        <p:sp>
          <p:nvSpPr>
            <p:cNvPr id="244" name="object 28">
              <a:extLst>
                <a:ext uri="{FF2B5EF4-FFF2-40B4-BE49-F238E27FC236}">
                  <a16:creationId xmlns:a16="http://schemas.microsoft.com/office/drawing/2014/main" id="{50CEC19C-F418-721C-5526-778200C40525}"/>
                </a:ext>
              </a:extLst>
            </p:cNvPr>
            <p:cNvSpPr/>
            <p:nvPr/>
          </p:nvSpPr>
          <p:spPr>
            <a:xfrm>
              <a:off x="11962986" y="3624705"/>
              <a:ext cx="41910" cy="0"/>
            </a:xfrm>
            <a:custGeom>
              <a:avLst/>
              <a:gdLst/>
              <a:ahLst/>
              <a:cxnLst/>
              <a:rect l="l" t="t" r="r" b="b"/>
              <a:pathLst>
                <a:path w="41909">
                  <a:moveTo>
                    <a:pt x="41883" y="0"/>
                  </a:moveTo>
                  <a:lnTo>
                    <a:pt x="0" y="0"/>
                  </a:lnTo>
                </a:path>
              </a:pathLst>
            </a:custGeom>
            <a:ln w="10470">
              <a:solidFill>
                <a:srgbClr val="000000"/>
              </a:solidFill>
            </a:ln>
          </p:spPr>
          <p:txBody>
            <a:bodyPr wrap="square" lIns="0" tIns="0" rIns="0" bIns="0" rtlCol="0"/>
            <a:lstStyle/>
            <a:p>
              <a:endParaRPr sz="1100">
                <a:latin typeface="Arial" panose="020B0604020202020204" pitchFamily="34" charset="0"/>
                <a:cs typeface="Arial" panose="020B0604020202020204" pitchFamily="34" charset="0"/>
              </a:endParaRPr>
            </a:p>
          </p:txBody>
        </p:sp>
        <p:sp>
          <p:nvSpPr>
            <p:cNvPr id="245" name="object 29">
              <a:extLst>
                <a:ext uri="{FF2B5EF4-FFF2-40B4-BE49-F238E27FC236}">
                  <a16:creationId xmlns:a16="http://schemas.microsoft.com/office/drawing/2014/main" id="{21E1A8AF-9E22-61AD-40B8-BD7F3E3C374E}"/>
                </a:ext>
              </a:extLst>
            </p:cNvPr>
            <p:cNvSpPr/>
            <p:nvPr/>
          </p:nvSpPr>
          <p:spPr>
            <a:xfrm>
              <a:off x="11962986" y="4033069"/>
              <a:ext cx="41910" cy="0"/>
            </a:xfrm>
            <a:custGeom>
              <a:avLst/>
              <a:gdLst/>
              <a:ahLst/>
              <a:cxnLst/>
              <a:rect l="l" t="t" r="r" b="b"/>
              <a:pathLst>
                <a:path w="41909">
                  <a:moveTo>
                    <a:pt x="41883" y="0"/>
                  </a:moveTo>
                  <a:lnTo>
                    <a:pt x="0" y="0"/>
                  </a:lnTo>
                </a:path>
              </a:pathLst>
            </a:custGeom>
            <a:ln w="10470">
              <a:solidFill>
                <a:srgbClr val="000000"/>
              </a:solidFill>
            </a:ln>
          </p:spPr>
          <p:txBody>
            <a:bodyPr wrap="square" lIns="0" tIns="0" rIns="0" bIns="0" rtlCol="0"/>
            <a:lstStyle/>
            <a:p>
              <a:endParaRPr sz="1100">
                <a:latin typeface="Arial" panose="020B0604020202020204" pitchFamily="34" charset="0"/>
                <a:cs typeface="Arial" panose="020B0604020202020204" pitchFamily="34" charset="0"/>
              </a:endParaRPr>
            </a:p>
          </p:txBody>
        </p:sp>
        <p:sp>
          <p:nvSpPr>
            <p:cNvPr id="246" name="object 30">
              <a:extLst>
                <a:ext uri="{FF2B5EF4-FFF2-40B4-BE49-F238E27FC236}">
                  <a16:creationId xmlns:a16="http://schemas.microsoft.com/office/drawing/2014/main" id="{1FE616F4-D180-C7C4-F2E4-7C516DFE6B80}"/>
                </a:ext>
              </a:extLst>
            </p:cNvPr>
            <p:cNvSpPr/>
            <p:nvPr/>
          </p:nvSpPr>
          <p:spPr>
            <a:xfrm>
              <a:off x="11962986" y="4441434"/>
              <a:ext cx="41910" cy="0"/>
            </a:xfrm>
            <a:custGeom>
              <a:avLst/>
              <a:gdLst/>
              <a:ahLst/>
              <a:cxnLst/>
              <a:rect l="l" t="t" r="r" b="b"/>
              <a:pathLst>
                <a:path w="41909">
                  <a:moveTo>
                    <a:pt x="41883" y="0"/>
                  </a:moveTo>
                  <a:lnTo>
                    <a:pt x="0" y="0"/>
                  </a:lnTo>
                </a:path>
              </a:pathLst>
            </a:custGeom>
            <a:ln w="10470">
              <a:solidFill>
                <a:srgbClr val="000000"/>
              </a:solidFill>
            </a:ln>
          </p:spPr>
          <p:txBody>
            <a:bodyPr wrap="square" lIns="0" tIns="0" rIns="0" bIns="0" rtlCol="0"/>
            <a:lstStyle/>
            <a:p>
              <a:endParaRPr sz="1100">
                <a:latin typeface="Arial" panose="020B0604020202020204" pitchFamily="34" charset="0"/>
                <a:cs typeface="Arial" panose="020B0604020202020204" pitchFamily="34" charset="0"/>
              </a:endParaRPr>
            </a:p>
          </p:txBody>
        </p:sp>
        <p:sp>
          <p:nvSpPr>
            <p:cNvPr id="247" name="object 31">
              <a:extLst>
                <a:ext uri="{FF2B5EF4-FFF2-40B4-BE49-F238E27FC236}">
                  <a16:creationId xmlns:a16="http://schemas.microsoft.com/office/drawing/2014/main" id="{7E0511AE-4B66-BE6C-252B-BCE4E8451FD2}"/>
                </a:ext>
              </a:extLst>
            </p:cNvPr>
            <p:cNvSpPr/>
            <p:nvPr/>
          </p:nvSpPr>
          <p:spPr>
            <a:xfrm>
              <a:off x="11962986" y="4849798"/>
              <a:ext cx="41910" cy="0"/>
            </a:xfrm>
            <a:custGeom>
              <a:avLst/>
              <a:gdLst/>
              <a:ahLst/>
              <a:cxnLst/>
              <a:rect l="l" t="t" r="r" b="b"/>
              <a:pathLst>
                <a:path w="41909">
                  <a:moveTo>
                    <a:pt x="41883" y="0"/>
                  </a:moveTo>
                  <a:lnTo>
                    <a:pt x="0" y="0"/>
                  </a:lnTo>
                </a:path>
              </a:pathLst>
            </a:custGeom>
            <a:ln w="10470">
              <a:solidFill>
                <a:srgbClr val="000000"/>
              </a:solidFill>
            </a:ln>
          </p:spPr>
          <p:txBody>
            <a:bodyPr wrap="square" lIns="0" tIns="0" rIns="0" bIns="0" rtlCol="0"/>
            <a:lstStyle/>
            <a:p>
              <a:endParaRPr sz="1100">
                <a:latin typeface="Arial" panose="020B0604020202020204" pitchFamily="34" charset="0"/>
                <a:cs typeface="Arial" panose="020B0604020202020204" pitchFamily="34" charset="0"/>
              </a:endParaRPr>
            </a:p>
          </p:txBody>
        </p:sp>
        <p:sp>
          <p:nvSpPr>
            <p:cNvPr id="248" name="object 32">
              <a:extLst>
                <a:ext uri="{FF2B5EF4-FFF2-40B4-BE49-F238E27FC236}">
                  <a16:creationId xmlns:a16="http://schemas.microsoft.com/office/drawing/2014/main" id="{BC4212FB-4282-5316-11D6-FA286DFBF026}"/>
                </a:ext>
              </a:extLst>
            </p:cNvPr>
            <p:cNvSpPr/>
            <p:nvPr/>
          </p:nvSpPr>
          <p:spPr>
            <a:xfrm>
              <a:off x="11962986" y="5258163"/>
              <a:ext cx="41910" cy="0"/>
            </a:xfrm>
            <a:custGeom>
              <a:avLst/>
              <a:gdLst/>
              <a:ahLst/>
              <a:cxnLst/>
              <a:rect l="l" t="t" r="r" b="b"/>
              <a:pathLst>
                <a:path w="41909">
                  <a:moveTo>
                    <a:pt x="41883" y="0"/>
                  </a:moveTo>
                  <a:lnTo>
                    <a:pt x="0" y="0"/>
                  </a:lnTo>
                </a:path>
              </a:pathLst>
            </a:custGeom>
            <a:ln w="10470">
              <a:solidFill>
                <a:srgbClr val="000000"/>
              </a:solidFill>
            </a:ln>
          </p:spPr>
          <p:txBody>
            <a:bodyPr wrap="square" lIns="0" tIns="0" rIns="0" bIns="0" rtlCol="0"/>
            <a:lstStyle/>
            <a:p>
              <a:endParaRPr sz="1100">
                <a:latin typeface="Arial" panose="020B0604020202020204" pitchFamily="34" charset="0"/>
                <a:cs typeface="Arial" panose="020B0604020202020204" pitchFamily="34" charset="0"/>
              </a:endParaRPr>
            </a:p>
          </p:txBody>
        </p:sp>
        <p:sp>
          <p:nvSpPr>
            <p:cNvPr id="249" name="object 33">
              <a:extLst>
                <a:ext uri="{FF2B5EF4-FFF2-40B4-BE49-F238E27FC236}">
                  <a16:creationId xmlns:a16="http://schemas.microsoft.com/office/drawing/2014/main" id="{D5127D15-75B0-A804-24EF-B74FF3005469}"/>
                </a:ext>
              </a:extLst>
            </p:cNvPr>
            <p:cNvSpPr/>
            <p:nvPr/>
          </p:nvSpPr>
          <p:spPr>
            <a:xfrm>
              <a:off x="11962986" y="5666527"/>
              <a:ext cx="41910" cy="0"/>
            </a:xfrm>
            <a:custGeom>
              <a:avLst/>
              <a:gdLst/>
              <a:ahLst/>
              <a:cxnLst/>
              <a:rect l="l" t="t" r="r" b="b"/>
              <a:pathLst>
                <a:path w="41909">
                  <a:moveTo>
                    <a:pt x="41883" y="0"/>
                  </a:moveTo>
                  <a:lnTo>
                    <a:pt x="0" y="0"/>
                  </a:lnTo>
                </a:path>
              </a:pathLst>
            </a:custGeom>
            <a:ln w="10470">
              <a:solidFill>
                <a:srgbClr val="000000"/>
              </a:solidFill>
            </a:ln>
          </p:spPr>
          <p:txBody>
            <a:bodyPr wrap="square" lIns="0" tIns="0" rIns="0" bIns="0" rtlCol="0"/>
            <a:lstStyle/>
            <a:p>
              <a:endParaRPr sz="1100">
                <a:latin typeface="Arial" panose="020B0604020202020204" pitchFamily="34" charset="0"/>
                <a:cs typeface="Arial" panose="020B0604020202020204" pitchFamily="34" charset="0"/>
              </a:endParaRPr>
            </a:p>
          </p:txBody>
        </p:sp>
        <p:sp>
          <p:nvSpPr>
            <p:cNvPr id="250" name="object 34">
              <a:extLst>
                <a:ext uri="{FF2B5EF4-FFF2-40B4-BE49-F238E27FC236}">
                  <a16:creationId xmlns:a16="http://schemas.microsoft.com/office/drawing/2014/main" id="{26923759-CBA8-1734-DFDD-BD7728146A27}"/>
                </a:ext>
              </a:extLst>
            </p:cNvPr>
            <p:cNvSpPr/>
            <p:nvPr/>
          </p:nvSpPr>
          <p:spPr>
            <a:xfrm>
              <a:off x="11962986" y="6074892"/>
              <a:ext cx="41910" cy="0"/>
            </a:xfrm>
            <a:custGeom>
              <a:avLst/>
              <a:gdLst/>
              <a:ahLst/>
              <a:cxnLst/>
              <a:rect l="l" t="t" r="r" b="b"/>
              <a:pathLst>
                <a:path w="41909">
                  <a:moveTo>
                    <a:pt x="41883" y="0"/>
                  </a:moveTo>
                  <a:lnTo>
                    <a:pt x="0" y="0"/>
                  </a:lnTo>
                </a:path>
              </a:pathLst>
            </a:custGeom>
            <a:ln w="10470">
              <a:solidFill>
                <a:srgbClr val="000000"/>
              </a:solidFill>
            </a:ln>
          </p:spPr>
          <p:txBody>
            <a:bodyPr wrap="square" lIns="0" tIns="0" rIns="0" bIns="0" rtlCol="0"/>
            <a:lstStyle/>
            <a:p>
              <a:endParaRPr sz="1100">
                <a:latin typeface="Arial" panose="020B0604020202020204" pitchFamily="34" charset="0"/>
                <a:cs typeface="Arial" panose="020B0604020202020204" pitchFamily="34" charset="0"/>
              </a:endParaRPr>
            </a:p>
          </p:txBody>
        </p:sp>
        <p:sp>
          <p:nvSpPr>
            <p:cNvPr id="251" name="object 35">
              <a:extLst>
                <a:ext uri="{FF2B5EF4-FFF2-40B4-BE49-F238E27FC236}">
                  <a16:creationId xmlns:a16="http://schemas.microsoft.com/office/drawing/2014/main" id="{57A8DF12-B3E6-78E1-D4BE-BEEDEBAD60CF}"/>
                </a:ext>
              </a:extLst>
            </p:cNvPr>
            <p:cNvSpPr/>
            <p:nvPr/>
          </p:nvSpPr>
          <p:spPr>
            <a:xfrm>
              <a:off x="11999634" y="3540938"/>
              <a:ext cx="0" cy="2942590"/>
            </a:xfrm>
            <a:custGeom>
              <a:avLst/>
              <a:gdLst/>
              <a:ahLst/>
              <a:cxnLst/>
              <a:rect l="l" t="t" r="r" b="b"/>
              <a:pathLst>
                <a:path h="2942590">
                  <a:moveTo>
                    <a:pt x="0" y="2942318"/>
                  </a:moveTo>
                  <a:lnTo>
                    <a:pt x="0" y="0"/>
                  </a:lnTo>
                </a:path>
              </a:pathLst>
            </a:custGeom>
            <a:ln w="10470">
              <a:solidFill>
                <a:srgbClr val="000000"/>
              </a:solidFill>
            </a:ln>
          </p:spPr>
          <p:txBody>
            <a:bodyPr wrap="square" lIns="0" tIns="0" rIns="0" bIns="0" rtlCol="0"/>
            <a:lstStyle/>
            <a:p>
              <a:endParaRPr sz="1100">
                <a:latin typeface="Arial" panose="020B0604020202020204" pitchFamily="34" charset="0"/>
                <a:cs typeface="Arial" panose="020B0604020202020204" pitchFamily="34" charset="0"/>
              </a:endParaRPr>
            </a:p>
          </p:txBody>
        </p:sp>
      </p:grpSp>
      <p:sp>
        <p:nvSpPr>
          <p:cNvPr id="233" name="object 36">
            <a:extLst>
              <a:ext uri="{FF2B5EF4-FFF2-40B4-BE49-F238E27FC236}">
                <a16:creationId xmlns:a16="http://schemas.microsoft.com/office/drawing/2014/main" id="{8C35CE4A-4ECE-E3D5-9DEC-5AF6CFB2E296}"/>
              </a:ext>
            </a:extLst>
          </p:cNvPr>
          <p:cNvSpPr txBox="1"/>
          <p:nvPr/>
        </p:nvSpPr>
        <p:spPr>
          <a:xfrm rot="18840000">
            <a:off x="6357565" y="4858886"/>
            <a:ext cx="81447" cy="76046"/>
          </a:xfrm>
          <a:prstGeom prst="rect">
            <a:avLst/>
          </a:prstGeom>
        </p:spPr>
        <p:txBody>
          <a:bodyPr vert="horz" wrap="square" lIns="0" tIns="0" rIns="0" bIns="0" rtlCol="0">
            <a:spAutoFit/>
          </a:bodyPr>
          <a:lstStyle/>
          <a:p>
            <a:pPr>
              <a:lnSpc>
                <a:spcPts val="665"/>
              </a:lnSpc>
            </a:pPr>
            <a:r>
              <a:rPr sz="300" spc="-50">
                <a:solidFill>
                  <a:srgbClr val="22346A"/>
                </a:solidFill>
                <a:latin typeface="Arial" panose="020B0604020202020204" pitchFamily="34" charset="0"/>
                <a:cs typeface="Arial" panose="020B0604020202020204" pitchFamily="34" charset="0"/>
              </a:rPr>
              <a:t>b</a:t>
            </a:r>
            <a:endParaRPr sz="300">
              <a:latin typeface="Arial" panose="020B0604020202020204" pitchFamily="34" charset="0"/>
              <a:cs typeface="Arial" panose="020B0604020202020204" pitchFamily="34" charset="0"/>
            </a:endParaRPr>
          </a:p>
        </p:txBody>
      </p:sp>
      <p:sp>
        <p:nvSpPr>
          <p:cNvPr id="234" name="object 37">
            <a:extLst>
              <a:ext uri="{FF2B5EF4-FFF2-40B4-BE49-F238E27FC236}">
                <a16:creationId xmlns:a16="http://schemas.microsoft.com/office/drawing/2014/main" id="{F5FD44D2-856C-3102-B868-8D6851A9F4F6}"/>
              </a:ext>
            </a:extLst>
          </p:cNvPr>
          <p:cNvSpPr txBox="1"/>
          <p:nvPr/>
        </p:nvSpPr>
        <p:spPr>
          <a:xfrm rot="18840000">
            <a:off x="7036816" y="4858886"/>
            <a:ext cx="81447" cy="76046"/>
          </a:xfrm>
          <a:prstGeom prst="rect">
            <a:avLst/>
          </a:prstGeom>
        </p:spPr>
        <p:txBody>
          <a:bodyPr vert="horz" wrap="square" lIns="0" tIns="0" rIns="0" bIns="0" rtlCol="0">
            <a:spAutoFit/>
          </a:bodyPr>
          <a:lstStyle/>
          <a:p>
            <a:pPr>
              <a:lnSpc>
                <a:spcPts val="665"/>
              </a:lnSpc>
            </a:pPr>
            <a:r>
              <a:rPr sz="300" spc="-50">
                <a:solidFill>
                  <a:srgbClr val="22346A"/>
                </a:solidFill>
                <a:latin typeface="Arial" panose="020B0604020202020204" pitchFamily="34" charset="0"/>
                <a:cs typeface="Arial" panose="020B0604020202020204" pitchFamily="34" charset="0"/>
              </a:rPr>
              <a:t>b</a:t>
            </a:r>
            <a:endParaRPr sz="300">
              <a:latin typeface="Arial" panose="020B0604020202020204" pitchFamily="34" charset="0"/>
              <a:cs typeface="Arial" panose="020B0604020202020204" pitchFamily="34" charset="0"/>
            </a:endParaRPr>
          </a:p>
        </p:txBody>
      </p:sp>
      <p:sp>
        <p:nvSpPr>
          <p:cNvPr id="235" name="object 38">
            <a:extLst>
              <a:ext uri="{FF2B5EF4-FFF2-40B4-BE49-F238E27FC236}">
                <a16:creationId xmlns:a16="http://schemas.microsoft.com/office/drawing/2014/main" id="{FCCDBC7D-EDA2-F832-7B94-7BB3EA03D099}"/>
              </a:ext>
            </a:extLst>
          </p:cNvPr>
          <p:cNvSpPr txBox="1"/>
          <p:nvPr/>
        </p:nvSpPr>
        <p:spPr>
          <a:xfrm rot="18780000">
            <a:off x="5736006" y="5148461"/>
            <a:ext cx="789048" cy="132024"/>
          </a:xfrm>
          <a:prstGeom prst="rect">
            <a:avLst/>
          </a:prstGeom>
        </p:spPr>
        <p:txBody>
          <a:bodyPr vert="horz" wrap="square" lIns="0" tIns="0" rIns="0" bIns="0" rtlCol="0">
            <a:spAutoFit/>
          </a:bodyPr>
          <a:lstStyle/>
          <a:p>
            <a:pPr>
              <a:lnSpc>
                <a:spcPts val="1145"/>
              </a:lnSpc>
            </a:pPr>
            <a:r>
              <a:rPr sz="900" spc="-10">
                <a:solidFill>
                  <a:srgbClr val="22346A"/>
                </a:solidFill>
                <a:latin typeface="Arial" panose="020B0604020202020204" pitchFamily="34" charset="0"/>
                <a:cs typeface="Arial" panose="020B0604020202020204" pitchFamily="34" charset="0"/>
              </a:rPr>
              <a:t>Cabeza/cuello</a:t>
            </a:r>
            <a:endParaRPr sz="900">
              <a:latin typeface="Arial" panose="020B0604020202020204" pitchFamily="34" charset="0"/>
              <a:cs typeface="Arial" panose="020B0604020202020204" pitchFamily="34" charset="0"/>
            </a:endParaRPr>
          </a:p>
        </p:txBody>
      </p:sp>
      <p:sp>
        <p:nvSpPr>
          <p:cNvPr id="236" name="object 39">
            <a:extLst>
              <a:ext uri="{FF2B5EF4-FFF2-40B4-BE49-F238E27FC236}">
                <a16:creationId xmlns:a16="http://schemas.microsoft.com/office/drawing/2014/main" id="{BB53E484-9EB2-0BAA-7324-1B957F201DC2}"/>
              </a:ext>
            </a:extLst>
          </p:cNvPr>
          <p:cNvSpPr txBox="1"/>
          <p:nvPr/>
        </p:nvSpPr>
        <p:spPr>
          <a:xfrm rot="18780000">
            <a:off x="6114763" y="5125937"/>
            <a:ext cx="753576" cy="132024"/>
          </a:xfrm>
          <a:prstGeom prst="rect">
            <a:avLst/>
          </a:prstGeom>
        </p:spPr>
        <p:txBody>
          <a:bodyPr vert="horz" wrap="square" lIns="0" tIns="0" rIns="0" bIns="0" rtlCol="0">
            <a:spAutoFit/>
          </a:bodyPr>
          <a:lstStyle/>
          <a:p>
            <a:pPr>
              <a:lnSpc>
                <a:spcPts val="1145"/>
              </a:lnSpc>
            </a:pPr>
            <a:r>
              <a:rPr sz="900" spc="-10">
                <a:solidFill>
                  <a:srgbClr val="22346A"/>
                </a:solidFill>
                <a:latin typeface="Arial" panose="020B0604020202020204" pitchFamily="34" charset="0"/>
                <a:cs typeface="Arial" panose="020B0604020202020204" pitchFamily="34" charset="0"/>
              </a:rPr>
              <a:t>Manos/dedos</a:t>
            </a:r>
            <a:endParaRPr sz="900">
              <a:latin typeface="Arial" panose="020B0604020202020204" pitchFamily="34" charset="0"/>
              <a:cs typeface="Arial" panose="020B0604020202020204" pitchFamily="34" charset="0"/>
            </a:endParaRPr>
          </a:p>
        </p:txBody>
      </p:sp>
      <p:sp>
        <p:nvSpPr>
          <p:cNvPr id="237" name="object 40">
            <a:extLst>
              <a:ext uri="{FF2B5EF4-FFF2-40B4-BE49-F238E27FC236}">
                <a16:creationId xmlns:a16="http://schemas.microsoft.com/office/drawing/2014/main" id="{BF2A8E62-3993-48AF-7B36-2BA9CE3A7359}"/>
              </a:ext>
            </a:extLst>
          </p:cNvPr>
          <p:cNvSpPr txBox="1"/>
          <p:nvPr/>
        </p:nvSpPr>
        <p:spPr>
          <a:xfrm rot="18780000">
            <a:off x="6433346" y="5114436"/>
            <a:ext cx="792700" cy="132024"/>
          </a:xfrm>
          <a:prstGeom prst="rect">
            <a:avLst/>
          </a:prstGeom>
        </p:spPr>
        <p:txBody>
          <a:bodyPr vert="horz" wrap="square" lIns="0" tIns="0" rIns="0" bIns="0" rtlCol="0">
            <a:spAutoFit/>
          </a:bodyPr>
          <a:lstStyle/>
          <a:p>
            <a:pPr>
              <a:lnSpc>
                <a:spcPts val="1145"/>
              </a:lnSpc>
            </a:pPr>
            <a:r>
              <a:rPr lang="es-ES" sz="900">
                <a:solidFill>
                  <a:srgbClr val="003867"/>
                </a:solidFill>
                <a:latin typeface="Arial" panose="020B0604020202020204" pitchFamily="34" charset="0"/>
                <a:cs typeface="Arial" panose="020B0604020202020204" pitchFamily="34" charset="0"/>
              </a:rPr>
              <a:t>Parte anterior </a:t>
            </a:r>
            <a:endParaRPr sz="900">
              <a:solidFill>
                <a:srgbClr val="003867"/>
              </a:solidFill>
              <a:latin typeface="Arial" panose="020B0604020202020204" pitchFamily="34" charset="0"/>
              <a:cs typeface="Arial" panose="020B0604020202020204" pitchFamily="34" charset="0"/>
            </a:endParaRPr>
          </a:p>
        </p:txBody>
      </p:sp>
      <p:sp>
        <p:nvSpPr>
          <p:cNvPr id="238" name="object 41">
            <a:extLst>
              <a:ext uri="{FF2B5EF4-FFF2-40B4-BE49-F238E27FC236}">
                <a16:creationId xmlns:a16="http://schemas.microsoft.com/office/drawing/2014/main" id="{EEDC5AE0-86D9-801B-EEC7-C35AB309A562}"/>
              </a:ext>
            </a:extLst>
          </p:cNvPr>
          <p:cNvSpPr txBox="1"/>
          <p:nvPr/>
        </p:nvSpPr>
        <p:spPr>
          <a:xfrm rot="18780000">
            <a:off x="7144019" y="4959758"/>
            <a:ext cx="369199" cy="132024"/>
          </a:xfrm>
          <a:prstGeom prst="rect">
            <a:avLst/>
          </a:prstGeom>
        </p:spPr>
        <p:txBody>
          <a:bodyPr vert="horz" wrap="square" lIns="0" tIns="0" rIns="0" bIns="0" rtlCol="0">
            <a:spAutoFit/>
          </a:bodyPr>
          <a:lstStyle/>
          <a:p>
            <a:pPr>
              <a:lnSpc>
                <a:spcPts val="1145"/>
              </a:lnSpc>
            </a:pPr>
            <a:r>
              <a:rPr sz="900" spc="-20">
                <a:solidFill>
                  <a:srgbClr val="22346A"/>
                </a:solidFill>
                <a:latin typeface="Arial" panose="020B0604020202020204" pitchFamily="34" charset="0"/>
                <a:cs typeface="Arial" panose="020B0604020202020204" pitchFamily="34" charset="0"/>
              </a:rPr>
              <a:t>Brazos</a:t>
            </a:r>
            <a:endParaRPr sz="900">
              <a:latin typeface="Arial" panose="020B0604020202020204" pitchFamily="34" charset="0"/>
              <a:cs typeface="Arial" panose="020B0604020202020204" pitchFamily="34" charset="0"/>
            </a:endParaRPr>
          </a:p>
        </p:txBody>
      </p:sp>
      <p:sp>
        <p:nvSpPr>
          <p:cNvPr id="239" name="object 42">
            <a:extLst>
              <a:ext uri="{FF2B5EF4-FFF2-40B4-BE49-F238E27FC236}">
                <a16:creationId xmlns:a16="http://schemas.microsoft.com/office/drawing/2014/main" id="{4A17DBF2-3307-A6C3-65A1-A89E8FBEA6C4}"/>
              </a:ext>
            </a:extLst>
          </p:cNvPr>
          <p:cNvSpPr txBox="1"/>
          <p:nvPr/>
        </p:nvSpPr>
        <p:spPr>
          <a:xfrm rot="18780000">
            <a:off x="7424370" y="4985981"/>
            <a:ext cx="437873" cy="132024"/>
          </a:xfrm>
          <a:prstGeom prst="rect">
            <a:avLst/>
          </a:prstGeom>
        </p:spPr>
        <p:txBody>
          <a:bodyPr vert="horz" wrap="square" lIns="0" tIns="0" rIns="0" bIns="0" rtlCol="0">
            <a:spAutoFit/>
          </a:bodyPr>
          <a:lstStyle/>
          <a:p>
            <a:pPr>
              <a:lnSpc>
                <a:spcPts val="1145"/>
              </a:lnSpc>
            </a:pPr>
            <a:r>
              <a:rPr sz="900" spc="-10">
                <a:solidFill>
                  <a:srgbClr val="22346A"/>
                </a:solidFill>
                <a:latin typeface="Arial" panose="020B0604020202020204" pitchFamily="34" charset="0"/>
                <a:cs typeface="Arial" panose="020B0604020202020204" pitchFamily="34" charset="0"/>
              </a:rPr>
              <a:t>Espalda</a:t>
            </a:r>
            <a:endParaRPr sz="900">
              <a:latin typeface="Arial" panose="020B0604020202020204" pitchFamily="34" charset="0"/>
              <a:cs typeface="Arial" panose="020B0604020202020204" pitchFamily="34" charset="0"/>
            </a:endParaRPr>
          </a:p>
        </p:txBody>
      </p:sp>
      <p:sp>
        <p:nvSpPr>
          <p:cNvPr id="240" name="object 43">
            <a:extLst>
              <a:ext uri="{FF2B5EF4-FFF2-40B4-BE49-F238E27FC236}">
                <a16:creationId xmlns:a16="http://schemas.microsoft.com/office/drawing/2014/main" id="{7BAE991E-3EC2-E35D-2E1E-C69F990324A9}"/>
              </a:ext>
            </a:extLst>
          </p:cNvPr>
          <p:cNvSpPr txBox="1"/>
          <p:nvPr/>
        </p:nvSpPr>
        <p:spPr>
          <a:xfrm rot="18780000">
            <a:off x="7608306" y="5054144"/>
            <a:ext cx="619619" cy="132024"/>
          </a:xfrm>
          <a:prstGeom prst="rect">
            <a:avLst/>
          </a:prstGeom>
        </p:spPr>
        <p:txBody>
          <a:bodyPr vert="horz" wrap="square" lIns="0" tIns="0" rIns="0" bIns="0" rtlCol="0">
            <a:spAutoFit/>
          </a:bodyPr>
          <a:lstStyle/>
          <a:p>
            <a:pPr>
              <a:lnSpc>
                <a:spcPts val="1145"/>
              </a:lnSpc>
            </a:pPr>
            <a:r>
              <a:rPr sz="900" spc="-20">
                <a:solidFill>
                  <a:srgbClr val="22346A"/>
                </a:solidFill>
                <a:latin typeface="Arial" panose="020B0604020202020204" pitchFamily="34" charset="0"/>
                <a:cs typeface="Arial" panose="020B0604020202020204" pitchFamily="34" charset="0"/>
              </a:rPr>
              <a:t>Pies/dedos</a:t>
            </a:r>
            <a:endParaRPr sz="900">
              <a:latin typeface="Arial" panose="020B0604020202020204" pitchFamily="34" charset="0"/>
              <a:cs typeface="Arial" panose="020B0604020202020204" pitchFamily="34" charset="0"/>
            </a:endParaRPr>
          </a:p>
        </p:txBody>
      </p:sp>
      <p:sp>
        <p:nvSpPr>
          <p:cNvPr id="241" name="object 44">
            <a:extLst>
              <a:ext uri="{FF2B5EF4-FFF2-40B4-BE49-F238E27FC236}">
                <a16:creationId xmlns:a16="http://schemas.microsoft.com/office/drawing/2014/main" id="{E7DE4E95-6381-1F32-3D87-3AE2107AA845}"/>
              </a:ext>
            </a:extLst>
          </p:cNvPr>
          <p:cNvSpPr txBox="1"/>
          <p:nvPr/>
        </p:nvSpPr>
        <p:spPr>
          <a:xfrm rot="18780000">
            <a:off x="8129573" y="4974493"/>
            <a:ext cx="407758" cy="132024"/>
          </a:xfrm>
          <a:prstGeom prst="rect">
            <a:avLst/>
          </a:prstGeom>
        </p:spPr>
        <p:txBody>
          <a:bodyPr vert="horz" wrap="square" lIns="0" tIns="0" rIns="0" bIns="0" rtlCol="0">
            <a:spAutoFit/>
          </a:bodyPr>
          <a:lstStyle/>
          <a:p>
            <a:pPr>
              <a:lnSpc>
                <a:spcPts val="1145"/>
              </a:lnSpc>
            </a:pPr>
            <a:r>
              <a:rPr sz="900" spc="-10">
                <a:solidFill>
                  <a:srgbClr val="22346A"/>
                </a:solidFill>
                <a:latin typeface="Arial" panose="020B0604020202020204" pitchFamily="34" charset="0"/>
                <a:cs typeface="Arial" panose="020B0604020202020204" pitchFamily="34" charset="0"/>
              </a:rPr>
              <a:t>Piernas</a:t>
            </a:r>
            <a:endParaRPr sz="900">
              <a:latin typeface="Arial" panose="020B0604020202020204" pitchFamily="34" charset="0"/>
              <a:cs typeface="Arial" panose="020B0604020202020204" pitchFamily="34" charset="0"/>
            </a:endParaRPr>
          </a:p>
        </p:txBody>
      </p:sp>
      <p:sp>
        <p:nvSpPr>
          <p:cNvPr id="242" name="object 51">
            <a:extLst>
              <a:ext uri="{FF2B5EF4-FFF2-40B4-BE49-F238E27FC236}">
                <a16:creationId xmlns:a16="http://schemas.microsoft.com/office/drawing/2014/main" id="{90AD0364-581D-4C78-9BD6-A076E1FA7AA2}"/>
              </a:ext>
            </a:extLst>
          </p:cNvPr>
          <p:cNvSpPr txBox="1"/>
          <p:nvPr/>
        </p:nvSpPr>
        <p:spPr>
          <a:xfrm>
            <a:off x="777534" y="4552806"/>
            <a:ext cx="4150037" cy="873316"/>
          </a:xfrm>
          <a:prstGeom prst="rect">
            <a:avLst/>
          </a:prstGeom>
        </p:spPr>
        <p:txBody>
          <a:bodyPr vert="horz" wrap="square" lIns="0" tIns="11430" rIns="0" bIns="0" rtlCol="0">
            <a:spAutoFit/>
          </a:bodyPr>
          <a:lstStyle/>
          <a:p>
            <a:pPr marL="38100" marR="30480" algn="ctr">
              <a:lnSpc>
                <a:spcPct val="100000"/>
              </a:lnSpc>
              <a:spcBef>
                <a:spcPts val="90"/>
              </a:spcBef>
            </a:pPr>
            <a:r>
              <a:rPr sz="1400">
                <a:solidFill>
                  <a:srgbClr val="22346A"/>
                </a:solidFill>
                <a:latin typeface="Arial" panose="020B0604020202020204" pitchFamily="34" charset="0"/>
                <a:cs typeface="Arial" panose="020B0604020202020204" pitchFamily="34" charset="0"/>
              </a:rPr>
              <a:t>Los</a:t>
            </a:r>
            <a:r>
              <a:rPr sz="1400" spc="-90">
                <a:solidFill>
                  <a:srgbClr val="22346A"/>
                </a:solidFill>
                <a:latin typeface="Arial" panose="020B0604020202020204" pitchFamily="34" charset="0"/>
                <a:cs typeface="Arial" panose="020B0604020202020204" pitchFamily="34" charset="0"/>
              </a:rPr>
              <a:t> </a:t>
            </a:r>
            <a:r>
              <a:rPr lang="es-ES" sz="1400" b="1">
                <a:solidFill>
                  <a:srgbClr val="22346A"/>
                </a:solidFill>
                <a:latin typeface="Arial" panose="020B0604020202020204" pitchFamily="34" charset="0"/>
                <a:cs typeface="Arial" panose="020B0604020202020204" pitchFamily="34" charset="0"/>
              </a:rPr>
              <a:t>pacientes</a:t>
            </a:r>
            <a:r>
              <a:rPr sz="1400" b="1" spc="-80">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con</a:t>
            </a:r>
            <a:r>
              <a:rPr sz="1400" b="1" spc="-80">
                <a:solidFill>
                  <a:srgbClr val="22346A"/>
                </a:solidFill>
                <a:latin typeface="Arial" panose="020B0604020202020204" pitchFamily="34" charset="0"/>
                <a:cs typeface="Arial" panose="020B0604020202020204" pitchFamily="34" charset="0"/>
              </a:rPr>
              <a:t> </a:t>
            </a:r>
            <a:r>
              <a:rPr sz="1400" spc="-10">
                <a:solidFill>
                  <a:srgbClr val="22346A"/>
                </a:solidFill>
                <a:latin typeface="Arial" panose="020B0604020202020204" pitchFamily="34" charset="0"/>
                <a:cs typeface="Arial" panose="020B0604020202020204" pitchFamily="34" charset="0"/>
              </a:rPr>
              <a:t>DA</a:t>
            </a:r>
            <a:r>
              <a:rPr sz="1400" spc="-130">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que</a:t>
            </a:r>
            <a:r>
              <a:rPr sz="1400" spc="-80">
                <a:solidFill>
                  <a:srgbClr val="22346A"/>
                </a:solidFill>
                <a:latin typeface="Arial" panose="020B0604020202020204" pitchFamily="34" charset="0"/>
                <a:cs typeface="Arial" panose="020B0604020202020204" pitchFamily="34" charset="0"/>
              </a:rPr>
              <a:t> </a:t>
            </a:r>
            <a:r>
              <a:rPr lang="es-ES" sz="1400" spc="-10">
                <a:solidFill>
                  <a:srgbClr val="22346A"/>
                </a:solidFill>
                <a:latin typeface="Arial" panose="020B0604020202020204" pitchFamily="34" charset="0"/>
                <a:cs typeface="Arial" panose="020B0604020202020204" pitchFamily="34" charset="0"/>
              </a:rPr>
              <a:t>presentaban</a:t>
            </a:r>
            <a:r>
              <a:rPr sz="1400" spc="-10">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dermatitis</a:t>
            </a:r>
            <a:r>
              <a:rPr sz="1400" b="1" spc="-60">
                <a:solidFill>
                  <a:srgbClr val="22346A"/>
                </a:solidFill>
                <a:latin typeface="Arial" panose="020B0604020202020204" pitchFamily="34" charset="0"/>
                <a:cs typeface="Arial" panose="020B0604020202020204" pitchFamily="34" charset="0"/>
              </a:rPr>
              <a:t> </a:t>
            </a:r>
            <a:r>
              <a:rPr lang="es-ES" sz="1400" b="1">
                <a:solidFill>
                  <a:srgbClr val="22346A"/>
                </a:solidFill>
                <a:latin typeface="Arial" panose="020B0604020202020204" pitchFamily="34" charset="0"/>
                <a:cs typeface="Arial" panose="020B0604020202020204" pitchFamily="34" charset="0"/>
              </a:rPr>
              <a:t>atópica</a:t>
            </a:r>
            <a:r>
              <a:rPr sz="1400" b="1" spc="-55">
                <a:solidFill>
                  <a:srgbClr val="22346A"/>
                </a:solidFill>
                <a:latin typeface="Arial" panose="020B0604020202020204" pitchFamily="34" charset="0"/>
                <a:cs typeface="Arial" panose="020B0604020202020204" pitchFamily="34" charset="0"/>
              </a:rPr>
              <a:t> </a:t>
            </a:r>
            <a:r>
              <a:rPr lang="es-ES" sz="1400" b="1">
                <a:solidFill>
                  <a:srgbClr val="22346A"/>
                </a:solidFill>
                <a:latin typeface="Arial" panose="020B0604020202020204" pitchFamily="34" charset="0"/>
                <a:cs typeface="Arial" panose="020B0604020202020204" pitchFamily="34" charset="0"/>
              </a:rPr>
              <a:t>en</a:t>
            </a:r>
            <a:r>
              <a:rPr sz="1400" b="1" spc="-60">
                <a:solidFill>
                  <a:srgbClr val="22346A"/>
                </a:solidFill>
                <a:latin typeface="Arial" panose="020B0604020202020204" pitchFamily="34" charset="0"/>
                <a:cs typeface="Arial" panose="020B0604020202020204" pitchFamily="34" charset="0"/>
              </a:rPr>
              <a:t> </a:t>
            </a:r>
            <a:r>
              <a:rPr sz="1400" b="1" spc="-10">
                <a:solidFill>
                  <a:srgbClr val="22346A"/>
                </a:solidFill>
                <a:latin typeface="Arial" panose="020B0604020202020204" pitchFamily="34" charset="0"/>
                <a:cs typeface="Arial" panose="020B0604020202020204" pitchFamily="34" charset="0"/>
              </a:rPr>
              <a:t>cabeza</a:t>
            </a:r>
            <a:r>
              <a:rPr sz="1400" b="1" spc="-95">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y</a:t>
            </a:r>
            <a:r>
              <a:rPr sz="1400" b="1" spc="-90">
                <a:solidFill>
                  <a:srgbClr val="22346A"/>
                </a:solidFill>
                <a:latin typeface="Arial" panose="020B0604020202020204" pitchFamily="34" charset="0"/>
                <a:cs typeface="Arial" panose="020B0604020202020204" pitchFamily="34" charset="0"/>
              </a:rPr>
              <a:t> </a:t>
            </a:r>
            <a:r>
              <a:rPr lang="es-ES" sz="1400" b="1" spc="-10">
                <a:solidFill>
                  <a:srgbClr val="22346A"/>
                </a:solidFill>
                <a:latin typeface="Arial" panose="020B0604020202020204" pitchFamily="34" charset="0"/>
                <a:cs typeface="Arial" panose="020B0604020202020204" pitchFamily="34" charset="0"/>
              </a:rPr>
              <a:t>cuello</a:t>
            </a:r>
            <a:r>
              <a:rPr sz="1400" spc="-10">
                <a:solidFill>
                  <a:srgbClr val="22346A"/>
                </a:solidFill>
                <a:latin typeface="Arial" panose="020B0604020202020204" pitchFamily="34" charset="0"/>
                <a:cs typeface="Arial" panose="020B0604020202020204" pitchFamily="34" charset="0"/>
              </a:rPr>
              <a:t> </a:t>
            </a:r>
            <a:r>
              <a:rPr lang="es-ES" sz="1400" spc="-10">
                <a:solidFill>
                  <a:srgbClr val="22346A"/>
                </a:solidFill>
                <a:latin typeface="Arial" panose="020B0604020202020204" pitchFamily="34" charset="0"/>
                <a:cs typeface="Arial" panose="020B0604020202020204" pitchFamily="34" charset="0"/>
              </a:rPr>
              <a:t>reportaron</a:t>
            </a:r>
            <a:r>
              <a:rPr sz="1400" spc="-60">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que</a:t>
            </a:r>
            <a:r>
              <a:rPr sz="1400" spc="-55">
                <a:solidFill>
                  <a:srgbClr val="22346A"/>
                </a:solidFill>
                <a:latin typeface="Arial" panose="020B0604020202020204" pitchFamily="34" charset="0"/>
                <a:cs typeface="Arial" panose="020B0604020202020204" pitchFamily="34" charset="0"/>
              </a:rPr>
              <a:t> </a:t>
            </a:r>
            <a:r>
              <a:rPr lang="es-ES" sz="1400" b="1">
                <a:solidFill>
                  <a:srgbClr val="22346A"/>
                </a:solidFill>
                <a:latin typeface="Arial" panose="020B0604020202020204" pitchFamily="34" charset="0"/>
                <a:cs typeface="Arial" panose="020B0604020202020204" pitchFamily="34" charset="0"/>
              </a:rPr>
              <a:t>el</a:t>
            </a:r>
            <a:r>
              <a:rPr sz="1400" b="1" spc="-55">
                <a:solidFill>
                  <a:srgbClr val="22346A"/>
                </a:solidFill>
                <a:latin typeface="Arial" panose="020B0604020202020204" pitchFamily="34" charset="0"/>
                <a:cs typeface="Arial" panose="020B0604020202020204" pitchFamily="34" charset="0"/>
              </a:rPr>
              <a:t> </a:t>
            </a:r>
            <a:r>
              <a:rPr lang="es-ES" sz="1400" b="1" spc="-10">
                <a:solidFill>
                  <a:srgbClr val="22346A"/>
                </a:solidFill>
                <a:latin typeface="Arial" panose="020B0604020202020204" pitchFamily="34" charset="0"/>
                <a:cs typeface="Arial" panose="020B0604020202020204" pitchFamily="34" charset="0"/>
              </a:rPr>
              <a:t>aclaramiento</a:t>
            </a:r>
            <a:r>
              <a:rPr sz="1400" b="1" spc="-55">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era</a:t>
            </a:r>
            <a:r>
              <a:rPr sz="1400" b="1" spc="-55">
                <a:solidFill>
                  <a:srgbClr val="22346A"/>
                </a:solidFill>
                <a:latin typeface="Arial" panose="020B0604020202020204" pitchFamily="34" charset="0"/>
                <a:cs typeface="Arial" panose="020B0604020202020204" pitchFamily="34" charset="0"/>
              </a:rPr>
              <a:t> </a:t>
            </a:r>
            <a:r>
              <a:rPr lang="es-ES" sz="1400" b="1" spc="-25">
                <a:solidFill>
                  <a:srgbClr val="22346A"/>
                </a:solidFill>
                <a:latin typeface="Arial" panose="020B0604020202020204" pitchFamily="34" charset="0"/>
                <a:cs typeface="Arial" panose="020B0604020202020204" pitchFamily="34" charset="0"/>
              </a:rPr>
              <a:t>más</a:t>
            </a:r>
            <a:r>
              <a:rPr sz="1400" b="1" spc="-25">
                <a:solidFill>
                  <a:srgbClr val="22346A"/>
                </a:solidFill>
                <a:latin typeface="Arial" panose="020B0604020202020204" pitchFamily="34" charset="0"/>
                <a:cs typeface="Arial" panose="020B0604020202020204" pitchFamily="34" charset="0"/>
              </a:rPr>
              <a:t> </a:t>
            </a:r>
            <a:r>
              <a:rPr lang="es-ES" sz="1400" b="1">
                <a:solidFill>
                  <a:srgbClr val="22346A"/>
                </a:solidFill>
                <a:latin typeface="Arial" panose="020B0604020202020204" pitchFamily="34" charset="0"/>
                <a:cs typeface="Arial" panose="020B0604020202020204" pitchFamily="34" charset="0"/>
              </a:rPr>
              <a:t>importante</a:t>
            </a:r>
            <a:r>
              <a:rPr sz="1400" b="1" spc="-75">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para</a:t>
            </a:r>
            <a:r>
              <a:rPr sz="1400" spc="-70">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ellos</a:t>
            </a:r>
            <a:r>
              <a:rPr sz="1400" spc="-70">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en</a:t>
            </a:r>
            <a:r>
              <a:rPr sz="1400" spc="-70">
                <a:solidFill>
                  <a:srgbClr val="22346A"/>
                </a:solidFill>
                <a:latin typeface="Arial" panose="020B0604020202020204" pitchFamily="34" charset="0"/>
                <a:cs typeface="Arial" panose="020B0604020202020204" pitchFamily="34" charset="0"/>
              </a:rPr>
              <a:t> </a:t>
            </a:r>
            <a:r>
              <a:rPr lang="es-ES" sz="1400" spc="-10">
                <a:solidFill>
                  <a:srgbClr val="22346A"/>
                </a:solidFill>
                <a:latin typeface="Arial" panose="020B0604020202020204" pitchFamily="34" charset="0"/>
                <a:cs typeface="Arial" panose="020B0604020202020204" pitchFamily="34" charset="0"/>
              </a:rPr>
              <a:t>comparación</a:t>
            </a:r>
            <a:r>
              <a:rPr sz="1400" spc="-70">
                <a:solidFill>
                  <a:srgbClr val="22346A"/>
                </a:solidFill>
                <a:latin typeface="Arial" panose="020B0604020202020204" pitchFamily="34" charset="0"/>
                <a:cs typeface="Arial" panose="020B0604020202020204" pitchFamily="34" charset="0"/>
              </a:rPr>
              <a:t> </a:t>
            </a:r>
            <a:r>
              <a:rPr sz="1400" spc="-25">
                <a:solidFill>
                  <a:srgbClr val="22346A"/>
                </a:solidFill>
                <a:latin typeface="Arial" panose="020B0604020202020204" pitchFamily="34" charset="0"/>
                <a:cs typeface="Arial" panose="020B0604020202020204" pitchFamily="34" charset="0"/>
              </a:rPr>
              <a:t>con </a:t>
            </a:r>
            <a:r>
              <a:rPr lang="es-ES" sz="1400">
                <a:solidFill>
                  <a:srgbClr val="22346A"/>
                </a:solidFill>
                <a:latin typeface="Arial" panose="020B0604020202020204" pitchFamily="34" charset="0"/>
                <a:cs typeface="Arial" panose="020B0604020202020204" pitchFamily="34" charset="0"/>
              </a:rPr>
              <a:t>los</a:t>
            </a:r>
            <a:r>
              <a:rPr sz="1400" spc="-50">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que</a:t>
            </a:r>
            <a:r>
              <a:rPr sz="1400" spc="-50">
                <a:solidFill>
                  <a:srgbClr val="22346A"/>
                </a:solidFill>
                <a:latin typeface="Arial" panose="020B0604020202020204" pitchFamily="34" charset="0"/>
                <a:cs typeface="Arial" panose="020B0604020202020204" pitchFamily="34" charset="0"/>
              </a:rPr>
              <a:t> </a:t>
            </a:r>
            <a:r>
              <a:rPr sz="1400">
                <a:solidFill>
                  <a:srgbClr val="22346A"/>
                </a:solidFill>
                <a:latin typeface="Arial" panose="020B0604020202020204" pitchFamily="34" charset="0"/>
                <a:cs typeface="Arial" panose="020B0604020202020204" pitchFamily="34" charset="0"/>
              </a:rPr>
              <a:t>no</a:t>
            </a:r>
            <a:r>
              <a:rPr sz="1400" spc="-45">
                <a:solidFill>
                  <a:srgbClr val="22346A"/>
                </a:solidFill>
                <a:latin typeface="Arial" panose="020B0604020202020204" pitchFamily="34" charset="0"/>
                <a:cs typeface="Arial" panose="020B0604020202020204" pitchFamily="34" charset="0"/>
              </a:rPr>
              <a:t> </a:t>
            </a:r>
            <a:r>
              <a:rPr lang="es-ES" sz="1400">
                <a:solidFill>
                  <a:srgbClr val="22346A"/>
                </a:solidFill>
                <a:latin typeface="Arial" panose="020B0604020202020204" pitchFamily="34" charset="0"/>
                <a:cs typeface="Arial" panose="020B0604020202020204" pitchFamily="34" charset="0"/>
              </a:rPr>
              <a:t>tenían</a:t>
            </a:r>
            <a:r>
              <a:rPr sz="1400" spc="-50">
                <a:solidFill>
                  <a:srgbClr val="22346A"/>
                </a:solidFill>
                <a:latin typeface="Arial" panose="020B0604020202020204" pitchFamily="34" charset="0"/>
                <a:cs typeface="Arial" panose="020B0604020202020204" pitchFamily="34" charset="0"/>
              </a:rPr>
              <a:t> </a:t>
            </a:r>
            <a:r>
              <a:rPr sz="1400" spc="-10">
                <a:solidFill>
                  <a:srgbClr val="22346A"/>
                </a:solidFill>
                <a:latin typeface="Arial" panose="020B0604020202020204" pitchFamily="34" charset="0"/>
                <a:cs typeface="Arial" panose="020B0604020202020204" pitchFamily="34" charset="0"/>
              </a:rPr>
              <a:t>afectación.</a:t>
            </a:r>
            <a:r>
              <a:rPr sz="1200" spc="-15" baseline="31111">
                <a:solidFill>
                  <a:srgbClr val="22346A"/>
                </a:solidFill>
                <a:latin typeface="Arial" panose="020B0604020202020204" pitchFamily="34" charset="0"/>
                <a:cs typeface="Arial" panose="020B0604020202020204" pitchFamily="34" charset="0"/>
              </a:rPr>
              <a:t>2</a:t>
            </a:r>
            <a:endParaRPr sz="1200" baseline="31111">
              <a:latin typeface="Arial" panose="020B0604020202020204" pitchFamily="34" charset="0"/>
              <a:cs typeface="Arial" panose="020B0604020202020204" pitchFamily="34" charset="0"/>
            </a:endParaRPr>
          </a:p>
        </p:txBody>
      </p:sp>
      <p:sp>
        <p:nvSpPr>
          <p:cNvPr id="254" name="object 45">
            <a:extLst>
              <a:ext uri="{FF2B5EF4-FFF2-40B4-BE49-F238E27FC236}">
                <a16:creationId xmlns:a16="http://schemas.microsoft.com/office/drawing/2014/main" id="{89F6522C-A0AB-2D98-FAB2-B89F121685B1}"/>
              </a:ext>
            </a:extLst>
          </p:cNvPr>
          <p:cNvSpPr txBox="1"/>
          <p:nvPr/>
        </p:nvSpPr>
        <p:spPr>
          <a:xfrm>
            <a:off x="8892108" y="4084163"/>
            <a:ext cx="1938137" cy="772775"/>
          </a:xfrm>
          <a:prstGeom prst="rect">
            <a:avLst/>
          </a:prstGeom>
        </p:spPr>
        <p:txBody>
          <a:bodyPr vert="horz" wrap="square" lIns="0" tIns="11430" rIns="0" bIns="0" rtlCol="0">
            <a:spAutoFit/>
          </a:bodyPr>
          <a:lstStyle/>
          <a:p>
            <a:pPr marL="38100"/>
            <a:r>
              <a:rPr lang="es-ES" sz="600" baseline="30000" err="1">
                <a:solidFill>
                  <a:srgbClr val="646464"/>
                </a:solidFill>
                <a:latin typeface="Arial" panose="020B0604020202020204" pitchFamily="34" charset="0"/>
                <a:cs typeface="Arial" panose="020B0604020202020204" pitchFamily="34" charset="0"/>
              </a:rPr>
              <a:t>a</a:t>
            </a:r>
            <a:r>
              <a:rPr lang="es-ES" sz="600" err="1">
                <a:solidFill>
                  <a:srgbClr val="646464"/>
                </a:solidFill>
                <a:latin typeface="Arial" panose="020B0604020202020204" pitchFamily="34" charset="0"/>
                <a:cs typeface="Arial" panose="020B0604020202020204" pitchFamily="34" charset="0"/>
              </a:rPr>
              <a:t>Solo</a:t>
            </a:r>
            <a:r>
              <a:rPr lang="es-ES" sz="600">
                <a:solidFill>
                  <a:srgbClr val="646464"/>
                </a:solidFill>
                <a:latin typeface="Arial" panose="020B0604020202020204" pitchFamily="34" charset="0"/>
                <a:cs typeface="Arial" panose="020B0604020202020204" pitchFamily="34" charset="0"/>
              </a:rPr>
              <a:t> se incluyen en el análisis los pacientes emparejados (es decir, los pacientes con datos tanto en el formulario de registro del paciente como en los cuestionarios autoadministrados por el paciente).</a:t>
            </a:r>
            <a:r>
              <a:rPr lang="es-ES" sz="600" baseline="30000" err="1">
                <a:solidFill>
                  <a:srgbClr val="646464"/>
                </a:solidFill>
                <a:latin typeface="Arial" panose="020B0604020202020204" pitchFamily="34" charset="0"/>
                <a:cs typeface="Arial" panose="020B0604020202020204" pitchFamily="34" charset="0"/>
              </a:rPr>
              <a:t>b</a:t>
            </a:r>
            <a:r>
              <a:rPr lang="es-ES" sz="600" err="1">
                <a:solidFill>
                  <a:srgbClr val="646464"/>
                </a:solidFill>
                <a:latin typeface="Arial" panose="020B0604020202020204" pitchFamily="34" charset="0"/>
                <a:cs typeface="Arial" panose="020B0604020202020204" pitchFamily="34" charset="0"/>
              </a:rPr>
              <a:t>Áreas</a:t>
            </a:r>
            <a:r>
              <a:rPr lang="es-ES" sz="600">
                <a:solidFill>
                  <a:srgbClr val="646464"/>
                </a:solidFill>
                <a:latin typeface="Arial" panose="020B0604020202020204" pitchFamily="34" charset="0"/>
                <a:cs typeface="Arial" panose="020B0604020202020204" pitchFamily="34" charset="0"/>
              </a:rPr>
              <a:t> incluidas en el término: parte anterior = pecho, abdomen, pelvis y genitales; cabeza y cuello = piel alrededor de los ojos y otras áreas de la cara.</a:t>
            </a:r>
          </a:p>
          <a:p>
            <a:pPr marL="38100">
              <a:lnSpc>
                <a:spcPct val="100000"/>
              </a:lnSpc>
            </a:pPr>
            <a:r>
              <a:rPr lang="it-IT" sz="600">
                <a:solidFill>
                  <a:srgbClr val="646464"/>
                </a:solidFill>
                <a:latin typeface="Arial" panose="020B0604020202020204" pitchFamily="34" charset="0"/>
                <a:cs typeface="Arial" panose="020B0604020202020204" pitchFamily="34" charset="0"/>
              </a:rPr>
              <a:t>Figura extraída de Lio PA. </a:t>
            </a:r>
            <a:r>
              <a:rPr lang="it-IT" sz="600" i="1">
                <a:solidFill>
                  <a:srgbClr val="646464"/>
                </a:solidFill>
                <a:latin typeface="Arial" panose="020B0604020202020204" pitchFamily="34" charset="0"/>
                <a:cs typeface="Arial" panose="020B0604020202020204" pitchFamily="34" charset="0"/>
              </a:rPr>
              <a:t>et al, </a:t>
            </a:r>
            <a:r>
              <a:rPr lang="it-IT" sz="600">
                <a:solidFill>
                  <a:srgbClr val="646464"/>
                </a:solidFill>
                <a:latin typeface="Arial" panose="020B0604020202020204" pitchFamily="34" charset="0"/>
                <a:cs typeface="Arial" panose="020B0604020202020204" pitchFamily="34" charset="0"/>
              </a:rPr>
              <a:t>2020</a:t>
            </a:r>
            <a:r>
              <a:rPr lang="it-IT" sz="400" baseline="32407">
                <a:solidFill>
                  <a:srgbClr val="646464"/>
                </a:solidFill>
                <a:latin typeface="Arial" panose="020B0604020202020204" pitchFamily="34" charset="0"/>
                <a:cs typeface="Arial" panose="020B0604020202020204" pitchFamily="34" charset="0"/>
              </a:rPr>
              <a:t>3</a:t>
            </a:r>
          </a:p>
        </p:txBody>
      </p:sp>
      <p:sp>
        <p:nvSpPr>
          <p:cNvPr id="5" name="CuadroTexto 4">
            <a:extLst>
              <a:ext uri="{FF2B5EF4-FFF2-40B4-BE49-F238E27FC236}">
                <a16:creationId xmlns:a16="http://schemas.microsoft.com/office/drawing/2014/main" id="{98ED02F7-D77E-4FC0-3EE0-CC3BBB762C11}"/>
              </a:ext>
            </a:extLst>
          </p:cNvPr>
          <p:cNvSpPr txBox="1"/>
          <p:nvPr/>
        </p:nvSpPr>
        <p:spPr>
          <a:xfrm>
            <a:off x="1747668" y="6076150"/>
            <a:ext cx="8253582" cy="400110"/>
          </a:xfrm>
          <a:prstGeom prst="rect">
            <a:avLst/>
          </a:prstGeom>
          <a:noFill/>
        </p:spPr>
        <p:txBody>
          <a:bodyPr wrap="square" rtlCol="0">
            <a:spAutoFit/>
          </a:bodyPr>
          <a:lstStyle/>
          <a:p>
            <a:r>
              <a:rPr lang="es-ES" sz="500" baseline="30000">
                <a:solidFill>
                  <a:srgbClr val="646464"/>
                </a:solidFill>
              </a:rPr>
              <a:t>$</a:t>
            </a:r>
            <a:r>
              <a:rPr lang="es-ES" sz="500">
                <a:solidFill>
                  <a:srgbClr val="646464"/>
                </a:solidFill>
              </a:rPr>
              <a:t>Datos obtenidos de la Cohorte Danesa de la Piel. Recopilación de datos (15/03/2018 a 15/07/2018).</a:t>
            </a:r>
            <a:r>
              <a:rPr lang="es-ES" sz="500" baseline="30000">
                <a:solidFill>
                  <a:srgbClr val="646464"/>
                </a:solidFill>
              </a:rPr>
              <a:t>2</a:t>
            </a:r>
            <a:endParaRPr lang="es-ES" sz="500" b="1">
              <a:solidFill>
                <a:srgbClr val="646464"/>
              </a:solidFill>
            </a:endParaRPr>
          </a:p>
          <a:p>
            <a:r>
              <a:rPr lang="es-ES" sz="500" b="1">
                <a:solidFill>
                  <a:srgbClr val="646464"/>
                </a:solidFill>
              </a:rPr>
              <a:t>DA</a:t>
            </a:r>
            <a:r>
              <a:rPr lang="es-ES" sz="500">
                <a:solidFill>
                  <a:srgbClr val="646464"/>
                </a:solidFill>
              </a:rPr>
              <a:t>: dermatitis atópica.</a:t>
            </a:r>
          </a:p>
          <a:p>
            <a:r>
              <a:rPr lang="es-ES" sz="500">
                <a:solidFill>
                  <a:srgbClr val="646464"/>
                </a:solidFill>
              </a:rPr>
              <a:t>1. </a:t>
            </a:r>
            <a:r>
              <a:rPr lang="es-ES" sz="500" err="1">
                <a:solidFill>
                  <a:srgbClr val="646464"/>
                </a:solidFill>
              </a:rPr>
              <a:t>Gori</a:t>
            </a:r>
            <a:r>
              <a:rPr lang="es-ES" sz="500">
                <a:solidFill>
                  <a:srgbClr val="646464"/>
                </a:solidFill>
              </a:rPr>
              <a:t> </a:t>
            </a:r>
            <a:r>
              <a:rPr lang="es-ES" sz="500" err="1">
                <a:solidFill>
                  <a:srgbClr val="646464"/>
                </a:solidFill>
              </a:rPr>
              <a:t>N,</a:t>
            </a:r>
            <a:r>
              <a:rPr lang="es-ES" sz="500" i="1" err="1">
                <a:solidFill>
                  <a:srgbClr val="646464"/>
                </a:solidFill>
              </a:rPr>
              <a:t>et</a:t>
            </a:r>
            <a:r>
              <a:rPr lang="es-ES" sz="500" i="1">
                <a:solidFill>
                  <a:srgbClr val="646464"/>
                </a:solidFill>
              </a:rPr>
              <a:t> al</a:t>
            </a:r>
            <a:r>
              <a:rPr lang="es-ES" sz="500">
                <a:solidFill>
                  <a:srgbClr val="646464"/>
                </a:solidFill>
              </a:rPr>
              <a:t>. Head and </a:t>
            </a:r>
            <a:r>
              <a:rPr lang="es-ES" sz="500" err="1">
                <a:solidFill>
                  <a:srgbClr val="646464"/>
                </a:solidFill>
              </a:rPr>
              <a:t>neck</a:t>
            </a:r>
            <a:r>
              <a:rPr lang="es-ES" sz="500">
                <a:solidFill>
                  <a:srgbClr val="646464"/>
                </a:solidFill>
              </a:rPr>
              <a:t> </a:t>
            </a:r>
            <a:r>
              <a:rPr lang="es-ES" sz="500" err="1">
                <a:solidFill>
                  <a:srgbClr val="646464"/>
                </a:solidFill>
              </a:rPr>
              <a:t>atopic</a:t>
            </a:r>
            <a:r>
              <a:rPr lang="es-ES" sz="500">
                <a:solidFill>
                  <a:srgbClr val="646464"/>
                </a:solidFill>
              </a:rPr>
              <a:t> dermatitis: </a:t>
            </a:r>
            <a:r>
              <a:rPr lang="es-ES" sz="500" err="1">
                <a:solidFill>
                  <a:srgbClr val="646464"/>
                </a:solidFill>
              </a:rPr>
              <a:t>still</a:t>
            </a:r>
            <a:r>
              <a:rPr lang="es-ES" sz="500">
                <a:solidFill>
                  <a:srgbClr val="646464"/>
                </a:solidFill>
              </a:rPr>
              <a:t> a </a:t>
            </a:r>
            <a:r>
              <a:rPr lang="es-ES" sz="500" err="1">
                <a:solidFill>
                  <a:srgbClr val="646464"/>
                </a:solidFill>
              </a:rPr>
              <a:t>challenging</a:t>
            </a:r>
            <a:r>
              <a:rPr lang="es-ES" sz="500">
                <a:solidFill>
                  <a:srgbClr val="646464"/>
                </a:solidFill>
              </a:rPr>
              <a:t> </a:t>
            </a:r>
            <a:r>
              <a:rPr lang="es-ES" sz="500" err="1">
                <a:solidFill>
                  <a:srgbClr val="646464"/>
                </a:solidFill>
              </a:rPr>
              <a:t>manifestation</a:t>
            </a:r>
            <a:r>
              <a:rPr lang="es-ES" sz="500">
                <a:solidFill>
                  <a:srgbClr val="646464"/>
                </a:solidFill>
              </a:rPr>
              <a:t> in </a:t>
            </a:r>
            <a:r>
              <a:rPr lang="es-ES" sz="500" err="1">
                <a:solidFill>
                  <a:srgbClr val="646464"/>
                </a:solidFill>
              </a:rPr>
              <a:t>the</a:t>
            </a:r>
            <a:r>
              <a:rPr lang="es-ES" sz="500">
                <a:solidFill>
                  <a:srgbClr val="646464"/>
                </a:solidFill>
              </a:rPr>
              <a:t> </a:t>
            </a:r>
            <a:r>
              <a:rPr lang="es-ES" sz="500" err="1">
                <a:solidFill>
                  <a:srgbClr val="646464"/>
                </a:solidFill>
              </a:rPr>
              <a:t>biologic</a:t>
            </a:r>
            <a:r>
              <a:rPr lang="es-ES" sz="500">
                <a:solidFill>
                  <a:srgbClr val="646464"/>
                </a:solidFill>
              </a:rPr>
              <a:t> era. Expert </a:t>
            </a:r>
            <a:r>
              <a:rPr lang="es-ES" sz="500" err="1">
                <a:solidFill>
                  <a:srgbClr val="646464"/>
                </a:solidFill>
              </a:rPr>
              <a:t>Opin</a:t>
            </a:r>
            <a:r>
              <a:rPr lang="es-ES" sz="500">
                <a:solidFill>
                  <a:srgbClr val="646464"/>
                </a:solidFill>
              </a:rPr>
              <a:t> </a:t>
            </a:r>
            <a:r>
              <a:rPr lang="es-ES" sz="500" err="1">
                <a:solidFill>
                  <a:srgbClr val="646464"/>
                </a:solidFill>
              </a:rPr>
              <a:t>Biol</a:t>
            </a:r>
            <a:r>
              <a:rPr lang="es-ES" sz="500">
                <a:solidFill>
                  <a:srgbClr val="646464"/>
                </a:solidFill>
              </a:rPr>
              <a:t> </a:t>
            </a:r>
            <a:r>
              <a:rPr lang="es-ES" sz="500" err="1">
                <a:solidFill>
                  <a:srgbClr val="646464"/>
                </a:solidFill>
              </a:rPr>
              <a:t>Ther</a:t>
            </a:r>
            <a:r>
              <a:rPr lang="es-ES" sz="500">
                <a:solidFill>
                  <a:srgbClr val="646464"/>
                </a:solidFill>
              </a:rPr>
              <a:t>. 2023 Jul-Dec;23(7):575-577. 2. </a:t>
            </a:r>
            <a:r>
              <a:rPr lang="es-ES" sz="500" err="1">
                <a:solidFill>
                  <a:srgbClr val="646464"/>
                </a:solidFill>
              </a:rPr>
              <a:t>Rønnstad</a:t>
            </a:r>
            <a:r>
              <a:rPr lang="es-ES" sz="500">
                <a:solidFill>
                  <a:srgbClr val="646464"/>
                </a:solidFill>
              </a:rPr>
              <a:t> ATM, </a:t>
            </a:r>
            <a:r>
              <a:rPr lang="es-ES" sz="500" i="1">
                <a:solidFill>
                  <a:srgbClr val="646464"/>
                </a:solidFill>
              </a:rPr>
              <a:t>et al</a:t>
            </a:r>
            <a:r>
              <a:rPr lang="es-ES" sz="500">
                <a:solidFill>
                  <a:srgbClr val="646464"/>
                </a:solidFill>
              </a:rPr>
              <a:t>. </a:t>
            </a:r>
            <a:r>
              <a:rPr lang="es-ES" sz="500" err="1">
                <a:solidFill>
                  <a:srgbClr val="646464"/>
                </a:solidFill>
              </a:rPr>
              <a:t>The</a:t>
            </a:r>
            <a:r>
              <a:rPr lang="es-ES" sz="500">
                <a:solidFill>
                  <a:srgbClr val="646464"/>
                </a:solidFill>
              </a:rPr>
              <a:t> </a:t>
            </a:r>
            <a:r>
              <a:rPr lang="es-ES" sz="500" err="1">
                <a:solidFill>
                  <a:srgbClr val="646464"/>
                </a:solidFill>
              </a:rPr>
              <a:t>burden</a:t>
            </a:r>
            <a:r>
              <a:rPr lang="es-ES" sz="500">
                <a:solidFill>
                  <a:srgbClr val="646464"/>
                </a:solidFill>
              </a:rPr>
              <a:t> </a:t>
            </a:r>
            <a:r>
              <a:rPr lang="es-ES" sz="500" err="1">
                <a:solidFill>
                  <a:srgbClr val="646464"/>
                </a:solidFill>
              </a:rPr>
              <a:t>of</a:t>
            </a:r>
            <a:r>
              <a:rPr lang="es-ES" sz="500">
                <a:solidFill>
                  <a:srgbClr val="646464"/>
                </a:solidFill>
              </a:rPr>
              <a:t> head-and-</a:t>
            </a:r>
            <a:r>
              <a:rPr lang="es-ES" sz="500" err="1">
                <a:solidFill>
                  <a:srgbClr val="646464"/>
                </a:solidFill>
              </a:rPr>
              <a:t>neck</a:t>
            </a:r>
            <a:r>
              <a:rPr lang="es-ES" sz="500">
                <a:solidFill>
                  <a:srgbClr val="646464"/>
                </a:solidFill>
              </a:rPr>
              <a:t> dermatitis in </a:t>
            </a:r>
            <a:r>
              <a:rPr lang="es-ES" sz="500" err="1">
                <a:solidFill>
                  <a:srgbClr val="646464"/>
                </a:solidFill>
              </a:rPr>
              <a:t>adults</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atopic</a:t>
            </a:r>
            <a:r>
              <a:rPr lang="es-ES" sz="500">
                <a:solidFill>
                  <a:srgbClr val="646464"/>
                </a:solidFill>
              </a:rPr>
              <a:t> dermatitis and </a:t>
            </a:r>
            <a:r>
              <a:rPr lang="es-ES" sz="500" err="1">
                <a:solidFill>
                  <a:srgbClr val="646464"/>
                </a:solidFill>
              </a:rPr>
              <a:t>its</a:t>
            </a:r>
            <a:r>
              <a:rPr lang="es-ES" sz="500">
                <a:solidFill>
                  <a:srgbClr val="646464"/>
                </a:solidFill>
              </a:rPr>
              <a:t> </a:t>
            </a:r>
            <a:r>
              <a:rPr lang="es-ES" sz="500" err="1">
                <a:solidFill>
                  <a:srgbClr val="646464"/>
                </a:solidFill>
              </a:rPr>
              <a:t>association</a:t>
            </a:r>
            <a:r>
              <a:rPr lang="es-ES" sz="500">
                <a:solidFill>
                  <a:srgbClr val="646464"/>
                </a:solidFill>
              </a:rPr>
              <a:t> </a:t>
            </a:r>
            <a:r>
              <a:rPr lang="es-ES" sz="500" err="1">
                <a:solidFill>
                  <a:srgbClr val="646464"/>
                </a:solidFill>
              </a:rPr>
              <a:t>with</a:t>
            </a:r>
            <a:r>
              <a:rPr lang="es-ES" sz="500">
                <a:solidFill>
                  <a:srgbClr val="646464"/>
                </a:solidFill>
              </a:rPr>
              <a:t> </a:t>
            </a:r>
            <a:r>
              <a:rPr lang="es-ES" sz="500" err="1">
                <a:solidFill>
                  <a:srgbClr val="646464"/>
                </a:solidFill>
              </a:rPr>
              <a:t>asthma</a:t>
            </a:r>
            <a:r>
              <a:rPr lang="es-ES" sz="500">
                <a:solidFill>
                  <a:srgbClr val="646464"/>
                </a:solidFill>
              </a:rPr>
              <a:t>, </a:t>
            </a:r>
            <a:r>
              <a:rPr lang="es-ES" sz="500" err="1">
                <a:solidFill>
                  <a:srgbClr val="646464"/>
                </a:solidFill>
              </a:rPr>
              <a:t>rhinitis</a:t>
            </a:r>
            <a:r>
              <a:rPr lang="es-ES" sz="500">
                <a:solidFill>
                  <a:srgbClr val="646464"/>
                </a:solidFill>
              </a:rPr>
              <a:t>, and </a:t>
            </a:r>
            <a:r>
              <a:rPr lang="es-ES" sz="500" err="1">
                <a:solidFill>
                  <a:srgbClr val="646464"/>
                </a:solidFill>
              </a:rPr>
              <a:t>disease</a:t>
            </a:r>
            <a:r>
              <a:rPr lang="es-ES" sz="500">
                <a:solidFill>
                  <a:srgbClr val="646464"/>
                </a:solidFill>
              </a:rPr>
              <a:t> </a:t>
            </a:r>
            <a:r>
              <a:rPr lang="es-ES" sz="500" err="1">
                <a:solidFill>
                  <a:srgbClr val="646464"/>
                </a:solidFill>
              </a:rPr>
              <a:t>severity</a:t>
            </a:r>
            <a:r>
              <a:rPr lang="es-ES" sz="500">
                <a:solidFill>
                  <a:srgbClr val="646464"/>
                </a:solidFill>
              </a:rPr>
              <a:t>. J Am Acad </a:t>
            </a:r>
            <a:r>
              <a:rPr lang="es-ES" sz="500" err="1">
                <a:solidFill>
                  <a:srgbClr val="646464"/>
                </a:solidFill>
              </a:rPr>
              <a:t>Dermatol</a:t>
            </a:r>
            <a:r>
              <a:rPr lang="es-ES" sz="500">
                <a:solidFill>
                  <a:srgbClr val="646464"/>
                </a:solidFill>
              </a:rPr>
              <a:t>. 2023 Oct 28:S0190-9622(23)03046-3; 3. Lio PA, </a:t>
            </a:r>
            <a:r>
              <a:rPr lang="es-ES" sz="500" i="1">
                <a:solidFill>
                  <a:srgbClr val="646464"/>
                </a:solidFill>
              </a:rPr>
              <a:t>et al</a:t>
            </a:r>
            <a:r>
              <a:rPr lang="es-ES" sz="500">
                <a:solidFill>
                  <a:srgbClr val="646464"/>
                </a:solidFill>
              </a:rPr>
              <a:t>. </a:t>
            </a:r>
            <a:r>
              <a:rPr lang="es-ES" sz="500" err="1">
                <a:solidFill>
                  <a:srgbClr val="646464"/>
                </a:solidFill>
              </a:rPr>
              <a:t>Impact</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Atopic</a:t>
            </a:r>
            <a:r>
              <a:rPr lang="es-ES" sz="500">
                <a:solidFill>
                  <a:srgbClr val="646464"/>
                </a:solidFill>
              </a:rPr>
              <a:t> Dermatitis </a:t>
            </a:r>
            <a:r>
              <a:rPr lang="es-ES" sz="500" err="1">
                <a:solidFill>
                  <a:srgbClr val="646464"/>
                </a:solidFill>
              </a:rPr>
              <a:t>Lesion</a:t>
            </a:r>
            <a:r>
              <a:rPr lang="es-ES" sz="500">
                <a:solidFill>
                  <a:srgbClr val="646464"/>
                </a:solidFill>
              </a:rPr>
              <a:t> </a:t>
            </a:r>
            <a:r>
              <a:rPr lang="es-ES" sz="500" err="1">
                <a:solidFill>
                  <a:srgbClr val="646464"/>
                </a:solidFill>
              </a:rPr>
              <a:t>Location</a:t>
            </a:r>
            <a:r>
              <a:rPr lang="es-ES" sz="500">
                <a:solidFill>
                  <a:srgbClr val="646464"/>
                </a:solidFill>
              </a:rPr>
              <a:t> </a:t>
            </a:r>
            <a:r>
              <a:rPr lang="es-ES" sz="500" err="1">
                <a:solidFill>
                  <a:srgbClr val="646464"/>
                </a:solidFill>
              </a:rPr>
              <a:t>on</a:t>
            </a:r>
            <a:r>
              <a:rPr lang="es-ES" sz="500">
                <a:solidFill>
                  <a:srgbClr val="646464"/>
                </a:solidFill>
              </a:rPr>
              <a:t> </a:t>
            </a:r>
            <a:r>
              <a:rPr lang="es-ES" sz="500" err="1">
                <a:solidFill>
                  <a:srgbClr val="646464"/>
                </a:solidFill>
              </a:rPr>
              <a:t>Quality</a:t>
            </a:r>
            <a:r>
              <a:rPr lang="es-ES" sz="500">
                <a:solidFill>
                  <a:srgbClr val="646464"/>
                </a:solidFill>
              </a:rPr>
              <a:t> </a:t>
            </a:r>
            <a:r>
              <a:rPr lang="es-ES" sz="500" err="1">
                <a:solidFill>
                  <a:srgbClr val="646464"/>
                </a:solidFill>
              </a:rPr>
              <a:t>of</a:t>
            </a:r>
            <a:r>
              <a:rPr lang="es-ES" sz="500">
                <a:solidFill>
                  <a:srgbClr val="646464"/>
                </a:solidFill>
              </a:rPr>
              <a:t> </a:t>
            </a:r>
            <a:r>
              <a:rPr lang="es-ES" sz="500" err="1">
                <a:solidFill>
                  <a:srgbClr val="646464"/>
                </a:solidFill>
              </a:rPr>
              <a:t>Life</a:t>
            </a:r>
            <a:r>
              <a:rPr lang="es-ES" sz="500">
                <a:solidFill>
                  <a:srgbClr val="646464"/>
                </a:solidFill>
              </a:rPr>
              <a:t> in </a:t>
            </a:r>
            <a:r>
              <a:rPr lang="es-ES" sz="500" err="1">
                <a:solidFill>
                  <a:srgbClr val="646464"/>
                </a:solidFill>
              </a:rPr>
              <a:t>Adult</a:t>
            </a:r>
            <a:r>
              <a:rPr lang="es-ES" sz="500">
                <a:solidFill>
                  <a:srgbClr val="646464"/>
                </a:solidFill>
              </a:rPr>
              <a:t> </a:t>
            </a:r>
            <a:r>
              <a:rPr lang="es-ES" sz="500" err="1">
                <a:solidFill>
                  <a:srgbClr val="646464"/>
                </a:solidFill>
              </a:rPr>
              <a:t>Patients</a:t>
            </a:r>
            <a:r>
              <a:rPr lang="es-ES" sz="500">
                <a:solidFill>
                  <a:srgbClr val="646464"/>
                </a:solidFill>
              </a:rPr>
              <a:t> in a Real-</a:t>
            </a:r>
            <a:r>
              <a:rPr lang="es-ES" sz="500" err="1">
                <a:solidFill>
                  <a:srgbClr val="646464"/>
                </a:solidFill>
              </a:rPr>
              <a:t>world</a:t>
            </a:r>
            <a:r>
              <a:rPr lang="es-ES" sz="500">
                <a:solidFill>
                  <a:srgbClr val="646464"/>
                </a:solidFill>
              </a:rPr>
              <a:t> </a:t>
            </a:r>
            <a:r>
              <a:rPr lang="es-ES" sz="500" err="1">
                <a:solidFill>
                  <a:srgbClr val="646464"/>
                </a:solidFill>
              </a:rPr>
              <a:t>Study</a:t>
            </a:r>
            <a:r>
              <a:rPr lang="es-ES" sz="500">
                <a:solidFill>
                  <a:srgbClr val="646464"/>
                </a:solidFill>
              </a:rPr>
              <a:t>. J </a:t>
            </a:r>
            <a:r>
              <a:rPr lang="es-ES" sz="500" err="1">
                <a:solidFill>
                  <a:srgbClr val="646464"/>
                </a:solidFill>
              </a:rPr>
              <a:t>Drugs</a:t>
            </a:r>
            <a:r>
              <a:rPr lang="es-ES" sz="500">
                <a:solidFill>
                  <a:srgbClr val="646464"/>
                </a:solidFill>
              </a:rPr>
              <a:t> </a:t>
            </a:r>
            <a:r>
              <a:rPr lang="es-ES" sz="500" err="1">
                <a:solidFill>
                  <a:srgbClr val="646464"/>
                </a:solidFill>
              </a:rPr>
              <a:t>Dermatol</a:t>
            </a:r>
            <a:r>
              <a:rPr lang="es-ES" sz="500">
                <a:solidFill>
                  <a:srgbClr val="646464"/>
                </a:solidFill>
              </a:rPr>
              <a:t>. 2020 Oct 1;19(10):943-948.</a:t>
            </a:r>
          </a:p>
        </p:txBody>
      </p:sp>
      <p:sp>
        <p:nvSpPr>
          <p:cNvPr id="8" name="object 45">
            <a:extLst>
              <a:ext uri="{FF2B5EF4-FFF2-40B4-BE49-F238E27FC236}">
                <a16:creationId xmlns:a16="http://schemas.microsoft.com/office/drawing/2014/main" id="{AEBC1540-0DB8-D06A-7E23-2B2D3FF7E7F1}"/>
              </a:ext>
            </a:extLst>
          </p:cNvPr>
          <p:cNvSpPr txBox="1"/>
          <p:nvPr/>
        </p:nvSpPr>
        <p:spPr>
          <a:xfrm>
            <a:off x="8913101" y="2816446"/>
            <a:ext cx="2317283" cy="1088760"/>
          </a:xfrm>
          <a:prstGeom prst="rect">
            <a:avLst/>
          </a:prstGeom>
        </p:spPr>
        <p:txBody>
          <a:bodyPr vert="horz" wrap="square" lIns="0" tIns="11430" rIns="0" bIns="0" rtlCol="0">
            <a:spAutoFit/>
          </a:bodyPr>
          <a:lstStyle/>
          <a:p>
            <a:pPr marR="30480" indent="-635">
              <a:lnSpc>
                <a:spcPct val="100000"/>
              </a:lnSpc>
              <a:spcBef>
                <a:spcPts val="90"/>
              </a:spcBef>
              <a:spcAft>
                <a:spcPts val="600"/>
              </a:spcAft>
            </a:pPr>
            <a:r>
              <a:rPr sz="1400" err="1">
                <a:solidFill>
                  <a:srgbClr val="22346A"/>
                </a:solidFill>
                <a:latin typeface="Arial" panose="020B0604020202020204" pitchFamily="34" charset="0"/>
                <a:cs typeface="Arial" panose="020B0604020202020204" pitchFamily="34" charset="0"/>
              </a:rPr>
              <a:t>Además</a:t>
            </a:r>
            <a:r>
              <a:rPr sz="1400">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en</a:t>
            </a:r>
            <a:r>
              <a:rPr sz="1400" b="1">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otro</a:t>
            </a:r>
            <a:r>
              <a:rPr sz="1400" b="1">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estudio</a:t>
            </a:r>
            <a:r>
              <a:rPr sz="1400">
                <a:solidFill>
                  <a:srgbClr val="22346A"/>
                </a:solidFill>
                <a:latin typeface="Arial" panose="020B0604020202020204" pitchFamily="34" charset="0"/>
                <a:cs typeface="Arial" panose="020B0604020202020204" pitchFamily="34" charset="0"/>
              </a:rPr>
              <a:t>, </a:t>
            </a:r>
            <a:br>
              <a:rPr lang="es-ES" sz="1400">
                <a:solidFill>
                  <a:srgbClr val="22346A"/>
                </a:solidFill>
                <a:latin typeface="Arial" panose="020B0604020202020204" pitchFamily="34" charset="0"/>
                <a:cs typeface="Arial" panose="020B0604020202020204" pitchFamily="34" charset="0"/>
              </a:rPr>
            </a:br>
            <a:r>
              <a:rPr sz="1400" err="1">
                <a:solidFill>
                  <a:srgbClr val="22346A"/>
                </a:solidFill>
                <a:latin typeface="Arial" panose="020B0604020202020204" pitchFamily="34" charset="0"/>
                <a:cs typeface="Arial" panose="020B0604020202020204" pitchFamily="34" charset="0"/>
              </a:rPr>
              <a:t>el</a:t>
            </a:r>
            <a:r>
              <a:rPr sz="1400">
                <a:solidFill>
                  <a:srgbClr val="22346A"/>
                </a:solidFill>
                <a:latin typeface="Arial" panose="020B0604020202020204" pitchFamily="34" charset="0"/>
                <a:cs typeface="Arial" panose="020B0604020202020204" pitchFamily="34" charset="0"/>
              </a:rPr>
              <a:t> </a:t>
            </a:r>
            <a:r>
              <a:rPr sz="1400" b="1">
                <a:solidFill>
                  <a:srgbClr val="22346A"/>
                </a:solidFill>
                <a:latin typeface="Arial" panose="020B0604020202020204" pitchFamily="34" charset="0"/>
                <a:cs typeface="Arial" panose="020B0604020202020204" pitchFamily="34" charset="0"/>
              </a:rPr>
              <a:t>68% </a:t>
            </a:r>
            <a:r>
              <a:rPr sz="1400">
                <a:solidFill>
                  <a:srgbClr val="22346A"/>
                </a:solidFill>
                <a:latin typeface="Arial" panose="020B0604020202020204" pitchFamily="34" charset="0"/>
                <a:cs typeface="Arial" panose="020B0604020202020204" pitchFamily="34" charset="0"/>
              </a:rPr>
              <a:t>de </a:t>
            </a:r>
            <a:r>
              <a:rPr sz="1400" err="1">
                <a:solidFill>
                  <a:srgbClr val="22346A"/>
                </a:solidFill>
                <a:latin typeface="Arial" panose="020B0604020202020204" pitchFamily="34" charset="0"/>
                <a:cs typeface="Arial" panose="020B0604020202020204" pitchFamily="34" charset="0"/>
              </a:rPr>
              <a:t>los</a:t>
            </a:r>
            <a:r>
              <a:rPr sz="1400">
                <a:solidFill>
                  <a:srgbClr val="22346A"/>
                </a:solidFill>
                <a:latin typeface="Arial" panose="020B0604020202020204" pitchFamily="34" charset="0"/>
                <a:cs typeface="Arial" panose="020B0604020202020204" pitchFamily="34" charset="0"/>
              </a:rPr>
              <a:t> </a:t>
            </a:r>
            <a:r>
              <a:rPr sz="1400" err="1">
                <a:solidFill>
                  <a:srgbClr val="22346A"/>
                </a:solidFill>
                <a:latin typeface="Arial" panose="020B0604020202020204" pitchFamily="34" charset="0"/>
                <a:cs typeface="Arial" panose="020B0604020202020204" pitchFamily="34" charset="0"/>
              </a:rPr>
              <a:t>pacientes</a:t>
            </a:r>
            <a:r>
              <a:rPr sz="1400">
                <a:solidFill>
                  <a:srgbClr val="22346A"/>
                </a:solidFill>
                <a:latin typeface="Arial" panose="020B0604020202020204" pitchFamily="34" charset="0"/>
                <a:cs typeface="Arial" panose="020B0604020202020204" pitchFamily="34" charset="0"/>
              </a:rPr>
              <a:t> </a:t>
            </a:r>
            <a:br>
              <a:rPr lang="es-ES" sz="1400">
                <a:solidFill>
                  <a:srgbClr val="22346A"/>
                </a:solidFill>
                <a:latin typeface="Arial" panose="020B0604020202020204" pitchFamily="34" charset="0"/>
                <a:cs typeface="Arial" panose="020B0604020202020204" pitchFamily="34" charset="0"/>
              </a:rPr>
            </a:br>
            <a:r>
              <a:rPr sz="1400">
                <a:solidFill>
                  <a:srgbClr val="22346A"/>
                </a:solidFill>
                <a:latin typeface="Arial" panose="020B0604020202020204" pitchFamily="34" charset="0"/>
                <a:cs typeface="Arial" panose="020B0604020202020204" pitchFamily="34" charset="0"/>
              </a:rPr>
              <a:t>con </a:t>
            </a:r>
            <a:r>
              <a:rPr sz="1400" err="1">
                <a:solidFill>
                  <a:srgbClr val="22346A"/>
                </a:solidFill>
                <a:latin typeface="Arial" panose="020B0604020202020204" pitchFamily="34" charset="0"/>
                <a:cs typeface="Arial" panose="020B0604020202020204" pitchFamily="34" charset="0"/>
              </a:rPr>
              <a:t>afectación</a:t>
            </a:r>
            <a:r>
              <a:rPr sz="1400">
                <a:solidFill>
                  <a:srgbClr val="22346A"/>
                </a:solidFill>
                <a:latin typeface="Arial" panose="020B0604020202020204" pitchFamily="34" charset="0"/>
                <a:cs typeface="Arial" panose="020B0604020202020204" pitchFamily="34" charset="0"/>
              </a:rPr>
              <a:t> </a:t>
            </a:r>
            <a:r>
              <a:rPr sz="1400" err="1">
                <a:solidFill>
                  <a:srgbClr val="22346A"/>
                </a:solidFill>
                <a:latin typeface="Arial" panose="020B0604020202020204" pitchFamily="34" charset="0"/>
                <a:cs typeface="Arial" panose="020B0604020202020204" pitchFamily="34" charset="0"/>
              </a:rPr>
              <a:t>en</a:t>
            </a:r>
            <a:r>
              <a:rPr sz="1400">
                <a:solidFill>
                  <a:srgbClr val="22346A"/>
                </a:solidFill>
                <a:latin typeface="Arial" panose="020B0604020202020204" pitchFamily="34" charset="0"/>
                <a:cs typeface="Arial" panose="020B0604020202020204" pitchFamily="34" charset="0"/>
              </a:rPr>
              <a:t> cabeza y </a:t>
            </a:r>
            <a:r>
              <a:rPr sz="1400" err="1">
                <a:solidFill>
                  <a:srgbClr val="22346A"/>
                </a:solidFill>
                <a:latin typeface="Arial" panose="020B0604020202020204" pitchFamily="34" charset="0"/>
                <a:cs typeface="Arial" panose="020B0604020202020204" pitchFamily="34" charset="0"/>
              </a:rPr>
              <a:t>cuello</a:t>
            </a:r>
            <a:r>
              <a:rPr sz="1400">
                <a:solidFill>
                  <a:srgbClr val="22346A"/>
                </a:solidFill>
                <a:latin typeface="Arial" panose="020B0604020202020204" pitchFamily="34" charset="0"/>
                <a:cs typeface="Arial" panose="020B0604020202020204" pitchFamily="34" charset="0"/>
              </a:rPr>
              <a:t>, la </a:t>
            </a:r>
            <a:r>
              <a:rPr sz="1400" b="1" err="1">
                <a:solidFill>
                  <a:srgbClr val="22346A"/>
                </a:solidFill>
                <a:latin typeface="Arial" panose="020B0604020202020204" pitchFamily="34" charset="0"/>
                <a:cs typeface="Arial" panose="020B0604020202020204" pitchFamily="34" charset="0"/>
              </a:rPr>
              <a:t>evaluaron</a:t>
            </a:r>
            <a:r>
              <a:rPr sz="1400" b="1">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como</a:t>
            </a:r>
            <a:r>
              <a:rPr sz="1400" b="1">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el</a:t>
            </a:r>
            <a:r>
              <a:rPr sz="1400" b="1">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área</a:t>
            </a:r>
            <a:r>
              <a:rPr sz="1400" b="1">
                <a:solidFill>
                  <a:srgbClr val="22346A"/>
                </a:solidFill>
                <a:latin typeface="Arial" panose="020B0604020202020204" pitchFamily="34" charset="0"/>
                <a:cs typeface="Arial" panose="020B0604020202020204" pitchFamily="34" charset="0"/>
              </a:rPr>
              <a:t> </a:t>
            </a:r>
            <a:r>
              <a:rPr sz="1400" b="1" err="1">
                <a:solidFill>
                  <a:srgbClr val="22346A"/>
                </a:solidFill>
                <a:latin typeface="Arial" panose="020B0604020202020204" pitchFamily="34" charset="0"/>
                <a:cs typeface="Arial" panose="020B0604020202020204" pitchFamily="34" charset="0"/>
              </a:rPr>
              <a:t>más</a:t>
            </a:r>
            <a:r>
              <a:rPr sz="1400" b="1">
                <a:solidFill>
                  <a:srgbClr val="22346A"/>
                </a:solidFill>
                <a:latin typeface="Arial" panose="020B0604020202020204" pitchFamily="34" charset="0"/>
                <a:cs typeface="Arial" panose="020B0604020202020204" pitchFamily="34" charset="0"/>
              </a:rPr>
              <a:t> molesta</a:t>
            </a:r>
            <a:r>
              <a:rPr sz="1400">
                <a:solidFill>
                  <a:srgbClr val="22346A"/>
                </a:solidFill>
                <a:latin typeface="Arial" panose="020B0604020202020204" pitchFamily="34" charset="0"/>
                <a:cs typeface="Arial" panose="020B0604020202020204" pitchFamily="34" charset="0"/>
              </a:rPr>
              <a:t>.</a:t>
            </a:r>
            <a:r>
              <a:rPr sz="1400" baseline="31111">
                <a:solidFill>
                  <a:srgbClr val="22346A"/>
                </a:solidFill>
                <a:latin typeface="Arial" panose="020B0604020202020204" pitchFamily="34" charset="0"/>
                <a:cs typeface="Arial" panose="020B0604020202020204" pitchFamily="34" charset="0"/>
              </a:rPr>
              <a:t>3</a:t>
            </a:r>
            <a:endParaRPr lang="it-IT" sz="1400" baseline="32407">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817202"/>
      </p:ext>
    </p:extLst>
  </p:cSld>
  <p:clrMapOvr>
    <a:masterClrMapping/>
  </p:clrMapOvr>
</p:sld>
</file>

<file path=ppt/theme/theme1.xml><?xml version="1.0" encoding="utf-8"?>
<a:theme xmlns:a="http://schemas.openxmlformats.org/drawingml/2006/main" name="1_Diseño personalizado">
  <a:themeElements>
    <a:clrScheme name="Ebglyss 1">
      <a:dk1>
        <a:srgbClr val="000000"/>
      </a:dk1>
      <a:lt1>
        <a:srgbClr val="FFFFFF"/>
      </a:lt1>
      <a:dk2>
        <a:srgbClr val="646464"/>
      </a:dk2>
      <a:lt2>
        <a:srgbClr val="E7E6E6"/>
      </a:lt2>
      <a:accent1>
        <a:srgbClr val="223469"/>
      </a:accent1>
      <a:accent2>
        <a:srgbClr val="7945B8"/>
      </a:accent2>
      <a:accent3>
        <a:srgbClr val="CAF5A8"/>
      </a:accent3>
      <a:accent4>
        <a:srgbClr val="69A06E"/>
      </a:accent4>
      <a:accent5>
        <a:srgbClr val="B37DD8"/>
      </a:accent5>
      <a:accent6>
        <a:srgbClr val="20346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533616b6-00a5-4cd1-b577-93208fa93eb1}" enabled="1" method="Standard" siteId="{342ace0e-1054-45ce-9b30-900fc0440b9d}" removed="0"/>
</clbl:labelList>
</file>

<file path=docProps/app.xml><?xml version="1.0" encoding="utf-8"?>
<Properties xmlns="http://schemas.openxmlformats.org/officeDocument/2006/extended-properties" xmlns:vt="http://schemas.openxmlformats.org/officeDocument/2006/docPropsVTypes">
  <TotalTime>0</TotalTime>
  <Words>18190</Words>
  <Application>Microsoft Office PowerPoint</Application>
  <PresentationFormat>Panorámica</PresentationFormat>
  <Paragraphs>1845</Paragraphs>
  <Slides>79</Slides>
  <Notes>47</Notes>
  <HiddenSlides>1</HiddenSlides>
  <MMClips>0</MMClips>
  <ScaleCrop>false</ScaleCrop>
  <HeadingPairs>
    <vt:vector size="4" baseType="variant">
      <vt:variant>
        <vt:lpstr>Tema</vt:lpstr>
      </vt:variant>
      <vt:variant>
        <vt:i4>1</vt:i4>
      </vt:variant>
      <vt:variant>
        <vt:lpstr>Títulos de diapositiva</vt:lpstr>
      </vt:variant>
      <vt:variant>
        <vt:i4>79</vt:i4>
      </vt:variant>
    </vt:vector>
  </HeadingPairs>
  <TitlesOfParts>
    <vt:vector size="80" baseType="lpstr">
      <vt:lpstr>1_Diseño personalizado</vt:lpstr>
      <vt:lpstr>Presentación de PowerPoint</vt:lpstr>
      <vt:lpstr>Presentación de PowerPoint</vt:lpstr>
      <vt:lpstr>Exoneración de responsabilidad y uso de la presentación</vt:lpstr>
      <vt:lpstr>Conflictos de interés</vt:lpstr>
      <vt:lpstr>Índice</vt:lpstr>
      <vt:lpstr>Presentación de PowerPoint</vt:lpstr>
      <vt:lpstr>DA en cara y cuello ¿Por qué es tan importante?</vt:lpstr>
      <vt:lpstr>La dermatitis atópica en cara y cuello se asocia a un mayor deterioro de la calidad de vida del paciente frente a otras localizaciones1,2</vt:lpstr>
      <vt:lpstr>Probablemente representa la localización más típica tanto en infancia como en edad adulta1</vt:lpstr>
      <vt:lpstr>La calidad de vida se vio más afectada en pacientes con lesiones en zonas visibles, como cara y cuello1,2</vt:lpstr>
      <vt:lpstr>Las lesiones cutáneas en cara y cuello suelen ser  difíciles de tratar debido a:1-3</vt:lpstr>
      <vt:lpstr>La dermatitis en cara y cuello tiene el mismo origen patogénico que la DA, pero hay varios factores que pueden contribuir a su alta frecuencia1</vt:lpstr>
      <vt:lpstr>Eficacia y seguridad EBGLYSS® en cara y cuello </vt:lpstr>
      <vt:lpstr>Lebrikizumab mejoró el EASI en cabeza y cuello en la semana 16, con una mejora significativa ya en la semana 2 en comparación con placebo#$1</vt:lpstr>
      <vt:lpstr>Los pacientes tratados con lebrikizumab alcanzaron el EASI-100 en cabeza y cuello de forma rápida y significativa a la semana 4 en ADvocate 1$1</vt:lpstr>
      <vt:lpstr>Lebrikizumab redujo el EASI en todas las regiones del cuerpo, incluida la cabeza y el cuello‡$#1</vt:lpstr>
      <vt:lpstr>Lebrikizumab reduce de forma sostenida la gravedad y extensión de la DA en cara y cuello en los cuatro signos desde la semana 16 hasta la semana 52‡*1</vt:lpstr>
      <vt:lpstr>Los pacientes con DA tratados con lebrikizumab no presentaron un aumento de los TEAE, de eritema facial, de la cabeza y del cuello, en comparación con placebo1</vt:lpstr>
      <vt:lpstr>Lebrikizumab proporciona mejoras significativas en la DA facial en pacientes tratados previamente con dupilumab1</vt:lpstr>
      <vt:lpstr>Los pacientes que suspendieron dupilumab debido a un EA  no experimentaron el mismo EA con lebrikizumab$1</vt:lpstr>
      <vt:lpstr>Resumen.1-4</vt:lpstr>
      <vt:lpstr>Evidencia en práctica clínica en C&amp;C con EBGLYSS®</vt:lpstr>
      <vt:lpstr>Nuestra primera experiencia con lebrikizumab: cuando una sonrisa vale más que mil palabras  Torres Salomón P, et al. Servicio de Dermatología,  Hospital Universitario Virgen de la Victoria. Málaga.</vt:lpstr>
      <vt:lpstr>Nuestra primera experiencia con lebrikizumab:  cuando una sonrisa vale mas que mil palabras1</vt:lpstr>
      <vt:lpstr>EBGLYSS® produjo una mejora significativa de los signos y síntomas de la DA a las 4 semanas de inicio del tratamiento en pacientes en práctica clínica1</vt:lpstr>
      <vt:lpstr>Presentación de PowerPoint</vt:lpstr>
      <vt:lpstr>Lebrikizumab en pacientes con DA moderada a grave que afecta a cara y cuello  Avallone G, et al. 2025</vt:lpstr>
      <vt:lpstr>Lebrikizumab en pacientes con DA moderada a grave que afecta a cara y cuello1</vt:lpstr>
      <vt:lpstr>Lebrikizumab en pacientes con DA moderada a grave que afecta a cara y cuello1</vt:lpstr>
      <vt:lpstr>Presentación de PowerPoint</vt:lpstr>
      <vt:lpstr>Super-respondedor temprano a lebrikizumab con DA moderada a grave  Khiar I, et al. Hospital Universitario Virgen del Rocío, Sevilla</vt:lpstr>
      <vt:lpstr>Super-respondedor temprano a lebrikizumab con DA moderada a grave*$1</vt:lpstr>
      <vt:lpstr>Lebrikizumab en pacientes con DA moderada a grave que afecta a cara y cuello tras cambio de dupilumab*$1</vt:lpstr>
      <vt:lpstr>Presentación de PowerPoint</vt:lpstr>
      <vt:lpstr>Dermatitis persistente  de cara y cuello con rápida respuesta a lebrikizumab  Pérez Tato B, et al. Hospital Universitario de Móstoles, Madrid</vt:lpstr>
      <vt:lpstr>Dermatitis persistente de cara y cuello con rápida respuesta a lebrikizumab1</vt:lpstr>
      <vt:lpstr>Dermatitis persistente de cara y cuello con rápida respuesta a lebrikizumab1</vt:lpstr>
      <vt:lpstr>Presentación de PowerPoint</vt:lpstr>
      <vt:lpstr>Pacientes contraindicados  a CsA</vt:lpstr>
      <vt:lpstr>Supervivencia de la ciclosporina en el tratamiento de la dermatitis atópica moderada-grave: Registro Español de Dermatitis Atópica (BIOBADATOP)1</vt:lpstr>
      <vt:lpstr>Supervivencia de la ciclosporina en el tratamiento de la dermatitis atópica moderada-grave: Registro Español de Dermatitis Atópica (BIOBADATOP)1</vt:lpstr>
      <vt:lpstr>Perfil de seguridad de ciclosporina según FT actual1</vt:lpstr>
      <vt:lpstr>Perfiles contraindicados y/o con precaución de uso a CsA1,2</vt:lpstr>
      <vt:lpstr>Estudio ADvantage: Eficacia y seguridad de lebrikizumab en pacientes adultos y adolescentes con DA moderada a grave no respondedores o no candidatos a ciclosporina </vt:lpstr>
      <vt:lpstr>Una mayor proporción de pacientes con control inadecuado o no aptos para CsA alcanzó una mejora ≥ 4 puntos en el prurito-NRS a la semana 16 con LEB+TCS vs. PBO+TCS$‡1</vt:lpstr>
      <vt:lpstr>Una mayor proporción de pacientes con control inadecuado o no aptos para CsA alcanzó el EASI-75 a la semana 16 con LEB+TCS vs. PBO+TCS$‡1</vt:lpstr>
      <vt:lpstr>Una mayor proporción de pacientes con control inadecuado o no aptos para CsA alcanzó el EASI-90 a la semana 16 con LEB+TCS vs. PBO+TCS$‡1</vt:lpstr>
      <vt:lpstr>Una mayor proporción de pacientes con control inadecuado o no aptos para CsA alcanzó un IGA0/1 con una mejora ≥ 2 puntos a la semana 16 con LEB+TCS vs. PBO+TCS$‡1</vt:lpstr>
      <vt:lpstr>La seguridad fue coherente con el perfil conocido de Lebrikizumab1</vt:lpstr>
      <vt:lpstr>Resumen $‡1</vt:lpstr>
      <vt:lpstr>Pacientes contraindicados  a iJAKs</vt:lpstr>
      <vt:lpstr>Perfil de seguridad de iJAKs (según FT upadacitinib)1</vt:lpstr>
      <vt:lpstr>Perfiles contraindicados y/o con precaución de uso a iJAKs1-3</vt:lpstr>
      <vt:lpstr>Evidencia en práctica clínica  con EBGLYSS® </vt:lpstr>
      <vt:lpstr>Lebrikizumab proporciona altos niveles de efectividad en pacientes con DA moderada a grave en la práctica habitual: análisis provisional del estudio no intervencionista AD-LIFE  Lauffler E, et al. 2025</vt:lpstr>
      <vt:lpstr>Lebrikizumab proporciona altos niveles de efectividad en pacientes con DA moderada a grave en la práctica habitual: análisis provisional del estudio no intervencionista AD-LIFE.$1,2</vt:lpstr>
      <vt:lpstr>Lebrikizumab proporciona altos niveles de efectividad en pacientes con DA moderada a grave en la práctica habitual: análisis provisional del estudio no intervencionista AD-LIFE.$1,2</vt:lpstr>
      <vt:lpstr>Lebrikizumab proporciona altos niveles de efectividad en pacientes con DA moderada a grave en la práctica habitual: análisis provisional del estudio no intervencionista AD-LIFE.$1,2</vt:lpstr>
      <vt:lpstr>Lebrikizumab proporciona altos niveles de efectividad en pacientes con DA moderada a grave en la práctica habitual: análisis provisional del estudio no intervencionista AD-LIFE.$1,2</vt:lpstr>
      <vt:lpstr>Lebrikizumab proporciona altos niveles de efectividad en pacientes con DA moderada a grave en la práctica habitual: análisis provisional del estudio no intervencionista AD-LIFE.$1,2</vt:lpstr>
      <vt:lpstr>Lebrikizumab proporciona altos niveles de efectividad en pacientes con DA moderada a grave en la práctica habitual: análisis provisional del estudio no intervencionista AD-LIFE.$1,2</vt:lpstr>
      <vt:lpstr>Lebrikizumab proporciona altos niveles de efectividad en pacientes con DA moderada a grave en la práctica habitual: análisis provisional del estudio no intervencionista AD-LIFE.$1,2</vt:lpstr>
      <vt:lpstr>Lebrikizumab proporciona altos niveles de efectividad en pacientes con DA moderada a grave en la práctica habitual: análisis provisional del estudio no intervencionista AD-LIFE.$1,2</vt:lpstr>
      <vt:lpstr>Lebrikizumab proporciona altos niveles de efectividad en pacientes con DA moderada a grave en la práctica habitual: análisis provisional del estudio no intervencionista AD-LIFE.$1,2</vt:lpstr>
      <vt:lpstr>Lebrikizumab proporciona altos niveles de efectividad en pacientes con DA moderada a grave en la práctica habitual: análisis provisional del estudio no intervencionista AD-LIFE.$1,2</vt:lpstr>
      <vt:lpstr>Diferencias a corto-medio plazo en la respuesta a Lebrikizumab en pacientes naïve vs. Pacientes con fallo o cambio de terapias avanzadas previas  Marcos, C. et al. 2025. C. de Madrid </vt:lpstr>
      <vt:lpstr>Diferencias a corto-medio plazo en la respuesta a Lebrikizumab en pacientes naïve vs. Pacientes con fallo o cambio de terapias avanzadas previas.#1</vt:lpstr>
      <vt:lpstr>Diferencias a corto-medio plazo en la respuesta a Lebrikizumab en pacientes naïve vs. Pacientes con fallo o cambio de terapias avanzadas previas.#1</vt:lpstr>
      <vt:lpstr>Diferencias a corto-medio plazo en la respuesta a Lebrikizumab en pacientes naïve vs. Pacientes con fallo o cambio de terapias avanzadas previas.#1</vt:lpstr>
      <vt:lpstr>Serie de casos con Lebrikizumab en dermatitis atópica: experiencia de un hospital universitario madrileño  Oviedo Escobar J, et al. 2025. Hospital Clínico San Carlos, Madrid</vt:lpstr>
      <vt:lpstr>Serie de casos con Lebrikizumab en dermatitis atópica: experiencia de un hospital universitario madrileño.1</vt:lpstr>
      <vt:lpstr>Serie de casos con Lebrikizumab en dermatitis atópica: experiencia de un hospital universitario madrileño.1</vt:lpstr>
      <vt:lpstr>Serie de casos con Lebrikizumab en dermatitis atópica: experiencia de un hospital universitario madrileño.1</vt:lpstr>
      <vt:lpstr>Caso clínico</vt:lpstr>
      <vt:lpstr>Antecedentes</vt:lpstr>
      <vt:lpstr>Clínica basal del paciente</vt:lpstr>
      <vt:lpstr>Conclusiones</vt:lpstr>
      <vt:lpstr>Ficha técnica completa</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Cristina Medina Menéndez</dc:creator>
  <cp:lastModifiedBy>Andrea López Castillón</cp:lastModifiedBy>
  <cp:revision>4</cp:revision>
  <dcterms:created xsi:type="dcterms:W3CDTF">2025-02-28T11:59:59Z</dcterms:created>
  <dcterms:modified xsi:type="dcterms:W3CDTF">2026-02-02T10:23:29Z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2025-03-20T15:46:15Z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36c82048-b252-4e67-89ee-684343f70c4e</vt:lpwstr>
  </property>
  <property fmtid="{D5CDD505-2E9C-101B-9397-08002B2CF9AE}" pid="8" name="MSIP_Label_533616b6-00a5-4cd1-b577-93208fa93eb1_ContentBits">
    <vt:lpwstr>1</vt:lpwstr>
  </property>
  <property fmtid="{D5CDD505-2E9C-101B-9397-08002B2CF9AE}" pid="9" name="MSIP_Label_533616b6-00a5-4cd1-b577-93208fa93eb1_Tag">
    <vt:lpwstr>10, 3, 0, 1</vt:lpwstr>
  </property>
  <property fmtid="{D5CDD505-2E9C-101B-9397-08002B2CF9AE}" pid="10" name="ClassificationContentMarkingHeaderLocations">
    <vt:lpwstr>Tema de Office:8\1_Diseño personalizado:8</vt:lpwstr>
  </property>
  <property fmtid="{D5CDD505-2E9C-101B-9397-08002B2CF9AE}" pid="11" name="ClassificationContentMarkingHeaderText">
    <vt:lpwstr>INTERNAL USE</vt:lpwstr>
  </property>
</Properties>
</file>